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3" r:id="rId8"/>
    <p:sldId id="262" r:id="rId9"/>
    <p:sldId id="264" r:id="rId10"/>
    <p:sldId id="265" r:id="rId11"/>
    <p:sldId id="268" r:id="rId12"/>
    <p:sldId id="266" r:id="rId13"/>
    <p:sldId id="267"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6A5B1B-B87B-4061-9BBD-4033A34FE57D}" type="datetimeFigureOut">
              <a:rPr lang="en-US" smtClean="0"/>
              <a:t>12/2/2021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4B8113-BE6B-435F-97DC-568B6CCD144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dbff13ad43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dbff13ad4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1563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dc0b6fb92c_2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dc0b6fb92c_2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xmlns="" val="383113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dc0b6fb92c_2_2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dc0b6fb92c_2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xmlns="" val="258026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50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238851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 and body_alt1">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61071" y="2566469"/>
            <a:ext cx="2304900" cy="2396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02" name="Google Shape;102;p19"/>
          <p:cNvSpPr txBox="1">
            <a:spLocks noGrp="1"/>
          </p:cNvSpPr>
          <p:nvPr>
            <p:ph type="body" idx="1"/>
          </p:nvPr>
        </p:nvSpPr>
        <p:spPr>
          <a:xfrm>
            <a:off x="6451271" y="2566467"/>
            <a:ext cx="2304900" cy="2396400"/>
          </a:xfrm>
          <a:prstGeom prst="rect">
            <a:avLst/>
          </a:prstGeom>
          <a:noFill/>
          <a:ln>
            <a:noFill/>
          </a:ln>
        </p:spPr>
        <p:txBody>
          <a:bodyPr spcFirstLastPara="1" wrap="square" lIns="91425" tIns="91425" rIns="91425" bIns="91425" anchor="t" anchorCtr="0">
            <a:normAutofit/>
          </a:bodyPr>
          <a:lstStyle>
            <a:lvl1pPr marL="457200" lvl="0" indent="-298450" algn="l">
              <a:lnSpc>
                <a:spcPct val="115000"/>
              </a:lnSpc>
              <a:spcBef>
                <a:spcPts val="0"/>
              </a:spcBef>
              <a:spcAft>
                <a:spcPts val="0"/>
              </a:spcAft>
              <a:buClr>
                <a:schemeClr val="dk1"/>
              </a:buClr>
              <a:buSzPts val="1100"/>
              <a:buChar char="●"/>
              <a:defRPr sz="1100">
                <a:solidFill>
                  <a:schemeClr val="dk1"/>
                </a:solidFill>
              </a:defRPr>
            </a:lvl1pPr>
            <a:lvl2pPr marL="914400" lvl="1" indent="-298450" algn="l">
              <a:lnSpc>
                <a:spcPct val="115000"/>
              </a:lnSpc>
              <a:spcBef>
                <a:spcPts val="0"/>
              </a:spcBef>
              <a:spcAft>
                <a:spcPts val="0"/>
              </a:spcAft>
              <a:buClr>
                <a:schemeClr val="dk1"/>
              </a:buClr>
              <a:buSzPts val="1100"/>
              <a:buChar char="○"/>
              <a:defRPr>
                <a:solidFill>
                  <a:schemeClr val="dk1"/>
                </a:solidFill>
              </a:defRPr>
            </a:lvl2pPr>
            <a:lvl3pPr marL="1371600" lvl="2" indent="-298450" algn="l">
              <a:lnSpc>
                <a:spcPct val="115000"/>
              </a:lnSpc>
              <a:spcBef>
                <a:spcPts val="0"/>
              </a:spcBef>
              <a:spcAft>
                <a:spcPts val="0"/>
              </a:spcAft>
              <a:buClr>
                <a:schemeClr val="dk1"/>
              </a:buClr>
              <a:buSzPts val="1100"/>
              <a:buChar char="■"/>
              <a:defRPr>
                <a:solidFill>
                  <a:schemeClr val="dk1"/>
                </a:solidFill>
              </a:defRPr>
            </a:lvl3pPr>
            <a:lvl4pPr marL="1828800" lvl="3" indent="-298450" algn="l">
              <a:lnSpc>
                <a:spcPct val="115000"/>
              </a:lnSpc>
              <a:spcBef>
                <a:spcPts val="0"/>
              </a:spcBef>
              <a:spcAft>
                <a:spcPts val="0"/>
              </a:spcAft>
              <a:buClr>
                <a:schemeClr val="dk1"/>
              </a:buClr>
              <a:buSzPts val="1100"/>
              <a:buChar char="●"/>
              <a:defRPr>
                <a:solidFill>
                  <a:schemeClr val="dk1"/>
                </a:solidFill>
              </a:defRPr>
            </a:lvl4pPr>
            <a:lvl5pPr marL="2286000" lvl="4" indent="-298450" algn="l">
              <a:lnSpc>
                <a:spcPct val="115000"/>
              </a:lnSpc>
              <a:spcBef>
                <a:spcPts val="0"/>
              </a:spcBef>
              <a:spcAft>
                <a:spcPts val="0"/>
              </a:spcAft>
              <a:buClr>
                <a:schemeClr val="dk1"/>
              </a:buClr>
              <a:buSzPts val="1100"/>
              <a:buChar char="○"/>
              <a:defRPr>
                <a:solidFill>
                  <a:schemeClr val="dk1"/>
                </a:solidFill>
              </a:defRPr>
            </a:lvl5pPr>
            <a:lvl6pPr marL="2743200" lvl="5" indent="-298450" algn="l">
              <a:lnSpc>
                <a:spcPct val="115000"/>
              </a:lnSpc>
              <a:spcBef>
                <a:spcPts val="0"/>
              </a:spcBef>
              <a:spcAft>
                <a:spcPts val="0"/>
              </a:spcAft>
              <a:buClr>
                <a:schemeClr val="dk1"/>
              </a:buClr>
              <a:buSzPts val="1100"/>
              <a:buChar char="■"/>
              <a:defRPr>
                <a:solidFill>
                  <a:schemeClr val="dk1"/>
                </a:solidFill>
              </a:defRPr>
            </a:lvl6pPr>
            <a:lvl7pPr marL="3200400" lvl="6" indent="-298450" algn="l">
              <a:lnSpc>
                <a:spcPct val="115000"/>
              </a:lnSpc>
              <a:spcBef>
                <a:spcPts val="0"/>
              </a:spcBef>
              <a:spcAft>
                <a:spcPts val="0"/>
              </a:spcAft>
              <a:buClr>
                <a:schemeClr val="dk1"/>
              </a:buClr>
              <a:buSzPts val="1100"/>
              <a:buChar char="●"/>
              <a:defRPr>
                <a:solidFill>
                  <a:schemeClr val="dk1"/>
                </a:solidFill>
              </a:defRPr>
            </a:lvl7pPr>
            <a:lvl8pPr marL="3657600" lvl="7" indent="-298450" algn="l">
              <a:lnSpc>
                <a:spcPct val="115000"/>
              </a:lnSpc>
              <a:spcBef>
                <a:spcPts val="0"/>
              </a:spcBef>
              <a:spcAft>
                <a:spcPts val="0"/>
              </a:spcAft>
              <a:buClr>
                <a:schemeClr val="dk1"/>
              </a:buClr>
              <a:buSzPts val="1100"/>
              <a:buChar char="○"/>
              <a:defRPr>
                <a:solidFill>
                  <a:schemeClr val="dk1"/>
                </a:solidFill>
              </a:defRPr>
            </a:lvl8pPr>
            <a:lvl9pPr marL="4114800" lvl="8" indent="-298450" algn="l">
              <a:lnSpc>
                <a:spcPct val="115000"/>
              </a:lnSpc>
              <a:spcBef>
                <a:spcPts val="0"/>
              </a:spcBef>
              <a:spcAft>
                <a:spcPts val="0"/>
              </a:spcAft>
              <a:buClr>
                <a:schemeClr val="dk1"/>
              </a:buClr>
              <a:buSzPts val="1100"/>
              <a:buChar char="■"/>
              <a:defRPr>
                <a:solidFill>
                  <a:schemeClr val="dk1"/>
                </a:solidFill>
              </a:defRPr>
            </a:lvl9pPr>
          </a:lstStyle>
          <a:p>
            <a:endParaRPr/>
          </a:p>
        </p:txBody>
      </p:sp>
      <p:sp>
        <p:nvSpPr>
          <p:cNvPr id="110" name="Google Shape;110;p19"/>
          <p:cNvSpPr txBox="1">
            <a:spLocks noGrp="1"/>
          </p:cNvSpPr>
          <p:nvPr>
            <p:ph type="title" idx="2"/>
          </p:nvPr>
        </p:nvSpPr>
        <p:spPr>
          <a:xfrm>
            <a:off x="1297500" y="612653"/>
            <a:ext cx="3005700" cy="68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111" name="Google Shape;111;p19"/>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1226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0"/>
        <p:cNvGrpSpPr/>
        <p:nvPr/>
      </p:nvGrpSpPr>
      <p:grpSpPr>
        <a:xfrm>
          <a:off x="0" y="0"/>
          <a:ext cx="0" cy="0"/>
          <a:chOff x="0" y="0"/>
          <a:chExt cx="0" cy="0"/>
        </a:xfrm>
      </p:grpSpPr>
      <p:sp>
        <p:nvSpPr>
          <p:cNvPr id="95" name="Google Shape;95;p18"/>
          <p:cNvSpPr txBox="1">
            <a:spLocks noGrp="1"/>
          </p:cNvSpPr>
          <p:nvPr>
            <p:ph type="title"/>
          </p:nvPr>
        </p:nvSpPr>
        <p:spPr>
          <a:xfrm>
            <a:off x="730000" y="1758200"/>
            <a:ext cx="3300900" cy="22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96" name="Google Shape;96;p18"/>
          <p:cNvSpPr txBox="1">
            <a:spLocks noGrp="1"/>
          </p:cNvSpPr>
          <p:nvPr>
            <p:ph type="subTitle" idx="1"/>
          </p:nvPr>
        </p:nvSpPr>
        <p:spPr>
          <a:xfrm>
            <a:off x="724950" y="4215367"/>
            <a:ext cx="3300900" cy="10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7" name="Google Shape;97;p18"/>
          <p:cNvSpPr txBox="1">
            <a:spLocks noGrp="1"/>
          </p:cNvSpPr>
          <p:nvPr>
            <p:ph type="body" idx="2"/>
          </p:nvPr>
        </p:nvSpPr>
        <p:spPr>
          <a:xfrm>
            <a:off x="5174225" y="1803500"/>
            <a:ext cx="3374400" cy="4034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18"/>
          <p:cNvSpPr txBox="1">
            <a:spLocks noGrp="1"/>
          </p:cNvSpPr>
          <p:nvPr>
            <p:ph type="sldNum" idx="12"/>
          </p:nvPr>
        </p:nvSpPr>
        <p:spPr>
          <a:xfrm>
            <a:off x="8536302" y="6333135"/>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16769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3D0505-096B-4A3A-B115-055B817B167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3D0505-096B-4A3A-B115-055B817B167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3D0505-096B-4A3A-B115-055B817B167D}"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D0505-096B-4A3A-B115-055B817B167D}"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D0505-096B-4A3A-B115-055B817B167D}"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3D0505-096B-4A3A-B115-055B817B167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3D0505-096B-4A3A-B115-055B817B167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D0505-096B-4A3A-B115-055B817B167D}" type="datetimeFigureOut">
              <a:rPr lang="en-US" smtClean="0"/>
              <a:t>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57BB0-C8A4-478B-95ED-C7CE204139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b="1" dirty="0"/>
              <a:t>Requirement Analysis</a:t>
            </a:r>
            <a:endParaRPr lang="en-US" dirty="0"/>
          </a:p>
        </p:txBody>
      </p:sp>
      <p:sp>
        <p:nvSpPr>
          <p:cNvPr id="3" name="Subtitle 2"/>
          <p:cNvSpPr>
            <a:spLocks noGrp="1"/>
          </p:cNvSpPr>
          <p:nvPr>
            <p:ph type="subTitle" idx="1"/>
          </p:nvPr>
        </p:nvSpPr>
        <p:spPr>
          <a:xfrm>
            <a:off x="914400" y="1828800"/>
            <a:ext cx="7239000" cy="4114800"/>
          </a:xfrm>
        </p:spPr>
        <p:txBody>
          <a:bodyPr>
            <a:normAutofit fontScale="92500" lnSpcReduction="20000"/>
          </a:bodyPr>
          <a:lstStyle/>
          <a:p>
            <a:pPr algn="l"/>
            <a:r>
              <a:rPr lang="en-US" dirty="0">
                <a:solidFill>
                  <a:schemeClr val="tx1"/>
                </a:solidFill>
              </a:rPr>
              <a:t>2.1 Feasibility Study</a:t>
            </a:r>
            <a:endParaRPr lang="en-US" dirty="0" smtClean="0">
              <a:solidFill>
                <a:schemeClr val="tx1"/>
              </a:solidFill>
            </a:endParaRPr>
          </a:p>
          <a:p>
            <a:pPr algn="l"/>
            <a:r>
              <a:rPr lang="en-US" dirty="0"/>
              <a:t>The feasibility study includes consideration of all the possible ways to provide a solution to the given problem. The proposed solution should satisfy all the user requirements and should be flexible enough so that future changes can be easily done based on the future upcoming requirements.</a:t>
            </a:r>
            <a:endParaRPr lang="en-US" b="0" dirty="0" smtClean="0"/>
          </a:p>
          <a:p>
            <a:pPr algn="l"/>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1031" name="Picture 7" descr="C:\Users\Akhil\Desktop\Major Project\ExaminationSystem\Diagrams\ER Diagram.png"/>
          <p:cNvPicPr>
            <a:picLocks noChangeAspect="1" noChangeArrowheads="1"/>
          </p:cNvPicPr>
          <p:nvPr/>
        </p:nvPicPr>
        <p:blipFill>
          <a:blip r:embed="rId2" cstate="print"/>
          <a:srcRect/>
          <a:stretch>
            <a:fillRect/>
          </a:stretch>
        </p:blipFill>
        <p:spPr bwMode="auto">
          <a:xfrm>
            <a:off x="228600" y="1295400"/>
            <a:ext cx="8735316" cy="515143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609600"/>
            <a:ext cx="4414670" cy="769441"/>
          </a:xfrm>
          <a:prstGeom prst="rect">
            <a:avLst/>
          </a:prstGeom>
          <a:noFill/>
        </p:spPr>
        <p:txBody>
          <a:bodyPr wrap="none" rtlCol="0">
            <a:spAutoFit/>
          </a:bodyPr>
          <a:lstStyle/>
          <a:p>
            <a:r>
              <a:rPr lang="en-US" sz="4400" dirty="0" smtClean="0"/>
              <a:t>TABLE STRUCTURE</a:t>
            </a:r>
            <a:endParaRPr lang="en-US" sz="4400" dirty="0"/>
          </a:p>
        </p:txBody>
      </p:sp>
      <p:pic>
        <p:nvPicPr>
          <p:cNvPr id="6" name="Picture 3" descr="C:\Users\Akhil\Desktop\Major Project\ExaminationSystem\Diagrams\DtabaseDiagrram.png"/>
          <p:cNvPicPr>
            <a:picLocks noChangeAspect="1" noChangeArrowheads="1"/>
          </p:cNvPicPr>
          <p:nvPr/>
        </p:nvPicPr>
        <p:blipFill>
          <a:blip r:embed="rId2" cstate="print"/>
          <a:srcRect/>
          <a:stretch>
            <a:fillRect/>
          </a:stretch>
        </p:blipFill>
        <p:spPr bwMode="auto">
          <a:xfrm>
            <a:off x="914400" y="1295400"/>
            <a:ext cx="7012390" cy="5334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sers\Akhil\Desktop\Major Project\ExaminationSystem\Diagrams\Databaseflowdiagram.png"/>
          <p:cNvPicPr>
            <a:picLocks noChangeAspect="1" noChangeArrowheads="1"/>
          </p:cNvPicPr>
          <p:nvPr/>
        </p:nvPicPr>
        <p:blipFill>
          <a:blip r:embed="rId2" cstate="print"/>
          <a:srcRect/>
          <a:stretch>
            <a:fillRect/>
          </a:stretch>
        </p:blipFill>
        <p:spPr bwMode="auto">
          <a:xfrm>
            <a:off x="1295400" y="2743200"/>
            <a:ext cx="6424613" cy="2179638"/>
          </a:xfrm>
          <a:prstGeom prst="rect">
            <a:avLst/>
          </a:prstGeom>
          <a:noFill/>
        </p:spPr>
      </p:pic>
      <p:sp>
        <p:nvSpPr>
          <p:cNvPr id="5" name="TextBox 4"/>
          <p:cNvSpPr txBox="1"/>
          <p:nvPr/>
        </p:nvSpPr>
        <p:spPr>
          <a:xfrm>
            <a:off x="1828800" y="609600"/>
            <a:ext cx="5260927" cy="769441"/>
          </a:xfrm>
          <a:prstGeom prst="rect">
            <a:avLst/>
          </a:prstGeom>
          <a:noFill/>
        </p:spPr>
        <p:txBody>
          <a:bodyPr wrap="none" rtlCol="0">
            <a:spAutoFit/>
          </a:bodyPr>
          <a:lstStyle/>
          <a:p>
            <a:r>
              <a:rPr lang="en-US" sz="4400" dirty="0" smtClean="0"/>
              <a:t>DATA FLOW DIAGRAM</a:t>
            </a:r>
            <a:endParaRPr lang="en-US" sz="4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609600"/>
            <a:ext cx="4942059" cy="769441"/>
          </a:xfrm>
          <a:prstGeom prst="rect">
            <a:avLst/>
          </a:prstGeom>
          <a:noFill/>
        </p:spPr>
        <p:txBody>
          <a:bodyPr wrap="none" rtlCol="0">
            <a:spAutoFit/>
          </a:bodyPr>
          <a:lstStyle/>
          <a:p>
            <a:r>
              <a:rPr lang="en-US" sz="4400" dirty="0" smtClean="0"/>
              <a:t>DATABASE DIAGRAM</a:t>
            </a:r>
            <a:endParaRPr lang="en-US" sz="4400" dirty="0"/>
          </a:p>
        </p:txBody>
      </p:sp>
      <p:pic>
        <p:nvPicPr>
          <p:cNvPr id="2050" name="Picture 2" descr="C:\Users\Akhil\Desktop\Major Project\ExaminationSystem\Diagrams\dbdiagram.png"/>
          <p:cNvPicPr>
            <a:picLocks noChangeAspect="1" noChangeArrowheads="1"/>
          </p:cNvPicPr>
          <p:nvPr/>
        </p:nvPicPr>
        <p:blipFill>
          <a:blip r:embed="rId2" cstate="print"/>
          <a:srcRect/>
          <a:stretch>
            <a:fillRect/>
          </a:stretch>
        </p:blipFill>
        <p:spPr bwMode="auto">
          <a:xfrm>
            <a:off x="1295400" y="1676400"/>
            <a:ext cx="6942137" cy="417671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[Chapter-4] Development, Implementation and Testing</a:t>
            </a:r>
            <a:endParaRPr lang="en-US" sz="2000" dirty="0"/>
          </a:p>
        </p:txBody>
      </p:sp>
      <p:sp>
        <p:nvSpPr>
          <p:cNvPr id="3" name="Content Placeholder 2"/>
          <p:cNvSpPr>
            <a:spLocks noGrp="1"/>
          </p:cNvSpPr>
          <p:nvPr>
            <p:ph idx="1"/>
          </p:nvPr>
        </p:nvSpPr>
        <p:spPr/>
        <p:txBody>
          <a:bodyPr/>
          <a:lstStyle/>
          <a:p>
            <a:r>
              <a:rPr lang="en-US" dirty="0" smtClean="0"/>
              <a:t>4.1 Introduction to development environment (Front End and Back End)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6157664" cy="1079700"/>
          </a:xfrm>
        </p:spPr>
        <p:txBody>
          <a:bodyPr>
            <a:noAutofit/>
          </a:bodyPr>
          <a:lstStyle/>
          <a:p>
            <a:r>
              <a:rPr lang="en-US" dirty="0" smtClean="0">
                <a:latin typeface="Times New Roman" pitchFamily="18" charset="0"/>
                <a:cs typeface="Times New Roman" pitchFamily="18" charset="0"/>
              </a:rPr>
              <a:t>Development environment </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3074" name="Picture 2" descr="C:\Users\Ayush\Desktop\major pro\188-1882416_flask-python-logo-hd-png-downloa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52678" y="412716"/>
            <a:ext cx="1363739" cy="1718509"/>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C:\Users\Ayush\Desktop\major pro\1280px-NumPy_logo_2020.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4328" y="3479821"/>
            <a:ext cx="1512168" cy="1183589"/>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C:\Users\Ayush\Desktop\major pro\1280px-Pandas_logo.svg.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91945" y="2297965"/>
            <a:ext cx="2014156" cy="1066307"/>
          </a:xfrm>
          <a:prstGeom prst="rect">
            <a:avLst/>
          </a:prstGeom>
          <a:noFill/>
          <a:extLst>
            <a:ext uri="{909E8E84-426E-40DD-AFC4-6F175D3DCCD1}">
              <a14:hiddenFill xmlns:a14="http://schemas.microsoft.com/office/drawing/2010/main" xmlns="">
                <a:solidFill>
                  <a:srgbClr val="FFFFFF"/>
                </a:solidFill>
              </a14:hiddenFill>
            </a:ext>
          </a:extLst>
        </p:spPr>
      </p:pic>
      <p:pic>
        <p:nvPicPr>
          <p:cNvPr id="3077" name="Picture 5" descr="C:\Users\Ayush\Desktop\major pro\natural-language-processing-nlp-python-nltk-trai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60232" y="5061184"/>
            <a:ext cx="2016224" cy="1344149"/>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C:\Users\Ayush\Desktop\major pro\scikit-learn-logo.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732649" y="3575833"/>
            <a:ext cx="1588312" cy="1087579"/>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2"/>
          <p:cNvSpPr txBox="1">
            <a:spLocks/>
          </p:cNvSpPr>
          <p:nvPr/>
        </p:nvSpPr>
        <p:spPr>
          <a:xfrm>
            <a:off x="762000" y="1828800"/>
            <a:ext cx="4800600" cy="4800600"/>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800" dirty="0" smtClean="0">
                <a:latin typeface="Times New Roman" pitchFamily="18" charset="0"/>
                <a:cs typeface="Times New Roman" pitchFamily="18" charset="0"/>
              </a:rPr>
              <a:t>Front </a:t>
            </a:r>
            <a:r>
              <a:rPr lang="en-US" sz="2800" dirty="0" smtClean="0">
                <a:latin typeface="Times New Roman" pitchFamily="18" charset="0"/>
                <a:cs typeface="Times New Roman" pitchFamily="18" charset="0"/>
              </a:rPr>
              <a:t>End</a:t>
            </a:r>
          </a:p>
          <a:p>
            <a:pPr lvl="1" fontAlgn="base"/>
            <a:r>
              <a:rPr lang="en-US" sz="2000" dirty="0" smtClean="0">
                <a:latin typeface="Times New Roman" pitchFamily="18" charset="0"/>
                <a:cs typeface="Times New Roman" pitchFamily="18" charset="0"/>
              </a:rPr>
              <a:t>HTML</a:t>
            </a:r>
          </a:p>
          <a:p>
            <a:pPr lvl="1" fontAlgn="base"/>
            <a:r>
              <a:rPr lang="en-US" sz="2000" dirty="0" smtClean="0">
                <a:latin typeface="Times New Roman" pitchFamily="18" charset="0"/>
                <a:cs typeface="Times New Roman" pitchFamily="18" charset="0"/>
              </a:rPr>
              <a:t>CSS</a:t>
            </a:r>
          </a:p>
          <a:p>
            <a:pPr lvl="1" fontAlgn="base"/>
            <a:r>
              <a:rPr lang="en-US" sz="2000" dirty="0" smtClean="0">
                <a:latin typeface="Times New Roman" pitchFamily="18" charset="0"/>
                <a:cs typeface="Times New Roman" pitchFamily="18" charset="0"/>
              </a:rPr>
              <a:t>Bootstrap</a:t>
            </a:r>
          </a:p>
          <a:p>
            <a:pPr lvl="1" fontAlgn="base"/>
            <a:r>
              <a:rPr lang="en-US" sz="2000" dirty="0" smtClean="0">
                <a:latin typeface="Times New Roman" pitchFamily="18" charset="0"/>
                <a:cs typeface="Times New Roman" pitchFamily="18" charset="0"/>
              </a:rPr>
              <a:t>JavaScript</a:t>
            </a:r>
          </a:p>
          <a:p>
            <a:pPr fontAlgn="base"/>
            <a:r>
              <a:rPr lang="en-US" dirty="0" smtClean="0">
                <a:latin typeface="Times New Roman" pitchFamily="18" charset="0"/>
                <a:cs typeface="Times New Roman" pitchFamily="18" charset="0"/>
              </a:rPr>
              <a:t>Back </a:t>
            </a:r>
            <a:r>
              <a:rPr lang="en-US" dirty="0" smtClean="0">
                <a:latin typeface="Times New Roman" pitchFamily="18" charset="0"/>
                <a:cs typeface="Times New Roman" pitchFamily="18" charset="0"/>
              </a:rPr>
              <a:t>End</a:t>
            </a:r>
          </a:p>
          <a:p>
            <a:pPr lvl="1" fontAlgn="base"/>
            <a:r>
              <a:rPr lang="en-US" sz="2000" dirty="0" smtClean="0">
                <a:latin typeface="Times New Roman" pitchFamily="18" charset="0"/>
                <a:cs typeface="Times New Roman" pitchFamily="18" charset="0"/>
              </a:rPr>
              <a:t>Flask</a:t>
            </a:r>
          </a:p>
          <a:p>
            <a:pPr lvl="1" fontAlgn="base"/>
            <a:r>
              <a:rPr lang="en-US" sz="2000" dirty="0" smtClean="0">
                <a:latin typeface="Times New Roman" pitchFamily="18" charset="0"/>
                <a:cs typeface="Times New Roman" pitchFamily="18" charset="0"/>
              </a:rPr>
              <a:t>Python</a:t>
            </a:r>
          </a:p>
          <a:p>
            <a:pPr lvl="1" fontAlgn="base"/>
            <a:r>
              <a:rPr lang="en-US" sz="2000" dirty="0" smtClean="0">
                <a:latin typeface="Times New Roman" pitchFamily="18" charset="0"/>
                <a:cs typeface="Times New Roman" pitchFamily="18" charset="0"/>
              </a:rPr>
              <a:t>SQLite</a:t>
            </a:r>
            <a:endParaRPr lang="en-US" sz="2000" dirty="0">
              <a:latin typeface="Times New Roman" pitchFamily="18" charset="0"/>
              <a:cs typeface="Times New Roman" pitchFamily="18" charset="0"/>
            </a:endParaRPr>
          </a:p>
        </p:txBody>
      </p:sp>
      <p:sp>
        <p:nvSpPr>
          <p:cNvPr id="12" name="Content Placeholder 2"/>
          <p:cNvSpPr txBox="1">
            <a:spLocks/>
          </p:cNvSpPr>
          <p:nvPr/>
        </p:nvSpPr>
        <p:spPr>
          <a:xfrm>
            <a:off x="827584" y="2245787"/>
            <a:ext cx="4384104" cy="693167"/>
          </a:xfrm>
          <a:prstGeom prst="rect">
            <a:avLst/>
          </a:prstGeom>
        </p:spPr>
        <p:txBody>
          <a:bodyPr vert="horz" lIns="90490" tIns="45245" rIns="90490" bIns="45245"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793" lvl="1" indent="0">
              <a:buNone/>
            </a:pPr>
            <a:endParaRPr lang="en-IN" sz="2200" dirty="0"/>
          </a:p>
        </p:txBody>
      </p:sp>
      <p:sp>
        <p:nvSpPr>
          <p:cNvPr id="4" name="Slide Number Placeholder 3"/>
          <p:cNvSpPr>
            <a:spLocks noGrp="1"/>
          </p:cNvSpPr>
          <p:nvPr>
            <p:ph type="sldNum" sz="quarter" idx="12"/>
          </p:nvPr>
        </p:nvSpPr>
        <p:spPr/>
        <p:txBody>
          <a:bodyPr/>
          <a:lstStyle/>
          <a:p>
            <a:fld id="{CD6B794C-5D89-4226-9383-48F49FB9A715}" type="slidenum">
              <a:rPr lang="en-IN" smtClean="0"/>
              <a:pPr/>
              <a:t>15</a:t>
            </a:fld>
            <a:endParaRPr lang="en-IN"/>
          </a:p>
        </p:txBody>
      </p:sp>
    </p:spTree>
    <p:extLst>
      <p:ext uri="{BB962C8B-B14F-4D97-AF65-F5344CB8AC3E}">
        <p14:creationId xmlns:p14="http://schemas.microsoft.com/office/powerpoint/2010/main" xmlns="" val="3789345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6157664" cy="1079700"/>
          </a:xfrm>
        </p:spPr>
        <p:txBody>
          <a:bodyPr>
            <a:noAutofit/>
          </a:bodyPr>
          <a:lstStyle/>
          <a:p>
            <a:r>
              <a:rPr lang="en-US" dirty="0" smtClean="0"/>
              <a:t>Other supporting languages or tools</a:t>
            </a:r>
            <a:endParaRPr lang="en-US" dirty="0" smtClean="0"/>
          </a:p>
        </p:txBody>
      </p:sp>
      <p:pic>
        <p:nvPicPr>
          <p:cNvPr id="3074" name="Picture 2" descr="C:\Users\Ayush\Desktop\major pro\188-1882416_flask-python-logo-hd-png-downloa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52678" y="412716"/>
            <a:ext cx="1363739" cy="1718509"/>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C:\Users\Ayush\Desktop\major pro\1280px-NumPy_logo_2020.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4328" y="3479821"/>
            <a:ext cx="1512168" cy="1183589"/>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C:\Users\Ayush\Desktop\major pro\1280px-Pandas_logo.svg.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91945" y="2297965"/>
            <a:ext cx="2014156" cy="1066307"/>
          </a:xfrm>
          <a:prstGeom prst="rect">
            <a:avLst/>
          </a:prstGeom>
          <a:noFill/>
          <a:extLst>
            <a:ext uri="{909E8E84-426E-40DD-AFC4-6F175D3DCCD1}">
              <a14:hiddenFill xmlns:a14="http://schemas.microsoft.com/office/drawing/2010/main" xmlns="">
                <a:solidFill>
                  <a:srgbClr val="FFFFFF"/>
                </a:solidFill>
              </a14:hiddenFill>
            </a:ext>
          </a:extLst>
        </p:spPr>
      </p:pic>
      <p:pic>
        <p:nvPicPr>
          <p:cNvPr id="3077" name="Picture 5" descr="C:\Users\Ayush\Desktop\major pro\natural-language-processing-nlp-python-nltk-trai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60232" y="5061184"/>
            <a:ext cx="2016224" cy="1344149"/>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C:\Users\Ayush\Desktop\major pro\scikit-learn-logo.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95400" y="5257800"/>
            <a:ext cx="1588312" cy="1087579"/>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2"/>
          <p:cNvSpPr txBox="1">
            <a:spLocks/>
          </p:cNvSpPr>
          <p:nvPr/>
        </p:nvSpPr>
        <p:spPr>
          <a:xfrm>
            <a:off x="990600" y="2057400"/>
            <a:ext cx="4800600" cy="4800600"/>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400" dirty="0" smtClean="0"/>
              <a:t>NLTK</a:t>
            </a:r>
            <a:endParaRPr lang="en-US" sz="2400" dirty="0" smtClean="0"/>
          </a:p>
          <a:p>
            <a:pPr fontAlgn="base"/>
            <a:r>
              <a:rPr lang="en-US" sz="2400" dirty="0" smtClean="0"/>
              <a:t>Numpy</a:t>
            </a:r>
          </a:p>
          <a:p>
            <a:pPr fontAlgn="base"/>
            <a:r>
              <a:rPr lang="en-US" sz="2400" dirty="0" smtClean="0"/>
              <a:t>Pandas</a:t>
            </a:r>
          </a:p>
          <a:p>
            <a:pPr fontAlgn="base"/>
            <a:r>
              <a:rPr lang="en-US" sz="2400" dirty="0" smtClean="0"/>
              <a:t>Scikit </a:t>
            </a:r>
            <a:r>
              <a:rPr lang="en-US" sz="2400" dirty="0" smtClean="0"/>
              <a:t>– Learn</a:t>
            </a:r>
          </a:p>
          <a:p>
            <a:r>
              <a:rPr lang="en-US" sz="2400" dirty="0" smtClean="0"/>
              <a:t>JSON</a:t>
            </a:r>
          </a:p>
          <a:p>
            <a:r>
              <a:rPr lang="en-US" sz="2400" dirty="0" smtClean="0"/>
              <a:t>Jquery</a:t>
            </a:r>
            <a:r>
              <a:rPr lang="en-US" sz="2400" dirty="0" smtClean="0"/>
              <a:t/>
            </a:r>
            <a:br>
              <a:rPr lang="en-US" sz="2400" dirty="0" smtClean="0"/>
            </a:br>
            <a:endParaRPr lang="en-US" sz="2400" dirty="0" smtClean="0"/>
          </a:p>
          <a:p>
            <a:pPr fontAlgn="base"/>
            <a:endParaRPr lang="en-US" sz="2400" dirty="0"/>
          </a:p>
        </p:txBody>
      </p:sp>
      <p:sp>
        <p:nvSpPr>
          <p:cNvPr id="12" name="Content Placeholder 2"/>
          <p:cNvSpPr txBox="1">
            <a:spLocks/>
          </p:cNvSpPr>
          <p:nvPr/>
        </p:nvSpPr>
        <p:spPr>
          <a:xfrm>
            <a:off x="827584" y="2245787"/>
            <a:ext cx="4384104" cy="693167"/>
          </a:xfrm>
          <a:prstGeom prst="rect">
            <a:avLst/>
          </a:prstGeom>
        </p:spPr>
        <p:txBody>
          <a:bodyPr vert="horz" lIns="90490" tIns="45245" rIns="90490" bIns="45245"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793" lvl="1" indent="0">
              <a:buNone/>
            </a:pPr>
            <a:endParaRPr lang="en-IN" sz="2200" dirty="0"/>
          </a:p>
        </p:txBody>
      </p:sp>
      <p:sp>
        <p:nvSpPr>
          <p:cNvPr id="4" name="Slide Number Placeholder 3"/>
          <p:cNvSpPr>
            <a:spLocks noGrp="1"/>
          </p:cNvSpPr>
          <p:nvPr>
            <p:ph type="sldNum" sz="quarter" idx="12"/>
          </p:nvPr>
        </p:nvSpPr>
        <p:spPr/>
        <p:txBody>
          <a:bodyPr/>
          <a:lstStyle/>
          <a:p>
            <a:fld id="{CD6B794C-5D89-4226-9383-48F49FB9A715}" type="slidenum">
              <a:rPr lang="en-IN" smtClean="0"/>
              <a:pPr/>
              <a:t>16</a:t>
            </a:fld>
            <a:endParaRPr lang="en-IN"/>
          </a:p>
        </p:txBody>
      </p:sp>
    </p:spTree>
    <p:extLst>
      <p:ext uri="{BB962C8B-B14F-4D97-AF65-F5344CB8AC3E}">
        <p14:creationId xmlns:p14="http://schemas.microsoft.com/office/powerpoint/2010/main" xmlns="" val="3789345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yush\Desktop\major pro\188-1882416_flask-python-logo-hd-png-downloa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52678" y="412716"/>
            <a:ext cx="1363739" cy="1718509"/>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C:\Users\Ayush\Desktop\major pro\1280px-NumPy_logo_2020.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4328" y="3479821"/>
            <a:ext cx="1512168" cy="1183589"/>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C:\Users\Ayush\Desktop\major pro\1280px-Pandas_logo.svg.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91945" y="2297965"/>
            <a:ext cx="2014156" cy="1066307"/>
          </a:xfrm>
          <a:prstGeom prst="rect">
            <a:avLst/>
          </a:prstGeom>
          <a:noFill/>
          <a:extLst>
            <a:ext uri="{909E8E84-426E-40DD-AFC4-6F175D3DCCD1}">
              <a14:hiddenFill xmlns:a14="http://schemas.microsoft.com/office/drawing/2010/main" xmlns="">
                <a:solidFill>
                  <a:srgbClr val="FFFFFF"/>
                </a:solidFill>
              </a14:hiddenFill>
            </a:ext>
          </a:extLst>
        </p:spPr>
      </p:pic>
      <p:pic>
        <p:nvPicPr>
          <p:cNvPr id="3077" name="Picture 5" descr="C:\Users\Ayush\Desktop\major pro\natural-language-processing-nlp-python-nltk-trai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60232" y="5061184"/>
            <a:ext cx="2016224" cy="1344149"/>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C:\Users\Ayush\Desktop\major pro\scikit-learn-logo.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95400" y="5257800"/>
            <a:ext cx="1588312" cy="1087579"/>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2"/>
          <p:cNvSpPr txBox="1">
            <a:spLocks/>
          </p:cNvSpPr>
          <p:nvPr/>
        </p:nvSpPr>
        <p:spPr>
          <a:xfrm>
            <a:off x="990600" y="609600"/>
            <a:ext cx="5410200" cy="4800600"/>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None/>
            </a:pPr>
            <a:r>
              <a:rPr lang="en-US" sz="2400" dirty="0" smtClean="0"/>
              <a:t>4.3 Implementation of the problem (Use pseudo-codes, algorithms, figures, and tables) -Each Figure must be numbered, Description and discussion of pseudo-codes, algorithms, figures, and tables must be provided in the text – Exclude the screenshots of the projects.</a:t>
            </a:r>
            <a:endParaRPr lang="en-US" sz="2400" dirty="0"/>
          </a:p>
        </p:txBody>
      </p:sp>
      <p:sp>
        <p:nvSpPr>
          <p:cNvPr id="12" name="Content Placeholder 2"/>
          <p:cNvSpPr txBox="1">
            <a:spLocks/>
          </p:cNvSpPr>
          <p:nvPr/>
        </p:nvSpPr>
        <p:spPr>
          <a:xfrm>
            <a:off x="827584" y="2245787"/>
            <a:ext cx="4384104" cy="693167"/>
          </a:xfrm>
          <a:prstGeom prst="rect">
            <a:avLst/>
          </a:prstGeom>
        </p:spPr>
        <p:txBody>
          <a:bodyPr vert="horz" lIns="90490" tIns="45245" rIns="90490" bIns="45245"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793" lvl="1" indent="0">
              <a:buNone/>
            </a:pPr>
            <a:endParaRPr lang="en-IN" sz="2200" dirty="0"/>
          </a:p>
        </p:txBody>
      </p:sp>
      <p:sp>
        <p:nvSpPr>
          <p:cNvPr id="4" name="Slide Number Placeholder 3"/>
          <p:cNvSpPr>
            <a:spLocks noGrp="1"/>
          </p:cNvSpPr>
          <p:nvPr>
            <p:ph type="sldNum" sz="quarter" idx="12"/>
          </p:nvPr>
        </p:nvSpPr>
        <p:spPr/>
        <p:txBody>
          <a:bodyPr/>
          <a:lstStyle/>
          <a:p>
            <a:fld id="{CD6B794C-5D89-4226-9383-48F49FB9A715}" type="slidenum">
              <a:rPr lang="en-IN" smtClean="0"/>
              <a:pPr/>
              <a:t>17</a:t>
            </a:fld>
            <a:endParaRPr lang="en-IN"/>
          </a:p>
        </p:txBody>
      </p:sp>
    </p:spTree>
    <p:extLst>
      <p:ext uri="{BB962C8B-B14F-4D97-AF65-F5344CB8AC3E}">
        <p14:creationId xmlns:p14="http://schemas.microsoft.com/office/powerpoint/2010/main" xmlns="" val="3789345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66800" y="1219200"/>
            <a:ext cx="5715000" cy="3170099"/>
          </a:xfrm>
          <a:prstGeom prst="rect">
            <a:avLst/>
          </a:prstGeom>
          <a:noFill/>
        </p:spPr>
        <p:txBody>
          <a:bodyPr wrap="square" rtlCol="0">
            <a:spAutoFit/>
          </a:bodyPr>
          <a:lstStyle/>
          <a:p>
            <a:r>
              <a:rPr lang="en-US" sz="2000" dirty="0" smtClean="0"/>
              <a:t>Define : List of unwanted_character</a:t>
            </a:r>
          </a:p>
          <a:p>
            <a:r>
              <a:rPr lang="en-US" sz="2000" dirty="0" smtClean="0"/>
              <a:t>Define : String_article</a:t>
            </a:r>
          </a:p>
          <a:p>
            <a:endParaRPr lang="en-US" sz="2000" dirty="0" smtClean="0"/>
          </a:p>
          <a:p>
            <a:r>
              <a:rPr lang="en-US" sz="2000" dirty="0" smtClean="0"/>
              <a:t>For </a:t>
            </a:r>
            <a:r>
              <a:rPr lang="en-US" sz="2000" dirty="0" err="1" smtClean="0"/>
              <a:t>i</a:t>
            </a:r>
            <a:r>
              <a:rPr lang="en-US" sz="2000" dirty="0" smtClean="0"/>
              <a:t>=1 to number_of_character in String Article</a:t>
            </a:r>
          </a:p>
          <a:p>
            <a:r>
              <a:rPr lang="en-US" sz="2000" dirty="0" smtClean="0"/>
              <a:t>	If (String_article[</a:t>
            </a:r>
            <a:r>
              <a:rPr lang="en-US" sz="2000" dirty="0" err="1" smtClean="0"/>
              <a:t>i</a:t>
            </a:r>
            <a:r>
              <a:rPr lang="en-US" sz="2000" dirty="0" smtClean="0"/>
              <a:t>]==“unwanted character”)</a:t>
            </a:r>
          </a:p>
          <a:p>
            <a:r>
              <a:rPr lang="en-US" sz="2000" dirty="0" smtClean="0"/>
              <a:t>		Remove String_article[</a:t>
            </a:r>
            <a:r>
              <a:rPr lang="en-US" sz="2000" dirty="0" err="1" smtClean="0"/>
              <a:t>i</a:t>
            </a:r>
            <a:r>
              <a:rPr lang="en-US" sz="2000" dirty="0" smtClean="0"/>
              <a:t>];</a:t>
            </a:r>
          </a:p>
          <a:p>
            <a:r>
              <a:rPr lang="en-US" sz="2000" dirty="0" smtClean="0"/>
              <a:t>	End If</a:t>
            </a:r>
          </a:p>
          <a:p>
            <a:r>
              <a:rPr lang="en-US" sz="2000" dirty="0" smtClean="0"/>
              <a:t>End For</a:t>
            </a:r>
          </a:p>
          <a:p>
            <a:r>
              <a:rPr lang="en-US" sz="2000" dirty="0" smtClean="0"/>
              <a:t>String_split (String_article)</a:t>
            </a:r>
          </a:p>
          <a:p>
            <a:endParaRPr lang="en-US" sz="2000" dirty="0"/>
          </a:p>
        </p:txBody>
      </p:sp>
      <p:sp>
        <p:nvSpPr>
          <p:cNvPr id="8" name="TextBox 7"/>
          <p:cNvSpPr txBox="1"/>
          <p:nvPr/>
        </p:nvSpPr>
        <p:spPr>
          <a:xfrm>
            <a:off x="990600" y="381000"/>
            <a:ext cx="6075830" cy="707886"/>
          </a:xfrm>
          <a:prstGeom prst="rect">
            <a:avLst/>
          </a:prstGeom>
          <a:noFill/>
        </p:spPr>
        <p:txBody>
          <a:bodyPr wrap="none" rtlCol="0">
            <a:spAutoFit/>
          </a:bodyPr>
          <a:lstStyle/>
          <a:p>
            <a:r>
              <a:rPr lang="en-US" sz="4000" b="1" dirty="0" smtClean="0"/>
              <a:t>Pseudocode of tokenization</a:t>
            </a:r>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0" y="4572000"/>
            <a:ext cx="4678713" cy="6568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t>Pseudocode of Keyword extraction</a:t>
            </a:r>
            <a:endParaRPr lang="en-US" sz="3600"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sort sentences by weignt</a:t>
            </a:r>
          </a:p>
          <a:p>
            <a:pPr>
              <a:buNone/>
            </a:pPr>
            <a:r>
              <a:rPr lang="en-US" dirty="0" smtClean="0"/>
              <a:t>while (desiredSumLength is not met and there are unused sentences)</a:t>
            </a:r>
          </a:p>
          <a:p>
            <a:pPr>
              <a:buNone/>
            </a:pPr>
            <a:r>
              <a:rPr lang="en-US" dirty="0" smtClean="0"/>
              <a:t>	for (all sentences x )</a:t>
            </a:r>
          </a:p>
          <a:p>
            <a:pPr>
              <a:buNone/>
            </a:pPr>
            <a:r>
              <a:rPr lang="en-US" dirty="0" smtClean="0"/>
              <a:t>		</a:t>
            </a:r>
            <a:r>
              <a:rPr lang="en-US" dirty="0" smtClean="0"/>
              <a:t>if (sentence x not already in summary)</a:t>
            </a:r>
          </a:p>
          <a:p>
            <a:pPr>
              <a:buNone/>
            </a:pPr>
            <a:r>
              <a:rPr lang="en-US" dirty="0" smtClean="0"/>
              <a:t>			</a:t>
            </a:r>
            <a:r>
              <a:rPr lang="en-US" dirty="0" smtClean="0"/>
              <a:t>if (segment of sentece x has the lowest or equally low use)</a:t>
            </a:r>
          </a:p>
          <a:p>
            <a:pPr>
              <a:buNone/>
            </a:pPr>
            <a:r>
              <a:rPr lang="en-US" dirty="0" smtClean="0"/>
              <a:t>				set sum_sentence = x</a:t>
            </a:r>
          </a:p>
          <a:p>
            <a:pPr>
              <a:buNone/>
            </a:pPr>
            <a:r>
              <a:rPr lang="en-US" dirty="0" smtClean="0"/>
              <a:t>				break out of for loop</a:t>
            </a:r>
          </a:p>
          <a:p>
            <a:pPr>
              <a:buNone/>
            </a:pPr>
            <a:r>
              <a:rPr lang="en-US" dirty="0" smtClean="0"/>
              <a:t>			end if</a:t>
            </a:r>
          </a:p>
          <a:p>
            <a:pPr>
              <a:buNone/>
            </a:pPr>
            <a:r>
              <a:rPr lang="en-US" dirty="0" smtClean="0"/>
              <a:t>		end if</a:t>
            </a:r>
          </a:p>
          <a:p>
            <a:pPr>
              <a:buNone/>
            </a:pPr>
            <a:r>
              <a:rPr lang="en-US" dirty="0" smtClean="0"/>
              <a:t>	end for</a:t>
            </a:r>
          </a:p>
          <a:p>
            <a:pPr>
              <a:buNone/>
            </a:pPr>
            <a:r>
              <a:rPr lang="en-US" dirty="0" smtClean="0"/>
              <a:t>	add sum_sentence to the summary</a:t>
            </a:r>
          </a:p>
          <a:p>
            <a:pPr>
              <a:buNone/>
            </a:pPr>
            <a:r>
              <a:rPr lang="en-US" dirty="0" smtClean="0"/>
              <a:t>	record sum_sentence as having been used</a:t>
            </a:r>
          </a:p>
          <a:p>
            <a:pPr>
              <a:buNone/>
            </a:pPr>
            <a:r>
              <a:rPr lang="en-US" dirty="0" smtClean="0"/>
              <a:t>	increment sum_sentence's segment use</a:t>
            </a:r>
          </a:p>
          <a:p>
            <a:pPr>
              <a:buNone/>
            </a:pPr>
            <a:r>
              <a:rPr lang="en-US" dirty="0" smtClean="0"/>
              <a:t>	increment currentSumLength</a:t>
            </a:r>
          </a:p>
          <a:p>
            <a:pPr>
              <a:buNone/>
            </a:pPr>
            <a:r>
              <a:rPr lang="en-US" dirty="0" smtClean="0"/>
              <a:t>end while</a:t>
            </a:r>
          </a:p>
          <a:p>
            <a:pPr>
              <a:buNone/>
            </a:pP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05400" y="3810000"/>
            <a:ext cx="3695264" cy="18760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70000" lnSpcReduction="20000"/>
          </a:bodyPr>
          <a:lstStyle/>
          <a:p>
            <a:r>
              <a:rPr lang="en-US" dirty="0"/>
              <a:t>I. </a:t>
            </a:r>
            <a:r>
              <a:rPr lang="en-US" b="1" dirty="0"/>
              <a:t>Economical Feasibility:</a:t>
            </a:r>
            <a:endParaRPr lang="en-US" b="1" dirty="0" smtClean="0"/>
          </a:p>
          <a:p>
            <a:pPr lvl="1"/>
            <a:r>
              <a:rPr lang="en-US" dirty="0"/>
              <a:t>This is a very important aspect to be considered while developing a project. We decided on the technology based on the minimum possible cost factor.</a:t>
            </a:r>
            <a:endParaRPr lang="en-US" b="0" dirty="0" smtClean="0"/>
          </a:p>
          <a:p>
            <a:pPr lvl="1" fontAlgn="base"/>
            <a:r>
              <a:rPr lang="en-US" dirty="0"/>
              <a:t>AI hardware and software cost has to be borne by our team.</a:t>
            </a:r>
          </a:p>
          <a:p>
            <a:pPr lvl="1" fontAlgn="base"/>
            <a:r>
              <a:rPr lang="en-US" dirty="0"/>
              <a:t>Overall we have estimated that the benefits the organization is going to receive from the proposed system will surely overcome the initial costs and the later on running cost for the system.</a:t>
            </a:r>
          </a:p>
          <a:p>
            <a:r>
              <a:rPr lang="en-US" dirty="0"/>
              <a:t>II. </a:t>
            </a:r>
            <a:r>
              <a:rPr lang="en-US" b="1" dirty="0"/>
              <a:t>Technical Feasibility:</a:t>
            </a:r>
            <a:endParaRPr lang="en-US" b="1" dirty="0" smtClean="0"/>
          </a:p>
          <a:p>
            <a:pPr lvl="1"/>
            <a:r>
              <a:rPr lang="en-US" dirty="0"/>
              <a:t>This included the study of function, performance, and constraints that may affect the ability to achieve an acceptable system. For this feasibility study. We studied complete functionality to be provided in the system, as described in the System Requirement Specification (SRS). and checked if everything was possible using a different type of frontend and backend platforms.</a:t>
            </a:r>
            <a:endParaRPr lang="en-US" b="0" dirty="0" smtClean="0"/>
          </a:p>
          <a:p>
            <a:r>
              <a:rPr lang="en-US" dirty="0"/>
              <a:t>III</a:t>
            </a:r>
            <a:r>
              <a:rPr lang="en-US" b="1" dirty="0"/>
              <a:t>. Operational Feasibility:</a:t>
            </a:r>
            <a:endParaRPr lang="en-US" b="1" dirty="0" smtClean="0"/>
          </a:p>
          <a:p>
            <a:pPr lvl="1"/>
            <a:r>
              <a:rPr lang="en-US" dirty="0"/>
              <a:t>No doubt the proposed system is fully GUI based that is very user friendly and all inputs to be taken all self-explanatory even to a layman</a:t>
            </a:r>
            <a:r>
              <a:rPr lang="en-US" dirty="0" smtClean="0"/>
              <a:t>.</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28600" y="1600200"/>
            <a:ext cx="5410200" cy="1754326"/>
          </a:xfrm>
          <a:prstGeom prst="rect">
            <a:avLst/>
          </a:prstGeom>
          <a:noFill/>
        </p:spPr>
        <p:txBody>
          <a:bodyPr wrap="square" rtlCol="0">
            <a:spAutoFit/>
          </a:bodyPr>
          <a:lstStyle/>
          <a:p>
            <a:r>
              <a:rPr lang="en-US" dirty="0"/>
              <a:t>Algorithm Noun&lt;n&gt; </a:t>
            </a:r>
            <a:endParaRPr lang="en-US" dirty="0" smtClean="0"/>
          </a:p>
          <a:p>
            <a:r>
              <a:rPr lang="en-US" dirty="0" smtClean="0"/>
              <a:t>for </a:t>
            </a:r>
            <a:r>
              <a:rPr lang="en-US" dirty="0"/>
              <a:t>each word in the list n &gt;= </a:t>
            </a:r>
            <a:r>
              <a:rPr lang="en-US" dirty="0" smtClean="0"/>
              <a:t>1do </a:t>
            </a:r>
          </a:p>
          <a:p>
            <a:r>
              <a:rPr lang="en-US" dirty="0"/>
              <a:t>	</a:t>
            </a:r>
            <a:r>
              <a:rPr lang="en-US" dirty="0" smtClean="0"/>
              <a:t>if </a:t>
            </a:r>
            <a:r>
              <a:rPr lang="en-US" dirty="0"/>
              <a:t>the word=noun then mark it up with &lt;n&gt; </a:t>
            </a:r>
            <a:endParaRPr lang="en-US" dirty="0" smtClean="0"/>
          </a:p>
          <a:p>
            <a:r>
              <a:rPr lang="en-US" dirty="0" smtClean="0"/>
              <a:t>else </a:t>
            </a:r>
            <a:r>
              <a:rPr lang="en-US" dirty="0"/>
              <a:t>mark it up with &lt;a&gt; </a:t>
            </a:r>
            <a:endParaRPr lang="en-US" dirty="0" smtClean="0"/>
          </a:p>
          <a:p>
            <a:r>
              <a:rPr lang="en-US" dirty="0" smtClean="0"/>
              <a:t>return </a:t>
            </a:r>
            <a:r>
              <a:rPr lang="en-US" dirty="0"/>
              <a:t>&lt;n&gt;</a:t>
            </a:r>
          </a:p>
          <a:p>
            <a:endParaRPr lang="en-US" dirty="0"/>
          </a:p>
        </p:txBody>
      </p:sp>
      <p:sp>
        <p:nvSpPr>
          <p:cNvPr id="15" name="TextBox 14"/>
          <p:cNvSpPr txBox="1"/>
          <p:nvPr/>
        </p:nvSpPr>
        <p:spPr>
          <a:xfrm>
            <a:off x="762000" y="533400"/>
            <a:ext cx="4427751" cy="646331"/>
          </a:xfrm>
          <a:prstGeom prst="rect">
            <a:avLst/>
          </a:prstGeom>
          <a:noFill/>
        </p:spPr>
        <p:txBody>
          <a:bodyPr wrap="none" rtlCol="0">
            <a:spAutoFit/>
          </a:bodyPr>
          <a:lstStyle/>
          <a:p>
            <a:r>
              <a:rPr lang="en-US" sz="3600" b="1" dirty="0" smtClean="0"/>
              <a:t>Part of speech tagging</a:t>
            </a:r>
            <a:endParaRPr lang="en-US" sz="3600" b="1" dirty="0"/>
          </a:p>
        </p:txBody>
      </p:sp>
      <p:pic>
        <p:nvPicPr>
          <p:cNvPr id="2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3810000"/>
            <a:ext cx="3096344" cy="2452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57800" y="4953000"/>
            <a:ext cx="2786608" cy="1463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9938" name="Picture 2"/>
          <p:cNvPicPr>
            <a:picLocks noChangeAspect="1" noChangeArrowheads="1"/>
          </p:cNvPicPr>
          <p:nvPr/>
        </p:nvPicPr>
        <p:blipFill>
          <a:blip r:embed="rId4" cstate="print"/>
          <a:srcRect/>
          <a:stretch>
            <a:fillRect/>
          </a:stretch>
        </p:blipFill>
        <p:spPr bwMode="auto">
          <a:xfrm>
            <a:off x="6096000" y="228600"/>
            <a:ext cx="2505075" cy="4267200"/>
          </a:xfrm>
          <a:prstGeom prst="rect">
            <a:avLst/>
          </a:prstGeom>
          <a:noFill/>
          <a:ln w="9525">
            <a:noFill/>
            <a:miter lim="800000"/>
            <a:headEnd/>
            <a:tailEnd/>
          </a:ln>
        </p:spPr>
      </p:pic>
    </p:spTree>
    <p:extLst>
      <p:ext uri="{BB962C8B-B14F-4D97-AF65-F5344CB8AC3E}">
        <p14:creationId xmlns:p14="http://schemas.microsoft.com/office/powerpoint/2010/main" xmlns="" val="1466050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Software Required Specification Document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6"/>
          <p:cNvSpPr txBox="1">
            <a:spLocks noGrp="1"/>
          </p:cNvSpPr>
          <p:nvPr>
            <p:ph type="title"/>
          </p:nvPr>
        </p:nvSpPr>
        <p:spPr>
          <a:xfrm>
            <a:off x="311700" y="384367"/>
            <a:ext cx="8520600" cy="7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 REQUIREMENTS :--</a:t>
            </a:r>
            <a:endParaRPr sz="2800" dirty="0">
              <a:latin typeface="Times New Roman" panose="02020603050405020304" pitchFamily="18" charset="0"/>
              <a:cs typeface="Times New Roman" panose="02020603050405020304" pitchFamily="18" charset="0"/>
            </a:endParaRPr>
          </a:p>
        </p:txBody>
      </p:sp>
      <p:sp>
        <p:nvSpPr>
          <p:cNvPr id="566" name="Google Shape;566;p66"/>
          <p:cNvSpPr txBox="1">
            <a:spLocks noGrp="1"/>
          </p:cNvSpPr>
          <p:nvPr>
            <p:ph type="body" idx="1"/>
          </p:nvPr>
        </p:nvSpPr>
        <p:spPr>
          <a:xfrm>
            <a:off x="381000" y="1447800"/>
            <a:ext cx="3999900" cy="4555200"/>
          </a:xfrm>
          <a:prstGeom prst="rect">
            <a:avLst/>
          </a:prstGeom>
        </p:spPr>
        <p:txBody>
          <a:bodyPr spcFirstLastPara="1" wrap="square" lIns="91425" tIns="91425" rIns="91425" bIns="91425" anchor="t" anchorCtr="0">
            <a:noAutofit/>
          </a:bodyPr>
          <a:lstStyle/>
          <a:p>
            <a:pPr marL="114300" lvl="0" indent="0" algn="just" rtl="0">
              <a:lnSpc>
                <a:spcPct val="115000"/>
              </a:lnSpc>
              <a:spcBef>
                <a:spcPts val="1200"/>
              </a:spcBef>
              <a:spcAft>
                <a:spcPts val="0"/>
              </a:spcAft>
              <a:buSzPts val="1800"/>
              <a:buNone/>
            </a:pPr>
            <a:r>
              <a:rPr lang="en-GB" sz="1800" dirty="0">
                <a:latin typeface="Times New Roman" panose="02020603050405020304" pitchFamily="18" charset="0"/>
                <a:cs typeface="Times New Roman" panose="02020603050405020304" pitchFamily="18" charset="0"/>
              </a:rPr>
              <a:t>HARDWARE:</a:t>
            </a:r>
            <a:endParaRPr lang="en"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1200"/>
              </a:spcBef>
              <a:spcAft>
                <a:spcPts val="0"/>
              </a:spcAft>
              <a:buSzPts val="1800"/>
              <a:buChar char="●"/>
            </a:pPr>
            <a:r>
              <a:rPr lang="en" sz="1800" dirty="0">
                <a:latin typeface="Times New Roman" panose="02020603050405020304" pitchFamily="18" charset="0"/>
                <a:cs typeface="Times New Roman" panose="02020603050405020304" pitchFamily="18" charset="0"/>
              </a:rPr>
              <a:t>Intel i3 5th gen or higher, Amd a6 or higher</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2 GB or more of Hard Disk/SSD</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1 Gb or more of DDR2 or later Ram</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Webcam or Front Facing Camera.</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Network Card for internet connection</a:t>
            </a:r>
            <a:endParaRPr sz="18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800" dirty="0">
              <a:latin typeface="Times New Roman" panose="02020603050405020304" pitchFamily="18" charset="0"/>
              <a:cs typeface="Times New Roman" panose="02020603050405020304" pitchFamily="18" charset="0"/>
            </a:endParaRPr>
          </a:p>
        </p:txBody>
      </p:sp>
      <p:sp>
        <p:nvSpPr>
          <p:cNvPr id="567" name="Google Shape;567;p66"/>
          <p:cNvSpPr txBox="1">
            <a:spLocks noGrp="1"/>
          </p:cNvSpPr>
          <p:nvPr>
            <p:ph type="body" idx="2"/>
          </p:nvPr>
        </p:nvSpPr>
        <p:spPr>
          <a:xfrm>
            <a:off x="4800600" y="1447800"/>
            <a:ext cx="3999900" cy="4389604"/>
          </a:xfrm>
          <a:prstGeom prst="rect">
            <a:avLst/>
          </a:prstGeom>
        </p:spPr>
        <p:txBody>
          <a:bodyPr spcFirstLastPara="1" wrap="square" lIns="91425" tIns="91425" rIns="91425" bIns="91425" anchor="t" anchorCtr="0">
            <a:noAutofit/>
          </a:bodyPr>
          <a:lstStyle/>
          <a:p>
            <a:pPr marL="114300" lvl="0" indent="0" algn="just" rtl="0">
              <a:lnSpc>
                <a:spcPct val="115000"/>
              </a:lnSpc>
              <a:spcBef>
                <a:spcPts val="1200"/>
              </a:spcBef>
              <a:spcAft>
                <a:spcPts val="0"/>
              </a:spcAft>
              <a:buSzPts val="1800"/>
              <a:buNone/>
            </a:pPr>
            <a:r>
              <a:rPr lang="en-GB" sz="1800" dirty="0">
                <a:latin typeface="Times New Roman" panose="02020603050405020304" pitchFamily="18" charset="0"/>
                <a:cs typeface="Times New Roman" panose="02020603050405020304" pitchFamily="18" charset="0"/>
              </a:rPr>
              <a:t>SOFTWARE:</a:t>
            </a:r>
            <a:endParaRPr lang="en"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1200"/>
              </a:spcBef>
              <a:spcAft>
                <a:spcPts val="0"/>
              </a:spcAft>
              <a:buSzPts val="1800"/>
              <a:buChar char="●"/>
            </a:pPr>
            <a:r>
              <a:rPr lang="en" sz="1800" dirty="0">
                <a:latin typeface="Times New Roman" panose="02020603050405020304" pitchFamily="18" charset="0"/>
                <a:cs typeface="Times New Roman" panose="02020603050405020304" pitchFamily="18" charset="0"/>
              </a:rPr>
              <a:t>Languages : Python, JavaScript</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Design : Figma, Notion</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Development Environment : Vscode, PyCharm</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Backend : MongoDB</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ML/Computer Vision Frameworks And Libraries : Tensorflow, Numpy, Pandas, OpenCV</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Other frameworks : Electron/PyQt</a:t>
            </a:r>
            <a:endParaRPr sz="1800" dirty="0">
              <a:latin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1200"/>
              </a:spcAft>
              <a:buNone/>
            </a:pPr>
            <a:endParaRPr sz="1800" dirty="0">
              <a:latin typeface="Times New Roman" panose="02020603050405020304" pitchFamily="18" charset="0"/>
              <a:cs typeface="Times New Roman" panose="02020603050405020304" pitchFamily="18" charset="0"/>
            </a:endParaRPr>
          </a:p>
        </p:txBody>
      </p:sp>
      <p:pic>
        <p:nvPicPr>
          <p:cNvPr id="19458" name="Picture 2" descr="Testing the Requirements: A Guide to Requirements Analysis | TechWell">
            <a:extLst>
              <a:ext uri="{FF2B5EF4-FFF2-40B4-BE49-F238E27FC236}">
                <a16:creationId xmlns:a16="http://schemas.microsoft.com/office/drawing/2014/main" xmlns="" id="{3286A066-B048-4646-BA70-7688F81C1CC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74016" y="0"/>
            <a:ext cx="1469985" cy="19628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3844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barn(inVertical)">
                                      <p:cBhvr>
                                        <p:cTn id="7" dur="500"/>
                                        <p:tgtEl>
                                          <p:spTgt spid="565"/>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66">
                                            <p:txEl>
                                              <p:pRg st="0" end="0"/>
                                            </p:txEl>
                                          </p:spTgt>
                                        </p:tgtEl>
                                        <p:attrNameLst>
                                          <p:attrName>style.visibility</p:attrName>
                                        </p:attrNameLst>
                                      </p:cBhvr>
                                      <p:to>
                                        <p:strVal val="visible"/>
                                      </p:to>
                                    </p:set>
                                    <p:animEffect transition="in" filter="circle(in)">
                                      <p:cBhvr>
                                        <p:cTn id="11" dur="2000"/>
                                        <p:tgtEl>
                                          <p:spTgt spid="566">
                                            <p:txEl>
                                              <p:pRg st="0" end="0"/>
                                            </p:txEl>
                                          </p:spTgt>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566">
                                            <p:txEl>
                                              <p:pRg st="1" end="1"/>
                                            </p:txEl>
                                          </p:spTgt>
                                        </p:tgtEl>
                                        <p:attrNameLst>
                                          <p:attrName>style.visibility</p:attrName>
                                        </p:attrNameLst>
                                      </p:cBhvr>
                                      <p:to>
                                        <p:strVal val="visible"/>
                                      </p:to>
                                    </p:set>
                                    <p:animEffect transition="in" filter="circle(in)">
                                      <p:cBhvr>
                                        <p:cTn id="14" dur="2000"/>
                                        <p:tgtEl>
                                          <p:spTgt spid="566">
                                            <p:txEl>
                                              <p:pRg st="1" end="1"/>
                                            </p:txEl>
                                          </p:spTgt>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566">
                                            <p:txEl>
                                              <p:pRg st="2" end="2"/>
                                            </p:txEl>
                                          </p:spTgt>
                                        </p:tgtEl>
                                        <p:attrNameLst>
                                          <p:attrName>style.visibility</p:attrName>
                                        </p:attrNameLst>
                                      </p:cBhvr>
                                      <p:to>
                                        <p:strVal val="visible"/>
                                      </p:to>
                                    </p:set>
                                    <p:animEffect transition="in" filter="circle(in)">
                                      <p:cBhvr>
                                        <p:cTn id="17" dur="2000"/>
                                        <p:tgtEl>
                                          <p:spTgt spid="566">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566">
                                            <p:txEl>
                                              <p:pRg st="3" end="3"/>
                                            </p:txEl>
                                          </p:spTgt>
                                        </p:tgtEl>
                                        <p:attrNameLst>
                                          <p:attrName>style.visibility</p:attrName>
                                        </p:attrNameLst>
                                      </p:cBhvr>
                                      <p:to>
                                        <p:strVal val="visible"/>
                                      </p:to>
                                    </p:set>
                                    <p:animEffect transition="in" filter="circle(in)">
                                      <p:cBhvr>
                                        <p:cTn id="20" dur="2000"/>
                                        <p:tgtEl>
                                          <p:spTgt spid="566">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566">
                                            <p:txEl>
                                              <p:pRg st="4" end="4"/>
                                            </p:txEl>
                                          </p:spTgt>
                                        </p:tgtEl>
                                        <p:attrNameLst>
                                          <p:attrName>style.visibility</p:attrName>
                                        </p:attrNameLst>
                                      </p:cBhvr>
                                      <p:to>
                                        <p:strVal val="visible"/>
                                      </p:to>
                                    </p:set>
                                    <p:animEffect transition="in" filter="circle(in)">
                                      <p:cBhvr>
                                        <p:cTn id="23" dur="2000"/>
                                        <p:tgtEl>
                                          <p:spTgt spid="566">
                                            <p:txEl>
                                              <p:pRg st="4" end="4"/>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566">
                                            <p:txEl>
                                              <p:pRg st="5" end="5"/>
                                            </p:txEl>
                                          </p:spTgt>
                                        </p:tgtEl>
                                        <p:attrNameLst>
                                          <p:attrName>style.visibility</p:attrName>
                                        </p:attrNameLst>
                                      </p:cBhvr>
                                      <p:to>
                                        <p:strVal val="visible"/>
                                      </p:to>
                                    </p:set>
                                    <p:animEffect transition="in" filter="circle(in)">
                                      <p:cBhvr>
                                        <p:cTn id="26" dur="2000"/>
                                        <p:tgtEl>
                                          <p:spTgt spid="566">
                                            <p:txEl>
                                              <p:pRg st="5" end="5"/>
                                            </p:txEl>
                                          </p:spTgt>
                                        </p:tgtEl>
                                      </p:cBhvr>
                                    </p:animEffect>
                                  </p:childTnLst>
                                </p:cTn>
                              </p:par>
                            </p:childTnLst>
                          </p:cTn>
                        </p:par>
                        <p:par>
                          <p:cTn id="27" fill="hold">
                            <p:stCondLst>
                              <p:cond delay="2500"/>
                            </p:stCondLst>
                            <p:childTnLst>
                              <p:par>
                                <p:cTn id="28" presetID="6" presetClass="entr" presetSubtype="16" fill="hold" grpId="0" nodeType="afterEffect">
                                  <p:stCondLst>
                                    <p:cond delay="0"/>
                                  </p:stCondLst>
                                  <p:childTnLst>
                                    <p:set>
                                      <p:cBhvr>
                                        <p:cTn id="29" dur="1" fill="hold">
                                          <p:stCondLst>
                                            <p:cond delay="0"/>
                                          </p:stCondLst>
                                        </p:cTn>
                                        <p:tgtEl>
                                          <p:spTgt spid="567">
                                            <p:txEl>
                                              <p:pRg st="0" end="0"/>
                                            </p:txEl>
                                          </p:spTgt>
                                        </p:tgtEl>
                                        <p:attrNameLst>
                                          <p:attrName>style.visibility</p:attrName>
                                        </p:attrNameLst>
                                      </p:cBhvr>
                                      <p:to>
                                        <p:strVal val="visible"/>
                                      </p:to>
                                    </p:set>
                                    <p:animEffect transition="in" filter="circle(in)">
                                      <p:cBhvr>
                                        <p:cTn id="30" dur="2000"/>
                                        <p:tgtEl>
                                          <p:spTgt spid="567">
                                            <p:txEl>
                                              <p:pRg st="0" end="0"/>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67">
                                            <p:txEl>
                                              <p:pRg st="1" end="1"/>
                                            </p:txEl>
                                          </p:spTgt>
                                        </p:tgtEl>
                                        <p:attrNameLst>
                                          <p:attrName>style.visibility</p:attrName>
                                        </p:attrNameLst>
                                      </p:cBhvr>
                                      <p:to>
                                        <p:strVal val="visible"/>
                                      </p:to>
                                    </p:set>
                                    <p:animEffect transition="in" filter="circle(in)">
                                      <p:cBhvr>
                                        <p:cTn id="33" dur="2000"/>
                                        <p:tgtEl>
                                          <p:spTgt spid="567">
                                            <p:txEl>
                                              <p:pRg st="1" end="1"/>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67">
                                            <p:txEl>
                                              <p:pRg st="2" end="2"/>
                                            </p:txEl>
                                          </p:spTgt>
                                        </p:tgtEl>
                                        <p:attrNameLst>
                                          <p:attrName>style.visibility</p:attrName>
                                        </p:attrNameLst>
                                      </p:cBhvr>
                                      <p:to>
                                        <p:strVal val="visible"/>
                                      </p:to>
                                    </p:set>
                                    <p:animEffect transition="in" filter="circle(in)">
                                      <p:cBhvr>
                                        <p:cTn id="36" dur="2000"/>
                                        <p:tgtEl>
                                          <p:spTgt spid="567">
                                            <p:txEl>
                                              <p:pRg st="2" end="2"/>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67">
                                            <p:txEl>
                                              <p:pRg st="3" end="3"/>
                                            </p:txEl>
                                          </p:spTgt>
                                        </p:tgtEl>
                                        <p:attrNameLst>
                                          <p:attrName>style.visibility</p:attrName>
                                        </p:attrNameLst>
                                      </p:cBhvr>
                                      <p:to>
                                        <p:strVal val="visible"/>
                                      </p:to>
                                    </p:set>
                                    <p:animEffect transition="in" filter="circle(in)">
                                      <p:cBhvr>
                                        <p:cTn id="39" dur="2000"/>
                                        <p:tgtEl>
                                          <p:spTgt spid="567">
                                            <p:txEl>
                                              <p:pRg st="3" end="3"/>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67">
                                            <p:txEl>
                                              <p:pRg st="4" end="4"/>
                                            </p:txEl>
                                          </p:spTgt>
                                        </p:tgtEl>
                                        <p:attrNameLst>
                                          <p:attrName>style.visibility</p:attrName>
                                        </p:attrNameLst>
                                      </p:cBhvr>
                                      <p:to>
                                        <p:strVal val="visible"/>
                                      </p:to>
                                    </p:set>
                                    <p:animEffect transition="in" filter="circle(in)">
                                      <p:cBhvr>
                                        <p:cTn id="42" dur="2000"/>
                                        <p:tgtEl>
                                          <p:spTgt spid="567">
                                            <p:txEl>
                                              <p:pRg st="4" end="4"/>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67">
                                            <p:txEl>
                                              <p:pRg st="5" end="5"/>
                                            </p:txEl>
                                          </p:spTgt>
                                        </p:tgtEl>
                                        <p:attrNameLst>
                                          <p:attrName>style.visibility</p:attrName>
                                        </p:attrNameLst>
                                      </p:cBhvr>
                                      <p:to>
                                        <p:strVal val="visible"/>
                                      </p:to>
                                    </p:set>
                                    <p:animEffect transition="in" filter="circle(in)">
                                      <p:cBhvr>
                                        <p:cTn id="45" dur="2000"/>
                                        <p:tgtEl>
                                          <p:spTgt spid="567">
                                            <p:txEl>
                                              <p:pRg st="5" end="5"/>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567">
                                            <p:txEl>
                                              <p:pRg st="6" end="6"/>
                                            </p:txEl>
                                          </p:spTgt>
                                        </p:tgtEl>
                                        <p:attrNameLst>
                                          <p:attrName>style.visibility</p:attrName>
                                        </p:attrNameLst>
                                      </p:cBhvr>
                                      <p:to>
                                        <p:strVal val="visible"/>
                                      </p:to>
                                    </p:set>
                                    <p:animEffect transition="in" filter="circle(in)">
                                      <p:cBhvr>
                                        <p:cTn id="48" dur="2000"/>
                                        <p:tgtEl>
                                          <p:spTgt spid="567">
                                            <p:txEl>
                                              <p:pRg st="6" end="6"/>
                                            </p:txEl>
                                          </p:spTgt>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19458"/>
                                        </p:tgtEl>
                                        <p:attrNameLst>
                                          <p:attrName>style.visibility</p:attrName>
                                        </p:attrNameLst>
                                      </p:cBhvr>
                                      <p:to>
                                        <p:strVal val="visible"/>
                                      </p:to>
                                    </p:set>
                                    <p:animEffect transition="in" filter="wipe(down)">
                                      <p:cBhvr>
                                        <p:cTn id="52"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 grpId="0"/>
      <p:bldP spid="566" grpId="0" build="p"/>
      <p:bldP spid="5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52995-154E-40D1-B46E-F9DE6227D3F7}"/>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Functional requirements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218B2FCB-D741-4B21-A7EE-DBC61F05B686}"/>
              </a:ext>
            </a:extLst>
          </p:cNvPr>
          <p:cNvSpPr>
            <a:spLocks noGrp="1"/>
          </p:cNvSpPr>
          <p:nvPr>
            <p:ph type="body" idx="1"/>
          </p:nvPr>
        </p:nvSpPr>
        <p:spPr>
          <a:xfrm>
            <a:off x="311700" y="1752601"/>
            <a:ext cx="8520600" cy="4339232"/>
          </a:xfrm>
        </p:spPr>
        <p:txBody>
          <a:bodyPr>
            <a:normAutofit/>
          </a:bodyPr>
          <a:lstStyle/>
          <a:p>
            <a:pPr algn="just" rtl="0" fontAlgn="base">
              <a:spcBef>
                <a:spcPts val="1200"/>
              </a:spcBef>
              <a:spcAft>
                <a:spcPts val="0"/>
              </a:spcAft>
              <a:buFont typeface="+mj-lt"/>
              <a:buAutoNum type="arabicPeriod"/>
            </a:pPr>
            <a:r>
              <a:rPr lang="en-US" sz="2000" b="0" i="0" u="none" strike="noStrike" dirty="0" smtClean="0">
                <a:effectLst/>
                <a:latin typeface="Times New Roman" panose="02020603050405020304" pitchFamily="18" charset="0"/>
              </a:rPr>
              <a:t>This project requires dataset for generating questions and answers.</a:t>
            </a:r>
          </a:p>
          <a:p>
            <a:pPr algn="just" rtl="0" fontAlgn="base">
              <a:spcBef>
                <a:spcPts val="1200"/>
              </a:spcBef>
              <a:spcAft>
                <a:spcPts val="0"/>
              </a:spcAft>
              <a:buFont typeface="+mj-lt"/>
              <a:buAutoNum type="arabicPeriod"/>
            </a:pPr>
            <a:r>
              <a:rPr lang="en-US" sz="2000" b="0" i="0" u="none" strike="noStrike" dirty="0" smtClean="0">
                <a:effectLst/>
                <a:latin typeface="Times New Roman" panose="02020603050405020304" pitchFamily="18" charset="0"/>
              </a:rPr>
              <a:t>Based on this dataset the software will generate questions using NLP (Using Python and its libraries).</a:t>
            </a:r>
          </a:p>
          <a:p>
            <a:pPr algn="just" fontAlgn="base">
              <a:spcBef>
                <a:spcPts val="1200"/>
              </a:spcBef>
              <a:buFont typeface="+mj-lt"/>
              <a:buAutoNum type="arabicPeriod"/>
            </a:pPr>
            <a:r>
              <a:rPr lang="en-US" sz="2000" dirty="0" smtClean="0">
                <a:latin typeface="Times New Roman" pitchFamily="18" charset="0"/>
                <a:cs typeface="Times New Roman" pitchFamily="18" charset="0"/>
              </a:rPr>
              <a:t>Its </a:t>
            </a:r>
            <a:r>
              <a:rPr lang="en-US" sz="2000" dirty="0" smtClean="0">
                <a:latin typeface="Times New Roman" pitchFamily="18" charset="0"/>
                <a:cs typeface="Times New Roman" pitchFamily="18" charset="0"/>
              </a:rPr>
              <a:t>User Interface design presents a seamless blend of visual design, interaction design, and information </a:t>
            </a:r>
            <a:r>
              <a:rPr lang="en-US" sz="2000" dirty="0" smtClean="0">
                <a:latin typeface="Times New Roman" pitchFamily="18" charset="0"/>
                <a:cs typeface="Times New Roman" pitchFamily="18" charset="0"/>
              </a:rPr>
              <a:t>architecture.</a:t>
            </a:r>
          </a:p>
          <a:p>
            <a:pPr algn="just" fontAlgn="base">
              <a:spcBef>
                <a:spcPts val="1200"/>
              </a:spcBef>
              <a:buFont typeface="+mj-lt"/>
              <a:buAutoNum type="arabicPeriod"/>
            </a:pPr>
            <a:r>
              <a:rPr lang="en-US" sz="2000" b="0" i="0" u="none" strike="noStrike" dirty="0" smtClean="0">
                <a:effectLst/>
                <a:latin typeface="Times New Roman" panose="02020603050405020304" pitchFamily="18" charset="0"/>
              </a:rPr>
              <a:t>Automatic evaluation of result also reduces effort of teacher to manually evaluate them.</a:t>
            </a:r>
          </a:p>
          <a:p>
            <a:pPr algn="just" fontAlgn="base">
              <a:spcBef>
                <a:spcPts val="1200"/>
              </a:spcBef>
              <a:buFont typeface="+mj-lt"/>
              <a:buAutoNum type="arabicPeriod"/>
            </a:pPr>
            <a:r>
              <a:rPr lang="en-US" sz="2000" dirty="0" smtClean="0">
                <a:latin typeface="Times New Roman" panose="02020603050405020304" pitchFamily="18" charset="0"/>
              </a:rPr>
              <a:t>Stores result of all students in database for future use.</a:t>
            </a:r>
            <a:endParaRPr lang="en-US" sz="2000"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xmlns="" val="104583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0ECE9-8BCE-496A-86D1-7B58A81F9D45}"/>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Non functional requirements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C184DD1C-B96E-48F3-8482-5E575048AD90}"/>
              </a:ext>
            </a:extLst>
          </p:cNvPr>
          <p:cNvSpPr>
            <a:spLocks noGrp="1"/>
          </p:cNvSpPr>
          <p:nvPr>
            <p:ph type="body" idx="1"/>
          </p:nvPr>
        </p:nvSpPr>
        <p:spPr>
          <a:xfrm>
            <a:off x="311700" y="1356968"/>
            <a:ext cx="8520600" cy="5152320"/>
          </a:xfrm>
        </p:spPr>
        <p:txBody>
          <a:bodyPr>
            <a:normAutofit/>
          </a:bodyPr>
          <a:lstStyle/>
          <a:p>
            <a:pPr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User Satisfaction: -</a:t>
            </a:r>
            <a:r>
              <a:rPr lang="en-US" sz="1800" b="0" i="0" u="none" strike="noStrike" dirty="0">
                <a:effectLst/>
                <a:latin typeface="Times New Roman" panose="02020603050405020304" pitchFamily="18" charset="0"/>
              </a:rPr>
              <a:t> The system is such that it stands up to the user expectations.</a:t>
            </a:r>
          </a:p>
          <a:p>
            <a:pPr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Response Time: -</a:t>
            </a:r>
            <a:r>
              <a:rPr lang="en-US" sz="1800" b="0" i="0" u="none" strike="noStrike" dirty="0">
                <a:effectLst/>
                <a:latin typeface="Times New Roman" panose="02020603050405020304" pitchFamily="18" charset="0"/>
              </a:rPr>
              <a:t> The response of all the operation is good. This has been made possible by careful programming.</a:t>
            </a:r>
          </a:p>
          <a:p>
            <a:pPr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Error Handling: -</a:t>
            </a:r>
            <a:r>
              <a:rPr lang="en-US" sz="1800" b="0" i="0" u="none" strike="noStrike" dirty="0">
                <a:effectLst/>
                <a:latin typeface="Times New Roman" panose="02020603050405020304" pitchFamily="18" charset="0"/>
              </a:rPr>
              <a:t> Response to user errors and undesired situations has been taken care of to ensure that the system operates without halting.</a:t>
            </a:r>
          </a:p>
          <a:p>
            <a:pPr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Safety and Robustness: -</a:t>
            </a:r>
            <a:r>
              <a:rPr lang="en-US" sz="1800" b="0" i="0" u="none" strike="noStrike" dirty="0">
                <a:effectLst/>
                <a:latin typeface="Times New Roman" panose="02020603050405020304" pitchFamily="18" charset="0"/>
              </a:rPr>
              <a:t> The system is able to avoid or tackle disastrous action. In other words, it should be foul proof. The system safeguards against undesired events, without human intervention.</a:t>
            </a:r>
          </a:p>
          <a:p>
            <a:pPr rtl="0">
              <a:spcBef>
                <a:spcPts val="1200"/>
              </a:spcBef>
              <a:spcAft>
                <a:spcPts val="1200"/>
              </a:spcAft>
              <a:buFont typeface="+mj-lt"/>
              <a:buAutoNum type="arabicPeriod"/>
            </a:pPr>
            <a:r>
              <a:rPr lang="en-US" sz="1800" b="1" i="0" u="none" strike="noStrike" dirty="0" smtClean="0">
                <a:effectLst/>
                <a:latin typeface="Times New Roman" panose="02020603050405020304" pitchFamily="18" charset="0"/>
              </a:rPr>
              <a:t>User friendliness</a:t>
            </a:r>
            <a:r>
              <a:rPr lang="en-US" sz="1800" b="1" i="0" u="none" strike="noStrike" dirty="0">
                <a:effectLst/>
                <a:latin typeface="Times New Roman" panose="02020603050405020304" pitchFamily="18" charset="0"/>
              </a:rPr>
              <a:t>: -</a:t>
            </a:r>
            <a:r>
              <a:rPr lang="en-US" sz="1800" b="0" i="0" u="none" strike="noStrike" dirty="0">
                <a:effectLst/>
                <a:latin typeface="Times New Roman" panose="02020603050405020304" pitchFamily="18" charset="0"/>
              </a:rPr>
              <a:t> The system is easy to learn and understand. A native user can also use the system effectively, without any difficulties.</a:t>
            </a:r>
            <a:endParaRPr lang="en-US" sz="1800" b="0" dirty="0">
              <a:effectLst/>
            </a:endParaRPr>
          </a:p>
        </p:txBody>
      </p:sp>
    </p:spTree>
    <p:extLst>
      <p:ext uri="{BB962C8B-B14F-4D97-AF65-F5344CB8AC3E}">
        <p14:creationId xmlns:p14="http://schemas.microsoft.com/office/powerpoint/2010/main" xmlns="" val="161630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1064431" y="1849438"/>
            <a:ext cx="3250391" cy="2528884"/>
          </a:xfrm>
          <a:prstGeom prst="rect">
            <a:avLst/>
          </a:prstGeom>
        </p:spPr>
        <p:txBody>
          <a:bodyPr spcFirstLastPara="1" vert="horz" lIns="91440" tIns="45720" rIns="91440" bIns="45720" rtlCol="0" anchor="b" anchorCtr="0">
            <a:normAutofit/>
          </a:bodyPr>
          <a:lstStyle/>
          <a:p>
            <a:pPr marL="0" lvl="0" indent="0" defTabSz="914400">
              <a:lnSpc>
                <a:spcPct val="90000"/>
              </a:lnSpc>
              <a:spcBef>
                <a:spcPct val="0"/>
              </a:spcBef>
              <a:spcAft>
                <a:spcPts val="0"/>
              </a:spcAft>
              <a:buSzPts val="2889"/>
            </a:pPr>
            <a:r>
              <a:rPr lang="en-US" sz="2800" b="1" dirty="0">
                <a:latin typeface="Times New Roman" panose="02020603050405020304" pitchFamily="18" charset="0"/>
                <a:cs typeface="Times New Roman" panose="02020603050405020304" pitchFamily="18" charset="0"/>
              </a:rPr>
              <a:t>System Design 	     /	Architecture </a:t>
            </a:r>
          </a:p>
        </p:txBody>
      </p:sp>
      <p:pic>
        <p:nvPicPr>
          <p:cNvPr id="452" name="Google Shape;452;p57"/>
          <p:cNvPicPr preferRelativeResize="0"/>
          <p:nvPr/>
        </p:nvPicPr>
        <p:blipFill rotWithShape="1">
          <a:blip r:embed="rId3" cstate="print"/>
          <a:srcRect l="3021" r="3811" b="3"/>
          <a:stretch/>
        </p:blipFill>
        <p:spPr>
          <a:xfrm>
            <a:off x="4816048" y="1136606"/>
            <a:ext cx="3476687" cy="4577297"/>
          </a:xfrm>
          <a:prstGeom prst="rect">
            <a:avLst/>
          </a:prstGeom>
          <a:noFill/>
        </p:spPr>
      </p:pic>
      <p:sp>
        <p:nvSpPr>
          <p:cNvPr id="453" name="Google Shape;453;p57"/>
          <p:cNvSpPr txBox="1"/>
          <p:nvPr/>
        </p:nvSpPr>
        <p:spPr>
          <a:xfrm>
            <a:off x="3814200" y="2363667"/>
            <a:ext cx="35346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extLst>
      <p:ext uri="{BB962C8B-B14F-4D97-AF65-F5344CB8AC3E}">
        <p14:creationId xmlns:p14="http://schemas.microsoft.com/office/powerpoint/2010/main" xmlns="" val="1362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anim calcmode="lin" valueType="num">
                                      <p:cBhvr>
                                        <p:cTn id="8" dur="1000" fill="hold"/>
                                        <p:tgtEl>
                                          <p:spTgt spid="451"/>
                                        </p:tgtEl>
                                        <p:attrNameLst>
                                          <p:attrName>ppt_x</p:attrName>
                                        </p:attrNameLst>
                                      </p:cBhvr>
                                      <p:tavLst>
                                        <p:tav tm="0">
                                          <p:val>
                                            <p:strVal val="#ppt_x"/>
                                          </p:val>
                                        </p:tav>
                                        <p:tav tm="100000">
                                          <p:val>
                                            <p:strVal val="#ppt_x"/>
                                          </p:val>
                                        </p:tav>
                                      </p:tavLst>
                                    </p:anim>
                                    <p:anim calcmode="lin" valueType="num">
                                      <p:cBhvr>
                                        <p:cTn id="9" dur="1000" fill="hold"/>
                                        <p:tgtEl>
                                          <p:spTgt spid="45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52"/>
                                        </p:tgtEl>
                                        <p:attrNameLst>
                                          <p:attrName>style.visibility</p:attrName>
                                        </p:attrNameLst>
                                      </p:cBhvr>
                                      <p:to>
                                        <p:strVal val="visible"/>
                                      </p:to>
                                    </p:set>
                                    <p:animEffect transition="in" filter="fade">
                                      <p:cBhvr>
                                        <p:cTn id="13" dur="1000"/>
                                        <p:tgtEl>
                                          <p:spTgt spid="452"/>
                                        </p:tgtEl>
                                      </p:cBhvr>
                                    </p:animEffect>
                                    <p:anim calcmode="lin" valueType="num">
                                      <p:cBhvr>
                                        <p:cTn id="14" dur="1000" fill="hold"/>
                                        <p:tgtEl>
                                          <p:spTgt spid="452"/>
                                        </p:tgtEl>
                                        <p:attrNameLst>
                                          <p:attrName>ppt_x</p:attrName>
                                        </p:attrNameLst>
                                      </p:cBhvr>
                                      <p:tavLst>
                                        <p:tav tm="0">
                                          <p:val>
                                            <p:strVal val="#ppt_x"/>
                                          </p:val>
                                        </p:tav>
                                        <p:tav tm="100000">
                                          <p:val>
                                            <p:strVal val="#ppt_x"/>
                                          </p:val>
                                        </p:tav>
                                      </p:tavLst>
                                    </p:anim>
                                    <p:anim calcmode="lin" valueType="num">
                                      <p:cBhvr>
                                        <p:cTn id="15" dur="1000" fill="hold"/>
                                        <p:tgtEl>
                                          <p:spTgt spid="4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graphicFrame>
        <p:nvGraphicFramePr>
          <p:cNvPr id="458" name="Google Shape;458;p58"/>
          <p:cNvGraphicFramePr/>
          <p:nvPr/>
        </p:nvGraphicFramePr>
        <p:xfrm>
          <a:off x="990600" y="1295401"/>
          <a:ext cx="7239000" cy="3475967"/>
        </p:xfrm>
        <a:graphic>
          <a:graphicData uri="http://schemas.openxmlformats.org/drawingml/2006/table">
            <a:tbl>
              <a:tblPr>
                <a:noFill/>
              </a:tblPr>
              <a:tblGrid>
                <a:gridCol w="2065450">
                  <a:extLst>
                    <a:ext uri="{9D8B030D-6E8A-4147-A177-3AD203B41FA5}">
                      <a16:colId xmlns:a16="http://schemas.microsoft.com/office/drawing/2014/main" xmlns="" val="20000"/>
                    </a:ext>
                  </a:extLst>
                </a:gridCol>
                <a:gridCol w="5173550">
                  <a:extLst>
                    <a:ext uri="{9D8B030D-6E8A-4147-A177-3AD203B41FA5}">
                      <a16:colId xmlns:a16="http://schemas.microsoft.com/office/drawing/2014/main" xmlns="" val="20001"/>
                    </a:ext>
                  </a:extLst>
                </a:gridCol>
              </a:tblGrid>
              <a:tr h="808751">
                <a:tc>
                  <a:txBody>
                    <a:bodyPr/>
                    <a:lstStyle/>
                    <a:p>
                      <a:pPr marL="0" marR="0" lvl="0" indent="0" algn="l" rtl="0">
                        <a:lnSpc>
                          <a:spcPct val="100000"/>
                        </a:lnSpc>
                        <a:spcBef>
                          <a:spcPts val="0"/>
                        </a:spcBef>
                        <a:spcAft>
                          <a:spcPts val="0"/>
                        </a:spcAft>
                        <a:buClr>
                          <a:srgbClr val="000000"/>
                        </a:buClr>
                        <a:buSzPts val="1400"/>
                        <a:buFont typeface="Arial"/>
                        <a:buNone/>
                      </a:pPr>
                      <a:r>
                        <a:rPr lang="en" sz="19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User Interface Module </a:t>
                      </a:r>
                      <a:endParaRPr sz="19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121900" marB="121900">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solidFill>
                            <a:schemeClr val="tx1"/>
                          </a:solidFill>
                          <a:latin typeface="Times New Roman" panose="02020603050405020304" pitchFamily="18" charset="0"/>
                          <a:ea typeface="Comfortaa"/>
                          <a:cs typeface="Times New Roman" panose="02020603050405020304" pitchFamily="18" charset="0"/>
                          <a:sym typeface="Comfortaa"/>
                        </a:rPr>
                        <a:t>Is the module user directly interacts with.</a:t>
                      </a:r>
                      <a:endParaRPr sz="1900" u="none" strike="noStrike" cap="none">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121900" marB="121900">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xmlns="" val="10000"/>
                  </a:ext>
                </a:extLst>
              </a:tr>
              <a:tr h="1872161">
                <a:tc>
                  <a:txBody>
                    <a:bodyPr/>
                    <a:lstStyle/>
                    <a:p>
                      <a:pPr marL="0" marR="0" lvl="0" indent="0" algn="l" rtl="0">
                        <a:lnSpc>
                          <a:spcPct val="100000"/>
                        </a:lnSpc>
                        <a:spcBef>
                          <a:spcPts val="0"/>
                        </a:spcBef>
                        <a:spcAft>
                          <a:spcPts val="0"/>
                        </a:spcAft>
                        <a:buClr>
                          <a:srgbClr val="000000"/>
                        </a:buClr>
                        <a:buSzPts val="1400"/>
                        <a:buFont typeface="Arial"/>
                        <a:buNone/>
                      </a:pPr>
                      <a:r>
                        <a:rPr lang="en-US" sz="19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NLP Module</a:t>
                      </a:r>
                      <a:endParaRPr sz="19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121900" marB="121900">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82425" lvl="1">
                        <a:buFont typeface="Arial" pitchFamily="34" charset="0"/>
                        <a:buNone/>
                      </a:pPr>
                      <a:r>
                        <a:rPr lang="en" sz="1800"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This module is acting</a:t>
                      </a:r>
                      <a:r>
                        <a:rPr lang="en" sz="1800" u="none" strike="noStrike" cap="none" baseline="0" dirty="0" smtClean="0">
                          <a:solidFill>
                            <a:schemeClr val="tx1"/>
                          </a:solidFill>
                          <a:latin typeface="Times New Roman" panose="02020603050405020304" pitchFamily="18" charset="0"/>
                          <a:ea typeface="Comfortaa"/>
                          <a:cs typeface="Times New Roman" panose="02020603050405020304" pitchFamily="18" charset="0"/>
                          <a:sym typeface="Comfortaa"/>
                        </a:rPr>
                        <a:t> as backbone for project. Keyword extraction is done using various processes like t</a:t>
                      </a:r>
                      <a:r>
                        <a:rPr lang="en-IN" sz="1800" dirty="0" smtClean="0">
                          <a:latin typeface="Times New Roman" pitchFamily="18" charset="0"/>
                          <a:cs typeface="Times New Roman" pitchFamily="18" charset="0"/>
                        </a:rPr>
                        <a:t>okenization ,</a:t>
                      </a:r>
                      <a:r>
                        <a:rPr lang="en-IN" sz="1800" baseline="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morphology , part of speech tagging , distributional similarity</a:t>
                      </a:r>
                      <a:r>
                        <a:rPr lang="en-IN" sz="1800" baseline="0" dirty="0" smtClean="0">
                          <a:latin typeface="Times New Roman" pitchFamily="18" charset="0"/>
                          <a:cs typeface="Times New Roman" pitchFamily="18" charset="0"/>
                        </a:rPr>
                        <a:t> , </a:t>
                      </a:r>
                      <a:r>
                        <a:rPr lang="en-IN" sz="1800" dirty="0" smtClean="0">
                          <a:latin typeface="Times New Roman" pitchFamily="18" charset="0"/>
                          <a:cs typeface="Times New Roman" pitchFamily="18" charset="0"/>
                        </a:rPr>
                        <a:t>chunking </a:t>
                      </a:r>
                      <a:r>
                        <a:rPr lang="en-IN" sz="1800" baseline="0" dirty="0" smtClean="0">
                          <a:latin typeface="Times New Roman" pitchFamily="18" charset="0"/>
                          <a:cs typeface="Times New Roman" pitchFamily="18" charset="0"/>
                        </a:rPr>
                        <a:t> , </a:t>
                      </a:r>
                      <a:r>
                        <a:rPr lang="en-IN" sz="1800" dirty="0" smtClean="0">
                          <a:latin typeface="Times New Roman" pitchFamily="18" charset="0"/>
                          <a:cs typeface="Times New Roman" pitchFamily="18" charset="0"/>
                        </a:rPr>
                        <a:t>name entity recognition.</a:t>
                      </a:r>
                    </a:p>
                    <a:p>
                      <a:pPr marL="0" marR="0" lvl="0" indent="0" algn="l" rtl="0">
                        <a:lnSpc>
                          <a:spcPct val="100000"/>
                        </a:lnSpc>
                        <a:spcBef>
                          <a:spcPts val="0"/>
                        </a:spcBef>
                        <a:spcAft>
                          <a:spcPts val="0"/>
                        </a:spcAft>
                        <a:buClr>
                          <a:srgbClr val="000000"/>
                        </a:buClr>
                        <a:buSzPts val="1400"/>
                        <a:buFont typeface="Arial"/>
                        <a:buNone/>
                      </a:pPr>
                      <a:endParaRPr sz="19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121900" marB="121900">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xmlns="" val="10001"/>
                  </a:ext>
                </a:extLst>
              </a:tr>
              <a:tr h="748087">
                <a:tc>
                  <a:txBody>
                    <a:bodyPr/>
                    <a:lstStyle/>
                    <a:p>
                      <a:pPr marL="0" marR="0" lvl="0" indent="0" algn="l" rtl="0">
                        <a:lnSpc>
                          <a:spcPct val="100000"/>
                        </a:lnSpc>
                        <a:spcBef>
                          <a:spcPts val="0"/>
                        </a:spcBef>
                        <a:spcAft>
                          <a:spcPts val="0"/>
                        </a:spcAft>
                        <a:buClr>
                          <a:srgbClr val="000000"/>
                        </a:buClr>
                        <a:buSzPts val="1400"/>
                        <a:buFont typeface="Arial"/>
                        <a:buNone/>
                      </a:pPr>
                      <a:r>
                        <a:rPr lang="en" sz="19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Database</a:t>
                      </a:r>
                      <a:r>
                        <a:rPr lang="en" sz="1900" b="1" u="none" strike="noStrike" cap="none" baseline="0" dirty="0" smtClean="0">
                          <a:solidFill>
                            <a:schemeClr val="tx1"/>
                          </a:solidFill>
                          <a:latin typeface="Times New Roman" panose="02020603050405020304" pitchFamily="18" charset="0"/>
                          <a:ea typeface="Comfortaa"/>
                          <a:cs typeface="Times New Roman" panose="02020603050405020304" pitchFamily="18" charset="0"/>
                          <a:sym typeface="Comfortaa"/>
                        </a:rPr>
                        <a:t> </a:t>
                      </a:r>
                      <a:r>
                        <a:rPr lang="en" sz="19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Module </a:t>
                      </a:r>
                      <a:endParaRPr sz="19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121900" marB="121900">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All students records will be saved in database.</a:t>
                      </a:r>
                      <a:endParaRPr sz="19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121900" marB="121900">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
        <p:nvSpPr>
          <p:cNvPr id="459" name="Google Shape;459;p58"/>
          <p:cNvSpPr txBox="1"/>
          <p:nvPr/>
        </p:nvSpPr>
        <p:spPr>
          <a:xfrm>
            <a:off x="1457775" y="458434"/>
            <a:ext cx="63261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6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Essential Modules of Project</a:t>
            </a:r>
            <a:endParaRPr sz="40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p:txBody>
      </p:sp>
      <p:pic>
        <p:nvPicPr>
          <p:cNvPr id="15362" name="Picture 2" descr="Avoiding common confusions with modules in Angular - Angular inDepth">
            <a:extLst>
              <a:ext uri="{FF2B5EF4-FFF2-40B4-BE49-F238E27FC236}">
                <a16:creationId xmlns:a16="http://schemas.microsoft.com/office/drawing/2014/main" xmlns="" id="{15C805BE-E44F-4911-91E7-3268E2E5FC7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2200" y="5164916"/>
            <a:ext cx="2007800" cy="1693084"/>
          </a:xfrm>
          <a:prstGeom prst="rect">
            <a:avLst/>
          </a:prstGeom>
          <a:noFill/>
          <a:extLst>
            <a:ext uri="{909E8E84-426E-40DD-AFC4-6F175D3DCCD1}">
              <a14:hiddenFill xmlns:a14="http://schemas.microsoft.com/office/drawing/2010/main" xmlns="">
                <a:solidFill>
                  <a:srgbClr val="FFFFFF"/>
                </a:solidFill>
              </a14:hiddenFill>
            </a:ext>
          </a:extLst>
        </p:spPr>
      </p:pic>
      <p:pic>
        <p:nvPicPr>
          <p:cNvPr id="15364" name="Picture 4" descr="Atlas - Modules">
            <a:extLst>
              <a:ext uri="{FF2B5EF4-FFF2-40B4-BE49-F238E27FC236}">
                <a16:creationId xmlns:a16="http://schemas.microsoft.com/office/drawing/2014/main" xmlns="" id="{7327A783-0DFD-4B38-A0A2-193FB25A4927}"/>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66800" y="5164916"/>
            <a:ext cx="2007801" cy="16930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7029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wipe(down)">
                                      <p:cBhvr>
                                        <p:cTn id="11" dur="500"/>
                                        <p:tgtEl>
                                          <p:spTgt spid="458"/>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15364"/>
                                        </p:tgtEl>
                                        <p:attrNameLst>
                                          <p:attrName>style.visibility</p:attrName>
                                        </p:attrNameLst>
                                      </p:cBhvr>
                                      <p:to>
                                        <p:strVal val="visible"/>
                                      </p:to>
                                    </p:set>
                                    <p:animEffect transition="in" filter="circle(in)">
                                      <p:cBhvr>
                                        <p:cTn id="15" dur="2000"/>
                                        <p:tgtEl>
                                          <p:spTgt spid="15364"/>
                                        </p:tgtEl>
                                      </p:cBhvr>
                                    </p:animEffect>
                                  </p:childTnLst>
                                </p:cTn>
                              </p:par>
                              <p:par>
                                <p:cTn id="16" presetID="6" presetClass="entr" presetSubtype="16" fill="hold" nodeType="withEffect">
                                  <p:stCondLst>
                                    <p:cond delay="0"/>
                                  </p:stCondLst>
                                  <p:childTnLst>
                                    <p:set>
                                      <p:cBhvr>
                                        <p:cTn id="17" dur="1" fill="hold">
                                          <p:stCondLst>
                                            <p:cond delay="0"/>
                                          </p:stCondLst>
                                        </p:cTn>
                                        <p:tgtEl>
                                          <p:spTgt spid="15362"/>
                                        </p:tgtEl>
                                        <p:attrNameLst>
                                          <p:attrName>style.visibility</p:attrName>
                                        </p:attrNameLst>
                                      </p:cBhvr>
                                      <p:to>
                                        <p:strVal val="visible"/>
                                      </p:to>
                                    </p:set>
                                    <p:animEffect transition="in" filter="circle(in)">
                                      <p:cBhvr>
                                        <p:cTn id="18" dur="2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Design and Architecture</a:t>
            </a:r>
            <a:endParaRPr lang="en-IN" dirty="0"/>
          </a:p>
        </p:txBody>
      </p:sp>
      <p:pic>
        <p:nvPicPr>
          <p:cNvPr id="5" name="Picture 4"/>
          <p:cNvPicPr/>
          <p:nvPr/>
        </p:nvPicPr>
        <p:blipFill rotWithShape="1">
          <a:blip r:embed="rId2" cstate="print">
            <a:extLst>
              <a:ext uri="{28A0092B-C50C-407E-A947-70E740481C1C}">
                <a14:useLocalDpi xmlns:a14="http://schemas.microsoft.com/office/drawing/2010/main" xmlns="" val="0"/>
              </a:ext>
            </a:extLst>
          </a:blip>
          <a:srcRect l="15026" t="8274" r="16894"/>
          <a:stretch/>
        </p:blipFill>
        <p:spPr bwMode="auto">
          <a:xfrm>
            <a:off x="2371197" y="1604798"/>
            <a:ext cx="4401683" cy="4861057"/>
          </a:xfrm>
          <a:prstGeom prst="rect">
            <a:avLst/>
          </a:prstGeom>
          <a:ln>
            <a:noFill/>
          </a:ln>
          <a:extLst>
            <a:ext uri="{53640926-AAD7-44D8-BBD7-CCE9431645EC}">
              <a14:shadowObscured xmlns:a14="http://schemas.microsoft.com/office/drawing/2010/main" xmlns=""/>
            </a:ext>
          </a:extLst>
        </p:spPr>
      </p:pic>
      <p:sp>
        <p:nvSpPr>
          <p:cNvPr id="3" name="Slide Number Placeholder 2"/>
          <p:cNvSpPr>
            <a:spLocks noGrp="1"/>
          </p:cNvSpPr>
          <p:nvPr>
            <p:ph type="sldNum" sz="quarter" idx="12"/>
          </p:nvPr>
        </p:nvSpPr>
        <p:spPr/>
        <p:txBody>
          <a:bodyPr/>
          <a:lstStyle/>
          <a:p>
            <a:fld id="{26E264F2-2626-409A-A422-AA30EAF61F27}" type="slidenum">
              <a:rPr lang="en-IN" smtClean="0">
                <a:solidFill>
                  <a:prstClr val="black">
                    <a:tint val="75000"/>
                  </a:prstClr>
                </a:solidFill>
              </a:rPr>
              <a:pPr/>
              <a:t>9</a:t>
            </a:fld>
            <a:endParaRPr lang="en-IN">
              <a:solidFill>
                <a:prstClr val="black">
                  <a:tint val="75000"/>
                </a:prstClr>
              </a:solidFill>
            </a:endParaRPr>
          </a:p>
        </p:txBody>
      </p:sp>
    </p:spTree>
    <p:extLst>
      <p:ext uri="{BB962C8B-B14F-4D97-AF65-F5344CB8AC3E}">
        <p14:creationId xmlns:p14="http://schemas.microsoft.com/office/powerpoint/2010/main" xmlns="" val="2355460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754</Words>
  <Application>Microsoft Office PowerPoint</Application>
  <PresentationFormat>On-screen Show (4:3)</PresentationFormat>
  <Paragraphs>108</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Requirement Analysis</vt:lpstr>
      <vt:lpstr>Slide 2</vt:lpstr>
      <vt:lpstr>Software Required Specification Document</vt:lpstr>
      <vt:lpstr> REQUIREMENTS :--</vt:lpstr>
      <vt:lpstr>Functional requirements</vt:lpstr>
      <vt:lpstr>Non functional requirements</vt:lpstr>
      <vt:lpstr>System Design       / Architecture </vt:lpstr>
      <vt:lpstr>Slide 8</vt:lpstr>
      <vt:lpstr>System Design and Architecture</vt:lpstr>
      <vt:lpstr>ER DIAGRAM</vt:lpstr>
      <vt:lpstr>Slide 11</vt:lpstr>
      <vt:lpstr>Slide 12</vt:lpstr>
      <vt:lpstr>Slide 13</vt:lpstr>
      <vt:lpstr>[Chapter-4] Development, Implementation and Testing</vt:lpstr>
      <vt:lpstr>Development environment  </vt:lpstr>
      <vt:lpstr>Other supporting languages or tools</vt:lpstr>
      <vt:lpstr>Slide 17</vt:lpstr>
      <vt:lpstr>Slide 18</vt:lpstr>
      <vt:lpstr>Pseudocode of Keyword extraction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dc:title>
  <dc:creator>akhil kathuria</dc:creator>
  <cp:lastModifiedBy>akhil kathuria</cp:lastModifiedBy>
  <cp:revision>5</cp:revision>
  <dcterms:created xsi:type="dcterms:W3CDTF">2021-12-02T14:16:47Z</dcterms:created>
  <dcterms:modified xsi:type="dcterms:W3CDTF">2021-12-02T20:19:48Z</dcterms:modified>
</cp:coreProperties>
</file>