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99" autoAdjust="0"/>
    <p:restoredTop sz="86438"/>
  </p:normalViewPr>
  <p:slideViewPr>
    <p:cSldViewPr>
      <p:cViewPr varScale="1">
        <p:scale>
          <a:sx n="101" d="100"/>
          <a:sy n="101" d="100"/>
        </p:scale>
        <p:origin x="132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ators.kauffman.org/indicator/rate-of-new-entrepreneu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2286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Rate of New Entrepreneurs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34DF220-9013-4B9B-8874-C58C9BE829AB}"/>
              </a:ext>
            </a:extLst>
          </p:cNvPr>
          <p:cNvSpPr txBox="1"/>
          <p:nvPr/>
        </p:nvSpPr>
        <p:spPr>
          <a:xfrm>
            <a:off x="3238500" y="762000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Percent of population that starts a new business</a:t>
            </a:r>
          </a:p>
        </p:txBody>
      </p:sp>
      <p:sp>
        <p:nvSpPr>
          <p:cNvPr id="4" name="Caption">
            <a:extLst>
              <a:ext uri="{FF2B5EF4-FFF2-40B4-BE49-F238E27FC236}">
                <a16:creationId xmlns:a16="http://schemas.microsoft.com/office/drawing/2014/main" id="{66B1C58B-F471-4C3F-8CDC-504EA8B78B9A}"/>
              </a:ext>
            </a:extLst>
          </p:cNvPr>
          <p:cNvSpPr txBox="1"/>
          <p:nvPr/>
        </p:nvSpPr>
        <p:spPr>
          <a:xfrm>
            <a:off x="3238500" y="1905000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BY STATE, 2019</a:t>
            </a:r>
          </a:p>
        </p:txBody>
      </p:sp>
      <p:sp>
        <p:nvSpPr>
          <p:cNvPr id="5" name="Description">
            <a:extLst>
              <a:ext uri="{FF2B5EF4-FFF2-40B4-BE49-F238E27FC236}">
                <a16:creationId xmlns:a16="http://schemas.microsoft.com/office/drawing/2014/main" id="{13674DEF-4675-43AB-A992-27937A2EF068}"/>
              </a:ext>
            </a:extLst>
          </p:cNvPr>
          <p:cNvSpPr txBox="1"/>
          <p:nvPr/>
        </p:nvSpPr>
        <p:spPr>
          <a:xfrm>
            <a:off x="3238500" y="1141512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This indicator captures all new business owners, including those who own incorporated or unincorporated businesses, and those who are employers or non-employers</a:t>
            </a:r>
          </a:p>
        </p:txBody>
      </p:sp>
      <p:sp>
        <p:nvSpPr>
          <p:cNvPr id="6" name="Sources">
            <a:extLst>
              <a:ext uri="{FF2B5EF4-FFF2-40B4-BE49-F238E27FC236}">
                <a16:creationId xmlns:a16="http://schemas.microsoft.com/office/drawing/2014/main" id="{B00CB342-717B-402C-87E7-EAB3C06E5196}"/>
              </a:ext>
            </a:extLst>
          </p:cNvPr>
          <p:cNvSpPr txBox="1"/>
          <p:nvPr/>
        </p:nvSpPr>
        <p:spPr>
          <a:xfrm>
            <a:off x="1752600" y="6083540"/>
            <a:ext cx="86868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/>
              <a:t>Source: </a:t>
            </a:r>
            <a:r>
              <a:rPr lang="en-US" sz="900" b="1" dirty="0"/>
              <a:t>Current Population Survey</a:t>
            </a:r>
            <a:r>
              <a:rPr lang="en-US" sz="900" dirty="0"/>
              <a:t>. Data updated: </a:t>
            </a:r>
            <a:r>
              <a:rPr lang="en-US" sz="900" b="1" dirty="0"/>
              <a:t>January 2020</a:t>
            </a:r>
            <a:r>
              <a:rPr lang="en-US" sz="9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sz="900" dirty="0"/>
              <a:t>Link: </a:t>
            </a:r>
            <a:r>
              <a:rPr lang="en-US" sz="900" dirty="0">
                <a:hlinkClick r:id="rId2"/>
              </a:rPr>
              <a:t>https://indicators.kauffman.org/indicator/rate-of-new-entrepreneurs</a:t>
            </a:r>
            <a:endParaRPr lang="en-US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B82E0-B8CB-4A4A-A882-F6C0DBA06438}"/>
              </a:ext>
            </a:extLst>
          </p:cNvPr>
          <p:cNvSpPr/>
          <p:nvPr/>
        </p:nvSpPr>
        <p:spPr>
          <a:xfrm>
            <a:off x="3591887" y="29377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WA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ED794-D281-454A-A0AA-6DBE64A94A21}"/>
              </a:ext>
            </a:extLst>
          </p:cNvPr>
          <p:cNvSpPr/>
          <p:nvPr/>
        </p:nvSpPr>
        <p:spPr>
          <a:xfrm>
            <a:off x="3591887" y="33949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C8686-79B5-4497-BADE-81B9B7847335}"/>
              </a:ext>
            </a:extLst>
          </p:cNvPr>
          <p:cNvSpPr/>
          <p:nvPr/>
        </p:nvSpPr>
        <p:spPr>
          <a:xfrm>
            <a:off x="3591887" y="38521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F0D50-5D42-4279-9951-71F4F1DC69A6}"/>
              </a:ext>
            </a:extLst>
          </p:cNvPr>
          <p:cNvSpPr/>
          <p:nvPr/>
        </p:nvSpPr>
        <p:spPr>
          <a:xfrm>
            <a:off x="3591887" y="52237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HI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71A3F-D305-4CCC-90F0-C03FF5B42029}"/>
              </a:ext>
            </a:extLst>
          </p:cNvPr>
          <p:cNvSpPr/>
          <p:nvPr/>
        </p:nvSpPr>
        <p:spPr>
          <a:xfrm>
            <a:off x="4049087" y="29377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A3DA0-3C71-425A-B722-D203224BE25D}"/>
              </a:ext>
            </a:extLst>
          </p:cNvPr>
          <p:cNvSpPr/>
          <p:nvPr/>
        </p:nvSpPr>
        <p:spPr>
          <a:xfrm>
            <a:off x="4049087" y="33949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NV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4A03B-6066-4B73-AA96-7CFE3622564E}"/>
              </a:ext>
            </a:extLst>
          </p:cNvPr>
          <p:cNvSpPr/>
          <p:nvPr/>
        </p:nvSpPr>
        <p:spPr>
          <a:xfrm>
            <a:off x="4049087" y="38521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FB94EC-0252-4039-BB96-E6AFC8683704}"/>
              </a:ext>
            </a:extLst>
          </p:cNvPr>
          <p:cNvSpPr/>
          <p:nvPr/>
        </p:nvSpPr>
        <p:spPr>
          <a:xfrm>
            <a:off x="4049087" y="43093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AZ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C4A725-1452-4E86-A86E-9C3AC27C77BA}"/>
              </a:ext>
            </a:extLst>
          </p:cNvPr>
          <p:cNvSpPr/>
          <p:nvPr/>
        </p:nvSpPr>
        <p:spPr>
          <a:xfrm>
            <a:off x="4506287" y="29377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MT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23129-32D6-4F2C-8219-32C556D74A15}"/>
              </a:ext>
            </a:extLst>
          </p:cNvPr>
          <p:cNvSpPr/>
          <p:nvPr/>
        </p:nvSpPr>
        <p:spPr>
          <a:xfrm>
            <a:off x="4506287" y="33949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WY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5EC1D2-8EA2-4E51-9995-B19FB284EDC0}"/>
              </a:ext>
            </a:extLst>
          </p:cNvPr>
          <p:cNvSpPr/>
          <p:nvPr/>
        </p:nvSpPr>
        <p:spPr>
          <a:xfrm>
            <a:off x="4506287" y="38521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CO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004519-3DCF-4093-8C90-E7EB55E472BD}"/>
              </a:ext>
            </a:extLst>
          </p:cNvPr>
          <p:cNvSpPr/>
          <p:nvPr/>
        </p:nvSpPr>
        <p:spPr>
          <a:xfrm>
            <a:off x="4506287" y="43093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NM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83560E-EEE5-4A86-BF98-966DACF61FBB}"/>
              </a:ext>
            </a:extLst>
          </p:cNvPr>
          <p:cNvSpPr/>
          <p:nvPr/>
        </p:nvSpPr>
        <p:spPr>
          <a:xfrm>
            <a:off x="4963487" y="29377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C281DD-4C52-4F01-A590-2F0CA65E67A2}"/>
              </a:ext>
            </a:extLst>
          </p:cNvPr>
          <p:cNvSpPr/>
          <p:nvPr/>
        </p:nvSpPr>
        <p:spPr>
          <a:xfrm>
            <a:off x="4963487" y="33949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SD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4918DC-8DA1-4C6A-814A-3E14E2FA75CA}"/>
              </a:ext>
            </a:extLst>
          </p:cNvPr>
          <p:cNvSpPr/>
          <p:nvPr/>
        </p:nvSpPr>
        <p:spPr>
          <a:xfrm>
            <a:off x="4963487" y="38521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7F4360-1B78-4D07-995A-80AA72B4DBC5}"/>
              </a:ext>
            </a:extLst>
          </p:cNvPr>
          <p:cNvSpPr/>
          <p:nvPr/>
        </p:nvSpPr>
        <p:spPr>
          <a:xfrm>
            <a:off x="4963487" y="43093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KS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3AA7B7-5751-4D76-AA35-DBE8AF80C77C}"/>
              </a:ext>
            </a:extLst>
          </p:cNvPr>
          <p:cNvSpPr/>
          <p:nvPr/>
        </p:nvSpPr>
        <p:spPr>
          <a:xfrm>
            <a:off x="4963487" y="47665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933170-94B2-45E1-9F50-48045A0CC350}"/>
              </a:ext>
            </a:extLst>
          </p:cNvPr>
          <p:cNvSpPr/>
          <p:nvPr/>
        </p:nvSpPr>
        <p:spPr>
          <a:xfrm>
            <a:off x="5420687" y="29377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MN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08403A-A7C7-44F3-928C-0CC584BF2064}"/>
              </a:ext>
            </a:extLst>
          </p:cNvPr>
          <p:cNvSpPr/>
          <p:nvPr/>
        </p:nvSpPr>
        <p:spPr>
          <a:xfrm>
            <a:off x="5420687" y="33949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FD40AA-01A9-4CFF-AC30-301CB0169A2C}"/>
              </a:ext>
            </a:extLst>
          </p:cNvPr>
          <p:cNvSpPr/>
          <p:nvPr/>
        </p:nvSpPr>
        <p:spPr>
          <a:xfrm>
            <a:off x="5420687" y="38521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MO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985D07-F657-4DC5-911F-4AC4599C7318}"/>
              </a:ext>
            </a:extLst>
          </p:cNvPr>
          <p:cNvSpPr/>
          <p:nvPr/>
        </p:nvSpPr>
        <p:spPr>
          <a:xfrm>
            <a:off x="5420687" y="43093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AR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980033-BC9D-4FFD-B77E-CFB39D4FDBA7}"/>
              </a:ext>
            </a:extLst>
          </p:cNvPr>
          <p:cNvSpPr/>
          <p:nvPr/>
        </p:nvSpPr>
        <p:spPr>
          <a:xfrm>
            <a:off x="5420687" y="47665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LA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B9D030-1154-4C88-820F-6C252A9AA9B4}"/>
              </a:ext>
            </a:extLst>
          </p:cNvPr>
          <p:cNvSpPr/>
          <p:nvPr/>
        </p:nvSpPr>
        <p:spPr>
          <a:xfrm>
            <a:off x="5420687" y="52237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TX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168987-BDA9-47D5-8781-4EF7310CBCBE}"/>
              </a:ext>
            </a:extLst>
          </p:cNvPr>
          <p:cNvSpPr/>
          <p:nvPr/>
        </p:nvSpPr>
        <p:spPr>
          <a:xfrm>
            <a:off x="5877887" y="29377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IL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FCB967-9CBB-4567-8A4F-999477CE1CF0}"/>
              </a:ext>
            </a:extLst>
          </p:cNvPr>
          <p:cNvSpPr/>
          <p:nvPr/>
        </p:nvSpPr>
        <p:spPr>
          <a:xfrm>
            <a:off x="5877887" y="33949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955760-742E-41F8-9C0A-335545A65199}"/>
              </a:ext>
            </a:extLst>
          </p:cNvPr>
          <p:cNvSpPr/>
          <p:nvPr/>
        </p:nvSpPr>
        <p:spPr>
          <a:xfrm>
            <a:off x="5877887" y="38521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KY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82F21E-E975-4F88-8D8E-33C2A9F20728}"/>
              </a:ext>
            </a:extLst>
          </p:cNvPr>
          <p:cNvSpPr/>
          <p:nvPr/>
        </p:nvSpPr>
        <p:spPr>
          <a:xfrm>
            <a:off x="5877887" y="43093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TN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AD07A4-9362-4680-82AB-BE9F9BF4F8A9}"/>
              </a:ext>
            </a:extLst>
          </p:cNvPr>
          <p:cNvSpPr/>
          <p:nvPr/>
        </p:nvSpPr>
        <p:spPr>
          <a:xfrm>
            <a:off x="5877887" y="47665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MS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48EE22-6D0B-4CF1-AE07-55C44C8552F1}"/>
              </a:ext>
            </a:extLst>
          </p:cNvPr>
          <p:cNvSpPr/>
          <p:nvPr/>
        </p:nvSpPr>
        <p:spPr>
          <a:xfrm>
            <a:off x="6335087" y="29377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WI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06644B-B056-4AC6-A14C-DE42FB68AFEB}"/>
              </a:ext>
            </a:extLst>
          </p:cNvPr>
          <p:cNvSpPr/>
          <p:nvPr/>
        </p:nvSpPr>
        <p:spPr>
          <a:xfrm>
            <a:off x="6335087" y="33949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OH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5002A9-0D83-439C-AE11-411F8B0032BC}"/>
              </a:ext>
            </a:extLst>
          </p:cNvPr>
          <p:cNvSpPr/>
          <p:nvPr/>
        </p:nvSpPr>
        <p:spPr>
          <a:xfrm>
            <a:off x="6335087" y="38521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WV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107BBF-A141-49B9-A0F8-F5A9EE9ECE75}"/>
              </a:ext>
            </a:extLst>
          </p:cNvPr>
          <p:cNvSpPr/>
          <p:nvPr/>
        </p:nvSpPr>
        <p:spPr>
          <a:xfrm>
            <a:off x="6335087" y="43093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NC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AC6BBA-7EC0-47BA-8C16-6AF9B75D2E9F}"/>
              </a:ext>
            </a:extLst>
          </p:cNvPr>
          <p:cNvSpPr/>
          <p:nvPr/>
        </p:nvSpPr>
        <p:spPr>
          <a:xfrm>
            <a:off x="6335087" y="47665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310CE2-52DA-4A42-9C08-80B1D0BF4EDA}"/>
              </a:ext>
            </a:extLst>
          </p:cNvPr>
          <p:cNvSpPr/>
          <p:nvPr/>
        </p:nvSpPr>
        <p:spPr>
          <a:xfrm>
            <a:off x="6792287" y="29377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MI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591E70-5BCF-44FA-9407-00459E5CD41C}"/>
              </a:ext>
            </a:extLst>
          </p:cNvPr>
          <p:cNvSpPr/>
          <p:nvPr/>
        </p:nvSpPr>
        <p:spPr>
          <a:xfrm>
            <a:off x="6792287" y="33949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PA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B20060-1FE5-421D-AB7D-8C7DF20E1164}"/>
              </a:ext>
            </a:extLst>
          </p:cNvPr>
          <p:cNvSpPr/>
          <p:nvPr/>
        </p:nvSpPr>
        <p:spPr>
          <a:xfrm>
            <a:off x="6792287" y="38521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VA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850794-B749-4EF5-8D4D-83B63A1641FC}"/>
              </a:ext>
            </a:extLst>
          </p:cNvPr>
          <p:cNvSpPr/>
          <p:nvPr/>
        </p:nvSpPr>
        <p:spPr>
          <a:xfrm>
            <a:off x="6792287" y="43093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SC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E1B314-BD4A-48A4-B4FF-B18E17B88DB8}"/>
              </a:ext>
            </a:extLst>
          </p:cNvPr>
          <p:cNvSpPr/>
          <p:nvPr/>
        </p:nvSpPr>
        <p:spPr>
          <a:xfrm>
            <a:off x="6792287" y="47665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GA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AC26AD7-845F-4BF4-BDCA-F19319F08E6F}"/>
              </a:ext>
            </a:extLst>
          </p:cNvPr>
          <p:cNvSpPr/>
          <p:nvPr/>
        </p:nvSpPr>
        <p:spPr>
          <a:xfrm>
            <a:off x="7249487" y="29377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NY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FB3791-2764-491E-99C7-A19F9ADFF7B9}"/>
              </a:ext>
            </a:extLst>
          </p:cNvPr>
          <p:cNvSpPr/>
          <p:nvPr/>
        </p:nvSpPr>
        <p:spPr>
          <a:xfrm>
            <a:off x="7249487" y="33949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NJ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78C93F-66B0-4DF4-96E5-80FD30B0E653}"/>
              </a:ext>
            </a:extLst>
          </p:cNvPr>
          <p:cNvSpPr/>
          <p:nvPr/>
        </p:nvSpPr>
        <p:spPr>
          <a:xfrm>
            <a:off x="7249487" y="38521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MD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D856D4-6223-4153-8A5A-9F787A5DEBC5}"/>
              </a:ext>
            </a:extLst>
          </p:cNvPr>
          <p:cNvSpPr/>
          <p:nvPr/>
        </p:nvSpPr>
        <p:spPr>
          <a:xfrm>
            <a:off x="7249487" y="43093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DC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18DC38-4BF5-449D-A5AC-BC099F4FB634}"/>
              </a:ext>
            </a:extLst>
          </p:cNvPr>
          <p:cNvSpPr/>
          <p:nvPr/>
        </p:nvSpPr>
        <p:spPr>
          <a:xfrm>
            <a:off x="7249487" y="52237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FL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EA00B7-DB27-44F3-9445-60AAEF123A1A}"/>
              </a:ext>
            </a:extLst>
          </p:cNvPr>
          <p:cNvSpPr/>
          <p:nvPr/>
        </p:nvSpPr>
        <p:spPr>
          <a:xfrm>
            <a:off x="7706687" y="29377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RI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5614F8-4401-4E4F-998B-5A6E5C1B4D2E}"/>
              </a:ext>
            </a:extLst>
          </p:cNvPr>
          <p:cNvSpPr/>
          <p:nvPr/>
        </p:nvSpPr>
        <p:spPr>
          <a:xfrm>
            <a:off x="7706687" y="33949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CT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A354D2A-37A6-46C2-BBAE-B5EC07F3D05B}"/>
              </a:ext>
            </a:extLst>
          </p:cNvPr>
          <p:cNvSpPr/>
          <p:nvPr/>
        </p:nvSpPr>
        <p:spPr>
          <a:xfrm>
            <a:off x="7706687" y="38521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DE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AEE2867-83E1-49F8-BC87-29F7C15F2B18}"/>
              </a:ext>
            </a:extLst>
          </p:cNvPr>
          <p:cNvSpPr/>
          <p:nvPr/>
        </p:nvSpPr>
        <p:spPr>
          <a:xfrm>
            <a:off x="7706687" y="24805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/>
              <a:t>VT</a:t>
            </a:r>
            <a:endParaRPr lang="en-US" sz="105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4600D85-36DB-46EC-88B9-80EAAA69A187}"/>
              </a:ext>
            </a:extLst>
          </p:cNvPr>
          <p:cNvSpPr/>
          <p:nvPr/>
        </p:nvSpPr>
        <p:spPr>
          <a:xfrm>
            <a:off x="8163886" y="29377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MA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676F00-3B45-4FDC-AFF1-EA2313AC6FE1}"/>
              </a:ext>
            </a:extLst>
          </p:cNvPr>
          <p:cNvSpPr/>
          <p:nvPr/>
        </p:nvSpPr>
        <p:spPr>
          <a:xfrm>
            <a:off x="8163886" y="24805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NH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5461F7-1ECA-4BDC-A76B-59774D698E35}"/>
              </a:ext>
            </a:extLst>
          </p:cNvPr>
          <p:cNvSpPr/>
          <p:nvPr/>
        </p:nvSpPr>
        <p:spPr>
          <a:xfrm>
            <a:off x="3591887" y="24805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AK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2999AC4-9DC6-4329-872B-606930CD922E}"/>
              </a:ext>
            </a:extLst>
          </p:cNvPr>
          <p:cNvSpPr/>
          <p:nvPr/>
        </p:nvSpPr>
        <p:spPr>
          <a:xfrm>
            <a:off x="8163886" y="20233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50" b="1" dirty="0"/>
              <a:t>ME</a:t>
            </a:r>
          </a:p>
        </p:txBody>
      </p:sp>
      <p:sp>
        <p:nvSpPr>
          <p:cNvPr id="10" name="Legend">
            <a:extLst>
              <a:ext uri="{FF2B5EF4-FFF2-40B4-BE49-F238E27FC236}">
                <a16:creationId xmlns:a16="http://schemas.microsoft.com/office/drawing/2014/main" id="{2E7EBE11-4A95-4C04-95E7-972A464E7DDC}"/>
              </a:ext>
            </a:extLst>
          </p:cNvPr>
          <p:cNvSpPr/>
          <p:nvPr/>
        </p:nvSpPr>
        <p:spPr>
          <a:xfrm>
            <a:off x="8458200" y="4898655"/>
            <a:ext cx="162886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sz="1200" b="1" dirty="0"/>
          </a:p>
        </p:txBody>
      </p:sp>
      <p:sp>
        <p:nvSpPr>
          <p:cNvPr id="11" name="Legend Text">
            <a:extLst>
              <a:ext uri="{FF2B5EF4-FFF2-40B4-BE49-F238E27FC236}">
                <a16:creationId xmlns:a16="http://schemas.microsoft.com/office/drawing/2014/main" id="{A845C7C5-4835-4525-BED2-BA3E618BA330}"/>
              </a:ext>
            </a:extLst>
          </p:cNvPr>
          <p:cNvSpPr txBox="1"/>
          <p:nvPr/>
        </p:nvSpPr>
        <p:spPr>
          <a:xfrm>
            <a:off x="8621086" y="4898655"/>
            <a:ext cx="914400" cy="1828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800" dirty="0"/>
              <a:t>Less than 0.2%</a:t>
            </a:r>
          </a:p>
        </p:txBody>
      </p:sp>
      <p:sp>
        <p:nvSpPr>
          <p:cNvPr id="75" name="Legend">
            <a:extLst>
              <a:ext uri="{FF2B5EF4-FFF2-40B4-BE49-F238E27FC236}">
                <a16:creationId xmlns:a16="http://schemas.microsoft.com/office/drawing/2014/main" id="{C3AB1188-9E58-4A8C-B179-62CBE79A633D}"/>
              </a:ext>
            </a:extLst>
          </p:cNvPr>
          <p:cNvSpPr/>
          <p:nvPr/>
        </p:nvSpPr>
        <p:spPr>
          <a:xfrm>
            <a:off x="8458200" y="5094899"/>
            <a:ext cx="162886" cy="18288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sz="1200" b="1" dirty="0"/>
          </a:p>
        </p:txBody>
      </p:sp>
      <p:sp>
        <p:nvSpPr>
          <p:cNvPr id="78" name="Legend Text">
            <a:extLst>
              <a:ext uri="{FF2B5EF4-FFF2-40B4-BE49-F238E27FC236}">
                <a16:creationId xmlns:a16="http://schemas.microsoft.com/office/drawing/2014/main" id="{BA3A897D-A94C-40DC-9ED7-E5A189ABC80C}"/>
              </a:ext>
            </a:extLst>
          </p:cNvPr>
          <p:cNvSpPr txBox="1"/>
          <p:nvPr/>
        </p:nvSpPr>
        <p:spPr>
          <a:xfrm>
            <a:off x="8621086" y="5094899"/>
            <a:ext cx="914400" cy="1828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800" dirty="0"/>
              <a:t>0.2 – 0.29%</a:t>
            </a:r>
          </a:p>
        </p:txBody>
      </p:sp>
      <p:sp>
        <p:nvSpPr>
          <p:cNvPr id="80" name="Legend">
            <a:extLst>
              <a:ext uri="{FF2B5EF4-FFF2-40B4-BE49-F238E27FC236}">
                <a16:creationId xmlns:a16="http://schemas.microsoft.com/office/drawing/2014/main" id="{B5A78BBB-9751-4D81-B477-1890B46AF115}"/>
              </a:ext>
            </a:extLst>
          </p:cNvPr>
          <p:cNvSpPr/>
          <p:nvPr/>
        </p:nvSpPr>
        <p:spPr>
          <a:xfrm>
            <a:off x="8458200" y="5291143"/>
            <a:ext cx="162886" cy="182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sz="1200" b="1" dirty="0"/>
          </a:p>
        </p:txBody>
      </p:sp>
      <p:sp>
        <p:nvSpPr>
          <p:cNvPr id="81" name="Legend Text">
            <a:extLst>
              <a:ext uri="{FF2B5EF4-FFF2-40B4-BE49-F238E27FC236}">
                <a16:creationId xmlns:a16="http://schemas.microsoft.com/office/drawing/2014/main" id="{D7C29387-852E-43EB-AD76-A6D2CC3A0164}"/>
              </a:ext>
            </a:extLst>
          </p:cNvPr>
          <p:cNvSpPr txBox="1"/>
          <p:nvPr/>
        </p:nvSpPr>
        <p:spPr>
          <a:xfrm>
            <a:off x="8621086" y="5291143"/>
            <a:ext cx="914400" cy="1828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800" dirty="0"/>
              <a:t>0.3 – 0.39%</a:t>
            </a:r>
          </a:p>
        </p:txBody>
      </p:sp>
      <p:sp>
        <p:nvSpPr>
          <p:cNvPr id="84" name="Legend">
            <a:extLst>
              <a:ext uri="{FF2B5EF4-FFF2-40B4-BE49-F238E27FC236}">
                <a16:creationId xmlns:a16="http://schemas.microsoft.com/office/drawing/2014/main" id="{7442B141-D1F3-4DFC-B359-BC3F446CC376}"/>
              </a:ext>
            </a:extLst>
          </p:cNvPr>
          <p:cNvSpPr/>
          <p:nvPr/>
        </p:nvSpPr>
        <p:spPr>
          <a:xfrm>
            <a:off x="8458200" y="5487388"/>
            <a:ext cx="162886" cy="182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sz="1200" b="1" dirty="0"/>
          </a:p>
        </p:txBody>
      </p:sp>
      <p:sp>
        <p:nvSpPr>
          <p:cNvPr id="85" name="Legend Text">
            <a:extLst>
              <a:ext uri="{FF2B5EF4-FFF2-40B4-BE49-F238E27FC236}">
                <a16:creationId xmlns:a16="http://schemas.microsoft.com/office/drawing/2014/main" id="{94C29DBC-5097-49C9-B965-1BE979DB64DF}"/>
              </a:ext>
            </a:extLst>
          </p:cNvPr>
          <p:cNvSpPr txBox="1"/>
          <p:nvPr/>
        </p:nvSpPr>
        <p:spPr>
          <a:xfrm>
            <a:off x="8621086" y="5487388"/>
            <a:ext cx="914400" cy="1828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800" dirty="0"/>
              <a:t>0.4% or greater</a:t>
            </a:r>
          </a:p>
        </p:txBody>
      </p:sp>
    </p:spTree>
    <p:extLst>
      <p:ext uri="{BB962C8B-B14F-4D97-AF65-F5344CB8AC3E}">
        <p14:creationId xmlns:p14="http://schemas.microsoft.com/office/powerpoint/2010/main" val="1768427388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1027</TotalTime>
  <Words>132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Gramener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32</cp:revision>
  <dcterms:created xsi:type="dcterms:W3CDTF">2020-06-25T04:58:42Z</dcterms:created>
  <dcterms:modified xsi:type="dcterms:W3CDTF">2020-07-09T16:05:45Z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