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3" r:id="rId6"/>
    <p:sldId id="265" r:id="rId7"/>
    <p:sldId id="266" r:id="rId8"/>
    <p:sldId id="267" r:id="rId9"/>
    <p:sldId id="262" r:id="rId10"/>
    <p:sldId id="268" r:id="rId11"/>
    <p:sldId id="290" r:id="rId12"/>
    <p:sldId id="269" r:id="rId13"/>
    <p:sldId id="271" r:id="rId14"/>
    <p:sldId id="273" r:id="rId15"/>
    <p:sldId id="275" r:id="rId16"/>
    <p:sldId id="276" r:id="rId17"/>
    <p:sldId id="277" r:id="rId18"/>
    <p:sldId id="278" r:id="rId19"/>
    <p:sldId id="279" r:id="rId20"/>
    <p:sldId id="280" r:id="rId21"/>
    <p:sldId id="281" r:id="rId22"/>
    <p:sldId id="283" r:id="rId23"/>
    <p:sldId id="284" r:id="rId24"/>
    <p:sldId id="285" r:id="rId25"/>
    <p:sldId id="287" r:id="rId26"/>
    <p:sldId id="289" r:id="rId27"/>
    <p:sldId id="299" r:id="rId28"/>
    <p:sldId id="291" r:id="rId29"/>
    <p:sldId id="292" r:id="rId30"/>
    <p:sldId id="293" r:id="rId31"/>
    <p:sldId id="294" r:id="rId32"/>
    <p:sldId id="295" r:id="rId33"/>
    <p:sldId id="296" r:id="rId34"/>
    <p:sldId id="297" r:id="rId35"/>
    <p:sldId id="300"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E15B-D1C7-8CEE-A79F-53F8AC955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AC2968F-A0BA-FF73-92B5-EF0A51A62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A0F2422-98F7-C579-D629-CF087887D7AA}"/>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5" name="Footer Placeholder 4">
            <a:extLst>
              <a:ext uri="{FF2B5EF4-FFF2-40B4-BE49-F238E27FC236}">
                <a16:creationId xmlns:a16="http://schemas.microsoft.com/office/drawing/2014/main" id="{6B84EEC9-ADF0-4F46-D71C-DD7AEF8D81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CCAEDD-B949-B3D5-23BF-08F204DFEB6B}"/>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45387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0E9-CE94-DF5B-9A9F-5D067D3FF99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55E04B-3FE9-F617-4B31-1F6CCBEFF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33D0BE-7FF9-64D1-61CB-474FEF82C696}"/>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5" name="Footer Placeholder 4">
            <a:extLst>
              <a:ext uri="{FF2B5EF4-FFF2-40B4-BE49-F238E27FC236}">
                <a16:creationId xmlns:a16="http://schemas.microsoft.com/office/drawing/2014/main" id="{9A8C2453-1E98-538D-273C-C65E9CD3CA8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7CF17C1-F2BC-7BB4-9A38-AC8D64E92363}"/>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260878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A6FB9-4AA9-9868-E0D5-77555239E4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F1197C-B39C-BB59-42F0-186FFA5A7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216304-25F4-77AB-F0BB-A54D2C4F186E}"/>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5" name="Footer Placeholder 4">
            <a:extLst>
              <a:ext uri="{FF2B5EF4-FFF2-40B4-BE49-F238E27FC236}">
                <a16:creationId xmlns:a16="http://schemas.microsoft.com/office/drawing/2014/main" id="{59DC50F6-1DAD-58AE-6FD6-954EAD2E93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ED8020-6041-3751-1C4E-8A63D84E6E21}"/>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30297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F94A-929B-9611-E6FE-7AE3C763325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6A17D6-1944-99BA-6BE0-CABCC7FC3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73577C-886F-7292-DBCD-484355085176}"/>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5" name="Footer Placeholder 4">
            <a:extLst>
              <a:ext uri="{FF2B5EF4-FFF2-40B4-BE49-F238E27FC236}">
                <a16:creationId xmlns:a16="http://schemas.microsoft.com/office/drawing/2014/main" id="{EA9FFA62-9AC5-B803-542C-4BDFFA598E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72EA33-6C9B-6293-4DBE-040FA602F17F}"/>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74690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5E8F-A8D9-A3EC-B8B8-A8F6EDD53B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B07FA7F-C0B1-8C64-932A-C869B34A2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49C43-F3B9-3204-5C84-AB7D3B9F6782}"/>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5" name="Footer Placeholder 4">
            <a:extLst>
              <a:ext uri="{FF2B5EF4-FFF2-40B4-BE49-F238E27FC236}">
                <a16:creationId xmlns:a16="http://schemas.microsoft.com/office/drawing/2014/main" id="{59A1F9AD-49CC-3F3D-A620-662F7A291C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FA26458-4174-6B7A-00FE-554F027EC389}"/>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220829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E7E9-B329-0785-0FCA-5DCC08AD115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7A4832D-2B5C-450C-615C-455FBB21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F7A20DA-DC9F-D636-86A7-F861A878D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0EBCC03-0BE0-7DCA-CE7A-47CAD9F4D89C}"/>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6" name="Footer Placeholder 5">
            <a:extLst>
              <a:ext uri="{FF2B5EF4-FFF2-40B4-BE49-F238E27FC236}">
                <a16:creationId xmlns:a16="http://schemas.microsoft.com/office/drawing/2014/main" id="{A2D8E3D5-365A-B13B-0127-415631CD7B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16C6AD-AA83-0811-7082-BED59B879BF5}"/>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208240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C73D-EBEF-F246-47C5-B0BB9534670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EA2ABB-233A-634E-F8DA-42B13CCF6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1EE3E-09A7-704C-F0EE-B0C139B06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AACBC8A-4D86-2B08-A621-D7B1CEB2F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E374A0-F8D7-3F65-8837-FD57964A46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CFE5EF6-F90F-1672-B8B6-208D7D01696F}"/>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8" name="Footer Placeholder 7">
            <a:extLst>
              <a:ext uri="{FF2B5EF4-FFF2-40B4-BE49-F238E27FC236}">
                <a16:creationId xmlns:a16="http://schemas.microsoft.com/office/drawing/2014/main" id="{DEF442FE-AD1C-1646-409E-2E42A9804A9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7D7E013-1A60-1811-B2B4-D02C2092CC90}"/>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85429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39F-1660-5863-EB1A-87F970138EC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10314E1-D7E9-A5FA-2546-1F81A8C3A433}"/>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4" name="Footer Placeholder 3">
            <a:extLst>
              <a:ext uri="{FF2B5EF4-FFF2-40B4-BE49-F238E27FC236}">
                <a16:creationId xmlns:a16="http://schemas.microsoft.com/office/drawing/2014/main" id="{BBB72D0A-CC8C-4409-5B8E-FA8FE67D25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1DAEB22-D9A7-4DFD-85C0-E51656A8B254}"/>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05518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59204-7BD4-1615-619B-6B9B6FB7CDAB}"/>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3" name="Footer Placeholder 2">
            <a:extLst>
              <a:ext uri="{FF2B5EF4-FFF2-40B4-BE49-F238E27FC236}">
                <a16:creationId xmlns:a16="http://schemas.microsoft.com/office/drawing/2014/main" id="{6E2E6871-401E-F80E-17FA-CA3F9E922DF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E7137FD-9FF5-02FE-A426-6A0166690EF9}"/>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315436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01F2-AE30-7C14-15AD-B03C00DC3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13C8584-ECFB-7748-648B-160AE94C7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17E82FE-C768-D706-491A-E081770A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A4785-ABF7-C18B-71E2-E0D2432B6953}"/>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6" name="Footer Placeholder 5">
            <a:extLst>
              <a:ext uri="{FF2B5EF4-FFF2-40B4-BE49-F238E27FC236}">
                <a16:creationId xmlns:a16="http://schemas.microsoft.com/office/drawing/2014/main" id="{DCF5C9C0-4BA9-B5C4-A54A-DD2D5D7C353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17B48D-FDB9-F7AA-A547-DA20DCBF60C7}"/>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400182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8E14-FA27-DFC9-6057-AB096F00B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5880171-1D23-649B-1F92-7E309E78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53A3C42-1CD7-4CEB-8CDC-5766246B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E9F8D-EDCA-9B67-196A-67109BF4F5E2}"/>
              </a:ext>
            </a:extLst>
          </p:cNvPr>
          <p:cNvSpPr>
            <a:spLocks noGrp="1"/>
          </p:cNvSpPr>
          <p:nvPr>
            <p:ph type="dt" sz="half" idx="10"/>
          </p:nvPr>
        </p:nvSpPr>
        <p:spPr/>
        <p:txBody>
          <a:bodyPr/>
          <a:lstStyle/>
          <a:p>
            <a:fld id="{B540E1C3-36CE-42FB-8D35-9E01D658BDEC}" type="datetimeFigureOut">
              <a:rPr lang="en-AU" smtClean="0"/>
              <a:t>14/9/22</a:t>
            </a:fld>
            <a:endParaRPr lang="en-AU"/>
          </a:p>
        </p:txBody>
      </p:sp>
      <p:sp>
        <p:nvSpPr>
          <p:cNvPr id="6" name="Footer Placeholder 5">
            <a:extLst>
              <a:ext uri="{FF2B5EF4-FFF2-40B4-BE49-F238E27FC236}">
                <a16:creationId xmlns:a16="http://schemas.microsoft.com/office/drawing/2014/main" id="{46779C2F-D859-C271-5532-8184030460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301E54-C8EC-8D59-FCE0-15AEA39462A9}"/>
              </a:ext>
            </a:extLst>
          </p:cNvPr>
          <p:cNvSpPr>
            <a:spLocks noGrp="1"/>
          </p:cNvSpPr>
          <p:nvPr>
            <p:ph type="sldNum" sz="quarter" idx="12"/>
          </p:nvPr>
        </p:nvSpPr>
        <p:spPr/>
        <p:txBody>
          <a:bodyPr/>
          <a:lstStyle/>
          <a:p>
            <a:fld id="{C9163E91-D3B3-4D01-A618-A8138B724626}" type="slidenum">
              <a:rPr lang="en-AU" smtClean="0"/>
              <a:t>‹#›</a:t>
            </a:fld>
            <a:endParaRPr lang="en-AU"/>
          </a:p>
        </p:txBody>
      </p:sp>
    </p:spTree>
    <p:extLst>
      <p:ext uri="{BB962C8B-B14F-4D97-AF65-F5344CB8AC3E}">
        <p14:creationId xmlns:p14="http://schemas.microsoft.com/office/powerpoint/2010/main" val="16176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2D9A2-5126-F39A-350E-351C33847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37D41BC-63AB-07B6-C674-A0792E700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AE91A7-600C-F538-E9FC-AF7819437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0E1C3-36CE-42FB-8D35-9E01D658BDEC}" type="datetimeFigureOut">
              <a:rPr lang="en-AU" smtClean="0"/>
              <a:t>14/9/22</a:t>
            </a:fld>
            <a:endParaRPr lang="en-AU"/>
          </a:p>
        </p:txBody>
      </p:sp>
      <p:sp>
        <p:nvSpPr>
          <p:cNvPr id="5" name="Footer Placeholder 4">
            <a:extLst>
              <a:ext uri="{FF2B5EF4-FFF2-40B4-BE49-F238E27FC236}">
                <a16:creationId xmlns:a16="http://schemas.microsoft.com/office/drawing/2014/main" id="{5E0116AF-9324-3C85-595E-DE12AF86B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FBB5BE-21A3-54BE-D2C3-84F4504FC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63E91-D3B3-4D01-A618-A8138B724626}" type="slidenum">
              <a:rPr lang="en-AU" smtClean="0"/>
              <a:t>‹#›</a:t>
            </a:fld>
            <a:endParaRPr lang="en-AU"/>
          </a:p>
        </p:txBody>
      </p:sp>
    </p:spTree>
    <p:extLst>
      <p:ext uri="{BB962C8B-B14F-4D97-AF65-F5344CB8AC3E}">
        <p14:creationId xmlns:p14="http://schemas.microsoft.com/office/powerpoint/2010/main" val="429442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D1524E-7500-D983-4B11-C322A20E7313}"/>
              </a:ext>
            </a:extLst>
          </p:cNvPr>
          <p:cNvSpPr>
            <a:spLocks noGrp="1"/>
          </p:cNvSpPr>
          <p:nvPr>
            <p:ph type="ctrTitle"/>
          </p:nvPr>
        </p:nvSpPr>
        <p:spPr>
          <a:xfrm>
            <a:off x="1848465" y="3298722"/>
            <a:ext cx="8495070" cy="1784402"/>
          </a:xfrm>
        </p:spPr>
        <p:txBody>
          <a:bodyPr anchor="b">
            <a:normAutofit/>
          </a:bodyPr>
          <a:lstStyle/>
          <a:p>
            <a:r>
              <a:rPr lang="en-AU" sz="2900">
                <a:solidFill>
                  <a:srgbClr val="FFFFFF"/>
                </a:solidFill>
              </a:rPr>
              <a:t>DIT Bus Times</a:t>
            </a:r>
            <a:br>
              <a:rPr lang="en-AU" sz="2900">
                <a:solidFill>
                  <a:srgbClr val="FFFFFF"/>
                </a:solidFill>
              </a:rPr>
            </a:br>
            <a:r>
              <a:rPr lang="en-AU" sz="2900">
                <a:solidFill>
                  <a:srgbClr val="FFFFFF"/>
                </a:solidFill>
              </a:rPr>
              <a:t>vs</a:t>
            </a:r>
            <a:br>
              <a:rPr lang="en-AU" sz="2900">
                <a:solidFill>
                  <a:srgbClr val="FFFFFF"/>
                </a:solidFill>
              </a:rPr>
            </a:br>
            <a:r>
              <a:rPr lang="en-AU" sz="2900">
                <a:solidFill>
                  <a:srgbClr val="FFFFFF"/>
                </a:solidFill>
              </a:rPr>
              <a:t>Road Congestion</a:t>
            </a:r>
            <a:br>
              <a:rPr lang="en-AU" sz="2900">
                <a:solidFill>
                  <a:srgbClr val="FFFFFF"/>
                </a:solidFill>
              </a:rPr>
            </a:br>
            <a:endParaRPr lang="en-AU" sz="2900">
              <a:solidFill>
                <a:srgbClr val="FFFFFF"/>
              </a:solidFill>
            </a:endParaRPr>
          </a:p>
        </p:txBody>
      </p:sp>
      <p:sp>
        <p:nvSpPr>
          <p:cNvPr id="3" name="Subtitle 2">
            <a:extLst>
              <a:ext uri="{FF2B5EF4-FFF2-40B4-BE49-F238E27FC236}">
                <a16:creationId xmlns:a16="http://schemas.microsoft.com/office/drawing/2014/main" id="{AFC3D281-FD09-BEB7-CB3E-029A7A6E12FF}"/>
              </a:ext>
            </a:extLst>
          </p:cNvPr>
          <p:cNvSpPr>
            <a:spLocks noGrp="1"/>
          </p:cNvSpPr>
          <p:nvPr>
            <p:ph type="subTitle" idx="1"/>
          </p:nvPr>
        </p:nvSpPr>
        <p:spPr>
          <a:xfrm>
            <a:off x="1848465" y="5258851"/>
            <a:ext cx="8495070" cy="904005"/>
          </a:xfrm>
        </p:spPr>
        <p:txBody>
          <a:bodyPr>
            <a:normAutofit/>
          </a:bodyPr>
          <a:lstStyle/>
          <a:p>
            <a:r>
              <a:rPr lang="en-AU">
                <a:solidFill>
                  <a:srgbClr val="FFFFFF"/>
                </a:solidFill>
              </a:rPr>
              <a:t>Ibrahim Al-Hindi</a:t>
            </a:r>
          </a:p>
          <a:p>
            <a:r>
              <a:rPr lang="en-AU">
                <a:solidFill>
                  <a:srgbClr val="FFFFFF"/>
                </a:solidFill>
              </a:rPr>
              <a:t>15/09/2022</a:t>
            </a:r>
          </a:p>
        </p:txBody>
      </p:sp>
      <p:sp>
        <p:nvSpPr>
          <p:cNvPr id="1040" name="Oval 1039">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001C54F8-AE69-040D-7330-2F2B175D0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7115" y="1678104"/>
            <a:ext cx="1517772" cy="56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6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AA92-3BA2-07D6-46AC-320A76D7A04C}"/>
              </a:ext>
            </a:extLst>
          </p:cNvPr>
          <p:cNvSpPr>
            <a:spLocks noGrp="1"/>
          </p:cNvSpPr>
          <p:nvPr>
            <p:ph type="title"/>
          </p:nvPr>
        </p:nvSpPr>
        <p:spPr/>
        <p:txBody>
          <a:bodyPr/>
          <a:lstStyle/>
          <a:p>
            <a:pPr algn="ctr"/>
            <a:r>
              <a:rPr lang="en-AU" dirty="0"/>
              <a:t>Analysis Parameters</a:t>
            </a:r>
          </a:p>
        </p:txBody>
      </p:sp>
      <p:sp>
        <p:nvSpPr>
          <p:cNvPr id="3" name="Content Placeholder 2">
            <a:extLst>
              <a:ext uri="{FF2B5EF4-FFF2-40B4-BE49-F238E27FC236}">
                <a16:creationId xmlns:a16="http://schemas.microsoft.com/office/drawing/2014/main" id="{1CDA780E-2AF5-D8AE-DF11-F93B07464330}"/>
              </a:ext>
            </a:extLst>
          </p:cNvPr>
          <p:cNvSpPr>
            <a:spLocks noGrp="1"/>
          </p:cNvSpPr>
          <p:nvPr>
            <p:ph idx="1"/>
          </p:nvPr>
        </p:nvSpPr>
        <p:spPr/>
        <p:txBody>
          <a:bodyPr>
            <a:normAutofit fontScale="92500" lnSpcReduction="20000"/>
          </a:bodyPr>
          <a:lstStyle/>
          <a:p>
            <a:r>
              <a:rPr lang="en-US" dirty="0"/>
              <a:t>Limit analysis to a period of interest. For example, March 2022</a:t>
            </a:r>
          </a:p>
          <a:p>
            <a:endParaRPr lang="en-US" dirty="0"/>
          </a:p>
          <a:p>
            <a:r>
              <a:rPr lang="en-US" dirty="0"/>
              <a:t>Disregard weekends and public holidays within that period</a:t>
            </a:r>
          </a:p>
          <a:p>
            <a:endParaRPr lang="en-US" dirty="0"/>
          </a:p>
          <a:p>
            <a:r>
              <a:rPr lang="en-US" dirty="0"/>
              <a:t>Analysis to be conducted on time-aggregated statistics applied equally to both road congestion and bus travel time. For example, 15-minute aggregates</a:t>
            </a:r>
          </a:p>
          <a:p>
            <a:endParaRPr lang="en-US" dirty="0"/>
          </a:p>
          <a:p>
            <a:r>
              <a:rPr lang="en-US" dirty="0"/>
              <a:t>Limit analysis to segment(s) identified</a:t>
            </a:r>
          </a:p>
          <a:p>
            <a:endParaRPr lang="en-US" dirty="0"/>
          </a:p>
          <a:p>
            <a:r>
              <a:rPr lang="en-US" dirty="0"/>
              <a:t>Export list of routes, stops and links id’s on the segment using Tableau</a:t>
            </a:r>
            <a:endParaRPr lang="en-AU" dirty="0"/>
          </a:p>
        </p:txBody>
      </p:sp>
    </p:spTree>
    <p:extLst>
      <p:ext uri="{BB962C8B-B14F-4D97-AF65-F5344CB8AC3E}">
        <p14:creationId xmlns:p14="http://schemas.microsoft.com/office/powerpoint/2010/main" val="65571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7F56-F15B-F0FA-DEC5-626E00ECD737}"/>
              </a:ext>
            </a:extLst>
          </p:cNvPr>
          <p:cNvSpPr>
            <a:spLocks noGrp="1"/>
          </p:cNvSpPr>
          <p:nvPr>
            <p:ph type="title"/>
          </p:nvPr>
        </p:nvSpPr>
        <p:spPr/>
        <p:txBody>
          <a:bodyPr/>
          <a:lstStyle/>
          <a:p>
            <a:pPr algn="ctr"/>
            <a:r>
              <a:rPr lang="en-AU" dirty="0"/>
              <a:t>Stops</a:t>
            </a:r>
          </a:p>
        </p:txBody>
      </p:sp>
      <p:pic>
        <p:nvPicPr>
          <p:cNvPr id="5" name="Picture 4">
            <a:extLst>
              <a:ext uri="{FF2B5EF4-FFF2-40B4-BE49-F238E27FC236}">
                <a16:creationId xmlns:a16="http://schemas.microsoft.com/office/drawing/2014/main" id="{B6FB77EE-B984-510E-EC5F-4C884E9480EA}"/>
              </a:ext>
            </a:extLst>
          </p:cNvPr>
          <p:cNvPicPr>
            <a:picLocks noChangeAspect="1"/>
          </p:cNvPicPr>
          <p:nvPr/>
        </p:nvPicPr>
        <p:blipFill>
          <a:blip r:embed="rId2"/>
          <a:stretch>
            <a:fillRect/>
          </a:stretch>
        </p:blipFill>
        <p:spPr>
          <a:xfrm>
            <a:off x="2518863" y="1690688"/>
            <a:ext cx="7154273" cy="4706007"/>
          </a:xfrm>
          <a:prstGeom prst="rect">
            <a:avLst/>
          </a:prstGeom>
        </p:spPr>
      </p:pic>
    </p:spTree>
    <p:extLst>
      <p:ext uri="{BB962C8B-B14F-4D97-AF65-F5344CB8AC3E}">
        <p14:creationId xmlns:p14="http://schemas.microsoft.com/office/powerpoint/2010/main" val="47339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C89C-69CC-5B29-5BAA-34B57DC455FA}"/>
              </a:ext>
            </a:extLst>
          </p:cNvPr>
          <p:cNvSpPr>
            <a:spLocks noGrp="1"/>
          </p:cNvSpPr>
          <p:nvPr>
            <p:ph type="title"/>
          </p:nvPr>
        </p:nvSpPr>
        <p:spPr/>
        <p:txBody>
          <a:bodyPr/>
          <a:lstStyle/>
          <a:p>
            <a:pPr algn="ctr"/>
            <a:r>
              <a:rPr lang="en-US" dirty="0"/>
              <a:t>Calculating Bus Travel Time</a:t>
            </a:r>
            <a:endParaRPr lang="en-AU" dirty="0"/>
          </a:p>
        </p:txBody>
      </p:sp>
      <p:sp>
        <p:nvSpPr>
          <p:cNvPr id="3" name="Content Placeholder 2">
            <a:extLst>
              <a:ext uri="{FF2B5EF4-FFF2-40B4-BE49-F238E27FC236}">
                <a16:creationId xmlns:a16="http://schemas.microsoft.com/office/drawing/2014/main" id="{E599AC89-55B0-4DCD-D92A-9B8A3E12B11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Get routes’ trips updates from database. Filter to the portion on the segment only</a:t>
            </a:r>
          </a:p>
          <a:p>
            <a:pPr marL="514350" indent="-514350">
              <a:buFont typeface="+mj-lt"/>
              <a:buAutoNum type="arabicPeriod"/>
            </a:pPr>
            <a:endParaRPr lang="en-US" dirty="0"/>
          </a:p>
          <a:p>
            <a:pPr marL="514350" indent="-514350">
              <a:buFont typeface="+mj-lt"/>
              <a:buAutoNum type="arabicPeriod"/>
            </a:pPr>
            <a:r>
              <a:rPr lang="en-US" dirty="0"/>
              <a:t>Identify and keep trips with most occurring start and end bus stop pairs by number of trips on the segment</a:t>
            </a:r>
          </a:p>
          <a:p>
            <a:pPr marL="514350" indent="-514350">
              <a:buFont typeface="+mj-lt"/>
              <a:buAutoNum type="arabicPeriod"/>
            </a:pPr>
            <a:endParaRPr lang="en-US" dirty="0"/>
          </a:p>
          <a:p>
            <a:pPr marL="514350" indent="-514350">
              <a:buFont typeface="+mj-lt"/>
              <a:buAutoNum type="arabicPeriod"/>
            </a:pPr>
            <a:r>
              <a:rPr lang="en-US" dirty="0"/>
              <a:t>Calculate the travel time between each pair of stops on the trip. For error detection (lots of errors) and further analysis options</a:t>
            </a:r>
          </a:p>
          <a:p>
            <a:pPr marL="514350" indent="-514350">
              <a:buFont typeface="+mj-lt"/>
              <a:buAutoNum type="arabicPeriod"/>
            </a:pPr>
            <a:endParaRPr lang="en-US" dirty="0"/>
          </a:p>
          <a:p>
            <a:pPr marL="514350" indent="-514350">
              <a:buFont typeface="+mj-lt"/>
              <a:buAutoNum type="arabicPeriod"/>
            </a:pPr>
            <a:r>
              <a:rPr lang="en-US" dirty="0"/>
              <a:t>Calculate the travel time between the first and last bus stops on the segment for each trip</a:t>
            </a:r>
          </a:p>
          <a:p>
            <a:pPr marL="514350" indent="-514350">
              <a:buFont typeface="+mj-lt"/>
              <a:buAutoNum type="arabicPeriod"/>
            </a:pPr>
            <a:endParaRPr lang="en-US" dirty="0"/>
          </a:p>
          <a:p>
            <a:pPr marL="514350" indent="-514350">
              <a:buFont typeface="+mj-lt"/>
              <a:buAutoNum type="arabicPeriod"/>
            </a:pPr>
            <a:r>
              <a:rPr lang="en-US" dirty="0"/>
              <a:t>Calculate the average travel time of all trips per time aggregate across the entire period. For example, between 7am and 7:15am across March 2022</a:t>
            </a:r>
            <a:endParaRPr lang="en-AU" dirty="0"/>
          </a:p>
        </p:txBody>
      </p:sp>
    </p:spTree>
    <p:extLst>
      <p:ext uri="{BB962C8B-B14F-4D97-AF65-F5344CB8AC3E}">
        <p14:creationId xmlns:p14="http://schemas.microsoft.com/office/powerpoint/2010/main" val="172882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1F25-8E39-749E-3155-2671650E7E72}"/>
              </a:ext>
            </a:extLst>
          </p:cNvPr>
          <p:cNvSpPr>
            <a:spLocks noGrp="1"/>
          </p:cNvSpPr>
          <p:nvPr>
            <p:ph type="title"/>
          </p:nvPr>
        </p:nvSpPr>
        <p:spPr/>
        <p:txBody>
          <a:bodyPr>
            <a:normAutofit/>
          </a:bodyPr>
          <a:lstStyle/>
          <a:p>
            <a:pPr algn="ctr"/>
            <a:r>
              <a:rPr lang="en-US" dirty="0"/>
              <a:t>Identify most occurring start and end bus stop pairs on the segment</a:t>
            </a:r>
            <a:endParaRPr lang="en-AU" dirty="0"/>
          </a:p>
        </p:txBody>
      </p:sp>
      <p:pic>
        <p:nvPicPr>
          <p:cNvPr id="5" name="Picture 4" descr="Chart, line chart&#10;&#10;Description automatically generated">
            <a:extLst>
              <a:ext uri="{FF2B5EF4-FFF2-40B4-BE49-F238E27FC236}">
                <a16:creationId xmlns:a16="http://schemas.microsoft.com/office/drawing/2014/main" id="{33C1B70F-CEFF-8781-8B20-77A114B60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284" y="1690688"/>
            <a:ext cx="7573432" cy="4673889"/>
          </a:xfrm>
          <a:prstGeom prst="rect">
            <a:avLst/>
          </a:prstGeom>
        </p:spPr>
      </p:pic>
    </p:spTree>
    <p:extLst>
      <p:ext uri="{BB962C8B-B14F-4D97-AF65-F5344CB8AC3E}">
        <p14:creationId xmlns:p14="http://schemas.microsoft.com/office/powerpoint/2010/main" val="16421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439B-B701-4AE9-45BE-6E13BFB39A16}"/>
              </a:ext>
            </a:extLst>
          </p:cNvPr>
          <p:cNvSpPr>
            <a:spLocks noGrp="1"/>
          </p:cNvSpPr>
          <p:nvPr>
            <p:ph type="title"/>
          </p:nvPr>
        </p:nvSpPr>
        <p:spPr/>
        <p:txBody>
          <a:bodyPr/>
          <a:lstStyle/>
          <a:p>
            <a:pPr algn="ctr"/>
            <a:r>
              <a:rPr lang="en-AU" dirty="0"/>
              <a:t>Trip Updates Errors</a:t>
            </a:r>
          </a:p>
        </p:txBody>
      </p:sp>
      <p:sp>
        <p:nvSpPr>
          <p:cNvPr id="3" name="Content Placeholder 2">
            <a:extLst>
              <a:ext uri="{FF2B5EF4-FFF2-40B4-BE49-F238E27FC236}">
                <a16:creationId xmlns:a16="http://schemas.microsoft.com/office/drawing/2014/main" id="{3CAAA6E1-E444-7340-9870-442C276E82F2}"/>
              </a:ext>
            </a:extLst>
          </p:cNvPr>
          <p:cNvSpPr>
            <a:spLocks noGrp="1"/>
          </p:cNvSpPr>
          <p:nvPr>
            <p:ph idx="1"/>
          </p:nvPr>
        </p:nvSpPr>
        <p:spPr/>
        <p:txBody>
          <a:bodyPr/>
          <a:lstStyle/>
          <a:p>
            <a:pPr rtl="0" fontAlgn="ctr">
              <a:spcBef>
                <a:spcPts val="0"/>
              </a:spcBef>
              <a:spcAft>
                <a:spcPts val="0"/>
              </a:spcAft>
              <a:buFont typeface="+mj-lt"/>
              <a:buAutoNum type="arabicPeriod"/>
            </a:pPr>
            <a:r>
              <a:rPr lang="en-AU" sz="1800" b="0" i="0" dirty="0">
                <a:effectLst/>
                <a:latin typeface="Calibri" panose="020F0502020204030204" pitchFamily="34" charset="0"/>
              </a:rPr>
              <a:t>All updates for the trip have large delays. Most likely an error due to retrospectively entering the information at a later time</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 has a sudden large predicted delay resulting in a much larger arrival time than that of the following stop</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 has an arrival time later than following stops and the timestamp is earlier</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stop's arrival time is earlier than previous stops and the timestamp is older</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A stop's arrival time is earlier than the previous stop but they both have the same timestamp</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Two consecutive stops have identical arrival times but with different timestamps</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Two consecutive stops have identical arrival times and timestamps</a:t>
            </a:r>
          </a:p>
          <a:p>
            <a:pPr rtl="0" fontAlgn="ctr">
              <a:spcBef>
                <a:spcPts val="0"/>
              </a:spcBef>
              <a:spcAft>
                <a:spcPts val="0"/>
              </a:spcAft>
              <a:buFont typeface="+mj-lt"/>
              <a:buAutoNum type="arabicPeriod"/>
            </a:pPr>
            <a:endParaRPr lang="en-AU" sz="1800" b="0" i="0" dirty="0">
              <a:effectLst/>
              <a:latin typeface="Calibri" panose="020F0502020204030204" pitchFamily="34" charset="0"/>
            </a:endParaRPr>
          </a:p>
          <a:p>
            <a:pPr rtl="0" fontAlgn="ctr">
              <a:spcBef>
                <a:spcPts val="0"/>
              </a:spcBef>
              <a:spcAft>
                <a:spcPts val="0"/>
              </a:spcAft>
              <a:buFont typeface="+mj-lt"/>
              <a:buAutoNum type="arabicPeriod"/>
            </a:pPr>
            <a:r>
              <a:rPr lang="en-AU" sz="1800" b="0" i="0" dirty="0">
                <a:effectLst/>
                <a:latin typeface="Calibri" panose="020F0502020204030204" pitchFamily="34" charset="0"/>
              </a:rPr>
              <a:t>Many stops on the same trip have the same arrival time. Likely due to retrospective entry error</a:t>
            </a:r>
          </a:p>
          <a:p>
            <a:endParaRPr lang="en-AU" dirty="0"/>
          </a:p>
        </p:txBody>
      </p:sp>
    </p:spTree>
    <p:extLst>
      <p:ext uri="{BB962C8B-B14F-4D97-AF65-F5344CB8AC3E}">
        <p14:creationId xmlns:p14="http://schemas.microsoft.com/office/powerpoint/2010/main" val="262829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3041-C568-559D-B49A-C958830B789B}"/>
              </a:ext>
            </a:extLst>
          </p:cNvPr>
          <p:cNvSpPr>
            <a:spLocks noGrp="1"/>
          </p:cNvSpPr>
          <p:nvPr>
            <p:ph type="title"/>
          </p:nvPr>
        </p:nvSpPr>
        <p:spPr/>
        <p:txBody>
          <a:bodyPr/>
          <a:lstStyle/>
          <a:p>
            <a:r>
              <a:rPr lang="en-AU" dirty="0"/>
              <a:t>Sudden large delay</a:t>
            </a:r>
          </a:p>
        </p:txBody>
      </p:sp>
      <p:pic>
        <p:nvPicPr>
          <p:cNvPr id="5" name="Picture 4" descr="Graphical user interface&#10;&#10;Description automatically generated">
            <a:extLst>
              <a:ext uri="{FF2B5EF4-FFF2-40B4-BE49-F238E27FC236}">
                <a16:creationId xmlns:a16="http://schemas.microsoft.com/office/drawing/2014/main" id="{9B035642-0BEE-48A6-C859-65A73EDAB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3" y="1488780"/>
            <a:ext cx="11472814" cy="1420444"/>
          </a:xfrm>
          <a:prstGeom prst="rect">
            <a:avLst/>
          </a:prstGeom>
        </p:spPr>
      </p:pic>
      <p:sp>
        <p:nvSpPr>
          <p:cNvPr id="6" name="Title 1">
            <a:extLst>
              <a:ext uri="{FF2B5EF4-FFF2-40B4-BE49-F238E27FC236}">
                <a16:creationId xmlns:a16="http://schemas.microsoft.com/office/drawing/2014/main" id="{5DBAC61B-F642-26A6-1339-3EC094B07FE9}"/>
              </a:ext>
            </a:extLst>
          </p:cNvPr>
          <p:cNvSpPr txBox="1">
            <a:spLocks/>
          </p:cNvSpPr>
          <p:nvPr/>
        </p:nvSpPr>
        <p:spPr>
          <a:xfrm>
            <a:off x="838200" y="32928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spcAft>
                <a:spcPts val="0"/>
              </a:spcAft>
            </a:pPr>
            <a:r>
              <a:rPr lang="en-AU" dirty="0"/>
              <a:t>Stop has an arrival time later than following stops and the timestamp is earlier</a:t>
            </a:r>
          </a:p>
        </p:txBody>
      </p:sp>
      <p:pic>
        <p:nvPicPr>
          <p:cNvPr id="8" name="Picture 7" descr="A screenshot of a computer screen&#10;&#10;Description automatically generated with medium confidence">
            <a:extLst>
              <a:ext uri="{FF2B5EF4-FFF2-40B4-BE49-F238E27FC236}">
                <a16:creationId xmlns:a16="http://schemas.microsoft.com/office/drawing/2014/main" id="{8E43406D-18FC-260E-CB3C-65D57DA90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403" y="4715768"/>
            <a:ext cx="7801194" cy="1777107"/>
          </a:xfrm>
          <a:prstGeom prst="rect">
            <a:avLst/>
          </a:prstGeom>
        </p:spPr>
      </p:pic>
    </p:spTree>
    <p:extLst>
      <p:ext uri="{BB962C8B-B14F-4D97-AF65-F5344CB8AC3E}">
        <p14:creationId xmlns:p14="http://schemas.microsoft.com/office/powerpoint/2010/main" val="418047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257-2E6C-C652-3452-BE43BDB39DA3}"/>
              </a:ext>
            </a:extLst>
          </p:cNvPr>
          <p:cNvSpPr>
            <a:spLocks noGrp="1"/>
          </p:cNvSpPr>
          <p:nvPr>
            <p:ph type="title"/>
          </p:nvPr>
        </p:nvSpPr>
        <p:spPr/>
        <p:txBody>
          <a:bodyPr/>
          <a:lstStyle/>
          <a:p>
            <a:r>
              <a:rPr lang="en-AU" dirty="0"/>
              <a:t>Stop's arrival time is earlier than previous stops and the timestamp is older</a:t>
            </a:r>
          </a:p>
        </p:txBody>
      </p:sp>
      <p:pic>
        <p:nvPicPr>
          <p:cNvPr id="5" name="Picture 4" descr="A screenshot of a computer&#10;&#10;Description automatically generated with medium confidence">
            <a:extLst>
              <a:ext uri="{FF2B5EF4-FFF2-40B4-BE49-F238E27FC236}">
                <a16:creationId xmlns:a16="http://schemas.microsoft.com/office/drawing/2014/main" id="{E8EA17F1-74D1-0F61-8859-7D126E3B2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57" y="1690688"/>
            <a:ext cx="6707882" cy="1835175"/>
          </a:xfrm>
          <a:prstGeom prst="rect">
            <a:avLst/>
          </a:prstGeom>
        </p:spPr>
      </p:pic>
      <p:sp>
        <p:nvSpPr>
          <p:cNvPr id="6" name="Title 1">
            <a:extLst>
              <a:ext uri="{FF2B5EF4-FFF2-40B4-BE49-F238E27FC236}">
                <a16:creationId xmlns:a16="http://schemas.microsoft.com/office/drawing/2014/main" id="{23B154AB-6FC8-F6B8-5525-F44D7AEB1F68}"/>
              </a:ext>
            </a:extLst>
          </p:cNvPr>
          <p:cNvSpPr txBox="1">
            <a:spLocks/>
          </p:cNvSpPr>
          <p:nvPr/>
        </p:nvSpPr>
        <p:spPr>
          <a:xfrm>
            <a:off x="838200" y="35627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fontAlgn="ctr">
              <a:spcBef>
                <a:spcPts val="0"/>
              </a:spcBef>
              <a:spcAft>
                <a:spcPts val="0"/>
              </a:spcAft>
            </a:pPr>
            <a:r>
              <a:rPr lang="en-AU" dirty="0"/>
              <a:t>Stop’s arrival time is earlier than the previous stop but they both have the same timestamp</a:t>
            </a:r>
          </a:p>
        </p:txBody>
      </p:sp>
      <p:pic>
        <p:nvPicPr>
          <p:cNvPr id="9" name="Picture 8" descr="A screenshot of a computer&#10;&#10;Description automatically generated with medium confidence">
            <a:extLst>
              <a:ext uri="{FF2B5EF4-FFF2-40B4-BE49-F238E27FC236}">
                <a16:creationId xmlns:a16="http://schemas.microsoft.com/office/drawing/2014/main" id="{9CEFDEA1-387C-F94A-11CE-377C53731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662" y="5069285"/>
            <a:ext cx="5990673" cy="1626531"/>
          </a:xfrm>
          <a:prstGeom prst="rect">
            <a:avLst/>
          </a:prstGeom>
        </p:spPr>
      </p:pic>
    </p:spTree>
    <p:extLst>
      <p:ext uri="{BB962C8B-B14F-4D97-AF65-F5344CB8AC3E}">
        <p14:creationId xmlns:p14="http://schemas.microsoft.com/office/powerpoint/2010/main" val="400027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8F6C-BDF6-9534-1321-0B0EC7373BFD}"/>
              </a:ext>
            </a:extLst>
          </p:cNvPr>
          <p:cNvSpPr>
            <a:spLocks noGrp="1"/>
          </p:cNvSpPr>
          <p:nvPr>
            <p:ph type="title"/>
          </p:nvPr>
        </p:nvSpPr>
        <p:spPr/>
        <p:txBody>
          <a:bodyPr>
            <a:normAutofit fontScale="90000"/>
          </a:bodyPr>
          <a:lstStyle/>
          <a:p>
            <a:r>
              <a:rPr lang="en-AU" sz="4900" dirty="0"/>
              <a:t>Two consecutive stops have identical arrival times but with different timestamps</a:t>
            </a:r>
            <a:endParaRPr lang="en-AU" dirty="0"/>
          </a:p>
        </p:txBody>
      </p:sp>
      <p:pic>
        <p:nvPicPr>
          <p:cNvPr id="5" name="Picture 4" descr="A screenshot of a computer&#10;&#10;Description automatically generated with medium confidence">
            <a:extLst>
              <a:ext uri="{FF2B5EF4-FFF2-40B4-BE49-F238E27FC236}">
                <a16:creationId xmlns:a16="http://schemas.microsoft.com/office/drawing/2014/main" id="{875AC4F3-F161-2419-F06A-E3A4623D4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841" y="1878716"/>
            <a:ext cx="7369723" cy="1357580"/>
          </a:xfrm>
          <a:prstGeom prst="rect">
            <a:avLst/>
          </a:prstGeom>
        </p:spPr>
      </p:pic>
      <p:sp>
        <p:nvSpPr>
          <p:cNvPr id="6" name="Title 1">
            <a:extLst>
              <a:ext uri="{FF2B5EF4-FFF2-40B4-BE49-F238E27FC236}">
                <a16:creationId xmlns:a16="http://schemas.microsoft.com/office/drawing/2014/main" id="{E88EA7E0-0A36-28FC-810C-234FFF90C26F}"/>
              </a:ext>
            </a:extLst>
          </p:cNvPr>
          <p:cNvSpPr txBox="1">
            <a:spLocks/>
          </p:cNvSpPr>
          <p:nvPr/>
        </p:nvSpPr>
        <p:spPr>
          <a:xfrm>
            <a:off x="838200" y="3709287"/>
            <a:ext cx="10515600"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fontAlgn="ctr">
              <a:spcBef>
                <a:spcPts val="0"/>
              </a:spcBef>
              <a:spcAft>
                <a:spcPts val="0"/>
              </a:spcAft>
            </a:pPr>
            <a:r>
              <a:rPr lang="en-AU" sz="4900" dirty="0"/>
              <a:t>Two consecutive stops have identical arrival times and timestamps</a:t>
            </a:r>
          </a:p>
        </p:txBody>
      </p:sp>
      <p:pic>
        <p:nvPicPr>
          <p:cNvPr id="8" name="Picture 7" descr="Graphical user interface&#10;&#10;Description automatically generated">
            <a:extLst>
              <a:ext uri="{FF2B5EF4-FFF2-40B4-BE49-F238E27FC236}">
                <a16:creationId xmlns:a16="http://schemas.microsoft.com/office/drawing/2014/main" id="{F750D680-36FF-E247-EF94-5A4A06110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128" y="5167313"/>
            <a:ext cx="7423147" cy="1325562"/>
          </a:xfrm>
          <a:prstGeom prst="rect">
            <a:avLst/>
          </a:prstGeom>
        </p:spPr>
      </p:pic>
    </p:spTree>
    <p:extLst>
      <p:ext uri="{BB962C8B-B14F-4D97-AF65-F5344CB8AC3E}">
        <p14:creationId xmlns:p14="http://schemas.microsoft.com/office/powerpoint/2010/main" val="260472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AEB2512-4F29-9169-CBDF-878C17D02CB1}"/>
              </a:ext>
            </a:extLst>
          </p:cNvPr>
          <p:cNvCxnSpPr/>
          <p:nvPr/>
        </p:nvCxnSpPr>
        <p:spPr>
          <a:xfrm>
            <a:off x="6190890" y="140854"/>
            <a:ext cx="0" cy="657629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CD9FF3-0A23-56F0-70F6-5C998B02745C}"/>
              </a:ext>
            </a:extLst>
          </p:cNvPr>
          <p:cNvSpPr txBox="1"/>
          <p:nvPr/>
        </p:nvSpPr>
        <p:spPr>
          <a:xfrm>
            <a:off x="2453045" y="491706"/>
            <a:ext cx="1143839" cy="523220"/>
          </a:xfrm>
          <a:prstGeom prst="rect">
            <a:avLst/>
          </a:prstGeom>
          <a:noFill/>
        </p:spPr>
        <p:txBody>
          <a:bodyPr wrap="none" rtlCol="0">
            <a:spAutoFit/>
          </a:bodyPr>
          <a:lstStyle/>
          <a:p>
            <a:r>
              <a:rPr lang="en-AU" sz="2800" dirty="0">
                <a:solidFill>
                  <a:srgbClr val="FF0000"/>
                </a:solidFill>
              </a:rPr>
              <a:t>Before</a:t>
            </a:r>
            <a:endParaRPr lang="en-AU" dirty="0">
              <a:solidFill>
                <a:srgbClr val="FF0000"/>
              </a:solidFill>
            </a:endParaRPr>
          </a:p>
        </p:txBody>
      </p:sp>
      <p:sp>
        <p:nvSpPr>
          <p:cNvPr id="14" name="TextBox 13">
            <a:extLst>
              <a:ext uri="{FF2B5EF4-FFF2-40B4-BE49-F238E27FC236}">
                <a16:creationId xmlns:a16="http://schemas.microsoft.com/office/drawing/2014/main" id="{2BF1EC18-D14F-EA2D-8E68-F7801D5D4334}"/>
              </a:ext>
            </a:extLst>
          </p:cNvPr>
          <p:cNvSpPr txBox="1"/>
          <p:nvPr/>
        </p:nvSpPr>
        <p:spPr>
          <a:xfrm>
            <a:off x="8826980" y="491706"/>
            <a:ext cx="1136530" cy="523220"/>
          </a:xfrm>
          <a:prstGeom prst="rect">
            <a:avLst/>
          </a:prstGeom>
          <a:noFill/>
        </p:spPr>
        <p:txBody>
          <a:bodyPr wrap="square">
            <a:spAutoFit/>
          </a:bodyPr>
          <a:lstStyle/>
          <a:p>
            <a:r>
              <a:rPr lang="en-AU" sz="2800" dirty="0">
                <a:solidFill>
                  <a:srgbClr val="FF0000"/>
                </a:solidFill>
              </a:rPr>
              <a:t>After</a:t>
            </a:r>
            <a:endParaRPr lang="en-AU" dirty="0">
              <a:solidFill>
                <a:srgbClr val="FF0000"/>
              </a:solidFill>
            </a:endParaRPr>
          </a:p>
        </p:txBody>
      </p:sp>
      <p:pic>
        <p:nvPicPr>
          <p:cNvPr id="16" name="Picture 15" descr="Chart, scatter chart&#10;&#10;Description automatically generated">
            <a:extLst>
              <a:ext uri="{FF2B5EF4-FFF2-40B4-BE49-F238E27FC236}">
                <a16:creationId xmlns:a16="http://schemas.microsoft.com/office/drawing/2014/main" id="{E36D79F2-C15D-3306-12A7-280B234B6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148" y="1371313"/>
            <a:ext cx="5347743" cy="4115374"/>
          </a:xfrm>
          <a:prstGeom prst="rect">
            <a:avLst/>
          </a:prstGeom>
        </p:spPr>
      </p:pic>
      <p:pic>
        <p:nvPicPr>
          <p:cNvPr id="20" name="Picture 19" descr="Chart, scatter chart&#10;&#10;Description automatically generated">
            <a:extLst>
              <a:ext uri="{FF2B5EF4-FFF2-40B4-BE49-F238E27FC236}">
                <a16:creationId xmlns:a16="http://schemas.microsoft.com/office/drawing/2014/main" id="{D7397CBC-0790-5806-A070-9CF1B88E9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33" y="1371313"/>
            <a:ext cx="5791200" cy="4115374"/>
          </a:xfrm>
          <a:prstGeom prst="rect">
            <a:avLst/>
          </a:prstGeom>
        </p:spPr>
      </p:pic>
    </p:spTree>
    <p:extLst>
      <p:ext uri="{BB962C8B-B14F-4D97-AF65-F5344CB8AC3E}">
        <p14:creationId xmlns:p14="http://schemas.microsoft.com/office/powerpoint/2010/main" val="424753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8CE8-8880-C77D-83E3-9C2CE55C42D8}"/>
              </a:ext>
            </a:extLst>
          </p:cNvPr>
          <p:cNvSpPr>
            <a:spLocks noGrp="1"/>
          </p:cNvSpPr>
          <p:nvPr>
            <p:ph type="title"/>
          </p:nvPr>
        </p:nvSpPr>
        <p:spPr/>
        <p:txBody>
          <a:bodyPr/>
          <a:lstStyle/>
          <a:p>
            <a:pPr algn="ctr"/>
            <a:r>
              <a:rPr lang="en-AU" dirty="0"/>
              <a:t>Trip Time Plots</a:t>
            </a:r>
          </a:p>
        </p:txBody>
      </p:sp>
      <p:pic>
        <p:nvPicPr>
          <p:cNvPr id="7" name="Picture 6" descr="Chart&#10;&#10;Description automatically generated">
            <a:extLst>
              <a:ext uri="{FF2B5EF4-FFF2-40B4-BE49-F238E27FC236}">
                <a16:creationId xmlns:a16="http://schemas.microsoft.com/office/drawing/2014/main" id="{9FC6CC41-8491-4094-25F0-020605958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11" y="1759240"/>
            <a:ext cx="5689489" cy="4115374"/>
          </a:xfrm>
          <a:prstGeom prst="rect">
            <a:avLst/>
          </a:prstGeom>
        </p:spPr>
      </p:pic>
      <p:pic>
        <p:nvPicPr>
          <p:cNvPr id="11" name="Picture 10" descr="Chart, line chart&#10;&#10;Description automatically generated">
            <a:extLst>
              <a:ext uri="{FF2B5EF4-FFF2-40B4-BE49-F238E27FC236}">
                <a16:creationId xmlns:a16="http://schemas.microsoft.com/office/drawing/2014/main" id="{079931A0-B920-C0E6-5BE3-F261AAF2B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582" y="1759240"/>
            <a:ext cx="5126182" cy="4115374"/>
          </a:xfrm>
          <a:prstGeom prst="rect">
            <a:avLst/>
          </a:prstGeom>
        </p:spPr>
      </p:pic>
    </p:spTree>
    <p:extLst>
      <p:ext uri="{BB962C8B-B14F-4D97-AF65-F5344CB8AC3E}">
        <p14:creationId xmlns:p14="http://schemas.microsoft.com/office/powerpoint/2010/main" val="391331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4AC-D6DA-3F36-27DF-DA57F954D6E3}"/>
              </a:ext>
            </a:extLst>
          </p:cNvPr>
          <p:cNvSpPr>
            <a:spLocks noGrp="1"/>
          </p:cNvSpPr>
          <p:nvPr>
            <p:ph type="title"/>
          </p:nvPr>
        </p:nvSpPr>
        <p:spPr/>
        <p:txBody>
          <a:bodyPr/>
          <a:lstStyle/>
          <a:p>
            <a:pPr algn="ctr"/>
            <a:r>
              <a:rPr lang="en-AU" sz="4400" dirty="0"/>
              <a:t>Objective</a:t>
            </a:r>
            <a:endParaRPr lang="en-AU" dirty="0"/>
          </a:p>
        </p:txBody>
      </p:sp>
      <p:sp>
        <p:nvSpPr>
          <p:cNvPr id="3" name="Content Placeholder 2">
            <a:extLst>
              <a:ext uri="{FF2B5EF4-FFF2-40B4-BE49-F238E27FC236}">
                <a16:creationId xmlns:a16="http://schemas.microsoft.com/office/drawing/2014/main" id="{1F0ACED4-C0D6-E469-A6DF-54FF70215B3F}"/>
              </a:ext>
            </a:extLst>
          </p:cNvPr>
          <p:cNvSpPr>
            <a:spLocks noGrp="1"/>
          </p:cNvSpPr>
          <p:nvPr>
            <p:ph idx="1"/>
          </p:nvPr>
        </p:nvSpPr>
        <p:spPr/>
        <p:txBody>
          <a:bodyPr/>
          <a:lstStyle/>
          <a:p>
            <a:pPr marL="0" indent="0">
              <a:buNone/>
            </a:pPr>
            <a:r>
              <a:rPr lang="en-AU" sz="2800" dirty="0"/>
              <a:t>Use DIT </a:t>
            </a:r>
            <a:r>
              <a:rPr lang="en-AU" sz="2800" dirty="0" err="1"/>
              <a:t>AddInsights</a:t>
            </a:r>
            <a:r>
              <a:rPr lang="en-AU" sz="2800" dirty="0"/>
              <a:t> data and GTFS/GTFS-R data to evaluate the extent of the relationship between trip times and road congestion for a given segment(s) of road – in this case, South Road. This can indicate the robustness of the bus transport infrastructure to high levels of congestion.</a:t>
            </a:r>
          </a:p>
          <a:p>
            <a:pPr marL="0" indent="0">
              <a:buNone/>
            </a:pPr>
            <a:endParaRPr lang="en-AU" dirty="0"/>
          </a:p>
        </p:txBody>
      </p:sp>
    </p:spTree>
    <p:extLst>
      <p:ext uri="{BB962C8B-B14F-4D97-AF65-F5344CB8AC3E}">
        <p14:creationId xmlns:p14="http://schemas.microsoft.com/office/powerpoint/2010/main" val="409781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916D-81ED-A8C0-9DC5-7131258F1853}"/>
              </a:ext>
            </a:extLst>
          </p:cNvPr>
          <p:cNvSpPr>
            <a:spLocks noGrp="1"/>
          </p:cNvSpPr>
          <p:nvPr>
            <p:ph type="title"/>
          </p:nvPr>
        </p:nvSpPr>
        <p:spPr/>
        <p:txBody>
          <a:bodyPr/>
          <a:lstStyle/>
          <a:p>
            <a:pPr algn="ctr"/>
            <a:r>
              <a:rPr lang="en-US" dirty="0"/>
              <a:t>Calculating Road Congestion Using Links</a:t>
            </a:r>
            <a:endParaRPr lang="en-AU" dirty="0"/>
          </a:p>
        </p:txBody>
      </p:sp>
      <p:sp>
        <p:nvSpPr>
          <p:cNvPr id="3" name="Content Placeholder 2">
            <a:extLst>
              <a:ext uri="{FF2B5EF4-FFF2-40B4-BE49-F238E27FC236}">
                <a16:creationId xmlns:a16="http://schemas.microsoft.com/office/drawing/2014/main" id="{F1039D74-B9CD-2AEE-C0F0-727F0554291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Identify sequence of non-overlapping links that compose the segment AND have stats in database</a:t>
            </a:r>
          </a:p>
          <a:p>
            <a:pPr marL="514350" indent="-514350">
              <a:buFont typeface="+mj-lt"/>
              <a:buAutoNum type="arabicPeriod"/>
            </a:pPr>
            <a:endParaRPr lang="en-US" dirty="0"/>
          </a:p>
          <a:p>
            <a:pPr marL="514350" indent="-514350">
              <a:buFont typeface="+mj-lt"/>
              <a:buAutoNum type="arabicPeriod"/>
            </a:pPr>
            <a:r>
              <a:rPr lang="en-US" dirty="0"/>
              <a:t>Calculate the average congestion per link per aggregated time across the entire period to potentially identify traffic bottlenecks within a segment in further analysis. Different metrics can be used to calculate congestion</a:t>
            </a:r>
          </a:p>
          <a:p>
            <a:pPr marL="514350" indent="-514350">
              <a:buFont typeface="+mj-lt"/>
              <a:buAutoNum type="arabicPeriod"/>
            </a:pPr>
            <a:endParaRPr lang="en-US" dirty="0"/>
          </a:p>
          <a:p>
            <a:pPr marL="514350" indent="-514350">
              <a:buFont typeface="+mj-lt"/>
              <a:buAutoNum type="arabicPeriod"/>
            </a:pPr>
            <a:r>
              <a:rPr lang="en-US" dirty="0"/>
              <a:t>Calculate the average congestion of all the links within a segment per aggregated time across the entire period, to produce the average congestion across the entire segment. Different metrics can be used to calculate congestion</a:t>
            </a:r>
            <a:endParaRPr lang="en-AU" dirty="0"/>
          </a:p>
        </p:txBody>
      </p:sp>
    </p:spTree>
    <p:extLst>
      <p:ext uri="{BB962C8B-B14F-4D97-AF65-F5344CB8AC3E}">
        <p14:creationId xmlns:p14="http://schemas.microsoft.com/office/powerpoint/2010/main" val="124165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282F8E-9C45-44B2-9F44-0E0785D2B461}"/>
              </a:ext>
            </a:extLst>
          </p:cNvPr>
          <p:cNvPicPr>
            <a:picLocks noChangeAspect="1"/>
          </p:cNvPicPr>
          <p:nvPr/>
        </p:nvPicPr>
        <p:blipFill>
          <a:blip r:embed="rId2"/>
          <a:stretch>
            <a:fillRect/>
          </a:stretch>
        </p:blipFill>
        <p:spPr>
          <a:xfrm>
            <a:off x="2518863" y="1080760"/>
            <a:ext cx="7154273" cy="4696480"/>
          </a:xfrm>
          <a:prstGeom prst="rect">
            <a:avLst/>
          </a:prstGeom>
        </p:spPr>
      </p:pic>
    </p:spTree>
    <p:extLst>
      <p:ext uri="{BB962C8B-B14F-4D97-AF65-F5344CB8AC3E}">
        <p14:creationId xmlns:p14="http://schemas.microsoft.com/office/powerpoint/2010/main" val="3445748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B8AC57-4CA7-A811-05B5-8A1B1C9A9D38}"/>
              </a:ext>
            </a:extLst>
          </p:cNvPr>
          <p:cNvPicPr>
            <a:picLocks noChangeAspect="1"/>
          </p:cNvPicPr>
          <p:nvPr/>
        </p:nvPicPr>
        <p:blipFill>
          <a:blip r:embed="rId2"/>
          <a:stretch>
            <a:fillRect/>
          </a:stretch>
        </p:blipFill>
        <p:spPr>
          <a:xfrm>
            <a:off x="2509337" y="1071233"/>
            <a:ext cx="7173326" cy="4715533"/>
          </a:xfrm>
          <a:prstGeom prst="rect">
            <a:avLst/>
          </a:prstGeom>
        </p:spPr>
      </p:pic>
    </p:spTree>
    <p:extLst>
      <p:ext uri="{BB962C8B-B14F-4D97-AF65-F5344CB8AC3E}">
        <p14:creationId xmlns:p14="http://schemas.microsoft.com/office/powerpoint/2010/main" val="1727304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63719BF-5600-ED76-723F-335110246E8B}"/>
              </a:ext>
            </a:extLst>
          </p:cNvPr>
          <p:cNvPicPr>
            <a:picLocks noChangeAspect="1"/>
          </p:cNvPicPr>
          <p:nvPr/>
        </p:nvPicPr>
        <p:blipFill>
          <a:blip r:embed="rId2"/>
          <a:stretch>
            <a:fillRect/>
          </a:stretch>
        </p:blipFill>
        <p:spPr>
          <a:xfrm>
            <a:off x="2523626" y="1080760"/>
            <a:ext cx="7144747" cy="4696480"/>
          </a:xfrm>
          <a:prstGeom prst="rect">
            <a:avLst/>
          </a:prstGeom>
        </p:spPr>
      </p:pic>
    </p:spTree>
    <p:extLst>
      <p:ext uri="{BB962C8B-B14F-4D97-AF65-F5344CB8AC3E}">
        <p14:creationId xmlns:p14="http://schemas.microsoft.com/office/powerpoint/2010/main" val="189556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481-6BB3-28CB-530C-1F4F59E3FBE5}"/>
              </a:ext>
            </a:extLst>
          </p:cNvPr>
          <p:cNvSpPr>
            <a:spLocks noGrp="1"/>
          </p:cNvSpPr>
          <p:nvPr>
            <p:ph type="title"/>
          </p:nvPr>
        </p:nvSpPr>
        <p:spPr/>
        <p:txBody>
          <a:bodyPr/>
          <a:lstStyle/>
          <a:p>
            <a:pPr algn="ctr"/>
            <a:r>
              <a:rPr lang="en-US" dirty="0"/>
              <a:t>Calculating Road Congestion Using Sites</a:t>
            </a:r>
            <a:endParaRPr lang="en-AU" dirty="0"/>
          </a:p>
        </p:txBody>
      </p:sp>
      <p:sp>
        <p:nvSpPr>
          <p:cNvPr id="3" name="Content Placeholder 2">
            <a:extLst>
              <a:ext uri="{FF2B5EF4-FFF2-40B4-BE49-F238E27FC236}">
                <a16:creationId xmlns:a16="http://schemas.microsoft.com/office/drawing/2014/main" id="{11F11BBF-0958-F56F-C221-2E5ED2952CE0}"/>
              </a:ext>
            </a:extLst>
          </p:cNvPr>
          <p:cNvSpPr>
            <a:spLocks noGrp="1"/>
          </p:cNvSpPr>
          <p:nvPr>
            <p:ph idx="1"/>
          </p:nvPr>
        </p:nvSpPr>
        <p:spPr/>
        <p:txBody>
          <a:bodyPr/>
          <a:lstStyle/>
          <a:p>
            <a:pPr marL="342900" indent="-342900">
              <a:buFont typeface="+mj-lt"/>
              <a:buAutoNum type="arabicPeriod"/>
            </a:pPr>
            <a:r>
              <a:rPr lang="en-US" sz="1800" b="0" i="0" u="none" strike="noStrike" baseline="0" dirty="0">
                <a:solidFill>
                  <a:srgbClr val="000000"/>
                </a:solidFill>
                <a:latin typeface="Calibri" panose="020F0502020204030204" pitchFamily="34" charset="0"/>
              </a:rPr>
              <a:t>Use Google maps to </a:t>
            </a:r>
            <a:r>
              <a:rPr lang="en-US" sz="1800" dirty="0">
                <a:solidFill>
                  <a:srgbClr val="000000"/>
                </a:solidFill>
                <a:latin typeface="Calibri" panose="020F0502020204030204" pitchFamily="34" charset="0"/>
              </a:rPr>
              <a:t>determine edge coordinates of the segment, extract sites within the coordinates</a:t>
            </a: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Get site stats fro</a:t>
            </a:r>
            <a:r>
              <a:rPr lang="en-US" sz="1800" dirty="0">
                <a:solidFill>
                  <a:srgbClr val="000000"/>
                </a:solidFill>
                <a:latin typeface="Calibri" panose="020F0502020204030204" pitchFamily="34" charset="0"/>
              </a:rPr>
              <a:t>m database</a:t>
            </a:r>
            <a:endParaRPr lang="en-US"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Same calculation steps as when using links, however the resulting congestion is measured as the number of vehicles and average time spent by a vehicle in the sites contained within a segment and time aggregate across the period under analysis</a:t>
            </a:r>
            <a:endParaRPr lang="en-AU" dirty="0"/>
          </a:p>
        </p:txBody>
      </p:sp>
      <p:pic>
        <p:nvPicPr>
          <p:cNvPr id="5" name="Picture 4">
            <a:extLst>
              <a:ext uri="{FF2B5EF4-FFF2-40B4-BE49-F238E27FC236}">
                <a16:creationId xmlns:a16="http://schemas.microsoft.com/office/drawing/2014/main" id="{DC417FDD-4546-3569-B719-51049B44C4AD}"/>
              </a:ext>
            </a:extLst>
          </p:cNvPr>
          <p:cNvPicPr>
            <a:picLocks noChangeAspect="1"/>
          </p:cNvPicPr>
          <p:nvPr/>
        </p:nvPicPr>
        <p:blipFill>
          <a:blip r:embed="rId2"/>
          <a:stretch>
            <a:fillRect/>
          </a:stretch>
        </p:blipFill>
        <p:spPr>
          <a:xfrm>
            <a:off x="5141699" y="3158837"/>
            <a:ext cx="5529687" cy="3620366"/>
          </a:xfrm>
          <a:prstGeom prst="rect">
            <a:avLst/>
          </a:prstGeom>
        </p:spPr>
      </p:pic>
    </p:spTree>
    <p:extLst>
      <p:ext uri="{BB962C8B-B14F-4D97-AF65-F5344CB8AC3E}">
        <p14:creationId xmlns:p14="http://schemas.microsoft.com/office/powerpoint/2010/main" val="230691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B78A-B82E-6711-D397-46313139F9B9}"/>
              </a:ext>
            </a:extLst>
          </p:cNvPr>
          <p:cNvSpPr>
            <a:spLocks noGrp="1"/>
          </p:cNvSpPr>
          <p:nvPr>
            <p:ph type="title"/>
          </p:nvPr>
        </p:nvSpPr>
        <p:spPr/>
        <p:txBody>
          <a:bodyPr/>
          <a:lstStyle/>
          <a:p>
            <a:pPr algn="ctr"/>
            <a:r>
              <a:rPr lang="en-US" dirty="0"/>
              <a:t>Comparison Between Bus Travel Time and Congestion</a:t>
            </a:r>
            <a:endParaRPr lang="en-AU" dirty="0"/>
          </a:p>
        </p:txBody>
      </p:sp>
      <p:sp>
        <p:nvSpPr>
          <p:cNvPr id="3" name="Content Placeholder 2">
            <a:extLst>
              <a:ext uri="{FF2B5EF4-FFF2-40B4-BE49-F238E27FC236}">
                <a16:creationId xmlns:a16="http://schemas.microsoft.com/office/drawing/2014/main" id="{9F85EAAF-A857-63F2-726A-23962246687C}"/>
              </a:ext>
            </a:extLst>
          </p:cNvPr>
          <p:cNvSpPr>
            <a:spLocks noGrp="1"/>
          </p:cNvSpPr>
          <p:nvPr>
            <p:ph idx="1"/>
          </p:nvPr>
        </p:nvSpPr>
        <p:spPr/>
        <p:txBody>
          <a:bodyPr/>
          <a:lstStyle/>
          <a:p>
            <a:pPr marL="0" indent="0">
              <a:buNone/>
            </a:pPr>
            <a:endParaRPr lang="en-US" dirty="0"/>
          </a:p>
          <a:p>
            <a:pPr marL="0" indent="0">
              <a:buNone/>
            </a:pPr>
            <a:r>
              <a:rPr lang="en-US" dirty="0"/>
              <a:t>The relationship between road congestion and bus travel times will be determined by </a:t>
            </a:r>
            <a:r>
              <a:rPr lang="en-US" dirty="0" err="1"/>
              <a:t>analysing</a:t>
            </a:r>
            <a:r>
              <a:rPr lang="en-US" dirty="0"/>
              <a:t> the variation in bus travel times compared with the variation in congestion levels. </a:t>
            </a:r>
            <a:r>
              <a:rPr lang="en-US" dirty="0" err="1"/>
              <a:t>Visualisation</a:t>
            </a:r>
            <a:r>
              <a:rPr lang="en-US" dirty="0"/>
              <a:t> will be used to examine the relationship per time aggregate. Specific aspects may be highlighted according to the dimensions desired, for example separate </a:t>
            </a:r>
            <a:r>
              <a:rPr lang="en-US" dirty="0" err="1"/>
              <a:t>visualisations</a:t>
            </a:r>
            <a:r>
              <a:rPr lang="en-US" dirty="0"/>
              <a:t> can be constructed according to the direction towards or away from the city, as well the relationship during morning and evening peak hours.</a:t>
            </a:r>
            <a:endParaRPr lang="en-AU" dirty="0"/>
          </a:p>
        </p:txBody>
      </p:sp>
    </p:spTree>
    <p:extLst>
      <p:ext uri="{BB962C8B-B14F-4D97-AF65-F5344CB8AC3E}">
        <p14:creationId xmlns:p14="http://schemas.microsoft.com/office/powerpoint/2010/main" val="3418943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6821-8BBF-E647-F6A8-EE35B280FCFE}"/>
              </a:ext>
            </a:extLst>
          </p:cNvPr>
          <p:cNvSpPr>
            <a:spLocks noGrp="1"/>
          </p:cNvSpPr>
          <p:nvPr>
            <p:ph type="title"/>
          </p:nvPr>
        </p:nvSpPr>
        <p:spPr>
          <a:xfrm>
            <a:off x="838199" y="0"/>
            <a:ext cx="10515600" cy="1325563"/>
          </a:xfrm>
        </p:spPr>
        <p:txBody>
          <a:bodyPr/>
          <a:lstStyle/>
          <a:p>
            <a:pPr algn="ctr"/>
            <a:r>
              <a:rPr lang="en-AU" dirty="0"/>
              <a:t>Time vs Sites (15 mins)</a:t>
            </a:r>
          </a:p>
        </p:txBody>
      </p:sp>
      <p:pic>
        <p:nvPicPr>
          <p:cNvPr id="7" name="Picture 6" descr="Chart&#10;&#10;Description automatically generated">
            <a:extLst>
              <a:ext uri="{FF2B5EF4-FFF2-40B4-BE49-F238E27FC236}">
                <a16:creationId xmlns:a16="http://schemas.microsoft.com/office/drawing/2014/main" id="{303B8F0E-07AB-029C-D874-2D3870CBD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09" y="1311749"/>
            <a:ext cx="8986982" cy="5546251"/>
          </a:xfrm>
          <a:prstGeom prst="rect">
            <a:avLst/>
          </a:prstGeom>
        </p:spPr>
      </p:pic>
    </p:spTree>
    <p:extLst>
      <p:ext uri="{BB962C8B-B14F-4D97-AF65-F5344CB8AC3E}">
        <p14:creationId xmlns:p14="http://schemas.microsoft.com/office/powerpoint/2010/main" val="306760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763C-FD0F-A2AA-8A87-4E885965DE2C}"/>
              </a:ext>
            </a:extLst>
          </p:cNvPr>
          <p:cNvSpPr>
            <a:spLocks noGrp="1"/>
          </p:cNvSpPr>
          <p:nvPr>
            <p:ph type="title"/>
          </p:nvPr>
        </p:nvSpPr>
        <p:spPr/>
        <p:txBody>
          <a:bodyPr/>
          <a:lstStyle/>
          <a:p>
            <a:pPr algn="ctr"/>
            <a:r>
              <a:rPr lang="en-AU" dirty="0"/>
              <a:t>Time vs Sites Scatter (15 mins)</a:t>
            </a:r>
          </a:p>
        </p:txBody>
      </p:sp>
      <p:pic>
        <p:nvPicPr>
          <p:cNvPr id="7" name="Picture 6" descr="Chart, scatter chart&#10;&#10;Description automatically generated">
            <a:extLst>
              <a:ext uri="{FF2B5EF4-FFF2-40B4-BE49-F238E27FC236}">
                <a16:creationId xmlns:a16="http://schemas.microsoft.com/office/drawing/2014/main" id="{AFF4625B-6FFF-A2FD-7159-9D6C08473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55" y="1650718"/>
            <a:ext cx="7846089" cy="4842157"/>
          </a:xfrm>
          <a:prstGeom prst="rect">
            <a:avLst/>
          </a:prstGeom>
        </p:spPr>
      </p:pic>
    </p:spTree>
    <p:extLst>
      <p:ext uri="{BB962C8B-B14F-4D97-AF65-F5344CB8AC3E}">
        <p14:creationId xmlns:p14="http://schemas.microsoft.com/office/powerpoint/2010/main" val="3845385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Travel Time (30 mins)</a:t>
            </a:r>
          </a:p>
        </p:txBody>
      </p:sp>
      <p:pic>
        <p:nvPicPr>
          <p:cNvPr id="5" name="Picture 4" descr="Chart&#10;&#10;Description automatically generated">
            <a:extLst>
              <a:ext uri="{FF2B5EF4-FFF2-40B4-BE49-F238E27FC236}">
                <a16:creationId xmlns:a16="http://schemas.microsoft.com/office/drawing/2014/main" id="{CC19EB8F-4512-DA3F-65B6-6F2D27D30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09" y="1389784"/>
            <a:ext cx="8682181" cy="5358145"/>
          </a:xfrm>
          <a:prstGeom prst="rect">
            <a:avLst/>
          </a:prstGeom>
        </p:spPr>
      </p:pic>
    </p:spTree>
    <p:extLst>
      <p:ext uri="{BB962C8B-B14F-4D97-AF65-F5344CB8AC3E}">
        <p14:creationId xmlns:p14="http://schemas.microsoft.com/office/powerpoint/2010/main" val="1665953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Delay (30 mins)</a:t>
            </a:r>
          </a:p>
        </p:txBody>
      </p:sp>
      <p:pic>
        <p:nvPicPr>
          <p:cNvPr id="4" name="Picture 3" descr="Chart&#10;&#10;Description automatically generated">
            <a:extLst>
              <a:ext uri="{FF2B5EF4-FFF2-40B4-BE49-F238E27FC236}">
                <a16:creationId xmlns:a16="http://schemas.microsoft.com/office/drawing/2014/main" id="{41C2B965-74D7-BDC8-4300-BF69D5464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618" y="1317567"/>
            <a:ext cx="8626764" cy="5323945"/>
          </a:xfrm>
          <a:prstGeom prst="rect">
            <a:avLst/>
          </a:prstGeom>
        </p:spPr>
      </p:pic>
    </p:spTree>
    <p:extLst>
      <p:ext uri="{BB962C8B-B14F-4D97-AF65-F5344CB8AC3E}">
        <p14:creationId xmlns:p14="http://schemas.microsoft.com/office/powerpoint/2010/main" val="137327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A711-BEB3-63BA-46F6-5A20CD2AEA31}"/>
              </a:ext>
            </a:extLst>
          </p:cNvPr>
          <p:cNvSpPr>
            <a:spLocks noGrp="1"/>
          </p:cNvSpPr>
          <p:nvPr>
            <p:ph type="title"/>
          </p:nvPr>
        </p:nvSpPr>
        <p:spPr/>
        <p:txBody>
          <a:bodyPr/>
          <a:lstStyle/>
          <a:p>
            <a:pPr algn="ctr"/>
            <a:r>
              <a:rPr lang="en-AU"/>
              <a:t>Data Sources</a:t>
            </a:r>
            <a:endParaRPr lang="en-AU" dirty="0"/>
          </a:p>
        </p:txBody>
      </p:sp>
      <p:sp>
        <p:nvSpPr>
          <p:cNvPr id="3" name="Content Placeholder 2">
            <a:extLst>
              <a:ext uri="{FF2B5EF4-FFF2-40B4-BE49-F238E27FC236}">
                <a16:creationId xmlns:a16="http://schemas.microsoft.com/office/drawing/2014/main" id="{35AFC4EC-4C8A-C67C-D993-96D01DB51F18}"/>
              </a:ext>
            </a:extLst>
          </p:cNvPr>
          <p:cNvSpPr>
            <a:spLocks noGrp="1"/>
          </p:cNvSpPr>
          <p:nvPr>
            <p:ph idx="1"/>
          </p:nvPr>
        </p:nvSpPr>
        <p:spPr/>
        <p:txBody>
          <a:bodyPr>
            <a:normAutofit lnSpcReduction="10000"/>
          </a:bodyPr>
          <a:lstStyle/>
          <a:p>
            <a:pPr marL="514350" indent="-514350">
              <a:buFont typeface="+mj-lt"/>
              <a:buAutoNum type="arabicPeriod"/>
            </a:pPr>
            <a:r>
              <a:rPr lang="en-AU" sz="2000" dirty="0"/>
              <a:t>DIT </a:t>
            </a:r>
            <a:r>
              <a:rPr lang="en-AU" sz="2000" dirty="0" err="1"/>
              <a:t>AddInsights</a:t>
            </a:r>
            <a:endParaRPr lang="en-AU" sz="2000" dirty="0"/>
          </a:p>
          <a:p>
            <a:pPr marL="0" indent="0">
              <a:buNone/>
            </a:pPr>
            <a:r>
              <a:rPr lang="en-US" sz="2000" dirty="0"/>
              <a:t>Traffic information collected through </a:t>
            </a:r>
            <a:r>
              <a:rPr lang="en-US" sz="2000" dirty="0" err="1"/>
              <a:t>bluetooth</a:t>
            </a:r>
            <a:r>
              <a:rPr lang="en-US" sz="2000" dirty="0"/>
              <a:t> probes, which take count of </a:t>
            </a:r>
            <a:r>
              <a:rPr lang="en-US" sz="2000" dirty="0" err="1"/>
              <a:t>bluetooth</a:t>
            </a:r>
            <a:r>
              <a:rPr lang="en-US" sz="2000" dirty="0"/>
              <a:t>-equipped motor vehicle numbers in a particular area and time, therefore producing a metric for congestion. A tagged vehicle is assigned an id number for the day and is tracked by getting tagged by other probes on that day</a:t>
            </a:r>
          </a:p>
          <a:p>
            <a:pPr marL="0" indent="0">
              <a:buNone/>
            </a:pPr>
            <a:endParaRPr lang="en-US" sz="2000" dirty="0"/>
          </a:p>
          <a:p>
            <a:pPr marL="514350" indent="-514350">
              <a:buFont typeface="+mj-lt"/>
              <a:buAutoNum type="arabicPeriod" startAt="2"/>
            </a:pPr>
            <a:r>
              <a:rPr lang="en-US" sz="2000" dirty="0"/>
              <a:t>GTFS</a:t>
            </a:r>
          </a:p>
          <a:p>
            <a:pPr marL="0" indent="0">
              <a:buNone/>
            </a:pPr>
            <a:r>
              <a:rPr lang="en-US" sz="2000" dirty="0"/>
              <a:t>Static transit information including stops, stops times, routes, trips, calendar dates, and transfers</a:t>
            </a:r>
          </a:p>
          <a:p>
            <a:pPr marL="0" indent="0">
              <a:buNone/>
            </a:pPr>
            <a:endParaRPr lang="en-US" sz="2000" dirty="0"/>
          </a:p>
          <a:p>
            <a:pPr marL="457200" indent="-457200">
              <a:buFont typeface="+mj-lt"/>
              <a:buAutoNum type="arabicPeriod" startAt="3"/>
            </a:pPr>
            <a:r>
              <a:rPr lang="en-US" sz="2000" dirty="0"/>
              <a:t>GTFS-R</a:t>
            </a:r>
          </a:p>
          <a:p>
            <a:pPr marL="0" indent="0">
              <a:buNone/>
            </a:pPr>
            <a:r>
              <a:rPr lang="en-US" sz="2000" dirty="0"/>
              <a:t>Realtime trip updates consisting of:</a:t>
            </a:r>
          </a:p>
          <a:p>
            <a:pPr marL="914400" lvl="1" indent="-457200">
              <a:buFont typeface="+mj-lt"/>
              <a:buAutoNum type="alphaLcParenR"/>
            </a:pPr>
            <a:r>
              <a:rPr lang="en-US" sz="1600" dirty="0"/>
              <a:t>Trip updates: provides predicted arrival time for upcoming stops on the trip as of the update timestamp</a:t>
            </a:r>
          </a:p>
          <a:p>
            <a:pPr marL="914400" lvl="1" indent="-457200">
              <a:buFont typeface="+mj-lt"/>
              <a:buAutoNum type="alphaLcParenR"/>
            </a:pPr>
            <a:r>
              <a:rPr lang="en-US" sz="1600" dirty="0"/>
              <a:t>Vehicle positions: provides the trip’s vehicle position (</a:t>
            </a:r>
            <a:r>
              <a:rPr lang="en-US" sz="1600" dirty="0" err="1"/>
              <a:t>lat</a:t>
            </a:r>
            <a:r>
              <a:rPr lang="en-US" sz="1600" dirty="0"/>
              <a:t>, </a:t>
            </a:r>
            <a:r>
              <a:rPr lang="en-US" sz="1600" dirty="0" err="1"/>
              <a:t>lon</a:t>
            </a:r>
            <a:r>
              <a:rPr lang="en-US" sz="1600" dirty="0"/>
              <a:t>), bearing and speed at a given update timestamp</a:t>
            </a:r>
          </a:p>
        </p:txBody>
      </p:sp>
    </p:spTree>
    <p:extLst>
      <p:ext uri="{BB962C8B-B14F-4D97-AF65-F5344CB8AC3E}">
        <p14:creationId xmlns:p14="http://schemas.microsoft.com/office/powerpoint/2010/main" val="990037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Speed (30 mins)</a:t>
            </a:r>
          </a:p>
        </p:txBody>
      </p:sp>
      <p:pic>
        <p:nvPicPr>
          <p:cNvPr id="4" name="Picture 3" descr="Chart, histogram&#10;&#10;Description automatically generated">
            <a:extLst>
              <a:ext uri="{FF2B5EF4-FFF2-40B4-BE49-F238E27FC236}">
                <a16:creationId xmlns:a16="http://schemas.microsoft.com/office/drawing/2014/main" id="{938AD410-1F18-5B01-88A5-BF27E70B4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709" y="1382712"/>
            <a:ext cx="8580582" cy="5295444"/>
          </a:xfrm>
          <a:prstGeom prst="rect">
            <a:avLst/>
          </a:prstGeom>
        </p:spPr>
      </p:pic>
    </p:spTree>
    <p:extLst>
      <p:ext uri="{BB962C8B-B14F-4D97-AF65-F5344CB8AC3E}">
        <p14:creationId xmlns:p14="http://schemas.microsoft.com/office/powerpoint/2010/main" val="2463154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Excess Delay (30 mins)</a:t>
            </a:r>
          </a:p>
        </p:txBody>
      </p:sp>
      <p:pic>
        <p:nvPicPr>
          <p:cNvPr id="4" name="Picture 3" descr="Chart, histogram&#10;&#10;Description automatically generated">
            <a:extLst>
              <a:ext uri="{FF2B5EF4-FFF2-40B4-BE49-F238E27FC236}">
                <a16:creationId xmlns:a16="http://schemas.microsoft.com/office/drawing/2014/main" id="{0C10D10D-414C-40CC-AAC6-73E48D798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854" y="1408257"/>
            <a:ext cx="8608291" cy="5312545"/>
          </a:xfrm>
          <a:prstGeom prst="rect">
            <a:avLst/>
          </a:prstGeom>
        </p:spPr>
      </p:pic>
    </p:spTree>
    <p:extLst>
      <p:ext uri="{BB962C8B-B14F-4D97-AF65-F5344CB8AC3E}">
        <p14:creationId xmlns:p14="http://schemas.microsoft.com/office/powerpoint/2010/main" val="2673737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Congestion (30 mins)</a:t>
            </a:r>
          </a:p>
        </p:txBody>
      </p:sp>
      <p:pic>
        <p:nvPicPr>
          <p:cNvPr id="4" name="Picture 3" descr="Chart&#10;&#10;Description automatically generated">
            <a:extLst>
              <a:ext uri="{FF2B5EF4-FFF2-40B4-BE49-F238E27FC236}">
                <a16:creationId xmlns:a16="http://schemas.microsoft.com/office/drawing/2014/main" id="{30EA3BFB-349A-54F8-8242-632BD2693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82" y="1417494"/>
            <a:ext cx="8645236" cy="5335345"/>
          </a:xfrm>
          <a:prstGeom prst="rect">
            <a:avLst/>
          </a:prstGeom>
        </p:spPr>
      </p:pic>
    </p:spTree>
    <p:extLst>
      <p:ext uri="{BB962C8B-B14F-4D97-AF65-F5344CB8AC3E}">
        <p14:creationId xmlns:p14="http://schemas.microsoft.com/office/powerpoint/2010/main" val="3826740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Score (30 mins)</a:t>
            </a:r>
          </a:p>
        </p:txBody>
      </p:sp>
      <p:pic>
        <p:nvPicPr>
          <p:cNvPr id="4" name="Picture 3" descr="Chart, histogram&#10;&#10;Description automatically generated">
            <a:extLst>
              <a:ext uri="{FF2B5EF4-FFF2-40B4-BE49-F238E27FC236}">
                <a16:creationId xmlns:a16="http://schemas.microsoft.com/office/drawing/2014/main" id="{A3FDB6D0-D049-F6CB-2316-24418F5BD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621" y="1371313"/>
            <a:ext cx="8760757" cy="5406638"/>
          </a:xfrm>
          <a:prstGeom prst="rect">
            <a:avLst/>
          </a:prstGeom>
        </p:spPr>
      </p:pic>
    </p:spTree>
    <p:extLst>
      <p:ext uri="{BB962C8B-B14F-4D97-AF65-F5344CB8AC3E}">
        <p14:creationId xmlns:p14="http://schemas.microsoft.com/office/powerpoint/2010/main" val="908228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85E-7174-55E2-9ADB-76BCFFA1CC77}"/>
              </a:ext>
            </a:extLst>
          </p:cNvPr>
          <p:cNvSpPr>
            <a:spLocks noGrp="1"/>
          </p:cNvSpPr>
          <p:nvPr>
            <p:ph type="title"/>
          </p:nvPr>
        </p:nvSpPr>
        <p:spPr/>
        <p:txBody>
          <a:bodyPr/>
          <a:lstStyle/>
          <a:p>
            <a:pPr algn="ctr"/>
            <a:r>
              <a:rPr lang="en-AU" dirty="0"/>
              <a:t>Time vs Links Flow Restriction Score (30 mins)</a:t>
            </a:r>
          </a:p>
        </p:txBody>
      </p:sp>
      <p:pic>
        <p:nvPicPr>
          <p:cNvPr id="4" name="Picture 3" descr="Chart, bar chart, histogram&#10;&#10;Description automatically generated">
            <a:extLst>
              <a:ext uri="{FF2B5EF4-FFF2-40B4-BE49-F238E27FC236}">
                <a16:creationId xmlns:a16="http://schemas.microsoft.com/office/drawing/2014/main" id="{3FA83D47-4D45-5352-14F2-FF12DC59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539" y="1260476"/>
            <a:ext cx="8794922" cy="5427723"/>
          </a:xfrm>
          <a:prstGeom prst="rect">
            <a:avLst/>
          </a:prstGeom>
        </p:spPr>
      </p:pic>
    </p:spTree>
    <p:extLst>
      <p:ext uri="{BB962C8B-B14F-4D97-AF65-F5344CB8AC3E}">
        <p14:creationId xmlns:p14="http://schemas.microsoft.com/office/powerpoint/2010/main" val="596868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1182-0E96-8C1C-D16F-1722399E8E97}"/>
              </a:ext>
            </a:extLst>
          </p:cNvPr>
          <p:cNvSpPr>
            <a:spLocks noGrp="1"/>
          </p:cNvSpPr>
          <p:nvPr>
            <p:ph type="title"/>
          </p:nvPr>
        </p:nvSpPr>
        <p:spPr/>
        <p:txBody>
          <a:bodyPr/>
          <a:lstStyle/>
          <a:p>
            <a:pPr algn="ctr"/>
            <a:r>
              <a:rPr lang="en-AU" dirty="0"/>
              <a:t>Conclusion</a:t>
            </a:r>
          </a:p>
        </p:txBody>
      </p:sp>
      <p:sp>
        <p:nvSpPr>
          <p:cNvPr id="3" name="Content Placeholder 2">
            <a:extLst>
              <a:ext uri="{FF2B5EF4-FFF2-40B4-BE49-F238E27FC236}">
                <a16:creationId xmlns:a16="http://schemas.microsoft.com/office/drawing/2014/main" id="{3C1A8A02-F91F-A7C4-308C-DFC59C1B5E5C}"/>
              </a:ext>
            </a:extLst>
          </p:cNvPr>
          <p:cNvSpPr>
            <a:spLocks noGrp="1"/>
          </p:cNvSpPr>
          <p:nvPr>
            <p:ph idx="1"/>
          </p:nvPr>
        </p:nvSpPr>
        <p:spPr/>
        <p:txBody>
          <a:bodyPr/>
          <a:lstStyle/>
          <a:p>
            <a:pPr marL="0" indent="0">
              <a:buNone/>
            </a:pPr>
            <a:r>
              <a:rPr lang="en-US" dirty="0"/>
              <a:t>The figures show that average trip times increase along with congestion during the evening peak when leaving the city. Average trip times also increase in the morning towards the city, albeit to a much lesser extent</a:t>
            </a:r>
            <a:endParaRPr lang="en-AU" dirty="0"/>
          </a:p>
        </p:txBody>
      </p:sp>
    </p:spTree>
    <p:extLst>
      <p:ext uri="{BB962C8B-B14F-4D97-AF65-F5344CB8AC3E}">
        <p14:creationId xmlns:p14="http://schemas.microsoft.com/office/powerpoint/2010/main" val="216016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BC1F-469F-A469-85E2-E30668D52CB8}"/>
              </a:ext>
            </a:extLst>
          </p:cNvPr>
          <p:cNvSpPr>
            <a:spLocks noGrp="1"/>
          </p:cNvSpPr>
          <p:nvPr>
            <p:ph type="title"/>
          </p:nvPr>
        </p:nvSpPr>
        <p:spPr/>
        <p:txBody>
          <a:bodyPr/>
          <a:lstStyle/>
          <a:p>
            <a:pPr algn="ctr"/>
            <a:r>
              <a:rPr lang="en-AU" dirty="0"/>
              <a:t>Moving Forward</a:t>
            </a:r>
          </a:p>
        </p:txBody>
      </p:sp>
      <p:sp>
        <p:nvSpPr>
          <p:cNvPr id="3" name="Content Placeholder 2">
            <a:extLst>
              <a:ext uri="{FF2B5EF4-FFF2-40B4-BE49-F238E27FC236}">
                <a16:creationId xmlns:a16="http://schemas.microsoft.com/office/drawing/2014/main" id="{03A73025-5D93-231C-7F8D-A6DDB3DF2533}"/>
              </a:ext>
            </a:extLst>
          </p:cNvPr>
          <p:cNvSpPr>
            <a:spLocks noGrp="1"/>
          </p:cNvSpPr>
          <p:nvPr>
            <p:ph idx="1"/>
          </p:nvPr>
        </p:nvSpPr>
        <p:spPr/>
        <p:txBody>
          <a:bodyPr>
            <a:normAutofit fontScale="85000" lnSpcReduction="10000"/>
          </a:bodyPr>
          <a:lstStyle/>
          <a:p>
            <a:pPr marL="514350" indent="-514350">
              <a:buFont typeface="+mj-lt"/>
              <a:buAutoNum type="arabicPeriod"/>
            </a:pPr>
            <a:r>
              <a:rPr lang="en-AU" dirty="0"/>
              <a:t>Use average speed of the trip as a measure of robustness</a:t>
            </a:r>
          </a:p>
          <a:p>
            <a:pPr marL="514350" indent="-514350">
              <a:buFont typeface="+mj-lt"/>
              <a:buAutoNum type="arabicPeriod"/>
            </a:pPr>
            <a:endParaRPr lang="en-AU" dirty="0"/>
          </a:p>
          <a:p>
            <a:pPr marL="514350" indent="-514350">
              <a:buFont typeface="+mj-lt"/>
              <a:buAutoNum type="arabicPeriod"/>
            </a:pPr>
            <a:r>
              <a:rPr lang="en-AU" dirty="0"/>
              <a:t>Identify days where the trip time and/or congestion was much higher than the average/median of the other days during peak hours</a:t>
            </a:r>
          </a:p>
          <a:p>
            <a:pPr marL="514350" indent="-514350">
              <a:buFont typeface="+mj-lt"/>
              <a:buAutoNum type="arabicPeriod"/>
            </a:pPr>
            <a:endParaRPr lang="en-US" dirty="0"/>
          </a:p>
          <a:p>
            <a:pPr marL="514350" indent="-514350">
              <a:buFont typeface="+mj-lt"/>
              <a:buAutoNum type="arabicPeriod"/>
            </a:pPr>
            <a:r>
              <a:rPr lang="en-US" dirty="0"/>
              <a:t>Narrow the time or area scopes to produce outcomes of higher granularity</a:t>
            </a:r>
          </a:p>
          <a:p>
            <a:pPr marL="514350" indent="-514350">
              <a:buFont typeface="+mj-lt"/>
              <a:buAutoNum type="arabicPeriod"/>
            </a:pPr>
            <a:endParaRPr lang="en-US" dirty="0"/>
          </a:p>
          <a:p>
            <a:pPr marL="514350" indent="-514350">
              <a:buFont typeface="+mj-lt"/>
              <a:buAutoNum type="arabicPeriod"/>
            </a:pPr>
            <a:r>
              <a:rPr lang="en-US" dirty="0"/>
              <a:t>Identify bottlenecks in segments in terms of travel time and/or congestion</a:t>
            </a:r>
          </a:p>
          <a:p>
            <a:pPr marL="514350" indent="-514350">
              <a:buFont typeface="+mj-lt"/>
              <a:buAutoNum type="arabicPeriod"/>
            </a:pPr>
            <a:endParaRPr lang="en-US" dirty="0"/>
          </a:p>
          <a:p>
            <a:pPr marL="514350" indent="-514350">
              <a:buFont typeface="+mj-lt"/>
              <a:buAutoNum type="arabicPeriod"/>
            </a:pPr>
            <a:r>
              <a:rPr lang="en-US" dirty="0"/>
              <a:t>Do travel times and/or congestion occur in specific areas or are they more distributed along the segments</a:t>
            </a:r>
          </a:p>
          <a:p>
            <a:pPr marL="514350" indent="-514350">
              <a:buFont typeface="+mj-lt"/>
              <a:buAutoNum type="arabicPeriod"/>
            </a:pPr>
            <a:endParaRPr lang="en-AU" dirty="0"/>
          </a:p>
          <a:p>
            <a:pPr marL="514350" indent="-514350">
              <a:buFont typeface="+mj-lt"/>
              <a:buAutoNum type="arabicPeriod"/>
            </a:pPr>
            <a:endParaRPr lang="en-AU" dirty="0"/>
          </a:p>
        </p:txBody>
      </p:sp>
    </p:spTree>
    <p:extLst>
      <p:ext uri="{BB962C8B-B14F-4D97-AF65-F5344CB8AC3E}">
        <p14:creationId xmlns:p14="http://schemas.microsoft.com/office/powerpoint/2010/main" val="248479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69D5-BDCF-AFFE-9BCA-F3E706FE47F8}"/>
              </a:ext>
            </a:extLst>
          </p:cNvPr>
          <p:cNvSpPr>
            <a:spLocks noGrp="1"/>
          </p:cNvSpPr>
          <p:nvPr>
            <p:ph type="title"/>
          </p:nvPr>
        </p:nvSpPr>
        <p:spPr/>
        <p:txBody>
          <a:bodyPr/>
          <a:lstStyle/>
          <a:p>
            <a:pPr algn="ctr"/>
            <a:r>
              <a:rPr lang="en-AU" dirty="0" err="1"/>
              <a:t>AddInsights</a:t>
            </a:r>
            <a:endParaRPr lang="en-AU" dirty="0"/>
          </a:p>
        </p:txBody>
      </p:sp>
      <p:pic>
        <p:nvPicPr>
          <p:cNvPr id="14" name="Picture 13">
            <a:extLst>
              <a:ext uri="{FF2B5EF4-FFF2-40B4-BE49-F238E27FC236}">
                <a16:creationId xmlns:a16="http://schemas.microsoft.com/office/drawing/2014/main" id="{987759A1-6F2A-C215-0C82-C62A1045772C}"/>
              </a:ext>
            </a:extLst>
          </p:cNvPr>
          <p:cNvPicPr>
            <a:picLocks noChangeAspect="1"/>
          </p:cNvPicPr>
          <p:nvPr/>
        </p:nvPicPr>
        <p:blipFill>
          <a:blip r:embed="rId2"/>
          <a:stretch>
            <a:fillRect/>
          </a:stretch>
        </p:blipFill>
        <p:spPr>
          <a:xfrm>
            <a:off x="233362" y="1514475"/>
            <a:ext cx="11725275" cy="3829050"/>
          </a:xfrm>
          <a:prstGeom prst="rect">
            <a:avLst/>
          </a:prstGeom>
        </p:spPr>
      </p:pic>
      <p:pic>
        <p:nvPicPr>
          <p:cNvPr id="15" name="Picture 14">
            <a:extLst>
              <a:ext uri="{FF2B5EF4-FFF2-40B4-BE49-F238E27FC236}">
                <a16:creationId xmlns:a16="http://schemas.microsoft.com/office/drawing/2014/main" id="{C5772B10-339B-E51D-4701-F0A141D58769}"/>
              </a:ext>
            </a:extLst>
          </p:cNvPr>
          <p:cNvPicPr>
            <a:picLocks noChangeAspect="1"/>
          </p:cNvPicPr>
          <p:nvPr/>
        </p:nvPicPr>
        <p:blipFill>
          <a:blip r:embed="rId3"/>
          <a:stretch>
            <a:fillRect/>
          </a:stretch>
        </p:blipFill>
        <p:spPr>
          <a:xfrm>
            <a:off x="5629274" y="5759450"/>
            <a:ext cx="933450" cy="733425"/>
          </a:xfrm>
          <a:prstGeom prst="rect">
            <a:avLst/>
          </a:prstGeom>
        </p:spPr>
      </p:pic>
    </p:spTree>
    <p:extLst>
      <p:ext uri="{BB962C8B-B14F-4D97-AF65-F5344CB8AC3E}">
        <p14:creationId xmlns:p14="http://schemas.microsoft.com/office/powerpoint/2010/main" val="313077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86B796-138E-C597-80FE-B90590D583E6}"/>
              </a:ext>
            </a:extLst>
          </p:cNvPr>
          <p:cNvPicPr>
            <a:picLocks noChangeAspect="1"/>
          </p:cNvPicPr>
          <p:nvPr/>
        </p:nvPicPr>
        <p:blipFill>
          <a:blip r:embed="rId2"/>
          <a:stretch>
            <a:fillRect/>
          </a:stretch>
        </p:blipFill>
        <p:spPr>
          <a:xfrm>
            <a:off x="227781" y="671127"/>
            <a:ext cx="11736438" cy="5515745"/>
          </a:xfrm>
          <a:prstGeom prst="rect">
            <a:avLst/>
          </a:prstGeom>
        </p:spPr>
      </p:pic>
    </p:spTree>
    <p:extLst>
      <p:ext uri="{BB962C8B-B14F-4D97-AF65-F5344CB8AC3E}">
        <p14:creationId xmlns:p14="http://schemas.microsoft.com/office/powerpoint/2010/main" val="91358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85A9-87F4-EF50-1071-84C5F2B65533}"/>
              </a:ext>
            </a:extLst>
          </p:cNvPr>
          <p:cNvSpPr>
            <a:spLocks noGrp="1"/>
          </p:cNvSpPr>
          <p:nvPr>
            <p:ph type="title"/>
          </p:nvPr>
        </p:nvSpPr>
        <p:spPr/>
        <p:txBody>
          <a:bodyPr/>
          <a:lstStyle/>
          <a:p>
            <a:pPr algn="ctr"/>
            <a:r>
              <a:rPr lang="en-AU" dirty="0"/>
              <a:t>GTFS and GTFS-R</a:t>
            </a:r>
          </a:p>
        </p:txBody>
      </p:sp>
      <p:pic>
        <p:nvPicPr>
          <p:cNvPr id="6" name="Picture 5">
            <a:extLst>
              <a:ext uri="{FF2B5EF4-FFF2-40B4-BE49-F238E27FC236}">
                <a16:creationId xmlns:a16="http://schemas.microsoft.com/office/drawing/2014/main" id="{72C52249-9B1A-ADCF-AB4B-A54E5EF3C118}"/>
              </a:ext>
            </a:extLst>
          </p:cNvPr>
          <p:cNvPicPr>
            <a:picLocks noChangeAspect="1"/>
          </p:cNvPicPr>
          <p:nvPr/>
        </p:nvPicPr>
        <p:blipFill>
          <a:blip r:embed="rId2"/>
          <a:stretch>
            <a:fillRect/>
          </a:stretch>
        </p:blipFill>
        <p:spPr>
          <a:xfrm>
            <a:off x="871537" y="1566862"/>
            <a:ext cx="10448925" cy="3724275"/>
          </a:xfrm>
          <a:prstGeom prst="rect">
            <a:avLst/>
          </a:prstGeom>
        </p:spPr>
      </p:pic>
    </p:spTree>
    <p:extLst>
      <p:ext uri="{BB962C8B-B14F-4D97-AF65-F5344CB8AC3E}">
        <p14:creationId xmlns:p14="http://schemas.microsoft.com/office/powerpoint/2010/main" val="266988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0AB1-5B8E-D6F5-CE43-374F5859606D}"/>
              </a:ext>
            </a:extLst>
          </p:cNvPr>
          <p:cNvSpPr>
            <a:spLocks noGrp="1"/>
          </p:cNvSpPr>
          <p:nvPr>
            <p:ph type="title"/>
          </p:nvPr>
        </p:nvSpPr>
        <p:spPr/>
        <p:txBody>
          <a:bodyPr/>
          <a:lstStyle/>
          <a:p>
            <a:pPr algn="ctr"/>
            <a:r>
              <a:rPr lang="en-AU"/>
              <a:t>Analysis Metrics</a:t>
            </a:r>
            <a:endParaRPr lang="en-AU" dirty="0"/>
          </a:p>
        </p:txBody>
      </p:sp>
      <p:sp>
        <p:nvSpPr>
          <p:cNvPr id="3" name="Content Placeholder 2">
            <a:extLst>
              <a:ext uri="{FF2B5EF4-FFF2-40B4-BE49-F238E27FC236}">
                <a16:creationId xmlns:a16="http://schemas.microsoft.com/office/drawing/2014/main" id="{3D3B295E-BBC9-0951-D3F1-85657DF3F6FB}"/>
              </a:ext>
            </a:extLst>
          </p:cNvPr>
          <p:cNvSpPr>
            <a:spLocks noGrp="1"/>
          </p:cNvSpPr>
          <p:nvPr>
            <p:ph idx="1"/>
          </p:nvPr>
        </p:nvSpPr>
        <p:spPr/>
        <p:txBody>
          <a:bodyPr>
            <a:normAutofit lnSpcReduction="10000"/>
          </a:bodyPr>
          <a:lstStyle/>
          <a:p>
            <a:pPr marL="0" indent="0">
              <a:buNone/>
            </a:pPr>
            <a:r>
              <a:rPr lang="en-AU" sz="1800" b="0" i="0" u="none" strike="noStrike" baseline="0" dirty="0">
                <a:solidFill>
                  <a:srgbClr val="000000"/>
                </a:solidFill>
                <a:latin typeface="Calibri" panose="020F0502020204030204" pitchFamily="34" charset="0"/>
              </a:rPr>
              <a:t> </a:t>
            </a:r>
          </a:p>
          <a:p>
            <a:pPr marL="0" indent="0">
              <a:buNone/>
            </a:pPr>
            <a:r>
              <a:rPr lang="en-US" sz="2400" b="1" i="0" u="none" strike="noStrike" baseline="0" dirty="0">
                <a:solidFill>
                  <a:srgbClr val="000000"/>
                </a:solidFill>
                <a:latin typeface="Calibri" panose="020F0502020204030204" pitchFamily="34" charset="0"/>
              </a:rPr>
              <a:t>Road congestion </a:t>
            </a:r>
          </a:p>
          <a:p>
            <a:pPr marL="514350" indent="-514350">
              <a:buFont typeface="+mj-lt"/>
              <a:buAutoNum type="arabicPeriod"/>
            </a:pPr>
            <a:r>
              <a:rPr lang="en-US" i="0" u="none" strike="noStrike" baseline="0" dirty="0">
                <a:solidFill>
                  <a:srgbClr val="000000"/>
                </a:solidFill>
                <a:latin typeface="Calibri" panose="020F0502020204030204" pitchFamily="34" charset="0"/>
              </a:rPr>
              <a:t>Primary – using links data. Due to having more congestion metrics and segregated by direction</a:t>
            </a:r>
          </a:p>
          <a:p>
            <a:pPr marL="514350" indent="-514350">
              <a:buFont typeface="+mj-lt"/>
              <a:buAutoNum type="arabicPeriod"/>
            </a:pPr>
            <a:r>
              <a:rPr lang="en-US" i="0" u="none" strike="noStrike" baseline="0" dirty="0">
                <a:solidFill>
                  <a:srgbClr val="000000"/>
                </a:solidFill>
                <a:latin typeface="Calibri" panose="020F0502020204030204" pitchFamily="34" charset="0"/>
              </a:rPr>
              <a:t>Secondary – using sites data. Vehicl</a:t>
            </a:r>
            <a:r>
              <a:rPr lang="en-US" dirty="0">
                <a:solidFill>
                  <a:srgbClr val="000000"/>
                </a:solidFill>
                <a:latin typeface="Calibri" panose="020F0502020204030204" pitchFamily="34" charset="0"/>
              </a:rPr>
              <a:t>e counts per site</a:t>
            </a:r>
            <a:endParaRPr lang="en-US" i="0" u="none" strike="noStrike" baseline="0" dirty="0">
              <a:solidFill>
                <a:srgbClr val="000000"/>
              </a:solidFill>
              <a:latin typeface="Calibri" panose="020F0502020204030204" pitchFamily="34" charset="0"/>
            </a:endParaRPr>
          </a:p>
          <a:p>
            <a:pPr marL="457200" lvl="1" indent="0">
              <a:buNone/>
            </a:pPr>
            <a:endParaRPr lang="en-US" sz="2000" dirty="0">
              <a:solidFill>
                <a:srgbClr val="000000"/>
              </a:solidFill>
              <a:latin typeface="Calibri" panose="020F0502020204030204" pitchFamily="34" charset="0"/>
            </a:endParaRPr>
          </a:p>
          <a:p>
            <a:pPr marL="457200" lvl="1" indent="0">
              <a:buNone/>
            </a:pPr>
            <a:endParaRPr lang="en-AU" b="0" i="0" u="none" strike="noStrike" baseline="0" dirty="0">
              <a:solidFill>
                <a:srgbClr val="000000"/>
              </a:solidFill>
              <a:latin typeface="Calibri" panose="020F0502020204030204" pitchFamily="34" charset="0"/>
            </a:endParaRPr>
          </a:p>
          <a:p>
            <a:pPr marL="0" indent="0">
              <a:buNone/>
            </a:pPr>
            <a:r>
              <a:rPr lang="en-US" sz="2400" b="1" i="0" u="none" strike="noStrike" baseline="0" dirty="0">
                <a:solidFill>
                  <a:srgbClr val="000000"/>
                </a:solidFill>
                <a:latin typeface="Calibri" panose="020F0502020204030204" pitchFamily="34" charset="0"/>
              </a:rPr>
              <a:t>Bus travel time</a:t>
            </a:r>
          </a:p>
          <a:p>
            <a:pPr marL="0" indent="0">
              <a:buNone/>
            </a:pPr>
            <a:r>
              <a:rPr lang="en-US" sz="2400" b="0" i="0" u="none" strike="noStrike" baseline="0" dirty="0">
                <a:solidFill>
                  <a:srgbClr val="000000"/>
                </a:solidFill>
                <a:latin typeface="Calibri" panose="020F0502020204030204" pitchFamily="34" charset="0"/>
              </a:rPr>
              <a:t>the time taken between the first and last stops across the segment. This removes the possibility that we are measuring how accurately the schedule predicts and/or buffers for congestion </a:t>
            </a:r>
          </a:p>
          <a:p>
            <a:endParaRPr lang="en-AU" dirty="0"/>
          </a:p>
        </p:txBody>
      </p:sp>
    </p:spTree>
    <p:extLst>
      <p:ext uri="{BB962C8B-B14F-4D97-AF65-F5344CB8AC3E}">
        <p14:creationId xmlns:p14="http://schemas.microsoft.com/office/powerpoint/2010/main" val="365956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DE8E-B216-BF71-EDDE-FAC050AFE7D0}"/>
              </a:ext>
            </a:extLst>
          </p:cNvPr>
          <p:cNvSpPr>
            <a:spLocks noGrp="1"/>
          </p:cNvSpPr>
          <p:nvPr>
            <p:ph type="title"/>
          </p:nvPr>
        </p:nvSpPr>
        <p:spPr/>
        <p:txBody>
          <a:bodyPr/>
          <a:lstStyle/>
          <a:p>
            <a:pPr algn="ctr"/>
            <a:r>
              <a:rPr lang="en-AU" dirty="0"/>
              <a:t>Scope</a:t>
            </a:r>
          </a:p>
        </p:txBody>
      </p:sp>
      <p:sp>
        <p:nvSpPr>
          <p:cNvPr id="3" name="Content Placeholder 2">
            <a:extLst>
              <a:ext uri="{FF2B5EF4-FFF2-40B4-BE49-F238E27FC236}">
                <a16:creationId xmlns:a16="http://schemas.microsoft.com/office/drawing/2014/main" id="{5D9BE6E8-B9F3-0916-B0C2-5F545019DE31}"/>
              </a:ext>
            </a:extLst>
          </p:cNvPr>
          <p:cNvSpPr>
            <a:spLocks noGrp="1"/>
          </p:cNvSpPr>
          <p:nvPr>
            <p:ph idx="1"/>
          </p:nvPr>
        </p:nvSpPr>
        <p:spPr/>
        <p:txBody>
          <a:bodyPr>
            <a:normAutofit fontScale="92500" lnSpcReduction="20000"/>
          </a:bodyPr>
          <a:lstStyle/>
          <a:p>
            <a:pPr marL="0" indent="0">
              <a:buNone/>
            </a:pPr>
            <a:r>
              <a:rPr lang="en-US" b="1" dirty="0"/>
              <a:t>Time Dimensions</a:t>
            </a:r>
          </a:p>
          <a:p>
            <a:pPr lvl="1"/>
            <a:r>
              <a:rPr lang="en-US" dirty="0"/>
              <a:t>Per the morning peak (6am to 10am) and evening peak (3pm to 7pm)</a:t>
            </a:r>
          </a:p>
          <a:p>
            <a:pPr lvl="1"/>
            <a:r>
              <a:rPr lang="en-US" dirty="0"/>
              <a:t>Aggregation level(s). For example, 15-minute aggregates, hourly aggregates, …</a:t>
            </a:r>
          </a:p>
          <a:p>
            <a:pPr lvl="1"/>
            <a:r>
              <a:rPr lang="en-US" dirty="0"/>
              <a:t>By day of the week</a:t>
            </a:r>
          </a:p>
          <a:p>
            <a:pPr marL="0" indent="0">
              <a:buNone/>
            </a:pPr>
            <a:endParaRPr lang="en-US" dirty="0"/>
          </a:p>
          <a:p>
            <a:pPr marL="0" indent="0">
              <a:buNone/>
            </a:pPr>
            <a:r>
              <a:rPr lang="en-US" b="1" dirty="0"/>
              <a:t>Location Dimensions</a:t>
            </a:r>
          </a:p>
          <a:p>
            <a:pPr lvl="1"/>
            <a:r>
              <a:rPr lang="en-US" dirty="0"/>
              <a:t>Segment of a road</a:t>
            </a:r>
          </a:p>
          <a:p>
            <a:pPr lvl="1"/>
            <a:r>
              <a:rPr lang="en-US" dirty="0"/>
              <a:t>A link</a:t>
            </a:r>
          </a:p>
          <a:p>
            <a:pPr lvl="1"/>
            <a:r>
              <a:rPr lang="en-US" dirty="0"/>
              <a:t>Bus stop or pair of stops</a:t>
            </a:r>
          </a:p>
          <a:p>
            <a:pPr lvl="1"/>
            <a:r>
              <a:rPr lang="en-US" dirty="0"/>
              <a:t>Intersection</a:t>
            </a:r>
          </a:p>
          <a:p>
            <a:pPr lvl="1"/>
            <a:r>
              <a:rPr lang="en-US" dirty="0"/>
              <a:t>Towards or away from the city, or both</a:t>
            </a:r>
          </a:p>
          <a:p>
            <a:pPr lvl="1"/>
            <a:r>
              <a:rPr lang="en-US" dirty="0"/>
              <a:t>With or without bus lanes</a:t>
            </a:r>
          </a:p>
          <a:p>
            <a:pPr lvl="1"/>
            <a:r>
              <a:rPr lang="en-US" dirty="0"/>
              <a:t>North-South/East-West</a:t>
            </a:r>
            <a:endParaRPr lang="en-AU" dirty="0"/>
          </a:p>
        </p:txBody>
      </p:sp>
    </p:spTree>
    <p:extLst>
      <p:ext uri="{BB962C8B-B14F-4D97-AF65-F5344CB8AC3E}">
        <p14:creationId xmlns:p14="http://schemas.microsoft.com/office/powerpoint/2010/main" val="364622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sky, outdoor, road, mountain&#10;&#10;Description automatically generated">
            <a:extLst>
              <a:ext uri="{FF2B5EF4-FFF2-40B4-BE49-F238E27FC236}">
                <a16:creationId xmlns:a16="http://schemas.microsoft.com/office/drawing/2014/main" id="{C7826F24-1B71-61D9-86D1-EA6AAE976D71}"/>
              </a:ext>
            </a:extLst>
          </p:cNvPr>
          <p:cNvPicPr>
            <a:picLocks noChangeAspect="1"/>
          </p:cNvPicPr>
          <p:nvPr/>
        </p:nvPicPr>
        <p:blipFill rotWithShape="1">
          <a:blip r:embed="rId2">
            <a:extLst>
              <a:ext uri="{28A0092B-C50C-407E-A947-70E740481C1C}">
                <a14:useLocalDpi xmlns:a14="http://schemas.microsoft.com/office/drawing/2010/main" val="0"/>
              </a:ext>
            </a:extLst>
          </a:blip>
          <a:srcRect t="22398" b="2616"/>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51702EB6-D6A3-06ED-30F6-6DE6107BD1F7}"/>
              </a:ext>
            </a:extLst>
          </p:cNvPr>
          <p:cNvSpPr txBox="1"/>
          <p:nvPr/>
        </p:nvSpPr>
        <p:spPr>
          <a:xfrm>
            <a:off x="7471983" y="335927"/>
            <a:ext cx="4484241" cy="1200329"/>
          </a:xfrm>
          <a:prstGeom prst="rect">
            <a:avLst/>
          </a:prstGeom>
          <a:noFill/>
        </p:spPr>
        <p:txBody>
          <a:bodyPr wrap="square" rtlCol="0">
            <a:spAutoFit/>
          </a:bodyPr>
          <a:lstStyle/>
          <a:p>
            <a:r>
              <a:rPr lang="en-AU" sz="7200" dirty="0">
                <a:solidFill>
                  <a:schemeClr val="bg1"/>
                </a:solidFill>
              </a:rPr>
              <a:t>South Road</a:t>
            </a:r>
          </a:p>
        </p:txBody>
      </p:sp>
    </p:spTree>
    <p:extLst>
      <p:ext uri="{BB962C8B-B14F-4D97-AF65-F5344CB8AC3E}">
        <p14:creationId xmlns:p14="http://schemas.microsoft.com/office/powerpoint/2010/main" val="3614378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1163</Words>
  <Application>Microsoft Office PowerPoint</Application>
  <PresentationFormat>Widescreen</PresentationFormat>
  <Paragraphs>123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DIT Bus Times vs Road Congestion </vt:lpstr>
      <vt:lpstr>Objective</vt:lpstr>
      <vt:lpstr>Data Sources</vt:lpstr>
      <vt:lpstr>AddInsights</vt:lpstr>
      <vt:lpstr>PowerPoint Presentation</vt:lpstr>
      <vt:lpstr>GTFS and GTFS-R</vt:lpstr>
      <vt:lpstr>Analysis Metrics</vt:lpstr>
      <vt:lpstr>Scope</vt:lpstr>
      <vt:lpstr>PowerPoint Presentation</vt:lpstr>
      <vt:lpstr>Analysis Parameters</vt:lpstr>
      <vt:lpstr>Stops</vt:lpstr>
      <vt:lpstr>Calculating Bus Travel Time</vt:lpstr>
      <vt:lpstr>Identify most occurring start and end bus stop pairs on the segment</vt:lpstr>
      <vt:lpstr>Trip Updates Errors</vt:lpstr>
      <vt:lpstr>Sudden large delay</vt:lpstr>
      <vt:lpstr>Stop's arrival time is earlier than previous stops and the timestamp is older</vt:lpstr>
      <vt:lpstr>Two consecutive stops have identical arrival times but with different timestamps</vt:lpstr>
      <vt:lpstr>PowerPoint Presentation</vt:lpstr>
      <vt:lpstr>Trip Time Plots</vt:lpstr>
      <vt:lpstr>Calculating Road Congestion Using Links</vt:lpstr>
      <vt:lpstr>PowerPoint Presentation</vt:lpstr>
      <vt:lpstr>PowerPoint Presentation</vt:lpstr>
      <vt:lpstr>PowerPoint Presentation</vt:lpstr>
      <vt:lpstr>Calculating Road Congestion Using Sites</vt:lpstr>
      <vt:lpstr>Comparison Between Bus Travel Time and Congestion</vt:lpstr>
      <vt:lpstr>Time vs Sites (15 mins)</vt:lpstr>
      <vt:lpstr>Time vs Sites Scatter (15 mins)</vt:lpstr>
      <vt:lpstr>Time vs Links Travel Time (30 mins)</vt:lpstr>
      <vt:lpstr>Time vs Links Delay (30 mins)</vt:lpstr>
      <vt:lpstr>Time vs Links Speed (30 mins)</vt:lpstr>
      <vt:lpstr>Time vs Links Excess Delay (30 mins)</vt:lpstr>
      <vt:lpstr>Time vs Links Congestion (30 mins)</vt:lpstr>
      <vt:lpstr>Time vs Links Score (30 mins)</vt:lpstr>
      <vt:lpstr>Time vs Links Flow Restriction Score (30 mins)</vt:lpstr>
      <vt:lpstr>Conclusion</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Lynxx</dc:title>
  <dc:creator>Ibrahim Al-Hindi</dc:creator>
  <cp:lastModifiedBy>Ibrahim Al-Hindi</cp:lastModifiedBy>
  <cp:revision>79</cp:revision>
  <dcterms:created xsi:type="dcterms:W3CDTF">2022-09-14T06:06:50Z</dcterms:created>
  <dcterms:modified xsi:type="dcterms:W3CDTF">2022-09-14T13:46:28Z</dcterms:modified>
</cp:coreProperties>
</file>