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1" r:id="rId7"/>
    <p:sldId id="260"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53CEE-3FCF-767E-1053-E59819869E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D5D94177-EAF4-7B73-EB98-D5855CDD38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241ECF54-5292-9050-D4B5-A2FDFB937C32}"/>
              </a:ext>
            </a:extLst>
          </p:cNvPr>
          <p:cNvSpPr>
            <a:spLocks noGrp="1"/>
          </p:cNvSpPr>
          <p:nvPr>
            <p:ph type="dt" sz="half" idx="10"/>
          </p:nvPr>
        </p:nvSpPr>
        <p:spPr/>
        <p:txBody>
          <a:bodyPr/>
          <a:lstStyle/>
          <a:p>
            <a:fld id="{4B3153B3-16CC-4576-AD1C-01318A0AE81F}" type="datetimeFigureOut">
              <a:rPr lang="en-AU" smtClean="0"/>
              <a:t>26/8/22</a:t>
            </a:fld>
            <a:endParaRPr lang="en-AU"/>
          </a:p>
        </p:txBody>
      </p:sp>
      <p:sp>
        <p:nvSpPr>
          <p:cNvPr id="5" name="Footer Placeholder 4">
            <a:extLst>
              <a:ext uri="{FF2B5EF4-FFF2-40B4-BE49-F238E27FC236}">
                <a16:creationId xmlns:a16="http://schemas.microsoft.com/office/drawing/2014/main" id="{3C498A2D-10CD-3D58-D56E-2FD118E6E3B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907FC5E-E84C-D7CB-5343-7995AD16B016}"/>
              </a:ext>
            </a:extLst>
          </p:cNvPr>
          <p:cNvSpPr>
            <a:spLocks noGrp="1"/>
          </p:cNvSpPr>
          <p:nvPr>
            <p:ph type="sldNum" sz="quarter" idx="12"/>
          </p:nvPr>
        </p:nvSpPr>
        <p:spPr/>
        <p:txBody>
          <a:bodyPr/>
          <a:lstStyle/>
          <a:p>
            <a:fld id="{5787E321-D730-4353-BEE0-0F0F50BD2E79}" type="slidenum">
              <a:rPr lang="en-AU" smtClean="0"/>
              <a:t>‹#›</a:t>
            </a:fld>
            <a:endParaRPr lang="en-AU"/>
          </a:p>
        </p:txBody>
      </p:sp>
    </p:spTree>
    <p:extLst>
      <p:ext uri="{BB962C8B-B14F-4D97-AF65-F5344CB8AC3E}">
        <p14:creationId xmlns:p14="http://schemas.microsoft.com/office/powerpoint/2010/main" val="3353013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A96C5-A5C4-41D0-6589-5033B709AAE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30E31EA-22BE-CFEB-1ECA-F20D1666B1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7A626B8-ACD2-00C8-E996-3CB6E3D142D5}"/>
              </a:ext>
            </a:extLst>
          </p:cNvPr>
          <p:cNvSpPr>
            <a:spLocks noGrp="1"/>
          </p:cNvSpPr>
          <p:nvPr>
            <p:ph type="dt" sz="half" idx="10"/>
          </p:nvPr>
        </p:nvSpPr>
        <p:spPr/>
        <p:txBody>
          <a:bodyPr/>
          <a:lstStyle/>
          <a:p>
            <a:fld id="{4B3153B3-16CC-4576-AD1C-01318A0AE81F}" type="datetimeFigureOut">
              <a:rPr lang="en-AU" smtClean="0"/>
              <a:t>26/8/22</a:t>
            </a:fld>
            <a:endParaRPr lang="en-AU"/>
          </a:p>
        </p:txBody>
      </p:sp>
      <p:sp>
        <p:nvSpPr>
          <p:cNvPr id="5" name="Footer Placeholder 4">
            <a:extLst>
              <a:ext uri="{FF2B5EF4-FFF2-40B4-BE49-F238E27FC236}">
                <a16:creationId xmlns:a16="http://schemas.microsoft.com/office/drawing/2014/main" id="{16F04788-8F6A-1AF6-AD68-A5535443C05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0F5C5F3-F22E-3E82-2FA4-1FF7388786EF}"/>
              </a:ext>
            </a:extLst>
          </p:cNvPr>
          <p:cNvSpPr>
            <a:spLocks noGrp="1"/>
          </p:cNvSpPr>
          <p:nvPr>
            <p:ph type="sldNum" sz="quarter" idx="12"/>
          </p:nvPr>
        </p:nvSpPr>
        <p:spPr/>
        <p:txBody>
          <a:bodyPr/>
          <a:lstStyle/>
          <a:p>
            <a:fld id="{5787E321-D730-4353-BEE0-0F0F50BD2E79}" type="slidenum">
              <a:rPr lang="en-AU" smtClean="0"/>
              <a:t>‹#›</a:t>
            </a:fld>
            <a:endParaRPr lang="en-AU"/>
          </a:p>
        </p:txBody>
      </p:sp>
    </p:spTree>
    <p:extLst>
      <p:ext uri="{BB962C8B-B14F-4D97-AF65-F5344CB8AC3E}">
        <p14:creationId xmlns:p14="http://schemas.microsoft.com/office/powerpoint/2010/main" val="3448172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A430FD-1646-511A-92FD-AC2D571672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966A504-5FAC-9D36-ADE9-C64CB6174D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FD359D8-81F9-2921-E6F5-0F1950EB7FF2}"/>
              </a:ext>
            </a:extLst>
          </p:cNvPr>
          <p:cNvSpPr>
            <a:spLocks noGrp="1"/>
          </p:cNvSpPr>
          <p:nvPr>
            <p:ph type="dt" sz="half" idx="10"/>
          </p:nvPr>
        </p:nvSpPr>
        <p:spPr/>
        <p:txBody>
          <a:bodyPr/>
          <a:lstStyle/>
          <a:p>
            <a:fld id="{4B3153B3-16CC-4576-AD1C-01318A0AE81F}" type="datetimeFigureOut">
              <a:rPr lang="en-AU" smtClean="0"/>
              <a:t>26/8/22</a:t>
            </a:fld>
            <a:endParaRPr lang="en-AU"/>
          </a:p>
        </p:txBody>
      </p:sp>
      <p:sp>
        <p:nvSpPr>
          <p:cNvPr id="5" name="Footer Placeholder 4">
            <a:extLst>
              <a:ext uri="{FF2B5EF4-FFF2-40B4-BE49-F238E27FC236}">
                <a16:creationId xmlns:a16="http://schemas.microsoft.com/office/drawing/2014/main" id="{E88B4BF7-ACA6-E078-D8D3-BAB90B8AAAE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2784B9D-DA98-90F0-EBE6-F2187B80940C}"/>
              </a:ext>
            </a:extLst>
          </p:cNvPr>
          <p:cNvSpPr>
            <a:spLocks noGrp="1"/>
          </p:cNvSpPr>
          <p:nvPr>
            <p:ph type="sldNum" sz="quarter" idx="12"/>
          </p:nvPr>
        </p:nvSpPr>
        <p:spPr/>
        <p:txBody>
          <a:bodyPr/>
          <a:lstStyle/>
          <a:p>
            <a:fld id="{5787E321-D730-4353-BEE0-0F0F50BD2E79}" type="slidenum">
              <a:rPr lang="en-AU" smtClean="0"/>
              <a:t>‹#›</a:t>
            </a:fld>
            <a:endParaRPr lang="en-AU"/>
          </a:p>
        </p:txBody>
      </p:sp>
    </p:spTree>
    <p:extLst>
      <p:ext uri="{BB962C8B-B14F-4D97-AF65-F5344CB8AC3E}">
        <p14:creationId xmlns:p14="http://schemas.microsoft.com/office/powerpoint/2010/main" val="726032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A03CA-E4C1-9B10-CE7B-9C746AC99C0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CCB2102-0504-A0FC-966C-6FC7AC435B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B26D5F1-8B1A-2116-8A31-ADAB6E24E106}"/>
              </a:ext>
            </a:extLst>
          </p:cNvPr>
          <p:cNvSpPr>
            <a:spLocks noGrp="1"/>
          </p:cNvSpPr>
          <p:nvPr>
            <p:ph type="dt" sz="half" idx="10"/>
          </p:nvPr>
        </p:nvSpPr>
        <p:spPr/>
        <p:txBody>
          <a:bodyPr/>
          <a:lstStyle/>
          <a:p>
            <a:fld id="{4B3153B3-16CC-4576-AD1C-01318A0AE81F}" type="datetimeFigureOut">
              <a:rPr lang="en-AU" smtClean="0"/>
              <a:t>26/8/22</a:t>
            </a:fld>
            <a:endParaRPr lang="en-AU"/>
          </a:p>
        </p:txBody>
      </p:sp>
      <p:sp>
        <p:nvSpPr>
          <p:cNvPr id="5" name="Footer Placeholder 4">
            <a:extLst>
              <a:ext uri="{FF2B5EF4-FFF2-40B4-BE49-F238E27FC236}">
                <a16:creationId xmlns:a16="http://schemas.microsoft.com/office/drawing/2014/main" id="{5A258737-A588-7454-C863-480B967DA06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D1DC403-6CB9-9B89-2630-7001FF7B2664}"/>
              </a:ext>
            </a:extLst>
          </p:cNvPr>
          <p:cNvSpPr>
            <a:spLocks noGrp="1"/>
          </p:cNvSpPr>
          <p:nvPr>
            <p:ph type="sldNum" sz="quarter" idx="12"/>
          </p:nvPr>
        </p:nvSpPr>
        <p:spPr/>
        <p:txBody>
          <a:bodyPr/>
          <a:lstStyle/>
          <a:p>
            <a:fld id="{5787E321-D730-4353-BEE0-0F0F50BD2E79}" type="slidenum">
              <a:rPr lang="en-AU" smtClean="0"/>
              <a:t>‹#›</a:t>
            </a:fld>
            <a:endParaRPr lang="en-AU"/>
          </a:p>
        </p:txBody>
      </p:sp>
    </p:spTree>
    <p:extLst>
      <p:ext uri="{BB962C8B-B14F-4D97-AF65-F5344CB8AC3E}">
        <p14:creationId xmlns:p14="http://schemas.microsoft.com/office/powerpoint/2010/main" val="1288082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161ED-FD8E-C713-5EC5-E19D1435C3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45FEBA7-13E0-DFE4-A684-A16FFC5443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9D1F95-E644-3FA9-B635-DC9D8303F1B5}"/>
              </a:ext>
            </a:extLst>
          </p:cNvPr>
          <p:cNvSpPr>
            <a:spLocks noGrp="1"/>
          </p:cNvSpPr>
          <p:nvPr>
            <p:ph type="dt" sz="half" idx="10"/>
          </p:nvPr>
        </p:nvSpPr>
        <p:spPr/>
        <p:txBody>
          <a:bodyPr/>
          <a:lstStyle/>
          <a:p>
            <a:fld id="{4B3153B3-16CC-4576-AD1C-01318A0AE81F}" type="datetimeFigureOut">
              <a:rPr lang="en-AU" smtClean="0"/>
              <a:t>26/8/22</a:t>
            </a:fld>
            <a:endParaRPr lang="en-AU"/>
          </a:p>
        </p:txBody>
      </p:sp>
      <p:sp>
        <p:nvSpPr>
          <p:cNvPr id="5" name="Footer Placeholder 4">
            <a:extLst>
              <a:ext uri="{FF2B5EF4-FFF2-40B4-BE49-F238E27FC236}">
                <a16:creationId xmlns:a16="http://schemas.microsoft.com/office/drawing/2014/main" id="{BA4351E0-C028-2FBF-70E6-A699A3E541C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3473235-2F8B-1E88-EF02-454AFAA10B5F}"/>
              </a:ext>
            </a:extLst>
          </p:cNvPr>
          <p:cNvSpPr>
            <a:spLocks noGrp="1"/>
          </p:cNvSpPr>
          <p:nvPr>
            <p:ph type="sldNum" sz="quarter" idx="12"/>
          </p:nvPr>
        </p:nvSpPr>
        <p:spPr/>
        <p:txBody>
          <a:bodyPr/>
          <a:lstStyle/>
          <a:p>
            <a:fld id="{5787E321-D730-4353-BEE0-0F0F50BD2E79}" type="slidenum">
              <a:rPr lang="en-AU" smtClean="0"/>
              <a:t>‹#›</a:t>
            </a:fld>
            <a:endParaRPr lang="en-AU"/>
          </a:p>
        </p:txBody>
      </p:sp>
    </p:spTree>
    <p:extLst>
      <p:ext uri="{BB962C8B-B14F-4D97-AF65-F5344CB8AC3E}">
        <p14:creationId xmlns:p14="http://schemas.microsoft.com/office/powerpoint/2010/main" val="3260187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88DC-0F99-AB00-8795-06D1D5C8773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5AD76CA-95D7-3456-67BA-7034B5A442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9FC210B1-A3AB-5B9D-905B-32B5063D96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712C7882-B299-D8FE-CC51-3F66AA2B88BA}"/>
              </a:ext>
            </a:extLst>
          </p:cNvPr>
          <p:cNvSpPr>
            <a:spLocks noGrp="1"/>
          </p:cNvSpPr>
          <p:nvPr>
            <p:ph type="dt" sz="half" idx="10"/>
          </p:nvPr>
        </p:nvSpPr>
        <p:spPr/>
        <p:txBody>
          <a:bodyPr/>
          <a:lstStyle/>
          <a:p>
            <a:fld id="{4B3153B3-16CC-4576-AD1C-01318A0AE81F}" type="datetimeFigureOut">
              <a:rPr lang="en-AU" smtClean="0"/>
              <a:t>26/8/22</a:t>
            </a:fld>
            <a:endParaRPr lang="en-AU"/>
          </a:p>
        </p:txBody>
      </p:sp>
      <p:sp>
        <p:nvSpPr>
          <p:cNvPr id="6" name="Footer Placeholder 5">
            <a:extLst>
              <a:ext uri="{FF2B5EF4-FFF2-40B4-BE49-F238E27FC236}">
                <a16:creationId xmlns:a16="http://schemas.microsoft.com/office/drawing/2014/main" id="{7EAAB59E-0612-D500-51EF-044F3739221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8D6B52F-82CE-7503-1A36-ED16720E412F}"/>
              </a:ext>
            </a:extLst>
          </p:cNvPr>
          <p:cNvSpPr>
            <a:spLocks noGrp="1"/>
          </p:cNvSpPr>
          <p:nvPr>
            <p:ph type="sldNum" sz="quarter" idx="12"/>
          </p:nvPr>
        </p:nvSpPr>
        <p:spPr/>
        <p:txBody>
          <a:bodyPr/>
          <a:lstStyle/>
          <a:p>
            <a:fld id="{5787E321-D730-4353-BEE0-0F0F50BD2E79}" type="slidenum">
              <a:rPr lang="en-AU" smtClean="0"/>
              <a:t>‹#›</a:t>
            </a:fld>
            <a:endParaRPr lang="en-AU"/>
          </a:p>
        </p:txBody>
      </p:sp>
    </p:spTree>
    <p:extLst>
      <p:ext uri="{BB962C8B-B14F-4D97-AF65-F5344CB8AC3E}">
        <p14:creationId xmlns:p14="http://schemas.microsoft.com/office/powerpoint/2010/main" val="92742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8BFEE-3893-0DF4-7A23-31B243A351D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89CCFDF-FAEE-5830-1309-854783514E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C9C97E-4A05-9EEF-FBD4-AFE14DE27E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C247571D-664C-4E3F-8C71-F322EE9EF5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F7F869-7BD1-114D-00CB-4E6EB48E5F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32AAB73-519D-8DE1-411D-BA67B4EC9404}"/>
              </a:ext>
            </a:extLst>
          </p:cNvPr>
          <p:cNvSpPr>
            <a:spLocks noGrp="1"/>
          </p:cNvSpPr>
          <p:nvPr>
            <p:ph type="dt" sz="half" idx="10"/>
          </p:nvPr>
        </p:nvSpPr>
        <p:spPr/>
        <p:txBody>
          <a:bodyPr/>
          <a:lstStyle/>
          <a:p>
            <a:fld id="{4B3153B3-16CC-4576-AD1C-01318A0AE81F}" type="datetimeFigureOut">
              <a:rPr lang="en-AU" smtClean="0"/>
              <a:t>26/8/22</a:t>
            </a:fld>
            <a:endParaRPr lang="en-AU"/>
          </a:p>
        </p:txBody>
      </p:sp>
      <p:sp>
        <p:nvSpPr>
          <p:cNvPr id="8" name="Footer Placeholder 7">
            <a:extLst>
              <a:ext uri="{FF2B5EF4-FFF2-40B4-BE49-F238E27FC236}">
                <a16:creationId xmlns:a16="http://schemas.microsoft.com/office/drawing/2014/main" id="{266FA314-545B-5F32-AD6B-05772E5D2A75}"/>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2611BDE-7B51-4CDD-9D0B-AED778A9F432}"/>
              </a:ext>
            </a:extLst>
          </p:cNvPr>
          <p:cNvSpPr>
            <a:spLocks noGrp="1"/>
          </p:cNvSpPr>
          <p:nvPr>
            <p:ph type="sldNum" sz="quarter" idx="12"/>
          </p:nvPr>
        </p:nvSpPr>
        <p:spPr/>
        <p:txBody>
          <a:bodyPr/>
          <a:lstStyle/>
          <a:p>
            <a:fld id="{5787E321-D730-4353-BEE0-0F0F50BD2E79}" type="slidenum">
              <a:rPr lang="en-AU" smtClean="0"/>
              <a:t>‹#›</a:t>
            </a:fld>
            <a:endParaRPr lang="en-AU"/>
          </a:p>
        </p:txBody>
      </p:sp>
    </p:spTree>
    <p:extLst>
      <p:ext uri="{BB962C8B-B14F-4D97-AF65-F5344CB8AC3E}">
        <p14:creationId xmlns:p14="http://schemas.microsoft.com/office/powerpoint/2010/main" val="1075011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BB0C0-4262-FAAB-184E-534BE64F4A2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C518C3A-877E-BDCC-5E5E-2D0B190FC80C}"/>
              </a:ext>
            </a:extLst>
          </p:cNvPr>
          <p:cNvSpPr>
            <a:spLocks noGrp="1"/>
          </p:cNvSpPr>
          <p:nvPr>
            <p:ph type="dt" sz="half" idx="10"/>
          </p:nvPr>
        </p:nvSpPr>
        <p:spPr/>
        <p:txBody>
          <a:bodyPr/>
          <a:lstStyle/>
          <a:p>
            <a:fld id="{4B3153B3-16CC-4576-AD1C-01318A0AE81F}" type="datetimeFigureOut">
              <a:rPr lang="en-AU" smtClean="0"/>
              <a:t>26/8/22</a:t>
            </a:fld>
            <a:endParaRPr lang="en-AU"/>
          </a:p>
        </p:txBody>
      </p:sp>
      <p:sp>
        <p:nvSpPr>
          <p:cNvPr id="4" name="Footer Placeholder 3">
            <a:extLst>
              <a:ext uri="{FF2B5EF4-FFF2-40B4-BE49-F238E27FC236}">
                <a16:creationId xmlns:a16="http://schemas.microsoft.com/office/drawing/2014/main" id="{0F333BFD-ED52-C252-454B-FE09BB03F95A}"/>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A8CF6066-C3C0-C757-E4CC-BA067A8FD327}"/>
              </a:ext>
            </a:extLst>
          </p:cNvPr>
          <p:cNvSpPr>
            <a:spLocks noGrp="1"/>
          </p:cNvSpPr>
          <p:nvPr>
            <p:ph type="sldNum" sz="quarter" idx="12"/>
          </p:nvPr>
        </p:nvSpPr>
        <p:spPr/>
        <p:txBody>
          <a:bodyPr/>
          <a:lstStyle/>
          <a:p>
            <a:fld id="{5787E321-D730-4353-BEE0-0F0F50BD2E79}" type="slidenum">
              <a:rPr lang="en-AU" smtClean="0"/>
              <a:t>‹#›</a:t>
            </a:fld>
            <a:endParaRPr lang="en-AU"/>
          </a:p>
        </p:txBody>
      </p:sp>
    </p:spTree>
    <p:extLst>
      <p:ext uri="{BB962C8B-B14F-4D97-AF65-F5344CB8AC3E}">
        <p14:creationId xmlns:p14="http://schemas.microsoft.com/office/powerpoint/2010/main" val="2857393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1A64E9-54AC-F4D0-64E7-4D26036CCE4F}"/>
              </a:ext>
            </a:extLst>
          </p:cNvPr>
          <p:cNvSpPr>
            <a:spLocks noGrp="1"/>
          </p:cNvSpPr>
          <p:nvPr>
            <p:ph type="dt" sz="half" idx="10"/>
          </p:nvPr>
        </p:nvSpPr>
        <p:spPr/>
        <p:txBody>
          <a:bodyPr/>
          <a:lstStyle/>
          <a:p>
            <a:fld id="{4B3153B3-16CC-4576-AD1C-01318A0AE81F}" type="datetimeFigureOut">
              <a:rPr lang="en-AU" smtClean="0"/>
              <a:t>26/8/22</a:t>
            </a:fld>
            <a:endParaRPr lang="en-AU"/>
          </a:p>
        </p:txBody>
      </p:sp>
      <p:sp>
        <p:nvSpPr>
          <p:cNvPr id="3" name="Footer Placeholder 2">
            <a:extLst>
              <a:ext uri="{FF2B5EF4-FFF2-40B4-BE49-F238E27FC236}">
                <a16:creationId xmlns:a16="http://schemas.microsoft.com/office/drawing/2014/main" id="{42CA5F47-304E-A6AE-C217-45C5B90EFDE6}"/>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84A62C4B-0D7B-CE1C-4A13-929D5C6020AB}"/>
              </a:ext>
            </a:extLst>
          </p:cNvPr>
          <p:cNvSpPr>
            <a:spLocks noGrp="1"/>
          </p:cNvSpPr>
          <p:nvPr>
            <p:ph type="sldNum" sz="quarter" idx="12"/>
          </p:nvPr>
        </p:nvSpPr>
        <p:spPr/>
        <p:txBody>
          <a:bodyPr/>
          <a:lstStyle/>
          <a:p>
            <a:fld id="{5787E321-D730-4353-BEE0-0F0F50BD2E79}" type="slidenum">
              <a:rPr lang="en-AU" smtClean="0"/>
              <a:t>‹#›</a:t>
            </a:fld>
            <a:endParaRPr lang="en-AU"/>
          </a:p>
        </p:txBody>
      </p:sp>
    </p:spTree>
    <p:extLst>
      <p:ext uri="{BB962C8B-B14F-4D97-AF65-F5344CB8AC3E}">
        <p14:creationId xmlns:p14="http://schemas.microsoft.com/office/powerpoint/2010/main" val="2429372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ECCB-6FCA-EE18-F2B8-5719D31875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723FC86E-E680-FF15-52A5-09DDE136D8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936C665C-82EE-EC68-5916-9176D17283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FF4BCE-915E-B74C-DB69-B34803919E92}"/>
              </a:ext>
            </a:extLst>
          </p:cNvPr>
          <p:cNvSpPr>
            <a:spLocks noGrp="1"/>
          </p:cNvSpPr>
          <p:nvPr>
            <p:ph type="dt" sz="half" idx="10"/>
          </p:nvPr>
        </p:nvSpPr>
        <p:spPr/>
        <p:txBody>
          <a:bodyPr/>
          <a:lstStyle/>
          <a:p>
            <a:fld id="{4B3153B3-16CC-4576-AD1C-01318A0AE81F}" type="datetimeFigureOut">
              <a:rPr lang="en-AU" smtClean="0"/>
              <a:t>26/8/22</a:t>
            </a:fld>
            <a:endParaRPr lang="en-AU"/>
          </a:p>
        </p:txBody>
      </p:sp>
      <p:sp>
        <p:nvSpPr>
          <p:cNvPr id="6" name="Footer Placeholder 5">
            <a:extLst>
              <a:ext uri="{FF2B5EF4-FFF2-40B4-BE49-F238E27FC236}">
                <a16:creationId xmlns:a16="http://schemas.microsoft.com/office/drawing/2014/main" id="{F4504316-8B5D-6F41-7841-CCE017BF247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CBC549C-A85E-A7AE-70D5-34A30C187222}"/>
              </a:ext>
            </a:extLst>
          </p:cNvPr>
          <p:cNvSpPr>
            <a:spLocks noGrp="1"/>
          </p:cNvSpPr>
          <p:nvPr>
            <p:ph type="sldNum" sz="quarter" idx="12"/>
          </p:nvPr>
        </p:nvSpPr>
        <p:spPr/>
        <p:txBody>
          <a:bodyPr/>
          <a:lstStyle/>
          <a:p>
            <a:fld id="{5787E321-D730-4353-BEE0-0F0F50BD2E79}" type="slidenum">
              <a:rPr lang="en-AU" smtClean="0"/>
              <a:t>‹#›</a:t>
            </a:fld>
            <a:endParaRPr lang="en-AU"/>
          </a:p>
        </p:txBody>
      </p:sp>
    </p:spTree>
    <p:extLst>
      <p:ext uri="{BB962C8B-B14F-4D97-AF65-F5344CB8AC3E}">
        <p14:creationId xmlns:p14="http://schemas.microsoft.com/office/powerpoint/2010/main" val="3946940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113E9-E0E1-FBAA-3743-86845F7093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BD668AF8-818E-1A86-9C3B-748CC9C73A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B7441682-12CA-D1FA-B6CF-AFEDF03305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A73C45-9F65-C9D6-F4C3-892DAD3574B3}"/>
              </a:ext>
            </a:extLst>
          </p:cNvPr>
          <p:cNvSpPr>
            <a:spLocks noGrp="1"/>
          </p:cNvSpPr>
          <p:nvPr>
            <p:ph type="dt" sz="half" idx="10"/>
          </p:nvPr>
        </p:nvSpPr>
        <p:spPr/>
        <p:txBody>
          <a:bodyPr/>
          <a:lstStyle/>
          <a:p>
            <a:fld id="{4B3153B3-16CC-4576-AD1C-01318A0AE81F}" type="datetimeFigureOut">
              <a:rPr lang="en-AU" smtClean="0"/>
              <a:t>26/8/22</a:t>
            </a:fld>
            <a:endParaRPr lang="en-AU"/>
          </a:p>
        </p:txBody>
      </p:sp>
      <p:sp>
        <p:nvSpPr>
          <p:cNvPr id="6" name="Footer Placeholder 5">
            <a:extLst>
              <a:ext uri="{FF2B5EF4-FFF2-40B4-BE49-F238E27FC236}">
                <a16:creationId xmlns:a16="http://schemas.microsoft.com/office/drawing/2014/main" id="{AE168C00-2275-A1D2-DE7B-376A08FED41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B88243B-1D1B-342A-7664-E74483C6A060}"/>
              </a:ext>
            </a:extLst>
          </p:cNvPr>
          <p:cNvSpPr>
            <a:spLocks noGrp="1"/>
          </p:cNvSpPr>
          <p:nvPr>
            <p:ph type="sldNum" sz="quarter" idx="12"/>
          </p:nvPr>
        </p:nvSpPr>
        <p:spPr/>
        <p:txBody>
          <a:bodyPr/>
          <a:lstStyle/>
          <a:p>
            <a:fld id="{5787E321-D730-4353-BEE0-0F0F50BD2E79}" type="slidenum">
              <a:rPr lang="en-AU" smtClean="0"/>
              <a:t>‹#›</a:t>
            </a:fld>
            <a:endParaRPr lang="en-AU"/>
          </a:p>
        </p:txBody>
      </p:sp>
    </p:spTree>
    <p:extLst>
      <p:ext uri="{BB962C8B-B14F-4D97-AF65-F5344CB8AC3E}">
        <p14:creationId xmlns:p14="http://schemas.microsoft.com/office/powerpoint/2010/main" val="3075118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1546D6-8F7A-75B2-F2B7-803F0EF5C1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A24EAD8-524A-3D91-8711-B9C6249014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AEA5CD8-0784-BC1F-93AB-1ABEED36A1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3153B3-16CC-4576-AD1C-01318A0AE81F}" type="datetimeFigureOut">
              <a:rPr lang="en-AU" smtClean="0"/>
              <a:t>26/8/22</a:t>
            </a:fld>
            <a:endParaRPr lang="en-AU"/>
          </a:p>
        </p:txBody>
      </p:sp>
      <p:sp>
        <p:nvSpPr>
          <p:cNvPr id="5" name="Footer Placeholder 4">
            <a:extLst>
              <a:ext uri="{FF2B5EF4-FFF2-40B4-BE49-F238E27FC236}">
                <a16:creationId xmlns:a16="http://schemas.microsoft.com/office/drawing/2014/main" id="{82D753EA-2D66-30B5-9E1D-0FCDBE678C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697F9067-5413-6ADE-5B25-A4235B3626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87E321-D730-4353-BEE0-0F0F50BD2E79}" type="slidenum">
              <a:rPr lang="en-AU" smtClean="0"/>
              <a:t>‹#›</a:t>
            </a:fld>
            <a:endParaRPr lang="en-AU"/>
          </a:p>
        </p:txBody>
      </p:sp>
    </p:spTree>
    <p:extLst>
      <p:ext uri="{BB962C8B-B14F-4D97-AF65-F5344CB8AC3E}">
        <p14:creationId xmlns:p14="http://schemas.microsoft.com/office/powerpoint/2010/main" val="3954307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524E-7500-D983-4B11-C322A20E7313}"/>
              </a:ext>
            </a:extLst>
          </p:cNvPr>
          <p:cNvSpPr>
            <a:spLocks noGrp="1"/>
          </p:cNvSpPr>
          <p:nvPr>
            <p:ph type="ctrTitle"/>
          </p:nvPr>
        </p:nvSpPr>
        <p:spPr/>
        <p:txBody>
          <a:bodyPr/>
          <a:lstStyle/>
          <a:p>
            <a:r>
              <a:rPr lang="en-AU" dirty="0" err="1"/>
              <a:t>Lynxx</a:t>
            </a:r>
            <a:endParaRPr lang="en-AU" dirty="0"/>
          </a:p>
        </p:txBody>
      </p:sp>
      <p:sp>
        <p:nvSpPr>
          <p:cNvPr id="3" name="Subtitle 2">
            <a:extLst>
              <a:ext uri="{FF2B5EF4-FFF2-40B4-BE49-F238E27FC236}">
                <a16:creationId xmlns:a16="http://schemas.microsoft.com/office/drawing/2014/main" id="{AFC3D281-FD09-BEB7-CB3E-029A7A6E12FF}"/>
              </a:ext>
            </a:extLst>
          </p:cNvPr>
          <p:cNvSpPr>
            <a:spLocks noGrp="1"/>
          </p:cNvSpPr>
          <p:nvPr>
            <p:ph type="subTitle" idx="1"/>
          </p:nvPr>
        </p:nvSpPr>
        <p:spPr/>
        <p:txBody>
          <a:bodyPr/>
          <a:lstStyle/>
          <a:p>
            <a:r>
              <a:rPr lang="en-AU" dirty="0"/>
              <a:t>DIT Bus Delays Investigation</a:t>
            </a:r>
          </a:p>
        </p:txBody>
      </p:sp>
    </p:spTree>
    <p:extLst>
      <p:ext uri="{BB962C8B-B14F-4D97-AF65-F5344CB8AC3E}">
        <p14:creationId xmlns:p14="http://schemas.microsoft.com/office/powerpoint/2010/main" val="2127767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D1208-C48E-7CE0-A34F-E65A80461BD4}"/>
              </a:ext>
            </a:extLst>
          </p:cNvPr>
          <p:cNvSpPr>
            <a:spLocks noGrp="1"/>
          </p:cNvSpPr>
          <p:nvPr>
            <p:ph type="title"/>
          </p:nvPr>
        </p:nvSpPr>
        <p:spPr/>
        <p:txBody>
          <a:bodyPr/>
          <a:lstStyle/>
          <a:p>
            <a:r>
              <a:rPr lang="en-AU" dirty="0"/>
              <a:t>Possible Analysis Modifications</a:t>
            </a:r>
          </a:p>
        </p:txBody>
      </p:sp>
      <p:sp>
        <p:nvSpPr>
          <p:cNvPr id="3" name="Content Placeholder 2">
            <a:extLst>
              <a:ext uri="{FF2B5EF4-FFF2-40B4-BE49-F238E27FC236}">
                <a16:creationId xmlns:a16="http://schemas.microsoft.com/office/drawing/2014/main" id="{39829D45-F3BE-4610-B072-EE3EF9957F2C}"/>
              </a:ext>
            </a:extLst>
          </p:cNvPr>
          <p:cNvSpPr>
            <a:spLocks noGrp="1"/>
          </p:cNvSpPr>
          <p:nvPr>
            <p:ph idx="1"/>
          </p:nvPr>
        </p:nvSpPr>
        <p:spPr/>
        <p:txBody>
          <a:bodyPr>
            <a:normAutofit fontScale="92500"/>
          </a:bodyPr>
          <a:lstStyle/>
          <a:p>
            <a:r>
              <a:rPr lang="en-AU" sz="2400" dirty="0"/>
              <a:t>Limit times to morning and afternoon rush hours (6-10am, 3-7pm). Exclude weekends?</a:t>
            </a:r>
          </a:p>
          <a:p>
            <a:endParaRPr lang="en-AU" sz="2400" dirty="0"/>
          </a:p>
          <a:p>
            <a:r>
              <a:rPr lang="en-AU" sz="2400" dirty="0"/>
              <a:t>Use top 5 highest average delays per route per hour over the month – occur between 2 and 10am with average delay between 3.6 and 4.6 minutes (before time limitation implemented)</a:t>
            </a:r>
          </a:p>
          <a:p>
            <a:endParaRPr lang="en-AU" sz="2400" dirty="0"/>
          </a:p>
          <a:p>
            <a:r>
              <a:rPr lang="en-AU" sz="2400" dirty="0"/>
              <a:t>Try to use link congestion stats instead of sites congestion stats – potentially more accurate in terms of congestion area and route matching</a:t>
            </a:r>
          </a:p>
          <a:p>
            <a:endParaRPr lang="en-AU" sz="2400" dirty="0"/>
          </a:p>
          <a:p>
            <a:r>
              <a:rPr lang="en-AU" sz="2400" dirty="0"/>
              <a:t>Use larger sample of January data or use other/additional month(s) (size considerations)</a:t>
            </a:r>
          </a:p>
        </p:txBody>
      </p:sp>
    </p:spTree>
    <p:extLst>
      <p:ext uri="{BB962C8B-B14F-4D97-AF65-F5344CB8AC3E}">
        <p14:creationId xmlns:p14="http://schemas.microsoft.com/office/powerpoint/2010/main" val="3810657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AFB6AE-C1DE-59FF-AFF2-5598C9021396}"/>
              </a:ext>
            </a:extLst>
          </p:cNvPr>
          <p:cNvPicPr>
            <a:picLocks noChangeAspect="1"/>
          </p:cNvPicPr>
          <p:nvPr/>
        </p:nvPicPr>
        <p:blipFill>
          <a:blip r:embed="rId2"/>
          <a:stretch>
            <a:fillRect/>
          </a:stretch>
        </p:blipFill>
        <p:spPr>
          <a:xfrm>
            <a:off x="1990152" y="799733"/>
            <a:ext cx="8211696" cy="5258534"/>
          </a:xfrm>
          <a:prstGeom prst="rect">
            <a:avLst/>
          </a:prstGeom>
        </p:spPr>
      </p:pic>
    </p:spTree>
    <p:extLst>
      <p:ext uri="{BB962C8B-B14F-4D97-AF65-F5344CB8AC3E}">
        <p14:creationId xmlns:p14="http://schemas.microsoft.com/office/powerpoint/2010/main" val="3978776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FBE22-9E84-6744-FCDC-930C38CFBF98}"/>
              </a:ext>
            </a:extLst>
          </p:cNvPr>
          <p:cNvSpPr>
            <a:spLocks noGrp="1"/>
          </p:cNvSpPr>
          <p:nvPr>
            <p:ph type="title"/>
          </p:nvPr>
        </p:nvSpPr>
        <p:spPr/>
        <p:txBody>
          <a:bodyPr/>
          <a:lstStyle/>
          <a:p>
            <a:r>
              <a:rPr lang="en-AU"/>
              <a:t>Additional Questions</a:t>
            </a:r>
            <a:endParaRPr lang="en-AU" dirty="0"/>
          </a:p>
        </p:txBody>
      </p:sp>
      <p:sp>
        <p:nvSpPr>
          <p:cNvPr id="3" name="Content Placeholder 2">
            <a:extLst>
              <a:ext uri="{FF2B5EF4-FFF2-40B4-BE49-F238E27FC236}">
                <a16:creationId xmlns:a16="http://schemas.microsoft.com/office/drawing/2014/main" id="{EA8870CC-879E-AF05-FD2F-0641D2454B99}"/>
              </a:ext>
            </a:extLst>
          </p:cNvPr>
          <p:cNvSpPr>
            <a:spLocks noGrp="1"/>
          </p:cNvSpPr>
          <p:nvPr>
            <p:ph idx="1"/>
          </p:nvPr>
        </p:nvSpPr>
        <p:spPr/>
        <p:txBody>
          <a:bodyPr>
            <a:normAutofit/>
          </a:bodyPr>
          <a:lstStyle/>
          <a:p>
            <a:pPr marL="342900" indent="-342900" rtl="0" fontAlgn="ctr">
              <a:spcBef>
                <a:spcPts val="0"/>
              </a:spcBef>
              <a:spcAft>
                <a:spcPts val="0"/>
              </a:spcAft>
              <a:buFont typeface="+mj-lt"/>
              <a:buAutoNum type="arabicPeriod"/>
            </a:pPr>
            <a:r>
              <a:rPr lang="en-AU" sz="1800" dirty="0">
                <a:effectLst/>
                <a:latin typeface="Calibri" panose="020F0502020204030204" pitchFamily="34" charset="0"/>
              </a:rPr>
              <a:t>Compare bus travel speeds observed in GTFS-R (vehicle positions) with the travel speed profiles in the </a:t>
            </a:r>
            <a:r>
              <a:rPr lang="en-AU" sz="1800" dirty="0" err="1">
                <a:effectLst/>
                <a:latin typeface="Calibri" panose="020F0502020204030204" pitchFamily="34" charset="0"/>
              </a:rPr>
              <a:t>addinsight</a:t>
            </a:r>
            <a:r>
              <a:rPr lang="en-AU" sz="1800" dirty="0">
                <a:effectLst/>
                <a:latin typeface="Calibri" panose="020F0502020204030204" pitchFamily="34" charset="0"/>
              </a:rPr>
              <a:t> data and analyse how well these overlap. Again, there could be an interesting split between road segments with and without bus lanes.</a:t>
            </a:r>
          </a:p>
          <a:p>
            <a:pPr marL="342900" indent="-342900" rtl="0" fontAlgn="ctr">
              <a:spcBef>
                <a:spcPts val="0"/>
              </a:spcBef>
              <a:spcAft>
                <a:spcPts val="0"/>
              </a:spcAft>
              <a:buFont typeface="+mj-lt"/>
              <a:buAutoNum type="arabicPeriod"/>
            </a:pPr>
            <a:endParaRPr lang="en-AU" sz="1800" dirty="0">
              <a:effectLst/>
              <a:latin typeface="Calibri" panose="020F0502020204030204" pitchFamily="34" charset="0"/>
            </a:endParaRPr>
          </a:p>
          <a:p>
            <a:pPr marL="342900" indent="-342900" rtl="0" fontAlgn="ctr">
              <a:spcBef>
                <a:spcPts val="0"/>
              </a:spcBef>
              <a:spcAft>
                <a:spcPts val="0"/>
              </a:spcAft>
              <a:buFont typeface="+mj-lt"/>
              <a:buAutoNum type="arabicPeriod"/>
            </a:pPr>
            <a:r>
              <a:rPr lang="en-US" sz="1800" dirty="0">
                <a:effectLst/>
                <a:latin typeface="Calibri" panose="020F0502020204030204" pitchFamily="34" charset="0"/>
              </a:rPr>
              <a:t>How much do incidents impact bus delays, congestion?</a:t>
            </a:r>
          </a:p>
          <a:p>
            <a:pPr marL="342900" indent="-342900" rtl="0" fontAlgn="ctr">
              <a:spcBef>
                <a:spcPts val="0"/>
              </a:spcBef>
              <a:spcAft>
                <a:spcPts val="0"/>
              </a:spcAft>
              <a:buFont typeface="+mj-lt"/>
              <a:buAutoNum type="arabicPeriod"/>
            </a:pPr>
            <a:endParaRPr lang="en-US" sz="1800" dirty="0">
              <a:effectLst/>
              <a:latin typeface="Calibri" panose="020F0502020204030204" pitchFamily="34" charset="0"/>
            </a:endParaRPr>
          </a:p>
          <a:p>
            <a:pPr marL="342900" indent="-342900" rtl="0" fontAlgn="ctr">
              <a:spcBef>
                <a:spcPts val="0"/>
              </a:spcBef>
              <a:spcAft>
                <a:spcPts val="0"/>
              </a:spcAft>
              <a:buFont typeface="+mj-lt"/>
              <a:buAutoNum type="arabicPeriod"/>
            </a:pPr>
            <a:r>
              <a:rPr lang="en-US" sz="1800" dirty="0">
                <a:effectLst/>
                <a:latin typeface="Calibri" panose="020F0502020204030204" pitchFamily="34" charset="0"/>
              </a:rPr>
              <a:t>Where are big bottlenecks in routes (stops, sites), in terms of bus delays and/or congestion?</a:t>
            </a:r>
          </a:p>
          <a:p>
            <a:pPr marL="342900" indent="-342900" rtl="0" fontAlgn="ctr">
              <a:spcBef>
                <a:spcPts val="0"/>
              </a:spcBef>
              <a:spcAft>
                <a:spcPts val="0"/>
              </a:spcAft>
              <a:buFont typeface="+mj-lt"/>
              <a:buAutoNum type="arabicPeriod"/>
            </a:pPr>
            <a:endParaRPr lang="en-US" sz="1800" dirty="0">
              <a:latin typeface="Calibri" panose="020F0502020204030204" pitchFamily="34" charset="0"/>
            </a:endParaRPr>
          </a:p>
          <a:p>
            <a:pPr marL="342900" indent="-342900" fontAlgn="ctr">
              <a:spcBef>
                <a:spcPts val="0"/>
              </a:spcBef>
              <a:buFont typeface="+mj-lt"/>
              <a:buAutoNum type="arabicPeriod"/>
            </a:pPr>
            <a:r>
              <a:rPr lang="en-US" sz="1800" dirty="0">
                <a:effectLst/>
                <a:latin typeface="Calibri" panose="020F0502020204030204" pitchFamily="34" charset="0"/>
              </a:rPr>
              <a:t>Do delays occur in mainly a couple of stops or are they more distributed along the route?</a:t>
            </a:r>
          </a:p>
          <a:p>
            <a:pPr marL="342900" indent="-342900" rtl="0" fontAlgn="ctr">
              <a:spcBef>
                <a:spcPts val="0"/>
              </a:spcBef>
              <a:spcAft>
                <a:spcPts val="0"/>
              </a:spcAft>
              <a:buFont typeface="+mj-lt"/>
              <a:buAutoNum type="arabicPeriod"/>
            </a:pPr>
            <a:endParaRPr lang="en-US" sz="1800" dirty="0">
              <a:effectLst/>
              <a:latin typeface="Calibri" panose="020F0502020204030204" pitchFamily="34" charset="0"/>
            </a:endParaRPr>
          </a:p>
          <a:p>
            <a:pPr marL="342900" indent="-342900" rtl="0" fontAlgn="ctr">
              <a:spcBef>
                <a:spcPts val="0"/>
              </a:spcBef>
              <a:spcAft>
                <a:spcPts val="0"/>
              </a:spcAft>
              <a:buFont typeface="+mj-lt"/>
              <a:buAutoNum type="arabicPeriod"/>
            </a:pPr>
            <a:r>
              <a:rPr lang="en-US" sz="1800" dirty="0">
                <a:effectLst/>
                <a:latin typeface="Calibri" panose="020F0502020204030204" pitchFamily="34" charset="0"/>
              </a:rPr>
              <a:t>Are bottlenecks regular or due to some other factor such as incidents?</a:t>
            </a:r>
          </a:p>
          <a:p>
            <a:pPr marL="342900" indent="-342900" rtl="0" fontAlgn="ctr">
              <a:spcBef>
                <a:spcPts val="0"/>
              </a:spcBef>
              <a:spcAft>
                <a:spcPts val="0"/>
              </a:spcAft>
              <a:buFont typeface="+mj-lt"/>
              <a:buAutoNum type="arabicPeriod"/>
            </a:pPr>
            <a:endParaRPr lang="en-US" sz="1800" dirty="0">
              <a:effectLst/>
              <a:latin typeface="Calibri" panose="020F0502020204030204" pitchFamily="34" charset="0"/>
            </a:endParaRPr>
          </a:p>
          <a:p>
            <a:pPr marL="342900" indent="-342900" rtl="0" fontAlgn="ctr">
              <a:spcBef>
                <a:spcPts val="0"/>
              </a:spcBef>
              <a:spcAft>
                <a:spcPts val="0"/>
              </a:spcAft>
              <a:buFont typeface="+mj-lt"/>
              <a:buAutoNum type="arabicPeriod"/>
            </a:pPr>
            <a:r>
              <a:rPr lang="en-US" sz="1800" dirty="0">
                <a:effectLst/>
                <a:latin typeface="Calibri" panose="020F0502020204030204" pitchFamily="34" charset="0"/>
              </a:rPr>
              <a:t>Holidays effect on bus delays, incidents, congestion</a:t>
            </a:r>
          </a:p>
          <a:p>
            <a:pPr marL="342900" indent="-342900" rtl="0" fontAlgn="ctr">
              <a:spcBef>
                <a:spcPts val="0"/>
              </a:spcBef>
              <a:spcAft>
                <a:spcPts val="0"/>
              </a:spcAft>
              <a:buFont typeface="+mj-lt"/>
              <a:buAutoNum type="arabicPeriod"/>
            </a:pPr>
            <a:endParaRPr lang="en-US" sz="1800" dirty="0">
              <a:effectLst/>
              <a:latin typeface="Calibri" panose="020F0502020204030204" pitchFamily="34" charset="0"/>
            </a:endParaRPr>
          </a:p>
          <a:p>
            <a:pPr marL="342900" indent="-342900" rtl="0" fontAlgn="ctr">
              <a:spcBef>
                <a:spcPts val="0"/>
              </a:spcBef>
              <a:spcAft>
                <a:spcPts val="0"/>
              </a:spcAft>
              <a:buFont typeface="+mj-lt"/>
              <a:buAutoNum type="arabicPeriod"/>
            </a:pPr>
            <a:r>
              <a:rPr lang="en-US" sz="1800" dirty="0">
                <a:effectLst/>
                <a:latin typeface="Calibri" panose="020F0502020204030204" pitchFamily="34" charset="0"/>
              </a:rPr>
              <a:t>Cameras effects on congestion, bus delays, incidents</a:t>
            </a:r>
          </a:p>
          <a:p>
            <a:pPr marL="342900" indent="-342900" rtl="0" fontAlgn="ctr">
              <a:spcBef>
                <a:spcPts val="0"/>
              </a:spcBef>
              <a:spcAft>
                <a:spcPts val="0"/>
              </a:spcAft>
              <a:buFont typeface="+mj-lt"/>
              <a:buAutoNum type="arabicPeriod"/>
            </a:pPr>
            <a:endParaRPr lang="en-US" sz="1800" dirty="0">
              <a:effectLst/>
              <a:latin typeface="Calibri" panose="020F0502020204030204" pitchFamily="34" charset="0"/>
            </a:endParaRPr>
          </a:p>
          <a:p>
            <a:pPr marL="342900" indent="-342900" rtl="0" fontAlgn="ctr">
              <a:spcBef>
                <a:spcPts val="0"/>
              </a:spcBef>
              <a:spcAft>
                <a:spcPts val="0"/>
              </a:spcAft>
              <a:buFont typeface="+mj-lt"/>
              <a:buAutoNum type="arabicPeriod"/>
            </a:pPr>
            <a:r>
              <a:rPr lang="en-US" sz="1800" dirty="0">
                <a:effectLst/>
                <a:latin typeface="Calibri" panose="020F0502020204030204" pitchFamily="34" charset="0"/>
              </a:rPr>
              <a:t>Do delays occur even with high bus speeds? If so, might indicate timetable too restrictive</a:t>
            </a:r>
          </a:p>
          <a:p>
            <a:endParaRPr lang="en-AU" dirty="0"/>
          </a:p>
        </p:txBody>
      </p:sp>
    </p:spTree>
    <p:extLst>
      <p:ext uri="{BB962C8B-B14F-4D97-AF65-F5344CB8AC3E}">
        <p14:creationId xmlns:p14="http://schemas.microsoft.com/office/powerpoint/2010/main" val="2672658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7A094-809D-B067-6A3C-C802702B522E}"/>
              </a:ext>
            </a:extLst>
          </p:cNvPr>
          <p:cNvSpPr>
            <a:spLocks noGrp="1"/>
          </p:cNvSpPr>
          <p:nvPr>
            <p:ph type="title"/>
          </p:nvPr>
        </p:nvSpPr>
        <p:spPr/>
        <p:txBody>
          <a:bodyPr/>
          <a:lstStyle/>
          <a:p>
            <a:r>
              <a:rPr lang="en-AU" dirty="0"/>
              <a:t>Data</a:t>
            </a:r>
          </a:p>
        </p:txBody>
      </p:sp>
      <p:graphicFrame>
        <p:nvGraphicFramePr>
          <p:cNvPr id="4" name="Table 4">
            <a:extLst>
              <a:ext uri="{FF2B5EF4-FFF2-40B4-BE49-F238E27FC236}">
                <a16:creationId xmlns:a16="http://schemas.microsoft.com/office/drawing/2014/main" id="{2BD144F3-3CA6-EB6C-E6D9-FD871747C667}"/>
              </a:ext>
            </a:extLst>
          </p:cNvPr>
          <p:cNvGraphicFramePr>
            <a:graphicFrameLocks noGrp="1"/>
          </p:cNvGraphicFramePr>
          <p:nvPr>
            <p:ph idx="1"/>
            <p:extLst>
              <p:ext uri="{D42A27DB-BD31-4B8C-83A1-F6EECF244321}">
                <p14:modId xmlns:p14="http://schemas.microsoft.com/office/powerpoint/2010/main" val="1263160355"/>
              </p:ext>
            </p:extLst>
          </p:nvPr>
        </p:nvGraphicFramePr>
        <p:xfrm>
          <a:off x="838200" y="1624456"/>
          <a:ext cx="10515600" cy="4907882"/>
        </p:xfrm>
        <a:graphic>
          <a:graphicData uri="http://schemas.openxmlformats.org/drawingml/2006/table">
            <a:tbl>
              <a:tblPr firstRow="1" bandRow="1">
                <a:tableStyleId>{21E4AEA4-8DFA-4A89-87EB-49C32662AFE0}</a:tableStyleId>
              </a:tblPr>
              <a:tblGrid>
                <a:gridCol w="5257800">
                  <a:extLst>
                    <a:ext uri="{9D8B030D-6E8A-4147-A177-3AD203B41FA5}">
                      <a16:colId xmlns:a16="http://schemas.microsoft.com/office/drawing/2014/main" val="3892972563"/>
                    </a:ext>
                  </a:extLst>
                </a:gridCol>
                <a:gridCol w="5257800">
                  <a:extLst>
                    <a:ext uri="{9D8B030D-6E8A-4147-A177-3AD203B41FA5}">
                      <a16:colId xmlns:a16="http://schemas.microsoft.com/office/drawing/2014/main" val="2311027415"/>
                    </a:ext>
                  </a:extLst>
                </a:gridCol>
              </a:tblGrid>
              <a:tr h="427322">
                <a:tc>
                  <a:txBody>
                    <a:bodyPr/>
                    <a:lstStyle/>
                    <a:p>
                      <a:pPr algn="ctr"/>
                      <a:r>
                        <a:rPr lang="en-AU"/>
                        <a:t>GTFS</a:t>
                      </a:r>
                      <a:endParaRPr lang="en-AU" dirty="0"/>
                    </a:p>
                  </a:txBody>
                  <a:tcPr/>
                </a:tc>
                <a:tc>
                  <a:txBody>
                    <a:bodyPr/>
                    <a:lstStyle/>
                    <a:p>
                      <a:pPr algn="ctr"/>
                      <a:r>
                        <a:rPr lang="en-AU"/>
                        <a:t>Addinsights (DIT)</a:t>
                      </a:r>
                      <a:endParaRPr lang="en-AU" dirty="0"/>
                    </a:p>
                  </a:txBody>
                  <a:tcPr/>
                </a:tc>
                <a:extLst>
                  <a:ext uri="{0D108BD9-81ED-4DB2-BD59-A6C34878D82A}">
                    <a16:rowId xmlns:a16="http://schemas.microsoft.com/office/drawing/2014/main" val="3080737950"/>
                  </a:ext>
                </a:extLst>
              </a:tr>
              <a:tr h="3361470">
                <a:tc>
                  <a:txBody>
                    <a:bodyPr/>
                    <a:lstStyle/>
                    <a:p>
                      <a:pPr marL="0" indent="0">
                        <a:buFont typeface="Arial" panose="020B0604020202020204" pitchFamily="34" charset="0"/>
                        <a:buNone/>
                      </a:pPr>
                      <a:r>
                        <a:rPr lang="en-AU" sz="2400" dirty="0" err="1"/>
                        <a:t>GTFSr</a:t>
                      </a:r>
                      <a:r>
                        <a:rPr lang="en-AU" sz="2400" dirty="0"/>
                        <a:t> – </a:t>
                      </a:r>
                      <a:r>
                        <a:rPr lang="en-AU" sz="2400" dirty="0" err="1"/>
                        <a:t>realtime</a:t>
                      </a:r>
                      <a:endParaRPr lang="en-AU" dirty="0"/>
                    </a:p>
                    <a:p>
                      <a:pPr marL="285750" indent="-285750">
                        <a:buFont typeface="Arial" panose="020B0604020202020204" pitchFamily="34" charset="0"/>
                        <a:buChar char="•"/>
                      </a:pPr>
                      <a:r>
                        <a:rPr lang="en-AU" dirty="0">
                          <a:solidFill>
                            <a:schemeClr val="accent1"/>
                          </a:solidFill>
                        </a:rPr>
                        <a:t>Trip Updates</a:t>
                      </a:r>
                      <a:r>
                        <a:rPr lang="en-AU" dirty="0"/>
                        <a:t> arrival time delay information per stop, per trip. Route, start date of trip, stop sequence</a:t>
                      </a:r>
                    </a:p>
                    <a:p>
                      <a:pPr marL="285750" indent="-285750">
                        <a:buFont typeface="Arial" panose="020B0604020202020204" pitchFamily="34" charset="0"/>
                        <a:buChar char="•"/>
                      </a:pPr>
                      <a:r>
                        <a:rPr lang="en-AU" dirty="0">
                          <a:solidFill>
                            <a:schemeClr val="accent1"/>
                          </a:solidFill>
                        </a:rPr>
                        <a:t>Vehicle Positions </a:t>
                      </a:r>
                      <a:r>
                        <a:rPr lang="en-AU" dirty="0"/>
                        <a:t>route and trip details, vehicle location, bearing, speed at a certain time</a:t>
                      </a:r>
                    </a:p>
                    <a:p>
                      <a:pPr marL="285750" indent="-285750">
                        <a:buFont typeface="Arial" panose="020B0604020202020204" pitchFamily="34" charset="0"/>
                        <a:buChar char="•"/>
                      </a:pPr>
                      <a:endParaRPr lang="en-AU" dirty="0"/>
                    </a:p>
                    <a:p>
                      <a:pPr marL="0" indent="0">
                        <a:buFont typeface="Arial" panose="020B0604020202020204" pitchFamily="34" charset="0"/>
                        <a:buNone/>
                      </a:pPr>
                      <a:r>
                        <a:rPr lang="en-AU" sz="2400" dirty="0"/>
                        <a:t>GTFS – static</a:t>
                      </a:r>
                    </a:p>
                    <a:p>
                      <a:pPr marL="285750" indent="-285750">
                        <a:buFont typeface="Arial" panose="020B0604020202020204" pitchFamily="34" charset="0"/>
                        <a:buChar char="•"/>
                      </a:pPr>
                      <a:r>
                        <a:rPr lang="en-AU" dirty="0">
                          <a:solidFill>
                            <a:schemeClr val="accent1"/>
                          </a:solidFill>
                        </a:rPr>
                        <a:t>Routes</a:t>
                      </a:r>
                    </a:p>
                    <a:p>
                      <a:pPr marL="285750" indent="-285750">
                        <a:buFont typeface="Arial" panose="020B0604020202020204" pitchFamily="34" charset="0"/>
                        <a:buChar char="•"/>
                      </a:pPr>
                      <a:r>
                        <a:rPr lang="en-AU" dirty="0">
                          <a:solidFill>
                            <a:schemeClr val="accent1"/>
                          </a:solidFill>
                        </a:rPr>
                        <a:t>Stops and Stop Times </a:t>
                      </a:r>
                      <a:r>
                        <a:rPr lang="en-AU" dirty="0">
                          <a:solidFill>
                            <a:schemeClr val="tx1"/>
                          </a:solidFill>
                        </a:rPr>
                        <a:t>trip, arrival and departure times, stop sequence of trip, distance of shape travelled up to stop</a:t>
                      </a:r>
                      <a:endParaRPr lang="en-AU" dirty="0">
                        <a:solidFill>
                          <a:schemeClr val="accent1"/>
                        </a:solidFill>
                      </a:endParaRPr>
                    </a:p>
                    <a:p>
                      <a:pPr marL="285750" indent="-285750">
                        <a:buFont typeface="Arial" panose="020B0604020202020204" pitchFamily="34" charset="0"/>
                        <a:buChar char="•"/>
                      </a:pPr>
                      <a:r>
                        <a:rPr lang="en-AU" dirty="0">
                          <a:solidFill>
                            <a:schemeClr val="accent1"/>
                          </a:solidFill>
                        </a:rPr>
                        <a:t>Transfers</a:t>
                      </a:r>
                    </a:p>
                    <a:p>
                      <a:pPr marL="285750" indent="-285750">
                        <a:buFont typeface="Arial" panose="020B0604020202020204" pitchFamily="34" charset="0"/>
                        <a:buChar char="•"/>
                      </a:pPr>
                      <a:r>
                        <a:rPr lang="en-AU" dirty="0">
                          <a:solidFill>
                            <a:schemeClr val="accent1"/>
                          </a:solidFill>
                        </a:rPr>
                        <a:t>Trips </a:t>
                      </a:r>
                      <a:r>
                        <a:rPr lang="en-AU" dirty="0">
                          <a:solidFill>
                            <a:schemeClr val="tx1"/>
                          </a:solidFill>
                        </a:rPr>
                        <a:t>routes, service days of week, shapes</a:t>
                      </a:r>
                    </a:p>
                  </a:txBody>
                  <a:tcPr/>
                </a:tc>
                <a:tc>
                  <a:txBody>
                    <a:bodyPr/>
                    <a:lstStyle/>
                    <a:p>
                      <a:pPr marL="285750" indent="-285750">
                        <a:buFont typeface="Arial" panose="020B0604020202020204" pitchFamily="34" charset="0"/>
                        <a:buChar char="•"/>
                      </a:pPr>
                      <a:r>
                        <a:rPr lang="en-AU" dirty="0">
                          <a:solidFill>
                            <a:schemeClr val="accent1"/>
                          </a:solidFill>
                        </a:rPr>
                        <a:t>Incidents</a:t>
                      </a:r>
                      <a:r>
                        <a:rPr lang="en-AU" dirty="0"/>
                        <a:t> </a:t>
                      </a:r>
                      <a:r>
                        <a:rPr lang="en-AU" dirty="0">
                          <a:solidFill>
                            <a:schemeClr val="tx1"/>
                          </a:solidFill>
                        </a:rPr>
                        <a:t>time, link, type (congestion, collision, works, event, burst water, hazard)</a:t>
                      </a:r>
                    </a:p>
                    <a:p>
                      <a:pPr marL="285750" indent="-285750">
                        <a:buFont typeface="Arial" panose="020B0604020202020204" pitchFamily="34" charset="0"/>
                        <a:buChar char="•"/>
                      </a:pPr>
                      <a:r>
                        <a:rPr lang="en-AU" dirty="0">
                          <a:solidFill>
                            <a:schemeClr val="accent1"/>
                          </a:solidFill>
                        </a:rPr>
                        <a:t>Links </a:t>
                      </a:r>
                      <a:r>
                        <a:rPr lang="en-AU" dirty="0">
                          <a:solidFill>
                            <a:schemeClr val="tx1"/>
                          </a:solidFill>
                        </a:rPr>
                        <a:t>start and end with sites, length, geometry</a:t>
                      </a:r>
                    </a:p>
                    <a:p>
                      <a:pPr marL="285750" indent="-285750">
                        <a:buFont typeface="Arial" panose="020B0604020202020204" pitchFamily="34" charset="0"/>
                        <a:buChar char="•"/>
                      </a:pPr>
                      <a:r>
                        <a:rPr lang="en-AU" dirty="0">
                          <a:solidFill>
                            <a:schemeClr val="accent1"/>
                          </a:solidFill>
                        </a:rPr>
                        <a:t>Sites </a:t>
                      </a:r>
                      <a:r>
                        <a:rPr lang="en-AU" dirty="0">
                          <a:solidFill>
                            <a:schemeClr val="tx1"/>
                          </a:solidFill>
                        </a:rPr>
                        <a:t>locations</a:t>
                      </a:r>
                    </a:p>
                    <a:p>
                      <a:pPr marL="285750" indent="-285750">
                        <a:buFont typeface="Arial" panose="020B0604020202020204" pitchFamily="34" charset="0"/>
                        <a:buChar char="•"/>
                      </a:pPr>
                      <a:r>
                        <a:rPr lang="en-AU" dirty="0">
                          <a:solidFill>
                            <a:schemeClr val="accent1"/>
                          </a:solidFill>
                        </a:rPr>
                        <a:t>Holidays</a:t>
                      </a:r>
                    </a:p>
                    <a:p>
                      <a:pPr marL="285750" indent="-285750">
                        <a:buFont typeface="Arial" panose="020B0604020202020204" pitchFamily="34" charset="0"/>
                        <a:buChar char="•"/>
                      </a:pPr>
                      <a:r>
                        <a:rPr lang="en-AU" dirty="0">
                          <a:solidFill>
                            <a:schemeClr val="accent1"/>
                          </a:solidFill>
                        </a:rPr>
                        <a:t>Cameras </a:t>
                      </a:r>
                      <a:r>
                        <a:rPr lang="en-AU" dirty="0">
                          <a:solidFill>
                            <a:schemeClr val="tx1"/>
                          </a:solidFill>
                        </a:rPr>
                        <a:t>locations</a:t>
                      </a:r>
                    </a:p>
                    <a:p>
                      <a:pPr marL="285750" indent="-285750">
                        <a:buFont typeface="Arial" panose="020B0604020202020204" pitchFamily="34" charset="0"/>
                        <a:buChar char="•"/>
                      </a:pPr>
                      <a:r>
                        <a:rPr lang="en-AU" dirty="0">
                          <a:solidFill>
                            <a:schemeClr val="accent1"/>
                          </a:solidFill>
                        </a:rPr>
                        <a:t>Link Stats </a:t>
                      </a:r>
                      <a:r>
                        <a:rPr lang="en-AU" dirty="0">
                          <a:solidFill>
                            <a:schemeClr val="tx1"/>
                          </a:solidFill>
                        </a:rPr>
                        <a:t>1 hr or 5 min travel time and detection stats per link</a:t>
                      </a:r>
                    </a:p>
                    <a:p>
                      <a:pPr marL="285750" indent="-285750">
                        <a:buFont typeface="Arial" panose="020B0604020202020204" pitchFamily="34" charset="0"/>
                        <a:buChar char="•"/>
                      </a:pPr>
                      <a:r>
                        <a:rPr lang="en-AU" dirty="0">
                          <a:solidFill>
                            <a:srgbClr val="00B050"/>
                          </a:solidFill>
                        </a:rPr>
                        <a:t>Link Congestion Stats </a:t>
                      </a:r>
                      <a:r>
                        <a:rPr lang="en-AU" dirty="0">
                          <a:solidFill>
                            <a:schemeClr val="tx1"/>
                          </a:solidFill>
                        </a:rPr>
                        <a:t>30 second stats per link of (among others) travel time, delay, speed, congestion, density</a:t>
                      </a:r>
                    </a:p>
                    <a:p>
                      <a:pPr marL="285750" indent="-285750">
                        <a:buFont typeface="Arial" panose="020B0604020202020204" pitchFamily="34" charset="0"/>
                        <a:buChar char="•"/>
                      </a:pPr>
                      <a:r>
                        <a:rPr lang="en-AU" dirty="0">
                          <a:solidFill>
                            <a:schemeClr val="accent1"/>
                          </a:solidFill>
                        </a:rPr>
                        <a:t>Probes </a:t>
                      </a:r>
                      <a:r>
                        <a:rPr lang="en-AU" dirty="0">
                          <a:solidFill>
                            <a:schemeClr val="tx1"/>
                          </a:solidFill>
                        </a:rPr>
                        <a:t>origin and destination times and sites, time from link start to end, time and sites seen</a:t>
                      </a:r>
                      <a:endParaRPr lang="en-AU" dirty="0">
                        <a:solidFill>
                          <a:schemeClr val="accent1"/>
                        </a:solidFill>
                      </a:endParaRPr>
                    </a:p>
                    <a:p>
                      <a:pPr marL="285750" indent="-285750">
                        <a:buFont typeface="Arial" panose="020B0604020202020204" pitchFamily="34" charset="0"/>
                        <a:buChar char="•"/>
                      </a:pPr>
                      <a:r>
                        <a:rPr lang="en-AU" dirty="0">
                          <a:solidFill>
                            <a:schemeClr val="accent1"/>
                          </a:solidFill>
                        </a:rPr>
                        <a:t>Site Stats </a:t>
                      </a:r>
                      <a:r>
                        <a:rPr lang="en-AU" dirty="0">
                          <a:solidFill>
                            <a:schemeClr val="tx1"/>
                          </a:solidFill>
                        </a:rPr>
                        <a:t>5 minute stats per site of number of probes (raw and unique), average time in range</a:t>
                      </a:r>
                      <a:endParaRPr lang="en-AU" dirty="0">
                        <a:solidFill>
                          <a:schemeClr val="accent1"/>
                        </a:solidFill>
                      </a:endParaRPr>
                    </a:p>
                    <a:p>
                      <a:endParaRPr lang="en-AU" dirty="0">
                        <a:solidFill>
                          <a:schemeClr val="accent1"/>
                        </a:solidFill>
                      </a:endParaRPr>
                    </a:p>
                  </a:txBody>
                  <a:tcPr/>
                </a:tc>
                <a:extLst>
                  <a:ext uri="{0D108BD9-81ED-4DB2-BD59-A6C34878D82A}">
                    <a16:rowId xmlns:a16="http://schemas.microsoft.com/office/drawing/2014/main" val="2676478382"/>
                  </a:ext>
                </a:extLst>
              </a:tr>
            </a:tbl>
          </a:graphicData>
        </a:graphic>
      </p:graphicFrame>
    </p:spTree>
    <p:extLst>
      <p:ext uri="{BB962C8B-B14F-4D97-AF65-F5344CB8AC3E}">
        <p14:creationId xmlns:p14="http://schemas.microsoft.com/office/powerpoint/2010/main" val="1591131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B8BD-54B1-3CC9-32AC-4038C3ED40FF}"/>
              </a:ext>
            </a:extLst>
          </p:cNvPr>
          <p:cNvSpPr>
            <a:spLocks noGrp="1"/>
          </p:cNvSpPr>
          <p:nvPr>
            <p:ph type="title"/>
          </p:nvPr>
        </p:nvSpPr>
        <p:spPr>
          <a:xfrm>
            <a:off x="4965430" y="629268"/>
            <a:ext cx="6586491" cy="1286160"/>
          </a:xfrm>
        </p:spPr>
        <p:txBody>
          <a:bodyPr anchor="b">
            <a:normAutofit/>
          </a:bodyPr>
          <a:lstStyle/>
          <a:p>
            <a:r>
              <a:rPr lang="en-AU" dirty="0"/>
              <a:t>Question</a:t>
            </a:r>
          </a:p>
        </p:txBody>
      </p:sp>
      <p:sp>
        <p:nvSpPr>
          <p:cNvPr id="3" name="Content Placeholder 2">
            <a:extLst>
              <a:ext uri="{FF2B5EF4-FFF2-40B4-BE49-F238E27FC236}">
                <a16:creationId xmlns:a16="http://schemas.microsoft.com/office/drawing/2014/main" id="{038C14EE-47E1-462C-6654-CAA94852249D}"/>
              </a:ext>
            </a:extLst>
          </p:cNvPr>
          <p:cNvSpPr>
            <a:spLocks noGrp="1"/>
          </p:cNvSpPr>
          <p:nvPr>
            <p:ph idx="1"/>
          </p:nvPr>
        </p:nvSpPr>
        <p:spPr>
          <a:xfrm>
            <a:off x="4965431" y="2438400"/>
            <a:ext cx="6586489" cy="3785419"/>
          </a:xfrm>
        </p:spPr>
        <p:txBody>
          <a:bodyPr>
            <a:normAutofit/>
          </a:bodyPr>
          <a:lstStyle/>
          <a:p>
            <a:r>
              <a:rPr lang="en-AU" sz="2000">
                <a:effectLst/>
                <a:latin typeface="Calibri" panose="020F0502020204030204" pitchFamily="34" charset="0"/>
              </a:rPr>
              <a:t>Use delays from GTFS-R (trip updates) and investigate to what extent these can be explained by congestion or slow travel speeds observed in the addinsight data. It would be interesting to perhaps make two groups: (1) intersections with and (2) without bus lanes.</a:t>
            </a:r>
            <a:endParaRPr lang="en-AU" sz="2000"/>
          </a:p>
        </p:txBody>
      </p:sp>
      <p:pic>
        <p:nvPicPr>
          <p:cNvPr id="5" name="Picture 4" descr="Moving bus">
            <a:extLst>
              <a:ext uri="{FF2B5EF4-FFF2-40B4-BE49-F238E27FC236}">
                <a16:creationId xmlns:a16="http://schemas.microsoft.com/office/drawing/2014/main" id="{BCDA326D-B211-0B59-6BF7-C72669C0F802}"/>
              </a:ext>
            </a:extLst>
          </p:cNvPr>
          <p:cNvPicPr>
            <a:picLocks noChangeAspect="1"/>
          </p:cNvPicPr>
          <p:nvPr/>
        </p:nvPicPr>
        <p:blipFill rotWithShape="1">
          <a:blip r:embed="rId2"/>
          <a:srcRect l="41016" r="13864"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DBAC5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2353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E163F6-6199-0871-0F7F-C6B9BAC221D1}"/>
              </a:ext>
            </a:extLst>
          </p:cNvPr>
          <p:cNvPicPr>
            <a:picLocks noChangeAspect="1"/>
          </p:cNvPicPr>
          <p:nvPr/>
        </p:nvPicPr>
        <p:blipFill>
          <a:blip r:embed="rId2"/>
          <a:stretch>
            <a:fillRect/>
          </a:stretch>
        </p:blipFill>
        <p:spPr>
          <a:xfrm>
            <a:off x="480229" y="1877842"/>
            <a:ext cx="11231542" cy="4763165"/>
          </a:xfrm>
          <a:prstGeom prst="rect">
            <a:avLst/>
          </a:prstGeom>
        </p:spPr>
      </p:pic>
      <p:sp>
        <p:nvSpPr>
          <p:cNvPr id="6" name="Title 5">
            <a:extLst>
              <a:ext uri="{FF2B5EF4-FFF2-40B4-BE49-F238E27FC236}">
                <a16:creationId xmlns:a16="http://schemas.microsoft.com/office/drawing/2014/main" id="{D7B04975-EE59-0212-8EC0-93B0CB73BEEA}"/>
              </a:ext>
            </a:extLst>
          </p:cNvPr>
          <p:cNvSpPr>
            <a:spLocks noGrp="1"/>
          </p:cNvSpPr>
          <p:nvPr>
            <p:ph type="title"/>
          </p:nvPr>
        </p:nvSpPr>
        <p:spPr/>
        <p:txBody>
          <a:bodyPr/>
          <a:lstStyle/>
          <a:p>
            <a:r>
              <a:rPr lang="en-AU" dirty="0"/>
              <a:t>Average Delay per Hour</a:t>
            </a:r>
          </a:p>
        </p:txBody>
      </p:sp>
    </p:spTree>
    <p:extLst>
      <p:ext uri="{BB962C8B-B14F-4D97-AF65-F5344CB8AC3E}">
        <p14:creationId xmlns:p14="http://schemas.microsoft.com/office/powerpoint/2010/main" val="669456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FCE9-436C-7C83-F520-8391E1C26F7C}"/>
              </a:ext>
            </a:extLst>
          </p:cNvPr>
          <p:cNvSpPr>
            <a:spLocks noGrp="1"/>
          </p:cNvSpPr>
          <p:nvPr>
            <p:ph type="title"/>
          </p:nvPr>
        </p:nvSpPr>
        <p:spPr>
          <a:xfrm>
            <a:off x="4965430" y="629268"/>
            <a:ext cx="6586491" cy="1286160"/>
          </a:xfrm>
        </p:spPr>
        <p:txBody>
          <a:bodyPr anchor="b">
            <a:normAutofit/>
          </a:bodyPr>
          <a:lstStyle/>
          <a:p>
            <a:r>
              <a:rPr lang="en-AU"/>
              <a:t>Methodology - Routes</a:t>
            </a:r>
            <a:endParaRPr lang="en-AU" dirty="0"/>
          </a:p>
        </p:txBody>
      </p:sp>
      <p:sp>
        <p:nvSpPr>
          <p:cNvPr id="3" name="Content Placeholder 2">
            <a:extLst>
              <a:ext uri="{FF2B5EF4-FFF2-40B4-BE49-F238E27FC236}">
                <a16:creationId xmlns:a16="http://schemas.microsoft.com/office/drawing/2014/main" id="{EF97A8B0-0692-28FE-1955-DE9D184CCF09}"/>
              </a:ext>
            </a:extLst>
          </p:cNvPr>
          <p:cNvSpPr>
            <a:spLocks noGrp="1"/>
          </p:cNvSpPr>
          <p:nvPr>
            <p:ph idx="1"/>
          </p:nvPr>
        </p:nvSpPr>
        <p:spPr>
          <a:xfrm>
            <a:off x="4965431" y="2438400"/>
            <a:ext cx="6586489" cy="3785419"/>
          </a:xfrm>
        </p:spPr>
        <p:txBody>
          <a:bodyPr>
            <a:normAutofit fontScale="92500" lnSpcReduction="10000"/>
          </a:bodyPr>
          <a:lstStyle/>
          <a:p>
            <a:pPr marL="457200" indent="-457200">
              <a:buFont typeface="+mj-lt"/>
              <a:buAutoNum type="arabicPeriod"/>
            </a:pPr>
            <a:r>
              <a:rPr lang="en-AU" sz="1400" dirty="0"/>
              <a:t>Arrived at top 5 routes with highest average delays over the month</a:t>
            </a:r>
          </a:p>
          <a:p>
            <a:pPr lvl="1"/>
            <a:r>
              <a:rPr lang="en-AU" sz="1400" dirty="0"/>
              <a:t>2 Constraints:</a:t>
            </a:r>
          </a:p>
          <a:p>
            <a:pPr marL="1371600" lvl="2" indent="-457200">
              <a:buFont typeface="+mj-lt"/>
              <a:buAutoNum type="alphaLcParenR"/>
            </a:pPr>
            <a:r>
              <a:rPr lang="en-AU" sz="1400" dirty="0"/>
              <a:t>removed delays over 40 mins (exceptions)</a:t>
            </a:r>
          </a:p>
          <a:p>
            <a:pPr marL="1371600" lvl="2" indent="-457200">
              <a:buFont typeface="+mj-lt"/>
              <a:buAutoNum type="alphaLcParenR"/>
            </a:pPr>
            <a:r>
              <a:rPr lang="en-AU" sz="1400" dirty="0"/>
              <a:t>Number of trips per route above minimum of mean or median of number of trips per all routes (exclude less frequent trips)</a:t>
            </a:r>
          </a:p>
          <a:p>
            <a:pPr marL="914400" lvl="2" indent="0">
              <a:buNone/>
            </a:pPr>
            <a:endParaRPr lang="en-AU" sz="1400" dirty="0"/>
          </a:p>
          <a:p>
            <a:pPr marL="457200" indent="-457200">
              <a:buFont typeface="+mj-lt"/>
              <a:buAutoNum type="arabicPeriod"/>
            </a:pPr>
            <a:r>
              <a:rPr lang="en-AU" sz="1400" dirty="0"/>
              <a:t>For each of the routes identified, extract hour of the day that has the highest average delay over the month</a:t>
            </a:r>
          </a:p>
          <a:p>
            <a:pPr lvl="1"/>
            <a:r>
              <a:rPr lang="en-AU" sz="1400" dirty="0"/>
              <a:t>Same number of trips constraint above</a:t>
            </a:r>
          </a:p>
          <a:p>
            <a:pPr marL="457200" lvl="1" indent="0">
              <a:buNone/>
            </a:pPr>
            <a:endParaRPr lang="en-AU" sz="1400" dirty="0"/>
          </a:p>
          <a:p>
            <a:pPr marL="457200" indent="-457200">
              <a:buFont typeface="+mj-lt"/>
              <a:buAutoNum type="arabicPeriod"/>
            </a:pPr>
            <a:r>
              <a:rPr lang="en-AU" sz="1400" dirty="0"/>
              <a:t>For each route-hour combination identified, get the </a:t>
            </a:r>
            <a:r>
              <a:rPr lang="en-AU" sz="1400" dirty="0" err="1"/>
              <a:t>trip_id</a:t>
            </a:r>
            <a:r>
              <a:rPr lang="en-AU" sz="1400" dirty="0"/>
              <a:t> and the specific occurrence of the </a:t>
            </a:r>
            <a:r>
              <a:rPr lang="en-AU" sz="1400" dirty="0" err="1"/>
              <a:t>trip_id</a:t>
            </a:r>
            <a:r>
              <a:rPr lang="en-AU" sz="1400" dirty="0"/>
              <a:t> with the highest number of stops (more data to work with)</a:t>
            </a:r>
          </a:p>
          <a:p>
            <a:pPr marL="457200" indent="-457200">
              <a:buFont typeface="+mj-lt"/>
              <a:buAutoNum type="arabicPeriod"/>
            </a:pPr>
            <a:endParaRPr lang="en-AU" sz="1400" dirty="0"/>
          </a:p>
          <a:p>
            <a:pPr marL="457200" indent="-457200">
              <a:buFont typeface="+mj-lt"/>
              <a:buAutoNum type="arabicPeriod"/>
            </a:pPr>
            <a:r>
              <a:rPr lang="en-AU" sz="1400" dirty="0"/>
              <a:t>Average delay per route identified is approximately 1 minute</a:t>
            </a:r>
          </a:p>
          <a:p>
            <a:pPr marL="457200" indent="-457200">
              <a:buFont typeface="+mj-lt"/>
              <a:buAutoNum type="arabicPeriod"/>
            </a:pPr>
            <a:endParaRPr lang="en-AU" sz="1400" dirty="0"/>
          </a:p>
          <a:p>
            <a:pPr marL="457200" indent="-457200">
              <a:buFont typeface="+mj-lt"/>
              <a:buAutoNum type="arabicPeriod"/>
            </a:pPr>
            <a:r>
              <a:rPr lang="en-AU" sz="1400" dirty="0"/>
              <a:t>Average delay per route identified in specific hour is between 1.7 to 3.7 minutes</a:t>
            </a:r>
          </a:p>
          <a:p>
            <a:pPr marL="1371600" lvl="2" indent="-457200">
              <a:buAutoNum type="arabicPeriod"/>
            </a:pPr>
            <a:endParaRPr lang="en-AU" sz="1400" dirty="0"/>
          </a:p>
        </p:txBody>
      </p:sp>
      <p:pic>
        <p:nvPicPr>
          <p:cNvPr id="5" name="Picture 4" descr="Person pointing on a map">
            <a:extLst>
              <a:ext uri="{FF2B5EF4-FFF2-40B4-BE49-F238E27FC236}">
                <a16:creationId xmlns:a16="http://schemas.microsoft.com/office/drawing/2014/main" id="{549BB9F6-88AA-2C90-65ED-AE38CA0A4C44}"/>
              </a:ext>
            </a:extLst>
          </p:cNvPr>
          <p:cNvPicPr>
            <a:picLocks noChangeAspect="1"/>
          </p:cNvPicPr>
          <p:nvPr/>
        </p:nvPicPr>
        <p:blipFill rotWithShape="1">
          <a:blip r:embed="rId2"/>
          <a:srcRect l="21635" r="33245" b="-1"/>
          <a:stretch/>
        </p:blipFill>
        <p:spPr>
          <a:xfrm>
            <a:off x="20" y="10"/>
            <a:ext cx="4635571" cy="6857990"/>
          </a:xfrm>
          <a:prstGeom prst="rect">
            <a:avLst/>
          </a:prstGeom>
          <a:effectLst/>
        </p:spPr>
      </p:pic>
      <p:cxnSp>
        <p:nvCxnSpPr>
          <p:cNvPr id="14" name="Straight Connector 13">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AE8A5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6839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C5A655-9BF9-C091-5BEA-42B6E242E57C}"/>
              </a:ext>
            </a:extLst>
          </p:cNvPr>
          <p:cNvPicPr>
            <a:picLocks noChangeAspect="1"/>
          </p:cNvPicPr>
          <p:nvPr/>
        </p:nvPicPr>
        <p:blipFill>
          <a:blip r:embed="rId2"/>
          <a:stretch>
            <a:fillRect/>
          </a:stretch>
        </p:blipFill>
        <p:spPr>
          <a:xfrm>
            <a:off x="1780573" y="652075"/>
            <a:ext cx="8630854" cy="5553850"/>
          </a:xfrm>
          <a:prstGeom prst="rect">
            <a:avLst/>
          </a:prstGeom>
        </p:spPr>
      </p:pic>
    </p:spTree>
    <p:extLst>
      <p:ext uri="{BB962C8B-B14F-4D97-AF65-F5344CB8AC3E}">
        <p14:creationId xmlns:p14="http://schemas.microsoft.com/office/powerpoint/2010/main" val="3101305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52EFB-9E65-4BB9-CB4C-A55D11925AB3}"/>
              </a:ext>
            </a:extLst>
          </p:cNvPr>
          <p:cNvSpPr>
            <a:spLocks noGrp="1"/>
          </p:cNvSpPr>
          <p:nvPr>
            <p:ph type="title"/>
          </p:nvPr>
        </p:nvSpPr>
        <p:spPr>
          <a:xfrm>
            <a:off x="4965430" y="629268"/>
            <a:ext cx="6586491" cy="1286160"/>
          </a:xfrm>
        </p:spPr>
        <p:txBody>
          <a:bodyPr anchor="b">
            <a:normAutofit/>
          </a:bodyPr>
          <a:lstStyle/>
          <a:p>
            <a:r>
              <a:rPr lang="en-AU" dirty="0"/>
              <a:t>Methodology - Sites</a:t>
            </a:r>
          </a:p>
        </p:txBody>
      </p:sp>
      <p:sp>
        <p:nvSpPr>
          <p:cNvPr id="3" name="Content Placeholder 2">
            <a:extLst>
              <a:ext uri="{FF2B5EF4-FFF2-40B4-BE49-F238E27FC236}">
                <a16:creationId xmlns:a16="http://schemas.microsoft.com/office/drawing/2014/main" id="{002AACD0-4C97-56AD-7786-CB4D2BF2025C}"/>
              </a:ext>
            </a:extLst>
          </p:cNvPr>
          <p:cNvSpPr>
            <a:spLocks noGrp="1"/>
          </p:cNvSpPr>
          <p:nvPr>
            <p:ph idx="1"/>
          </p:nvPr>
        </p:nvSpPr>
        <p:spPr>
          <a:xfrm>
            <a:off x="4965431" y="2438400"/>
            <a:ext cx="6586489" cy="3785419"/>
          </a:xfrm>
        </p:spPr>
        <p:txBody>
          <a:bodyPr>
            <a:normAutofit/>
          </a:bodyPr>
          <a:lstStyle/>
          <a:p>
            <a:pPr marL="514350" indent="-514350">
              <a:buFont typeface="+mj-lt"/>
              <a:buAutoNum type="arabicPeriod"/>
            </a:pPr>
            <a:r>
              <a:rPr lang="en-AU" sz="2000"/>
              <a:t>For any – or all –  routes, calculate the haversine distance between each of that route’s stops and each site. If the distance is less than 300m, keep the site, otherwise disregard</a:t>
            </a:r>
          </a:p>
          <a:p>
            <a:pPr marL="514350" indent="-514350">
              <a:buFont typeface="+mj-lt"/>
              <a:buAutoNum type="arabicPeriod" startAt="2"/>
            </a:pPr>
            <a:r>
              <a:rPr lang="en-AU" sz="2000"/>
              <a:t>Show map to visualise</a:t>
            </a:r>
          </a:p>
        </p:txBody>
      </p:sp>
      <p:pic>
        <p:nvPicPr>
          <p:cNvPr id="5" name="Picture 4" descr="World map with flight paths">
            <a:extLst>
              <a:ext uri="{FF2B5EF4-FFF2-40B4-BE49-F238E27FC236}">
                <a16:creationId xmlns:a16="http://schemas.microsoft.com/office/drawing/2014/main" id="{F5367E50-BB59-8EA5-FCD4-3364E690EFA1}"/>
              </a:ext>
            </a:extLst>
          </p:cNvPr>
          <p:cNvPicPr>
            <a:picLocks noChangeAspect="1"/>
          </p:cNvPicPr>
          <p:nvPr/>
        </p:nvPicPr>
        <p:blipFill rotWithShape="1">
          <a:blip r:embed="rId2"/>
          <a:srcRect l="23211" r="30657"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76E9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2679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53DFB-53E9-7A1C-E923-DC1258FF791B}"/>
              </a:ext>
            </a:extLst>
          </p:cNvPr>
          <p:cNvSpPr>
            <a:spLocks noGrp="1"/>
          </p:cNvSpPr>
          <p:nvPr>
            <p:ph type="title"/>
          </p:nvPr>
        </p:nvSpPr>
        <p:spPr/>
        <p:txBody>
          <a:bodyPr/>
          <a:lstStyle/>
          <a:p>
            <a:r>
              <a:rPr lang="en-AU" dirty="0"/>
              <a:t>Sites Stats vs Delay</a:t>
            </a:r>
          </a:p>
        </p:txBody>
      </p:sp>
      <p:pic>
        <p:nvPicPr>
          <p:cNvPr id="5" name="Picture 4">
            <a:extLst>
              <a:ext uri="{FF2B5EF4-FFF2-40B4-BE49-F238E27FC236}">
                <a16:creationId xmlns:a16="http://schemas.microsoft.com/office/drawing/2014/main" id="{D31C8F1E-E771-5D78-C6E9-FF69B4C90F2F}"/>
              </a:ext>
            </a:extLst>
          </p:cNvPr>
          <p:cNvPicPr>
            <a:picLocks noChangeAspect="1"/>
          </p:cNvPicPr>
          <p:nvPr/>
        </p:nvPicPr>
        <p:blipFill>
          <a:blip r:embed="rId2"/>
          <a:stretch>
            <a:fillRect/>
          </a:stretch>
        </p:blipFill>
        <p:spPr>
          <a:xfrm>
            <a:off x="470702" y="1464218"/>
            <a:ext cx="11250595" cy="4953691"/>
          </a:xfrm>
          <a:prstGeom prst="rect">
            <a:avLst/>
          </a:prstGeom>
        </p:spPr>
      </p:pic>
    </p:spTree>
    <p:extLst>
      <p:ext uri="{BB962C8B-B14F-4D97-AF65-F5344CB8AC3E}">
        <p14:creationId xmlns:p14="http://schemas.microsoft.com/office/powerpoint/2010/main" val="773439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C6567-6A86-D65A-BED3-109F7E7C664C}"/>
              </a:ext>
            </a:extLst>
          </p:cNvPr>
          <p:cNvSpPr>
            <a:spLocks noGrp="1"/>
          </p:cNvSpPr>
          <p:nvPr>
            <p:ph type="title"/>
          </p:nvPr>
        </p:nvSpPr>
        <p:spPr>
          <a:xfrm>
            <a:off x="4965430" y="629268"/>
            <a:ext cx="6586491" cy="1286160"/>
          </a:xfrm>
        </p:spPr>
        <p:txBody>
          <a:bodyPr anchor="b">
            <a:normAutofit/>
          </a:bodyPr>
          <a:lstStyle/>
          <a:p>
            <a:r>
              <a:rPr lang="en-AU" dirty="0"/>
              <a:t>Findings</a:t>
            </a:r>
          </a:p>
        </p:txBody>
      </p:sp>
      <p:sp>
        <p:nvSpPr>
          <p:cNvPr id="3" name="Content Placeholder 2">
            <a:extLst>
              <a:ext uri="{FF2B5EF4-FFF2-40B4-BE49-F238E27FC236}">
                <a16:creationId xmlns:a16="http://schemas.microsoft.com/office/drawing/2014/main" id="{E3079EF2-8490-B64A-ACB0-E1FD5C7458AA}"/>
              </a:ext>
            </a:extLst>
          </p:cNvPr>
          <p:cNvSpPr>
            <a:spLocks noGrp="1"/>
          </p:cNvSpPr>
          <p:nvPr>
            <p:ph idx="1"/>
          </p:nvPr>
        </p:nvSpPr>
        <p:spPr>
          <a:xfrm>
            <a:off x="4965431" y="2438400"/>
            <a:ext cx="6586489" cy="3785419"/>
          </a:xfrm>
        </p:spPr>
        <p:txBody>
          <a:bodyPr>
            <a:normAutofit/>
          </a:bodyPr>
          <a:lstStyle/>
          <a:p>
            <a:r>
              <a:rPr lang="en-AU" sz="2000"/>
              <a:t>Routes with the highest delays have highest delays very late at night</a:t>
            </a:r>
          </a:p>
          <a:p>
            <a:r>
              <a:rPr lang="en-AU" sz="2000"/>
              <a:t>No link between congestion and delays (so far)</a:t>
            </a:r>
          </a:p>
        </p:txBody>
      </p:sp>
      <p:pic>
        <p:nvPicPr>
          <p:cNvPr id="5" name="Picture 4" descr="Blurred motion traffic">
            <a:extLst>
              <a:ext uri="{FF2B5EF4-FFF2-40B4-BE49-F238E27FC236}">
                <a16:creationId xmlns:a16="http://schemas.microsoft.com/office/drawing/2014/main" id="{01339AE7-C68E-DD25-0F2B-2A3D1CEF5D7A}"/>
              </a:ext>
            </a:extLst>
          </p:cNvPr>
          <p:cNvPicPr>
            <a:picLocks noChangeAspect="1"/>
          </p:cNvPicPr>
          <p:nvPr/>
        </p:nvPicPr>
        <p:blipFill rotWithShape="1">
          <a:blip r:embed="rId2"/>
          <a:srcRect l="38275" r="16605"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D39F4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924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351</TotalTime>
  <Words>697</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Lynxx</vt:lpstr>
      <vt:lpstr>Data</vt:lpstr>
      <vt:lpstr>Question</vt:lpstr>
      <vt:lpstr>Average Delay per Hour</vt:lpstr>
      <vt:lpstr>Methodology - Routes</vt:lpstr>
      <vt:lpstr>PowerPoint Presentation</vt:lpstr>
      <vt:lpstr>Methodology - Sites</vt:lpstr>
      <vt:lpstr>Sites Stats vs Delay</vt:lpstr>
      <vt:lpstr>Findings</vt:lpstr>
      <vt:lpstr>Possible Analysis Modifications</vt:lpstr>
      <vt:lpstr>PowerPoint Presentation</vt:lpstr>
      <vt:lpstr>Additional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Lynxx</dc:title>
  <dc:creator>Ibrahim Al-Hindi</dc:creator>
  <cp:lastModifiedBy>Ibrahim Al-Hindi</cp:lastModifiedBy>
  <cp:revision>35</cp:revision>
  <dcterms:created xsi:type="dcterms:W3CDTF">2022-08-25T01:54:22Z</dcterms:created>
  <dcterms:modified xsi:type="dcterms:W3CDTF">2022-08-25T23:07:22Z</dcterms:modified>
</cp:coreProperties>
</file>