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3170" r:id="rId2"/>
    <p:sldId id="3172" r:id="rId3"/>
    <p:sldId id="3174" r:id="rId4"/>
    <p:sldId id="3186" r:id="rId5"/>
    <p:sldId id="3203" r:id="rId6"/>
    <p:sldId id="3204" r:id="rId7"/>
    <p:sldId id="3209" r:id="rId8"/>
    <p:sldId id="3208" r:id="rId9"/>
    <p:sldId id="3205" r:id="rId10"/>
    <p:sldId id="3206" r:id="rId11"/>
    <p:sldId id="3211" r:id="rId12"/>
    <p:sldId id="3210" r:id="rId13"/>
    <p:sldId id="3207" r:id="rId14"/>
    <p:sldId id="3176" r:id="rId15"/>
    <p:sldId id="3200" r:id="rId16"/>
  </p:sldIdLst>
  <p:sldSz cx="8959850" cy="50403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 userDrawn="1">
          <p15:clr>
            <a:srgbClr val="A4A3A4"/>
          </p15:clr>
        </p15:guide>
        <p15:guide id="2" orient="horz" pos="2915" userDrawn="1">
          <p15:clr>
            <a:srgbClr val="A4A3A4"/>
          </p15:clr>
        </p15:guide>
        <p15:guide id="3" pos="2822" userDrawn="1">
          <p15:clr>
            <a:srgbClr val="A4A3A4"/>
          </p15:clr>
        </p15:guide>
        <p15:guide id="4" pos="388" userDrawn="1">
          <p15:clr>
            <a:srgbClr val="A4A3A4"/>
          </p15:clr>
        </p15:guide>
        <p15:guide id="5" pos="5224" userDrawn="1">
          <p15:clr>
            <a:srgbClr val="A4A3A4"/>
          </p15:clr>
        </p15:guide>
        <p15:guide id="6" pos="4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B59E"/>
    <a:srgbClr val="000000"/>
    <a:srgbClr val="595959"/>
    <a:srgbClr val="D0E66C"/>
    <a:srgbClr val="5D7D41"/>
    <a:srgbClr val="B3D787"/>
    <a:srgbClr val="DC5F54"/>
    <a:srgbClr val="EBB867"/>
    <a:srgbClr val="E4B842"/>
    <a:srgbClr val="D24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0" autoAdjust="0"/>
    <p:restoredTop sz="93826" autoAdjust="0"/>
  </p:normalViewPr>
  <p:slideViewPr>
    <p:cSldViewPr>
      <p:cViewPr varScale="1">
        <p:scale>
          <a:sx n="91" d="100"/>
          <a:sy n="91" d="100"/>
        </p:scale>
        <p:origin x="804" y="48"/>
      </p:cViewPr>
      <p:guideLst>
        <p:guide orient="horz" pos="229"/>
        <p:guide orient="horz" pos="2915"/>
        <p:guide pos="2822"/>
        <p:guide pos="388"/>
        <p:guide pos="5224"/>
        <p:guide pos="4814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81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76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0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2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57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5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8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5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21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17B59E"/>
                </a:solidFill>
              </a:rPr>
              <a:t>First of all, what is a decentralized application? As it’s shown in this picture on the right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zh-CN" dirty="0">
                <a:solidFill>
                  <a:srgbClr val="17B59E"/>
                </a:solidFill>
              </a:rPr>
              <a:t>Decentralized Application is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computer application that runs on a distributed computing system instead of a centralized server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copy of the application can be run on hundreds or thousands of nodes in the network, making it almost impossible to go down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7B59E"/>
                </a:solidFill>
              </a:rPr>
              <a:t>A Decentralized Application is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on and executed by a blockchain system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ISP: </a:t>
            </a:r>
            <a:r>
              <a:rPr lang="en-US" altLang="zh-CN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Service Provider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9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And what we want to implement is a </a:t>
            </a:r>
            <a:r>
              <a:rPr lang="en-US" altLang="zh-CN" dirty="0">
                <a:solidFill>
                  <a:srgbClr val="17B59E"/>
                </a:solidFill>
              </a:rPr>
              <a:t>Blockchain-based Voting System. </a:t>
            </a:r>
          </a:p>
          <a:p>
            <a:r>
              <a:rPr lang="en-US" altLang="zh-CN" dirty="0">
                <a:solidFill>
                  <a:srgbClr val="17B59E"/>
                </a:solidFill>
              </a:rPr>
              <a:t>In a Blockchain-based Voting System,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Users can vote in a trustless distribution environment, and each vote is recorded on the blockchain. Each user with his voting device like a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mobilephone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will be a node in the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ethereum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zh-CN" dirty="0">
                <a:solidFill>
                  <a:srgbClr val="17B59E"/>
                </a:solidFill>
              </a:rPr>
              <a:t>Blockchain-based Voting System is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Completely decentralized, so there is no need for any centralized institutions to collect the votes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rgbClr val="17B59E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7B59E"/>
                </a:solidFill>
              </a:rPr>
              <a:t>Because voting is an event of collective decision. We don’t want any other people to change our vote or a trustless third party to collect our vote and finally just come out with an voting result</a:t>
            </a:r>
            <a:r>
              <a:rPr lang="zh-CN" altLang="en-US" dirty="0">
                <a:solidFill>
                  <a:srgbClr val="17B59E"/>
                </a:solidFill>
              </a:rPr>
              <a:t>。 </a:t>
            </a:r>
            <a:r>
              <a:rPr lang="en-US" altLang="zh-CN" dirty="0">
                <a:solidFill>
                  <a:srgbClr val="17B59E"/>
                </a:solidFill>
              </a:rPr>
              <a:t>We want every vote to be unchanged and transparent. A Blockchain-based Voting System can help with that.</a:t>
            </a:r>
          </a:p>
          <a:p>
            <a:endParaRPr lang="en-US" altLang="zh-CN" dirty="0">
              <a:solidFill>
                <a:srgbClr val="17B59E"/>
              </a:solidFill>
            </a:endParaRPr>
          </a:p>
          <a:p>
            <a:endParaRPr lang="en-US" altLang="zh-CN" dirty="0">
              <a:solidFill>
                <a:srgbClr val="17B59E"/>
              </a:solidFill>
            </a:endParaRPr>
          </a:p>
          <a:p>
            <a:r>
              <a:rPr lang="en-US" altLang="zh-CN" dirty="0">
                <a:solidFill>
                  <a:srgbClr val="17B59E"/>
                </a:solidFill>
              </a:rPr>
              <a:t>Weight for the vote,</a:t>
            </a:r>
          </a:p>
          <a:p>
            <a:r>
              <a:rPr lang="en-US" altLang="zh-CN" dirty="0">
                <a:solidFill>
                  <a:srgbClr val="17B59E"/>
                </a:solidFill>
              </a:rPr>
              <a:t>Town: </a:t>
            </a:r>
          </a:p>
          <a:p>
            <a:endParaRPr lang="en-US" altLang="zh-CN" dirty="0">
              <a:solidFill>
                <a:srgbClr val="17B59E"/>
              </a:solidFill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0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85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17B59E"/>
                </a:solidFill>
              </a:rPr>
              <a:t>Example:</a:t>
            </a:r>
            <a:r>
              <a:rPr lang="zh-CN" altLang="en-US" dirty="0">
                <a:solidFill>
                  <a:srgbClr val="17B59E"/>
                </a:solidFill>
              </a:rPr>
              <a:t> </a:t>
            </a:r>
            <a:r>
              <a:rPr lang="en-US" altLang="zh-CN" dirty="0">
                <a:solidFill>
                  <a:srgbClr val="17B59E"/>
                </a:solidFill>
              </a:rPr>
              <a:t>shareholders voting for a decision in a company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Suppose there are 10 shareholders S1-S10 in a company, which respectively hold W1-W10 percentage of the equity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shareholder has only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vote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any company level decision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proportion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equity holding by a shareholder will be the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his vote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Suppose there are 3 options for a company event. The voting value for each option will be Option1 = 1 * W1 + 1 * W2; Option2 = 1 * W4 + 1 * W6 + 1 * W7 + 1 * W9 ; Option3 = 1 * W3 + 1 * W5 + 1 * W8 + 1 * W10. The final decision result will be Max(Option1, Option2, Option3)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are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equal voting results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multiple choices:</a:t>
            </a:r>
          </a:p>
          <a:p>
            <a:pPr marL="732816" lvl="1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options: re-discussed offline to make a final result</a:t>
            </a:r>
          </a:p>
          <a:p>
            <a:pPr marL="732816" lvl="1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than two: vote again from the options which get equal voting values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rgbClr val="17B59E"/>
              </a:solidFill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0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34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4682E7B-842F-4305-9FA6-D4A70FEFB1CB}" type="slidenum">
              <a:rPr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6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0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8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84117" y="46803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395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8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huang.yuc@husky.neu.edu" TargetMode="External"/><Relationship Id="rId4" Type="http://schemas.openxmlformats.org/officeDocument/2006/relationships/hyperlink" Target="mailto:fang.ju@husky.ne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9595" y="1080036"/>
            <a:ext cx="8202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+mn-lt"/>
              </a:rPr>
              <a:t>Decentralized Weighted </a:t>
            </a:r>
            <a:r>
              <a:rPr lang="en-US" altLang="zh-CN" sz="4000" dirty="0">
                <a:solidFill>
                  <a:srgbClr val="17B59E"/>
                </a:solidFill>
                <a:latin typeface="+mn-lt"/>
              </a:rPr>
              <a:t>Voting</a:t>
            </a:r>
            <a:r>
              <a:rPr lang="en-US" altLang="zh-CN" sz="4000" dirty="0">
                <a:latin typeface="+mn-lt"/>
              </a:rPr>
              <a:t> System</a:t>
            </a:r>
          </a:p>
          <a:p>
            <a:pPr algn="ctr"/>
            <a:r>
              <a:rPr lang="en-US" altLang="zh-CN" sz="4000" dirty="0">
                <a:latin typeface="+mn-lt"/>
              </a:rPr>
              <a:t>for Enterprise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99685" y="2520156"/>
            <a:ext cx="2742353" cy="706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Junyi Fang 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001495265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fang.ju@husky.neu.edu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92BADF-4DC8-4EF7-A4E1-9CB56FDD7C97}"/>
              </a:ext>
            </a:extLst>
          </p:cNvPr>
          <p:cNvSpPr txBox="1"/>
          <p:nvPr/>
        </p:nvSpPr>
        <p:spPr>
          <a:xfrm>
            <a:off x="4448838" y="2520156"/>
            <a:ext cx="2995628" cy="706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Chiao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Huang 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001442969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huang.yuc@husky.neu.edu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</p:bldLst>
  </p:timing>
  <p:extLst>
    <p:ext uri="{E180D4A7-C9FB-4DFB-919C-405C955672EB}">
      <p14:showEvtLst xmlns:p14="http://schemas.microsoft.com/office/powerpoint/2010/main">
        <p14:playEvt time="8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63182" y="215964"/>
            <a:ext cx="220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It is Valuable?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37AF5B-5479-43BE-8E1A-4624EEDE5090}"/>
              </a:ext>
            </a:extLst>
          </p:cNvPr>
          <p:cNvSpPr txBox="1"/>
          <p:nvPr/>
        </p:nvSpPr>
        <p:spPr>
          <a:xfrm>
            <a:off x="463182" y="720006"/>
            <a:ext cx="8265097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17B59E"/>
                </a:solidFill>
              </a:rPr>
              <a:t>Transparency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Votes can be stored on a immutable public ledger, which means they can be tracked and counted and being visible to everyone</a:t>
            </a:r>
          </a:p>
          <a:p>
            <a:pPr>
              <a:lnSpc>
                <a:spcPct val="120000"/>
              </a:lnSpc>
              <a:buClr>
                <a:srgbClr val="17B59E"/>
              </a:buClr>
            </a:pPr>
            <a:r>
              <a:rPr lang="en-US" altLang="zh-CN" dirty="0">
                <a:solidFill>
                  <a:srgbClr val="17B59E"/>
                </a:solidFill>
              </a:rPr>
              <a:t>Security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Without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blockchain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vote verify would be done by central bodies overseeing the process, and that cause the trust issue, but with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blockchain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its decentralized ledger system, problem solved.</a:t>
            </a:r>
            <a:endParaRPr lang="en-US" altLang="zh-CN" sz="1600" dirty="0">
              <a:solidFill>
                <a:srgbClr val="17B59E"/>
              </a:solidFill>
            </a:endParaRPr>
          </a:p>
          <a:p>
            <a:pPr>
              <a:lnSpc>
                <a:spcPct val="120000"/>
              </a:lnSpc>
              <a:buClr>
                <a:srgbClr val="17B59E"/>
              </a:buClr>
            </a:pPr>
            <a:r>
              <a:rPr lang="en-US" altLang="zh-CN" dirty="0">
                <a:solidFill>
                  <a:srgbClr val="17B59E"/>
                </a:solidFill>
              </a:rPr>
              <a:t>Anonymity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transactions on the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blockchain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voters can use their private keys to keep themselves anonymous.</a:t>
            </a:r>
          </a:p>
          <a:p>
            <a:pPr>
              <a:lnSpc>
                <a:spcPct val="120000"/>
              </a:lnSpc>
              <a:buClr>
                <a:srgbClr val="17B59E"/>
              </a:buClr>
            </a:pPr>
            <a:r>
              <a:rPr lang="en-US" altLang="zh-CN" dirty="0">
                <a:solidFill>
                  <a:srgbClr val="17B59E"/>
                </a:solidFill>
              </a:rPr>
              <a:t>Processing Time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voting system usually take times to collate and process answers, this would lead to time and cost issue, with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blockchain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results can be gathered and processed quickly.</a:t>
            </a:r>
            <a:endParaRPr lang="en-US" altLang="zh-CN" sz="1600" dirty="0">
              <a:solidFill>
                <a:srgbClr val="17B59E"/>
              </a:solidFill>
            </a:endParaRP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charset="0"/>
              <a:buChar char="•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6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4097" y="3560773"/>
            <a:ext cx="2003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17B59E"/>
                </a:solidFill>
              </a:rPr>
              <a:t>Voting Process</a:t>
            </a:r>
            <a:endParaRPr lang="zh-CN" altLang="en-US" sz="2400" dirty="0">
              <a:solidFill>
                <a:srgbClr val="17B5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63182" y="215964"/>
            <a:ext cx="2861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Voting Process for A User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8363DC-B317-4F02-9784-41FA7D88B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636" y="777727"/>
            <a:ext cx="2808234" cy="18015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8AB960-657B-4E1D-A743-CE2B5E9DF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371" y="3105318"/>
            <a:ext cx="2719499" cy="1759952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355C19D9-DA7E-4C82-8C0D-BA3E0AB45C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9086" y="2317411"/>
            <a:ext cx="884537" cy="884537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039A9C3-8C79-469D-9E1F-7675550196E1}"/>
              </a:ext>
            </a:extLst>
          </p:cNvPr>
          <p:cNvCxnSpPr>
            <a:cxnSpLocks/>
          </p:cNvCxnSpPr>
          <p:nvPr/>
        </p:nvCxnSpPr>
        <p:spPr>
          <a:xfrm>
            <a:off x="3048950" y="1502807"/>
            <a:ext cx="980719" cy="86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63BC7B-FB02-4912-8705-C61E743A289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928228" y="1729031"/>
            <a:ext cx="993820" cy="86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FB7CA64-BB19-4402-BC24-9AD15A8451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631" y="3072101"/>
            <a:ext cx="2693270" cy="1752248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FA2F862-00CA-4521-9FFA-D31B7B271650}"/>
              </a:ext>
            </a:extLst>
          </p:cNvPr>
          <p:cNvCxnSpPr>
            <a:cxnSpLocks/>
          </p:cNvCxnSpPr>
          <p:nvPr/>
        </p:nvCxnSpPr>
        <p:spPr>
          <a:xfrm flipV="1">
            <a:off x="2990906" y="3077166"/>
            <a:ext cx="1047801" cy="70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C8B63C8A-B497-4CEA-9163-46290350ED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632" y="852907"/>
            <a:ext cx="2707596" cy="1752248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6679847-C385-4710-9434-5DB1E1217C49}"/>
              </a:ext>
            </a:extLst>
          </p:cNvPr>
          <p:cNvCxnSpPr>
            <a:cxnSpLocks/>
          </p:cNvCxnSpPr>
          <p:nvPr/>
        </p:nvCxnSpPr>
        <p:spPr>
          <a:xfrm flipH="1" flipV="1">
            <a:off x="4932278" y="3240216"/>
            <a:ext cx="720427" cy="54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345C723-253A-4B30-B27F-5E52B2CE8343}"/>
              </a:ext>
            </a:extLst>
          </p:cNvPr>
          <p:cNvSpPr/>
          <p:nvPr/>
        </p:nvSpPr>
        <p:spPr>
          <a:xfrm>
            <a:off x="3417747" y="936024"/>
            <a:ext cx="1854244" cy="241004"/>
          </a:xfrm>
          <a:prstGeom prst="rightArrow">
            <a:avLst/>
          </a:prstGeom>
          <a:solidFill>
            <a:srgbClr val="17B59E"/>
          </a:solidFill>
          <a:ln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CDE99BDF-0E6E-4CC3-B1C3-25B8A2CBFD8A}"/>
              </a:ext>
            </a:extLst>
          </p:cNvPr>
          <p:cNvSpPr/>
          <p:nvPr/>
        </p:nvSpPr>
        <p:spPr>
          <a:xfrm>
            <a:off x="7000135" y="2662067"/>
            <a:ext cx="216018" cy="410034"/>
          </a:xfrm>
          <a:prstGeom prst="downArrow">
            <a:avLst/>
          </a:prstGeom>
          <a:solidFill>
            <a:srgbClr val="17B59E"/>
          </a:solidFill>
          <a:ln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49F2E80-53A5-4698-9D90-E28F19FF2A95}"/>
              </a:ext>
            </a:extLst>
          </p:cNvPr>
          <p:cNvSpPr/>
          <p:nvPr/>
        </p:nvSpPr>
        <p:spPr>
          <a:xfrm rot="10800000">
            <a:off x="3428048" y="4202831"/>
            <a:ext cx="1854244" cy="241004"/>
          </a:xfrm>
          <a:prstGeom prst="rightArrow">
            <a:avLst/>
          </a:prstGeom>
          <a:solidFill>
            <a:srgbClr val="17B59E"/>
          </a:solidFill>
          <a:ln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BD04C1-43F3-45D5-8A63-7FD62809944C}"/>
              </a:ext>
            </a:extLst>
          </p:cNvPr>
          <p:cNvSpPr txBox="1"/>
          <p:nvPr/>
        </p:nvSpPr>
        <p:spPr>
          <a:xfrm>
            <a:off x="3632652" y="676865"/>
            <a:ext cx="144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Login the system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1FDC5F-5DE0-4759-BBEF-CCCA9D8D3D3F}"/>
              </a:ext>
            </a:extLst>
          </p:cNvPr>
          <p:cNvSpPr txBox="1"/>
          <p:nvPr/>
        </p:nvSpPr>
        <p:spPr>
          <a:xfrm>
            <a:off x="7216153" y="2594161"/>
            <a:ext cx="1445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Pick an event and vote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1A86500-2C95-4472-96D0-27E700664F97}"/>
              </a:ext>
            </a:extLst>
          </p:cNvPr>
          <p:cNvSpPr txBox="1"/>
          <p:nvPr/>
        </p:nvSpPr>
        <p:spPr>
          <a:xfrm>
            <a:off x="3622352" y="3948176"/>
            <a:ext cx="144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Check the result</a:t>
            </a:r>
            <a:endParaRPr lang="zh-CN" altLang="en-US" sz="14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F65137C-A660-447A-9426-FCF600D646B1}"/>
              </a:ext>
            </a:extLst>
          </p:cNvPr>
          <p:cNvCxnSpPr>
            <a:cxnSpLocks/>
          </p:cNvCxnSpPr>
          <p:nvPr/>
        </p:nvCxnSpPr>
        <p:spPr>
          <a:xfrm flipV="1">
            <a:off x="4814948" y="1795066"/>
            <a:ext cx="745067" cy="52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2D417E15-56EC-4010-BFEA-DA87A17C207C}"/>
              </a:ext>
            </a:extLst>
          </p:cNvPr>
          <p:cNvSpPr txBox="1"/>
          <p:nvPr/>
        </p:nvSpPr>
        <p:spPr>
          <a:xfrm rot="2399327">
            <a:off x="2682139" y="2190095"/>
            <a:ext cx="13520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1"/>
                </a:solidFill>
              </a:rPr>
              <a:t>Create public/private key pair for the user</a:t>
            </a:r>
            <a:endParaRPr lang="zh-CN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7D0E7B5-3CBD-4837-BAAA-25C4B24D6492}"/>
              </a:ext>
            </a:extLst>
          </p:cNvPr>
          <p:cNvSpPr txBox="1"/>
          <p:nvPr/>
        </p:nvSpPr>
        <p:spPr>
          <a:xfrm rot="2468269">
            <a:off x="2930539" y="1751255"/>
            <a:ext cx="16359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1"/>
                </a:solidFill>
              </a:rPr>
              <a:t>Request for a key pair</a:t>
            </a:r>
            <a:endParaRPr lang="zh-CN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92F5B4-7B25-42A5-AD41-04FBC2B5A573}"/>
              </a:ext>
            </a:extLst>
          </p:cNvPr>
          <p:cNvSpPr txBox="1"/>
          <p:nvPr/>
        </p:nvSpPr>
        <p:spPr>
          <a:xfrm rot="19543285">
            <a:off x="4527096" y="1672965"/>
            <a:ext cx="16359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1"/>
                </a:solidFill>
              </a:rPr>
              <a:t>Verify the user</a:t>
            </a:r>
            <a:endParaRPr lang="zh-CN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AB6864-300F-45BA-8F4B-2DEC8F391343}"/>
              </a:ext>
            </a:extLst>
          </p:cNvPr>
          <p:cNvSpPr txBox="1"/>
          <p:nvPr/>
        </p:nvSpPr>
        <p:spPr>
          <a:xfrm rot="2203177">
            <a:off x="4833519" y="3481551"/>
            <a:ext cx="16359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1"/>
                </a:solidFill>
              </a:rPr>
              <a:t>voting result</a:t>
            </a:r>
            <a:endParaRPr lang="zh-CN" altLang="en-US" sz="1050" b="1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2D8AF6A-0E65-4474-97B4-133562107EC0}"/>
              </a:ext>
            </a:extLst>
          </p:cNvPr>
          <p:cNvSpPr txBox="1"/>
          <p:nvPr/>
        </p:nvSpPr>
        <p:spPr>
          <a:xfrm rot="19559809">
            <a:off x="2696837" y="3126617"/>
            <a:ext cx="16359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1"/>
                </a:solidFill>
              </a:rPr>
              <a:t>Request for the result</a:t>
            </a:r>
            <a:endParaRPr lang="zh-CN" altLang="en-US" sz="1050" b="1" dirty="0">
              <a:solidFill>
                <a:schemeClr val="accent1"/>
              </a:solidFill>
            </a:endParaRPr>
          </a:p>
        </p:txBody>
      </p:sp>
      <p:cxnSp>
        <p:nvCxnSpPr>
          <p:cNvPr id="1030" name="直接箭头连接符 1029">
            <a:extLst>
              <a:ext uri="{FF2B5EF4-FFF2-40B4-BE49-F238E27FC236}">
                <a16:creationId xmlns:a16="http://schemas.microsoft.com/office/drawing/2014/main" id="{B9189804-5F5F-48C9-984B-C81957BF8ACA}"/>
              </a:ext>
            </a:extLst>
          </p:cNvPr>
          <p:cNvCxnSpPr>
            <a:cxnSpLocks/>
          </p:cNvCxnSpPr>
          <p:nvPr/>
        </p:nvCxnSpPr>
        <p:spPr>
          <a:xfrm flipH="1">
            <a:off x="3031895" y="3180852"/>
            <a:ext cx="1132551" cy="79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4C72FDB-F1DC-4A3B-91BE-E2A5EF63E833}"/>
              </a:ext>
            </a:extLst>
          </p:cNvPr>
          <p:cNvSpPr txBox="1"/>
          <p:nvPr/>
        </p:nvSpPr>
        <p:spPr>
          <a:xfrm rot="19559809">
            <a:off x="2969383" y="3470949"/>
            <a:ext cx="16359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schemeClr val="accent1"/>
                </a:solidFill>
              </a:rPr>
              <a:t>Calculate the result</a:t>
            </a:r>
            <a:endParaRPr lang="zh-CN" altLang="en-US" sz="105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546251"/>
            <a:ext cx="258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17B59E"/>
                </a:solidFill>
              </a:rPr>
              <a:t>Framework &amp; Tools</a:t>
            </a:r>
            <a:endParaRPr lang="zh-CN" altLang="en-US" sz="2400" dirty="0">
              <a:solidFill>
                <a:srgbClr val="17B5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92F38D63-0A25-4A24-88BB-B878DE47D56B}"/>
              </a:ext>
            </a:extLst>
          </p:cNvPr>
          <p:cNvSpPr txBox="1"/>
          <p:nvPr/>
        </p:nvSpPr>
        <p:spPr>
          <a:xfrm>
            <a:off x="463182" y="215964"/>
            <a:ext cx="2234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 &amp; Tools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46ABFECF-C8E8-4A1C-AE52-0D5F523C2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048" y="758182"/>
            <a:ext cx="4133051" cy="1058881"/>
          </a:xfrm>
          <a:prstGeom prst="rect">
            <a:avLst/>
          </a:prstGeom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1F019BA3-D923-4C07-A622-4C5395F63E0C}"/>
              </a:ext>
            </a:extLst>
          </p:cNvPr>
          <p:cNvGrpSpPr/>
          <p:nvPr/>
        </p:nvGrpSpPr>
        <p:grpSpPr>
          <a:xfrm>
            <a:off x="1095643" y="1966188"/>
            <a:ext cx="6728440" cy="2857476"/>
            <a:chOff x="1085415" y="814776"/>
            <a:chExt cx="6728440" cy="2857476"/>
          </a:xfrm>
        </p:grpSpPr>
        <p:sp>
          <p:nvSpPr>
            <p:cNvPr id="2" name="Freeform 81"/>
            <p:cNvSpPr/>
            <p:nvPr/>
          </p:nvSpPr>
          <p:spPr>
            <a:xfrm rot="2539609">
              <a:off x="5003459" y="2782538"/>
              <a:ext cx="473409" cy="785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211"/>
                  </a:moveTo>
                  <a:lnTo>
                    <a:pt x="386650" y="3221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oval"/>
              <a:tailEnd type="oval"/>
            </a:ln>
            <a:effectLst/>
          </p:spPr>
        </p:sp>
        <p:sp>
          <p:nvSpPr>
            <p:cNvPr id="3" name="Freeform 82"/>
            <p:cNvSpPr/>
            <p:nvPr/>
          </p:nvSpPr>
          <p:spPr>
            <a:xfrm>
              <a:off x="5134371" y="2195589"/>
              <a:ext cx="518194" cy="785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211"/>
                  </a:moveTo>
                  <a:lnTo>
                    <a:pt x="423229" y="3221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oval"/>
              <a:tailEnd type="oval"/>
            </a:ln>
            <a:effectLst/>
          </p:spPr>
        </p:sp>
        <p:sp>
          <p:nvSpPr>
            <p:cNvPr id="4" name="Freeform 83"/>
            <p:cNvSpPr/>
            <p:nvPr/>
          </p:nvSpPr>
          <p:spPr>
            <a:xfrm rot="19060391">
              <a:off x="5003459" y="1608640"/>
              <a:ext cx="473409" cy="785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211"/>
                  </a:moveTo>
                  <a:lnTo>
                    <a:pt x="386650" y="3221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oval"/>
              <a:tailEnd type="oval"/>
            </a:ln>
            <a:effectLst/>
          </p:spPr>
        </p:sp>
        <p:sp>
          <p:nvSpPr>
            <p:cNvPr id="5" name="Freeform 85"/>
            <p:cNvSpPr/>
            <p:nvPr/>
          </p:nvSpPr>
          <p:spPr>
            <a:xfrm>
              <a:off x="5299825" y="814776"/>
              <a:ext cx="809759" cy="806110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17B59E"/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04535" tIns="104535" rIns="104535" bIns="104535" numCol="1" spcCol="936" anchor="ctr" anchorCtr="0">
              <a:noAutofit/>
            </a:bodyPr>
            <a:lstStyle/>
            <a:p>
              <a:pPr algn="ctr" defTabSz="65472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" name="Freeform 87"/>
            <p:cNvSpPr/>
            <p:nvPr/>
          </p:nvSpPr>
          <p:spPr>
            <a:xfrm>
              <a:off x="5602112" y="1831794"/>
              <a:ext cx="809759" cy="806110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17B59E"/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04535" tIns="104535" rIns="104535" bIns="104535" numCol="1" spcCol="936" anchor="ctr" anchorCtr="0">
              <a:noAutofit/>
            </a:bodyPr>
            <a:lstStyle/>
            <a:p>
              <a:pPr algn="ctr" defTabSz="65472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" name="Freeform 89"/>
            <p:cNvSpPr/>
            <p:nvPr/>
          </p:nvSpPr>
          <p:spPr>
            <a:xfrm>
              <a:off x="5299825" y="2866142"/>
              <a:ext cx="809759" cy="806110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17B59E"/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04535" tIns="104535" rIns="104535" bIns="104535" numCol="1" spcCol="936" anchor="ctr" anchorCtr="0">
              <a:noAutofit/>
            </a:bodyPr>
            <a:lstStyle/>
            <a:p>
              <a:pPr algn="ctr" defTabSz="65472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" name="Freeform 109"/>
            <p:cNvSpPr/>
            <p:nvPr/>
          </p:nvSpPr>
          <p:spPr>
            <a:xfrm>
              <a:off x="3819466" y="1607633"/>
              <a:ext cx="1267757" cy="1262038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595959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104535" tIns="104535" rIns="104535" bIns="104535" numCol="1" spcCol="936" anchor="ctr" anchorCtr="0">
              <a:noAutofit/>
            </a:bodyPr>
            <a:lstStyle/>
            <a:p>
              <a:pPr algn="ctr" defTabSz="65472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35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9" name="Freeform 28"/>
            <p:cNvSpPr/>
            <p:nvPr/>
          </p:nvSpPr>
          <p:spPr>
            <a:xfrm rot="19060391" flipH="1">
              <a:off x="3387184" y="2782538"/>
              <a:ext cx="473409" cy="785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211"/>
                  </a:moveTo>
                  <a:lnTo>
                    <a:pt x="386650" y="3221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oval"/>
              <a:tailEnd type="oval"/>
            </a:ln>
            <a:effectLst/>
          </p:spPr>
        </p:sp>
        <p:sp>
          <p:nvSpPr>
            <p:cNvPr id="10" name="Freeform 29"/>
            <p:cNvSpPr/>
            <p:nvPr/>
          </p:nvSpPr>
          <p:spPr>
            <a:xfrm flipH="1">
              <a:off x="3243184" y="2195589"/>
              <a:ext cx="518194" cy="785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211"/>
                  </a:moveTo>
                  <a:lnTo>
                    <a:pt x="423229" y="3221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oval"/>
              <a:tailEnd type="oval"/>
            </a:ln>
            <a:effectLst/>
          </p:spPr>
        </p:sp>
        <p:sp>
          <p:nvSpPr>
            <p:cNvPr id="11" name="Freeform 30"/>
            <p:cNvSpPr/>
            <p:nvPr/>
          </p:nvSpPr>
          <p:spPr>
            <a:xfrm rot="2539609" flipH="1">
              <a:off x="3387184" y="1608640"/>
              <a:ext cx="473409" cy="7852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211"/>
                  </a:moveTo>
                  <a:lnTo>
                    <a:pt x="386650" y="3221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oval"/>
              <a:tailEnd type="oval"/>
            </a:ln>
            <a:effectLst/>
          </p:spPr>
        </p:sp>
        <p:sp>
          <p:nvSpPr>
            <p:cNvPr id="12" name="Freeform 31"/>
            <p:cNvSpPr/>
            <p:nvPr/>
          </p:nvSpPr>
          <p:spPr>
            <a:xfrm>
              <a:off x="2732151" y="814776"/>
              <a:ext cx="809759" cy="806110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17B59E"/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04535" tIns="104535" rIns="104535" bIns="104535" numCol="1" spcCol="936" anchor="ctr" anchorCtr="0">
              <a:noAutofit/>
            </a:bodyPr>
            <a:lstStyle/>
            <a:p>
              <a:pPr algn="ctr" defTabSz="65472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3" name="Freeform 32"/>
            <p:cNvSpPr/>
            <p:nvPr/>
          </p:nvSpPr>
          <p:spPr>
            <a:xfrm>
              <a:off x="2464480" y="1831794"/>
              <a:ext cx="809759" cy="806110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17B59E"/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04535" tIns="104535" rIns="104535" bIns="104535" numCol="1" spcCol="936" anchor="ctr" anchorCtr="0">
              <a:noAutofit/>
            </a:bodyPr>
            <a:lstStyle/>
            <a:p>
              <a:pPr algn="ctr" defTabSz="65472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39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4" name="Freeform 33"/>
            <p:cNvSpPr/>
            <p:nvPr/>
          </p:nvSpPr>
          <p:spPr>
            <a:xfrm>
              <a:off x="2748015" y="2866142"/>
              <a:ext cx="809759" cy="806110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17B59E"/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104535" tIns="104535" rIns="104535" bIns="104535" numCol="1" spcCol="936" anchor="ctr" anchorCtr="0">
              <a:noAutofit/>
            </a:bodyPr>
            <a:lstStyle/>
            <a:p>
              <a:pPr algn="ctr" defTabSz="654725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0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6152818" y="1005451"/>
              <a:ext cx="1330245" cy="28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391" tIns="33696" rIns="67391" bIns="33696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6483610" y="2018667"/>
              <a:ext cx="1330245" cy="28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391" tIns="33696" rIns="67391" bIns="33696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1292725" y="3151056"/>
              <a:ext cx="1330245" cy="28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391" tIns="33696" rIns="67391" bIns="33696">
              <a:spAutoFit/>
            </a:bodyPr>
            <a:lstStyle/>
            <a:p>
              <a:pPr algn="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Web3.js</a:t>
              </a: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1228680" y="821675"/>
              <a:ext cx="1330245" cy="28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391" tIns="33696" rIns="67391" bIns="33696">
              <a:spAutoFit/>
            </a:bodyPr>
            <a:lstStyle/>
            <a:p>
              <a:pPr algn="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Solidity</a:t>
              </a: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1085415" y="1944382"/>
              <a:ext cx="1330245" cy="28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391" tIns="33696" rIns="67391" bIns="33696">
              <a:spAutoFit/>
            </a:bodyPr>
            <a:lstStyle/>
            <a:p>
              <a:pPr algn="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Truffle</a:t>
              </a: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283847C2-336D-486C-821B-EB60B5EF0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80304" y="867343"/>
              <a:ext cx="713451" cy="713451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3B1A9D85-17CE-4EF7-8B86-839D3BF29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149"/>
            <a:stretch/>
          </p:blipFill>
          <p:spPr>
            <a:xfrm>
              <a:off x="2614167" y="2018667"/>
              <a:ext cx="531941" cy="42475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6355668E-4BE2-4C68-A52D-741928C5F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5000" y1="51163" x2="25000" y2="51163"/>
                          <a14:foregroundMark x1="46053" y1="48837" x2="46053" y2="48837"/>
                          <a14:foregroundMark x1="61842" y1="27907" x2="61842" y2="27907"/>
                          <a14:foregroundMark x1="55921" y1="61240" x2="55921" y2="61240"/>
                          <a14:foregroundMark x1="69079" y1="56589" x2="69079" y2="56589"/>
                          <a14:backgroundMark x1="92763" y1="31783" x2="92763" y2="317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943" y="3027885"/>
              <a:ext cx="659902" cy="561115"/>
            </a:xfrm>
            <a:prstGeom prst="rect">
              <a:avLst/>
            </a:prstGeom>
            <a:solidFill>
              <a:srgbClr val="000000">
                <a:alpha val="0"/>
              </a:srgbClr>
            </a:solidFill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609A26B-5C17-47D1-BB05-ADB54502A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769" y="989835"/>
              <a:ext cx="499858" cy="499858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78C0D74B-DA64-43D0-9B20-36E5346B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3685" y="3028776"/>
              <a:ext cx="758025" cy="535671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CD104FB-7B05-443A-9816-5AFA84711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512" y="3166695"/>
              <a:ext cx="1330245" cy="28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391" tIns="33696" rIns="67391" bIns="33696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</a:t>
              </a:r>
            </a:p>
          </p:txBody>
        </p:sp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ABD1776A-819B-44B8-B940-DC7D694DE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269" y="1990056"/>
              <a:ext cx="455063" cy="491960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8C6BFF-44CB-4584-8A94-7331DF62257A}"/>
                </a:ext>
              </a:extLst>
            </p:cNvPr>
            <p:cNvSpPr txBox="1"/>
            <p:nvPr/>
          </p:nvSpPr>
          <p:spPr>
            <a:xfrm>
              <a:off x="3893029" y="1886662"/>
              <a:ext cx="1161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Weighted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Voting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System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07769" y="1296054"/>
            <a:ext cx="4011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0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4196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63076" y="-915801"/>
            <a:ext cx="6449197" cy="741662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11661" y="1512072"/>
            <a:ext cx="2492522" cy="24945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39955" y="1008030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39954" y="1873638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4E34A0-6FFB-47AE-A86F-6FC2586746B0}"/>
              </a:ext>
            </a:extLst>
          </p:cNvPr>
          <p:cNvSpPr txBox="1"/>
          <p:nvPr/>
        </p:nvSpPr>
        <p:spPr>
          <a:xfrm>
            <a:off x="5416004" y="936024"/>
            <a:ext cx="2952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7B59E"/>
                </a:solidFill>
                <a:latin typeface="+mn-lt"/>
              </a:rPr>
              <a:t>What is A</a:t>
            </a:r>
            <a:r>
              <a:rPr lang="zh-CN" altLang="en-US" sz="2000" dirty="0">
                <a:solidFill>
                  <a:srgbClr val="17B59E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17B59E"/>
                </a:solidFill>
                <a:latin typeface="+mn-lt"/>
              </a:rPr>
              <a:t>Decentralized Voting System</a:t>
            </a:r>
            <a:endParaRPr lang="zh-CN" altLang="en-US" sz="2000" dirty="0">
              <a:solidFill>
                <a:srgbClr val="17B59E"/>
              </a:solidFill>
              <a:latin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FA458-0814-4CB7-8234-C02E644EC1E9}"/>
              </a:ext>
            </a:extLst>
          </p:cNvPr>
          <p:cNvSpPr txBox="1"/>
          <p:nvPr/>
        </p:nvSpPr>
        <p:spPr>
          <a:xfrm>
            <a:off x="5416002" y="1800096"/>
            <a:ext cx="2952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7B59E"/>
                </a:solidFill>
                <a:latin typeface="+mn-lt"/>
              </a:rPr>
              <a:t>What is A Weighted Voting System</a:t>
            </a:r>
            <a:endParaRPr lang="zh-CN" altLang="en-US" sz="2000" dirty="0">
              <a:solidFill>
                <a:srgbClr val="17B59E"/>
              </a:solidFill>
              <a:latin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2FB28B-511C-48CA-9F37-264A2D6DADF4}"/>
              </a:ext>
            </a:extLst>
          </p:cNvPr>
          <p:cNvSpPr/>
          <p:nvPr/>
        </p:nvSpPr>
        <p:spPr>
          <a:xfrm>
            <a:off x="4839954" y="2736174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5908A5-21AA-46A2-A6B0-7B54A4B29E35}"/>
              </a:ext>
            </a:extLst>
          </p:cNvPr>
          <p:cNvSpPr txBox="1"/>
          <p:nvPr/>
        </p:nvSpPr>
        <p:spPr>
          <a:xfrm>
            <a:off x="5416002" y="2767526"/>
            <a:ext cx="295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7B59E"/>
                </a:solidFill>
              </a:rPr>
              <a:t>Why It is Valuable</a:t>
            </a:r>
            <a:endParaRPr lang="zh-CN" altLang="en-US" sz="2000" dirty="0">
              <a:solidFill>
                <a:srgbClr val="17B59E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5DB73C7-C521-447A-B1FF-A1D4274C4362}"/>
              </a:ext>
            </a:extLst>
          </p:cNvPr>
          <p:cNvSpPr/>
          <p:nvPr/>
        </p:nvSpPr>
        <p:spPr>
          <a:xfrm>
            <a:off x="4839954" y="4320306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97B2F1-8F85-43EE-B9EB-60A64DF73AD2}"/>
              </a:ext>
            </a:extLst>
          </p:cNvPr>
          <p:cNvSpPr txBox="1"/>
          <p:nvPr/>
        </p:nvSpPr>
        <p:spPr>
          <a:xfrm>
            <a:off x="5416002" y="4351658"/>
            <a:ext cx="295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7B59E"/>
                </a:solidFill>
              </a:rPr>
              <a:t>Framework &amp; Tools</a:t>
            </a:r>
            <a:endParaRPr lang="zh-CN" altLang="en-US" sz="2000" dirty="0">
              <a:solidFill>
                <a:srgbClr val="17B59E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B384C54-A16F-45E0-9B12-CC5E11FD1ED7}"/>
              </a:ext>
            </a:extLst>
          </p:cNvPr>
          <p:cNvSpPr/>
          <p:nvPr/>
        </p:nvSpPr>
        <p:spPr>
          <a:xfrm>
            <a:off x="4839954" y="3505768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D28AD0-9857-45C0-ACA8-C94EDD216F6C}"/>
              </a:ext>
            </a:extLst>
          </p:cNvPr>
          <p:cNvSpPr txBox="1"/>
          <p:nvPr/>
        </p:nvSpPr>
        <p:spPr>
          <a:xfrm>
            <a:off x="5416002" y="3537120"/>
            <a:ext cx="295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7B59E"/>
                </a:solidFill>
              </a:rPr>
              <a:t>Voting Process</a:t>
            </a:r>
            <a:endParaRPr lang="zh-CN" altLang="en-US" sz="2000" dirty="0">
              <a:solidFill>
                <a:srgbClr val="17B59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8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0B83DF-D6BB-4E7E-863D-A3599E50A954}"/>
              </a:ext>
            </a:extLst>
          </p:cNvPr>
          <p:cNvSpPr txBox="1"/>
          <p:nvPr/>
        </p:nvSpPr>
        <p:spPr>
          <a:xfrm>
            <a:off x="3831871" y="3591415"/>
            <a:ext cx="497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7B59E"/>
                </a:solidFill>
                <a:latin typeface="+mn-lt"/>
              </a:rPr>
              <a:t>What is a</a:t>
            </a:r>
            <a:r>
              <a:rPr lang="zh-CN" altLang="en-US" sz="2400" dirty="0">
                <a:solidFill>
                  <a:srgbClr val="17B59E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17B59E"/>
                </a:solidFill>
                <a:latin typeface="+mn-lt"/>
              </a:rPr>
              <a:t>Decentralized Voting System</a:t>
            </a:r>
            <a:endParaRPr lang="zh-CN" altLang="en-US" sz="2400" dirty="0">
              <a:solidFill>
                <a:srgbClr val="17B59E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63182" y="215964"/>
            <a:ext cx="425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a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Decentralized Voting System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37AF5B-5479-43BE-8E1A-4624EEDE5090}"/>
              </a:ext>
            </a:extLst>
          </p:cNvPr>
          <p:cNvSpPr txBox="1"/>
          <p:nvPr/>
        </p:nvSpPr>
        <p:spPr>
          <a:xfrm>
            <a:off x="463182" y="792012"/>
            <a:ext cx="3517347" cy="3394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17B59E"/>
                </a:solidFill>
              </a:rPr>
              <a:t>Decentralized Application: 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computer application that runs on a distributed computing system instead of a central server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Thousands of copies on all nodes in the network; almost impossible to go down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Stored on and executed by a blockchain system</a:t>
            </a:r>
          </a:p>
        </p:txBody>
      </p:sp>
      <p:pic>
        <p:nvPicPr>
          <p:cNvPr id="1026" name="Picture 2" descr="Image result for Decentralized Application">
            <a:extLst>
              <a:ext uri="{FF2B5EF4-FFF2-40B4-BE49-F238E27FC236}">
                <a16:creationId xmlns:a16="http://schemas.microsoft.com/office/drawing/2014/main" id="{A68267F2-4D49-46F4-B537-B7495559B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1" r="951" b="7501"/>
          <a:stretch/>
        </p:blipFill>
        <p:spPr bwMode="auto">
          <a:xfrm>
            <a:off x="3903877" y="1296055"/>
            <a:ext cx="4986641" cy="27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EACC0A-DA63-4BC8-B9F3-4E1219F68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865" y="1033432"/>
            <a:ext cx="5155274" cy="361497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63182" y="215964"/>
            <a:ext cx="425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a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Decentralized Voting System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37AF5B-5479-43BE-8E1A-4624EEDE5090}"/>
              </a:ext>
            </a:extLst>
          </p:cNvPr>
          <p:cNvSpPr txBox="1"/>
          <p:nvPr/>
        </p:nvSpPr>
        <p:spPr>
          <a:xfrm>
            <a:off x="458536" y="864018"/>
            <a:ext cx="3589353" cy="306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17B59E"/>
                </a:solidFill>
              </a:rPr>
              <a:t>Blockchain-based Voting System: 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Users can vote in a trustless distribution environment, and each vote is recorded on the blockchain</a:t>
            </a:r>
          </a:p>
          <a:p>
            <a:pPr marL="285750" indent="-285750">
              <a:lnSpc>
                <a:spcPct val="120000"/>
              </a:lnSpc>
              <a:buClr>
                <a:srgbClr val="17B59E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Completely decentralized, so there is no need for any centralized institutions to collect the votes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E2BB94-3FC4-45E1-800D-49981C6F6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364" y="2617084"/>
            <a:ext cx="1381771" cy="4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2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8863" y="3558484"/>
            <a:ext cx="447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7B59E"/>
                </a:solidFill>
              </a:rPr>
              <a:t>What is A Weighted Voting System</a:t>
            </a:r>
          </a:p>
        </p:txBody>
      </p:sp>
    </p:spTree>
    <p:extLst>
      <p:ext uri="{BB962C8B-B14F-4D97-AF65-F5344CB8AC3E}">
        <p14:creationId xmlns:p14="http://schemas.microsoft.com/office/powerpoint/2010/main" val="70770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63182" y="215964"/>
            <a:ext cx="382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A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Weighted Voting System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37AF5B-5479-43BE-8E1A-4624EEDE5090}"/>
              </a:ext>
            </a:extLst>
          </p:cNvPr>
          <p:cNvSpPr txBox="1"/>
          <p:nvPr/>
        </p:nvSpPr>
        <p:spPr>
          <a:xfrm>
            <a:off x="463182" y="684902"/>
            <a:ext cx="807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weighted voting systems is an </a:t>
            </a:r>
            <a:r>
              <a:rPr lang="zh-CN" altLang="zh-CN" b="1" dirty="0">
                <a:solidFill>
                  <a:srgbClr val="17B59E"/>
                </a:solidFill>
              </a:rPr>
              <a:t>electoral system</a:t>
            </a:r>
            <a:r>
              <a:rPr lang="zh-CN" altLang="zh-CN" dirty="0">
                <a:solidFill>
                  <a:srgbClr val="17B59E"/>
                </a:solidFill>
              </a:rPr>
              <a:t>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votes of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 voters are given different </a:t>
            </a:r>
            <a:r>
              <a:rPr lang="zh-CN" altLang="zh-CN" b="1" dirty="0">
                <a:solidFill>
                  <a:srgbClr val="17B59E"/>
                </a:solidFill>
              </a:rPr>
              <a:t>weight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during the election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CC53D-88B6-41D1-89D6-35009B7B9D19}"/>
              </a:ext>
            </a:extLst>
          </p:cNvPr>
          <p:cNvSpPr txBox="1"/>
          <p:nvPr/>
        </p:nvSpPr>
        <p:spPr>
          <a:xfrm>
            <a:off x="5103957" y="1517283"/>
            <a:ext cx="3471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Option1 = 1 * W1 + 1 * W2</a:t>
            </a:r>
          </a:p>
          <a:p>
            <a:r>
              <a:rPr lang="en-US" altLang="zh-CN" dirty="0"/>
              <a:t>Option2 = 1 * W4 + 1 * W6 + 1 * W7 + 1 * W9</a:t>
            </a:r>
          </a:p>
          <a:p>
            <a:r>
              <a:rPr lang="en-US" altLang="zh-CN" dirty="0"/>
              <a:t>Option3 = 1 * W3 + 1 * W5 + 1 * W8 + 1 * W10</a:t>
            </a:r>
          </a:p>
          <a:p>
            <a:endParaRPr lang="en-US" altLang="zh-CN" dirty="0"/>
          </a:p>
          <a:p>
            <a:r>
              <a:rPr lang="en-US" altLang="zh-CN" dirty="0"/>
              <a:t>Final decision = Max(Option1, Option2, Option3)</a:t>
            </a:r>
          </a:p>
          <a:p>
            <a:endParaRPr lang="en-US" altLang="zh-CN" b="1" dirty="0"/>
          </a:p>
          <a:p>
            <a:r>
              <a:rPr lang="en-US" altLang="zh-CN" b="1" dirty="0"/>
              <a:t>Equal voting results:</a:t>
            </a:r>
          </a:p>
          <a:p>
            <a:r>
              <a:rPr lang="en-US" altLang="zh-CN" dirty="0"/>
              <a:t>Re-discuss / vote again among equal result options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C2D1E4-DFE7-4E05-B119-5C83C773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94" y="1656084"/>
            <a:ext cx="4685763" cy="313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546251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17B59E"/>
                </a:solidFill>
              </a:rPr>
              <a:t>Why It is Valuable?</a:t>
            </a:r>
            <a:endParaRPr lang="zh-CN" altLang="en-US" sz="2400" dirty="0">
              <a:solidFill>
                <a:srgbClr val="17B5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47590" y="359976"/>
            <a:ext cx="2208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It is Valuable?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Flowchart: Alternate Process 24"/>
          <p:cNvSpPr/>
          <p:nvPr/>
        </p:nvSpPr>
        <p:spPr>
          <a:xfrm rot="16200000">
            <a:off x="4610703" y="1741325"/>
            <a:ext cx="1766318" cy="1883861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Flowchart: Alternate Process 24"/>
          <p:cNvSpPr/>
          <p:nvPr/>
        </p:nvSpPr>
        <p:spPr>
          <a:xfrm rot="16200000">
            <a:off x="6581318" y="1741321"/>
            <a:ext cx="1766321" cy="1883866"/>
          </a:xfrm>
          <a:prstGeom prst="roundRect">
            <a:avLst>
              <a:gd name="adj" fmla="val 6205"/>
            </a:avLst>
          </a:pr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Flowchart: Alternate Process 24"/>
          <p:cNvSpPr/>
          <p:nvPr/>
        </p:nvSpPr>
        <p:spPr>
          <a:xfrm rot="16200000">
            <a:off x="2640081" y="1741322"/>
            <a:ext cx="1766323" cy="1883863"/>
          </a:xfrm>
          <a:prstGeom prst="roundRect">
            <a:avLst>
              <a:gd name="adj" fmla="val 6205"/>
            </a:avLst>
          </a:pr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Flowchart: Alternate Process 24"/>
          <p:cNvSpPr/>
          <p:nvPr/>
        </p:nvSpPr>
        <p:spPr>
          <a:xfrm rot="16200000">
            <a:off x="669467" y="1741325"/>
            <a:ext cx="1766320" cy="1883861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677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6" name="Group 134"/>
          <p:cNvGrpSpPr>
            <a:grpSpLocks noChangeAspect="1"/>
          </p:cNvGrpSpPr>
          <p:nvPr/>
        </p:nvGrpSpPr>
        <p:grpSpPr>
          <a:xfrm>
            <a:off x="1129021" y="3230157"/>
            <a:ext cx="847210" cy="844095"/>
            <a:chOff x="3287425" y="1417883"/>
            <a:chExt cx="648499" cy="649042"/>
          </a:xfrm>
        </p:grpSpPr>
        <p:sp>
          <p:nvSpPr>
            <p:cNvPr id="7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" name="Oval 94"/>
            <p:cNvSpPr>
              <a:spLocks noChangeAspect="1"/>
            </p:cNvSpPr>
            <p:nvPr/>
          </p:nvSpPr>
          <p:spPr>
            <a:xfrm>
              <a:off x="3362252" y="1492772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01</a:t>
              </a:r>
            </a:p>
          </p:txBody>
        </p:sp>
      </p:grpSp>
      <p:grpSp>
        <p:nvGrpSpPr>
          <p:cNvPr id="9" name="Group 129"/>
          <p:cNvGrpSpPr>
            <a:grpSpLocks noChangeAspect="1"/>
          </p:cNvGrpSpPr>
          <p:nvPr/>
        </p:nvGrpSpPr>
        <p:grpSpPr>
          <a:xfrm>
            <a:off x="3099635" y="3230158"/>
            <a:ext cx="847210" cy="844095"/>
            <a:chOff x="2779491" y="2517212"/>
            <a:chExt cx="648499" cy="649042"/>
          </a:xfrm>
        </p:grpSpPr>
        <p:sp>
          <p:nvSpPr>
            <p:cNvPr id="10" name="Oval 96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1" name="Oval 110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rgbClr val="595959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02</a:t>
              </a:r>
            </a:p>
          </p:txBody>
        </p:sp>
      </p:grpSp>
      <p:grpSp>
        <p:nvGrpSpPr>
          <p:cNvPr id="12" name="Group 130"/>
          <p:cNvGrpSpPr>
            <a:grpSpLocks noChangeAspect="1"/>
          </p:cNvGrpSpPr>
          <p:nvPr/>
        </p:nvGrpSpPr>
        <p:grpSpPr>
          <a:xfrm>
            <a:off x="5157006" y="3230158"/>
            <a:ext cx="847210" cy="844095"/>
            <a:chOff x="3287425" y="3613920"/>
            <a:chExt cx="648499" cy="649042"/>
          </a:xfrm>
        </p:grpSpPr>
        <p:sp>
          <p:nvSpPr>
            <p:cNvPr id="13" name="Oval 127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4" name="Oval 128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03</a:t>
              </a:r>
            </a:p>
          </p:txBody>
        </p:sp>
      </p:grpSp>
      <p:grpSp>
        <p:nvGrpSpPr>
          <p:cNvPr id="15" name="Group 133"/>
          <p:cNvGrpSpPr>
            <a:grpSpLocks noChangeAspect="1"/>
          </p:cNvGrpSpPr>
          <p:nvPr/>
        </p:nvGrpSpPr>
        <p:grpSpPr>
          <a:xfrm>
            <a:off x="7040868" y="3230157"/>
            <a:ext cx="847210" cy="844095"/>
            <a:chOff x="5249342" y="1406453"/>
            <a:chExt cx="648499" cy="649042"/>
          </a:xfrm>
        </p:grpSpPr>
        <p:sp>
          <p:nvSpPr>
            <p:cNvPr id="16" name="Oval 130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7" name="Oval 13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rgbClr val="595959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677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04</a:t>
              </a:r>
            </a:p>
          </p:txBody>
        </p:sp>
      </p:grpSp>
      <p:sp>
        <p:nvSpPr>
          <p:cNvPr id="18" name="Freeform 187"/>
          <p:cNvSpPr>
            <a:spLocks noEditPoints="1"/>
          </p:cNvSpPr>
          <p:nvPr/>
        </p:nvSpPr>
        <p:spPr bwMode="auto">
          <a:xfrm>
            <a:off x="1291064" y="2098836"/>
            <a:ext cx="523119" cy="33654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" name="Freeform 52"/>
          <p:cNvSpPr>
            <a:spLocks noEditPoints="1"/>
          </p:cNvSpPr>
          <p:nvPr/>
        </p:nvSpPr>
        <p:spPr bwMode="auto">
          <a:xfrm>
            <a:off x="3284865" y="2029808"/>
            <a:ext cx="476750" cy="47460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" name="Freeform 56"/>
          <p:cNvSpPr>
            <a:spLocks noEditPoints="1"/>
          </p:cNvSpPr>
          <p:nvPr/>
        </p:nvSpPr>
        <p:spPr bwMode="auto">
          <a:xfrm>
            <a:off x="5265598" y="2039878"/>
            <a:ext cx="456523" cy="454465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677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80259" y="2740926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Transparency</a:t>
            </a: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2950880" y="2740926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 Time</a:t>
            </a:r>
          </a:p>
        </p:txBody>
      </p:sp>
      <p:sp>
        <p:nvSpPr>
          <p:cNvPr id="26" name="矩形 57"/>
          <p:cNvSpPr>
            <a:spLocks noChangeArrowheads="1"/>
          </p:cNvSpPr>
          <p:nvPr/>
        </p:nvSpPr>
        <p:spPr bwMode="auto">
          <a:xfrm>
            <a:off x="4921495" y="2740926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</a:t>
            </a:r>
          </a:p>
        </p:txBody>
      </p:sp>
      <p:sp>
        <p:nvSpPr>
          <p:cNvPr id="28" name="矩形 57"/>
          <p:cNvSpPr>
            <a:spLocks noChangeArrowheads="1"/>
          </p:cNvSpPr>
          <p:nvPr/>
        </p:nvSpPr>
        <p:spPr bwMode="auto">
          <a:xfrm>
            <a:off x="6892113" y="2740926"/>
            <a:ext cx="1330245" cy="25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Anonymity</a:t>
            </a:r>
          </a:p>
        </p:txBody>
      </p:sp>
      <p:pic>
        <p:nvPicPr>
          <p:cNvPr id="1036" name="Picture 12" descr="mage result for Anonymity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016" y="1939289"/>
            <a:ext cx="598475" cy="5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4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853</Words>
  <Characters>0</Characters>
  <Application>Microsoft Office PowerPoint</Application>
  <DocSecurity>0</DocSecurity>
  <PresentationFormat>自定义</PresentationFormat>
  <Lines>0</Lines>
  <Paragraphs>123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/>
  <cp:keywords>www.1ppt.com</cp:keywords>
  <dc:description>www.1ppt.com</dc:description>
  <cp:lastModifiedBy/>
  <cp:revision>1</cp:revision>
  <dcterms:created xsi:type="dcterms:W3CDTF">2017-05-18T11:30:35Z</dcterms:created>
  <dcterms:modified xsi:type="dcterms:W3CDTF">2020-03-18T12:55:08Z</dcterms:modified>
</cp:coreProperties>
</file>