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PIE CHART</a:t>
            </a:r>
            <a:endParaRPr lang="en-US" dirty="0"/>
          </a:p>
        </c:rich>
      </c:tx>
      <c:layout/>
      <c:overlay val="0"/>
      <c:spPr>
        <a:solidFill>
          <a:srgbClr val="00B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1.28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2014</c:v>
                </c:pt>
                <c:pt idx="2">
                  <c:v>2016</c:v>
                </c:pt>
                <c:pt idx="3">
                  <c:v>2018</c:v>
                </c:pt>
                <c:pt idx="4">
                  <c:v>2020</c:v>
                </c:pt>
                <c:pt idx="5">
                  <c:v>2022</c:v>
                </c:pt>
                <c:pt idx="6">
                  <c:v>2024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1.19</c:v>
                </c:pt>
                <c:pt idx="1">
                  <c:v>1.19</c:v>
                </c:pt>
                <c:pt idx="2">
                  <c:v>1.17</c:v>
                </c:pt>
                <c:pt idx="3">
                  <c:v>1.1299999999999999</c:v>
                </c:pt>
                <c:pt idx="4">
                  <c:v>1.1000000000000001</c:v>
                </c:pt>
                <c:pt idx="5">
                  <c:v>1.01</c:v>
                </c:pt>
                <c:pt idx="6">
                  <c:v>1.07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E4AC6-E6F9-4EED-8C32-FE9856B309F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28C194-D04E-4796-A5DF-8D56BAF2B98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b="1" dirty="0" smtClean="0"/>
            <a:t>Family Planning Initiatives</a:t>
          </a:r>
          <a:endParaRPr lang="en-US" sz="2000" b="1" dirty="0"/>
        </a:p>
      </dgm:t>
    </dgm:pt>
    <dgm:pt modelId="{94F3C068-FD33-4712-887D-CE29850CDB3F}" type="parTrans" cxnId="{699095F6-5501-4D98-95F0-5589235713CE}">
      <dgm:prSet/>
      <dgm:spPr/>
      <dgm:t>
        <a:bodyPr/>
        <a:lstStyle/>
        <a:p>
          <a:endParaRPr lang="en-US"/>
        </a:p>
      </dgm:t>
    </dgm:pt>
    <dgm:pt modelId="{02B1BA66-C023-4BE2-8FF0-9C9DFDCCC873}" type="sibTrans" cxnId="{699095F6-5501-4D98-95F0-5589235713C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C5DB65A-CB35-467D-A817-9B30A004B020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Education and Empowerment</a:t>
          </a:r>
          <a:endParaRPr lang="en-US" sz="2000" dirty="0"/>
        </a:p>
      </dgm:t>
    </dgm:pt>
    <dgm:pt modelId="{96B0E387-180D-4A55-ABFA-DC06E6298E0B}" type="parTrans" cxnId="{CFBD1C33-9C9E-48D3-841C-A020A38FAEFB}">
      <dgm:prSet/>
      <dgm:spPr/>
      <dgm:t>
        <a:bodyPr/>
        <a:lstStyle/>
        <a:p>
          <a:endParaRPr lang="en-US"/>
        </a:p>
      </dgm:t>
    </dgm:pt>
    <dgm:pt modelId="{8381F6ED-FBE1-4D30-8FA0-04FFC68EC31D}" type="sibTrans" cxnId="{CFBD1C33-9C9E-48D3-841C-A020A38FAEF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9049277-1EEF-4AC6-BA91-67F89267446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Economic Development</a:t>
          </a:r>
          <a:endParaRPr lang="en-US"/>
        </a:p>
      </dgm:t>
    </dgm:pt>
    <dgm:pt modelId="{EEC342C9-2B83-4043-8EC6-78F76E05AF5C}" type="parTrans" cxnId="{EAF02041-615A-4D29-89BE-59B310A462AA}">
      <dgm:prSet/>
      <dgm:spPr/>
      <dgm:t>
        <a:bodyPr/>
        <a:lstStyle/>
        <a:p>
          <a:endParaRPr lang="en-US"/>
        </a:p>
      </dgm:t>
    </dgm:pt>
    <dgm:pt modelId="{413C171F-9BF1-4C4B-8FB6-96C2BFD42AB8}" type="sibTrans" cxnId="{EAF02041-615A-4D29-89BE-59B310A462AA}">
      <dgm:prSet/>
      <dgm:spPr/>
      <dgm:t>
        <a:bodyPr/>
        <a:lstStyle/>
        <a:p>
          <a:endParaRPr lang="en-US"/>
        </a:p>
      </dgm:t>
    </dgm:pt>
    <dgm:pt modelId="{F6151E53-FF3A-4B1E-9E00-1338AB989A1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Healthcare Improvements</a:t>
          </a:r>
          <a:endParaRPr lang="en-US" dirty="0"/>
        </a:p>
      </dgm:t>
    </dgm:pt>
    <dgm:pt modelId="{0A2C5878-B44B-4C45-8947-CA9BFA893389}" type="parTrans" cxnId="{FB8E5A9C-8F59-463A-A922-7103BB8FBEC9}">
      <dgm:prSet/>
      <dgm:spPr/>
      <dgm:t>
        <a:bodyPr/>
        <a:lstStyle/>
        <a:p>
          <a:endParaRPr lang="en-US"/>
        </a:p>
      </dgm:t>
    </dgm:pt>
    <dgm:pt modelId="{67DEC52E-7137-44F0-9F5E-7E4B462FD5C9}" type="sibTrans" cxnId="{FB8E5A9C-8F59-463A-A922-7103BB8FBEC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DAF12BD-FF80-4DBF-8C4D-56C41C5F1727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Government Policies</a:t>
          </a:r>
          <a:endParaRPr lang="en-US" dirty="0"/>
        </a:p>
      </dgm:t>
    </dgm:pt>
    <dgm:pt modelId="{08899228-49A1-41F7-BCBA-9E284963CD92}" type="parTrans" cxnId="{669B12C6-6C5D-46AE-A5CC-476863BF8226}">
      <dgm:prSet/>
      <dgm:spPr/>
      <dgm:t>
        <a:bodyPr/>
        <a:lstStyle/>
        <a:p>
          <a:endParaRPr lang="en-US"/>
        </a:p>
      </dgm:t>
    </dgm:pt>
    <dgm:pt modelId="{4F1DB8DA-04DB-42EB-A018-D917CA4A6DD6}" type="sibTrans" cxnId="{669B12C6-6C5D-46AE-A5CC-476863BF822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02C4820-E8EB-413F-8204-21DB14D2C996}" type="pres">
      <dgm:prSet presAssocID="{B0FE4AC6-E6F9-4EED-8C32-FE9856B309FE}" presName="diagram" presStyleCnt="0">
        <dgm:presLayoutVars>
          <dgm:dir/>
          <dgm:resizeHandles val="exact"/>
        </dgm:presLayoutVars>
      </dgm:prSet>
      <dgm:spPr/>
    </dgm:pt>
    <dgm:pt modelId="{C1D8A40E-3E8E-42BB-A229-5C688CDCAA55}" type="pres">
      <dgm:prSet presAssocID="{4528C194-D04E-4796-A5DF-8D56BAF2B98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6CAF-9EF2-4F5B-8B22-6EA11CE726A0}" type="pres">
      <dgm:prSet presAssocID="{02B1BA66-C023-4BE2-8FF0-9C9DFDCCC873}" presName="sibTrans" presStyleLbl="sibTrans2D1" presStyleIdx="0" presStyleCnt="4"/>
      <dgm:spPr/>
    </dgm:pt>
    <dgm:pt modelId="{4B8450A6-4A69-4A14-8664-9D59B899BB0B}" type="pres">
      <dgm:prSet presAssocID="{02B1BA66-C023-4BE2-8FF0-9C9DFDCCC873}" presName="connectorText" presStyleLbl="sibTrans2D1" presStyleIdx="0" presStyleCnt="4"/>
      <dgm:spPr/>
    </dgm:pt>
    <dgm:pt modelId="{0B4FDC54-E133-494A-9992-3FE806FF7EDB}" type="pres">
      <dgm:prSet presAssocID="{2C5DB65A-CB35-467D-A817-9B30A004B020}" presName="node" presStyleLbl="node1" presStyleIdx="1" presStyleCnt="5" custLinFactNeighborX="798" custLinFactNeighborY="665">
        <dgm:presLayoutVars>
          <dgm:bulletEnabled val="1"/>
        </dgm:presLayoutVars>
      </dgm:prSet>
      <dgm:spPr/>
    </dgm:pt>
    <dgm:pt modelId="{1F17043C-4FA5-4E8B-82FF-5DAD0536A831}" type="pres">
      <dgm:prSet presAssocID="{8381F6ED-FBE1-4D30-8FA0-04FFC68EC31D}" presName="sibTrans" presStyleLbl="sibTrans2D1" presStyleIdx="1" presStyleCnt="4"/>
      <dgm:spPr/>
    </dgm:pt>
    <dgm:pt modelId="{8456AAE8-0538-4E3A-ACE6-6BAA316CB227}" type="pres">
      <dgm:prSet presAssocID="{8381F6ED-FBE1-4D30-8FA0-04FFC68EC31D}" presName="connectorText" presStyleLbl="sibTrans2D1" presStyleIdx="1" presStyleCnt="4"/>
      <dgm:spPr/>
    </dgm:pt>
    <dgm:pt modelId="{D38C118C-8C2C-49C2-8564-82E8122A48B3}" type="pres">
      <dgm:prSet presAssocID="{0DAF12BD-FF80-4DBF-8C4D-56C41C5F1727}" presName="node" presStyleLbl="node1" presStyleIdx="2" presStyleCnt="5">
        <dgm:presLayoutVars>
          <dgm:bulletEnabled val="1"/>
        </dgm:presLayoutVars>
      </dgm:prSet>
      <dgm:spPr/>
    </dgm:pt>
    <dgm:pt modelId="{A84E7FA7-FB20-4ECD-BA4A-E57BD4A8BD11}" type="pres">
      <dgm:prSet presAssocID="{4F1DB8DA-04DB-42EB-A018-D917CA4A6DD6}" presName="sibTrans" presStyleLbl="sibTrans2D1" presStyleIdx="2" presStyleCnt="4"/>
      <dgm:spPr/>
    </dgm:pt>
    <dgm:pt modelId="{FD44DADC-5B7F-4004-9E73-4C0DAE3CCC6A}" type="pres">
      <dgm:prSet presAssocID="{4F1DB8DA-04DB-42EB-A018-D917CA4A6DD6}" presName="connectorText" presStyleLbl="sibTrans2D1" presStyleIdx="2" presStyleCnt="4"/>
      <dgm:spPr/>
    </dgm:pt>
    <dgm:pt modelId="{68BB77AE-999D-4A97-AA85-0AEF2EAF2F93}" type="pres">
      <dgm:prSet presAssocID="{F6151E53-FF3A-4B1E-9E00-1338AB989A16}" presName="node" presStyleLbl="node1" presStyleIdx="3" presStyleCnt="5">
        <dgm:presLayoutVars>
          <dgm:bulletEnabled val="1"/>
        </dgm:presLayoutVars>
      </dgm:prSet>
      <dgm:spPr/>
    </dgm:pt>
    <dgm:pt modelId="{4D090916-50C1-438F-B7C0-CFF061D13EF9}" type="pres">
      <dgm:prSet presAssocID="{67DEC52E-7137-44F0-9F5E-7E4B462FD5C9}" presName="sibTrans" presStyleLbl="sibTrans2D1" presStyleIdx="3" presStyleCnt="4"/>
      <dgm:spPr/>
    </dgm:pt>
    <dgm:pt modelId="{9C5E6DC9-3A26-466D-88D6-8F89376C1984}" type="pres">
      <dgm:prSet presAssocID="{67DEC52E-7137-44F0-9F5E-7E4B462FD5C9}" presName="connectorText" presStyleLbl="sibTrans2D1" presStyleIdx="3" presStyleCnt="4"/>
      <dgm:spPr/>
    </dgm:pt>
    <dgm:pt modelId="{50FC0684-EF3D-4F52-830B-5F867D35E824}" type="pres">
      <dgm:prSet presAssocID="{D9049277-1EEF-4AC6-BA91-67F892674462}" presName="node" presStyleLbl="node1" presStyleIdx="4" presStyleCnt="5">
        <dgm:presLayoutVars>
          <dgm:bulletEnabled val="1"/>
        </dgm:presLayoutVars>
      </dgm:prSet>
      <dgm:spPr/>
    </dgm:pt>
  </dgm:ptLst>
  <dgm:cxnLst>
    <dgm:cxn modelId="{585F53CD-E7DB-4979-AD64-D158949797C9}" type="presOf" srcId="{67DEC52E-7137-44F0-9F5E-7E4B462FD5C9}" destId="{9C5E6DC9-3A26-466D-88D6-8F89376C1984}" srcOrd="1" destOrd="0" presId="urn:microsoft.com/office/officeart/2005/8/layout/process5"/>
    <dgm:cxn modelId="{86F902D9-4B9D-4BF3-83A5-B1F9C698E167}" type="presOf" srcId="{2C5DB65A-CB35-467D-A817-9B30A004B020}" destId="{0B4FDC54-E133-494A-9992-3FE806FF7EDB}" srcOrd="0" destOrd="0" presId="urn:microsoft.com/office/officeart/2005/8/layout/process5"/>
    <dgm:cxn modelId="{D8C862DC-A5B9-4D4D-8250-5AEC6D6A5A33}" type="presOf" srcId="{D9049277-1EEF-4AC6-BA91-67F892674462}" destId="{50FC0684-EF3D-4F52-830B-5F867D35E824}" srcOrd="0" destOrd="0" presId="urn:microsoft.com/office/officeart/2005/8/layout/process5"/>
    <dgm:cxn modelId="{B9AC0CC2-21D4-4465-A0A1-81AD6F790E66}" type="presOf" srcId="{F6151E53-FF3A-4B1E-9E00-1338AB989A16}" destId="{68BB77AE-999D-4A97-AA85-0AEF2EAF2F93}" srcOrd="0" destOrd="0" presId="urn:microsoft.com/office/officeart/2005/8/layout/process5"/>
    <dgm:cxn modelId="{1C4E7E4A-BE1E-4649-AF5C-0DB955EC5A90}" type="presOf" srcId="{4528C194-D04E-4796-A5DF-8D56BAF2B98B}" destId="{C1D8A40E-3E8E-42BB-A229-5C688CDCAA55}" srcOrd="0" destOrd="0" presId="urn:microsoft.com/office/officeart/2005/8/layout/process5"/>
    <dgm:cxn modelId="{50DF3B02-343B-498A-9AA7-AD8230239C19}" type="presOf" srcId="{8381F6ED-FBE1-4D30-8FA0-04FFC68EC31D}" destId="{1F17043C-4FA5-4E8B-82FF-5DAD0536A831}" srcOrd="0" destOrd="0" presId="urn:microsoft.com/office/officeart/2005/8/layout/process5"/>
    <dgm:cxn modelId="{699095F6-5501-4D98-95F0-5589235713CE}" srcId="{B0FE4AC6-E6F9-4EED-8C32-FE9856B309FE}" destId="{4528C194-D04E-4796-A5DF-8D56BAF2B98B}" srcOrd="0" destOrd="0" parTransId="{94F3C068-FD33-4712-887D-CE29850CDB3F}" sibTransId="{02B1BA66-C023-4BE2-8FF0-9C9DFDCCC873}"/>
    <dgm:cxn modelId="{669B12C6-6C5D-46AE-A5CC-476863BF8226}" srcId="{B0FE4AC6-E6F9-4EED-8C32-FE9856B309FE}" destId="{0DAF12BD-FF80-4DBF-8C4D-56C41C5F1727}" srcOrd="2" destOrd="0" parTransId="{08899228-49A1-41F7-BCBA-9E284963CD92}" sibTransId="{4F1DB8DA-04DB-42EB-A018-D917CA4A6DD6}"/>
    <dgm:cxn modelId="{EAF02041-615A-4D29-89BE-59B310A462AA}" srcId="{B0FE4AC6-E6F9-4EED-8C32-FE9856B309FE}" destId="{D9049277-1EEF-4AC6-BA91-67F892674462}" srcOrd="4" destOrd="0" parTransId="{EEC342C9-2B83-4043-8EC6-78F76E05AF5C}" sibTransId="{413C171F-9BF1-4C4B-8FB6-96C2BFD42AB8}"/>
    <dgm:cxn modelId="{8B4B6917-2DE0-451C-A7CB-7C1964CB8127}" type="presOf" srcId="{4F1DB8DA-04DB-42EB-A018-D917CA4A6DD6}" destId="{FD44DADC-5B7F-4004-9E73-4C0DAE3CCC6A}" srcOrd="1" destOrd="0" presId="urn:microsoft.com/office/officeart/2005/8/layout/process5"/>
    <dgm:cxn modelId="{E4BBF361-E313-43D3-AED9-5E55E55BA8F8}" type="presOf" srcId="{B0FE4AC6-E6F9-4EED-8C32-FE9856B309FE}" destId="{302C4820-E8EB-413F-8204-21DB14D2C996}" srcOrd="0" destOrd="0" presId="urn:microsoft.com/office/officeart/2005/8/layout/process5"/>
    <dgm:cxn modelId="{8D8C86AE-777D-4442-95C1-5ABB81E5B269}" type="presOf" srcId="{02B1BA66-C023-4BE2-8FF0-9C9DFDCCC873}" destId="{C3C46CAF-9EF2-4F5B-8B22-6EA11CE726A0}" srcOrd="0" destOrd="0" presId="urn:microsoft.com/office/officeart/2005/8/layout/process5"/>
    <dgm:cxn modelId="{9020314B-2893-4CF4-888F-A901F0182F63}" type="presOf" srcId="{0DAF12BD-FF80-4DBF-8C4D-56C41C5F1727}" destId="{D38C118C-8C2C-49C2-8564-82E8122A48B3}" srcOrd="0" destOrd="0" presId="urn:microsoft.com/office/officeart/2005/8/layout/process5"/>
    <dgm:cxn modelId="{FB8E5A9C-8F59-463A-A922-7103BB8FBEC9}" srcId="{B0FE4AC6-E6F9-4EED-8C32-FE9856B309FE}" destId="{F6151E53-FF3A-4B1E-9E00-1338AB989A16}" srcOrd="3" destOrd="0" parTransId="{0A2C5878-B44B-4C45-8947-CA9BFA893389}" sibTransId="{67DEC52E-7137-44F0-9F5E-7E4B462FD5C9}"/>
    <dgm:cxn modelId="{CFBD1C33-9C9E-48D3-841C-A020A38FAEFB}" srcId="{B0FE4AC6-E6F9-4EED-8C32-FE9856B309FE}" destId="{2C5DB65A-CB35-467D-A817-9B30A004B020}" srcOrd="1" destOrd="0" parTransId="{96B0E387-180D-4A55-ABFA-DC06E6298E0B}" sibTransId="{8381F6ED-FBE1-4D30-8FA0-04FFC68EC31D}"/>
    <dgm:cxn modelId="{2A65966A-C9AD-46EB-B7C7-009CB686A1CF}" type="presOf" srcId="{67DEC52E-7137-44F0-9F5E-7E4B462FD5C9}" destId="{4D090916-50C1-438F-B7C0-CFF061D13EF9}" srcOrd="0" destOrd="0" presId="urn:microsoft.com/office/officeart/2005/8/layout/process5"/>
    <dgm:cxn modelId="{446B792A-47C6-4163-ADF3-255C19B99854}" type="presOf" srcId="{02B1BA66-C023-4BE2-8FF0-9C9DFDCCC873}" destId="{4B8450A6-4A69-4A14-8664-9D59B899BB0B}" srcOrd="1" destOrd="0" presId="urn:microsoft.com/office/officeart/2005/8/layout/process5"/>
    <dgm:cxn modelId="{3450887A-2DBC-49AC-BECB-9B6D33CA4C29}" type="presOf" srcId="{4F1DB8DA-04DB-42EB-A018-D917CA4A6DD6}" destId="{A84E7FA7-FB20-4ECD-BA4A-E57BD4A8BD11}" srcOrd="0" destOrd="0" presId="urn:microsoft.com/office/officeart/2005/8/layout/process5"/>
    <dgm:cxn modelId="{535FF7B6-81E2-4EED-8A71-A690B35BB805}" type="presOf" srcId="{8381F6ED-FBE1-4D30-8FA0-04FFC68EC31D}" destId="{8456AAE8-0538-4E3A-ACE6-6BAA316CB227}" srcOrd="1" destOrd="0" presId="urn:microsoft.com/office/officeart/2005/8/layout/process5"/>
    <dgm:cxn modelId="{7354BF3C-1013-440A-8D4C-672FA2531FB0}" type="presParOf" srcId="{302C4820-E8EB-413F-8204-21DB14D2C996}" destId="{C1D8A40E-3E8E-42BB-A229-5C688CDCAA55}" srcOrd="0" destOrd="0" presId="urn:microsoft.com/office/officeart/2005/8/layout/process5"/>
    <dgm:cxn modelId="{58FCEEAF-E421-452F-9378-C14C6DB7675B}" type="presParOf" srcId="{302C4820-E8EB-413F-8204-21DB14D2C996}" destId="{C3C46CAF-9EF2-4F5B-8B22-6EA11CE726A0}" srcOrd="1" destOrd="0" presId="urn:microsoft.com/office/officeart/2005/8/layout/process5"/>
    <dgm:cxn modelId="{BDD4A25D-4D00-4602-8276-A861C527B194}" type="presParOf" srcId="{C3C46CAF-9EF2-4F5B-8B22-6EA11CE726A0}" destId="{4B8450A6-4A69-4A14-8664-9D59B899BB0B}" srcOrd="0" destOrd="0" presId="urn:microsoft.com/office/officeart/2005/8/layout/process5"/>
    <dgm:cxn modelId="{E2A7C9D6-9701-46C2-8F62-85A315A35F28}" type="presParOf" srcId="{302C4820-E8EB-413F-8204-21DB14D2C996}" destId="{0B4FDC54-E133-494A-9992-3FE806FF7EDB}" srcOrd="2" destOrd="0" presId="urn:microsoft.com/office/officeart/2005/8/layout/process5"/>
    <dgm:cxn modelId="{933EE8B9-8845-4382-B18A-752A10BCAD13}" type="presParOf" srcId="{302C4820-E8EB-413F-8204-21DB14D2C996}" destId="{1F17043C-4FA5-4E8B-82FF-5DAD0536A831}" srcOrd="3" destOrd="0" presId="urn:microsoft.com/office/officeart/2005/8/layout/process5"/>
    <dgm:cxn modelId="{9897B45C-8241-434E-9141-7A6380ADACE6}" type="presParOf" srcId="{1F17043C-4FA5-4E8B-82FF-5DAD0536A831}" destId="{8456AAE8-0538-4E3A-ACE6-6BAA316CB227}" srcOrd="0" destOrd="0" presId="urn:microsoft.com/office/officeart/2005/8/layout/process5"/>
    <dgm:cxn modelId="{2F8DD8CC-5117-4814-987B-38D9EC16A53E}" type="presParOf" srcId="{302C4820-E8EB-413F-8204-21DB14D2C996}" destId="{D38C118C-8C2C-49C2-8564-82E8122A48B3}" srcOrd="4" destOrd="0" presId="urn:microsoft.com/office/officeart/2005/8/layout/process5"/>
    <dgm:cxn modelId="{0F3E9568-525E-4D75-AB29-1F9BFAE79181}" type="presParOf" srcId="{302C4820-E8EB-413F-8204-21DB14D2C996}" destId="{A84E7FA7-FB20-4ECD-BA4A-E57BD4A8BD11}" srcOrd="5" destOrd="0" presId="urn:microsoft.com/office/officeart/2005/8/layout/process5"/>
    <dgm:cxn modelId="{066DF979-6C0D-4685-A5F3-C4C9142D0841}" type="presParOf" srcId="{A84E7FA7-FB20-4ECD-BA4A-E57BD4A8BD11}" destId="{FD44DADC-5B7F-4004-9E73-4C0DAE3CCC6A}" srcOrd="0" destOrd="0" presId="urn:microsoft.com/office/officeart/2005/8/layout/process5"/>
    <dgm:cxn modelId="{1B6A55C4-DD29-4348-A26F-B9F88D668C5F}" type="presParOf" srcId="{302C4820-E8EB-413F-8204-21DB14D2C996}" destId="{68BB77AE-999D-4A97-AA85-0AEF2EAF2F93}" srcOrd="6" destOrd="0" presId="urn:microsoft.com/office/officeart/2005/8/layout/process5"/>
    <dgm:cxn modelId="{A93A0EEC-DE7A-4426-8A3D-2E26601FA344}" type="presParOf" srcId="{302C4820-E8EB-413F-8204-21DB14D2C996}" destId="{4D090916-50C1-438F-B7C0-CFF061D13EF9}" srcOrd="7" destOrd="0" presId="urn:microsoft.com/office/officeart/2005/8/layout/process5"/>
    <dgm:cxn modelId="{7A48EC49-E7FE-4F9D-9EA5-30198F05296A}" type="presParOf" srcId="{4D090916-50C1-438F-B7C0-CFF061D13EF9}" destId="{9C5E6DC9-3A26-466D-88D6-8F89376C1984}" srcOrd="0" destOrd="0" presId="urn:microsoft.com/office/officeart/2005/8/layout/process5"/>
    <dgm:cxn modelId="{2E1F6B90-5916-4743-81FB-2513C8E53DD0}" type="presParOf" srcId="{302C4820-E8EB-413F-8204-21DB14D2C996}" destId="{50FC0684-EF3D-4F52-830B-5F867D35E82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8A40E-3E8E-42BB-A229-5C688CDCAA55}">
      <dsp:nvSpPr>
        <dsp:cNvPr id="0" name=""/>
        <dsp:cNvSpPr/>
      </dsp:nvSpPr>
      <dsp:spPr>
        <a:xfrm>
          <a:off x="7280" y="145018"/>
          <a:ext cx="2176007" cy="130560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Family Planning Initiatives</a:t>
          </a:r>
          <a:endParaRPr lang="en-US" sz="2000" b="1" kern="1200" dirty="0"/>
        </a:p>
      </dsp:txBody>
      <dsp:txXfrm>
        <a:off x="45520" y="183258"/>
        <a:ext cx="2099527" cy="1229124"/>
      </dsp:txXfrm>
    </dsp:sp>
    <dsp:sp modelId="{C3C46CAF-9EF2-4F5B-8B22-6EA11CE726A0}">
      <dsp:nvSpPr>
        <dsp:cNvPr id="0" name=""/>
        <dsp:cNvSpPr/>
      </dsp:nvSpPr>
      <dsp:spPr>
        <a:xfrm rot="9742">
          <a:off x="2378595" y="532299"/>
          <a:ext cx="470518" cy="539649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78595" y="640029"/>
        <a:ext cx="329363" cy="323789"/>
      </dsp:txXfrm>
    </dsp:sp>
    <dsp:sp modelId="{0B4FDC54-E133-494A-9992-3FE806FF7EDB}">
      <dsp:nvSpPr>
        <dsp:cNvPr id="0" name=""/>
        <dsp:cNvSpPr/>
      </dsp:nvSpPr>
      <dsp:spPr>
        <a:xfrm>
          <a:off x="3071054" y="153701"/>
          <a:ext cx="2176007" cy="130560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Education and Empowerment</a:t>
          </a:r>
          <a:endParaRPr lang="en-US" sz="2000" kern="1200" dirty="0"/>
        </a:p>
      </dsp:txBody>
      <dsp:txXfrm>
        <a:off x="3109294" y="191941"/>
        <a:ext cx="2099527" cy="1229124"/>
      </dsp:txXfrm>
    </dsp:sp>
    <dsp:sp modelId="{1F17043C-4FA5-4E8B-82FF-5DAD0536A831}">
      <dsp:nvSpPr>
        <dsp:cNvPr id="0" name=""/>
        <dsp:cNvSpPr/>
      </dsp:nvSpPr>
      <dsp:spPr>
        <a:xfrm rot="21590146">
          <a:off x="5434729" y="532373"/>
          <a:ext cx="452112" cy="539649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34729" y="640497"/>
        <a:ext cx="316478" cy="323789"/>
      </dsp:txXfrm>
    </dsp:sp>
    <dsp:sp modelId="{D38C118C-8C2C-49C2-8564-82E8122A48B3}">
      <dsp:nvSpPr>
        <dsp:cNvPr id="0" name=""/>
        <dsp:cNvSpPr/>
      </dsp:nvSpPr>
      <dsp:spPr>
        <a:xfrm>
          <a:off x="6100100" y="145018"/>
          <a:ext cx="2176007" cy="1305604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Government Policies</a:t>
          </a:r>
          <a:endParaRPr lang="en-US" sz="2500" kern="1200" dirty="0"/>
        </a:p>
      </dsp:txBody>
      <dsp:txXfrm>
        <a:off x="6138340" y="183258"/>
        <a:ext cx="2099527" cy="1229124"/>
      </dsp:txXfrm>
    </dsp:sp>
    <dsp:sp modelId="{A84E7FA7-FB20-4ECD-BA4A-E57BD4A8BD11}">
      <dsp:nvSpPr>
        <dsp:cNvPr id="0" name=""/>
        <dsp:cNvSpPr/>
      </dsp:nvSpPr>
      <dsp:spPr>
        <a:xfrm rot="5400000">
          <a:off x="6957447" y="1602943"/>
          <a:ext cx="461313" cy="539649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7026209" y="1642111"/>
        <a:ext cx="323789" cy="322919"/>
      </dsp:txXfrm>
    </dsp:sp>
    <dsp:sp modelId="{68BB77AE-999D-4A97-AA85-0AEF2EAF2F93}">
      <dsp:nvSpPr>
        <dsp:cNvPr id="0" name=""/>
        <dsp:cNvSpPr/>
      </dsp:nvSpPr>
      <dsp:spPr>
        <a:xfrm>
          <a:off x="6100100" y="2321025"/>
          <a:ext cx="2176007" cy="130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Healthcare Improvements</a:t>
          </a:r>
          <a:endParaRPr lang="en-US" sz="2500" kern="1200" dirty="0"/>
        </a:p>
      </dsp:txBody>
      <dsp:txXfrm>
        <a:off x="6138340" y="2359265"/>
        <a:ext cx="2099527" cy="1229124"/>
      </dsp:txXfrm>
    </dsp:sp>
    <dsp:sp modelId="{4D090916-50C1-438F-B7C0-CFF061D13EF9}">
      <dsp:nvSpPr>
        <dsp:cNvPr id="0" name=""/>
        <dsp:cNvSpPr/>
      </dsp:nvSpPr>
      <dsp:spPr>
        <a:xfrm rot="10800000">
          <a:off x="5447298" y="2704003"/>
          <a:ext cx="461313" cy="539649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5585692" y="2811933"/>
        <a:ext cx="322919" cy="323789"/>
      </dsp:txXfrm>
    </dsp:sp>
    <dsp:sp modelId="{50FC0684-EF3D-4F52-830B-5F867D35E824}">
      <dsp:nvSpPr>
        <dsp:cNvPr id="0" name=""/>
        <dsp:cNvSpPr/>
      </dsp:nvSpPr>
      <dsp:spPr>
        <a:xfrm>
          <a:off x="3053690" y="2321025"/>
          <a:ext cx="2176007" cy="130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Economic Development</a:t>
          </a:r>
          <a:endParaRPr lang="en-US" sz="2500" kern="1200"/>
        </a:p>
      </dsp:txBody>
      <dsp:txXfrm>
        <a:off x="3091930" y="2359265"/>
        <a:ext cx="2099527" cy="1229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19F1-2FB7-4E62-A96B-859E4F4A079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9BAE0-B4C4-46EC-8717-76B05F2F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5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AB3-3628-4757-93CB-63B7439D3FD7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DB12-34FC-452F-A913-DB174CB88D83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F273-227D-4A20-89DA-5A092F78BB38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7C31-7C70-414C-8FDB-82D9EB847479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113D-C534-4910-8C93-567BE944A208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F681-80D6-4951-B31A-A7273F9E2CEC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F3E-A058-4F72-8B96-1799457EA128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F0A1-D55E-422C-8F65-756F9BBB7F93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92E9-8480-4D26-A85A-FC53FA55C84D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CC50-4EE1-46F0-8A51-6BEF6C7FCE2F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0266" y="516467"/>
            <a:ext cx="8788401" cy="931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57867"/>
            <a:ext cx="10592134" cy="461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B050"/>
                </a:solidFill>
              </a:defRPr>
            </a:lvl1pPr>
          </a:lstStyle>
          <a:p>
            <a:fld id="{DEBE91E9-A8C1-4A56-89BE-3B75AC25721D}" type="datetime2">
              <a:rPr lang="en-US" smtClean="0"/>
              <a:t>Sunday, September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MD IMAM HOSSEN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9267" y="6356350"/>
            <a:ext cx="1134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PAGE NO.1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4" y="516467"/>
            <a:ext cx="910236" cy="947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33" y="563033"/>
            <a:ext cx="838201" cy="83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853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471612"/>
            <a:ext cx="8788400" cy="4610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26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54070" y="1766047"/>
            <a:ext cx="1954305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MY IDENTITY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73623" y="2770094"/>
            <a:ext cx="3998259" cy="22159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Palatino Linotype"/>
              </a:rPr>
              <a:t>NAME:</a:t>
            </a:r>
            <a:r>
              <a:rPr lang="en-US" sz="2000" dirty="0" smtClean="0">
                <a:solidFill>
                  <a:prstClr val="white"/>
                </a:solidFill>
                <a:latin typeface="Palatino Linotype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Palatino Linotype"/>
              </a:rPr>
              <a:t>MD IMAM HOSSEN</a:t>
            </a:r>
            <a:endParaRPr lang="en-US" sz="2000" dirty="0">
              <a:solidFill>
                <a:srgbClr val="00B0F0"/>
              </a:solidFill>
              <a:latin typeface="Palatino Linotype"/>
            </a:endParaRPr>
          </a:p>
          <a:p>
            <a:pPr lvl="0"/>
            <a:r>
              <a:rPr lang="en-US" sz="2000" dirty="0" smtClean="0">
                <a:solidFill>
                  <a:prstClr val="white"/>
                </a:solidFill>
                <a:latin typeface="Palatino Linotype"/>
              </a:rPr>
              <a:t>BATCH: </a:t>
            </a:r>
            <a:r>
              <a:rPr lang="en-US" sz="2000" dirty="0" smtClean="0">
                <a:solidFill>
                  <a:srgbClr val="00B0F0"/>
                </a:solidFill>
                <a:latin typeface="Palatino Linotype"/>
              </a:rPr>
              <a:t>OFFICE-28</a:t>
            </a:r>
            <a:endParaRPr lang="en-US" sz="2000" dirty="0">
              <a:solidFill>
                <a:srgbClr val="00B0F0"/>
              </a:solidFill>
              <a:latin typeface="Palatino Linotype"/>
            </a:endParaRPr>
          </a:p>
          <a:p>
            <a:pPr lvl="0"/>
            <a:r>
              <a:rPr lang="en-US" sz="2000" dirty="0" smtClean="0">
                <a:solidFill>
                  <a:prstClr val="white"/>
                </a:solidFill>
                <a:latin typeface="Palatino Linotype"/>
              </a:rPr>
              <a:t>YEAR: </a:t>
            </a:r>
            <a:r>
              <a:rPr lang="en-US" sz="2000" dirty="0" smtClean="0">
                <a:solidFill>
                  <a:srgbClr val="00B0F0"/>
                </a:solidFill>
                <a:latin typeface="Palatino Linotype"/>
              </a:rPr>
              <a:t>4</a:t>
            </a:r>
            <a:r>
              <a:rPr lang="en-US" sz="2000" baseline="30000" dirty="0" smtClean="0">
                <a:solidFill>
                  <a:srgbClr val="00B0F0"/>
                </a:solidFill>
                <a:latin typeface="Palatino Linotype"/>
              </a:rPr>
              <a:t>TH</a:t>
            </a:r>
            <a:r>
              <a:rPr lang="en-US" sz="2000" dirty="0" smtClean="0">
                <a:solidFill>
                  <a:srgbClr val="00B0F0"/>
                </a:solidFill>
                <a:latin typeface="Palatino Linotype"/>
              </a:rPr>
              <a:t> </a:t>
            </a:r>
            <a:endParaRPr lang="en-US" sz="2000" dirty="0">
              <a:solidFill>
                <a:srgbClr val="00B0F0"/>
              </a:solidFill>
              <a:latin typeface="Palatino Linotype"/>
            </a:endParaRPr>
          </a:p>
          <a:p>
            <a:pPr lvl="0"/>
            <a:r>
              <a:rPr lang="en-US" sz="2000" dirty="0" smtClean="0">
                <a:solidFill>
                  <a:prstClr val="white"/>
                </a:solidFill>
                <a:latin typeface="Palatino Linotype"/>
              </a:rPr>
              <a:t>SESSION: </a:t>
            </a:r>
            <a:r>
              <a:rPr lang="en-US" sz="2000" dirty="0" smtClean="0">
                <a:solidFill>
                  <a:srgbClr val="00B0F0"/>
                </a:solidFill>
                <a:latin typeface="Palatino Linotype"/>
              </a:rPr>
              <a:t>2019-20</a:t>
            </a:r>
          </a:p>
          <a:p>
            <a:pPr lvl="0"/>
            <a:r>
              <a:rPr lang="en-US" sz="2000" dirty="0" smtClean="0">
                <a:solidFill>
                  <a:prstClr val="white"/>
                </a:solidFill>
                <a:latin typeface="Palatino Linotype"/>
              </a:rPr>
              <a:t>SERIAL NO: </a:t>
            </a:r>
            <a:r>
              <a:rPr lang="en-US" sz="2000" dirty="0" smtClean="0">
                <a:solidFill>
                  <a:srgbClr val="00B0F0"/>
                </a:solidFill>
                <a:latin typeface="Palatino Linotype"/>
              </a:rPr>
              <a:t>03</a:t>
            </a:r>
          </a:p>
          <a:p>
            <a:pPr lvl="0"/>
            <a:r>
              <a:rPr lang="en-US" sz="2000" dirty="0" smtClean="0">
                <a:solidFill>
                  <a:prstClr val="white"/>
                </a:solidFill>
                <a:latin typeface="Palatino Linotype"/>
              </a:rPr>
              <a:t>DEPARTMENT: </a:t>
            </a:r>
            <a:r>
              <a:rPr lang="en-US" sz="2000" dirty="0" smtClean="0">
                <a:solidFill>
                  <a:srgbClr val="00B0F0"/>
                </a:solidFill>
                <a:latin typeface="Palatino Linotype"/>
              </a:rPr>
              <a:t>PHYSICS</a:t>
            </a:r>
          </a:p>
          <a:p>
            <a:pPr lvl="0"/>
            <a:endParaRPr lang="en-US" dirty="0">
              <a:solidFill>
                <a:prstClr val="white"/>
              </a:solidFill>
              <a:latin typeface="Palatino Linotyp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47" y="2770094"/>
            <a:ext cx="1610610" cy="20813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2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7867"/>
            <a:ext cx="10515600" cy="461909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FF00"/>
                </a:solidFill>
              </a:rPr>
              <a:t>SHORT NOTE: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 smtClean="0"/>
              <a:t>The population problem in Bangladesh is one of the country’s most critical challenges. With over 170 million people living in a small area of 147,570 square kilometers, it has one of the highest population densities in the world.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 smtClean="0"/>
              <a:t>This leads to immense pressure on resources such as land, water, and food, as well as overstretched healthcare, education, and infrastructure systems</a:t>
            </a:r>
            <a:r>
              <a:rPr lang="en-US" dirty="0" smtClean="0"/>
              <a:t>.</a:t>
            </a:r>
            <a:endParaRPr lang="en-US" b="1" u="sng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Sunday, September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4531"/>
              </p:ext>
            </p:extLst>
          </p:nvPr>
        </p:nvGraphicFramePr>
        <p:xfrm>
          <a:off x="1775012" y="2501156"/>
          <a:ext cx="7216589" cy="3290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1345"/>
                <a:gridCol w="2624213"/>
                <a:gridCol w="2821031"/>
              </a:tblGrid>
              <a:tr h="666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Year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Population (Millions)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Annual Growth Rate (%)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2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2010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148.69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1.28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2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2012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152.39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1.19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2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2014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156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1.17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2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2016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159.68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1.13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2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2018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163.34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1.14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2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2020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167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1.1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26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2022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170.43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1.02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398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2024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172.25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1.07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5012" y="1918447"/>
            <a:ext cx="46975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DATA FOR POPULATION OF BANGLADESH: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255059" y="1995536"/>
            <a:ext cx="385482" cy="2151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40262611"/>
              </p:ext>
            </p:extLst>
          </p:nvPr>
        </p:nvGraphicFramePr>
        <p:xfrm>
          <a:off x="2569883" y="2402541"/>
          <a:ext cx="6385859" cy="373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Right Arrow 24"/>
          <p:cNvSpPr/>
          <p:nvPr/>
        </p:nvSpPr>
        <p:spPr>
          <a:xfrm>
            <a:off x="1517525" y="1896924"/>
            <a:ext cx="385482" cy="2151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99130" y="1819834"/>
            <a:ext cx="46437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PIE CHART</a:t>
            </a:r>
            <a:r>
              <a:rPr lang="en-US" b="1" dirty="0" smtClean="0"/>
              <a:t> FOR POPULATION OF BANGLADESH: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1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11245182"/>
              </p:ext>
            </p:extLst>
          </p:nvPr>
        </p:nvGraphicFramePr>
        <p:xfrm>
          <a:off x="1810871" y="2348752"/>
          <a:ext cx="8283388" cy="3771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21859" y="1900518"/>
            <a:ext cx="562087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Solution Flow Chart </a:t>
            </a:r>
            <a:r>
              <a:rPr lang="en-US" b="1" dirty="0">
                <a:solidFill>
                  <a:prstClr val="white"/>
                </a:solidFill>
              </a:rPr>
              <a:t>FOR POPULATION OF </a:t>
            </a:r>
            <a:r>
              <a:rPr lang="en-US" b="1" dirty="0" smtClean="0">
                <a:solidFill>
                  <a:prstClr val="white"/>
                </a:solidFill>
              </a:rPr>
              <a:t>BANGLADESH: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864659" y="1946684"/>
            <a:ext cx="345141" cy="276999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0266" y="1820734"/>
            <a:ext cx="7808259" cy="110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Family Planning Initiatives: </a:t>
            </a:r>
          </a:p>
          <a:p>
            <a:r>
              <a:rPr lang="en-US" sz="2400" b="1" dirty="0"/>
              <a:t> </a:t>
            </a:r>
            <a:r>
              <a:rPr lang="en-US" b="1" dirty="0" smtClean="0"/>
              <a:t>Strengthening access to contraception and reproductive health services, along with public awareness campaigns, can help control birth rates.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10265" y="3147467"/>
            <a:ext cx="7808259" cy="12926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2. Education and Empowerment: </a:t>
            </a:r>
          </a:p>
          <a:p>
            <a:r>
              <a:rPr lang="en-US" b="1" dirty="0" smtClean="0"/>
              <a:t>Promoting education, especially for women, and empowering them to make informed decisions about family size is crucial. Educated women tend to have fewer children.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10265" y="4658866"/>
            <a:ext cx="7799295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3. Economic Development: </a:t>
            </a:r>
          </a:p>
          <a:p>
            <a:r>
              <a:rPr lang="en-US" b="1" dirty="0" smtClean="0"/>
              <a:t>Providing job opportunities and improving livelihoods can reduce the economic necessity of having larger families.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2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08126" y="2008555"/>
            <a:ext cx="6418730" cy="1015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4. Healthcare Improvements: </a:t>
            </a:r>
          </a:p>
          <a:p>
            <a:r>
              <a:rPr lang="en-US" b="1" dirty="0" smtClean="0"/>
              <a:t>Better maternal and child healthcare can reduce the need for high birth rates as a hedge against child mortality.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08125" y="3487271"/>
            <a:ext cx="6418730" cy="1292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5. Government Policies: </a:t>
            </a:r>
          </a:p>
          <a:p>
            <a:r>
              <a:rPr lang="en-US" b="1" dirty="0" smtClean="0"/>
              <a:t>Implementing policies that promote smaller family norms, such as incentives for families with fewer children, can help shift cultural attitudes.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5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POPULATION PROBLEM OF BANGLADESH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0C9E-4E3B-4EC3-A968-61F0072FDBDD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 IMAM HOSSEN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AF275-E000-4F08-979F-6142E025EF6E}" type="slidenum">
              <a:rPr lang="en-US" smtClean="0"/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99012" y="2662518"/>
            <a:ext cx="5629835" cy="24294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390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Palatino Linotype</vt:lpstr>
      <vt:lpstr>Wingdings</vt:lpstr>
      <vt:lpstr>Office Theme</vt:lpstr>
      <vt:lpstr>THE POPULATION PROBLEM OF BANGLADESH</vt:lpstr>
      <vt:lpstr>THE POPULATION PROBLEM OF BANGLADESH</vt:lpstr>
      <vt:lpstr>THE POPULATION PROBLEM OF BANGLADESH</vt:lpstr>
      <vt:lpstr>THE POPULATION PROBLEM OF BANGLADESH</vt:lpstr>
      <vt:lpstr>THE POPULATION PROBLEM OF BANGLADESH</vt:lpstr>
      <vt:lpstr>THE POPULATION PROBLEM OF BANGLADESH</vt:lpstr>
      <vt:lpstr>THE POPULATION PROBLEM OF BANGLADESH</vt:lpstr>
      <vt:lpstr>THE POPULATION PROBLEM OF BANGLADESH</vt:lpstr>
      <vt:lpstr>THE POPULATION PROBLEM OF BANGLADESH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18</cp:revision>
  <dcterms:created xsi:type="dcterms:W3CDTF">2024-09-30T05:24:32Z</dcterms:created>
  <dcterms:modified xsi:type="dcterms:W3CDTF">2024-10-02T16:18:28Z</dcterms:modified>
</cp:coreProperties>
</file>