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65a2139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65a2139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65a2139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65a2139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650939d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650939d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64f90dc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64f90dc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64f90dc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64f90dc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64f90dce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64f90dc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64f90dce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64f90dce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64f90dce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64f90dc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658d001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658d001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65a2139b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65a2139b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812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6000"/>
              <a:t>SportXpace </a:t>
            </a:r>
            <a:endParaRPr sz="6000"/>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1900">
                <a:latin typeface="Times New Roman"/>
                <a:ea typeface="Times New Roman"/>
                <a:cs typeface="Times New Roman"/>
                <a:sym typeface="Times New Roman"/>
              </a:rPr>
              <a:t>Kelompok ByteVerse</a:t>
            </a:r>
            <a:endParaRPr b="1"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10125" y="94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Dokumentasi</a:t>
            </a:r>
            <a:endParaRPr/>
          </a:p>
        </p:txBody>
      </p:sp>
      <p:pic>
        <p:nvPicPr>
          <p:cNvPr id="121" name="Google Shape;121;p22" title="Screenshot 2025-05-09 140814.png"/>
          <p:cNvPicPr preferRelativeResize="0"/>
          <p:nvPr/>
        </p:nvPicPr>
        <p:blipFill>
          <a:blip r:embed="rId3">
            <a:alphaModFix/>
          </a:blip>
          <a:stretch>
            <a:fillRect/>
          </a:stretch>
        </p:blipFill>
        <p:spPr>
          <a:xfrm>
            <a:off x="210118" y="954800"/>
            <a:ext cx="2486097" cy="4120476"/>
          </a:xfrm>
          <a:prstGeom prst="rect">
            <a:avLst/>
          </a:prstGeom>
          <a:noFill/>
          <a:ln>
            <a:noFill/>
          </a:ln>
        </p:spPr>
      </p:pic>
      <p:pic>
        <p:nvPicPr>
          <p:cNvPr id="122" name="Google Shape;122;p22" title="Screenshot 2025-05-09 140908.png"/>
          <p:cNvPicPr preferRelativeResize="0"/>
          <p:nvPr/>
        </p:nvPicPr>
        <p:blipFill>
          <a:blip r:embed="rId4">
            <a:alphaModFix/>
          </a:blip>
          <a:stretch>
            <a:fillRect/>
          </a:stretch>
        </p:blipFill>
        <p:spPr>
          <a:xfrm>
            <a:off x="2844337" y="1219050"/>
            <a:ext cx="2788824" cy="3591972"/>
          </a:xfrm>
          <a:prstGeom prst="rect">
            <a:avLst/>
          </a:prstGeom>
          <a:noFill/>
          <a:ln>
            <a:noFill/>
          </a:ln>
        </p:spPr>
      </p:pic>
      <p:pic>
        <p:nvPicPr>
          <p:cNvPr id="123" name="Google Shape;123;p22" title="Screenshot 2025-05-09 140954.png"/>
          <p:cNvPicPr preferRelativeResize="0"/>
          <p:nvPr/>
        </p:nvPicPr>
        <p:blipFill>
          <a:blip r:embed="rId5">
            <a:alphaModFix/>
          </a:blip>
          <a:stretch>
            <a:fillRect/>
          </a:stretch>
        </p:blipFill>
        <p:spPr>
          <a:xfrm>
            <a:off x="5781250" y="1219050"/>
            <a:ext cx="3191262" cy="3591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311700" y="1004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5600"/>
              <a:t>THANK YOU</a:t>
            </a:r>
            <a:endParaRPr sz="5600"/>
          </a:p>
        </p:txBody>
      </p:sp>
      <p:sp>
        <p:nvSpPr>
          <p:cNvPr id="129" name="Google Shape;129;p2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4200"/>
              <a:t>Kelompok ByteVerse</a:t>
            </a:r>
            <a:endParaRPr sz="4200"/>
          </a:p>
        </p:txBody>
      </p:sp>
      <p:sp>
        <p:nvSpPr>
          <p:cNvPr id="71" name="Google Shape;71;p14"/>
          <p:cNvSpPr txBox="1"/>
          <p:nvPr>
            <p:ph idx="1" type="body"/>
          </p:nvPr>
        </p:nvSpPr>
        <p:spPr>
          <a:xfrm>
            <a:off x="4644675" y="522450"/>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id" sz="1600">
                <a:solidFill>
                  <a:srgbClr val="000000"/>
                </a:solidFill>
                <a:latin typeface="Times New Roman"/>
                <a:ea typeface="Times New Roman"/>
                <a:cs typeface="Times New Roman"/>
                <a:sym typeface="Times New Roman"/>
              </a:rPr>
              <a:t>Nama Anggota Kelompok:</a:t>
            </a:r>
            <a:endParaRPr b="1"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1600">
                <a:solidFill>
                  <a:srgbClr val="000000"/>
                </a:solidFill>
                <a:latin typeface="Times New Roman"/>
                <a:ea typeface="Times New Roman"/>
                <a:cs typeface="Times New Roman"/>
                <a:sym typeface="Times New Roman"/>
              </a:rPr>
              <a:t>2322105007 – Imam Naufal Mahrup</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1600">
                <a:solidFill>
                  <a:srgbClr val="000000"/>
                </a:solidFill>
                <a:latin typeface="Times New Roman"/>
                <a:ea typeface="Times New Roman"/>
                <a:cs typeface="Times New Roman"/>
                <a:sym typeface="Times New Roman"/>
              </a:rPr>
              <a:t>2322105021 – Ahmad Daffa Nurbani Alam</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1600">
                <a:solidFill>
                  <a:srgbClr val="000000"/>
                </a:solidFill>
                <a:latin typeface="Times New Roman"/>
                <a:ea typeface="Times New Roman"/>
                <a:cs typeface="Times New Roman"/>
                <a:sym typeface="Times New Roman"/>
              </a:rPr>
              <a:t>2322105048 – Tengku Adinda Sari</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1600">
                <a:solidFill>
                  <a:srgbClr val="000000"/>
                </a:solidFill>
                <a:latin typeface="Times New Roman"/>
                <a:ea typeface="Times New Roman"/>
                <a:cs typeface="Times New Roman"/>
                <a:sym typeface="Times New Roman"/>
              </a:rPr>
              <a:t>2322105076 – Tubagus Muhammad Ajib Hakim</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3500"/>
              <a:t>SportXpace</a:t>
            </a:r>
            <a:endParaRPr b="1" sz="3500"/>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id" sz="1500">
                <a:solidFill>
                  <a:srgbClr val="000000"/>
                </a:solidFill>
                <a:latin typeface="Times New Roman"/>
                <a:ea typeface="Times New Roman"/>
                <a:cs typeface="Times New Roman"/>
                <a:sym typeface="Times New Roman"/>
              </a:rPr>
              <a:t>SportXpace merupakan aplikasi pemesanan fasilitas olahraga berbasis website yang memudahkan pengguna untuk melihat jadwal ketersediaan dan memesan lapangan atau fasilitas olahraga seperti lapangan futsal, badminton, mini soccer, dll secara online, cepat, dan praktis.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1500">
                <a:solidFill>
                  <a:srgbClr val="000000"/>
                </a:solidFill>
                <a:latin typeface="Times New Roman"/>
                <a:ea typeface="Times New Roman"/>
                <a:cs typeface="Times New Roman"/>
                <a:sym typeface="Times New Roman"/>
              </a:rPr>
              <a:t>Terdiri dari 2 user personal</a:t>
            </a:r>
            <a:endParaRPr sz="1500">
              <a:solidFill>
                <a:srgbClr val="000000"/>
              </a:solidFill>
              <a:latin typeface="Times New Roman"/>
              <a:ea typeface="Times New Roman"/>
              <a:cs typeface="Times New Roman"/>
              <a:sym typeface="Times New Roman"/>
            </a:endParaRPr>
          </a:p>
          <a:p>
            <a:pPr indent="-316706" lvl="0" marL="457200" rtl="0" algn="l">
              <a:spcBef>
                <a:spcPts val="1200"/>
              </a:spcBef>
              <a:spcAft>
                <a:spcPts val="0"/>
              </a:spcAft>
              <a:buClr>
                <a:srgbClr val="000000"/>
              </a:buClr>
              <a:buSzPct val="100000"/>
              <a:buFont typeface="Times New Roman"/>
              <a:buAutoNum type="arabicPeriod"/>
            </a:pPr>
            <a:r>
              <a:rPr lang="id" sz="1500">
                <a:solidFill>
                  <a:srgbClr val="000000"/>
                </a:solidFill>
                <a:latin typeface="Times New Roman"/>
                <a:ea typeface="Times New Roman"/>
                <a:cs typeface="Times New Roman"/>
                <a:sym typeface="Times New Roman"/>
              </a:rPr>
              <a:t>User sebagai toko</a:t>
            </a:r>
            <a:endParaRPr sz="1500">
              <a:solidFill>
                <a:srgbClr val="000000"/>
              </a:solidFill>
              <a:latin typeface="Times New Roman"/>
              <a:ea typeface="Times New Roman"/>
              <a:cs typeface="Times New Roman"/>
              <a:sym typeface="Times New Roman"/>
            </a:endParaRPr>
          </a:p>
          <a:p>
            <a:pPr indent="-316706" lvl="0" marL="457200" rtl="0" algn="l">
              <a:spcBef>
                <a:spcPts val="0"/>
              </a:spcBef>
              <a:spcAft>
                <a:spcPts val="0"/>
              </a:spcAft>
              <a:buClr>
                <a:srgbClr val="000000"/>
              </a:buClr>
              <a:buSzPct val="100000"/>
              <a:buFont typeface="Times New Roman"/>
              <a:buAutoNum type="arabicPeriod"/>
            </a:pPr>
            <a:r>
              <a:rPr lang="id" sz="1500">
                <a:solidFill>
                  <a:srgbClr val="000000"/>
                </a:solidFill>
                <a:latin typeface="Times New Roman"/>
                <a:ea typeface="Times New Roman"/>
                <a:cs typeface="Times New Roman"/>
                <a:sym typeface="Times New Roman"/>
              </a:rPr>
              <a:t>User sebagai pembeli</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22860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sz="4200"/>
              <a:t>SportXpace-Fitur</a:t>
            </a:r>
            <a:endParaRPr b="1" sz="4200"/>
          </a:p>
        </p:txBody>
      </p:sp>
      <p:sp>
        <p:nvSpPr>
          <p:cNvPr id="83" name="Google Shape;83;p16"/>
          <p:cNvSpPr txBox="1"/>
          <p:nvPr>
            <p:ph idx="1" type="body"/>
          </p:nvPr>
        </p:nvSpPr>
        <p:spPr>
          <a:xfrm>
            <a:off x="4644675" y="408225"/>
            <a:ext cx="4294800" cy="419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id" sz="4800">
                <a:solidFill>
                  <a:srgbClr val="000000"/>
                </a:solidFill>
                <a:latin typeface="Times New Roman"/>
                <a:ea typeface="Times New Roman"/>
                <a:cs typeface="Times New Roman"/>
                <a:sym typeface="Times New Roman"/>
              </a:rPr>
              <a:t>Aplikasi SportXpace mempunyai beberapa fitur:</a:t>
            </a:r>
            <a:endParaRPr sz="4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4800">
                <a:solidFill>
                  <a:srgbClr val="000000"/>
                </a:solidFill>
                <a:latin typeface="Times New Roman"/>
                <a:ea typeface="Times New Roman"/>
                <a:cs typeface="Times New Roman"/>
                <a:sym typeface="Times New Roman"/>
              </a:rPr>
              <a:t>Fitur user sebagai toko:</a:t>
            </a:r>
            <a:endParaRPr sz="48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Pendaftaran dan Profil Toko (membuat akun, mengelola informasi detail toko)</a:t>
            </a:r>
            <a:endParaRPr sz="48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Pengelolaan Lapangan/Fasilitas (menambah detail, mengatur harga, menentukan jam operasional)</a:t>
            </a:r>
            <a:endParaRPr sz="48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Pengaturan Jadwal dan Ketersediaan (membuat/mengelola jadwal, menandai waktu booking, memblokir jadwal).</a:t>
            </a:r>
            <a:endParaRPr sz="48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Melihat Dafar Pemesanan (menampilkan detail pemesanan, filter/sortir)</a:t>
            </a:r>
            <a:endParaRPr sz="4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4800">
                <a:solidFill>
                  <a:srgbClr val="000000"/>
                </a:solidFill>
                <a:latin typeface="Times New Roman"/>
                <a:ea typeface="Times New Roman"/>
                <a:cs typeface="Times New Roman"/>
                <a:sym typeface="Times New Roman"/>
              </a:rPr>
              <a:t>Fitur user sebagai pembeli:</a:t>
            </a:r>
            <a:endParaRPr sz="48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Memesan lapangan</a:t>
            </a:r>
            <a:endParaRPr sz="48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Mencari fasilitas</a:t>
            </a:r>
            <a:endParaRPr sz="48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Memfilter fasilitas yang ada berdasarkan jarak, harga, dan rating</a:t>
            </a:r>
            <a:endParaRPr sz="48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Melakukan pembayaran</a:t>
            </a:r>
            <a:endParaRPr sz="48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ct val="100000"/>
              <a:buFont typeface="Times New Roman"/>
              <a:buChar char="-"/>
            </a:pPr>
            <a:r>
              <a:rPr lang="id" sz="4800">
                <a:solidFill>
                  <a:srgbClr val="000000"/>
                </a:solidFill>
                <a:latin typeface="Times New Roman"/>
                <a:ea typeface="Times New Roman"/>
                <a:cs typeface="Times New Roman"/>
                <a:sym typeface="Times New Roman"/>
              </a:rPr>
              <a:t>Memberikan penilaian</a:t>
            </a:r>
            <a:endParaRPr sz="4800">
              <a:solidFill>
                <a:srgbClr val="000000"/>
              </a:solidFill>
              <a:latin typeface="Times New Roman"/>
              <a:ea typeface="Times New Roman"/>
              <a:cs typeface="Times New Roman"/>
              <a:sym typeface="Times New Roman"/>
            </a:endParaRPr>
          </a:p>
          <a:p>
            <a:pPr indent="-228600" lvl="0" marL="0" rtl="0" algn="l">
              <a:spcBef>
                <a:spcPts val="1200"/>
              </a:spcBef>
              <a:spcAft>
                <a:spcPts val="1200"/>
              </a:spcAft>
              <a:buNone/>
            </a:pPr>
            <a:r>
              <a:rPr lang="id" sz="700">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Tujuan Analisis IMK</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d">
                <a:solidFill>
                  <a:srgbClr val="000000"/>
                </a:solidFill>
                <a:latin typeface="Times New Roman"/>
                <a:ea typeface="Times New Roman"/>
                <a:cs typeface="Times New Roman"/>
                <a:sym typeface="Times New Roman"/>
              </a:rPr>
              <a:t>Mengapa Interaksi Manusia dan Komputer (IMK) Penting?</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Arial"/>
              <a:buChar char="●"/>
            </a:pPr>
            <a:r>
              <a:rPr lang="id">
                <a:solidFill>
                  <a:srgbClr val="000000"/>
                </a:solidFill>
                <a:latin typeface="Times New Roman"/>
                <a:ea typeface="Times New Roman"/>
                <a:cs typeface="Times New Roman"/>
                <a:sym typeface="Times New Roman"/>
              </a:rPr>
              <a:t>Meningkatkan </a:t>
            </a:r>
            <a:r>
              <a:rPr b="1" lang="id">
                <a:solidFill>
                  <a:srgbClr val="000000"/>
                </a:solidFill>
                <a:latin typeface="Times New Roman"/>
                <a:ea typeface="Times New Roman"/>
                <a:cs typeface="Times New Roman"/>
                <a:sym typeface="Times New Roman"/>
              </a:rPr>
              <a:t>kualitas pengalaman pengguna</a:t>
            </a:r>
            <a:r>
              <a:rPr lang="id">
                <a:solidFill>
                  <a:srgbClr val="000000"/>
                </a:solidFill>
                <a:latin typeface="Times New Roman"/>
                <a:ea typeface="Times New Roman"/>
                <a:cs typeface="Times New Roman"/>
                <a:sym typeface="Times New Roman"/>
              </a:rPr>
              <a:t>.</a:t>
            </a:r>
            <a:br>
              <a:rPr lang="id">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Arial"/>
              <a:buChar char="●"/>
            </a:pPr>
            <a:r>
              <a:rPr lang="id">
                <a:solidFill>
                  <a:srgbClr val="000000"/>
                </a:solidFill>
                <a:latin typeface="Times New Roman"/>
                <a:ea typeface="Times New Roman"/>
                <a:cs typeface="Times New Roman"/>
                <a:sym typeface="Times New Roman"/>
              </a:rPr>
              <a:t>Menyediakan </a:t>
            </a:r>
            <a:r>
              <a:rPr b="1" lang="id">
                <a:solidFill>
                  <a:srgbClr val="000000"/>
                </a:solidFill>
                <a:latin typeface="Times New Roman"/>
                <a:ea typeface="Times New Roman"/>
                <a:cs typeface="Times New Roman"/>
                <a:sym typeface="Times New Roman"/>
              </a:rPr>
              <a:t>antarmuka yang mudah digunakan dan efisien</a:t>
            </a:r>
            <a:r>
              <a:rPr lang="id">
                <a:solidFill>
                  <a:srgbClr val="000000"/>
                </a:solidFill>
                <a:latin typeface="Times New Roman"/>
                <a:ea typeface="Times New Roman"/>
                <a:cs typeface="Times New Roman"/>
                <a:sym typeface="Times New Roman"/>
              </a:rPr>
              <a:t>.</a:t>
            </a:r>
            <a:br>
              <a:rPr lang="id">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Arial"/>
              <a:buChar char="●"/>
            </a:pPr>
            <a:r>
              <a:rPr lang="id">
                <a:solidFill>
                  <a:srgbClr val="000000"/>
                </a:solidFill>
                <a:latin typeface="Times New Roman"/>
                <a:ea typeface="Times New Roman"/>
                <a:cs typeface="Times New Roman"/>
                <a:sym typeface="Times New Roman"/>
              </a:rPr>
              <a:t>Memastikan </a:t>
            </a:r>
            <a:r>
              <a:rPr b="1" lang="id">
                <a:solidFill>
                  <a:srgbClr val="000000"/>
                </a:solidFill>
                <a:latin typeface="Times New Roman"/>
                <a:ea typeface="Times New Roman"/>
                <a:cs typeface="Times New Roman"/>
                <a:sym typeface="Times New Roman"/>
              </a:rPr>
              <a:t>sistem mendukung kebutuhan manusia</a:t>
            </a:r>
            <a:r>
              <a:rPr lang="id">
                <a:solidFill>
                  <a:srgbClr val="000000"/>
                </a:solidFill>
                <a:latin typeface="Times New Roman"/>
                <a:ea typeface="Times New Roman"/>
                <a:cs typeface="Times New Roman"/>
                <a:sym typeface="Times New Roman"/>
              </a:rPr>
              <a:t>, bukan sebaliknya.</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Desain UI SportXpace</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rgbClr val="000000"/>
                </a:solidFill>
                <a:latin typeface="Times New Roman"/>
                <a:ea typeface="Times New Roman"/>
                <a:cs typeface="Times New Roman"/>
                <a:sym typeface="Times New Roman"/>
              </a:rPr>
              <a:t>Aplikasi SportXpace menggunakan desain ui: warna &amp; tipografi</a:t>
            </a:r>
            <a:endParaRPr b="1">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Times New Roman"/>
              <a:buChar char="●"/>
            </a:pPr>
            <a:r>
              <a:rPr lang="id">
                <a:solidFill>
                  <a:srgbClr val="000000"/>
                </a:solidFill>
                <a:latin typeface="Times New Roman"/>
                <a:ea typeface="Times New Roman"/>
                <a:cs typeface="Times New Roman"/>
                <a:sym typeface="Times New Roman"/>
              </a:rPr>
              <a:t>Warna dominan: </a:t>
            </a:r>
            <a:r>
              <a:rPr b="1" lang="id">
                <a:solidFill>
                  <a:srgbClr val="000000"/>
                </a:solidFill>
                <a:latin typeface="Times New Roman"/>
                <a:ea typeface="Times New Roman"/>
                <a:cs typeface="Times New Roman"/>
                <a:sym typeface="Times New Roman"/>
              </a:rPr>
              <a:t>Hitam dan abu-abu tua</a:t>
            </a:r>
            <a:r>
              <a:rPr lang="id">
                <a:solidFill>
                  <a:srgbClr val="000000"/>
                </a:solidFill>
                <a:latin typeface="Times New Roman"/>
                <a:ea typeface="Times New Roman"/>
                <a:cs typeface="Times New Roman"/>
                <a:sym typeface="Times New Roman"/>
              </a:rPr>
              <a:t> → memberikan kesan profesional dan fokus pada konten.</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id">
                <a:solidFill>
                  <a:srgbClr val="000000"/>
                </a:solidFill>
                <a:latin typeface="Times New Roman"/>
                <a:ea typeface="Times New Roman"/>
                <a:cs typeface="Times New Roman"/>
                <a:sym typeface="Times New Roman"/>
              </a:rPr>
              <a:t>Warna aksen: </a:t>
            </a:r>
            <a:r>
              <a:rPr b="1" lang="id">
                <a:solidFill>
                  <a:srgbClr val="000000"/>
                </a:solidFill>
                <a:latin typeface="Times New Roman"/>
                <a:ea typeface="Times New Roman"/>
                <a:cs typeface="Times New Roman"/>
                <a:sym typeface="Times New Roman"/>
              </a:rPr>
              <a:t>Putih untuk teks dan tombol</a:t>
            </a:r>
            <a:r>
              <a:rPr lang="id">
                <a:solidFill>
                  <a:srgbClr val="000000"/>
                </a:solidFill>
                <a:latin typeface="Times New Roman"/>
                <a:ea typeface="Times New Roman"/>
                <a:cs typeface="Times New Roman"/>
                <a:sym typeface="Times New Roman"/>
              </a:rPr>
              <a:t> → kontras tinggi untuk keterbacaan.</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id">
                <a:solidFill>
                  <a:srgbClr val="000000"/>
                </a:solidFill>
                <a:latin typeface="Times New Roman"/>
                <a:ea typeface="Times New Roman"/>
                <a:cs typeface="Times New Roman"/>
                <a:sym typeface="Times New Roman"/>
              </a:rPr>
              <a:t>Tipografi: </a:t>
            </a:r>
            <a:r>
              <a:rPr b="1" lang="id">
                <a:solidFill>
                  <a:srgbClr val="000000"/>
                </a:solidFill>
                <a:latin typeface="Times New Roman"/>
                <a:ea typeface="Times New Roman"/>
                <a:cs typeface="Times New Roman"/>
                <a:sym typeface="Times New Roman"/>
              </a:rPr>
              <a:t>Font sans-serif modern</a:t>
            </a:r>
            <a:r>
              <a:rPr lang="id">
                <a:solidFill>
                  <a:srgbClr val="000000"/>
                </a:solidFill>
                <a:latin typeface="Times New Roman"/>
                <a:ea typeface="Times New Roman"/>
                <a:cs typeface="Times New Roman"/>
                <a:sym typeface="Times New Roman"/>
              </a:rPr>
              <a:t> (monospace di logo) → menciptakan nuansa sporty dan digital.</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id">
                <a:solidFill>
                  <a:srgbClr val="000000"/>
                </a:solidFill>
                <a:latin typeface="Times New Roman"/>
                <a:ea typeface="Times New Roman"/>
                <a:cs typeface="Times New Roman"/>
                <a:sym typeface="Times New Roman"/>
              </a:rPr>
              <a:t>Gambar latar yang </a:t>
            </a:r>
            <a:r>
              <a:rPr b="1" lang="id">
                <a:solidFill>
                  <a:srgbClr val="000000"/>
                </a:solidFill>
                <a:latin typeface="Times New Roman"/>
                <a:ea typeface="Times New Roman"/>
                <a:cs typeface="Times New Roman"/>
                <a:sym typeface="Times New Roman"/>
              </a:rPr>
              <a:t>kontekstual (lapangan olahraga)</a:t>
            </a:r>
            <a:r>
              <a:rPr lang="id">
                <a:solidFill>
                  <a:srgbClr val="000000"/>
                </a:solidFill>
                <a:latin typeface="Times New Roman"/>
                <a:ea typeface="Times New Roman"/>
                <a:cs typeface="Times New Roman"/>
                <a:sym typeface="Times New Roman"/>
              </a:rPr>
              <a:t> membantu pengguna langsung mengenali fungsi aplikasi.</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2600"/>
              <a:t>Faktor IMK: Pengaruh Terhadap Desain SportXpace</a:t>
            </a:r>
            <a:endParaRPr sz="2400"/>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d">
                <a:solidFill>
                  <a:srgbClr val="000000"/>
                </a:solidFill>
                <a:latin typeface="Times New Roman"/>
                <a:ea typeface="Times New Roman"/>
                <a:cs typeface="Times New Roman"/>
                <a:sym typeface="Times New Roman"/>
              </a:rPr>
              <a:t>Penglihatan</a:t>
            </a:r>
            <a:r>
              <a:rPr lang="id"/>
              <a:t> </a:t>
            </a:r>
            <a:r>
              <a:rPr lang="id">
                <a:solidFill>
                  <a:srgbClr val="000000"/>
                </a:solidFill>
                <a:latin typeface="Times New Roman"/>
                <a:ea typeface="Times New Roman"/>
                <a:cs typeface="Times New Roman"/>
                <a:sym typeface="Times New Roman"/>
              </a:rPr>
              <a:t> → SportXpace menggunakan ukuran font cukup besar, ikon dan tombol jelas, elemen visual mudah dikenali.</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id">
                <a:solidFill>
                  <a:srgbClr val="000000"/>
                </a:solidFill>
                <a:latin typeface="Times New Roman"/>
                <a:ea typeface="Times New Roman"/>
                <a:cs typeface="Times New Roman"/>
                <a:sym typeface="Times New Roman"/>
              </a:rPr>
              <a:t>Luminans</a:t>
            </a:r>
            <a:r>
              <a:rPr lang="id">
                <a:solidFill>
                  <a:srgbClr val="000000"/>
                </a:solidFill>
                <a:latin typeface="Times New Roman"/>
                <a:ea typeface="Times New Roman"/>
                <a:cs typeface="Times New Roman"/>
                <a:sym typeface="Times New Roman"/>
              </a:rPr>
              <a:t> → Dengan latar hitam dengan teks putih memberikan luminans kontras tinggi.</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id">
                <a:solidFill>
                  <a:srgbClr val="000000"/>
                </a:solidFill>
                <a:latin typeface="Times New Roman"/>
                <a:ea typeface="Times New Roman"/>
                <a:cs typeface="Times New Roman"/>
                <a:sym typeface="Times New Roman"/>
              </a:rPr>
              <a:t>Kontras</a:t>
            </a:r>
            <a:r>
              <a:rPr lang="id">
                <a:solidFill>
                  <a:srgbClr val="000000"/>
                </a:solidFill>
                <a:latin typeface="Times New Roman"/>
                <a:ea typeface="Times New Roman"/>
                <a:cs typeface="Times New Roman"/>
                <a:sym typeface="Times New Roman"/>
              </a:rPr>
              <a:t> → Menggunakan putih di atas hitam, tombol terang di area gelap, visibilitas optimal.</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id">
                <a:solidFill>
                  <a:srgbClr val="000000"/>
                </a:solidFill>
                <a:latin typeface="Times New Roman"/>
                <a:ea typeface="Times New Roman"/>
                <a:cs typeface="Times New Roman"/>
                <a:sym typeface="Times New Roman"/>
              </a:rPr>
              <a:t>Warna – Psikologi</a:t>
            </a:r>
            <a:r>
              <a:rPr lang="id">
                <a:solidFill>
                  <a:srgbClr val="000000"/>
                </a:solidFill>
                <a:latin typeface="Times New Roman"/>
                <a:ea typeface="Times New Roman"/>
                <a:cs typeface="Times New Roman"/>
                <a:sym typeface="Times New Roman"/>
              </a:rPr>
              <a:t> → Perpaduan warna netral dan gambar olahraga menciptakan kesan sporty &amp; terpercaya.</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id">
                <a:solidFill>
                  <a:srgbClr val="000000"/>
                </a:solidFill>
                <a:latin typeface="Times New Roman"/>
                <a:ea typeface="Times New Roman"/>
                <a:cs typeface="Times New Roman"/>
                <a:sym typeface="Times New Roman"/>
              </a:rPr>
              <a:t>Warna – Persepsi</a:t>
            </a:r>
            <a:r>
              <a:rPr lang="id">
                <a:solidFill>
                  <a:srgbClr val="000000"/>
                </a:solidFill>
                <a:latin typeface="Times New Roman"/>
                <a:ea typeface="Times New Roman"/>
                <a:cs typeface="Times New Roman"/>
                <a:sym typeface="Times New Roman"/>
              </a:rPr>
              <a:t> → Menggunakan gambar dan warna yang langsung diasosiasikan dengan olahraga.</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id">
                <a:solidFill>
                  <a:srgbClr val="000000"/>
                </a:solidFill>
                <a:latin typeface="Times New Roman"/>
                <a:ea typeface="Times New Roman"/>
                <a:cs typeface="Times New Roman"/>
                <a:sym typeface="Times New Roman"/>
              </a:rPr>
              <a:t>Warna – Kognitif </a:t>
            </a:r>
            <a:r>
              <a:rPr lang="id">
                <a:solidFill>
                  <a:srgbClr val="000000"/>
                </a:solidFill>
                <a:latin typeface="Times New Roman"/>
                <a:ea typeface="Times New Roman"/>
                <a:cs typeface="Times New Roman"/>
                <a:sym typeface="Times New Roman"/>
              </a:rPr>
              <a:t>→ Warna tombol dan kategori dibedakan agar mudah dikenali secara intuitif.</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Progress Capaian</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id" sz="1400">
                <a:solidFill>
                  <a:srgbClr val="000000"/>
                </a:solidFill>
                <a:latin typeface="Times New Roman"/>
                <a:ea typeface="Times New Roman"/>
                <a:cs typeface="Times New Roman"/>
                <a:sym typeface="Times New Roman"/>
              </a:rPr>
              <a:t>Progress Aplikasi SportXpace</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id" sz="1400">
                <a:solidFill>
                  <a:srgbClr val="000000"/>
                </a:solidFill>
                <a:latin typeface="Times New Roman"/>
                <a:ea typeface="Times New Roman"/>
                <a:cs typeface="Times New Roman"/>
                <a:sym typeface="Times New Roman"/>
              </a:rPr>
              <a:t>Perencanaan (riset fitur dan struktur aplikasi(✓)</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id" sz="1400">
                <a:solidFill>
                  <a:srgbClr val="000000"/>
                </a:solidFill>
                <a:latin typeface="Times New Roman"/>
                <a:ea typeface="Times New Roman"/>
                <a:cs typeface="Times New Roman"/>
                <a:sym typeface="Times New Roman"/>
              </a:rPr>
              <a:t>Analisis Kebutuhan (✓)</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id" sz="1400">
                <a:solidFill>
                  <a:srgbClr val="000000"/>
                </a:solidFill>
                <a:latin typeface="Times New Roman"/>
                <a:ea typeface="Times New Roman"/>
                <a:cs typeface="Times New Roman"/>
                <a:sym typeface="Times New Roman"/>
              </a:rPr>
              <a:t>Desain Antarmuka (✓)</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id" sz="1400">
                <a:solidFill>
                  <a:srgbClr val="000000"/>
                </a:solidFill>
                <a:latin typeface="Times New Roman"/>
                <a:ea typeface="Times New Roman"/>
                <a:cs typeface="Times New Roman"/>
                <a:sym typeface="Times New Roman"/>
              </a:rPr>
              <a:t>Saat ini progress aplikasi ada di bagian desain user interface (</a:t>
            </a:r>
            <a:r>
              <a:rPr lang="id" sz="1350">
                <a:solidFill>
                  <a:srgbClr val="001D35"/>
                </a:solidFill>
                <a:highlight>
                  <a:schemeClr val="lt1"/>
                </a:highlight>
                <a:latin typeface="Arial"/>
                <a:ea typeface="Arial"/>
                <a:cs typeface="Arial"/>
                <a:sym typeface="Arial"/>
              </a:rPr>
              <a:t>±</a:t>
            </a:r>
            <a:r>
              <a:rPr lang="id" sz="1400">
                <a:solidFill>
                  <a:srgbClr val="000000"/>
                </a:solidFill>
                <a:latin typeface="Times New Roman"/>
                <a:ea typeface="Times New Roman"/>
                <a:cs typeface="Times New Roman"/>
                <a:sym typeface="Times New Roman"/>
              </a:rPr>
              <a:t>20%)</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id" sz="1400">
                <a:solidFill>
                  <a:srgbClr val="000000"/>
                </a:solidFill>
                <a:latin typeface="Times New Roman"/>
                <a:ea typeface="Times New Roman"/>
                <a:cs typeface="Times New Roman"/>
                <a:sym typeface="Times New Roman"/>
              </a:rPr>
              <a:t>Pengembangan Fitur Utama (⏳ Sedang berjalan)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id" sz="1400">
                <a:solidFill>
                  <a:srgbClr val="000000"/>
                </a:solidFill>
                <a:latin typeface="Times New Roman"/>
                <a:ea typeface="Times New Roman"/>
                <a:cs typeface="Times New Roman"/>
                <a:sym typeface="Times New Roman"/>
              </a:rPr>
              <a:t>Integrasi Sistem (⏳ Sedang berjalan)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id" sz="1400">
                <a:solidFill>
                  <a:srgbClr val="000000"/>
                </a:solidFill>
                <a:latin typeface="Times New Roman"/>
                <a:ea typeface="Times New Roman"/>
                <a:cs typeface="Times New Roman"/>
                <a:sym typeface="Times New Roman"/>
              </a:rPr>
              <a:t>Pengujian &amp; Evaluasi (❌ Belum)</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id" sz="1400">
                <a:solidFill>
                  <a:srgbClr val="000000"/>
                </a:solidFill>
                <a:latin typeface="Times New Roman"/>
                <a:ea typeface="Times New Roman"/>
                <a:cs typeface="Times New Roman"/>
                <a:sym typeface="Times New Roman"/>
              </a:rPr>
              <a:t>Deploy dan Finalisasi (❌ Belum)</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19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Dokumentasi</a:t>
            </a:r>
            <a:endParaRPr/>
          </a:p>
        </p:txBody>
      </p:sp>
      <p:pic>
        <p:nvPicPr>
          <p:cNvPr id="113" name="Google Shape;113;p21" title="Screenshot 2025-05-09 140047.png"/>
          <p:cNvPicPr preferRelativeResize="0"/>
          <p:nvPr/>
        </p:nvPicPr>
        <p:blipFill>
          <a:blip r:embed="rId3">
            <a:alphaModFix/>
          </a:blip>
          <a:stretch>
            <a:fillRect/>
          </a:stretch>
        </p:blipFill>
        <p:spPr>
          <a:xfrm>
            <a:off x="232625" y="1347725"/>
            <a:ext cx="3116599" cy="2065750"/>
          </a:xfrm>
          <a:prstGeom prst="rect">
            <a:avLst/>
          </a:prstGeom>
          <a:noFill/>
          <a:ln>
            <a:noFill/>
          </a:ln>
        </p:spPr>
      </p:pic>
      <p:pic>
        <p:nvPicPr>
          <p:cNvPr id="114" name="Google Shape;114;p21" title="Screenshot 2025-05-09 140343.png"/>
          <p:cNvPicPr preferRelativeResize="0"/>
          <p:nvPr/>
        </p:nvPicPr>
        <p:blipFill>
          <a:blip r:embed="rId4">
            <a:alphaModFix/>
          </a:blip>
          <a:stretch>
            <a:fillRect/>
          </a:stretch>
        </p:blipFill>
        <p:spPr>
          <a:xfrm>
            <a:off x="3507751" y="1347725"/>
            <a:ext cx="2740699" cy="2065750"/>
          </a:xfrm>
          <a:prstGeom prst="rect">
            <a:avLst/>
          </a:prstGeom>
          <a:noFill/>
          <a:ln>
            <a:noFill/>
          </a:ln>
        </p:spPr>
      </p:pic>
      <p:pic>
        <p:nvPicPr>
          <p:cNvPr id="115" name="Google Shape;115;p21" title="Screenshot 2025-05-09 140620.png"/>
          <p:cNvPicPr preferRelativeResize="0"/>
          <p:nvPr/>
        </p:nvPicPr>
        <p:blipFill>
          <a:blip r:embed="rId5">
            <a:alphaModFix/>
          </a:blip>
          <a:stretch>
            <a:fillRect/>
          </a:stretch>
        </p:blipFill>
        <p:spPr>
          <a:xfrm>
            <a:off x="6406975" y="1023025"/>
            <a:ext cx="2495018" cy="4120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