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3" r:id="rId6"/>
    <p:sldId id="260" r:id="rId7"/>
    <p:sldId id="275" r:id="rId8"/>
    <p:sldId id="274" r:id="rId9"/>
    <p:sldId id="261" r:id="rId10"/>
    <p:sldId id="263" r:id="rId11"/>
    <p:sldId id="265" r:id="rId12"/>
    <p:sldId id="282" r:id="rId13"/>
    <p:sldId id="262" r:id="rId14"/>
    <p:sldId id="276" r:id="rId15"/>
    <p:sldId id="271" r:id="rId16"/>
    <p:sldId id="284" r:id="rId17"/>
    <p:sldId id="279" r:id="rId18"/>
    <p:sldId id="268" r:id="rId19"/>
    <p:sldId id="278" r:id="rId20"/>
    <p:sldId id="281" r:id="rId21"/>
    <p:sldId id="283" r:id="rId22"/>
    <p:sldId id="277" r:id="rId23"/>
    <p:sldId id="285" r:id="rId24"/>
  </p:sldIdLst>
  <p:sldSz cx="12192000" cy="6858000"/>
  <p:notesSz cx="6858000" cy="9240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107F-0C5D-4331-8986-BB6C0222493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7153"/>
            <a:ext cx="5486400" cy="36385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E9464-150E-4663-82C8-816A9F55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 of 3 pictures : y (yes/no) , job vs y, month vs y, education vs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7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CROSS VALIDATION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image to reflect HUE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 last bullet point – talk about high correlations from heatmap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scre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needs to be optimized because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needs to be optimized because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cross value score?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RESTART UPDATE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WACKY CV SCORES</a:t>
            </a:r>
          </a:p>
          <a:p>
            <a:r>
              <a:rPr lang="en-US" dirty="0"/>
              <a:t>ADD List of Final 23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E9464-150E-4663-82C8-816A9F554A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3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0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DE1CE9-941E-45BD-9005-3BBF655DD61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AA3F-D71B-46D2-A4D0-511DA692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3691-777D-473A-8133-4C54E8920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52549"/>
            <a:ext cx="8825658" cy="2741160"/>
          </a:xfrm>
        </p:spPr>
        <p:txBody>
          <a:bodyPr/>
          <a:lstStyle/>
          <a:p>
            <a:pPr algn="ctr"/>
            <a:r>
              <a:rPr lang="en-US" sz="4000" dirty="0"/>
              <a:t>Supervised learning capstone  Bank telemarketing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919AF-3DC8-47BA-BB7A-8CA3FB75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2433" y="4768672"/>
            <a:ext cx="4476207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By: </a:t>
            </a:r>
            <a:r>
              <a:rPr lang="en-US" i="1" dirty="0"/>
              <a:t>Nusair Imam</a:t>
            </a:r>
          </a:p>
          <a:p>
            <a:pPr algn="ctr"/>
            <a:r>
              <a:rPr lang="en-US" dirty="0"/>
              <a:t>Mentor: </a:t>
            </a:r>
            <a:r>
              <a:rPr lang="en-US" i="1" dirty="0"/>
              <a:t>Ilyas </a:t>
            </a:r>
            <a:r>
              <a:rPr lang="en-US" i="1" dirty="0" err="1"/>
              <a:t>Ustun</a:t>
            </a:r>
            <a:endParaRPr lang="en-US" i="1" dirty="0"/>
          </a:p>
          <a:p>
            <a:pPr algn="ctr"/>
            <a:r>
              <a:rPr lang="en-US" dirty="0"/>
              <a:t>PROGRAM MANAGER: </a:t>
            </a:r>
            <a:r>
              <a:rPr lang="en-US" i="1" dirty="0"/>
              <a:t>JOSEPHINE PIKE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4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5BF9-557A-495C-9FEB-2BE37BF7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train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7003-01C6-44D0-8D95-DE23EA21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split on an 80:20 basis 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</a:t>
            </a:r>
          </a:p>
          <a:p>
            <a:r>
              <a:rPr lang="en-US" dirty="0"/>
              <a:t>Models trained on train dataset and tested on both train and dataset </a:t>
            </a:r>
          </a:p>
          <a:p>
            <a:r>
              <a:rPr lang="en-US" i="1" dirty="0"/>
              <a:t>Initial modelling on Oversampled train dataset with 63 features</a:t>
            </a:r>
          </a:p>
          <a:p>
            <a:r>
              <a:rPr lang="en-US" i="1" dirty="0"/>
              <a:t>Final modelling on reduced set of features based on feature importance from RFC, </a:t>
            </a:r>
            <a:r>
              <a:rPr lang="en-US" i="1" dirty="0" err="1"/>
              <a:t>LogR</a:t>
            </a:r>
            <a:r>
              <a:rPr lang="en-US" i="1" dirty="0"/>
              <a:t> and feature engineering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0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A6D5-DCA1-4BD0-A8C1-16656A7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definitions – </a:t>
            </a:r>
            <a:r>
              <a:rPr lang="en-US" i="1" dirty="0"/>
              <a:t>in context of what it means in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097A-1C1A-4832-91D9-78CD1092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Type 1 error: FP</a:t>
            </a:r>
          </a:p>
          <a:p>
            <a:pPr lvl="1"/>
            <a:r>
              <a:rPr lang="en-US" i="1" dirty="0"/>
              <a:t>Incorrectly identifying non-</a:t>
            </a:r>
            <a:r>
              <a:rPr lang="en-US" i="1" dirty="0" err="1"/>
              <a:t>subscibers</a:t>
            </a:r>
            <a:r>
              <a:rPr lang="en-US" i="1" dirty="0"/>
              <a:t> as subscribers </a:t>
            </a:r>
          </a:p>
          <a:p>
            <a:r>
              <a:rPr lang="en-US" dirty="0"/>
              <a:t>Type 2 error: FN</a:t>
            </a:r>
          </a:p>
          <a:p>
            <a:pPr lvl="1"/>
            <a:r>
              <a:rPr lang="en-US" i="1" dirty="0"/>
              <a:t>Not identifying those that are predicted to subscribe</a:t>
            </a:r>
          </a:p>
          <a:p>
            <a:r>
              <a:rPr lang="en-US" b="1" dirty="0"/>
              <a:t>Precision: TP/(TP+FP)</a:t>
            </a:r>
          </a:p>
          <a:p>
            <a:pPr lvl="1"/>
            <a:r>
              <a:rPr lang="en-US" b="1" dirty="0"/>
              <a:t>Out of those that we think will subscribe, what percentage actually did?</a:t>
            </a:r>
          </a:p>
          <a:p>
            <a:r>
              <a:rPr lang="en-US" b="1" dirty="0"/>
              <a:t>Recall: TP/(TP+FN)</a:t>
            </a:r>
          </a:p>
          <a:p>
            <a:pPr lvl="1"/>
            <a:r>
              <a:rPr lang="en-US" b="1" dirty="0"/>
              <a:t>Out of those that did subscribe, what percentage did we predict would?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A6D5-DCA1-4BD0-A8C1-16656A7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definitions – </a:t>
            </a:r>
            <a:r>
              <a:rPr lang="en-US" i="1" dirty="0"/>
              <a:t>in context of what it means in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097A-1C1A-4832-91D9-78CD1092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Precision: TP/(TP+FP)</a:t>
            </a:r>
          </a:p>
          <a:p>
            <a:pPr lvl="1"/>
            <a:r>
              <a:rPr lang="en-US" dirty="0"/>
              <a:t>Out of those that we think will subscribe, what percentage actually did?</a:t>
            </a:r>
          </a:p>
          <a:p>
            <a:pPr lvl="2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 Scenario : sending coupons to those that think are likely to subscribe – you do not want to waste coupons on those that will not subscribe!</a:t>
            </a:r>
          </a:p>
          <a:p>
            <a:r>
              <a:rPr lang="en-US" dirty="0"/>
              <a:t>Recall: TP/(TP+FN)</a:t>
            </a:r>
          </a:p>
          <a:p>
            <a:pPr lvl="1"/>
            <a:r>
              <a:rPr lang="en-US" dirty="0"/>
              <a:t>Out of those that did subscribe, what percentage did we predict would?</a:t>
            </a:r>
          </a:p>
          <a:p>
            <a:pPr lvl="2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Bank telemarketing – this is the primary KPI for this application – we do not want to misclassify people who end up subscribing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7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B3E8-26D9-4117-BA8B-21FE156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5E34-F1D7-4CFE-9D07-FDF124CF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851865" cy="4195481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r>
              <a:rPr lang="en-US" dirty="0"/>
              <a:t>K-nearest Classifier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SVC</a:t>
            </a:r>
          </a:p>
          <a:p>
            <a:pPr lvl="1"/>
            <a:r>
              <a:rPr lang="en-US" dirty="0"/>
              <a:t>Linear SVC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1EA6C-267F-4E5C-B3EC-92A2E445B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67550"/>
              </p:ext>
            </p:extLst>
          </p:nvPr>
        </p:nvGraphicFramePr>
        <p:xfrm>
          <a:off x="5576582" y="2316480"/>
          <a:ext cx="61470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78">
                  <a:extLst>
                    <a:ext uri="{9D8B030D-6E8A-4147-A177-3AD203B41FA5}">
                      <a16:colId xmlns:a16="http://schemas.microsoft.com/office/drawing/2014/main" val="1029792856"/>
                    </a:ext>
                  </a:extLst>
                </a:gridCol>
                <a:gridCol w="844731">
                  <a:extLst>
                    <a:ext uri="{9D8B030D-6E8A-4147-A177-3AD203B41FA5}">
                      <a16:colId xmlns:a16="http://schemas.microsoft.com/office/drawing/2014/main" val="3270289783"/>
                    </a:ext>
                  </a:extLst>
                </a:gridCol>
                <a:gridCol w="817997">
                  <a:extLst>
                    <a:ext uri="{9D8B030D-6E8A-4147-A177-3AD203B41FA5}">
                      <a16:colId xmlns:a16="http://schemas.microsoft.com/office/drawing/2014/main" val="1587603090"/>
                    </a:ext>
                  </a:extLst>
                </a:gridCol>
                <a:gridCol w="810561">
                  <a:extLst>
                    <a:ext uri="{9D8B030D-6E8A-4147-A177-3AD203B41FA5}">
                      <a16:colId xmlns:a16="http://schemas.microsoft.com/office/drawing/2014/main" val="2769688379"/>
                    </a:ext>
                  </a:extLst>
                </a:gridCol>
                <a:gridCol w="943436">
                  <a:extLst>
                    <a:ext uri="{9D8B030D-6E8A-4147-A177-3AD203B41FA5}">
                      <a16:colId xmlns:a16="http://schemas.microsoft.com/office/drawing/2014/main" val="2112842935"/>
                    </a:ext>
                  </a:extLst>
                </a:gridCol>
                <a:gridCol w="943436">
                  <a:extLst>
                    <a:ext uri="{9D8B030D-6E8A-4147-A177-3AD203B41FA5}">
                      <a16:colId xmlns:a16="http://schemas.microsoft.com/office/drawing/2014/main" val="22074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9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1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3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0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6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479DCF-525C-4CE6-81DC-CE179DAF5208}"/>
              </a:ext>
            </a:extLst>
          </p:cNvPr>
          <p:cNvSpPr txBox="1"/>
          <p:nvPr/>
        </p:nvSpPr>
        <p:spPr>
          <a:xfrm>
            <a:off x="5648909" y="4717653"/>
            <a:ext cx="60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*Initial Results : Trained and tested on entire dataset w/o oversampling</a:t>
            </a:r>
          </a:p>
        </p:txBody>
      </p:sp>
    </p:spTree>
    <p:extLst>
      <p:ext uri="{BB962C8B-B14F-4D97-AF65-F5344CB8AC3E}">
        <p14:creationId xmlns:p14="http://schemas.microsoft.com/office/powerpoint/2010/main" val="19518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B3E8-26D9-4117-BA8B-21FE156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Initial training on unbalanced 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5E34-F1D7-4CFE-9D07-FDF124CF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851865" cy="41954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Results biased towards dominant class ( client does NOT make deposit)</a:t>
            </a:r>
          </a:p>
          <a:p>
            <a:pPr lvl="1"/>
            <a:r>
              <a:rPr lang="en-US" dirty="0"/>
              <a:t>SVC left out due to computational constraints (# feat = 63)</a:t>
            </a:r>
          </a:p>
          <a:p>
            <a:endParaRPr lang="en-US" dirty="0"/>
          </a:p>
          <a:p>
            <a:r>
              <a:rPr lang="en-US" dirty="0"/>
              <a:t>Tendency to predict False negative ( Type 2)</a:t>
            </a:r>
          </a:p>
          <a:p>
            <a:pPr lvl="1"/>
            <a:r>
              <a:rPr lang="en-US" dirty="0"/>
              <a:t>This manifests itself in the Recall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79DCF-525C-4CE6-81DC-CE179DAF5208}"/>
              </a:ext>
            </a:extLst>
          </p:cNvPr>
          <p:cNvSpPr txBox="1"/>
          <p:nvPr/>
        </p:nvSpPr>
        <p:spPr>
          <a:xfrm>
            <a:off x="5440681" y="4711044"/>
            <a:ext cx="63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*Initial Results : Test subset (after test/train split)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0ECCBF-13C2-4990-BD90-4B11AB42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82791"/>
              </p:ext>
            </p:extLst>
          </p:nvPr>
        </p:nvGraphicFramePr>
        <p:xfrm>
          <a:off x="4955177" y="2088944"/>
          <a:ext cx="70318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87">
                  <a:extLst>
                    <a:ext uri="{9D8B030D-6E8A-4147-A177-3AD203B41FA5}">
                      <a16:colId xmlns:a16="http://schemas.microsoft.com/office/drawing/2014/main" val="1029792856"/>
                    </a:ext>
                  </a:extLst>
                </a:gridCol>
                <a:gridCol w="1049364">
                  <a:extLst>
                    <a:ext uri="{9D8B030D-6E8A-4147-A177-3AD203B41FA5}">
                      <a16:colId xmlns:a16="http://schemas.microsoft.com/office/drawing/2014/main" val="3270289783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1587603090"/>
                    </a:ext>
                  </a:extLst>
                </a:gridCol>
                <a:gridCol w="1006917">
                  <a:extLst>
                    <a:ext uri="{9D8B030D-6E8A-4147-A177-3AD203B41FA5}">
                      <a16:colId xmlns:a16="http://schemas.microsoft.com/office/drawing/2014/main" val="2769688379"/>
                    </a:ext>
                  </a:extLst>
                </a:gridCol>
                <a:gridCol w="1171980">
                  <a:extLst>
                    <a:ext uri="{9D8B030D-6E8A-4147-A177-3AD203B41FA5}">
                      <a16:colId xmlns:a16="http://schemas.microsoft.com/office/drawing/2014/main" val="2112842935"/>
                    </a:ext>
                  </a:extLst>
                </a:gridCol>
                <a:gridCol w="1171980">
                  <a:extLst>
                    <a:ext uri="{9D8B030D-6E8A-4147-A177-3AD203B41FA5}">
                      <a16:colId xmlns:a16="http://schemas.microsoft.com/office/drawing/2014/main" val="2207499560"/>
                    </a:ext>
                  </a:extLst>
                </a:gridCol>
              </a:tblGrid>
              <a:tr h="294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040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9058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Type 1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38396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Type 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0198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471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06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5D9F7-C205-4B24-B995-6C71CC4A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Oversampled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194B-12A4-41AA-9D3D-4D42059A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SMOTE (Synthetic Minority Oversampling Technique)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Potentially important information may have been simulated (risk of overfitting)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F5177-F147-4CFD-B9A7-A8A2DBE7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265" y="1440426"/>
            <a:ext cx="5449889" cy="3036696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2990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B3E8-26D9-4117-BA8B-21FE156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Initial training on </a:t>
            </a:r>
            <a:r>
              <a:rPr lang="en-US" i="1" dirty="0"/>
              <a:t>oversampled</a:t>
            </a:r>
            <a:r>
              <a:rPr lang="en-US" dirty="0"/>
              <a:t>  data (using SMOTE)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5E34-F1D7-4CFE-9D07-FDF124CF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851865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Linear SVC has an exceptional recall but much lower accuracy than the others</a:t>
            </a:r>
          </a:p>
          <a:p>
            <a:endParaRPr lang="en-US" dirty="0"/>
          </a:p>
          <a:p>
            <a:r>
              <a:rPr lang="en-US" dirty="0"/>
              <a:t>Reduction in type 2 errors and increase in Recall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79DCF-525C-4CE6-81DC-CE179DAF5208}"/>
              </a:ext>
            </a:extLst>
          </p:cNvPr>
          <p:cNvSpPr txBox="1"/>
          <p:nvPr/>
        </p:nvSpPr>
        <p:spPr>
          <a:xfrm>
            <a:off x="5440681" y="4711044"/>
            <a:ext cx="63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*Initial Results : Test subset (after test/train split)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0ECCBF-13C2-4990-BD90-4B11AB42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86571"/>
              </p:ext>
            </p:extLst>
          </p:nvPr>
        </p:nvGraphicFramePr>
        <p:xfrm>
          <a:off x="4955177" y="2088944"/>
          <a:ext cx="703188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87">
                  <a:extLst>
                    <a:ext uri="{9D8B030D-6E8A-4147-A177-3AD203B41FA5}">
                      <a16:colId xmlns:a16="http://schemas.microsoft.com/office/drawing/2014/main" val="1029792856"/>
                    </a:ext>
                  </a:extLst>
                </a:gridCol>
                <a:gridCol w="1049364">
                  <a:extLst>
                    <a:ext uri="{9D8B030D-6E8A-4147-A177-3AD203B41FA5}">
                      <a16:colId xmlns:a16="http://schemas.microsoft.com/office/drawing/2014/main" val="3270289783"/>
                    </a:ext>
                  </a:extLst>
                </a:gridCol>
                <a:gridCol w="1016154">
                  <a:extLst>
                    <a:ext uri="{9D8B030D-6E8A-4147-A177-3AD203B41FA5}">
                      <a16:colId xmlns:a16="http://schemas.microsoft.com/office/drawing/2014/main" val="1587603090"/>
                    </a:ext>
                  </a:extLst>
                </a:gridCol>
                <a:gridCol w="1006917">
                  <a:extLst>
                    <a:ext uri="{9D8B030D-6E8A-4147-A177-3AD203B41FA5}">
                      <a16:colId xmlns:a16="http://schemas.microsoft.com/office/drawing/2014/main" val="2769688379"/>
                    </a:ext>
                  </a:extLst>
                </a:gridCol>
                <a:gridCol w="1171980">
                  <a:extLst>
                    <a:ext uri="{9D8B030D-6E8A-4147-A177-3AD203B41FA5}">
                      <a16:colId xmlns:a16="http://schemas.microsoft.com/office/drawing/2014/main" val="2112842935"/>
                    </a:ext>
                  </a:extLst>
                </a:gridCol>
                <a:gridCol w="1171980">
                  <a:extLst>
                    <a:ext uri="{9D8B030D-6E8A-4147-A177-3AD203B41FA5}">
                      <a16:colId xmlns:a16="http://schemas.microsoft.com/office/drawing/2014/main" val="2207499560"/>
                    </a:ext>
                  </a:extLst>
                </a:gridCol>
              </a:tblGrid>
              <a:tr h="2944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040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9058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Type 1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38396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Type 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01987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471"/>
                  </a:ext>
                </a:extLst>
              </a:tr>
              <a:tr h="294493">
                <a:tc>
                  <a:txBody>
                    <a:bodyPr/>
                    <a:lstStyle/>
                    <a:p>
                      <a:r>
                        <a:rPr lang="en-US" dirty="0"/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2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596B-6FAA-44AA-B6B3-09B5662E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- </a:t>
            </a:r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8214-2D72-4E89-8E8C-03062005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63" y="1521696"/>
            <a:ext cx="4366709" cy="1466850"/>
          </a:xfrm>
        </p:spPr>
        <p:txBody>
          <a:bodyPr/>
          <a:lstStyle/>
          <a:p>
            <a:pPr lvl="1"/>
            <a:r>
              <a:rPr lang="en-US" dirty="0"/>
              <a:t>Implemented on RFC, Logistic Regression</a:t>
            </a:r>
          </a:p>
          <a:p>
            <a:pPr lvl="1"/>
            <a:r>
              <a:rPr lang="en-US" dirty="0"/>
              <a:t>Other model’s left out due to computational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AF498-B006-4967-AB32-28D40BA1C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97" y="1424123"/>
            <a:ext cx="4648200" cy="146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105D5-0CEB-4E09-A204-75310E9C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212" y="5113021"/>
            <a:ext cx="8134622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3644AE-F830-40F1-88E0-D763A97DB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72" y="3300278"/>
            <a:ext cx="606742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80E4D-45C2-49E1-B75C-60C167F2C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02" y="3142833"/>
            <a:ext cx="37814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E7B0-A339-4AF1-BC15-8DB072C2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Feature engineering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408F49A-AAA5-4F58-9E3A-1668BD226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10" r="-1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6949-64A2-487E-A20B-B77B47B7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shortlisted based on RFC importance diagram</a:t>
            </a:r>
          </a:p>
          <a:p>
            <a:r>
              <a:rPr lang="en-US" dirty="0"/>
              <a:t>Duration feature removed since this is not known until after the call (when the outcome is known)</a:t>
            </a:r>
          </a:p>
          <a:p>
            <a:r>
              <a:rPr lang="en-US" dirty="0"/>
              <a:t>Conversion rate feature added (# of calls divided by outcome)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9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E7B0-A339-4AF1-BC15-8DB072C2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Feature engineering)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18415-7A71-4932-AEB2-8E65E7C94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756812"/>
            <a:ext cx="5449471" cy="1944328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6949-64A2-487E-A20B-B77B47B7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The reduced dataset exhibited overfitting</a:t>
            </a:r>
          </a:p>
          <a:p>
            <a:r>
              <a:rPr lang="en-US" dirty="0"/>
              <a:t>Only after removal of the ‘duration’ column did results become more realistic </a:t>
            </a:r>
          </a:p>
          <a:p>
            <a:r>
              <a:rPr lang="en-US" dirty="0"/>
              <a:t>22 features  other than ‘duration’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BA13F2-4F99-4A51-B985-4BD38FB2A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32059"/>
              </p:ext>
            </p:extLst>
          </p:nvPr>
        </p:nvGraphicFramePr>
        <p:xfrm>
          <a:off x="6137432" y="3006197"/>
          <a:ext cx="5363427" cy="32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38">
                  <a:extLst>
                    <a:ext uri="{9D8B030D-6E8A-4147-A177-3AD203B41FA5}">
                      <a16:colId xmlns:a16="http://schemas.microsoft.com/office/drawing/2014/main" val="1029792856"/>
                    </a:ext>
                  </a:extLst>
                </a:gridCol>
                <a:gridCol w="1480878">
                  <a:extLst>
                    <a:ext uri="{9D8B030D-6E8A-4147-A177-3AD203B41FA5}">
                      <a16:colId xmlns:a16="http://schemas.microsoft.com/office/drawing/2014/main" val="3270289783"/>
                    </a:ext>
                  </a:extLst>
                </a:gridCol>
                <a:gridCol w="1434011">
                  <a:extLst>
                    <a:ext uri="{9D8B030D-6E8A-4147-A177-3AD203B41FA5}">
                      <a16:colId xmlns:a16="http://schemas.microsoft.com/office/drawing/2014/main" val="1587603090"/>
                    </a:ext>
                  </a:extLst>
                </a:gridCol>
              </a:tblGrid>
              <a:tr h="540367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RFC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LogR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191910407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r>
                        <a:rPr lang="en-US" sz="2400"/>
                        <a:t>Accuracy (%)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98.6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99.9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2452090587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r>
                        <a:rPr lang="en-US" sz="2400"/>
                        <a:t>Type 1 (%)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1.36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0.02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3015638396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r>
                        <a:rPr lang="en-US" sz="2400"/>
                        <a:t>Type 2 (%)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0.05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0.02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2603501987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r>
                        <a:rPr lang="en-US" sz="2400"/>
                        <a:t>Precision (%)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89.0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99.78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3388292471"/>
                  </a:ext>
                </a:extLst>
              </a:tr>
              <a:tr h="540367">
                <a:tc>
                  <a:txBody>
                    <a:bodyPr/>
                    <a:lstStyle/>
                    <a:p>
                      <a:r>
                        <a:rPr lang="en-US" sz="2400"/>
                        <a:t>Recall (%)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99.6</a:t>
                      </a:r>
                    </a:p>
                  </a:txBody>
                  <a:tcPr marL="122811" marR="122811" marT="61405" marB="6140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99.78</a:t>
                      </a:r>
                    </a:p>
                  </a:txBody>
                  <a:tcPr marL="122811" marR="122811" marT="61405" marB="61405"/>
                </a:tc>
                <a:extLst>
                  <a:ext uri="{0D108BD9-81ED-4DB2-BD59-A6C34878D82A}">
                    <a16:rowId xmlns:a16="http://schemas.microsoft.com/office/drawing/2014/main" val="369492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219C-1958-41A1-8588-578B2F73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1234-62E3-46B4-906C-BCC3AED3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analysis, cleaning and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Initial application of selected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Feature engineering and parameter 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Conclusion and Future Considerations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A91-F3D5-4ABC-8C6F-AE5BF589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1400530"/>
          </a:xfrm>
        </p:spPr>
        <p:txBody>
          <a:bodyPr/>
          <a:lstStyle/>
          <a:p>
            <a:r>
              <a:rPr lang="en-US" dirty="0"/>
              <a:t>Results – without ‘duration’ column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A9A991-0F5E-4FEF-B4E4-21B087B7B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33525"/>
              </p:ext>
            </p:extLst>
          </p:nvPr>
        </p:nvGraphicFramePr>
        <p:xfrm>
          <a:off x="5103099" y="4579076"/>
          <a:ext cx="61572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448">
                  <a:extLst>
                    <a:ext uri="{9D8B030D-6E8A-4147-A177-3AD203B41FA5}">
                      <a16:colId xmlns:a16="http://schemas.microsoft.com/office/drawing/2014/main" val="1029792856"/>
                    </a:ext>
                  </a:extLst>
                </a:gridCol>
                <a:gridCol w="1102603">
                  <a:extLst>
                    <a:ext uri="{9D8B030D-6E8A-4147-A177-3AD203B41FA5}">
                      <a16:colId xmlns:a16="http://schemas.microsoft.com/office/drawing/2014/main" val="3270289783"/>
                    </a:ext>
                  </a:extLst>
                </a:gridCol>
                <a:gridCol w="1067708">
                  <a:extLst>
                    <a:ext uri="{9D8B030D-6E8A-4147-A177-3AD203B41FA5}">
                      <a16:colId xmlns:a16="http://schemas.microsoft.com/office/drawing/2014/main" val="1587603090"/>
                    </a:ext>
                  </a:extLst>
                </a:gridCol>
                <a:gridCol w="1058003">
                  <a:extLst>
                    <a:ext uri="{9D8B030D-6E8A-4147-A177-3AD203B41FA5}">
                      <a16:colId xmlns:a16="http://schemas.microsoft.com/office/drawing/2014/main" val="2769688379"/>
                    </a:ext>
                  </a:extLst>
                </a:gridCol>
                <a:gridCol w="1231440">
                  <a:extLst>
                    <a:ext uri="{9D8B030D-6E8A-4147-A177-3AD203B41FA5}">
                      <a16:colId xmlns:a16="http://schemas.microsoft.com/office/drawing/2014/main" val="220749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lSVC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9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1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3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2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0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Precision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9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Recall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97.9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26780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8EE20B-44A5-4C84-A4B7-342746DF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14" y="1482367"/>
            <a:ext cx="5387686" cy="29023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0AB84-0D61-494F-86AC-3F18D965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0" y="1371463"/>
            <a:ext cx="3857897" cy="4149633"/>
          </a:xfrm>
        </p:spPr>
        <p:txBody>
          <a:bodyPr/>
          <a:lstStyle/>
          <a:p>
            <a:r>
              <a:rPr lang="en-US" dirty="0"/>
              <a:t>Consistent cross validation scores</a:t>
            </a:r>
          </a:p>
          <a:p>
            <a:r>
              <a:rPr lang="en-US" dirty="0"/>
              <a:t>RFC is the best model despite KNN having better overall results</a:t>
            </a:r>
          </a:p>
          <a:p>
            <a:pPr lvl="1"/>
            <a:r>
              <a:rPr lang="en-US" dirty="0"/>
              <a:t>SMOTE method utilizes the same methodology (Euclidean distance) as KNN and therefore KNN is more prone to overfitting on SMOTE-oversampled dataset</a:t>
            </a:r>
          </a:p>
        </p:txBody>
      </p:sp>
    </p:spTree>
    <p:extLst>
      <p:ext uri="{BB962C8B-B14F-4D97-AF65-F5344CB8AC3E}">
        <p14:creationId xmlns:p14="http://schemas.microsoft.com/office/powerpoint/2010/main" val="118696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274-88E6-4525-B914-B9011C81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 -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1F1C-3607-48D3-A552-5B53374A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14508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Despite good CV scores and model performance, it is unlikely that these model will perform well in real world situations due to high correlations between European socio-economic features. </a:t>
            </a:r>
          </a:p>
          <a:p>
            <a:r>
              <a:rPr lang="en-US" dirty="0"/>
              <a:t>Logistic Regression performed the best overall</a:t>
            </a:r>
          </a:p>
          <a:p>
            <a:pPr lvl="1"/>
            <a:r>
              <a:rPr lang="en-US" dirty="0"/>
              <a:t>No client should be called more than 20 times</a:t>
            </a:r>
          </a:p>
          <a:p>
            <a:pPr lvl="1"/>
            <a:r>
              <a:rPr lang="en-US" dirty="0"/>
              <a:t>Depending on industry standard </a:t>
            </a:r>
            <a:r>
              <a:rPr lang="en-US" dirty="0" err="1"/>
              <a:t>hitrate</a:t>
            </a:r>
            <a:r>
              <a:rPr lang="en-US" dirty="0"/>
              <a:t>, the number of calls should be optimized by putting a maximum limit.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427C70-4BBE-40BD-AA1F-0793AA328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54" y="1556850"/>
            <a:ext cx="5387686" cy="290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BC79D-45C8-45D7-AFC1-F6156B6C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72" y="4459249"/>
            <a:ext cx="3752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274-88E6-4525-B914-B9011C81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1F1C-3607-48D3-A552-5B53374A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treatment can be altered</a:t>
            </a:r>
          </a:p>
          <a:p>
            <a:pPr lvl="1"/>
            <a:r>
              <a:rPr lang="en-US" dirty="0"/>
              <a:t>PCA on highly correlated columns to reduce multicollinearity</a:t>
            </a:r>
          </a:p>
          <a:p>
            <a:pPr lvl="1"/>
            <a:r>
              <a:rPr lang="en-US" dirty="0" err="1"/>
              <a:t>Undersampling</a:t>
            </a:r>
            <a:r>
              <a:rPr lang="en-US" dirty="0"/>
              <a:t> via </a:t>
            </a:r>
            <a:r>
              <a:rPr lang="en-US" dirty="0" err="1"/>
              <a:t>numpy’s</a:t>
            </a:r>
            <a:r>
              <a:rPr lang="en-US" dirty="0"/>
              <a:t> random choice function</a:t>
            </a:r>
          </a:p>
          <a:p>
            <a:pPr lvl="1"/>
            <a:endParaRPr lang="en-US" dirty="0"/>
          </a:p>
          <a:p>
            <a:r>
              <a:rPr lang="en-US" dirty="0"/>
              <a:t>Unsupervised techniques should be explored (</a:t>
            </a:r>
            <a:r>
              <a:rPr lang="en-US" dirty="0" err="1"/>
              <a:t>Nueral</a:t>
            </a:r>
            <a:r>
              <a:rPr lang="en-US" dirty="0"/>
              <a:t> networks)</a:t>
            </a:r>
          </a:p>
          <a:p>
            <a:endParaRPr lang="en-US" dirty="0"/>
          </a:p>
          <a:p>
            <a:r>
              <a:rPr lang="en-US" dirty="0"/>
              <a:t>More features should be added to model</a:t>
            </a:r>
          </a:p>
          <a:p>
            <a:pPr lvl="1"/>
            <a:r>
              <a:rPr lang="en-US" dirty="0"/>
              <a:t>Gross income</a:t>
            </a:r>
          </a:p>
          <a:p>
            <a:pPr lvl="1"/>
            <a:r>
              <a:rPr lang="en-US" dirty="0"/>
              <a:t>Registered residence location</a:t>
            </a:r>
          </a:p>
          <a:p>
            <a:pPr lvl="1"/>
            <a:r>
              <a:rPr lang="en-US" dirty="0"/>
              <a:t>Size of family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6274-88E6-4525-B914-B9011C81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1F1C-3607-48D3-A552-5B53374A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on current model performance</a:t>
            </a:r>
          </a:p>
          <a:p>
            <a:pPr lvl="1"/>
            <a:r>
              <a:rPr lang="en-US" dirty="0"/>
              <a:t>PCA of features</a:t>
            </a:r>
          </a:p>
          <a:p>
            <a:pPr lvl="1"/>
            <a:r>
              <a:rPr lang="en-US" dirty="0"/>
              <a:t>More iterations of tune, feature engineer, test process</a:t>
            </a:r>
          </a:p>
          <a:p>
            <a:pPr lvl="1"/>
            <a:r>
              <a:rPr lang="en-US" dirty="0" err="1"/>
              <a:t>Undersampling</a:t>
            </a:r>
            <a:r>
              <a:rPr lang="en-US" dirty="0"/>
              <a:t> using functions other than </a:t>
            </a:r>
            <a:r>
              <a:rPr lang="en-US" dirty="0" err="1"/>
              <a:t>np.random.choice</a:t>
            </a:r>
            <a:endParaRPr lang="en-US" dirty="0"/>
          </a:p>
          <a:p>
            <a:pPr lvl="1"/>
            <a:r>
              <a:rPr lang="en-US" dirty="0"/>
              <a:t>Try other ensemble models such a </a:t>
            </a:r>
            <a:r>
              <a:rPr lang="en-US" dirty="0" err="1"/>
              <a:t>Xgboost</a:t>
            </a:r>
            <a:r>
              <a:rPr lang="en-US" dirty="0"/>
              <a:t>, gradient boost</a:t>
            </a:r>
          </a:p>
          <a:p>
            <a:pPr lvl="1"/>
            <a:r>
              <a:rPr lang="en-US" dirty="0"/>
              <a:t>Map a neural network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BF7E-6889-493C-98DF-91868670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55314" cy="1400530"/>
          </a:xfrm>
        </p:spPr>
        <p:txBody>
          <a:bodyPr/>
          <a:lstStyle/>
          <a:p>
            <a:r>
              <a:rPr lang="en-US" dirty="0"/>
              <a:t>The data -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1D6C3A-88BF-4F2B-A3E6-1ABF13E41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93426"/>
              </p:ext>
            </p:extLst>
          </p:nvPr>
        </p:nvGraphicFramePr>
        <p:xfrm>
          <a:off x="1959768" y="1853248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0539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50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Categorical (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 =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(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 = numerical)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1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3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0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Campaign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Emp.var.rate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5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cons.price.idx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9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Cons.conf.idx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1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Day_of_week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Euribor3m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6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Nr.employed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40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3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DCD12-B12D-4892-8082-1D81D8C4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50" y="838200"/>
            <a:ext cx="3108626" cy="1063751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Object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EC90-EF99-4E85-9AAC-DD85B025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098766"/>
            <a:ext cx="3108057" cy="43891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Job : Occupational information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Marital : Marital status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Education : Education level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Housing : Housing loan (Yes/No)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Default : Credit default (Yes/No)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Loan : Personal loan (Yes/No)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Contact : Method of contact (telephone/cellular)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Month : Month of the year (last contact)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Day_of_week</a:t>
            </a:r>
            <a:r>
              <a:rPr lang="en-US" sz="1500" dirty="0">
                <a:solidFill>
                  <a:srgbClr val="FFFFFF"/>
                </a:solidFill>
              </a:rPr>
              <a:t>: Day (last contact)</a:t>
            </a:r>
          </a:p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</a:rPr>
              <a:t>Poutcome</a:t>
            </a:r>
            <a:r>
              <a:rPr lang="en-US" sz="1500" dirty="0">
                <a:solidFill>
                  <a:srgbClr val="FFFFFF"/>
                </a:solidFill>
              </a:rPr>
              <a:t>: Outcome of previous campaign 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3B4C-8F51-4E4E-ADA6-DFF3C3B1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25211"/>
            <a:ext cx="6495847" cy="4417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0697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DCD12-B12D-4892-8082-1D81D8C4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52" y="742414"/>
            <a:ext cx="3938532" cy="1947672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Object Variables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Key Takeaways</a:t>
            </a:r>
            <a:br>
              <a:rPr lang="en-US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EC90-EF99-4E85-9AAC-DD85B025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2098540"/>
            <a:ext cx="3108057" cy="4138750"/>
          </a:xfrm>
        </p:spPr>
        <p:txBody>
          <a:bodyPr>
            <a:normAutofit lnSpcReduction="10000"/>
          </a:bodyPr>
          <a:lstStyle/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Students and retired people have a greater chance of making a deposit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People who identified as illiterate have  a higher chance of making a deposit ; large error bar indicates presence of outliers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Certain months have a higher success rate (March, April, Sept, Oct, Dec)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Class imbalance ; only 11% of participants made a deposit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1C0DD-5A95-4B5A-AEE8-2009D1A57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383717"/>
            <a:ext cx="4002702" cy="3045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C6E13A-510A-432C-9318-005866F99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47" y="3487917"/>
            <a:ext cx="4039337" cy="3284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F4F3B0-8CB8-4CFE-A084-B8E086A3D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94" y="1988514"/>
            <a:ext cx="3480686" cy="27319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6418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4B9D-5D24-4CF5-AADD-57BBA7F0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6CB3-5C96-4F92-B5AB-FAFAC4A1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fontAlgn="t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Age : Age of client</a:t>
            </a:r>
          </a:p>
          <a:p>
            <a:pPr fontAlgn="t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Duration : Contact duration (seconds)</a:t>
            </a:r>
          </a:p>
          <a:p>
            <a:pPr fontAlgn="t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Campaign : Number of calls made to client</a:t>
            </a:r>
          </a:p>
          <a:p>
            <a:pPr fontAlgn="t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Pdays</a:t>
            </a:r>
            <a:r>
              <a:rPr lang="en-US" sz="1400" dirty="0">
                <a:solidFill>
                  <a:srgbClr val="FFFFFF"/>
                </a:solidFill>
              </a:rPr>
              <a:t> : Number of days since last contact  (previous campaign)</a:t>
            </a:r>
          </a:p>
          <a:p>
            <a:pPr fontAlgn="t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Previous : Number of calls in previous campaign</a:t>
            </a:r>
          </a:p>
          <a:p>
            <a:pPr fontAlgn="t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Emp.var.rate</a:t>
            </a:r>
            <a:r>
              <a:rPr lang="en-US" sz="1400" dirty="0">
                <a:solidFill>
                  <a:srgbClr val="FFFFFF"/>
                </a:solidFill>
              </a:rPr>
              <a:t> : Employment variation rate (quarterly)</a:t>
            </a:r>
          </a:p>
          <a:p>
            <a:pPr fontAlgn="t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cons.price.idx</a:t>
            </a:r>
            <a:r>
              <a:rPr lang="en-US" sz="1400" dirty="0">
                <a:solidFill>
                  <a:srgbClr val="FFFFFF"/>
                </a:solidFill>
              </a:rPr>
              <a:t> : Consumer price index (monthly)</a:t>
            </a:r>
          </a:p>
          <a:p>
            <a:pPr fontAlgn="t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Cons.conf.idx</a:t>
            </a:r>
            <a:r>
              <a:rPr lang="en-US" sz="1400" dirty="0">
                <a:solidFill>
                  <a:srgbClr val="FFFFFF"/>
                </a:solidFill>
              </a:rPr>
              <a:t> : Consumer </a:t>
            </a:r>
            <a:r>
              <a:rPr lang="en-US" sz="1400" dirty="0" err="1">
                <a:solidFill>
                  <a:srgbClr val="FFFFFF"/>
                </a:solidFill>
              </a:rPr>
              <a:t>condfidence</a:t>
            </a:r>
            <a:r>
              <a:rPr lang="en-US" sz="1400" dirty="0">
                <a:solidFill>
                  <a:srgbClr val="FFFFFF"/>
                </a:solidFill>
              </a:rPr>
              <a:t> index (monthly)</a:t>
            </a:r>
          </a:p>
          <a:p>
            <a:pPr fontAlgn="t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Euribor3m : Euro interbank interest rate (daily)</a:t>
            </a:r>
          </a:p>
          <a:p>
            <a:pPr fontAlgn="t"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Nr.employed</a:t>
            </a:r>
            <a:r>
              <a:rPr lang="en-US" sz="1400" dirty="0">
                <a:solidFill>
                  <a:srgbClr val="FFFFFF"/>
                </a:solidFill>
              </a:rPr>
              <a:t> : Number of employees (quarterly)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C77E933-4F74-44E8-9DA7-7D04DB069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453855"/>
            <a:ext cx="3980139" cy="395028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283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390-ECFD-4AD6-AD98-B442A414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</a:rPr>
              <a:t>Numerical variables - heatmap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9FC0C-BD77-4D2F-B732-EEC54899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999911" cy="4195481"/>
          </a:xfrm>
        </p:spPr>
        <p:txBody>
          <a:bodyPr/>
          <a:lstStyle/>
          <a:p>
            <a:r>
              <a:rPr lang="en-US" dirty="0"/>
              <a:t>High correlations between the output  and the following variables:</a:t>
            </a:r>
          </a:p>
          <a:p>
            <a:pPr lvl="1"/>
            <a:r>
              <a:rPr lang="en-US" dirty="0" err="1"/>
              <a:t>Nr.employed</a:t>
            </a:r>
            <a:endParaRPr lang="en-US" dirty="0"/>
          </a:p>
          <a:p>
            <a:pPr lvl="1"/>
            <a:r>
              <a:rPr lang="en-US" dirty="0"/>
              <a:t>Euribor3m</a:t>
            </a:r>
          </a:p>
          <a:p>
            <a:pPr lvl="1"/>
            <a:r>
              <a:rPr lang="en-US" dirty="0"/>
              <a:t>Duration</a:t>
            </a:r>
          </a:p>
          <a:p>
            <a:pPr lvl="1"/>
            <a:r>
              <a:rPr lang="en-US" dirty="0" err="1"/>
              <a:t>Emp.var.rate</a:t>
            </a:r>
            <a:endParaRPr lang="en-US" dirty="0"/>
          </a:p>
          <a:p>
            <a:pPr lvl="1"/>
            <a:r>
              <a:rPr lang="en-US" dirty="0" err="1"/>
              <a:t>Pdays</a:t>
            </a:r>
            <a:endParaRPr lang="en-US" dirty="0"/>
          </a:p>
          <a:p>
            <a:pPr lvl="1"/>
            <a:r>
              <a:rPr lang="en-US" dirty="0"/>
              <a:t>Previous (outcome)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 descr="A picture containing cabinet&#10;&#10;Description generated with high confidence">
            <a:extLst>
              <a:ext uri="{FF2B5EF4-FFF2-40B4-BE49-F238E27FC236}">
                <a16:creationId xmlns:a16="http://schemas.microsoft.com/office/drawing/2014/main" id="{0B8F4B23-4E5B-4B35-957C-C0B50459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606456"/>
            <a:ext cx="7042512" cy="36450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08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4B9D-5D24-4CF5-AADD-57BBA7F0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Numerical variables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sz="2400" dirty="0">
                <a:solidFill>
                  <a:srgbClr val="EBEBEB"/>
                </a:solidFill>
              </a:rPr>
              <a:t>Key Takeaways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07B0A8-DBB7-41D0-839F-B217FD81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12" y="1299762"/>
            <a:ext cx="4013406" cy="2533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Content Placeholder 1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66C7491-334D-444C-8AD9-AE4ADD595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92" y="3833541"/>
            <a:ext cx="4013406" cy="2677911"/>
          </a:xfrm>
          <a:ln>
            <a:solidFill>
              <a:schemeClr val="accent1"/>
            </a:solidFill>
          </a:ln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FC0A699-5DD0-4D60-B896-22AAE0FC4062}"/>
              </a:ext>
            </a:extLst>
          </p:cNvPr>
          <p:cNvSpPr txBox="1">
            <a:spLocks/>
          </p:cNvSpPr>
          <p:nvPr/>
        </p:nvSpPr>
        <p:spPr>
          <a:xfrm>
            <a:off x="681445" y="2098540"/>
            <a:ext cx="3108057" cy="4138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500" dirty="0" err="1">
                <a:solidFill>
                  <a:srgbClr val="FFFFFF"/>
                </a:solidFill>
              </a:rPr>
              <a:t>Rememeber</a:t>
            </a:r>
            <a:r>
              <a:rPr lang="en-US" sz="1500" dirty="0">
                <a:solidFill>
                  <a:srgbClr val="FFFFFF"/>
                </a:solidFill>
              </a:rPr>
              <a:t> – the variable ‘campaign’ is the number of calls rendered per client during the campaign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No person who was contacted more than 20 times subscribed to a fixed term deposit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People at the ends of the age spectrum are more likely to subscribe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High Correlations between fixed term deposits and</a:t>
            </a:r>
          </a:p>
        </p:txBody>
      </p:sp>
    </p:spTree>
    <p:extLst>
      <p:ext uri="{BB962C8B-B14F-4D97-AF65-F5344CB8AC3E}">
        <p14:creationId xmlns:p14="http://schemas.microsoft.com/office/powerpoint/2010/main" val="357675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B70F-0DA5-4DAA-ACF2-2A96736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1FF2-FF84-46DB-AE28-8F7ED926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325099" cy="4195481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NaN</a:t>
            </a:r>
            <a:r>
              <a:rPr lang="en-US" dirty="0"/>
              <a:t> values, missing data</a:t>
            </a:r>
          </a:p>
          <a:p>
            <a:r>
              <a:rPr lang="en-US" dirty="0"/>
              <a:t>Converted output from Yes/No to numerical 1/0</a:t>
            </a:r>
          </a:p>
          <a:p>
            <a:r>
              <a:rPr lang="en-US" dirty="0"/>
              <a:t>Creating dummy variables for object variables in order to have a numerical dataset with all the variables.</a:t>
            </a:r>
          </a:p>
          <a:p>
            <a:r>
              <a:rPr lang="en-US" dirty="0"/>
              <a:t>Dealt with class imbalance  (data skewed towards the negative outcome)</a:t>
            </a:r>
          </a:p>
          <a:p>
            <a:pPr lvl="1"/>
            <a:r>
              <a:rPr lang="en-US" dirty="0"/>
              <a:t>Oversampling via </a:t>
            </a:r>
            <a:r>
              <a:rPr lang="en-US" dirty="0" err="1"/>
              <a:t>Sklearn’s</a:t>
            </a:r>
            <a:r>
              <a:rPr lang="en-US" dirty="0"/>
              <a:t> SMOTE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D5980-2657-44FB-AC73-559BDF78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860" y="1281112"/>
            <a:ext cx="20574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1431</Words>
  <Application>Microsoft Office PowerPoint</Application>
  <PresentationFormat>Widescreen</PresentationFormat>
  <Paragraphs>356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Supervised learning capstone  Bank telemarketing analysis</vt:lpstr>
      <vt:lpstr>Presentation Outline</vt:lpstr>
      <vt:lpstr>The data - variables</vt:lpstr>
      <vt:lpstr>Object Variables</vt:lpstr>
      <vt:lpstr>Object Variables Key Takeaways </vt:lpstr>
      <vt:lpstr>Numerical variables</vt:lpstr>
      <vt:lpstr>Numerical variables - heatmap</vt:lpstr>
      <vt:lpstr>Numerical variables Key Takeaways</vt:lpstr>
      <vt:lpstr>Data Cleaning</vt:lpstr>
      <vt:lpstr>Test, train methodology</vt:lpstr>
      <vt:lpstr>Terms and definitions – in context of what it means in this application</vt:lpstr>
      <vt:lpstr>Terms and definitions – in context of what it means in this application</vt:lpstr>
      <vt:lpstr>Models</vt:lpstr>
      <vt:lpstr>Models – Initial training on unbalanced  data</vt:lpstr>
      <vt:lpstr>Oversampled data</vt:lpstr>
      <vt:lpstr>Models – Initial training on oversampled  data (using SMOTE)</vt:lpstr>
      <vt:lpstr>Parameter Tuning - GridSearchCV</vt:lpstr>
      <vt:lpstr>Feature engineering</vt:lpstr>
      <vt:lpstr>Feature engineering)</vt:lpstr>
      <vt:lpstr>Results – without ‘duration’ column</vt:lpstr>
      <vt:lpstr>Final Recommendation - Observations</vt:lpstr>
      <vt:lpstr>Future considerations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224</cp:revision>
  <cp:lastPrinted>2018-09-04T15:23:16Z</cp:lastPrinted>
  <dcterms:created xsi:type="dcterms:W3CDTF">2018-08-22T20:59:32Z</dcterms:created>
  <dcterms:modified xsi:type="dcterms:W3CDTF">2018-09-17T20:02:54Z</dcterms:modified>
</cp:coreProperties>
</file>