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Our project focused on the obesity epidemic in the United States and simple measures one can take to meet weight loss goals. First , we looked at obesity, how it is defined and then its negative health impacts. We then analyzed some data from the U.S. Center for Disease Control, looking at rates of obesity in the U.S. and, finally, we built an app </a:t>
            </a:r>
            <a:r>
              <a:rPr lang="en"/>
              <a:t>using what we learned in class </a:t>
            </a:r>
            <a:r>
              <a:rPr lang="en"/>
              <a:t>that can tackle this problem by helping people make better food choices. </a:t>
            </a:r>
            <a:endParaRPr/>
          </a:p>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3f8a595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3f8a5957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 This app first asks for the user’s name, weight, and what they are going to/want to eat..</a:t>
            </a:r>
            <a:endParaRPr/>
          </a:p>
        </p:txBody>
      </p:sp>
      <p:sp>
        <p:nvSpPr>
          <p:cNvPr id="166" name="Google Shape;166;g43f8a5957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3f8a5957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3f8a5957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Next, it gives you a snapshot and gives you a general recommendation for calorie intake to meet simple weight loss goals. </a:t>
            </a:r>
            <a:endParaRPr/>
          </a:p>
        </p:txBody>
      </p:sp>
      <p:sp>
        <p:nvSpPr>
          <p:cNvPr id="173" name="Google Shape;173;g43f8a5957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3f8a5957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3f8a59572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Lastly, it gives you three tables with a little more detail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table gives you general information about the user.</a:t>
            </a:r>
            <a:endParaRPr/>
          </a:p>
          <a:p>
            <a:pPr indent="0" lvl="0" marL="0" rtl="0" algn="l">
              <a:spcBef>
                <a:spcPts val="0"/>
              </a:spcBef>
              <a:spcAft>
                <a:spcPts val="0"/>
              </a:spcAft>
              <a:buNone/>
            </a:pPr>
            <a:r>
              <a:rPr lang="en"/>
              <a:t>The second table gives </a:t>
            </a:r>
            <a:r>
              <a:rPr lang="en"/>
              <a:t>information</a:t>
            </a:r>
            <a:r>
              <a:rPr lang="en"/>
              <a:t> about the food that you are about to eat</a:t>
            </a:r>
            <a:endParaRPr/>
          </a:p>
          <a:p>
            <a:pPr indent="0" lvl="0" marL="0" rtl="0" algn="l">
              <a:spcBef>
                <a:spcPts val="0"/>
              </a:spcBef>
              <a:spcAft>
                <a:spcPts val="0"/>
              </a:spcAft>
              <a:buNone/>
            </a:pPr>
            <a:r>
              <a:rPr lang="en"/>
              <a:t>The last tabel gives you the amount of walking, running or cycling you will need to do to burn off those calories.</a:t>
            </a:r>
            <a:endParaRPr/>
          </a:p>
        </p:txBody>
      </p:sp>
      <p:sp>
        <p:nvSpPr>
          <p:cNvPr id="179" name="Google Shape;179;g43f8a59572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4e78dda2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4e78dda2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44e78dda2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45eef78c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45eef78c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445eef78c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c419566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c419566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highlight>
                  <a:srgbClr val="FFFFFF"/>
                </a:highlight>
                <a:latin typeface="Arial"/>
                <a:ea typeface="Arial"/>
                <a:cs typeface="Arial"/>
                <a:sym typeface="Arial"/>
              </a:rPr>
              <a:t>BMI is calculated by measuring a person’s </a:t>
            </a:r>
            <a:r>
              <a:rPr lang="en">
                <a:latin typeface="Arial"/>
                <a:ea typeface="Arial"/>
                <a:cs typeface="Arial"/>
                <a:sym typeface="Arial"/>
              </a:rPr>
              <a:t>weight in kilograms divided by their height in meters squared (kg/m2). </a:t>
            </a:r>
            <a:endParaRPr/>
          </a:p>
        </p:txBody>
      </p:sp>
      <p:sp>
        <p:nvSpPr>
          <p:cNvPr id="107" name="Google Shape;107;g43c419566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rPr>
              <a:t>Obesity is a national epidemic and major contributor to some of the leading causes of death in the U.S., including heart disease, stroke, diabetes and some types of cancer. </a:t>
            </a:r>
            <a:endParaRPr/>
          </a:p>
          <a:p>
            <a:pPr indent="0" lvl="0" marL="0" marR="0" rtl="0" algn="l">
              <a:spcBef>
                <a:spcPts val="0"/>
              </a:spcBef>
              <a:spcAft>
                <a:spcPts val="0"/>
              </a:spcAft>
              <a:buClr>
                <a:schemeClr val="dk1"/>
              </a:buClr>
              <a:buSzPts val="1100"/>
              <a:buFont typeface="Arial"/>
              <a:buNone/>
            </a:pPr>
            <a:r>
              <a:t/>
            </a:r>
            <a:endParaRPr b="0" i="0" sz="10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0" i="0" lang="en" sz="1000" u="none" cap="none" strike="noStrike">
                <a:solidFill>
                  <a:schemeClr val="dk1"/>
                </a:solidFill>
                <a:latin typeface="Calibri"/>
                <a:ea typeface="Calibri"/>
                <a:cs typeface="Calibri"/>
                <a:sym typeface="Calibri"/>
              </a:rPr>
              <a:t> </a:t>
            </a:r>
            <a:endParaRPr b="0" i="0" sz="10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The CDC published a report tracking BMI data of the US showing percentages of US adults who are overweight or obese.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rPr lang="en"/>
              <a:t>As you can see the Percent of adults aged 18 years and older who have obesity is about 22 percent or above in all states.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3b751bb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3b751bb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According to results from the 2015-2016 National Health and Nutrition Examination Survey* (NHANES), an estimated 39.8% of U.S. adults aged 20 and over have obesity, including 7.6% with severe obesity, and another 31.8% are overweight. That leaves just 21.1% of U.S. adults with normal or healthy BMI, which is considerably lower than the more than 30% of U.S. adults from the 1999-2000 survey.</a:t>
            </a:r>
            <a:r>
              <a:rPr lang="en">
                <a:latin typeface="Arial"/>
                <a:ea typeface="Arial"/>
                <a:cs typeface="Arial"/>
                <a:sym typeface="Arial"/>
              </a:rPr>
              <a:t> </a:t>
            </a:r>
            <a:endParaRPr>
              <a:latin typeface="Arial"/>
              <a:ea typeface="Arial"/>
              <a:cs typeface="Arial"/>
              <a:sym typeface="Arial"/>
            </a:endParaRPr>
          </a:p>
          <a:p>
            <a:pPr indent="0" lvl="0" marL="0" rtl="0" algn="l">
              <a:spcBef>
                <a:spcPts val="0"/>
              </a:spcBef>
              <a:spcAft>
                <a:spcPts val="0"/>
              </a:spcAft>
              <a:buNone/>
            </a:pPr>
            <a:r>
              <a:t/>
            </a:r>
            <a:endParaRPr/>
          </a:p>
        </p:txBody>
      </p:sp>
      <p:sp>
        <p:nvSpPr>
          <p:cNvPr id="131" name="Google Shape;131;g433b751bb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33b751bb1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33b751bb1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800"/>
              </a:spcBef>
              <a:spcAft>
                <a:spcPts val="0"/>
              </a:spcAft>
              <a:buClr>
                <a:schemeClr val="dk1"/>
              </a:buClr>
              <a:buSzPts val="1100"/>
              <a:buFont typeface="Arial"/>
              <a:buNone/>
            </a:pPr>
            <a:r>
              <a:rPr lang="en"/>
              <a:t>Looking by gender, we see a similarly alarming trend. For men in 2015-2016, 37.9% of those surveyed have obesity, including 3.6% with severe obesity, and 36.5% are overweight. For women, 41.1% have obesity, with 9.7% with severe obesity and 26.9% overweight. This 20% of men and 22.3% of women fall into the healthy weight category in 2015-2016, decreasing from 30.8% and 31.8%, respectively, from on the 1999-2000 survey.  </a:t>
            </a:r>
            <a:endParaRPr/>
          </a:p>
          <a:p>
            <a:pPr indent="0" lvl="0" marL="0" rtl="0" algn="l">
              <a:spcBef>
                <a:spcPts val="0"/>
              </a:spcBef>
              <a:spcAft>
                <a:spcPts val="0"/>
              </a:spcAft>
              <a:buNone/>
            </a:pPr>
            <a:r>
              <a:t/>
            </a:r>
            <a:endParaRPr/>
          </a:p>
        </p:txBody>
      </p:sp>
      <p:sp>
        <p:nvSpPr>
          <p:cNvPr id="141" name="Google Shape;141;g433b751bb1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33b751bb1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33b751bb1_1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800"/>
              </a:spcBef>
              <a:spcAft>
                <a:spcPts val="0"/>
              </a:spcAft>
              <a:buClr>
                <a:schemeClr val="dk1"/>
              </a:buClr>
              <a:buSzPts val="1100"/>
              <a:buFont typeface="Arial"/>
              <a:buNone/>
            </a:pPr>
            <a:r>
              <a:rPr lang="en"/>
              <a:t>The number of calories a person needs per day varies based on several of factors, including the person’s age, sex, height, weight, and level of physical activity. Estimates range from 1,600 to 2,400 calories per day for adult women and 2,000 to 3,000 calories per day for adult men.</a:t>
            </a:r>
            <a:endParaRPr/>
          </a:p>
        </p:txBody>
      </p:sp>
      <p:sp>
        <p:nvSpPr>
          <p:cNvPr id="150" name="Google Shape;150;g433b751bb1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So having learned about Obesity rates and what we learned in class using APIs, we came up with this application that allows users to make better food choices. We called it “Build a Diet”.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3"/>
          <p:cNvSpPr txBox="1"/>
          <p:nvPr>
            <p:ph type="title"/>
          </p:nvPr>
        </p:nvSpPr>
        <p:spPr>
          <a:xfrm>
            <a:off x="609600" y="274637"/>
            <a:ext cx="10972800" cy="1522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48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4800"/>
              <a:buFont typeface="Arial"/>
              <a:buNone/>
              <a:defRPr sz="1800"/>
            </a:lvl2pPr>
            <a:lvl3pPr lvl="2">
              <a:spcBef>
                <a:spcPts val="0"/>
              </a:spcBef>
              <a:spcAft>
                <a:spcPts val="0"/>
              </a:spcAft>
              <a:buSzPts val="4800"/>
              <a:buFont typeface="Arial"/>
              <a:buNone/>
              <a:defRPr sz="1800"/>
            </a:lvl3pPr>
            <a:lvl4pPr lvl="3">
              <a:spcBef>
                <a:spcPts val="0"/>
              </a:spcBef>
              <a:spcAft>
                <a:spcPts val="0"/>
              </a:spcAft>
              <a:buSzPts val="4800"/>
              <a:buFont typeface="Arial"/>
              <a:buNone/>
              <a:defRPr sz="1800"/>
            </a:lvl4pPr>
            <a:lvl5pPr lvl="4">
              <a:spcBef>
                <a:spcPts val="0"/>
              </a:spcBef>
              <a:spcAft>
                <a:spcPts val="0"/>
              </a:spcAft>
              <a:buSzPts val="4800"/>
              <a:buFont typeface="Arial"/>
              <a:buNone/>
              <a:defRPr sz="1800"/>
            </a:lvl5pPr>
            <a:lvl6pPr lvl="5">
              <a:spcBef>
                <a:spcPts val="0"/>
              </a:spcBef>
              <a:spcAft>
                <a:spcPts val="0"/>
              </a:spcAft>
              <a:buSzPts val="4800"/>
              <a:buFont typeface="Arial"/>
              <a:buNone/>
              <a:defRPr sz="1800"/>
            </a:lvl6pPr>
            <a:lvl7pPr lvl="6">
              <a:spcBef>
                <a:spcPts val="0"/>
              </a:spcBef>
              <a:spcAft>
                <a:spcPts val="0"/>
              </a:spcAft>
              <a:buSzPts val="4800"/>
              <a:buFont typeface="Arial"/>
              <a:buNone/>
              <a:defRPr sz="1800"/>
            </a:lvl7pPr>
            <a:lvl8pPr lvl="7">
              <a:spcBef>
                <a:spcPts val="0"/>
              </a:spcBef>
              <a:spcAft>
                <a:spcPts val="0"/>
              </a:spcAft>
              <a:buSzPts val="4800"/>
              <a:buFont typeface="Arial"/>
              <a:buNone/>
              <a:defRPr sz="1800"/>
            </a:lvl8pPr>
            <a:lvl9pPr lvl="8">
              <a:spcBef>
                <a:spcPts val="0"/>
              </a:spcBef>
              <a:spcAft>
                <a:spcPts val="0"/>
              </a:spcAft>
              <a:buSzPts val="4800"/>
              <a:buFont typeface="Arial"/>
              <a:buNone/>
              <a:defRPr sz="1800"/>
            </a:lvl9pPr>
          </a:lstStyle>
          <a:p/>
        </p:txBody>
      </p:sp>
      <p:sp>
        <p:nvSpPr>
          <p:cNvPr id="23" name="Google Shape;23;p3"/>
          <p:cNvSpPr txBox="1"/>
          <p:nvPr>
            <p:ph idx="1" type="body"/>
          </p:nvPr>
        </p:nvSpPr>
        <p:spPr>
          <a:xfrm>
            <a:off x="609600" y="1947332"/>
            <a:ext cx="5373600" cy="4620400"/>
          </a:xfrm>
          <a:prstGeom prst="rect">
            <a:avLst/>
          </a:prstGeom>
          <a:noFill/>
          <a:ln>
            <a:noFill/>
          </a:ln>
        </p:spPr>
        <p:txBody>
          <a:bodyPr anchorCtr="0" anchor="t" bIns="91425" lIns="91425" spcFirstLastPara="1" rIns="91425" wrap="square" tIns="91425"/>
          <a:lstStyle>
            <a:lvl1pPr indent="-419100" lvl="0" marL="457200" marR="0" rtl="0" algn="l">
              <a:lnSpc>
                <a:spcPct val="90000"/>
              </a:lnSpc>
              <a:spcBef>
                <a:spcPts val="800"/>
              </a:spcBef>
              <a:spcAft>
                <a:spcPts val="0"/>
              </a:spcAft>
              <a:buClr>
                <a:schemeClr val="dk1"/>
              </a:buClr>
              <a:buSzPts val="30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0"/>
              </a:spcBef>
              <a:spcAft>
                <a:spcPts val="0"/>
              </a:spcAft>
              <a:buClr>
                <a:schemeClr val="dk1"/>
              </a:buClr>
              <a:buSzPts val="24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2" type="body"/>
          </p:nvPr>
        </p:nvSpPr>
        <p:spPr>
          <a:xfrm>
            <a:off x="6208889" y="1949212"/>
            <a:ext cx="5373600" cy="4620400"/>
          </a:xfrm>
          <a:prstGeom prst="rect">
            <a:avLst/>
          </a:prstGeom>
          <a:noFill/>
          <a:ln>
            <a:noFill/>
          </a:ln>
        </p:spPr>
        <p:txBody>
          <a:bodyPr anchorCtr="0" anchor="t" bIns="91425" lIns="91425" spcFirstLastPara="1" rIns="91425" wrap="square" tIns="91425"/>
          <a:lstStyle>
            <a:lvl1pPr indent="-419100" lvl="0" marL="457200" marR="0" rtl="0" algn="l">
              <a:lnSpc>
                <a:spcPct val="90000"/>
              </a:lnSpc>
              <a:spcBef>
                <a:spcPts val="800"/>
              </a:spcBef>
              <a:spcAft>
                <a:spcPts val="0"/>
              </a:spcAft>
              <a:buClr>
                <a:schemeClr val="dk1"/>
              </a:buClr>
              <a:buSzPts val="30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0"/>
              </a:spcBef>
              <a:spcAft>
                <a:spcPts val="0"/>
              </a:spcAft>
              <a:buClr>
                <a:schemeClr val="dk1"/>
              </a:buClr>
              <a:buSzPts val="24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609600" y="274637"/>
            <a:ext cx="10972800" cy="1522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48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4800"/>
              <a:buFont typeface="Arial"/>
              <a:buNone/>
              <a:defRPr sz="1800"/>
            </a:lvl2pPr>
            <a:lvl3pPr lvl="2">
              <a:spcBef>
                <a:spcPts val="0"/>
              </a:spcBef>
              <a:spcAft>
                <a:spcPts val="0"/>
              </a:spcAft>
              <a:buSzPts val="4800"/>
              <a:buFont typeface="Arial"/>
              <a:buNone/>
              <a:defRPr sz="1800"/>
            </a:lvl3pPr>
            <a:lvl4pPr lvl="3">
              <a:spcBef>
                <a:spcPts val="0"/>
              </a:spcBef>
              <a:spcAft>
                <a:spcPts val="0"/>
              </a:spcAft>
              <a:buSzPts val="4800"/>
              <a:buFont typeface="Arial"/>
              <a:buNone/>
              <a:defRPr sz="1800"/>
            </a:lvl4pPr>
            <a:lvl5pPr lvl="4">
              <a:spcBef>
                <a:spcPts val="0"/>
              </a:spcBef>
              <a:spcAft>
                <a:spcPts val="0"/>
              </a:spcAft>
              <a:buSzPts val="4800"/>
              <a:buFont typeface="Arial"/>
              <a:buNone/>
              <a:defRPr sz="1800"/>
            </a:lvl5pPr>
            <a:lvl6pPr lvl="5">
              <a:spcBef>
                <a:spcPts val="0"/>
              </a:spcBef>
              <a:spcAft>
                <a:spcPts val="0"/>
              </a:spcAft>
              <a:buSzPts val="4800"/>
              <a:buFont typeface="Arial"/>
              <a:buNone/>
              <a:defRPr sz="1800"/>
            </a:lvl6pPr>
            <a:lvl7pPr lvl="6">
              <a:spcBef>
                <a:spcPts val="0"/>
              </a:spcBef>
              <a:spcAft>
                <a:spcPts val="0"/>
              </a:spcAft>
              <a:buSzPts val="4800"/>
              <a:buFont typeface="Arial"/>
              <a:buNone/>
              <a:defRPr sz="1800"/>
            </a:lvl7pPr>
            <a:lvl8pPr lvl="7">
              <a:spcBef>
                <a:spcPts val="0"/>
              </a:spcBef>
              <a:spcAft>
                <a:spcPts val="0"/>
              </a:spcAft>
              <a:buSzPts val="4800"/>
              <a:buFont typeface="Arial"/>
              <a:buNone/>
              <a:defRPr sz="1800"/>
            </a:lvl8pPr>
            <a:lvl9pPr lvl="8">
              <a:spcBef>
                <a:spcPts val="0"/>
              </a:spcBef>
              <a:spcAft>
                <a:spcPts val="0"/>
              </a:spcAft>
              <a:buSzPts val="4800"/>
              <a:buFont typeface="Arial"/>
              <a:buNone/>
              <a:defRPr sz="1800"/>
            </a:lvl9pPr>
          </a:lstStyle>
          <a:p/>
        </p:txBody>
      </p:sp>
      <p:sp>
        <p:nvSpPr>
          <p:cNvPr id="27" name="Google Shape;27;p4"/>
          <p:cNvSpPr txBox="1"/>
          <p:nvPr>
            <p:ph idx="1" type="body"/>
          </p:nvPr>
        </p:nvSpPr>
        <p:spPr>
          <a:xfrm>
            <a:off x="609600" y="1947332"/>
            <a:ext cx="10972800" cy="4620400"/>
          </a:xfrm>
          <a:prstGeom prst="rect">
            <a:avLst/>
          </a:prstGeom>
          <a:noFill/>
          <a:ln>
            <a:noFill/>
          </a:ln>
        </p:spPr>
        <p:txBody>
          <a:bodyPr anchorCtr="0" anchor="t" bIns="91425" lIns="91425" spcFirstLastPara="1" rIns="91425" wrap="square" tIns="91425"/>
          <a:lstStyle>
            <a:lvl1pPr indent="-419100" lvl="0" marL="457200" marR="0" rtl="0" algn="l">
              <a:lnSpc>
                <a:spcPct val="90000"/>
              </a:lnSpc>
              <a:spcBef>
                <a:spcPts val="800"/>
              </a:spcBef>
              <a:spcAft>
                <a:spcPts val="0"/>
              </a:spcAft>
              <a:buClr>
                <a:schemeClr val="dk1"/>
              </a:buClr>
              <a:buSzPts val="30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0"/>
              </a:spcBef>
              <a:spcAft>
                <a:spcPts val="0"/>
              </a:spcAft>
              <a:buClr>
                <a:schemeClr val="dk1"/>
              </a:buClr>
              <a:buSzPts val="24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cdc.gov/obesity/adult/defin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hyperlink" Target="https://www.cdc.gov/nchs/data/hestat/obesity_adult_15_16/obesity_adult_15_16.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dc.gov/nchs/data/hestat/obesity_adult_15_16/obesity_adult_15_16.htm"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 sz="6000" u="none" cap="none" strike="noStrike">
                <a:solidFill>
                  <a:schemeClr val="dk1"/>
                </a:solidFill>
                <a:latin typeface="Calibri"/>
                <a:ea typeface="Calibri"/>
                <a:cs typeface="Calibri"/>
                <a:sym typeface="Calibri"/>
              </a:rPr>
              <a:t>Build</a:t>
            </a:r>
            <a:r>
              <a:rPr lang="en"/>
              <a:t> A Diet</a:t>
            </a:r>
            <a:endParaRPr/>
          </a:p>
        </p:txBody>
      </p:sp>
      <p:sp>
        <p:nvSpPr>
          <p:cNvPr id="96" name="Google Shape;96;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 sz="2400" u="none" cap="none" strike="noStrike">
                <a:solidFill>
                  <a:schemeClr val="dk1"/>
                </a:solidFill>
                <a:latin typeface="Calibri"/>
                <a:ea typeface="Calibri"/>
                <a:cs typeface="Calibri"/>
                <a:sym typeface="Calibri"/>
              </a:rPr>
              <a:t>By: Mike Schuler, Imamah Younus, Onyinyechi Asoluka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09600" y="274637"/>
            <a:ext cx="10972800" cy="15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app starts by asking: </a:t>
            </a:r>
            <a:endParaRPr/>
          </a:p>
        </p:txBody>
      </p:sp>
      <p:pic>
        <p:nvPicPr>
          <p:cNvPr id="169" name="Google Shape;169;p24"/>
          <p:cNvPicPr preferRelativeResize="0"/>
          <p:nvPr/>
        </p:nvPicPr>
        <p:blipFill>
          <a:blip r:embed="rId3">
            <a:alphaModFix/>
          </a:blip>
          <a:stretch>
            <a:fillRect/>
          </a:stretch>
        </p:blipFill>
        <p:spPr>
          <a:xfrm>
            <a:off x="1369925" y="2930048"/>
            <a:ext cx="8866125" cy="318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5"/>
          <p:cNvPicPr preferRelativeResize="0"/>
          <p:nvPr/>
        </p:nvPicPr>
        <p:blipFill>
          <a:blip r:embed="rId3">
            <a:alphaModFix/>
          </a:blip>
          <a:stretch>
            <a:fillRect/>
          </a:stretch>
        </p:blipFill>
        <p:spPr>
          <a:xfrm>
            <a:off x="1301463" y="1451275"/>
            <a:ext cx="9589074" cy="433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1037400" y="511625"/>
            <a:ext cx="9381501" cy="1691375"/>
          </a:xfrm>
          <a:prstGeom prst="rect">
            <a:avLst/>
          </a:prstGeom>
          <a:noFill/>
          <a:ln>
            <a:noFill/>
          </a:ln>
        </p:spPr>
      </p:pic>
      <p:pic>
        <p:nvPicPr>
          <p:cNvPr id="182" name="Google Shape;182;p26"/>
          <p:cNvPicPr preferRelativeResize="0"/>
          <p:nvPr/>
        </p:nvPicPr>
        <p:blipFill>
          <a:blip r:embed="rId4">
            <a:alphaModFix/>
          </a:blip>
          <a:stretch>
            <a:fillRect/>
          </a:stretch>
        </p:blipFill>
        <p:spPr>
          <a:xfrm>
            <a:off x="1892363" y="2495550"/>
            <a:ext cx="7096125" cy="1866900"/>
          </a:xfrm>
          <a:prstGeom prst="rect">
            <a:avLst/>
          </a:prstGeom>
          <a:noFill/>
          <a:ln>
            <a:noFill/>
          </a:ln>
        </p:spPr>
      </p:pic>
      <p:pic>
        <p:nvPicPr>
          <p:cNvPr id="183" name="Google Shape;183;p26"/>
          <p:cNvPicPr preferRelativeResize="0"/>
          <p:nvPr/>
        </p:nvPicPr>
        <p:blipFill>
          <a:blip r:embed="rId5">
            <a:alphaModFix/>
          </a:blip>
          <a:stretch>
            <a:fillRect/>
          </a:stretch>
        </p:blipFill>
        <p:spPr>
          <a:xfrm>
            <a:off x="2861788" y="4655000"/>
            <a:ext cx="4391025" cy="179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609600" y="274637"/>
            <a:ext cx="10972800" cy="15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Now let’s run through an example in Jupyter Notebook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09600" y="274625"/>
            <a:ext cx="10972800" cy="13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hope you learned something about obesity. Thank you for your time!  </a:t>
            </a:r>
            <a:endParaRPr/>
          </a:p>
        </p:txBody>
      </p:sp>
      <p:sp>
        <p:nvSpPr>
          <p:cNvPr id="196" name="Google Shape;196;p28"/>
          <p:cNvSpPr txBox="1"/>
          <p:nvPr>
            <p:ph idx="1" type="body"/>
          </p:nvPr>
        </p:nvSpPr>
        <p:spPr>
          <a:xfrm>
            <a:off x="609600" y="1947332"/>
            <a:ext cx="10972800" cy="46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n" sz="2400"/>
              <a:t>Presentation </a:t>
            </a:r>
            <a:r>
              <a:rPr lang="en" sz="2400"/>
              <a:t>By: Mike Schuler, Imamah Younus, Onyinyechi Asoluka </a:t>
            </a:r>
            <a:endParaRPr sz="2400"/>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09600" y="274637"/>
            <a:ext cx="10972800" cy="1522000"/>
          </a:xfrm>
          <a:prstGeom prst="rect">
            <a:avLst/>
          </a:prstGeom>
          <a:noFill/>
          <a:ln>
            <a:noFill/>
          </a:ln>
        </p:spPr>
        <p:txBody>
          <a:bodyPr anchorCtr="0" anchor="b"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4800"/>
              <a:buFont typeface="Calibri"/>
              <a:buNone/>
            </a:pPr>
            <a:r>
              <a:rPr b="0" i="0" lang="en" sz="4400" u="none" cap="none" strike="noStrike">
                <a:solidFill>
                  <a:schemeClr val="dk1"/>
                </a:solidFill>
                <a:latin typeface="Calibri"/>
                <a:ea typeface="Calibri"/>
                <a:cs typeface="Calibri"/>
                <a:sym typeface="Calibri"/>
              </a:rPr>
              <a:t>What is Obesity?</a:t>
            </a:r>
            <a:endParaRPr b="0" i="0" sz="4400" u="none" cap="none" strike="noStrike">
              <a:solidFill>
                <a:schemeClr val="dk1"/>
              </a:solidFill>
              <a:latin typeface="Calibri"/>
              <a:ea typeface="Calibri"/>
              <a:cs typeface="Calibri"/>
              <a:sym typeface="Calibri"/>
            </a:endParaRPr>
          </a:p>
        </p:txBody>
      </p:sp>
      <p:sp>
        <p:nvSpPr>
          <p:cNvPr id="102" name="Google Shape;102;p16"/>
          <p:cNvSpPr txBox="1"/>
          <p:nvPr>
            <p:ph idx="1" type="body"/>
          </p:nvPr>
        </p:nvSpPr>
        <p:spPr>
          <a:xfrm>
            <a:off x="665000" y="1796625"/>
            <a:ext cx="10862100" cy="4280700"/>
          </a:xfrm>
          <a:prstGeom prst="rect">
            <a:avLst/>
          </a:prstGeom>
          <a:noFill/>
          <a:ln>
            <a:noFill/>
          </a:ln>
        </p:spPr>
        <p:txBody>
          <a:bodyPr anchorCtr="0" anchor="t" bIns="121900" lIns="121900" spcFirstLastPara="1" rIns="121900" wrap="square" tIns="121900">
            <a:noAutofit/>
          </a:bodyPr>
          <a:lstStyle/>
          <a:p>
            <a:pPr indent="0" lvl="0" marL="0" marR="0" rtl="0" algn="ctr">
              <a:lnSpc>
                <a:spcPct val="90000"/>
              </a:lnSpc>
              <a:spcBef>
                <a:spcPts val="800"/>
              </a:spcBef>
              <a:spcAft>
                <a:spcPts val="0"/>
              </a:spcAft>
              <a:buClr>
                <a:schemeClr val="dk1"/>
              </a:buClr>
              <a:buSzPts val="3000"/>
              <a:buFont typeface="Arial"/>
              <a:buNone/>
            </a:pPr>
            <a:r>
              <a:rPr b="0" i="0" lang="en" sz="3200" u="none" cap="none" strike="noStrike">
                <a:solidFill>
                  <a:schemeClr val="dk1"/>
                </a:solidFill>
                <a:latin typeface="Calibri"/>
                <a:ea typeface="Calibri"/>
                <a:cs typeface="Calibri"/>
                <a:sym typeface="Calibri"/>
              </a:rPr>
              <a:t>Obesity is a </a:t>
            </a:r>
            <a:r>
              <a:rPr b="1" i="1" lang="en" sz="3200" u="none" cap="none" strike="noStrike">
                <a:solidFill>
                  <a:schemeClr val="dk1"/>
                </a:solidFill>
                <a:latin typeface="Calibri"/>
                <a:ea typeface="Calibri"/>
                <a:cs typeface="Calibri"/>
                <a:sym typeface="Calibri"/>
              </a:rPr>
              <a:t>disease.</a:t>
            </a:r>
            <a:endParaRPr b="0" i="0" sz="3200" u="none" cap="none" strike="noStrike">
              <a:solidFill>
                <a:schemeClr val="dk1"/>
              </a:solidFill>
              <a:latin typeface="Calibri"/>
              <a:ea typeface="Calibri"/>
              <a:cs typeface="Calibri"/>
              <a:sym typeface="Calibri"/>
            </a:endParaRPr>
          </a:p>
          <a:p>
            <a:pPr indent="0" lvl="0" marL="0" marR="0" rtl="0" algn="ctr">
              <a:lnSpc>
                <a:spcPct val="90000"/>
              </a:lnSpc>
              <a:spcBef>
                <a:spcPts val="800"/>
              </a:spcBef>
              <a:spcAft>
                <a:spcPts val="0"/>
              </a:spcAft>
              <a:buClr>
                <a:schemeClr val="dk1"/>
              </a:buClr>
              <a:buSzPts val="3000"/>
              <a:buFont typeface="Arial"/>
              <a:buNone/>
            </a:pPr>
            <a:r>
              <a:rPr b="0" i="0" lang="en" sz="3200" u="none" cap="none" strike="noStrike">
                <a:solidFill>
                  <a:schemeClr val="dk1"/>
                </a:solidFill>
                <a:latin typeface="Calibri"/>
                <a:ea typeface="Calibri"/>
                <a:cs typeface="Calibri"/>
                <a:sym typeface="Calibri"/>
              </a:rPr>
              <a:t>Obesity is an </a:t>
            </a:r>
            <a:r>
              <a:rPr b="1" i="1" lang="en" sz="3200" u="none" cap="none" strike="noStrike">
                <a:solidFill>
                  <a:schemeClr val="dk1"/>
                </a:solidFill>
                <a:latin typeface="Calibri"/>
                <a:ea typeface="Calibri"/>
                <a:cs typeface="Calibri"/>
                <a:sym typeface="Calibri"/>
              </a:rPr>
              <a:t>epidemic.</a:t>
            </a:r>
            <a:r>
              <a:rPr b="0" i="0" lang="en"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0" lvl="0" marL="0" marR="0" rtl="0" algn="ctr">
              <a:lnSpc>
                <a:spcPct val="90000"/>
              </a:lnSpc>
              <a:spcBef>
                <a:spcPts val="800"/>
              </a:spcBef>
              <a:spcAft>
                <a:spcPts val="0"/>
              </a:spcAft>
              <a:buClr>
                <a:schemeClr val="dk1"/>
              </a:buClr>
              <a:buSzPts val="3000"/>
              <a:buFont typeface="Arial"/>
              <a:buNone/>
            </a:pPr>
            <a:r>
              <a:rPr b="0" i="0" lang="en" sz="3200" u="none" cap="none" strike="noStrike">
                <a:solidFill>
                  <a:schemeClr val="dk1"/>
                </a:solidFill>
                <a:latin typeface="Calibri"/>
                <a:ea typeface="Calibri"/>
                <a:cs typeface="Calibri"/>
                <a:sym typeface="Calibri"/>
              </a:rPr>
              <a:t>Obesity is a </a:t>
            </a:r>
            <a:r>
              <a:rPr b="1" i="1" lang="en" sz="3200" u="none" cap="none" strike="noStrike">
                <a:solidFill>
                  <a:schemeClr val="dk1"/>
                </a:solidFill>
                <a:latin typeface="Calibri"/>
                <a:ea typeface="Calibri"/>
                <a:cs typeface="Calibri"/>
                <a:sym typeface="Calibri"/>
              </a:rPr>
              <a:t>public health crisis. </a:t>
            </a:r>
            <a:endParaRPr b="1" i="1" sz="3200" u="none" cap="none" strike="noStrike">
              <a:solidFill>
                <a:schemeClr val="dk1"/>
              </a:solidFill>
              <a:latin typeface="Calibri"/>
              <a:ea typeface="Calibri"/>
              <a:cs typeface="Calibri"/>
              <a:sym typeface="Calibri"/>
            </a:endParaRPr>
          </a:p>
          <a:p>
            <a:pPr indent="0" lvl="0" marL="0" marR="0" rtl="0" algn="ctr">
              <a:lnSpc>
                <a:spcPct val="90000"/>
              </a:lnSpc>
              <a:spcBef>
                <a:spcPts val="800"/>
              </a:spcBef>
              <a:spcAft>
                <a:spcPts val="0"/>
              </a:spcAft>
              <a:buClr>
                <a:schemeClr val="dk1"/>
              </a:buClr>
              <a:buSzPts val="3000"/>
              <a:buFont typeface="Arial"/>
              <a:buNone/>
            </a:pPr>
            <a:r>
              <a:rPr i="1" lang="en" sz="3200" u="none" cap="none" strike="noStrike">
                <a:solidFill>
                  <a:schemeClr val="dk1"/>
                </a:solidFill>
              </a:rPr>
              <a:t>But, </a:t>
            </a:r>
            <a:r>
              <a:rPr b="1" i="1" lang="en" sz="3200" u="none" cap="none" strike="noStrike">
                <a:solidFill>
                  <a:schemeClr val="dk1"/>
                </a:solidFill>
                <a:latin typeface="Calibri"/>
                <a:ea typeface="Calibri"/>
                <a:cs typeface="Calibri"/>
                <a:sym typeface="Calibri"/>
              </a:rPr>
              <a:t>what is it</a:t>
            </a:r>
            <a:r>
              <a:rPr b="1" i="1" lang="en" sz="3200"/>
              <a:t> </a:t>
            </a:r>
            <a:r>
              <a:rPr b="1" i="1" lang="en" sz="3200" u="none" cap="none" strike="noStrike">
                <a:solidFill>
                  <a:schemeClr val="dk1"/>
                </a:solidFill>
                <a:latin typeface="Calibri"/>
                <a:ea typeface="Calibri"/>
                <a:cs typeface="Calibri"/>
                <a:sym typeface="Calibri"/>
              </a:rPr>
              <a:t>really?</a:t>
            </a:r>
            <a:endParaRPr b="0" i="0" sz="3200" u="none" cap="none" strike="noStrike">
              <a:solidFill>
                <a:schemeClr val="dk1"/>
              </a:solidFill>
              <a:latin typeface="Calibri"/>
              <a:ea typeface="Calibri"/>
              <a:cs typeface="Calibri"/>
              <a:sym typeface="Calibri"/>
            </a:endParaRPr>
          </a:p>
          <a:p>
            <a:pPr indent="0" lvl="0" marL="0" marR="0" rtl="0" algn="ctr">
              <a:lnSpc>
                <a:spcPct val="90000"/>
              </a:lnSpc>
              <a:spcBef>
                <a:spcPts val="800"/>
              </a:spcBef>
              <a:spcAft>
                <a:spcPts val="0"/>
              </a:spcAft>
              <a:buClr>
                <a:schemeClr val="dk1"/>
              </a:buClr>
              <a:buSzPts val="3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100"/>
              <a:buFont typeface="Arial"/>
              <a:buNone/>
            </a:pPr>
            <a:r>
              <a:t/>
            </a:r>
            <a:endParaRPr sz="3200">
              <a:solidFill>
                <a:srgbClr val="FF0000"/>
              </a:solidFill>
            </a:endParaRPr>
          </a:p>
          <a:p>
            <a:pPr indent="0" lvl="0" marL="0" marR="0" rtl="0" algn="l">
              <a:lnSpc>
                <a:spcPct val="90000"/>
              </a:lnSpc>
              <a:spcBef>
                <a:spcPts val="800"/>
              </a:spcBef>
              <a:spcAft>
                <a:spcPts val="0"/>
              </a:spcAft>
              <a:buClr>
                <a:schemeClr val="dk1"/>
              </a:buClr>
              <a:buSzPts val="3000"/>
              <a:buFont typeface="Arial"/>
              <a:buNone/>
            </a:pPr>
            <a:r>
              <a:t/>
            </a:r>
            <a:endParaRPr sz="3200">
              <a:solidFill>
                <a:srgbClr val="FF0000"/>
              </a:solidFill>
            </a:endParaRPr>
          </a:p>
        </p:txBody>
      </p:sp>
      <p:sp>
        <p:nvSpPr>
          <p:cNvPr id="103" name="Google Shape;103;p16"/>
          <p:cNvSpPr txBox="1"/>
          <p:nvPr/>
        </p:nvSpPr>
        <p:spPr>
          <a:xfrm>
            <a:off x="9996800" y="1427833"/>
            <a:ext cx="2093600" cy="26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2400" u="none" cap="none" strike="noStrike">
                <a:solidFill>
                  <a:srgbClr val="F3F3F3"/>
                </a:solidFill>
                <a:latin typeface="Calibri"/>
                <a:ea typeface="Calibri"/>
                <a:cs typeface="Calibri"/>
                <a:sym typeface="Calibri"/>
              </a:rPr>
              <a:t>#Fatstagram</a:t>
            </a:r>
            <a:endParaRPr sz="2400">
              <a:solidFill>
                <a:srgbClr val="F3F3F3"/>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09600" y="274625"/>
            <a:ext cx="10972800" cy="12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Obesity Definition:</a:t>
            </a:r>
            <a:endParaRPr/>
          </a:p>
        </p:txBody>
      </p:sp>
      <p:sp>
        <p:nvSpPr>
          <p:cNvPr id="110" name="Google Shape;110;p17"/>
          <p:cNvSpPr txBox="1"/>
          <p:nvPr>
            <p:ph idx="1" type="body"/>
          </p:nvPr>
        </p:nvSpPr>
        <p:spPr>
          <a:xfrm>
            <a:off x="609600" y="1947332"/>
            <a:ext cx="5373600" cy="4620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Calibri"/>
              <a:buChar char="●"/>
            </a:pPr>
            <a:r>
              <a:rPr lang="en" sz="2400">
                <a:highlight>
                  <a:srgbClr val="FFFFFF"/>
                </a:highlight>
              </a:rPr>
              <a:t>A weight that is higher than what is considered as a healthy weight for a given height is described as overweight or obese.</a:t>
            </a:r>
            <a:endParaRPr sz="2400">
              <a:highlight>
                <a:srgbClr val="FFFFFF"/>
              </a:highlight>
            </a:endParaRPr>
          </a:p>
          <a:p>
            <a:pPr indent="0" lvl="0" marL="0" rtl="0" algn="l">
              <a:lnSpc>
                <a:spcPct val="100000"/>
              </a:lnSpc>
              <a:spcBef>
                <a:spcPts val="0"/>
              </a:spcBef>
              <a:spcAft>
                <a:spcPts val="0"/>
              </a:spcAft>
              <a:buNone/>
            </a:pPr>
            <a:r>
              <a:t/>
            </a:r>
            <a:endParaRPr sz="2400">
              <a:highlight>
                <a:srgbClr val="FFFFFF"/>
              </a:highlight>
            </a:endParaRPr>
          </a:p>
          <a:p>
            <a:pPr indent="-381000" lvl="0" marL="457200" rtl="0" algn="l">
              <a:lnSpc>
                <a:spcPct val="100000"/>
              </a:lnSpc>
              <a:spcBef>
                <a:spcPts val="0"/>
              </a:spcBef>
              <a:spcAft>
                <a:spcPts val="0"/>
              </a:spcAft>
              <a:buSzPts val="2400"/>
              <a:buFont typeface="Calibri"/>
              <a:buChar char="●"/>
            </a:pPr>
            <a:r>
              <a:rPr lang="en" sz="2400">
                <a:highlight>
                  <a:srgbClr val="FFFFFF"/>
                </a:highlight>
              </a:rPr>
              <a:t>Body Mass Index, or BMI, is used as a screening tool for overweight or obesity.</a:t>
            </a:r>
            <a:endParaRPr sz="2400">
              <a:highlight>
                <a:srgbClr val="FFFFFF"/>
              </a:highlight>
            </a:endParaRPr>
          </a:p>
          <a:p>
            <a:pPr indent="0" lvl="0" marL="457200" rtl="0" algn="l">
              <a:lnSpc>
                <a:spcPct val="100000"/>
              </a:lnSpc>
              <a:spcBef>
                <a:spcPts val="0"/>
              </a:spcBef>
              <a:spcAft>
                <a:spcPts val="0"/>
              </a:spcAft>
              <a:buNone/>
            </a:pPr>
            <a:r>
              <a:t/>
            </a:r>
            <a:endParaRPr sz="2400">
              <a:highlight>
                <a:srgbClr val="FFFFFF"/>
              </a:highlight>
            </a:endParaRPr>
          </a:p>
        </p:txBody>
      </p:sp>
      <p:sp>
        <p:nvSpPr>
          <p:cNvPr id="111" name="Google Shape;111;p17"/>
          <p:cNvSpPr txBox="1"/>
          <p:nvPr>
            <p:ph idx="2" type="body"/>
          </p:nvPr>
        </p:nvSpPr>
        <p:spPr>
          <a:xfrm>
            <a:off x="6245675" y="1856200"/>
            <a:ext cx="5566500" cy="47115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2400"/>
              <a:t>The CDC weight classificat ions are: </a:t>
            </a:r>
            <a:endParaRPr sz="2400"/>
          </a:p>
          <a:p>
            <a:pPr indent="-381000" lvl="0" marL="457200" rtl="0" algn="l">
              <a:spcBef>
                <a:spcPts val="800"/>
              </a:spcBef>
              <a:spcAft>
                <a:spcPts val="0"/>
              </a:spcAft>
              <a:buSzPts val="2400"/>
              <a:buChar char="●"/>
            </a:pPr>
            <a:r>
              <a:rPr lang="en" sz="2400"/>
              <a:t>Underweight = BMI less than 18.5</a:t>
            </a:r>
            <a:endParaRPr sz="2400"/>
          </a:p>
          <a:p>
            <a:pPr indent="-381000" lvl="0" marL="457200" rtl="0" algn="l">
              <a:spcBef>
                <a:spcPts val="0"/>
              </a:spcBef>
              <a:spcAft>
                <a:spcPts val="0"/>
              </a:spcAft>
              <a:buSzPts val="2400"/>
              <a:buChar char="●"/>
            </a:pPr>
            <a:r>
              <a:rPr lang="en" sz="2400"/>
              <a:t>Normal Weight = BMI between 18.5 - 24.9</a:t>
            </a:r>
            <a:endParaRPr sz="2400"/>
          </a:p>
          <a:p>
            <a:pPr indent="-381000" lvl="0" marL="457200" rtl="0" algn="l">
              <a:spcBef>
                <a:spcPts val="0"/>
              </a:spcBef>
              <a:spcAft>
                <a:spcPts val="0"/>
              </a:spcAft>
              <a:buSzPts val="2400"/>
              <a:buChar char="●"/>
            </a:pPr>
            <a:r>
              <a:rPr lang="en" sz="2400"/>
              <a:t>Overweight = BMI between 25.0 - 29.9</a:t>
            </a:r>
            <a:endParaRPr sz="2400"/>
          </a:p>
          <a:p>
            <a:pPr indent="-381000" lvl="0" marL="457200" rtl="0" algn="l">
              <a:spcBef>
                <a:spcPts val="0"/>
              </a:spcBef>
              <a:spcAft>
                <a:spcPts val="0"/>
              </a:spcAft>
              <a:buSzPts val="2400"/>
              <a:buChar char="●"/>
            </a:pPr>
            <a:r>
              <a:rPr lang="en" sz="2400"/>
              <a:t>Obese = BMI greater than 30.0</a:t>
            </a:r>
            <a:endParaRPr sz="2400"/>
          </a:p>
          <a:p>
            <a:pPr indent="-381000" lvl="0" marL="457200" rtl="0" algn="l">
              <a:spcBef>
                <a:spcPts val="0"/>
              </a:spcBef>
              <a:spcAft>
                <a:spcPts val="0"/>
              </a:spcAft>
              <a:buSzPts val="2400"/>
              <a:buChar char="●"/>
            </a:pPr>
            <a:r>
              <a:rPr lang="en" sz="2400"/>
              <a:t>Severe Obesity = BMI greater than 40.0</a:t>
            </a:r>
            <a:endParaRPr sz="2400"/>
          </a:p>
          <a:p>
            <a:pPr indent="0" lvl="0" marL="457200" rtl="0" algn="l">
              <a:spcBef>
                <a:spcPts val="800"/>
              </a:spcBef>
              <a:spcAft>
                <a:spcPts val="0"/>
              </a:spcAft>
              <a:buNone/>
            </a:pPr>
            <a:r>
              <a:t/>
            </a:r>
            <a:endParaRPr sz="2400"/>
          </a:p>
        </p:txBody>
      </p:sp>
      <p:sp>
        <p:nvSpPr>
          <p:cNvPr id="112" name="Google Shape;112;p17"/>
          <p:cNvSpPr txBox="1"/>
          <p:nvPr/>
        </p:nvSpPr>
        <p:spPr>
          <a:xfrm>
            <a:off x="166900" y="6067300"/>
            <a:ext cx="8800200" cy="5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*Source: U.S. Center for Disease Control and Prevention</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https://www.cdc.gov/obesity/adult/defining.html</a:t>
            </a:r>
            <a:endParaRPr sz="1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09600" y="274625"/>
            <a:ext cx="10972800" cy="1000500"/>
          </a:xfrm>
          <a:prstGeom prst="rect">
            <a:avLst/>
          </a:prstGeom>
          <a:noFill/>
          <a:ln>
            <a:noFill/>
          </a:ln>
        </p:spPr>
        <p:txBody>
          <a:bodyPr anchorCtr="0" anchor="b"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4800"/>
              <a:buFont typeface="Calibri"/>
              <a:buNone/>
            </a:pPr>
            <a:r>
              <a:rPr b="0" i="0" lang="en" sz="4400" u="none" cap="none" strike="noStrike">
                <a:solidFill>
                  <a:schemeClr val="dk1"/>
                </a:solidFill>
                <a:latin typeface="Calibri"/>
                <a:ea typeface="Calibri"/>
                <a:cs typeface="Calibri"/>
                <a:sym typeface="Calibri"/>
              </a:rPr>
              <a:t>Obesity</a:t>
            </a:r>
            <a:r>
              <a:rPr lang="en"/>
              <a:t>-Related Health Issues</a:t>
            </a:r>
            <a:endParaRPr b="0" i="0" sz="4400" u="none" cap="none" strike="noStrike">
              <a:solidFill>
                <a:schemeClr val="dk1"/>
              </a:solidFill>
              <a:latin typeface="Calibri"/>
              <a:ea typeface="Calibri"/>
              <a:cs typeface="Calibri"/>
              <a:sym typeface="Calibri"/>
            </a:endParaRPr>
          </a:p>
        </p:txBody>
      </p:sp>
      <p:pic>
        <p:nvPicPr>
          <p:cNvPr descr="Medical Conditions Related To Obesity.jpg" id="118" name="Google Shape;118;p18"/>
          <p:cNvPicPr preferRelativeResize="0"/>
          <p:nvPr/>
        </p:nvPicPr>
        <p:blipFill rotWithShape="1">
          <a:blip r:embed="rId3">
            <a:alphaModFix/>
          </a:blip>
          <a:srcRect b="0" l="0" r="0" t="0"/>
          <a:stretch/>
        </p:blipFill>
        <p:spPr>
          <a:xfrm>
            <a:off x="2164300" y="1640775"/>
            <a:ext cx="7425100" cy="457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09600" y="350825"/>
            <a:ext cx="10972800" cy="96570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4800"/>
              <a:buFont typeface="Calibri"/>
              <a:buNone/>
            </a:pPr>
            <a:r>
              <a:rPr lang="en"/>
              <a:t>The </a:t>
            </a:r>
            <a:r>
              <a:rPr b="0" i="0" lang="en" sz="4400" u="none" cap="none" strike="noStrike">
                <a:solidFill>
                  <a:schemeClr val="dk1"/>
                </a:solidFill>
                <a:latin typeface="Calibri"/>
                <a:ea typeface="Calibri"/>
                <a:cs typeface="Calibri"/>
                <a:sym typeface="Calibri"/>
              </a:rPr>
              <a:t>Obesity </a:t>
            </a:r>
            <a:r>
              <a:rPr lang="en"/>
              <a:t>E</a:t>
            </a:r>
            <a:r>
              <a:rPr b="0" i="0" lang="en" sz="4400" u="none" cap="none" strike="noStrike">
                <a:solidFill>
                  <a:schemeClr val="dk1"/>
                </a:solidFill>
                <a:latin typeface="Calibri"/>
                <a:ea typeface="Calibri"/>
                <a:cs typeface="Calibri"/>
                <a:sym typeface="Calibri"/>
              </a:rPr>
              <a:t>pidemic </a:t>
            </a:r>
            <a:endParaRPr b="0" i="0" sz="4400" u="none" cap="none" strike="noStrike">
              <a:solidFill>
                <a:schemeClr val="dk1"/>
              </a:solidFill>
              <a:latin typeface="Calibri"/>
              <a:ea typeface="Calibri"/>
              <a:cs typeface="Calibri"/>
              <a:sym typeface="Calibri"/>
            </a:endParaRPr>
          </a:p>
        </p:txBody>
      </p:sp>
      <p:pic>
        <p:nvPicPr>
          <p:cNvPr id="124" name="Google Shape;124;p19"/>
          <p:cNvPicPr preferRelativeResize="0"/>
          <p:nvPr/>
        </p:nvPicPr>
        <p:blipFill>
          <a:blip r:embed="rId3">
            <a:alphaModFix/>
          </a:blip>
          <a:stretch>
            <a:fillRect/>
          </a:stretch>
        </p:blipFill>
        <p:spPr>
          <a:xfrm>
            <a:off x="845000" y="2126162"/>
            <a:ext cx="7248275" cy="4128625"/>
          </a:xfrm>
          <a:prstGeom prst="rect">
            <a:avLst/>
          </a:prstGeom>
          <a:noFill/>
          <a:ln>
            <a:noFill/>
          </a:ln>
        </p:spPr>
      </p:pic>
      <p:pic>
        <p:nvPicPr>
          <p:cNvPr id="125" name="Google Shape;125;p19"/>
          <p:cNvPicPr preferRelativeResize="0"/>
          <p:nvPr/>
        </p:nvPicPr>
        <p:blipFill>
          <a:blip r:embed="rId4">
            <a:alphaModFix/>
          </a:blip>
          <a:stretch>
            <a:fillRect/>
          </a:stretch>
        </p:blipFill>
        <p:spPr>
          <a:xfrm>
            <a:off x="3465888" y="1470702"/>
            <a:ext cx="5260225" cy="965700"/>
          </a:xfrm>
          <a:prstGeom prst="rect">
            <a:avLst/>
          </a:prstGeom>
          <a:noFill/>
          <a:ln>
            <a:noFill/>
          </a:ln>
        </p:spPr>
      </p:pic>
      <p:pic>
        <p:nvPicPr>
          <p:cNvPr id="126" name="Google Shape;126;p19"/>
          <p:cNvPicPr preferRelativeResize="0"/>
          <p:nvPr/>
        </p:nvPicPr>
        <p:blipFill>
          <a:blip r:embed="rId5">
            <a:alphaModFix/>
          </a:blip>
          <a:stretch>
            <a:fillRect/>
          </a:stretch>
        </p:blipFill>
        <p:spPr>
          <a:xfrm>
            <a:off x="8303050" y="3055265"/>
            <a:ext cx="1658200" cy="1942125"/>
          </a:xfrm>
          <a:prstGeom prst="rect">
            <a:avLst/>
          </a:prstGeom>
          <a:noFill/>
          <a:ln>
            <a:noFill/>
          </a:ln>
        </p:spPr>
      </p:pic>
      <p:sp>
        <p:nvSpPr>
          <p:cNvPr id="127" name="Google Shape;127;p19"/>
          <p:cNvSpPr txBox="1"/>
          <p:nvPr/>
        </p:nvSpPr>
        <p:spPr>
          <a:xfrm>
            <a:off x="707425" y="6170175"/>
            <a:ext cx="9039300" cy="58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Center for Disease Control and Prevention</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https://www.cdc.gov/nchs/data/hestat/obesity_adult_15_16/obesity_adult_15_16.htm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09600" y="274624"/>
            <a:ext cx="10972800" cy="10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 </a:t>
            </a:r>
            <a:r>
              <a:rPr lang="en"/>
              <a:t>Weight</a:t>
            </a:r>
            <a:r>
              <a:rPr lang="en"/>
              <a:t> Decreasing Among U.S. Adults</a:t>
            </a:r>
            <a:endParaRPr/>
          </a:p>
        </p:txBody>
      </p:sp>
      <p:sp>
        <p:nvSpPr>
          <p:cNvPr id="134" name="Google Shape;134;p20"/>
          <p:cNvSpPr txBox="1"/>
          <p:nvPr>
            <p:ph idx="1" type="body"/>
          </p:nvPr>
        </p:nvSpPr>
        <p:spPr>
          <a:xfrm>
            <a:off x="609600" y="1947332"/>
            <a:ext cx="10972800" cy="46203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35" name="Google Shape;135;p20"/>
          <p:cNvSpPr txBox="1"/>
          <p:nvPr/>
        </p:nvSpPr>
        <p:spPr>
          <a:xfrm>
            <a:off x="673550" y="1546100"/>
            <a:ext cx="3741900" cy="49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U.S. Adults 2015 - 2016</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Obesity: 39.8%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Severe Obesity: 7.6%</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Overweight: 31.8%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Normal Weight: 21.1%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800">
                <a:latin typeface="Calibri"/>
                <a:ea typeface="Calibri"/>
                <a:cs typeface="Calibri"/>
                <a:sym typeface="Calibri"/>
              </a:rPr>
              <a:t>U.S. Adults 1999 - 2000</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Obesity: 34.0%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Severe Obesity: 4.7%</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Overweight: 30.5%</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Normal Weight: 30.8%</a:t>
            </a:r>
            <a:r>
              <a:rPr lang="en" sz="2400">
                <a:solidFill>
                  <a:schemeClr val="dk1"/>
                </a:solidFill>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a:p>
        </p:txBody>
      </p:sp>
      <p:sp>
        <p:nvSpPr>
          <p:cNvPr id="136" name="Google Shape;136;p20"/>
          <p:cNvSpPr txBox="1"/>
          <p:nvPr/>
        </p:nvSpPr>
        <p:spPr>
          <a:xfrm>
            <a:off x="609600" y="6153825"/>
            <a:ext cx="95091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alibri"/>
                <a:ea typeface="Calibri"/>
                <a:cs typeface="Calibri"/>
                <a:sym typeface="Calibri"/>
              </a:rPr>
              <a:t>*DATA </a:t>
            </a:r>
            <a:r>
              <a:rPr lang="en" sz="1000">
                <a:latin typeface="Calibri"/>
                <a:ea typeface="Calibri"/>
                <a:cs typeface="Calibri"/>
                <a:sym typeface="Calibri"/>
              </a:rPr>
              <a:t>SOURCE: U.S. National Center for Health Statistics and National Health Examination Surveys      </a:t>
            </a:r>
            <a:r>
              <a:rPr lang="en" sz="1000" u="sng">
                <a:solidFill>
                  <a:schemeClr val="hlink"/>
                </a:solidFill>
                <a:latin typeface="Calibri"/>
                <a:ea typeface="Calibri"/>
                <a:cs typeface="Calibri"/>
                <a:sym typeface="Calibri"/>
                <a:hlinkClick r:id="rId3"/>
              </a:rPr>
              <a:t>https://www.cdc.gov/nchs/data/hestat/obesity_adult_15_16/obesity_adult_15_16.htm</a:t>
            </a:r>
            <a:endParaRPr sz="1000">
              <a:latin typeface="Calibri"/>
              <a:ea typeface="Calibri"/>
              <a:cs typeface="Calibri"/>
              <a:sym typeface="Calibri"/>
            </a:endParaRPr>
          </a:p>
          <a:p>
            <a:pPr indent="0" lvl="0" marL="0" rtl="0" algn="l">
              <a:spcBef>
                <a:spcPts val="0"/>
              </a:spcBef>
              <a:spcAft>
                <a:spcPts val="0"/>
              </a:spcAft>
              <a:buNone/>
            </a:pPr>
            <a:r>
              <a:t/>
            </a:r>
            <a:endParaRPr/>
          </a:p>
        </p:txBody>
      </p:sp>
      <p:pic>
        <p:nvPicPr>
          <p:cNvPr id="137" name="Google Shape;137;p20"/>
          <p:cNvPicPr preferRelativeResize="0"/>
          <p:nvPr/>
        </p:nvPicPr>
        <p:blipFill>
          <a:blip r:embed="rId4">
            <a:alphaModFix/>
          </a:blip>
          <a:stretch>
            <a:fillRect/>
          </a:stretch>
        </p:blipFill>
        <p:spPr>
          <a:xfrm>
            <a:off x="4094975" y="1698826"/>
            <a:ext cx="7487425" cy="434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09600" y="274625"/>
            <a:ext cx="10972800" cy="10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Gender Breakdown</a:t>
            </a:r>
            <a:endParaRPr/>
          </a:p>
        </p:txBody>
      </p:sp>
      <p:sp>
        <p:nvSpPr>
          <p:cNvPr id="144" name="Google Shape;144;p21"/>
          <p:cNvSpPr txBox="1"/>
          <p:nvPr>
            <p:ph idx="1" type="body"/>
          </p:nvPr>
        </p:nvSpPr>
        <p:spPr>
          <a:xfrm>
            <a:off x="701450" y="1194025"/>
            <a:ext cx="5161500" cy="49599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t/>
            </a:r>
            <a:endParaRPr sz="1800"/>
          </a:p>
          <a:p>
            <a:pPr indent="0" lvl="0" marL="0" rtl="0" algn="l">
              <a:spcBef>
                <a:spcPts val="800"/>
              </a:spcBef>
              <a:spcAft>
                <a:spcPts val="0"/>
              </a:spcAft>
              <a:buNone/>
            </a:pPr>
            <a:r>
              <a:rPr b="1" lang="en" sz="1800"/>
              <a:t>Men in 2015-2016 (Change from 1999 - 2000)</a:t>
            </a:r>
            <a:endParaRPr b="1" sz="1800"/>
          </a:p>
          <a:p>
            <a:pPr indent="-342900" lvl="0" marL="457200" rtl="0" algn="l">
              <a:spcBef>
                <a:spcPts val="800"/>
              </a:spcBef>
              <a:spcAft>
                <a:spcPts val="0"/>
              </a:spcAft>
              <a:buSzPts val="1800"/>
              <a:buChar char="●"/>
            </a:pPr>
            <a:r>
              <a:rPr lang="en" sz="1800"/>
              <a:t>Obesity: </a:t>
            </a:r>
            <a:r>
              <a:rPr lang="en" sz="1800"/>
              <a:t>37.9%</a:t>
            </a:r>
            <a:r>
              <a:rPr lang="en" sz="1800"/>
              <a:t> (</a:t>
            </a:r>
            <a:r>
              <a:rPr lang="en" sz="1800">
                <a:solidFill>
                  <a:srgbClr val="FF0000"/>
                </a:solidFill>
              </a:rPr>
              <a:t>+10.4</a:t>
            </a:r>
            <a:r>
              <a:rPr lang="en" sz="1800"/>
              <a:t>)</a:t>
            </a:r>
            <a:endParaRPr sz="1800"/>
          </a:p>
          <a:p>
            <a:pPr indent="-342900" lvl="0" marL="457200" rtl="0" algn="l">
              <a:spcBef>
                <a:spcPts val="0"/>
              </a:spcBef>
              <a:spcAft>
                <a:spcPts val="0"/>
              </a:spcAft>
              <a:buSzPts val="1800"/>
              <a:buChar char="●"/>
            </a:pPr>
            <a:r>
              <a:rPr lang="en" sz="1800"/>
              <a:t>Severe Obesity: 3.6% (</a:t>
            </a:r>
            <a:r>
              <a:rPr lang="en" sz="1800">
                <a:solidFill>
                  <a:srgbClr val="FF0000"/>
                </a:solidFill>
              </a:rPr>
              <a:t>+0.5</a:t>
            </a:r>
            <a:r>
              <a:rPr lang="en" sz="1800"/>
              <a:t>)</a:t>
            </a:r>
            <a:endParaRPr sz="1800"/>
          </a:p>
          <a:p>
            <a:pPr indent="-342900" lvl="0" marL="457200" rtl="0" algn="l">
              <a:spcBef>
                <a:spcPts val="0"/>
              </a:spcBef>
              <a:spcAft>
                <a:spcPts val="0"/>
              </a:spcAft>
              <a:buSzPts val="1800"/>
              <a:buChar char="●"/>
            </a:pPr>
            <a:r>
              <a:rPr lang="en" sz="1800"/>
              <a:t>Overweight: 36.5% (-3.2)</a:t>
            </a:r>
            <a:endParaRPr sz="1800"/>
          </a:p>
          <a:p>
            <a:pPr indent="-342900" lvl="0" marL="457200" rtl="0" algn="l">
              <a:spcBef>
                <a:spcPts val="0"/>
              </a:spcBef>
              <a:spcAft>
                <a:spcPts val="0"/>
              </a:spcAft>
              <a:buSzPts val="1800"/>
              <a:buChar char="●"/>
            </a:pPr>
            <a:r>
              <a:rPr lang="en" sz="1800"/>
              <a:t>Normal Weight: 29.7% (</a:t>
            </a:r>
            <a:r>
              <a:rPr lang="en" sz="1800">
                <a:solidFill>
                  <a:srgbClr val="FF0000"/>
                </a:solidFill>
              </a:rPr>
              <a:t>-9.7</a:t>
            </a:r>
            <a:r>
              <a:rPr lang="en" sz="1800"/>
              <a:t>)</a:t>
            </a:r>
            <a:endParaRPr sz="1800"/>
          </a:p>
          <a:p>
            <a:pPr indent="0" lvl="0" marL="0" rtl="0" algn="l">
              <a:spcBef>
                <a:spcPts val="800"/>
              </a:spcBef>
              <a:spcAft>
                <a:spcPts val="0"/>
              </a:spcAft>
              <a:buNone/>
            </a:pPr>
            <a:r>
              <a:t/>
            </a:r>
            <a:endParaRPr sz="1800"/>
          </a:p>
          <a:p>
            <a:pPr indent="0" lvl="0" marL="0" rtl="0" algn="l">
              <a:spcBef>
                <a:spcPts val="800"/>
              </a:spcBef>
              <a:spcAft>
                <a:spcPts val="0"/>
              </a:spcAft>
              <a:buNone/>
            </a:pPr>
            <a:r>
              <a:rPr b="1" lang="en" sz="1800"/>
              <a:t>Women in 2015 - 2016 (Change from 1999 - 2000)</a:t>
            </a:r>
            <a:r>
              <a:rPr lang="en" sz="1800"/>
              <a:t> </a:t>
            </a:r>
            <a:endParaRPr sz="1800"/>
          </a:p>
          <a:p>
            <a:pPr indent="-342900" lvl="0" marL="457200" rtl="0" algn="l">
              <a:spcBef>
                <a:spcPts val="800"/>
              </a:spcBef>
              <a:spcAft>
                <a:spcPts val="0"/>
              </a:spcAft>
              <a:buSzPts val="1800"/>
              <a:buChar char="●"/>
            </a:pPr>
            <a:r>
              <a:rPr lang="en" sz="1800"/>
              <a:t>Obesity: 41.1% (</a:t>
            </a:r>
            <a:r>
              <a:rPr lang="en" sz="1800">
                <a:solidFill>
                  <a:srgbClr val="FF0000"/>
                </a:solidFill>
              </a:rPr>
              <a:t>+7.7</a:t>
            </a:r>
            <a:r>
              <a:rPr lang="en" sz="1800"/>
              <a:t>) </a:t>
            </a:r>
            <a:endParaRPr sz="1800"/>
          </a:p>
          <a:p>
            <a:pPr indent="-342900" lvl="0" marL="457200" rtl="0" algn="l">
              <a:spcBef>
                <a:spcPts val="0"/>
              </a:spcBef>
              <a:spcAft>
                <a:spcPts val="0"/>
              </a:spcAft>
              <a:buSzPts val="1800"/>
              <a:buChar char="●"/>
            </a:pPr>
            <a:r>
              <a:rPr lang="en" sz="1800"/>
              <a:t>Severe Obesity: 9.7% (</a:t>
            </a:r>
            <a:r>
              <a:rPr lang="en" sz="1800">
                <a:solidFill>
                  <a:srgbClr val="FF0000"/>
                </a:solidFill>
              </a:rPr>
              <a:t>+3.5</a:t>
            </a:r>
            <a:r>
              <a:rPr lang="en" sz="1800"/>
              <a:t>)</a:t>
            </a:r>
            <a:endParaRPr sz="1800"/>
          </a:p>
          <a:p>
            <a:pPr indent="-342900" lvl="0" marL="457200" rtl="0" algn="l">
              <a:spcBef>
                <a:spcPts val="0"/>
              </a:spcBef>
              <a:spcAft>
                <a:spcPts val="0"/>
              </a:spcAft>
              <a:buSzPts val="1800"/>
              <a:buChar char="●"/>
            </a:pPr>
            <a:r>
              <a:rPr lang="en" sz="1800"/>
              <a:t>Overweight: 26.9% (-6.3)</a:t>
            </a:r>
            <a:endParaRPr sz="1800"/>
          </a:p>
          <a:p>
            <a:pPr indent="-342900" lvl="0" marL="457200" rtl="0" algn="l">
              <a:spcBef>
                <a:spcPts val="0"/>
              </a:spcBef>
              <a:spcAft>
                <a:spcPts val="0"/>
              </a:spcAft>
              <a:buSzPts val="1800"/>
              <a:buChar char="●"/>
            </a:pPr>
            <a:r>
              <a:rPr lang="en" sz="1800"/>
              <a:t>Normal Weight: 22.3% (</a:t>
            </a:r>
            <a:r>
              <a:rPr lang="en" sz="1800">
                <a:solidFill>
                  <a:srgbClr val="FF0000"/>
                </a:solidFill>
              </a:rPr>
              <a:t>-9.8</a:t>
            </a:r>
            <a:r>
              <a:rPr lang="en" sz="1800"/>
              <a:t>)</a:t>
            </a:r>
            <a:endParaRPr sz="1800"/>
          </a:p>
          <a:p>
            <a:pPr indent="0" lvl="0" marL="0" rtl="0" algn="l">
              <a:spcBef>
                <a:spcPts val="800"/>
              </a:spcBef>
              <a:spcAft>
                <a:spcPts val="0"/>
              </a:spcAft>
              <a:buNone/>
            </a:pPr>
            <a:r>
              <a:t/>
            </a:r>
            <a:endParaRPr sz="1800"/>
          </a:p>
        </p:txBody>
      </p:sp>
      <p:pic>
        <p:nvPicPr>
          <p:cNvPr id="145" name="Google Shape;145;p21"/>
          <p:cNvPicPr preferRelativeResize="0"/>
          <p:nvPr/>
        </p:nvPicPr>
        <p:blipFill>
          <a:blip r:embed="rId3">
            <a:alphaModFix/>
          </a:blip>
          <a:stretch>
            <a:fillRect/>
          </a:stretch>
        </p:blipFill>
        <p:spPr>
          <a:xfrm>
            <a:off x="5785025" y="3772550"/>
            <a:ext cx="5949600" cy="2961400"/>
          </a:xfrm>
          <a:prstGeom prst="rect">
            <a:avLst/>
          </a:prstGeom>
          <a:noFill/>
          <a:ln>
            <a:noFill/>
          </a:ln>
        </p:spPr>
      </p:pic>
      <p:pic>
        <p:nvPicPr>
          <p:cNvPr id="146" name="Google Shape;146;p21"/>
          <p:cNvPicPr preferRelativeResize="0"/>
          <p:nvPr/>
        </p:nvPicPr>
        <p:blipFill>
          <a:blip r:embed="rId4">
            <a:alphaModFix/>
          </a:blip>
          <a:stretch>
            <a:fillRect/>
          </a:stretch>
        </p:blipFill>
        <p:spPr>
          <a:xfrm>
            <a:off x="5862950" y="434750"/>
            <a:ext cx="5719450" cy="31816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609600" y="459250"/>
            <a:ext cx="10972800" cy="91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Recommended Calories Per Day</a:t>
            </a:r>
            <a:endParaRPr/>
          </a:p>
        </p:txBody>
      </p:sp>
      <p:sp>
        <p:nvSpPr>
          <p:cNvPr id="153" name="Google Shape;153;p22"/>
          <p:cNvSpPr txBox="1"/>
          <p:nvPr/>
        </p:nvSpPr>
        <p:spPr>
          <a:xfrm>
            <a:off x="765400" y="6077300"/>
            <a:ext cx="10817100" cy="45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000">
                <a:solidFill>
                  <a:schemeClr val="dk1"/>
                </a:solidFill>
                <a:latin typeface="Calibri"/>
                <a:ea typeface="Calibri"/>
                <a:cs typeface="Calibri"/>
                <a:sym typeface="Calibri"/>
              </a:rPr>
              <a:t>DATA SOURCE</a:t>
            </a:r>
            <a:r>
              <a:rPr lang="en" sz="1000">
                <a:solidFill>
                  <a:schemeClr val="dk1"/>
                </a:solidFill>
                <a:latin typeface="Calibri"/>
                <a:ea typeface="Calibri"/>
                <a:cs typeface="Calibri"/>
                <a:sym typeface="Calibri"/>
              </a:rPr>
              <a:t>: Institute of Medicine. Dietary Guidelines 2015-2020 (https://health.gov/dietaryguidelines/2015/guidelines/appendix-2/)</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pic>
        <p:nvPicPr>
          <p:cNvPr id="154" name="Google Shape;154;p22"/>
          <p:cNvPicPr preferRelativeResize="0"/>
          <p:nvPr/>
        </p:nvPicPr>
        <p:blipFill>
          <a:blip r:embed="rId3">
            <a:alphaModFix/>
          </a:blip>
          <a:stretch>
            <a:fillRect/>
          </a:stretch>
        </p:blipFill>
        <p:spPr>
          <a:xfrm>
            <a:off x="209550" y="2098800"/>
            <a:ext cx="5886450" cy="3257550"/>
          </a:xfrm>
          <a:prstGeom prst="rect">
            <a:avLst/>
          </a:prstGeom>
          <a:noFill/>
          <a:ln>
            <a:noFill/>
          </a:ln>
        </p:spPr>
      </p:pic>
      <p:pic>
        <p:nvPicPr>
          <p:cNvPr id="155" name="Google Shape;155;p22"/>
          <p:cNvPicPr preferRelativeResize="0"/>
          <p:nvPr/>
        </p:nvPicPr>
        <p:blipFill>
          <a:blip r:embed="rId4">
            <a:alphaModFix/>
          </a:blip>
          <a:stretch>
            <a:fillRect/>
          </a:stretch>
        </p:blipFill>
        <p:spPr>
          <a:xfrm>
            <a:off x="6096000" y="2098800"/>
            <a:ext cx="5610225"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09600" y="274627"/>
            <a:ext cx="10972800" cy="12699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4800"/>
              <a:buFont typeface="Calibri"/>
              <a:buNone/>
            </a:pPr>
            <a:r>
              <a:rPr lang="en"/>
              <a:t>How do we solve this problem? </a:t>
            </a:r>
            <a:endParaRPr b="0" i="0" sz="4400" u="none" cap="none" strike="noStrike">
              <a:solidFill>
                <a:schemeClr val="dk1"/>
              </a:solidFill>
              <a:latin typeface="Calibri"/>
              <a:ea typeface="Calibri"/>
              <a:cs typeface="Calibri"/>
              <a:sym typeface="Calibri"/>
            </a:endParaRPr>
          </a:p>
        </p:txBody>
      </p:sp>
      <p:sp>
        <p:nvSpPr>
          <p:cNvPr id="161" name="Google Shape;161;p23"/>
          <p:cNvSpPr txBox="1"/>
          <p:nvPr>
            <p:ph idx="1" type="body"/>
          </p:nvPr>
        </p:nvSpPr>
        <p:spPr>
          <a:xfrm>
            <a:off x="609600" y="1947332"/>
            <a:ext cx="10972800" cy="4620400"/>
          </a:xfrm>
          <a:prstGeom prst="rect">
            <a:avLst/>
          </a:prstGeom>
          <a:noFill/>
          <a:ln>
            <a:noFill/>
          </a:ln>
        </p:spPr>
        <p:txBody>
          <a:bodyPr anchorCtr="0" anchor="t" bIns="91425" lIns="91425" spcFirstLastPara="1" rIns="91425" wrap="square" tIns="91425">
            <a:noAutofit/>
          </a:bodyPr>
          <a:lstStyle/>
          <a:p>
            <a:pPr indent="-558785" lvl="0" marL="609585" marR="0" rtl="0" algn="l">
              <a:lnSpc>
                <a:spcPct val="90000"/>
              </a:lnSpc>
              <a:spcBef>
                <a:spcPts val="800"/>
              </a:spcBef>
              <a:spcAft>
                <a:spcPts val="0"/>
              </a:spcAft>
              <a:buClr>
                <a:schemeClr val="dk1"/>
              </a:buClr>
              <a:buSzPts val="3000"/>
              <a:buFont typeface="Arial"/>
              <a:buChar char="●"/>
            </a:pPr>
            <a:r>
              <a:rPr b="0" i="0" lang="en" sz="2800" u="none" cap="none" strike="noStrike">
                <a:solidFill>
                  <a:schemeClr val="dk1"/>
                </a:solidFill>
                <a:latin typeface="Calibri"/>
                <a:ea typeface="Calibri"/>
                <a:cs typeface="Calibri"/>
                <a:sym typeface="Calibri"/>
              </a:rPr>
              <a:t>Build</a:t>
            </a:r>
            <a:r>
              <a:rPr lang="en"/>
              <a:t> A Diet</a:t>
            </a:r>
            <a:endParaRPr b="0" i="0" sz="2800" u="none" cap="none" strike="noStrike">
              <a:solidFill>
                <a:schemeClr val="dk1"/>
              </a:solidFill>
              <a:latin typeface="Calibri"/>
              <a:ea typeface="Calibri"/>
              <a:cs typeface="Calibri"/>
              <a:sym typeface="Calibri"/>
            </a:endParaRPr>
          </a:p>
        </p:txBody>
      </p:sp>
      <p:pic>
        <p:nvPicPr>
          <p:cNvPr id="162" name="Google Shape;162;p23"/>
          <p:cNvPicPr preferRelativeResize="0"/>
          <p:nvPr/>
        </p:nvPicPr>
        <p:blipFill>
          <a:blip r:embed="rId3">
            <a:alphaModFix/>
          </a:blip>
          <a:stretch>
            <a:fillRect/>
          </a:stretch>
        </p:blipFill>
        <p:spPr>
          <a:xfrm>
            <a:off x="1638150" y="2959088"/>
            <a:ext cx="8248650"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