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043" r:id="rId2"/>
    <p:sldId id="2044" r:id="rId3"/>
    <p:sldId id="2045" r:id="rId4"/>
    <p:sldId id="2047" r:id="rId5"/>
    <p:sldId id="2048" r:id="rId6"/>
    <p:sldId id="2052" r:id="rId7"/>
    <p:sldId id="2060" r:id="rId8"/>
    <p:sldId id="2049" r:id="rId9"/>
    <p:sldId id="2058" r:id="rId10"/>
    <p:sldId id="2061" r:id="rId11"/>
    <p:sldId id="2050" r:id="rId12"/>
    <p:sldId id="2059" r:id="rId13"/>
    <p:sldId id="2062" r:id="rId14"/>
    <p:sldId id="2051" r:id="rId15"/>
    <p:sldId id="2063" r:id="rId16"/>
    <p:sldId id="2054" r:id="rId17"/>
    <p:sldId id="2055" r:id="rId18"/>
    <p:sldId id="2056" r:id="rId19"/>
    <p:sldId id="205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7355" userDrawn="1">
          <p15:clr>
            <a:srgbClr val="A4A3A4"/>
          </p15:clr>
        </p15:guide>
        <p15:guide id="3" pos="1073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5518" userDrawn="1">
          <p15:clr>
            <a:srgbClr val="A4A3A4"/>
          </p15:clr>
        </p15:guide>
        <p15:guide id="8" pos="2139" userDrawn="1">
          <p15:clr>
            <a:srgbClr val="A4A3A4"/>
          </p15:clr>
        </p15:guide>
        <p15:guide id="9" pos="325" userDrawn="1">
          <p15:clr>
            <a:srgbClr val="A4A3A4"/>
          </p15:clr>
        </p15:guide>
        <p15:guide id="10" orient="horz" pos="845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8"/>
    <a:srgbClr val="F3F3F3"/>
    <a:srgbClr val="B4B4B5"/>
    <a:srgbClr val="B3B4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23"/>
    <p:restoredTop sz="95186"/>
  </p:normalViewPr>
  <p:slideViewPr>
    <p:cSldViewPr snapToGrid="0" snapToObjects="1" showGuides="1">
      <p:cViewPr varScale="1">
        <p:scale>
          <a:sx n="70" d="100"/>
          <a:sy n="70" d="100"/>
        </p:scale>
        <p:origin x="-876" y="-96"/>
      </p:cViewPr>
      <p:guideLst>
        <p:guide orient="horz" pos="2160"/>
        <p:guide orient="horz" pos="346"/>
        <p:guide orient="horz" pos="3974"/>
        <p:guide orient="horz" pos="845"/>
        <p:guide pos="7355"/>
        <p:guide pos="1073"/>
        <p:guide pos="3840"/>
        <p:guide pos="5518"/>
        <p:guide pos="2139"/>
        <p:guide pos="32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77" d="100"/>
          <a:sy n="77" d="100"/>
        </p:scale>
        <p:origin x="343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46367838-CB9E-1C4E-B6E3-A78C0BA007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>
              <a:latin typeface="Domine" panose="020405030404030602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04E375D-1A8F-9F4D-8CC8-BAE8A5E919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18E09-BFC9-6B48-96B7-BE5177A01D51}" type="datetimeFigureOut">
              <a:rPr lang="es-ES_tradnl" smtClean="0">
                <a:latin typeface="Domine" panose="02040503040403060204" pitchFamily="18" charset="0"/>
              </a:rPr>
              <a:t>16/10/2019</a:t>
            </a:fld>
            <a:endParaRPr lang="es-ES_tradnl" dirty="0">
              <a:latin typeface="Domine" panose="0204050304040306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5E7A4FF-704A-954D-BC9C-F371462E0F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>
              <a:latin typeface="Domine" panose="020405030404030602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B4880EF-7252-FC47-A361-5A3684F19A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F8D33-B625-EE45-B94F-4FC0DF67D7D4}" type="slidenum">
              <a:rPr lang="es-ES_tradnl" smtClean="0">
                <a:latin typeface="Domine" panose="02040503040403060204" pitchFamily="18" charset="0"/>
              </a:rPr>
              <a:t>‹#›</a:t>
            </a:fld>
            <a:endParaRPr lang="es-ES_tradnl" dirty="0">
              <a:latin typeface="Domine" panose="0204050304040306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07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Domine" panose="0204050304040306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Domine" panose="02040503040403060204" pitchFamily="18" charset="0"/>
              </a:defRPr>
            </a:lvl1pPr>
          </a:lstStyle>
          <a:p>
            <a:fld id="{88EDFB7E-8A14-5F4A-A8BC-FEC574E653A4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Domine" panose="0204050304040306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Domine" panose="02040503040403060204" pitchFamily="18" charset="0"/>
              </a:defRPr>
            </a:lvl1pPr>
          </a:lstStyle>
          <a:p>
            <a:fld id="{4A1814F3-7BF6-CC41-BA5F-F3649E84E6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Domine" panose="02040503040403060204" pitchFamily="18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Domine" panose="02040503040403060204" pitchFamily="18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Domine" panose="02040503040403060204" pitchFamily="18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Domine" panose="02040503040403060204" pitchFamily="18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Domine" panose="020405030404030602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4987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4987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4987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4987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4987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 smtClean="0"/>
              <a:t>*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bertujuan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untuk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memutus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rantai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makanan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atau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memberi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lingkungan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yg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tdk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cocok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bagi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patogen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sehingga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populasi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virus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menurun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4987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4987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498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507DD5-2493-8341-812E-B4C1B0D8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7D68C4D-3B26-9249-9510-ACD999903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Domine" panose="0204050304040306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6B8D83-963D-4743-B8D5-7CD2C6F4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Domine" panose="02040503040403060204" pitchFamily="18" charset="0"/>
              </a:defRPr>
            </a:lvl1pPr>
          </a:lstStyle>
          <a:p>
            <a:fld id="{B50CD552-C10E-614A-B810-77E320220E26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BFC411A-6A7F-2149-854D-61E6BEF9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Domine" panose="0204050304040306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19527A-3EB5-8245-8C90-4822BBF3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Domine" panose="02040503040403060204" pitchFamily="18" charset="0"/>
              </a:defRPr>
            </a:lvl1pPr>
          </a:lstStyle>
          <a:p>
            <a:fld id="{9998EADF-C030-F84C-ADA0-FD2E39B5A3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0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C4335AE-89F7-9A48-92CE-DA16D620E9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27638" t="55283" b="19528"/>
          <a:stretch>
            <a:fillRect/>
          </a:stretch>
        </p:blipFill>
        <p:spPr>
          <a:xfrm>
            <a:off x="0" y="4464424"/>
            <a:ext cx="12192000" cy="2393576"/>
          </a:xfrm>
          <a:custGeom>
            <a:avLst/>
            <a:gdLst>
              <a:gd name="connsiteX0" fmla="*/ 0 w 12192000"/>
              <a:gd name="connsiteY0" fmla="*/ 0 h 2393576"/>
              <a:gd name="connsiteX1" fmla="*/ 12192000 w 12192000"/>
              <a:gd name="connsiteY1" fmla="*/ 0 h 2393576"/>
              <a:gd name="connsiteX2" fmla="*/ 12192000 w 12192000"/>
              <a:gd name="connsiteY2" fmla="*/ 2393576 h 2393576"/>
              <a:gd name="connsiteX3" fmla="*/ 0 w 12192000"/>
              <a:gd name="connsiteY3" fmla="*/ 2393576 h 239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393576">
                <a:moveTo>
                  <a:pt x="0" y="0"/>
                </a:moveTo>
                <a:lnTo>
                  <a:pt x="12192000" y="0"/>
                </a:lnTo>
                <a:lnTo>
                  <a:pt x="12192000" y="2393576"/>
                </a:lnTo>
                <a:lnTo>
                  <a:pt x="0" y="2393576"/>
                </a:lnTo>
                <a:close/>
              </a:path>
            </a:pathLst>
          </a:custGeom>
        </p:spPr>
      </p:pic>
      <p:sp>
        <p:nvSpPr>
          <p:cNvPr id="111" name="Picture Placeholder 13">
            <a:extLst>
              <a:ext uri="{FF2B5EF4-FFF2-40B4-BE49-F238E27FC236}">
                <a16:creationId xmlns="" xmlns:a16="http://schemas.microsoft.com/office/drawing/2014/main" id="{320510A6-CFA1-B949-A389-23542C07A0AF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458800" y="1488507"/>
            <a:ext cx="3911486" cy="2525745"/>
          </a:xfrm>
          <a:prstGeom prst="rect">
            <a:avLst/>
          </a:prstGeom>
          <a:solidFill>
            <a:schemeClr val="bg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Domine" panose="02040503040403060204" pitchFamily="18" charset="0"/>
                <a:ea typeface="Roboto Regular" charset="0"/>
                <a:cs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86245"/>
      </p:ext>
    </p:extLst>
  </p:cSld>
  <p:clrMapOvr>
    <a:masterClrMapping/>
  </p:clrMapOvr>
  <p:transition advClick="0"/>
  <p:extLst mod="1"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89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TIF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699277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88FF530-691A-5B4D-8518-1C186ECCDF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27638" t="55283" b="19528"/>
          <a:stretch>
            <a:fillRect/>
          </a:stretch>
        </p:blipFill>
        <p:spPr>
          <a:xfrm>
            <a:off x="0" y="4464424"/>
            <a:ext cx="12192000" cy="2393576"/>
          </a:xfrm>
          <a:custGeom>
            <a:avLst/>
            <a:gdLst>
              <a:gd name="connsiteX0" fmla="*/ 0 w 12192000"/>
              <a:gd name="connsiteY0" fmla="*/ 0 h 2393576"/>
              <a:gd name="connsiteX1" fmla="*/ 12192000 w 12192000"/>
              <a:gd name="connsiteY1" fmla="*/ 0 h 2393576"/>
              <a:gd name="connsiteX2" fmla="*/ 12192000 w 12192000"/>
              <a:gd name="connsiteY2" fmla="*/ 2393576 h 2393576"/>
              <a:gd name="connsiteX3" fmla="*/ 0 w 12192000"/>
              <a:gd name="connsiteY3" fmla="*/ 2393576 h 239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393576">
                <a:moveTo>
                  <a:pt x="0" y="0"/>
                </a:moveTo>
                <a:lnTo>
                  <a:pt x="12192000" y="0"/>
                </a:lnTo>
                <a:lnTo>
                  <a:pt x="12192000" y="2393576"/>
                </a:lnTo>
                <a:lnTo>
                  <a:pt x="0" y="2393576"/>
                </a:lnTo>
                <a:close/>
              </a:path>
            </a:pathLst>
          </a:custGeom>
        </p:spPr>
      </p:pic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55F87788-73A9-1248-8D55-EE9D58105C5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49269" y="744607"/>
            <a:ext cx="3917406" cy="3917408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Domine" panose="02040503040403060204" pitchFamily="18" charset="0"/>
                <a:ea typeface="Roboto Regular" charset="0"/>
                <a:cs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9228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59516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1B99203-E3B3-9D44-A5D1-34EE3829A2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27638" t="55283" b="19528"/>
          <a:stretch>
            <a:fillRect/>
          </a:stretch>
        </p:blipFill>
        <p:spPr>
          <a:xfrm>
            <a:off x="0" y="4464424"/>
            <a:ext cx="12192000" cy="2393576"/>
          </a:xfrm>
          <a:custGeom>
            <a:avLst/>
            <a:gdLst>
              <a:gd name="connsiteX0" fmla="*/ 0 w 12192000"/>
              <a:gd name="connsiteY0" fmla="*/ 0 h 2393576"/>
              <a:gd name="connsiteX1" fmla="*/ 12192000 w 12192000"/>
              <a:gd name="connsiteY1" fmla="*/ 0 h 2393576"/>
              <a:gd name="connsiteX2" fmla="*/ 12192000 w 12192000"/>
              <a:gd name="connsiteY2" fmla="*/ 2393576 h 2393576"/>
              <a:gd name="connsiteX3" fmla="*/ 0 w 12192000"/>
              <a:gd name="connsiteY3" fmla="*/ 2393576 h 239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393576">
                <a:moveTo>
                  <a:pt x="0" y="0"/>
                </a:moveTo>
                <a:lnTo>
                  <a:pt x="12192000" y="0"/>
                </a:lnTo>
                <a:lnTo>
                  <a:pt x="12192000" y="2393576"/>
                </a:lnTo>
                <a:lnTo>
                  <a:pt x="0" y="239357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50376340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7AE7764-B2E2-3444-8728-FD525749C8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8491" r="27638" b="18679"/>
          <a:stretch>
            <a:fillRect/>
          </a:stretch>
        </p:blipFill>
        <p:spPr>
          <a:xfrm>
            <a:off x="0" y="3980329"/>
            <a:ext cx="12192000" cy="3119718"/>
          </a:xfrm>
          <a:custGeom>
            <a:avLst/>
            <a:gdLst>
              <a:gd name="connsiteX0" fmla="*/ 0 w 12192000"/>
              <a:gd name="connsiteY0" fmla="*/ 0 h 3119718"/>
              <a:gd name="connsiteX1" fmla="*/ 12192000 w 12192000"/>
              <a:gd name="connsiteY1" fmla="*/ 0 h 3119718"/>
              <a:gd name="connsiteX2" fmla="*/ 12192000 w 12192000"/>
              <a:gd name="connsiteY2" fmla="*/ 3119718 h 3119718"/>
              <a:gd name="connsiteX3" fmla="*/ 0 w 12192000"/>
              <a:gd name="connsiteY3" fmla="*/ 3119718 h 311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119718">
                <a:moveTo>
                  <a:pt x="0" y="0"/>
                </a:moveTo>
                <a:lnTo>
                  <a:pt x="12192000" y="0"/>
                </a:lnTo>
                <a:lnTo>
                  <a:pt x="12192000" y="3119718"/>
                </a:lnTo>
                <a:lnTo>
                  <a:pt x="0" y="311971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85816137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73590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89ED377-709C-2146-9E73-36A7FA397A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8491" r="27638" b="18679"/>
          <a:stretch>
            <a:fillRect/>
          </a:stretch>
        </p:blipFill>
        <p:spPr>
          <a:xfrm>
            <a:off x="0" y="3980329"/>
            <a:ext cx="12192000" cy="3119718"/>
          </a:xfrm>
          <a:custGeom>
            <a:avLst/>
            <a:gdLst>
              <a:gd name="connsiteX0" fmla="*/ 0 w 12192000"/>
              <a:gd name="connsiteY0" fmla="*/ 0 h 3119718"/>
              <a:gd name="connsiteX1" fmla="*/ 12192000 w 12192000"/>
              <a:gd name="connsiteY1" fmla="*/ 0 h 3119718"/>
              <a:gd name="connsiteX2" fmla="*/ 12192000 w 12192000"/>
              <a:gd name="connsiteY2" fmla="*/ 3119718 h 3119718"/>
              <a:gd name="connsiteX3" fmla="*/ 0 w 12192000"/>
              <a:gd name="connsiteY3" fmla="*/ 3119718 h 311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119718">
                <a:moveTo>
                  <a:pt x="0" y="0"/>
                </a:moveTo>
                <a:lnTo>
                  <a:pt x="12192000" y="0"/>
                </a:lnTo>
                <a:lnTo>
                  <a:pt x="12192000" y="3119718"/>
                </a:lnTo>
                <a:lnTo>
                  <a:pt x="0" y="311971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11950709"/>
      </p:ext>
    </p:extLst>
  </p:cSld>
  <p:clrMapOvr>
    <a:masterClrMapping/>
  </p:clrMapOvr>
  <p:transition advClick="0"/>
  <p:extLst mod="1">
    <p:ext uri="{DCECCB84-F9BA-43D5-87BE-67443E8EF086}">
      <p15:sldGuideLst xmlns=""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Domine" panose="02040503040403060204" pitchFamily="18" charset="0"/>
              </a:defRPr>
            </a:lvl1pPr>
          </a:lstStyle>
          <a:p>
            <a:fld id="{B50CD552-C10E-614A-B810-77E320220E26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Domine" panose="0204050304040306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Domine" panose="02040503040403060204" pitchFamily="18" charset="0"/>
              </a:defRPr>
            </a:lvl1pPr>
          </a:lstStyle>
          <a:p>
            <a:fld id="{9998EADF-C030-F84C-ADA0-FD2E39B5A3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70" r:id="rId3"/>
    <p:sldLayoutId id="2147483669" r:id="rId4"/>
    <p:sldLayoutId id="2147483673" r:id="rId5"/>
    <p:sldLayoutId id="2147483671" r:id="rId6"/>
    <p:sldLayoutId id="2147483674" r:id="rId7"/>
    <p:sldLayoutId id="2147483672" r:id="rId8"/>
    <p:sldLayoutId id="2147483675" r:id="rId9"/>
    <p:sldLayoutId id="2147483676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Domine" panose="020405030404030602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Domine" panose="0204050304040306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Domine" panose="0204050304040306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Domine" panose="0204050304040306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Domine" panose="0204050304040306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Domine" panose="0204050304040306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=""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2727636" y="1288046"/>
            <a:ext cx="6955097" cy="11182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6000" b="1" dirty="0" smtClean="0">
                <a:solidFill>
                  <a:schemeClr val="tx2"/>
                </a:solidFill>
                <a:latin typeface="Century Gothic" pitchFamily="34" charset="0"/>
                <a:ea typeface="Lato Medium" panose="020F0502020204030203" pitchFamily="34" charset="0"/>
                <a:cs typeface="Abhaya Libre ExtraBold" panose="02000603000000000000" pitchFamily="2" charset="77"/>
              </a:rPr>
              <a:t>KELOMPOK 5</a:t>
            </a:r>
            <a:endParaRPr lang="en-US" sz="6000" b="1" dirty="0">
              <a:solidFill>
                <a:schemeClr val="tx2"/>
              </a:solidFill>
              <a:latin typeface="Century Gothic" pitchFamily="34" charset="0"/>
              <a:ea typeface="Lato Medium" panose="020F0502020204030203" pitchFamily="34" charset="0"/>
              <a:cs typeface="Abhaya Libre ExtraBold" panose="02000603000000000000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6A40143-7CCE-A147-85B9-107C026EA7EB}"/>
              </a:ext>
            </a:extLst>
          </p:cNvPr>
          <p:cNvSpPr txBox="1"/>
          <p:nvPr/>
        </p:nvSpPr>
        <p:spPr>
          <a:xfrm>
            <a:off x="1886094" y="2782436"/>
            <a:ext cx="8419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>
                <a:latin typeface="Century Gothic" pitchFamily="34" charset="0"/>
                <a:cs typeface="Abhaya Libre" panose="02000603000000000000" pitchFamily="2" charset="77"/>
              </a:rPr>
              <a:t>EXPERT SYSTEM</a:t>
            </a:r>
          </a:p>
          <a:p>
            <a:pPr algn="ctr"/>
            <a:r>
              <a:rPr lang="en-GB" sz="2400" dirty="0" smtClean="0">
                <a:latin typeface="Century Gothic" pitchFamily="34" charset="0"/>
                <a:cs typeface="Abhaya Libre" panose="02000603000000000000" pitchFamily="2" charset="77"/>
              </a:rPr>
              <a:t>“DIAGNOSIS PENYAKIT PADA TANAMAN TEMBAKAU”</a:t>
            </a:r>
            <a:endParaRPr lang="es-ES_tradnl" sz="2400" dirty="0">
              <a:latin typeface="Century Gothic" pitchFamily="34" charset="0"/>
              <a:cs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03051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443846" y="1913162"/>
            <a:ext cx="465215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Fungsida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yang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digunakan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perpaduan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dari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Orondis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Gold 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200 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+ 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Oxathiapiprolin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18.7%</a:t>
            </a:r>
            <a:endParaRPr lang="en-US" dirty="0" smtClean="0">
              <a:latin typeface="Century Gothic" pitchFamily="34" charset="0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Pemupukan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irigasi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haruslah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dikelola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dengan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baik</a:t>
            </a:r>
            <a:endParaRPr lang="en-US" dirty="0" smtClean="0">
              <a:latin typeface="Century Gothic" pitchFamily="34" charset="0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Peralatan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kebun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yg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digunakan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pada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tumbuhan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yang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terinfeksi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harus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dibersihkan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terlebih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dahulu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sebelum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digunakan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ke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tumbuhan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yang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sehat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  <a:endParaRPr lang="en-US" dirty="0" smtClean="0">
              <a:latin typeface="Century Gothic" pitchFamily="34" charset="0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endParaRPr lang="en-US" dirty="0">
              <a:latin typeface="Century Gothic" pitchFamily="34" charset="0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7533A35-5398-2040-A707-D97117D75873}"/>
              </a:ext>
            </a:extLst>
          </p:cNvPr>
          <p:cNvSpPr txBox="1"/>
          <p:nvPr/>
        </p:nvSpPr>
        <p:spPr>
          <a:xfrm>
            <a:off x="1459835" y="1187368"/>
            <a:ext cx="3897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Domine" panose="02040503040403060204" pitchFamily="18" charset="0"/>
                <a:ea typeface="Nunito Bold" charset="0"/>
                <a:cs typeface="Abhaya Libre Medium" panose="02000603000000000000" pitchFamily="2" charset="77"/>
              </a:rPr>
              <a:t>LEAF BLIGHT/BLACK </a:t>
            </a:r>
            <a:r>
              <a:rPr lang="en-US" sz="2000" b="1" dirty="0" smtClean="0">
                <a:solidFill>
                  <a:schemeClr val="tx2"/>
                </a:solidFill>
                <a:latin typeface="Domine" panose="02040503040403060204" pitchFamily="18" charset="0"/>
                <a:ea typeface="Nunito Bold" charset="0"/>
                <a:cs typeface="Abhaya Libre Medium" panose="02000603000000000000" pitchFamily="2" charset="77"/>
              </a:rPr>
              <a:t>SHANK</a:t>
            </a:r>
            <a:endParaRPr lang="en-US" sz="2000" b="1" dirty="0">
              <a:solidFill>
                <a:schemeClr val="tx2"/>
              </a:solidFill>
              <a:latin typeface="Domine" panose="02040503040403060204" pitchFamily="18" charset="0"/>
              <a:ea typeface="Nunito Bold" charset="0"/>
              <a:cs typeface="Abhaya Libre Medium" panose="02000603000000000000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0BAABA6-BF9A-1B4B-B530-AF17FCF8C6EB}"/>
              </a:ext>
            </a:extLst>
          </p:cNvPr>
          <p:cNvSpPr txBox="1"/>
          <p:nvPr/>
        </p:nvSpPr>
        <p:spPr>
          <a:xfrm>
            <a:off x="6801385" y="1930007"/>
            <a:ext cx="392698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Singkirkan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umbuhan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yang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terinfeksi</a:t>
            </a:r>
            <a:endParaRPr lang="en-US" dirty="0" smtClean="0">
              <a:latin typeface="Century Gothic" pitchFamily="34" charset="0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Semprotkan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cooper-based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fungisida</a:t>
            </a:r>
            <a:endParaRPr lang="en-US" dirty="0" smtClean="0">
              <a:latin typeface="Century Gothic" pitchFamily="34" charset="0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Tanam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tumbuhan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di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tanah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yang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pengairan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nya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bagus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  <a:endParaRPr lang="en-US" dirty="0">
              <a:latin typeface="Century Gothic" pitchFamily="34" charset="0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endParaRPr lang="en-US" dirty="0" smtClean="0">
              <a:latin typeface="Century Gothic" pitchFamily="34" charset="0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endParaRPr lang="en-US" dirty="0">
              <a:latin typeface="Century Gothic" pitchFamily="34" charset="0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C51D219-F231-0840-A649-C51C207FAF1B}"/>
              </a:ext>
            </a:extLst>
          </p:cNvPr>
          <p:cNvSpPr txBox="1"/>
          <p:nvPr/>
        </p:nvSpPr>
        <p:spPr>
          <a:xfrm>
            <a:off x="7673077" y="1187368"/>
            <a:ext cx="2183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Domine" panose="02040503040403060204" pitchFamily="18" charset="0"/>
                <a:ea typeface="Nunito Bold" charset="0"/>
                <a:cs typeface="Abhaya Libre Medium" panose="02000603000000000000" pitchFamily="2" charset="77"/>
              </a:rPr>
              <a:t>ANTHRACNOSE</a:t>
            </a:r>
            <a:endParaRPr lang="en-US" sz="2000" b="1" dirty="0">
              <a:solidFill>
                <a:schemeClr val="tx2"/>
              </a:solidFill>
              <a:latin typeface="Domine" panose="02040503040403060204" pitchFamily="18" charset="0"/>
              <a:ea typeface="Nunito Bold" charset="0"/>
              <a:cs typeface="Abhaya Libre Medium" panose="02000603000000000000" pitchFamily="2" charset="77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75885" y="177421"/>
            <a:ext cx="2840230" cy="6823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Management Symptoms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0105902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0BAABA6-BF9A-1B4B-B530-AF17FCF8C6EB}"/>
              </a:ext>
            </a:extLst>
          </p:cNvPr>
          <p:cNvSpPr txBox="1"/>
          <p:nvPr/>
        </p:nvSpPr>
        <p:spPr>
          <a:xfrm>
            <a:off x="6801385" y="1602455"/>
            <a:ext cx="392698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Daun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memiliki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bercak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seperti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mosaik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yang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berwarna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hijau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terang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</a:p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Pada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daun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muda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tulang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daun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menjadi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belang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hijau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kekuningan</a:t>
            </a:r>
            <a:endParaRPr lang="en-US" dirty="0" smtClean="0">
              <a:latin typeface="Century Gothic" pitchFamily="34" charset="0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Infeksi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pada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tumbuhan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muda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,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membuat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pertumbuhan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tumbuhan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terhambat</a:t>
            </a:r>
            <a:endParaRPr lang="en-US" dirty="0">
              <a:latin typeface="Century Gothic" pitchFamily="34" charset="0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Daun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mengkerut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sedikit</a:t>
            </a:r>
            <a:endParaRPr lang="en-US" dirty="0">
              <a:latin typeface="Century Gothic" pitchFamily="34" charset="0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C51D219-F231-0840-A649-C51C207FAF1B}"/>
              </a:ext>
            </a:extLst>
          </p:cNvPr>
          <p:cNvSpPr txBox="1"/>
          <p:nvPr/>
        </p:nvSpPr>
        <p:spPr>
          <a:xfrm>
            <a:off x="7466196" y="859816"/>
            <a:ext cx="2597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Domine" panose="02040503040403060204" pitchFamily="18" charset="0"/>
                <a:ea typeface="Nunito Bold" charset="0"/>
                <a:cs typeface="Abhaya Libre Medium" panose="02000603000000000000" pitchFamily="2" charset="77"/>
              </a:rPr>
              <a:t>TOBACCO MOSAIC</a:t>
            </a:r>
            <a:endParaRPr lang="en-US" sz="2000" b="1" dirty="0">
              <a:solidFill>
                <a:schemeClr val="tx2"/>
              </a:solidFill>
              <a:latin typeface="Domine" panose="02040503040403060204" pitchFamily="18" charset="0"/>
              <a:ea typeface="Nunito Bold" charset="0"/>
              <a:cs typeface="Abhaya Libre Medium" panose="02000603000000000000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443846" y="1585610"/>
            <a:ext cx="41790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Perubahan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warna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pada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daun</a:t>
            </a:r>
            <a:endParaRPr lang="en-US" dirty="0" smtClean="0">
              <a:latin typeface="Century Gothic" pitchFamily="34" charset="0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Daun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dari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bawah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ke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atas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menjadi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layu</a:t>
            </a:r>
            <a:endParaRPr lang="en-US" dirty="0" smtClean="0">
              <a:latin typeface="Century Gothic" pitchFamily="34" charset="0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Pembuluh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terinfeksi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,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menyebabkan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batang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akar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menjadi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coklat</a:t>
            </a:r>
            <a:endParaRPr lang="en-US" dirty="0">
              <a:latin typeface="Century Gothic" pitchFamily="34" charset="0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7533A35-5398-2040-A707-D97117D75873}"/>
              </a:ext>
            </a:extLst>
          </p:cNvPr>
          <p:cNvSpPr txBox="1"/>
          <p:nvPr/>
        </p:nvSpPr>
        <p:spPr>
          <a:xfrm>
            <a:off x="2256242" y="859816"/>
            <a:ext cx="2304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Domine" panose="02040503040403060204" pitchFamily="18" charset="0"/>
                <a:ea typeface="Nunito Bold" charset="0"/>
                <a:cs typeface="Abhaya Libre Medium" panose="02000603000000000000" pitchFamily="2" charset="77"/>
              </a:rPr>
              <a:t>FUSARIUM WILT</a:t>
            </a:r>
            <a:endParaRPr lang="en-US" sz="2000" b="1" dirty="0">
              <a:solidFill>
                <a:schemeClr val="tx2"/>
              </a:solidFill>
              <a:latin typeface="Domine" panose="02040503040403060204" pitchFamily="18" charset="0"/>
              <a:ea typeface="Nunito Bold" charset="0"/>
              <a:cs typeface="Abhaya Libre Medium" panose="02000603000000000000" pitchFamily="2" charset="77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81436" y="177421"/>
            <a:ext cx="2115403" cy="6823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GEJALA - GEJALA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2510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usarium wilt tobacco disea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05" y="1237893"/>
            <a:ext cx="4034288" cy="403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obacco mosaic vir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647406" y="1688699"/>
            <a:ext cx="5644487" cy="376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268553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0BAABA6-BF9A-1B4B-B530-AF17FCF8C6EB}"/>
              </a:ext>
            </a:extLst>
          </p:cNvPr>
          <p:cNvSpPr txBox="1"/>
          <p:nvPr/>
        </p:nvSpPr>
        <p:spPr>
          <a:xfrm>
            <a:off x="6801385" y="1711639"/>
            <a:ext cx="3926987" cy="5048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M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enghindari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lahan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bekas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tanaman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inang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yang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terserang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penyakit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tmv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. </a:t>
            </a:r>
            <a:endParaRPr lang="en-US" dirty="0" smtClean="0">
              <a:latin typeface="Century Gothic" pitchFamily="34" charset="0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Melakukan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sanitasi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,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bertujuan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membersihkan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inokulan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dengan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mencabut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tanaman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yg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sakit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,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tanamam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inang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lain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dan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membersihkan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peralatan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</a:p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Rotasi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dengan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tanamam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bukan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inang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,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Penyemprotan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vektor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dengan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insektisida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</a:p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Pembersihan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gulma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juga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mampu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menekan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tmv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  <a:endParaRPr lang="en-US" dirty="0">
              <a:latin typeface="Century Gothic" pitchFamily="34" charset="0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C51D219-F231-0840-A649-C51C207FAF1B}"/>
              </a:ext>
            </a:extLst>
          </p:cNvPr>
          <p:cNvSpPr txBox="1"/>
          <p:nvPr/>
        </p:nvSpPr>
        <p:spPr>
          <a:xfrm>
            <a:off x="7466196" y="1187368"/>
            <a:ext cx="2597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Domine" panose="02040503040403060204" pitchFamily="18" charset="0"/>
                <a:ea typeface="Nunito Bold" charset="0"/>
                <a:cs typeface="Abhaya Libre Medium" panose="02000603000000000000" pitchFamily="2" charset="77"/>
              </a:rPr>
              <a:t>TOBACCO MOSAIC</a:t>
            </a:r>
            <a:endParaRPr lang="en-US" sz="2000" b="1" dirty="0">
              <a:solidFill>
                <a:schemeClr val="tx2"/>
              </a:solidFill>
              <a:latin typeface="Domine" panose="02040503040403060204" pitchFamily="18" charset="0"/>
              <a:ea typeface="Nunito Bold" charset="0"/>
              <a:cs typeface="Abhaya Libre Medium" panose="02000603000000000000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443846" y="1913162"/>
            <a:ext cx="417903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Hilangkan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bagian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yang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terinfeksi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, tools yang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digunakan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harus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steril</a:t>
            </a:r>
            <a:endParaRPr lang="en-US" dirty="0" smtClean="0">
              <a:latin typeface="Century Gothic" pitchFamily="34" charset="0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Gunakan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pupuk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yang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kadar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nitrogennya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tidak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terlalu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tinggi</a:t>
            </a:r>
            <a:endParaRPr lang="en-US" dirty="0" smtClean="0">
              <a:latin typeface="Century Gothic" pitchFamily="34" charset="0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Gunakan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fungisida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i="1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Mycostop</a:t>
            </a:r>
            <a:endParaRPr lang="en-US" i="1" dirty="0" smtClean="0">
              <a:latin typeface="Century Gothic" pitchFamily="34" charset="0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7533A35-5398-2040-A707-D97117D75873}"/>
              </a:ext>
            </a:extLst>
          </p:cNvPr>
          <p:cNvSpPr txBox="1"/>
          <p:nvPr/>
        </p:nvSpPr>
        <p:spPr>
          <a:xfrm>
            <a:off x="2256242" y="1187368"/>
            <a:ext cx="2304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Domine" panose="02040503040403060204" pitchFamily="18" charset="0"/>
                <a:ea typeface="Nunito Bold" charset="0"/>
                <a:cs typeface="Abhaya Libre Medium" panose="02000603000000000000" pitchFamily="2" charset="77"/>
              </a:rPr>
              <a:t>FUSARIUM WILT</a:t>
            </a:r>
            <a:endParaRPr lang="en-US" sz="2000" b="1" dirty="0">
              <a:solidFill>
                <a:schemeClr val="tx2"/>
              </a:solidFill>
              <a:latin typeface="Domine" panose="02040503040403060204" pitchFamily="18" charset="0"/>
              <a:ea typeface="Nunito Bold" charset="0"/>
              <a:cs typeface="Abhaya Libre Medium" panose="02000603000000000000" pitchFamily="2" charset="77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75885" y="177421"/>
            <a:ext cx="2840230" cy="6823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Management Symptoms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0939011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443846" y="1585610"/>
            <a:ext cx="417903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Daun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mengkerut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menggulung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ke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bawah</a:t>
            </a:r>
            <a:endParaRPr lang="en-US" dirty="0" smtClean="0">
              <a:latin typeface="Century Gothic" pitchFamily="34" charset="0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Tulang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daul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menebal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kehilangan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warna</a:t>
            </a:r>
            <a:endParaRPr lang="en-US" dirty="0">
              <a:latin typeface="Century Gothic" pitchFamily="34" charset="0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Tulang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daun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berkelok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-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kelok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sesuai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dengan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kerutan</a:t>
            </a:r>
            <a:endParaRPr lang="en-US" dirty="0" smtClean="0">
              <a:latin typeface="Century Gothic" pitchFamily="34" charset="0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Daun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berwarna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hijau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gelap</a:t>
            </a:r>
            <a:endParaRPr lang="en-US" dirty="0" smtClean="0">
              <a:latin typeface="Century Gothic" pitchFamily="34" charset="0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Permukaan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daun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tidak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rata</a:t>
            </a:r>
          </a:p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Daun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kaku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rapuh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 </a:t>
            </a:r>
            <a:endParaRPr lang="en-US" dirty="0">
              <a:latin typeface="Century Gothic" pitchFamily="34" charset="0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7533A35-5398-2040-A707-D97117D75873}"/>
              </a:ext>
            </a:extLst>
          </p:cNvPr>
          <p:cNvSpPr txBox="1"/>
          <p:nvPr/>
        </p:nvSpPr>
        <p:spPr>
          <a:xfrm>
            <a:off x="4416244" y="859816"/>
            <a:ext cx="3012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Domine" panose="02040503040403060204" pitchFamily="18" charset="0"/>
                <a:ea typeface="Nunito Bold" charset="0"/>
                <a:cs typeface="Abhaya Libre Medium" panose="02000603000000000000" pitchFamily="2" charset="77"/>
              </a:rPr>
              <a:t>TOBACCO LEAF CURL</a:t>
            </a:r>
            <a:endParaRPr lang="en-US" sz="2000" b="1" dirty="0">
              <a:solidFill>
                <a:schemeClr val="tx2"/>
              </a:solidFill>
              <a:latin typeface="Domine" panose="02040503040403060204" pitchFamily="18" charset="0"/>
              <a:ea typeface="Nunito Bold" charset="0"/>
              <a:cs typeface="Abhaya Libre Medium" panose="02000603000000000000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5922586" y="1587882"/>
            <a:ext cx="417903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Pertumbuhan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terhambat</a:t>
            </a:r>
            <a:endParaRPr lang="en-US" dirty="0" smtClean="0">
              <a:latin typeface="Century Gothic" pitchFamily="34" charset="0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Bunga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tidak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terbentuk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/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tumbuhan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steril</a:t>
            </a:r>
            <a:endParaRPr lang="en-US" dirty="0">
              <a:latin typeface="Century Gothic" pitchFamily="34" charset="0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501" y="2929913"/>
            <a:ext cx="4016493" cy="3861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458727" y="177420"/>
            <a:ext cx="2840230" cy="6823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GEJALA - GEJALA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1633516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744102" y="1585610"/>
            <a:ext cx="4179032" cy="3894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Mengendalikan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serangga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vektor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,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misalnya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dengan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asefat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atau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imidakloprit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2x (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saat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tanam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dan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45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hari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setelah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tanam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). </a:t>
            </a:r>
            <a:endParaRPr lang="en-US" dirty="0" smtClean="0">
              <a:latin typeface="Century Gothic" pitchFamily="34" charset="0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Menanam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bunga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matahari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atau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jarak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kepyar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sebagai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pagar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pembatas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di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sekitar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bedengan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untuk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mencegah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B.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tabaci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</a:p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Memilih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varietas-varietas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yang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tahan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akan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penyakit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TLCV. </a:t>
            </a:r>
            <a:endParaRPr lang="en-US" dirty="0">
              <a:latin typeface="Century Gothic" pitchFamily="34" charset="0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7533A35-5398-2040-A707-D97117D75873}"/>
              </a:ext>
            </a:extLst>
          </p:cNvPr>
          <p:cNvSpPr txBox="1"/>
          <p:nvPr/>
        </p:nvSpPr>
        <p:spPr>
          <a:xfrm>
            <a:off x="4416244" y="859816"/>
            <a:ext cx="3012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Domine" panose="02040503040403060204" pitchFamily="18" charset="0"/>
                <a:ea typeface="Nunito Bold" charset="0"/>
                <a:cs typeface="Abhaya Libre Medium" panose="02000603000000000000" pitchFamily="2" charset="77"/>
              </a:rPr>
              <a:t>TOBACCO LEAF CURL</a:t>
            </a:r>
            <a:endParaRPr lang="en-US" sz="2000" b="1" dirty="0">
              <a:solidFill>
                <a:schemeClr val="tx2"/>
              </a:solidFill>
              <a:latin typeface="Domine" panose="02040503040403060204" pitchFamily="18" charset="0"/>
              <a:ea typeface="Nunito Bold" charset="0"/>
              <a:cs typeface="Abhaya Libre Medium" panose="02000603000000000000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359322" y="1587882"/>
            <a:ext cx="4179032" cy="2740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Pemberian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abu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sekam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,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abu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tomang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atau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tepung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sisa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bakaran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arang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pada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lahan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pembibitan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atau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lahan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tanam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dimaksudkan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untuk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menghambat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penyebaran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penyakit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ini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  <a:endParaRPr lang="en-US" dirty="0">
              <a:latin typeface="Century Gothic" pitchFamily="34" charset="0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8727" y="177420"/>
            <a:ext cx="2840230" cy="6823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Management Symptoms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9372595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189175"/>
              </p:ext>
            </p:extLst>
          </p:nvPr>
        </p:nvGraphicFramePr>
        <p:xfrm>
          <a:off x="573210" y="491315"/>
          <a:ext cx="11177512" cy="6244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615"/>
                <a:gridCol w="1074763"/>
                <a:gridCol w="1397189"/>
                <a:gridCol w="1397189"/>
                <a:gridCol w="1397189"/>
                <a:gridCol w="1397189"/>
                <a:gridCol w="1397189"/>
                <a:gridCol w="1397189"/>
              </a:tblGrid>
              <a:tr h="377621"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NAMA PENYAKIT</a:t>
                      </a:r>
                      <a:endParaRPr lang="en-GB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Tunas </a:t>
                      </a:r>
                      <a:r>
                        <a:rPr lang="en-GB" dirty="0" err="1" smtClean="0"/>
                        <a:t>Tidak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tumbuh</a:t>
                      </a:r>
                      <a:r>
                        <a:rPr lang="en-GB" dirty="0" smtClean="0"/>
                        <a:t> </a:t>
                      </a:r>
                      <a:endParaRPr lang="en-GB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Tunas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Tumbuh</a:t>
                      </a:r>
                      <a:endParaRPr lang="en-GB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</a:tr>
              <a:tr h="152400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Biji</a:t>
                      </a:r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membusuk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Tunas </a:t>
                      </a:r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berlekuk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Tunas </a:t>
                      </a:r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lembab</a:t>
                      </a:r>
                      <a:r>
                        <a:rPr lang="en-GB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baseline="0" dirty="0" err="1" smtClean="0">
                          <a:solidFill>
                            <a:schemeClr val="bg1"/>
                          </a:solidFill>
                        </a:rPr>
                        <a:t>dan</a:t>
                      </a:r>
                      <a:r>
                        <a:rPr lang="en-GB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baseline="0" dirty="0" err="1" smtClean="0">
                          <a:solidFill>
                            <a:schemeClr val="bg1"/>
                          </a:solidFill>
                        </a:rPr>
                        <a:t>Tidak</a:t>
                      </a:r>
                      <a:r>
                        <a:rPr lang="en-GB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baseline="0" dirty="0" err="1" smtClean="0">
                          <a:solidFill>
                            <a:schemeClr val="bg1"/>
                          </a:solidFill>
                        </a:rPr>
                        <a:t>Kokoh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Tunas </a:t>
                      </a:r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dekat</a:t>
                      </a:r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permukaan</a:t>
                      </a:r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tanah</a:t>
                      </a:r>
                      <a:r>
                        <a:rPr lang="en-GB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baseline="0" dirty="0" err="1" smtClean="0">
                          <a:solidFill>
                            <a:schemeClr val="bg1"/>
                          </a:solidFill>
                        </a:rPr>
                        <a:t>rusak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Bintik</a:t>
                      </a:r>
                      <a:r>
                        <a:rPr lang="en-GB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baseline="0" dirty="0" err="1" smtClean="0">
                          <a:solidFill>
                            <a:schemeClr val="bg1"/>
                          </a:solidFill>
                        </a:rPr>
                        <a:t>coklat</a:t>
                      </a:r>
                      <a:r>
                        <a:rPr lang="en-GB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baseline="0" dirty="0" err="1" smtClean="0">
                          <a:solidFill>
                            <a:schemeClr val="bg1"/>
                          </a:solidFill>
                        </a:rPr>
                        <a:t>pada</a:t>
                      </a:r>
                      <a:r>
                        <a:rPr lang="en-GB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baseline="0" dirty="0" err="1" smtClean="0">
                          <a:solidFill>
                            <a:schemeClr val="bg1"/>
                          </a:solidFill>
                        </a:rPr>
                        <a:t>daun</a:t>
                      </a:r>
                      <a:r>
                        <a:rPr lang="en-GB" b="1" baseline="0" dirty="0" smtClean="0">
                          <a:solidFill>
                            <a:schemeClr val="bg1"/>
                          </a:solidFill>
                        </a:rPr>
                        <a:t> tunas  </a:t>
                      </a:r>
                      <a:r>
                        <a:rPr lang="en-GB" b="1" baseline="0" dirty="0" err="1" smtClean="0">
                          <a:solidFill>
                            <a:schemeClr val="bg1"/>
                          </a:solidFill>
                        </a:rPr>
                        <a:t>berukuran</a:t>
                      </a:r>
                      <a:r>
                        <a:rPr lang="en-GB" b="1" baseline="0" dirty="0" smtClean="0">
                          <a:solidFill>
                            <a:schemeClr val="bg1"/>
                          </a:solidFill>
                        </a:rPr>
                        <a:t> 2-10 mm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Bintik</a:t>
                      </a:r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putih</a:t>
                      </a:r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 yang </a:t>
                      </a:r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dikelilingi</a:t>
                      </a:r>
                      <a:r>
                        <a:rPr lang="en-GB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baseline="0" dirty="0" err="1" smtClean="0">
                          <a:solidFill>
                            <a:schemeClr val="bg1"/>
                          </a:solidFill>
                        </a:rPr>
                        <a:t>tepian</a:t>
                      </a:r>
                      <a:r>
                        <a:rPr lang="en-GB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baseline="0" dirty="0" err="1" smtClean="0">
                          <a:solidFill>
                            <a:schemeClr val="bg1"/>
                          </a:solidFill>
                        </a:rPr>
                        <a:t>coklat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861967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DAMPING OFF</a:t>
                      </a:r>
                      <a:endParaRPr lang="en-GB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✓</a:t>
                      </a:r>
                      <a:endParaRPr lang="en-GB" b="1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smtClean="0"/>
                        <a:t>✓</a:t>
                      </a:r>
                      <a:endParaRPr lang="en-GB" b="1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smtClean="0"/>
                        <a:t>✓</a:t>
                      </a:r>
                      <a:endParaRPr lang="en-GB" b="1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smtClean="0"/>
                        <a:t>✓</a:t>
                      </a:r>
                      <a:endParaRPr lang="en-GB" b="1" dirty="0" smtClean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smtClean="0"/>
                        <a:t>✓</a:t>
                      </a:r>
                      <a:endParaRPr lang="en-GB" b="1" dirty="0" smtClean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smtClean="0"/>
                        <a:t>✕</a:t>
                      </a:r>
                      <a:endParaRPr lang="en-GB" b="1" dirty="0" smtClean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smtClean="0"/>
                        <a:t>✕</a:t>
                      </a:r>
                      <a:endParaRPr lang="en-GB" b="1" dirty="0" smtClean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99393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FROG</a:t>
                      </a:r>
                      <a:r>
                        <a:rPr lang="en-GB" baseline="0" dirty="0" smtClean="0"/>
                        <a:t> EYE LEAF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✓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smtClean="0"/>
                        <a:t>✓</a:t>
                      </a:r>
                      <a:endParaRPr lang="en-GB" b="1" dirty="0"/>
                    </a:p>
                  </a:txBody>
                  <a:tcPr anchor="ctr"/>
                </a:tc>
              </a:tr>
              <a:tr h="499393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LEAF BLIGHT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</a:tr>
              <a:tr h="499393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FUSARIUM WILT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</a:tr>
              <a:tr h="66083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TOBACCO MOSAIC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</a:tr>
              <a:tr h="66083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TOBACCO LEAF CURL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</a:tr>
              <a:tr h="66083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ANTHRACNOSE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150126" y="27294"/>
            <a:ext cx="2306471" cy="600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TUNAS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06269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084496"/>
              </p:ext>
            </p:extLst>
          </p:nvPr>
        </p:nvGraphicFramePr>
        <p:xfrm>
          <a:off x="1705974" y="796439"/>
          <a:ext cx="9280473" cy="5828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737"/>
                <a:gridCol w="1219332"/>
                <a:gridCol w="1541101"/>
                <a:gridCol w="1541101"/>
                <a:gridCol w="1541101"/>
                <a:gridCol w="1541101"/>
              </a:tblGrid>
              <a:tr h="161925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NAMA PENYAKIT</a:t>
                      </a:r>
                      <a:endParaRPr lang="en-GB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Batang</a:t>
                      </a:r>
                      <a:r>
                        <a:rPr lang="en-GB" dirty="0" smtClean="0"/>
                        <a:t> di</a:t>
                      </a:r>
                      <a:r>
                        <a:rPr lang="en-GB" baseline="0" dirty="0" smtClean="0"/>
                        <a:t> a</a:t>
                      </a:r>
                      <a:r>
                        <a:rPr lang="en-GB" dirty="0" smtClean="0"/>
                        <a:t>rea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dekat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permukaan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tanah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rusak</a:t>
                      </a:r>
                      <a:endParaRPr lang="en-GB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Batang</a:t>
                      </a:r>
                      <a:r>
                        <a:rPr lang="en-GB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baseline="0" dirty="0" err="1" smtClean="0">
                          <a:solidFill>
                            <a:schemeClr val="bg1"/>
                          </a:solidFill>
                        </a:rPr>
                        <a:t>hitam</a:t>
                      </a:r>
                      <a:r>
                        <a:rPr lang="en-GB" b="1" baseline="0" dirty="0" smtClean="0">
                          <a:solidFill>
                            <a:schemeClr val="bg1"/>
                          </a:solidFill>
                        </a:rPr>
                        <a:t> &amp; </a:t>
                      </a:r>
                      <a:r>
                        <a:rPr lang="en-GB" b="1" baseline="0" dirty="0" err="1" smtClean="0">
                          <a:solidFill>
                            <a:schemeClr val="bg1"/>
                          </a:solidFill>
                        </a:rPr>
                        <a:t>busuk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Batang</a:t>
                      </a:r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kecoklatan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Batang</a:t>
                      </a:r>
                      <a:r>
                        <a:rPr lang="en-GB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baseline="0" dirty="0" err="1" smtClean="0">
                          <a:solidFill>
                            <a:schemeClr val="bg1"/>
                          </a:solidFill>
                        </a:rPr>
                        <a:t>lunak</a:t>
                      </a:r>
                      <a:r>
                        <a:rPr lang="en-GB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baseline="0" dirty="0" err="1" smtClean="0">
                          <a:solidFill>
                            <a:schemeClr val="bg1"/>
                          </a:solidFill>
                        </a:rPr>
                        <a:t>dan</a:t>
                      </a:r>
                      <a:r>
                        <a:rPr lang="en-GB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baseline="0" dirty="0" err="1" smtClean="0">
                          <a:solidFill>
                            <a:schemeClr val="bg1"/>
                          </a:solidFill>
                        </a:rPr>
                        <a:t>tidak</a:t>
                      </a:r>
                      <a:r>
                        <a:rPr lang="en-GB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baseline="0" dirty="0" err="1" smtClean="0">
                          <a:solidFill>
                            <a:schemeClr val="bg1"/>
                          </a:solidFill>
                        </a:rPr>
                        <a:t>kokoh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Luka</a:t>
                      </a:r>
                      <a:r>
                        <a:rPr lang="en-GB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baseline="0" dirty="0" err="1" smtClean="0">
                          <a:solidFill>
                            <a:schemeClr val="bg1"/>
                          </a:solidFill>
                        </a:rPr>
                        <a:t>pada</a:t>
                      </a:r>
                      <a:r>
                        <a:rPr lang="en-GB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baseline="0" dirty="0" err="1" smtClean="0">
                          <a:solidFill>
                            <a:schemeClr val="bg1"/>
                          </a:solidFill>
                        </a:rPr>
                        <a:t>batang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91583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DAMPING OFF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</a:tr>
              <a:tr h="530604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FROG</a:t>
                      </a:r>
                      <a:r>
                        <a:rPr lang="en-GB" baseline="0" dirty="0" smtClean="0"/>
                        <a:t> EYE LEAF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</a:tr>
              <a:tr h="530604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LEAF BLIGHT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</a:tr>
              <a:tr h="530604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FUSARIUM WILT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</a:tr>
              <a:tr h="530604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ANTHRACNOSE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✓</a:t>
                      </a:r>
                    </a:p>
                  </a:txBody>
                  <a:tcPr anchor="ctr"/>
                </a:tc>
              </a:tr>
              <a:tr h="530604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TOBACCO MOSAIC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</a:tr>
              <a:tr h="530604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TOBACCO LEAF CURL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245660" y="81888"/>
            <a:ext cx="2511188" cy="54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BATANG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31268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562207"/>
              </p:ext>
            </p:extLst>
          </p:nvPr>
        </p:nvGraphicFramePr>
        <p:xfrm>
          <a:off x="136478" y="614150"/>
          <a:ext cx="11955437" cy="6047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930"/>
                <a:gridCol w="1141857"/>
                <a:gridCol w="1208358"/>
                <a:gridCol w="1328382"/>
                <a:gridCol w="1328382"/>
                <a:gridCol w="1328382"/>
                <a:gridCol w="1328382"/>
                <a:gridCol w="1328382"/>
                <a:gridCol w="1328382"/>
              </a:tblGrid>
              <a:tr h="161925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NAMA PENYAKIT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Bintik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putih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dgn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tepian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coklat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Bintik</a:t>
                      </a:r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coklat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Bintik</a:t>
                      </a:r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menyebabkan</a:t>
                      </a:r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daun</a:t>
                      </a:r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kering</a:t>
                      </a:r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 &amp; </a:t>
                      </a:r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layu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Luka </a:t>
                      </a:r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pada</a:t>
                      </a:r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daun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Luka </a:t>
                      </a:r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coklat</a:t>
                      </a:r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dgn</a:t>
                      </a:r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tepian</a:t>
                      </a:r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hijau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Bentuk</a:t>
                      </a:r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luka</a:t>
                      </a:r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pada</a:t>
                      </a:r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daun</a:t>
                      </a:r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tidak</a:t>
                      </a:r>
                      <a:r>
                        <a:rPr lang="en-GB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baseline="0" dirty="0" err="1" smtClean="0">
                          <a:solidFill>
                            <a:schemeClr val="bg1"/>
                          </a:solidFill>
                        </a:rPr>
                        <a:t>beraturan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Luka/</a:t>
                      </a:r>
                      <a:r>
                        <a:rPr lang="en-GB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baseline="0" dirty="0" err="1" smtClean="0">
                          <a:solidFill>
                            <a:schemeClr val="bg1"/>
                          </a:solidFill>
                        </a:rPr>
                        <a:t>bintik</a:t>
                      </a:r>
                      <a:r>
                        <a:rPr lang="en-GB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baseline="0" dirty="0" err="1" smtClean="0">
                          <a:solidFill>
                            <a:schemeClr val="bg1"/>
                          </a:solidFill>
                        </a:rPr>
                        <a:t>basah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Daun</a:t>
                      </a:r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layu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91583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DAMPING OFF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</a:tr>
              <a:tr h="530604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FROG</a:t>
                      </a:r>
                      <a:r>
                        <a:rPr lang="en-GB" baseline="0" dirty="0" smtClean="0"/>
                        <a:t> EYE LEAF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</a:tr>
              <a:tr h="530604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LEAF BLIGHT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</a:tr>
              <a:tr h="530604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FUSARIUM WILT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✓</a:t>
                      </a:r>
                    </a:p>
                  </a:txBody>
                  <a:tcPr anchor="ctr"/>
                </a:tc>
              </a:tr>
              <a:tr h="530604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ANTHRACNOSE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✕</a:t>
                      </a:r>
                    </a:p>
                  </a:txBody>
                  <a:tcPr anchor="ctr"/>
                </a:tc>
              </a:tr>
              <a:tr h="530604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TOBACCO MOSAIC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</a:tr>
              <a:tr h="530604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TOBACCO LEAF CURL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136478" y="40944"/>
            <a:ext cx="2511188" cy="54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DAUN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7121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360554"/>
              </p:ext>
            </p:extLst>
          </p:nvPr>
        </p:nvGraphicFramePr>
        <p:xfrm>
          <a:off x="150125" y="534691"/>
          <a:ext cx="11914495" cy="6047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331"/>
                <a:gridCol w="1137946"/>
                <a:gridCol w="1204220"/>
                <a:gridCol w="1323833"/>
                <a:gridCol w="1514903"/>
                <a:gridCol w="1132763"/>
                <a:gridCol w="1323833"/>
                <a:gridCol w="1323833"/>
                <a:gridCol w="1323833"/>
              </a:tblGrid>
              <a:tr h="161925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NAMA PENYAKIT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Daun</a:t>
                      </a:r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memiliki</a:t>
                      </a:r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bercak</a:t>
                      </a:r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mosaik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Daun</a:t>
                      </a:r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terlihat</a:t>
                      </a:r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melepuh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Daun</a:t>
                      </a:r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mengkerut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Daun</a:t>
                      </a:r>
                      <a:r>
                        <a:rPr lang="en-GB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baseline="0" dirty="0" err="1" smtClean="0">
                          <a:solidFill>
                            <a:schemeClr val="bg1"/>
                          </a:solidFill>
                        </a:rPr>
                        <a:t>mengkerut</a:t>
                      </a:r>
                      <a:r>
                        <a:rPr lang="en-GB" b="1" baseline="0" dirty="0" smtClean="0">
                          <a:solidFill>
                            <a:schemeClr val="bg1"/>
                          </a:solidFill>
                        </a:rPr>
                        <a:t> &amp; </a:t>
                      </a:r>
                      <a:r>
                        <a:rPr lang="en-GB" b="1" baseline="0" dirty="0" err="1" smtClean="0">
                          <a:solidFill>
                            <a:schemeClr val="bg1"/>
                          </a:solidFill>
                        </a:rPr>
                        <a:t>menggulung</a:t>
                      </a:r>
                      <a:r>
                        <a:rPr lang="en-GB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baseline="0" dirty="0" err="1" smtClean="0">
                          <a:solidFill>
                            <a:schemeClr val="bg1"/>
                          </a:solidFill>
                        </a:rPr>
                        <a:t>ke</a:t>
                      </a:r>
                      <a:r>
                        <a:rPr lang="en-GB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baseline="0" dirty="0" err="1" smtClean="0">
                          <a:solidFill>
                            <a:schemeClr val="bg1"/>
                          </a:solidFill>
                        </a:rPr>
                        <a:t>bawah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Tulang</a:t>
                      </a:r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daun</a:t>
                      </a:r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berkelok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Permukaan</a:t>
                      </a:r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daun</a:t>
                      </a:r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tidak</a:t>
                      </a:r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 rata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Daun</a:t>
                      </a:r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kaku</a:t>
                      </a:r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 &amp; </a:t>
                      </a:r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rapuh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Bunga</a:t>
                      </a:r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tidak</a:t>
                      </a:r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terbentuk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91583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DAMPING OFF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✕</a:t>
                      </a:r>
                    </a:p>
                  </a:txBody>
                  <a:tcPr anchor="ctr"/>
                </a:tc>
              </a:tr>
              <a:tr h="530604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FROG</a:t>
                      </a:r>
                      <a:r>
                        <a:rPr lang="en-GB" baseline="0" dirty="0" smtClean="0"/>
                        <a:t> EYE LEAF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✕</a:t>
                      </a:r>
                    </a:p>
                  </a:txBody>
                  <a:tcPr anchor="ctr"/>
                </a:tc>
              </a:tr>
              <a:tr h="530604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LEAF BLIGHT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✕</a:t>
                      </a:r>
                    </a:p>
                  </a:txBody>
                  <a:tcPr anchor="ctr"/>
                </a:tc>
              </a:tr>
              <a:tr h="530604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FUSARIUM WILT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✕</a:t>
                      </a:r>
                    </a:p>
                  </a:txBody>
                  <a:tcPr anchor="ctr"/>
                </a:tc>
              </a:tr>
              <a:tr h="530604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ANTHRACNOSE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✕</a:t>
                      </a:r>
                    </a:p>
                  </a:txBody>
                  <a:tcPr anchor="ctr"/>
                </a:tc>
              </a:tr>
              <a:tr h="530604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TOBACCO MOSAIC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</a:tr>
              <a:tr h="530604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TOBACCO LEAF CURL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✕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✓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136476" y="-13648"/>
            <a:ext cx="2511188" cy="54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DAUN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5924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9523" y="709696"/>
            <a:ext cx="78929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>
                <a:latin typeface="Century Gothic" pitchFamily="34" charset="0"/>
              </a:rPr>
              <a:t>Anggota</a:t>
            </a:r>
            <a:r>
              <a:rPr lang="en-GB" sz="2800" dirty="0" smtClean="0">
                <a:latin typeface="Century Gothic" pitchFamily="34" charset="0"/>
              </a:rPr>
              <a:t> :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GB" sz="2800" dirty="0" smtClean="0">
                <a:latin typeface="Century Gothic" pitchFamily="34" charset="0"/>
              </a:rPr>
              <a:t>Otto </a:t>
            </a:r>
            <a:r>
              <a:rPr lang="en-GB" sz="2800" dirty="0" err="1" smtClean="0">
                <a:latin typeface="Century Gothic" pitchFamily="34" charset="0"/>
              </a:rPr>
              <a:t>Tirtayasa</a:t>
            </a:r>
            <a:r>
              <a:rPr lang="en-GB" sz="2800" dirty="0" smtClean="0">
                <a:latin typeface="Century Gothic" pitchFamily="34" charset="0"/>
              </a:rPr>
              <a:t> A. 	(09021281722057)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GB" sz="2800" dirty="0" smtClean="0">
                <a:latin typeface="Century Gothic" pitchFamily="34" charset="0"/>
              </a:rPr>
              <a:t>Tiara </a:t>
            </a:r>
            <a:r>
              <a:rPr lang="en-GB" sz="2800" dirty="0" err="1" smtClean="0">
                <a:latin typeface="Century Gothic" pitchFamily="34" charset="0"/>
              </a:rPr>
              <a:t>Oktavian</a:t>
            </a:r>
            <a:r>
              <a:rPr lang="en-GB" sz="2800" dirty="0" smtClean="0">
                <a:latin typeface="Century Gothic" pitchFamily="34" charset="0"/>
              </a:rPr>
              <a:t> 		(09021281722059)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GB" sz="2800" dirty="0" smtClean="0">
                <a:latin typeface="Century Gothic" pitchFamily="34" charset="0"/>
              </a:rPr>
              <a:t>M. Imam </a:t>
            </a:r>
            <a:r>
              <a:rPr lang="en-GB" sz="2800" dirty="0" err="1" smtClean="0">
                <a:latin typeface="Century Gothic" pitchFamily="34" charset="0"/>
              </a:rPr>
              <a:t>Pratama</a:t>
            </a:r>
            <a:r>
              <a:rPr lang="en-GB" sz="2800" dirty="0" smtClean="0">
                <a:latin typeface="Century Gothic" pitchFamily="34" charset="0"/>
              </a:rPr>
              <a:t> 	(09021281722061)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GB" sz="2800" dirty="0" err="1" smtClean="0">
                <a:latin typeface="Century Gothic" pitchFamily="34" charset="0"/>
              </a:rPr>
              <a:t>Rizq</a:t>
            </a:r>
            <a:r>
              <a:rPr lang="en-GB" sz="2800" dirty="0" smtClean="0">
                <a:latin typeface="Century Gothic" pitchFamily="34" charset="0"/>
              </a:rPr>
              <a:t> </a:t>
            </a:r>
            <a:r>
              <a:rPr lang="en-GB" sz="2800" dirty="0" err="1" smtClean="0">
                <a:latin typeface="Century Gothic" pitchFamily="34" charset="0"/>
              </a:rPr>
              <a:t>Khairi</a:t>
            </a:r>
            <a:r>
              <a:rPr lang="en-GB" sz="2800" dirty="0" smtClean="0">
                <a:latin typeface="Century Gothic" pitchFamily="34" charset="0"/>
              </a:rPr>
              <a:t> </a:t>
            </a:r>
            <a:r>
              <a:rPr lang="en-GB" sz="2800" dirty="0" err="1" smtClean="0">
                <a:latin typeface="Century Gothic" pitchFamily="34" charset="0"/>
              </a:rPr>
              <a:t>Yazid</a:t>
            </a:r>
            <a:r>
              <a:rPr lang="en-GB" sz="2800" dirty="0" smtClean="0">
                <a:latin typeface="Century Gothic" pitchFamily="34" charset="0"/>
              </a:rPr>
              <a:t> 	(09021281722063)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GB" sz="2800" dirty="0" err="1" smtClean="0">
                <a:latin typeface="Century Gothic" pitchFamily="34" charset="0"/>
              </a:rPr>
              <a:t>Defrian</a:t>
            </a:r>
            <a:r>
              <a:rPr lang="en-GB" sz="2800" dirty="0" smtClean="0">
                <a:latin typeface="Century Gothic" pitchFamily="34" charset="0"/>
              </a:rPr>
              <a:t> </a:t>
            </a:r>
            <a:r>
              <a:rPr lang="en-GB" sz="2800" dirty="0" err="1" smtClean="0">
                <a:latin typeface="Century Gothic" pitchFamily="34" charset="0"/>
              </a:rPr>
              <a:t>Afandi</a:t>
            </a:r>
            <a:r>
              <a:rPr lang="en-GB" sz="2800" dirty="0" smtClean="0">
                <a:latin typeface="Century Gothic" pitchFamily="34" charset="0"/>
              </a:rPr>
              <a:t> 		(09021281722065)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GB" sz="2800" dirty="0" err="1" smtClean="0">
                <a:latin typeface="Century Gothic" pitchFamily="34" charset="0"/>
              </a:rPr>
              <a:t>Moh</a:t>
            </a:r>
            <a:r>
              <a:rPr lang="en-GB" sz="2800" dirty="0" smtClean="0">
                <a:latin typeface="Century Gothic" pitchFamily="34" charset="0"/>
              </a:rPr>
              <a:t>. </a:t>
            </a:r>
            <a:r>
              <a:rPr lang="en-GB" sz="2800" dirty="0" err="1" smtClean="0">
                <a:latin typeface="Century Gothic" pitchFamily="34" charset="0"/>
              </a:rPr>
              <a:t>Ardiansyah</a:t>
            </a:r>
            <a:r>
              <a:rPr lang="en-GB" sz="2800" dirty="0" smtClean="0">
                <a:latin typeface="Century Gothic" pitchFamily="34" charset="0"/>
              </a:rPr>
              <a:t> 	(09021281722067)</a:t>
            </a:r>
            <a:endParaRPr lang="en-GB" sz="28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67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Box 261">
            <a:extLst>
              <a:ext uri="{FF2B5EF4-FFF2-40B4-BE49-F238E27FC236}">
                <a16:creationId xmlns=""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2157553" y="-22385"/>
            <a:ext cx="78768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tx2"/>
                </a:solidFill>
                <a:latin typeface="Domine" panose="02040503040403060204" pitchFamily="18" charset="0"/>
                <a:ea typeface="Nunito Bold" charset="0"/>
                <a:cs typeface="Abhaya Libre ExtraBold" panose="02000603000000000000" pitchFamily="2" charset="77"/>
              </a:rPr>
              <a:t>ROLE</a:t>
            </a:r>
            <a:endParaRPr lang="en-US" sz="8800" b="1" dirty="0">
              <a:solidFill>
                <a:schemeClr val="tx2"/>
              </a:solidFill>
              <a:latin typeface="Domine" panose="02040503040403060204" pitchFamily="18" charset="0"/>
              <a:ea typeface="Nunito Bold" charset="0"/>
              <a:cs typeface="Abhaya Libre ExtraBold" panose="02000603000000000000" pitchFamily="2" charset="77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86604" y="1419370"/>
            <a:ext cx="1870950" cy="66874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entury Gothic" pitchFamily="34" charset="0"/>
              </a:rPr>
              <a:t>EXPERT</a:t>
            </a:r>
            <a:endParaRPr lang="en-GB" dirty="0">
              <a:latin typeface="Century Gothic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23833" y="2033520"/>
            <a:ext cx="2402006" cy="1187356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err="1" smtClean="0">
                <a:latin typeface="Century Gothic" pitchFamily="34" charset="0"/>
              </a:rPr>
              <a:t>Rizq</a:t>
            </a:r>
            <a:r>
              <a:rPr lang="en-GB" dirty="0" smtClean="0">
                <a:latin typeface="Century Gothic" pitchFamily="34" charset="0"/>
              </a:rPr>
              <a:t> </a:t>
            </a:r>
            <a:r>
              <a:rPr lang="en-GB" dirty="0" err="1" smtClean="0">
                <a:latin typeface="Century Gothic" pitchFamily="34" charset="0"/>
              </a:rPr>
              <a:t>Khairi</a:t>
            </a:r>
            <a:r>
              <a:rPr lang="en-GB" dirty="0" smtClean="0">
                <a:latin typeface="Century Gothic" pitchFamily="34" charset="0"/>
              </a:rPr>
              <a:t> </a:t>
            </a:r>
            <a:r>
              <a:rPr lang="en-GB" dirty="0" err="1" smtClean="0">
                <a:latin typeface="Century Gothic" pitchFamily="34" charset="0"/>
              </a:rPr>
              <a:t>Yazid</a:t>
            </a:r>
            <a:endParaRPr lang="en-GB" dirty="0">
              <a:latin typeface="Century Gothic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805076" y="1465109"/>
            <a:ext cx="2195014" cy="66874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entury Gothic" pitchFamily="34" charset="0"/>
              </a:rPr>
              <a:t>USER</a:t>
            </a:r>
            <a:endParaRPr lang="en-GB" dirty="0"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1933" y="2006223"/>
            <a:ext cx="2374711" cy="1187356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latin typeface="Century Gothic" pitchFamily="34" charset="0"/>
              </a:rPr>
              <a:t>Tiara </a:t>
            </a:r>
            <a:r>
              <a:rPr lang="en-GB" dirty="0" err="1" smtClean="0">
                <a:latin typeface="Century Gothic" pitchFamily="34" charset="0"/>
              </a:rPr>
              <a:t>Oktavian</a:t>
            </a:r>
            <a:endParaRPr lang="en-GB" dirty="0" smtClean="0">
              <a:latin typeface="Century Gothic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dirty="0" err="1">
                <a:latin typeface="Century Gothic" pitchFamily="34" charset="0"/>
              </a:rPr>
              <a:t>Moh</a:t>
            </a:r>
            <a:r>
              <a:rPr lang="en-GB" dirty="0">
                <a:latin typeface="Century Gothic" pitchFamily="34" charset="0"/>
              </a:rPr>
              <a:t>. </a:t>
            </a:r>
            <a:r>
              <a:rPr lang="en-GB" dirty="0" err="1" smtClean="0">
                <a:latin typeface="Century Gothic" pitchFamily="34" charset="0"/>
              </a:rPr>
              <a:t>Ardiansyah</a:t>
            </a:r>
            <a:endParaRPr lang="en-GB" dirty="0">
              <a:latin typeface="Century Gothic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78741" y="3705620"/>
            <a:ext cx="2195014" cy="66874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Prorammer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5581934" y="4233085"/>
            <a:ext cx="2183642" cy="1187356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Otto </a:t>
            </a:r>
            <a:r>
              <a:rPr lang="en-GB" dirty="0" err="1" smtClean="0"/>
              <a:t>Tirtayasa</a:t>
            </a:r>
            <a:r>
              <a:rPr lang="en-GB" dirty="0" smtClean="0"/>
              <a:t> 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Imam </a:t>
            </a:r>
            <a:r>
              <a:rPr lang="en-GB" dirty="0" err="1" smtClean="0"/>
              <a:t>Pratama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4478741" y="1392074"/>
            <a:ext cx="2378122" cy="66874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entury Gothic" pitchFamily="34" charset="0"/>
              </a:rPr>
              <a:t>Knowledge Engineer</a:t>
            </a:r>
            <a:endParaRPr lang="en-GB" dirty="0">
              <a:latin typeface="Century Gothic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720543" y="2079261"/>
            <a:ext cx="2183642" cy="1187356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err="1" smtClean="0">
                <a:latin typeface="Century Gothic" pitchFamily="34" charset="0"/>
              </a:rPr>
              <a:t>Defrian</a:t>
            </a:r>
            <a:r>
              <a:rPr lang="en-GB" dirty="0" smtClean="0">
                <a:latin typeface="Century Gothic" pitchFamily="34" charset="0"/>
              </a:rPr>
              <a:t> </a:t>
            </a:r>
            <a:r>
              <a:rPr lang="en-GB" dirty="0" err="1" smtClean="0">
                <a:latin typeface="Century Gothic" pitchFamily="34" charset="0"/>
              </a:rPr>
              <a:t>Afandi</a:t>
            </a:r>
            <a:endParaRPr lang="en-GB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83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0198" y="1719309"/>
            <a:ext cx="106316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 smtClean="0">
                <a:latin typeface="Century Gothic" pitchFamily="34" charset="0"/>
              </a:rPr>
              <a:t>PENYAKIT PADA TANAMAN TEMBAKAU</a:t>
            </a:r>
            <a:endParaRPr lang="en-GB" sz="54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22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0BAABA6-BF9A-1B4B-B530-AF17FCF8C6EB}"/>
              </a:ext>
            </a:extLst>
          </p:cNvPr>
          <p:cNvSpPr txBox="1"/>
          <p:nvPr/>
        </p:nvSpPr>
        <p:spPr>
          <a:xfrm>
            <a:off x="6801385" y="1602455"/>
            <a:ext cx="3926987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Pada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fase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tunas</a:t>
            </a:r>
          </a:p>
          <a:p>
            <a:pPr marL="742950" lvl="1" indent="-285750">
              <a:lnSpc>
                <a:spcPts val="3000"/>
              </a:lnSpc>
              <a:buBlip>
                <a:blip r:embed="rId3"/>
              </a:buBlip>
            </a:pP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Daun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tunas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terdapat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spot yang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berwarna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putih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sekelilingnya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berwana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coklat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</a:p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Pada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daun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dewasa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spot-spot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berukuran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2-10 mm.</a:t>
            </a:r>
          </a:p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Semakin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banyak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spot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bintik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, 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daun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bisa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kering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layu</a:t>
            </a:r>
            <a:endParaRPr lang="en-US" dirty="0">
              <a:latin typeface="Century Gothic" pitchFamily="34" charset="0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C51D219-F231-0840-A649-C51C207FAF1B}"/>
              </a:ext>
            </a:extLst>
          </p:cNvPr>
          <p:cNvSpPr txBox="1"/>
          <p:nvPr/>
        </p:nvSpPr>
        <p:spPr>
          <a:xfrm>
            <a:off x="7630594" y="859816"/>
            <a:ext cx="2268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Domine" panose="02040503040403060204" pitchFamily="18" charset="0"/>
                <a:ea typeface="Nunito Bold" charset="0"/>
                <a:cs typeface="Abhaya Libre Medium" panose="02000603000000000000" pitchFamily="2" charset="77"/>
              </a:rPr>
              <a:t>FROG EYE LEAF</a:t>
            </a:r>
            <a:endParaRPr lang="en-US" sz="2000" b="1" dirty="0">
              <a:solidFill>
                <a:schemeClr val="tx2"/>
              </a:solidFill>
              <a:latin typeface="Domine" panose="02040503040403060204" pitchFamily="18" charset="0"/>
              <a:ea typeface="Nunito Bold" charset="0"/>
              <a:cs typeface="Abhaya Libre Medium" panose="02000603000000000000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443846" y="1585610"/>
            <a:ext cx="417903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Pada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fase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 tunas (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biji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)</a:t>
            </a:r>
          </a:p>
          <a:p>
            <a:pPr marL="742950" lvl="1" indent="-285750">
              <a:lnSpc>
                <a:spcPts val="3000"/>
              </a:lnSpc>
              <a:buBlip>
                <a:blip r:embed="rId3"/>
              </a:buBlip>
            </a:pP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Tunas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tidak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tumbuh</a:t>
            </a:r>
            <a:endParaRPr lang="en-US" dirty="0" smtClean="0">
              <a:latin typeface="Century Gothic" pitchFamily="34" charset="0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742950" lvl="1" indent="-285750">
              <a:lnSpc>
                <a:spcPts val="3000"/>
              </a:lnSpc>
              <a:buBlip>
                <a:blip r:embed="rId3"/>
              </a:buBlip>
            </a:pP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Biji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membusuk</a:t>
            </a:r>
            <a:endParaRPr lang="en-US" dirty="0" smtClean="0">
              <a:latin typeface="Century Gothic" pitchFamily="34" charset="0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742950" lvl="1" indent="-285750">
              <a:lnSpc>
                <a:spcPts val="3000"/>
              </a:lnSpc>
              <a:buBlip>
                <a:blip r:embed="rId3"/>
              </a:buBlip>
            </a:pP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Tunas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berlekuk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seperti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terjepit</a:t>
            </a:r>
            <a:endParaRPr lang="en-US" dirty="0" smtClean="0">
              <a:latin typeface="Century Gothic" pitchFamily="34" charset="0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Setalah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tumbuh</a:t>
            </a:r>
            <a:endParaRPr lang="en-US" dirty="0" smtClean="0">
              <a:latin typeface="Century Gothic" pitchFamily="34" charset="0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742950" lvl="1" indent="-285750">
              <a:lnSpc>
                <a:spcPts val="3000"/>
              </a:lnSpc>
              <a:buBlip>
                <a:blip r:embed="rId3"/>
              </a:buBlip>
            </a:pP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Batang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yang di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dekat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permukaan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tanah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lembab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,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lunak</a:t>
            </a:r>
            <a:endParaRPr lang="en-US" dirty="0" smtClean="0">
              <a:latin typeface="Century Gothic" pitchFamily="34" charset="0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742950" lvl="1" indent="-285750">
              <a:lnSpc>
                <a:spcPts val="3000"/>
              </a:lnSpc>
              <a:buBlip>
                <a:blip r:embed="rId3"/>
              </a:buBlip>
            </a:pP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Batang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tidak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kokoh</a:t>
            </a:r>
            <a:endParaRPr lang="en-US" dirty="0">
              <a:latin typeface="Century Gothic" pitchFamily="34" charset="0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7533A35-5398-2040-A707-D97117D75873}"/>
              </a:ext>
            </a:extLst>
          </p:cNvPr>
          <p:cNvSpPr txBox="1"/>
          <p:nvPr/>
        </p:nvSpPr>
        <p:spPr>
          <a:xfrm>
            <a:off x="2400057" y="859816"/>
            <a:ext cx="2016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Domine" panose="02040503040403060204" pitchFamily="18" charset="0"/>
                <a:ea typeface="Nunito Bold" charset="0"/>
                <a:cs typeface="Abhaya Libre Medium" panose="02000603000000000000" pitchFamily="2" charset="77"/>
              </a:rPr>
              <a:t>DUMPING OFF</a:t>
            </a:r>
            <a:endParaRPr lang="en-US" sz="2000" b="1" dirty="0">
              <a:solidFill>
                <a:schemeClr val="tx2"/>
              </a:solidFill>
              <a:latin typeface="Domine" panose="02040503040403060204" pitchFamily="18" charset="0"/>
              <a:ea typeface="Nunito Bold" charset="0"/>
              <a:cs typeface="Abhaya Libre Medium" panose="02000603000000000000" pitchFamily="2" charset="77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981436" y="177421"/>
            <a:ext cx="2115403" cy="6823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GEJALA - GEJALA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263391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amping off in tobac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55" y="707384"/>
            <a:ext cx="3720390" cy="244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amping off in tobac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55" y="3478854"/>
            <a:ext cx="3720390" cy="229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frog eye spot in tobac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269" y="724660"/>
            <a:ext cx="3680536" cy="243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13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0BAABA6-BF9A-1B4B-B530-AF17FCF8C6EB}"/>
              </a:ext>
            </a:extLst>
          </p:cNvPr>
          <p:cNvSpPr txBox="1"/>
          <p:nvPr/>
        </p:nvSpPr>
        <p:spPr>
          <a:xfrm>
            <a:off x="6801385" y="1602455"/>
            <a:ext cx="3926987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Daun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yang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telah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terinfeksi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harus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dipotong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agar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tidak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menyebar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ke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daun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lainnya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. </a:t>
            </a:r>
            <a:endParaRPr lang="en-GB" dirty="0" smtClean="0">
              <a:latin typeface="Century Gothic" pitchFamily="34" charset="0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r>
              <a:rPr lang="en-GB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Pemberian</a:t>
            </a:r>
            <a:r>
              <a:rPr lang="en-GB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GB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pupuk</a:t>
            </a:r>
            <a:r>
              <a:rPr lang="en-GB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GB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harus</a:t>
            </a:r>
            <a:r>
              <a:rPr lang="en-GB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GB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seimbang</a:t>
            </a:r>
            <a:r>
              <a:rPr lang="en-GB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, </a:t>
            </a:r>
            <a:r>
              <a:rPr lang="en-GB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karena</a:t>
            </a:r>
            <a:r>
              <a:rPr lang="en-GB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GB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pemberian</a:t>
            </a:r>
            <a:r>
              <a:rPr lang="en-GB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GB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pupuk</a:t>
            </a:r>
            <a:r>
              <a:rPr lang="en-GB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yang </a:t>
            </a:r>
            <a:r>
              <a:rPr lang="en-GB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berlebihan</a:t>
            </a:r>
            <a:r>
              <a:rPr lang="en-GB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GB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juga</a:t>
            </a:r>
            <a:r>
              <a:rPr lang="en-GB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GB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meningkatkan</a:t>
            </a:r>
            <a:r>
              <a:rPr lang="en-GB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GB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probabilitas</a:t>
            </a:r>
            <a:r>
              <a:rPr lang="en-GB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GB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terkena</a:t>
            </a:r>
            <a:r>
              <a:rPr lang="en-GB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GB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penyakit</a:t>
            </a:r>
            <a:r>
              <a:rPr lang="en-GB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GB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ini</a:t>
            </a:r>
            <a:r>
              <a:rPr lang="en-GB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</a:p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r>
              <a:rPr lang="en-GB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Jika</a:t>
            </a:r>
            <a:r>
              <a:rPr lang="en-GB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GB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diperlukan</a:t>
            </a:r>
            <a:r>
              <a:rPr lang="en-GB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GB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gunakan</a:t>
            </a:r>
            <a:r>
              <a:rPr lang="en-GB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GB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fungisida</a:t>
            </a:r>
            <a:r>
              <a:rPr lang="en-GB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GB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seperti</a:t>
            </a:r>
            <a:r>
              <a:rPr lang="en-GB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GB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mancozeb</a:t>
            </a:r>
            <a:r>
              <a:rPr lang="en-GB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, copper </a:t>
            </a:r>
            <a:r>
              <a:rPr lang="en-GB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atau</a:t>
            </a:r>
            <a:r>
              <a:rPr lang="en-GB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GB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chlorothanonil</a:t>
            </a:r>
            <a:endParaRPr lang="en-US" dirty="0">
              <a:latin typeface="Century Gothic" pitchFamily="34" charset="0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C51D219-F231-0840-A649-C51C207FAF1B}"/>
              </a:ext>
            </a:extLst>
          </p:cNvPr>
          <p:cNvSpPr txBox="1"/>
          <p:nvPr/>
        </p:nvSpPr>
        <p:spPr>
          <a:xfrm>
            <a:off x="7630594" y="859816"/>
            <a:ext cx="2268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Domine" panose="02040503040403060204" pitchFamily="18" charset="0"/>
                <a:ea typeface="Nunito Bold" charset="0"/>
                <a:cs typeface="Abhaya Libre Medium" panose="02000603000000000000" pitchFamily="2" charset="77"/>
              </a:rPr>
              <a:t>FROG EYE LEAF</a:t>
            </a:r>
            <a:endParaRPr lang="en-US" sz="2000" b="1" dirty="0">
              <a:solidFill>
                <a:schemeClr val="tx2"/>
              </a:solidFill>
              <a:latin typeface="Domine" panose="02040503040403060204" pitchFamily="18" charset="0"/>
              <a:ea typeface="Nunito Bold" charset="0"/>
              <a:cs typeface="Abhaya Libre Medium" panose="02000603000000000000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443846" y="1585610"/>
            <a:ext cx="41790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Tidak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bisa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disembuhkan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,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tetapi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bisa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dicegah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dengan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cara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menjaga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sirkulasi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udara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di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tempat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pembibitan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selalu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baik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.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Supaya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sirkulasi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udara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bagus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,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bisa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diberi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kipas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angin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kecil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,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atau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pastikan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tempat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pembibitan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tidak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tergenang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air.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7533A35-5398-2040-A707-D97117D75873}"/>
              </a:ext>
            </a:extLst>
          </p:cNvPr>
          <p:cNvSpPr txBox="1"/>
          <p:nvPr/>
        </p:nvSpPr>
        <p:spPr>
          <a:xfrm>
            <a:off x="2400057" y="859816"/>
            <a:ext cx="2016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Domine" panose="02040503040403060204" pitchFamily="18" charset="0"/>
                <a:ea typeface="Nunito Bold" charset="0"/>
                <a:cs typeface="Abhaya Libre Medium" panose="02000603000000000000" pitchFamily="2" charset="77"/>
              </a:rPr>
              <a:t>DUMPING OFF</a:t>
            </a:r>
            <a:endParaRPr lang="en-US" sz="2000" b="1" dirty="0">
              <a:solidFill>
                <a:schemeClr val="tx2"/>
              </a:solidFill>
              <a:latin typeface="Domine" panose="02040503040403060204" pitchFamily="18" charset="0"/>
              <a:ea typeface="Nunito Bold" charset="0"/>
              <a:cs typeface="Abhaya Libre Medium" panose="02000603000000000000" pitchFamily="2" charset="77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75885" y="177421"/>
            <a:ext cx="2840230" cy="6823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Management Symptoms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6434586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443846" y="2076938"/>
            <a:ext cx="41790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Luka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pada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daun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berwarna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coklat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dengan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tepian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hijau,bentuk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tidak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beraturan</a:t>
            </a:r>
            <a:endParaRPr lang="en-US" dirty="0" smtClean="0">
              <a:latin typeface="Century Gothic" pitchFamily="34" charset="0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Terdapat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luka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yang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basah</a:t>
            </a:r>
            <a:endParaRPr lang="en-US" dirty="0" smtClean="0">
              <a:latin typeface="Century Gothic" pitchFamily="34" charset="0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Batang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hitam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dan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membusuk</a:t>
            </a:r>
            <a:endParaRPr lang="en-US" dirty="0" smtClean="0">
              <a:latin typeface="Century Gothic" pitchFamily="34" charset="0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endParaRPr lang="en-US" dirty="0">
              <a:latin typeface="Century Gothic" pitchFamily="34" charset="0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7533A35-5398-2040-A707-D97117D75873}"/>
              </a:ext>
            </a:extLst>
          </p:cNvPr>
          <p:cNvSpPr txBox="1"/>
          <p:nvPr/>
        </p:nvSpPr>
        <p:spPr>
          <a:xfrm>
            <a:off x="1459835" y="1351144"/>
            <a:ext cx="3897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Domine" panose="02040503040403060204" pitchFamily="18" charset="0"/>
                <a:ea typeface="Nunito Bold" charset="0"/>
                <a:cs typeface="Abhaya Libre Medium" panose="02000603000000000000" pitchFamily="2" charset="77"/>
              </a:rPr>
              <a:t>LEAF BLIGHT/BLACK SHUNK</a:t>
            </a:r>
            <a:endParaRPr lang="en-US" sz="2000" b="1" dirty="0">
              <a:solidFill>
                <a:schemeClr val="tx2"/>
              </a:solidFill>
              <a:latin typeface="Domine" panose="02040503040403060204" pitchFamily="18" charset="0"/>
              <a:ea typeface="Nunito Bold" charset="0"/>
              <a:cs typeface="Abhaya Libre Medium" panose="02000603000000000000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0BAABA6-BF9A-1B4B-B530-AF17FCF8C6EB}"/>
              </a:ext>
            </a:extLst>
          </p:cNvPr>
          <p:cNvSpPr txBox="1"/>
          <p:nvPr/>
        </p:nvSpPr>
        <p:spPr>
          <a:xfrm>
            <a:off x="6801385" y="2011895"/>
            <a:ext cx="392698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Terdapat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spot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kecil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di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daun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yang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menyerap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air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berlebihan</a:t>
            </a:r>
            <a:endParaRPr lang="en-US" dirty="0" smtClean="0">
              <a:latin typeface="Century Gothic" pitchFamily="34" charset="0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Luka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pada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batang</a:t>
            </a:r>
            <a:endParaRPr lang="en-US" dirty="0" smtClean="0">
              <a:latin typeface="Century Gothic" pitchFamily="34" charset="0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Batang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lunak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yang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menyebabkan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batang</a:t>
            </a:r>
            <a:r>
              <a:rPr lang="en-US" dirty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menjadi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tidak</a:t>
            </a:r>
            <a:r>
              <a:rPr lang="en-US" dirty="0" smtClean="0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dirty="0" err="1">
                <a:latin typeface="Century Gothic" pitchFamily="34" charset="0"/>
                <a:ea typeface="Lato Light" panose="020F0502020204030203" pitchFamily="34" charset="0"/>
                <a:cs typeface="Abhaya Libre" panose="02000603000000000000" pitchFamily="2" charset="77"/>
              </a:rPr>
              <a:t>kokoh</a:t>
            </a:r>
            <a:endParaRPr lang="en-US" dirty="0">
              <a:latin typeface="Century Gothic" pitchFamily="34" charset="0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endParaRPr lang="en-US" dirty="0" smtClean="0">
              <a:latin typeface="Century Gothic" pitchFamily="34" charset="0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285750" indent="-285750">
              <a:lnSpc>
                <a:spcPts val="3000"/>
              </a:lnSpc>
              <a:buFont typeface="Arial" pitchFamily="34" charset="0"/>
              <a:buChar char="•"/>
            </a:pPr>
            <a:endParaRPr lang="en-US" dirty="0">
              <a:latin typeface="Century Gothic" pitchFamily="34" charset="0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C51D219-F231-0840-A649-C51C207FAF1B}"/>
              </a:ext>
            </a:extLst>
          </p:cNvPr>
          <p:cNvSpPr txBox="1"/>
          <p:nvPr/>
        </p:nvSpPr>
        <p:spPr>
          <a:xfrm>
            <a:off x="7673077" y="1351144"/>
            <a:ext cx="2183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Domine" panose="02040503040403060204" pitchFamily="18" charset="0"/>
                <a:ea typeface="Nunito Bold" charset="0"/>
                <a:cs typeface="Abhaya Libre Medium" panose="02000603000000000000" pitchFamily="2" charset="77"/>
              </a:rPr>
              <a:t>ANTHRACNOSE</a:t>
            </a:r>
            <a:endParaRPr lang="en-US" sz="2000" b="1" dirty="0">
              <a:solidFill>
                <a:schemeClr val="tx2"/>
              </a:solidFill>
              <a:latin typeface="Domine" panose="02040503040403060204" pitchFamily="18" charset="0"/>
              <a:ea typeface="Nunito Bold" charset="0"/>
              <a:cs typeface="Abhaya Libre Medium" panose="02000603000000000000" pitchFamily="2" charset="77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81436" y="177421"/>
            <a:ext cx="2115403" cy="6823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GEJALA - GEJALA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43308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black shank of tobac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60" y="532742"/>
            <a:ext cx="42862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mall water soaked spots tobac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662" y="532742"/>
            <a:ext cx="5759356" cy="338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662" y="4032926"/>
            <a:ext cx="2929791" cy="242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0254" y="4178167"/>
            <a:ext cx="2377764" cy="1714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4119509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Office Theme">
  <a:themeElements>
    <a:clrScheme name="PTIFY - Flint - Light">
      <a:dk1>
        <a:srgbClr val="272A40"/>
      </a:dk1>
      <a:lt1>
        <a:srgbClr val="FFFFFF"/>
      </a:lt1>
      <a:dk2>
        <a:srgbClr val="222439"/>
      </a:dk2>
      <a:lt2>
        <a:srgbClr val="E4E8CB"/>
      </a:lt2>
      <a:accent1>
        <a:srgbClr val="315848"/>
      </a:accent1>
      <a:accent2>
        <a:srgbClr val="222439"/>
      </a:accent2>
      <a:accent3>
        <a:srgbClr val="FA6D47"/>
      </a:accent3>
      <a:accent4>
        <a:srgbClr val="2C1320"/>
      </a:accent4>
      <a:accent5>
        <a:srgbClr val="80AB8B"/>
      </a:accent5>
      <a:accent6>
        <a:srgbClr val="AECEAA"/>
      </a:accent6>
      <a:hlink>
        <a:srgbClr val="FFFFFF"/>
      </a:hlink>
      <a:folHlink>
        <a:srgbClr val="EDEDED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3842</TotalTime>
  <Words>928</Words>
  <Application>Microsoft Office PowerPoint</Application>
  <PresentationFormat>Custom</PresentationFormat>
  <Paragraphs>359</Paragraphs>
  <Slides>19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 Design</dc:creator>
  <cp:lastModifiedBy>ismail - [2010]</cp:lastModifiedBy>
  <cp:revision>369</cp:revision>
  <dcterms:created xsi:type="dcterms:W3CDTF">2018-12-21T22:04:22Z</dcterms:created>
  <dcterms:modified xsi:type="dcterms:W3CDTF">2019-10-16T17:36:46Z</dcterms:modified>
</cp:coreProperties>
</file>