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RKi3+a+6u3dyA8livOQTD5Cka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6"/>
    <p:restoredTop sz="94486"/>
  </p:normalViewPr>
  <p:slideViewPr>
    <p:cSldViewPr snapToGrid="0">
      <p:cViewPr varScale="1">
        <p:scale>
          <a:sx n="132" d="100"/>
          <a:sy n="132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643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72068"/>
          </a:xfrm>
          <a:prstGeom prst="rect">
            <a:avLst/>
          </a:prstGeom>
          <a:solidFill>
            <a:srgbClr val="44AD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045464" y="5191713"/>
            <a:ext cx="9144000" cy="72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D" sz="1800" dirty="0">
                <a:solidFill>
                  <a:schemeClr val="lt1"/>
                </a:solidFill>
              </a:rPr>
              <a:t>Imam Cholissodin, </a:t>
            </a:r>
            <a:r>
              <a:rPr lang="en-ID" sz="1800" dirty="0" err="1">
                <a:solidFill>
                  <a:schemeClr val="lt1"/>
                </a:solidFill>
              </a:rPr>
              <a:t>Achmad</a:t>
            </a:r>
            <a:r>
              <a:rPr lang="en-ID" sz="1800" dirty="0">
                <a:solidFill>
                  <a:schemeClr val="lt1"/>
                </a:solidFill>
              </a:rPr>
              <a:t> </a:t>
            </a:r>
            <a:r>
              <a:rPr lang="en-ID" sz="1800" dirty="0" err="1">
                <a:solidFill>
                  <a:schemeClr val="lt1"/>
                </a:solidFill>
              </a:rPr>
              <a:t>Shampton</a:t>
            </a:r>
            <a:r>
              <a:rPr lang="en-ID" sz="1800" dirty="0">
                <a:solidFill>
                  <a:schemeClr val="lt1"/>
                </a:solidFill>
              </a:rPr>
              <a:t>, </a:t>
            </a:r>
            <a:r>
              <a:rPr lang="en-ID" sz="1800" dirty="0" err="1">
                <a:solidFill>
                  <a:schemeClr val="lt1"/>
                </a:solidFill>
              </a:rPr>
              <a:t>Arief</a:t>
            </a:r>
            <a:r>
              <a:rPr lang="en-ID" sz="1800" dirty="0">
                <a:solidFill>
                  <a:schemeClr val="lt1"/>
                </a:solidFill>
              </a:rPr>
              <a:t> Andy </a:t>
            </a:r>
            <a:r>
              <a:rPr lang="en-ID" sz="1800" dirty="0" err="1">
                <a:solidFill>
                  <a:schemeClr val="lt1"/>
                </a:solidFill>
              </a:rPr>
              <a:t>Soebroto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D" sz="1800" dirty="0">
                <a:solidFill>
                  <a:schemeClr val="lt1"/>
                </a:solidFill>
              </a:rPr>
              <a:t>Correspondence email : </a:t>
            </a:r>
            <a:r>
              <a:rPr lang="en-ID" sz="1800" dirty="0" err="1">
                <a:solidFill>
                  <a:schemeClr val="lt1"/>
                </a:solidFill>
              </a:rPr>
              <a:t>imamcs@ub.ac.id</a:t>
            </a:r>
            <a:r>
              <a:rPr lang="en-ID" sz="1800" dirty="0">
                <a:solidFill>
                  <a:schemeClr val="lt1"/>
                </a:solidFill>
              </a:rPr>
              <a:t> 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/>
          <p:nvPr/>
        </p:nvSpPr>
        <p:spPr>
          <a:xfrm rot="10800000">
            <a:off x="2273694" y="0"/>
            <a:ext cx="9918300" cy="3429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8237488" y="1157210"/>
            <a:ext cx="3586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900" b="1" i="0" u="none" strike="noStrike" cap="none">
                <a:solidFill>
                  <a:srgbClr val="44ADA8"/>
                </a:solidFill>
                <a:latin typeface="Calibri"/>
                <a:ea typeface="Calibri"/>
                <a:cs typeface="Calibri"/>
                <a:sym typeface="Calibri"/>
              </a:rPr>
              <a:t>The 14</a:t>
            </a:r>
            <a:r>
              <a:rPr lang="en-ID" sz="1900" b="1" i="0" u="none" strike="noStrike" cap="none" baseline="30000">
                <a:solidFill>
                  <a:srgbClr val="44ADA8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ID" sz="1900" b="1" i="0" u="none" strike="noStrike" cap="none">
                <a:solidFill>
                  <a:srgbClr val="44ADA8"/>
                </a:solidFill>
                <a:latin typeface="Calibri"/>
                <a:ea typeface="Calibri"/>
                <a:cs typeface="Calibri"/>
                <a:sym typeface="Calibri"/>
              </a:rPr>
              <a:t> International Conference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900" b="1">
                <a:solidFill>
                  <a:srgbClr val="44ADA8"/>
                </a:solidFill>
                <a:latin typeface="Calibri"/>
                <a:ea typeface="Calibri"/>
                <a:cs typeface="Calibri"/>
                <a:sym typeface="Calibri"/>
              </a:rPr>
              <a:t>on Green Technology – ICGT 2024</a:t>
            </a:r>
            <a:endParaRPr sz="1900" b="1">
              <a:solidFill>
                <a:srgbClr val="44ADA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6819" y="330415"/>
            <a:ext cx="2279050" cy="68494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6310643" y="330414"/>
            <a:ext cx="1260466" cy="82679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flipH="1">
            <a:off x="8961120" y="2172571"/>
            <a:ext cx="3230880" cy="4699497"/>
          </a:xfrm>
          <a:prstGeom prst="rtTriangle">
            <a:avLst/>
          </a:prstGeom>
          <a:solidFill>
            <a:srgbClr val="5479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10800000" flipH="1">
            <a:off x="3977" y="-2"/>
            <a:ext cx="4525819" cy="2172571"/>
          </a:xfrm>
          <a:prstGeom prst="rtTriangle">
            <a:avLst/>
          </a:prstGeom>
          <a:solidFill>
            <a:srgbClr val="9DE0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045465" y="4019949"/>
            <a:ext cx="8651428" cy="113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ID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DEVELOPMENT OF SMART LIVE EDU-MULTIMEDIA MULTILINGUAL ADAPTIVE FOR DIGITAL QURAN TO CHILDREN AND PARENTS UTILIZE META-DEEP LIGHTWEIGHT SORA ALGORITHM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6189785"/>
            <a:ext cx="12192000" cy="682283"/>
          </a:xfrm>
          <a:prstGeom prst="rect">
            <a:avLst/>
          </a:prstGeom>
          <a:solidFill>
            <a:srgbClr val="5479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7883534" y="284272"/>
            <a:ext cx="1260466" cy="55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972547" y="1240137"/>
            <a:ext cx="294491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972547" y="1998413"/>
            <a:ext cx="10246906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D" sz="1800" dirty="0">
                <a:latin typeface="Calibri"/>
                <a:cs typeface="Calibri"/>
              </a:rPr>
              <a:t>Collaboration Islamic religious </a:t>
            </a:r>
            <a:r>
              <a:rPr lang="en-ID" sz="1800" b="1" dirty="0">
                <a:latin typeface="Calibri"/>
                <a:cs typeface="Calibri"/>
              </a:rPr>
              <a:t>education methods in the family home </a:t>
            </a:r>
            <a:r>
              <a:rPr lang="en-ID" sz="1800" dirty="0">
                <a:latin typeface="Calibri"/>
                <a:cs typeface="Calibri"/>
              </a:rPr>
              <a:t>is urgent and important, particularly for children and parents.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D" sz="1800" dirty="0">
                <a:latin typeface="Calibri"/>
                <a:cs typeface="Calibri"/>
              </a:rPr>
              <a:t>Especially regarding the </a:t>
            </a:r>
            <a:r>
              <a:rPr lang="en-ID" sz="1800" b="1" dirty="0">
                <a:latin typeface="Calibri"/>
                <a:cs typeface="Calibri"/>
              </a:rPr>
              <a:t>introduction of the Quran</a:t>
            </a:r>
            <a:r>
              <a:rPr lang="en-ID" sz="1800" dirty="0">
                <a:latin typeface="Calibri"/>
                <a:cs typeface="Calibri"/>
              </a:rPr>
              <a:t> as the word of Allah SWT delivered by the Prophet Muhammad SAW through the angel Gabriel. 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D" sz="1800" dirty="0">
                <a:latin typeface="Calibri"/>
                <a:cs typeface="Calibri"/>
              </a:rPr>
              <a:t>To </a:t>
            </a:r>
            <a:r>
              <a:rPr lang="en-ID" sz="1800" b="1" dirty="0">
                <a:latin typeface="Calibri"/>
                <a:cs typeface="Calibri"/>
              </a:rPr>
              <a:t>improve education ways</a:t>
            </a:r>
            <a:r>
              <a:rPr lang="en-ID" sz="1800" dirty="0">
                <a:latin typeface="Calibri"/>
                <a:cs typeface="Calibri"/>
              </a:rPr>
              <a:t>, such as only monotonous with static books, static video, </a:t>
            </a:r>
            <a:r>
              <a:rPr lang="en-ID" sz="1800" b="1" dirty="0">
                <a:latin typeface="Calibri"/>
                <a:cs typeface="Calibri"/>
              </a:rPr>
              <a:t>is not enough </a:t>
            </a:r>
            <a:r>
              <a:rPr lang="en-ID" sz="1800" dirty="0">
                <a:latin typeface="Calibri"/>
                <a:cs typeface="Calibri"/>
              </a:rPr>
              <a:t>to attract interest in reading to memorization </a:t>
            </a:r>
            <a:r>
              <a:rPr lang="en-ID" sz="1800" b="1" dirty="0">
                <a:latin typeface="Calibri"/>
                <a:cs typeface="Calibri"/>
              </a:rPr>
              <a:t>in the family home</a:t>
            </a:r>
            <a:r>
              <a:rPr lang="en-ID" sz="1800" dirty="0">
                <a:latin typeface="Calibri"/>
                <a:cs typeface="Calibri"/>
              </a:rPr>
              <a:t>. 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D" sz="1800" dirty="0">
                <a:latin typeface="Calibri"/>
                <a:cs typeface="Calibri"/>
              </a:rPr>
              <a:t>This study carried out an adaptive approach by utilizing technology from the </a:t>
            </a:r>
            <a:r>
              <a:rPr lang="en-ID" sz="1800" b="1" dirty="0">
                <a:latin typeface="Calibri"/>
                <a:cs typeface="Calibri"/>
              </a:rPr>
              <a:t>meta-Deep lightweight SORA algorithm</a:t>
            </a:r>
            <a:r>
              <a:rPr lang="en-ID" sz="1800" dirty="0">
                <a:latin typeface="Calibri"/>
                <a:cs typeface="Calibri"/>
              </a:rPr>
              <a:t> as a tool to </a:t>
            </a:r>
            <a:r>
              <a:rPr lang="en-ID" sz="1800" b="1" dirty="0">
                <a:latin typeface="Calibri"/>
                <a:cs typeface="Calibri"/>
              </a:rPr>
              <a:t>create a smart digital Quran</a:t>
            </a:r>
            <a:r>
              <a:rPr lang="en-ID" sz="1800" dirty="0">
                <a:latin typeface="Calibri"/>
                <a:cs typeface="Calibri"/>
              </a:rPr>
              <a:t> that is able to display </a:t>
            </a:r>
            <a:r>
              <a:rPr lang="en-ID" sz="1800" b="1" dirty="0">
                <a:latin typeface="Calibri"/>
                <a:cs typeface="Calibri"/>
              </a:rPr>
              <a:t>live adaptive multilingual</a:t>
            </a:r>
            <a:r>
              <a:rPr lang="en-ID" sz="1800" dirty="0">
                <a:latin typeface="Calibri"/>
                <a:cs typeface="Calibri"/>
              </a:rPr>
              <a:t> multimedia, including </a:t>
            </a:r>
            <a:r>
              <a:rPr lang="en-ID" sz="1800" b="1" dirty="0">
                <a:latin typeface="Calibri"/>
                <a:cs typeface="Calibri"/>
              </a:rPr>
              <a:t>textual</a:t>
            </a:r>
            <a:r>
              <a:rPr lang="en-ID" sz="1800" dirty="0">
                <a:latin typeface="Calibri"/>
                <a:cs typeface="Calibri"/>
              </a:rPr>
              <a:t>, </a:t>
            </a:r>
            <a:r>
              <a:rPr lang="en-ID" sz="1800" b="1" dirty="0">
                <a:latin typeface="Calibri"/>
                <a:cs typeface="Calibri"/>
              </a:rPr>
              <a:t>audio</a:t>
            </a:r>
            <a:r>
              <a:rPr lang="en-ID" sz="1800" dirty="0">
                <a:latin typeface="Calibri"/>
                <a:cs typeface="Calibri"/>
              </a:rPr>
              <a:t>, and </a:t>
            </a:r>
            <a:r>
              <a:rPr lang="en-ID" sz="1800" b="1" dirty="0">
                <a:latin typeface="Calibri"/>
                <a:cs typeface="Calibri"/>
              </a:rPr>
              <a:t>video</a:t>
            </a:r>
            <a:r>
              <a:rPr lang="en-ID" sz="1800" dirty="0">
                <a:latin typeface="Calibri"/>
                <a:cs typeface="Calibri"/>
              </a:rPr>
              <a:t> content.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D" sz="1800" dirty="0">
                <a:latin typeface="Calibri"/>
                <a:cs typeface="Calibri"/>
              </a:rPr>
              <a:t>So, it’s </a:t>
            </a:r>
            <a:r>
              <a:rPr lang="en-ID" sz="1800" b="1" dirty="0">
                <a:latin typeface="Calibri"/>
                <a:cs typeface="Calibri"/>
              </a:rPr>
              <a:t>supporting for early childhood education and parents</a:t>
            </a:r>
            <a:r>
              <a:rPr lang="en-ID" sz="1800" dirty="0">
                <a:latin typeface="Calibri"/>
                <a:cs typeface="Calibri"/>
              </a:rPr>
              <a:t>. The results of this study are expected to be able to provide a enjoy and fun treasure of Islamic education with a blended method while maintaining methods such as in Islamic boarding schools with AI technology.</a:t>
            </a:r>
            <a:endParaRPr sz="1800" dirty="0">
              <a:latin typeface="Calibri"/>
              <a:cs typeface="Calibri"/>
            </a:endParaRPr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4236" y="225898"/>
            <a:ext cx="1843341" cy="553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4722471" y="6273472"/>
            <a:ext cx="655964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Development of Smart Live Edu-Multimedia Multilingual Adaptive for Digital Quran to Children and Parents Utilize meta-Deep Lightweight SORA Algorithm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 rot="10800000" flipH="1">
            <a:off x="1066119" y="-14404"/>
            <a:ext cx="847087" cy="1050262"/>
          </a:xfrm>
          <a:prstGeom prst="snip1Rect">
            <a:avLst>
              <a:gd name="adj" fmla="val 49540"/>
            </a:avLst>
          </a:prstGeom>
          <a:solidFill>
            <a:srgbClr val="44AD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969285" y="6361575"/>
            <a:ext cx="2067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ICGT 2024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6189785"/>
            <a:ext cx="12192000" cy="682283"/>
          </a:xfrm>
          <a:prstGeom prst="rect">
            <a:avLst/>
          </a:prstGeom>
          <a:solidFill>
            <a:srgbClr val="5479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7883534" y="284272"/>
            <a:ext cx="1260466" cy="55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972546" y="1240137"/>
            <a:ext cx="3493127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</a:p>
        </p:txBody>
      </p:sp>
      <p:sp>
        <p:nvSpPr>
          <p:cNvPr id="100" name="Google Shape;100;p2"/>
          <p:cNvSpPr txBox="1"/>
          <p:nvPr/>
        </p:nvSpPr>
        <p:spPr>
          <a:xfrm>
            <a:off x="972547" y="1998413"/>
            <a:ext cx="10246906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id-ID" sz="1800" b="1" dirty="0">
                <a:latin typeface="Calibri"/>
                <a:cs typeface="Calibri"/>
              </a:rPr>
              <a:t>The </a:t>
            </a:r>
            <a:r>
              <a:rPr lang="id-ID" sz="1800" b="1" dirty="0" err="1">
                <a:latin typeface="Calibri"/>
                <a:cs typeface="Calibri"/>
              </a:rPr>
              <a:t>advancement</a:t>
            </a:r>
            <a:r>
              <a:rPr lang="id-ID" sz="1800" b="1" dirty="0">
                <a:latin typeface="Calibri"/>
                <a:cs typeface="Calibri"/>
              </a:rPr>
              <a:t> </a:t>
            </a:r>
            <a:r>
              <a:rPr lang="id-ID" sz="1800" b="1" dirty="0" err="1">
                <a:latin typeface="Calibri"/>
                <a:cs typeface="Calibri"/>
              </a:rPr>
              <a:t>of</a:t>
            </a:r>
            <a:r>
              <a:rPr lang="id-ID" sz="1800" b="1" dirty="0">
                <a:latin typeface="Calibri"/>
                <a:cs typeface="Calibri"/>
              </a:rPr>
              <a:t> digital </a:t>
            </a:r>
            <a:r>
              <a:rPr lang="id-ID" sz="1800" b="1" dirty="0" err="1">
                <a:latin typeface="Calibri"/>
                <a:cs typeface="Calibri"/>
              </a:rPr>
              <a:t>technology</a:t>
            </a:r>
            <a:r>
              <a:rPr lang="id-ID" sz="1800" b="1" dirty="0">
                <a:latin typeface="Calibri"/>
                <a:cs typeface="Calibri"/>
              </a:rPr>
              <a:t> </a:t>
            </a:r>
            <a:r>
              <a:rPr lang="id-ID" sz="1800" dirty="0">
                <a:latin typeface="Calibri"/>
                <a:cs typeface="Calibri"/>
              </a:rPr>
              <a:t>has </a:t>
            </a:r>
            <a:r>
              <a:rPr lang="id-ID" sz="1800" dirty="0" err="1">
                <a:latin typeface="Calibri"/>
                <a:cs typeface="Calibri"/>
              </a:rPr>
              <a:t>dramatically</a:t>
            </a:r>
            <a:r>
              <a:rPr lang="id-ID" sz="1800" dirty="0">
                <a:latin typeface="Calibri"/>
                <a:cs typeface="Calibri"/>
              </a:rPr>
              <a:t> </a:t>
            </a:r>
            <a:r>
              <a:rPr lang="id-ID" sz="1800" dirty="0" err="1">
                <a:latin typeface="Calibri"/>
                <a:cs typeface="Calibri"/>
              </a:rPr>
              <a:t>reshaped</a:t>
            </a:r>
            <a:r>
              <a:rPr lang="id-ID" sz="1800" dirty="0">
                <a:latin typeface="Calibri"/>
                <a:cs typeface="Calibri"/>
              </a:rPr>
              <a:t> </a:t>
            </a:r>
            <a:r>
              <a:rPr lang="id-ID" sz="1800" dirty="0" err="1">
                <a:latin typeface="Calibri"/>
                <a:cs typeface="Calibri"/>
              </a:rPr>
              <a:t>the</a:t>
            </a:r>
            <a:r>
              <a:rPr lang="id-ID" sz="1800" dirty="0">
                <a:latin typeface="Calibri"/>
                <a:cs typeface="Calibri"/>
              </a:rPr>
              <a:t> </a:t>
            </a:r>
            <a:r>
              <a:rPr lang="id-ID" sz="1800" dirty="0" err="1">
                <a:latin typeface="Calibri"/>
                <a:cs typeface="Calibri"/>
              </a:rPr>
              <a:t>educational</a:t>
            </a:r>
            <a:r>
              <a:rPr lang="id-ID" sz="1800" dirty="0">
                <a:latin typeface="Calibri"/>
                <a:cs typeface="Calibri"/>
              </a:rPr>
              <a:t> </a:t>
            </a:r>
            <a:r>
              <a:rPr lang="id-ID" sz="1800" dirty="0" err="1">
                <a:latin typeface="Calibri"/>
                <a:cs typeface="Calibri"/>
              </a:rPr>
              <a:t>landscape</a:t>
            </a:r>
            <a:r>
              <a:rPr lang="id-ID" sz="1800" dirty="0">
                <a:latin typeface="Calibri"/>
                <a:cs typeface="Calibri"/>
              </a:rPr>
              <a:t>, </a:t>
            </a:r>
            <a:r>
              <a:rPr lang="id-ID" sz="1800" b="1" dirty="0" err="1">
                <a:latin typeface="Calibri"/>
                <a:cs typeface="Calibri"/>
              </a:rPr>
              <a:t>including</a:t>
            </a:r>
            <a:r>
              <a:rPr lang="id-ID" sz="1800" b="1" dirty="0">
                <a:latin typeface="Calibri"/>
                <a:cs typeface="Calibri"/>
              </a:rPr>
              <a:t> </a:t>
            </a:r>
            <a:r>
              <a:rPr lang="id-ID" sz="1800" b="1" dirty="0" err="1">
                <a:latin typeface="Calibri"/>
                <a:cs typeface="Calibri"/>
              </a:rPr>
              <a:t>religious</a:t>
            </a:r>
            <a:r>
              <a:rPr lang="id-ID" sz="1800" b="1" dirty="0">
                <a:latin typeface="Calibri"/>
                <a:cs typeface="Calibri"/>
              </a:rPr>
              <a:t> </a:t>
            </a:r>
            <a:r>
              <a:rPr lang="id-ID" sz="1800" b="1" dirty="0" err="1">
                <a:latin typeface="Calibri"/>
                <a:cs typeface="Calibri"/>
              </a:rPr>
              <a:t>education</a:t>
            </a:r>
            <a:r>
              <a:rPr lang="id-ID" sz="1800" dirty="0">
                <a:latin typeface="Calibri"/>
                <a:cs typeface="Calibri"/>
              </a:rPr>
              <a:t>. The Digital Quran </a:t>
            </a:r>
            <a:r>
              <a:rPr lang="id-ID" sz="1800" dirty="0" err="1">
                <a:latin typeface="Calibri"/>
                <a:cs typeface="Calibri"/>
              </a:rPr>
              <a:t>is</a:t>
            </a:r>
            <a:r>
              <a:rPr lang="id-ID" sz="1800" dirty="0">
                <a:latin typeface="Calibri"/>
                <a:cs typeface="Calibri"/>
              </a:rPr>
              <a:t> </a:t>
            </a:r>
            <a:r>
              <a:rPr lang="id-ID" sz="1800" dirty="0" err="1">
                <a:latin typeface="Calibri"/>
                <a:cs typeface="Calibri"/>
              </a:rPr>
              <a:t>an</a:t>
            </a:r>
            <a:r>
              <a:rPr lang="id-ID" sz="1800" dirty="0">
                <a:latin typeface="Calibri"/>
                <a:cs typeface="Calibri"/>
              </a:rPr>
              <a:t> </a:t>
            </a:r>
            <a:r>
              <a:rPr lang="id-ID" sz="1800" dirty="0" err="1">
                <a:latin typeface="Calibri"/>
                <a:cs typeface="Calibri"/>
              </a:rPr>
              <a:t>essential</a:t>
            </a:r>
            <a:r>
              <a:rPr lang="id-ID" sz="1800" dirty="0">
                <a:latin typeface="Calibri"/>
                <a:cs typeface="Calibri"/>
              </a:rPr>
              <a:t> </a:t>
            </a:r>
            <a:r>
              <a:rPr lang="id-ID" sz="1800" dirty="0" err="1">
                <a:latin typeface="Calibri"/>
                <a:cs typeface="Calibri"/>
              </a:rPr>
              <a:t>tool</a:t>
            </a:r>
            <a:r>
              <a:rPr lang="id-ID" sz="1800" dirty="0">
                <a:latin typeface="Calibri"/>
                <a:cs typeface="Calibri"/>
              </a:rPr>
              <a:t> </a:t>
            </a:r>
            <a:r>
              <a:rPr lang="id-ID" sz="1800" dirty="0" err="1">
                <a:latin typeface="Calibri"/>
                <a:cs typeface="Calibri"/>
              </a:rPr>
              <a:t>for</a:t>
            </a:r>
            <a:r>
              <a:rPr lang="id-ID" sz="1800" dirty="0">
                <a:latin typeface="Calibri"/>
                <a:cs typeface="Calibri"/>
              </a:rPr>
              <a:t> </a:t>
            </a:r>
            <a:r>
              <a:rPr lang="id-ID" sz="1800" dirty="0" err="1">
                <a:latin typeface="Calibri"/>
                <a:cs typeface="Calibri"/>
              </a:rPr>
              <a:t>children</a:t>
            </a:r>
            <a:r>
              <a:rPr lang="id-ID" sz="1800" dirty="0">
                <a:latin typeface="Calibri"/>
                <a:cs typeface="Calibri"/>
              </a:rPr>
              <a:t> </a:t>
            </a:r>
            <a:r>
              <a:rPr lang="id-ID" sz="1800" dirty="0" err="1">
                <a:latin typeface="Calibri"/>
                <a:cs typeface="Calibri"/>
              </a:rPr>
              <a:t>and</a:t>
            </a:r>
            <a:r>
              <a:rPr lang="id-ID" sz="1800" dirty="0">
                <a:latin typeface="Calibri"/>
                <a:cs typeface="Calibri"/>
              </a:rPr>
              <a:t> </a:t>
            </a:r>
            <a:r>
              <a:rPr lang="id-ID" sz="1800" dirty="0" err="1">
                <a:latin typeface="Calibri"/>
                <a:cs typeface="Calibri"/>
              </a:rPr>
              <a:t>parents</a:t>
            </a:r>
            <a:r>
              <a:rPr lang="id-ID" sz="1800" dirty="0">
                <a:latin typeface="Calibri"/>
                <a:cs typeface="Calibri"/>
              </a:rPr>
              <a:t>, </a:t>
            </a:r>
            <a:r>
              <a:rPr lang="id-ID" sz="1800" dirty="0" err="1">
                <a:latin typeface="Calibri"/>
                <a:cs typeface="Calibri"/>
              </a:rPr>
              <a:t>offering</a:t>
            </a:r>
            <a:r>
              <a:rPr lang="id-ID" sz="1800" dirty="0">
                <a:latin typeface="Calibri"/>
                <a:cs typeface="Calibri"/>
              </a:rPr>
              <a:t> </a:t>
            </a:r>
            <a:r>
              <a:rPr lang="id-ID" sz="1800" dirty="0" err="1">
                <a:latin typeface="Calibri"/>
                <a:cs typeface="Calibri"/>
              </a:rPr>
              <a:t>a</a:t>
            </a:r>
            <a:r>
              <a:rPr lang="id-ID" sz="1800" dirty="0">
                <a:latin typeface="Calibri"/>
                <a:cs typeface="Calibri"/>
              </a:rPr>
              <a:t> </a:t>
            </a:r>
            <a:r>
              <a:rPr lang="id-ID" sz="1800" dirty="0" err="1">
                <a:latin typeface="Calibri"/>
                <a:cs typeface="Calibri"/>
              </a:rPr>
              <a:t>more</a:t>
            </a:r>
            <a:r>
              <a:rPr lang="id-ID" sz="1800" dirty="0">
                <a:latin typeface="Calibri"/>
                <a:cs typeface="Calibri"/>
              </a:rPr>
              <a:t> </a:t>
            </a:r>
            <a:r>
              <a:rPr lang="id-ID" sz="1800" dirty="0" err="1">
                <a:latin typeface="Calibri"/>
                <a:cs typeface="Calibri"/>
              </a:rPr>
              <a:t>interactive</a:t>
            </a:r>
            <a:r>
              <a:rPr lang="id-ID" sz="1800" dirty="0">
                <a:latin typeface="Calibri"/>
                <a:cs typeface="Calibri"/>
              </a:rPr>
              <a:t> </a:t>
            </a:r>
            <a:r>
              <a:rPr lang="id-ID" sz="1800" dirty="0" err="1">
                <a:latin typeface="Calibri"/>
                <a:cs typeface="Calibri"/>
              </a:rPr>
              <a:t>approach</a:t>
            </a:r>
            <a:r>
              <a:rPr lang="id-ID" sz="1800" dirty="0">
                <a:latin typeface="Calibri"/>
                <a:cs typeface="Calibri"/>
              </a:rPr>
              <a:t> </a:t>
            </a:r>
            <a:r>
              <a:rPr lang="id-ID" sz="1800" dirty="0" err="1">
                <a:latin typeface="Calibri"/>
                <a:cs typeface="Calibri"/>
              </a:rPr>
              <a:t>to</a:t>
            </a:r>
            <a:r>
              <a:rPr lang="id-ID" sz="1800" dirty="0">
                <a:latin typeface="Calibri"/>
                <a:cs typeface="Calibri"/>
              </a:rPr>
              <a:t> </a:t>
            </a:r>
            <a:r>
              <a:rPr lang="id-ID" sz="1800" dirty="0" err="1">
                <a:latin typeface="Calibri"/>
                <a:cs typeface="Calibri"/>
              </a:rPr>
              <a:t>learning</a:t>
            </a:r>
            <a:r>
              <a:rPr lang="en-ID" sz="1800" dirty="0">
                <a:latin typeface="Calibri"/>
                <a:cs typeface="Calibri"/>
              </a:rPr>
              <a:t> [1-3].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D" sz="1800" dirty="0">
                <a:latin typeface="Calibri"/>
                <a:cs typeface="Calibri"/>
              </a:rPr>
              <a:t>Given the global distribution of the Muslim population, </a:t>
            </a:r>
            <a:r>
              <a:rPr lang="en-ID" sz="1800" b="1" dirty="0">
                <a:latin typeface="Calibri"/>
                <a:cs typeface="Calibri"/>
              </a:rPr>
              <a:t>the importance of multilingual support in digital Quran platforms </a:t>
            </a:r>
            <a:r>
              <a:rPr lang="en-ID" sz="1800" dirty="0">
                <a:latin typeface="Calibri"/>
                <a:cs typeface="Calibri"/>
              </a:rPr>
              <a:t>cannot be overstated. Existing systems often cater to a limited range of languages, making it difficult for non-native speakers to engage meaningfully with the content [4,5].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D" sz="1800" b="1" dirty="0">
                <a:latin typeface="Calibri"/>
                <a:cs typeface="Calibri"/>
              </a:rPr>
              <a:t>The main one of challenge </a:t>
            </a:r>
            <a:r>
              <a:rPr lang="en-ID" sz="1800" dirty="0">
                <a:latin typeface="Calibri"/>
                <a:cs typeface="Calibri"/>
              </a:rPr>
              <a:t>is how the platform is designed to accommodate both children and parents, offering age-appropriate, culturally relevant content to better understanding [6-8].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D" sz="1800" dirty="0">
                <a:latin typeface="Calibri"/>
                <a:cs typeface="Calibri"/>
              </a:rPr>
              <a:t>The </a:t>
            </a:r>
            <a:r>
              <a:rPr lang="en-ID" sz="1800" b="1" dirty="0">
                <a:latin typeface="Calibri"/>
                <a:cs typeface="Calibri"/>
              </a:rPr>
              <a:t>meta-Deep Learning </a:t>
            </a:r>
            <a:r>
              <a:rPr lang="en-ID" sz="1800" dirty="0">
                <a:latin typeface="Calibri"/>
                <a:cs typeface="Calibri"/>
              </a:rPr>
              <a:t>and </a:t>
            </a:r>
            <a:r>
              <a:rPr lang="en-ID" sz="1800" b="1" dirty="0">
                <a:latin typeface="Calibri"/>
                <a:cs typeface="Calibri"/>
              </a:rPr>
              <a:t>SORA algorithm </a:t>
            </a:r>
            <a:r>
              <a:rPr lang="en-ID" sz="1800" dirty="0">
                <a:latin typeface="Calibri"/>
                <a:cs typeface="Calibri"/>
              </a:rPr>
              <a:t>offers several key advantages. It is making ideal for mobile and remote learning applications based on create video from adaptive text input. The algorithm's </a:t>
            </a:r>
            <a:r>
              <a:rPr lang="en-ID" sz="1800" b="1" dirty="0">
                <a:latin typeface="Calibri"/>
                <a:cs typeface="Calibri"/>
              </a:rPr>
              <a:t>meta-learning framework</a:t>
            </a:r>
            <a:r>
              <a:rPr lang="en-ID" sz="1800" dirty="0">
                <a:latin typeface="Calibri"/>
                <a:cs typeface="Calibri"/>
              </a:rPr>
              <a:t> allows the platform to rapidly adapt to new users and learning environments with minimal data input [11,12]</a:t>
            </a:r>
            <a:endParaRPr sz="1800" dirty="0">
              <a:latin typeface="Calibri"/>
              <a:cs typeface="Calibri"/>
            </a:endParaRPr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4236" y="225898"/>
            <a:ext cx="1843341" cy="553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4722471" y="6273472"/>
            <a:ext cx="655964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Development of Smart Live Edu-Multimedia Multilingual Adaptive for Digital Quran to Children and Parents Utilize meta-Deep Lightweight SORA Algorithm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 rot="10800000" flipH="1">
            <a:off x="1066119" y="-14404"/>
            <a:ext cx="847087" cy="1050262"/>
          </a:xfrm>
          <a:prstGeom prst="snip1Rect">
            <a:avLst>
              <a:gd name="adj" fmla="val 49540"/>
            </a:avLst>
          </a:prstGeom>
          <a:solidFill>
            <a:srgbClr val="44AD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969285" y="6361575"/>
            <a:ext cx="2067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ICGT 2024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530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0" y="6189785"/>
            <a:ext cx="12192000" cy="682283"/>
          </a:xfrm>
          <a:prstGeom prst="rect">
            <a:avLst/>
          </a:prstGeom>
          <a:solidFill>
            <a:srgbClr val="5479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972547" y="1240137"/>
            <a:ext cx="294491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sz="3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972547" y="1998413"/>
            <a:ext cx="10246906" cy="105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D" sz="1800" dirty="0">
                <a:latin typeface="Calibri"/>
                <a:cs typeface="Calibri"/>
              </a:rPr>
              <a:t>The SORA algorithm employs a basic approach for processing text materials, achieving the video generation process can be high resource, and the user experience is fairly standard.</a:t>
            </a:r>
            <a:endParaRPr sz="1800" dirty="0">
              <a:latin typeface="Calibri"/>
              <a:cs typeface="Calibri"/>
            </a:endParaRPr>
          </a:p>
          <a:p>
            <a:pPr marL="285750" marR="0" lvl="0" indent="-28575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dirty="0">
                <a:latin typeface="Calibri"/>
                <a:cs typeface="Calibri"/>
                <a:sym typeface="Calibri"/>
              </a:rPr>
              <a:t>This study proposed of meta-Deep Lightweight SORA Algorithm:</a:t>
            </a: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236" y="225898"/>
            <a:ext cx="1843341" cy="55399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/>
          <p:nvPr/>
        </p:nvSpPr>
        <p:spPr>
          <a:xfrm rot="10800000" flipH="1">
            <a:off x="1066119" y="-14404"/>
            <a:ext cx="847087" cy="1050262"/>
          </a:xfrm>
          <a:prstGeom prst="snip1Rect">
            <a:avLst>
              <a:gd name="adj" fmla="val 49540"/>
            </a:avLst>
          </a:prstGeom>
          <a:solidFill>
            <a:srgbClr val="44AD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969285" y="6361575"/>
            <a:ext cx="2067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ICGT 2024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2;p2">
            <a:extLst>
              <a:ext uri="{FF2B5EF4-FFF2-40B4-BE49-F238E27FC236}">
                <a16:creationId xmlns:a16="http://schemas.microsoft.com/office/drawing/2014/main" id="{5C586D14-1E1E-4354-29A6-3DAB5D817F30}"/>
              </a:ext>
            </a:extLst>
          </p:cNvPr>
          <p:cNvSpPr txBox="1"/>
          <p:nvPr/>
        </p:nvSpPr>
        <p:spPr>
          <a:xfrm>
            <a:off x="4722471" y="6273472"/>
            <a:ext cx="655964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Development of Smart Live Edu-Multimedia Multilingual Adaptive for Digital Quran to Children and Parents Utilize meta-Deep Lightweight SORA Algorithm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79B92A70-44A0-67FD-A33B-D32A25BFC968}"/>
              </a:ext>
            </a:extLst>
          </p:cNvPr>
          <p:cNvSpPr/>
          <p:nvPr/>
        </p:nvSpPr>
        <p:spPr>
          <a:xfrm>
            <a:off x="7883534" y="284272"/>
            <a:ext cx="1260466" cy="55399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12;p3">
            <a:extLst>
              <a:ext uri="{FF2B5EF4-FFF2-40B4-BE49-F238E27FC236}">
                <a16:creationId xmlns:a16="http://schemas.microsoft.com/office/drawing/2014/main" id="{27D70C92-5DB5-D506-0CD7-E3D3D9605ECD}"/>
              </a:ext>
            </a:extLst>
          </p:cNvPr>
          <p:cNvSpPr txBox="1"/>
          <p:nvPr/>
        </p:nvSpPr>
        <p:spPr>
          <a:xfrm>
            <a:off x="1489662" y="2990748"/>
            <a:ext cx="9727915" cy="132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/>
                <a:cs typeface="Calibri"/>
              </a:rPr>
              <a:t>Input: 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 panose="02070309020205020404" pitchFamily="49" charset="0"/>
              <a:buChar char="o"/>
            </a:pPr>
            <a:endParaRPr lang="en-US" sz="1800" dirty="0">
              <a:latin typeface="Calibri"/>
              <a:cs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dirty="0">
              <a:latin typeface="Calibri"/>
              <a:cs typeface="Calibri"/>
            </a:endParaRPr>
          </a:p>
          <a:p>
            <a:pPr marL="285750" marR="0" lvl="0" indent="-28575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/>
                <a:cs typeface="Calibri"/>
                <a:sym typeface="Calibri"/>
              </a:rPr>
              <a:t>Output:</a:t>
            </a:r>
          </a:p>
        </p:txBody>
      </p:sp>
      <p:sp>
        <p:nvSpPr>
          <p:cNvPr id="5" name="Google Shape;112;p3">
            <a:extLst>
              <a:ext uri="{FF2B5EF4-FFF2-40B4-BE49-F238E27FC236}">
                <a16:creationId xmlns:a16="http://schemas.microsoft.com/office/drawing/2014/main" id="{80FB2BC4-38BC-1457-145F-BC5B28D7326E}"/>
              </a:ext>
            </a:extLst>
          </p:cNvPr>
          <p:cNvSpPr txBox="1"/>
          <p:nvPr/>
        </p:nvSpPr>
        <p:spPr>
          <a:xfrm>
            <a:off x="1788816" y="3275334"/>
            <a:ext cx="942876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1" indent="-342900" algn="just">
              <a:buSzPts val="1800"/>
              <a:buFont typeface="+mj-lt"/>
              <a:buAutoNum type="arabicPeriod"/>
            </a:pPr>
            <a:r>
              <a:rPr lang="en-US" sz="1800" dirty="0">
                <a:latin typeface="Calibri"/>
                <a:cs typeface="Calibri"/>
              </a:rPr>
              <a:t>Quran text, for example from one of the translations in Indonesian</a:t>
            </a:r>
          </a:p>
          <a:p>
            <a:pPr marL="342900" lvl="1" indent="-342900" algn="just">
              <a:buSzPts val="1800"/>
              <a:buFont typeface="+mj-lt"/>
              <a:buAutoNum type="arabicPeriod"/>
            </a:pPr>
            <a:r>
              <a:rPr lang="en-US" sz="1800" dirty="0">
                <a:latin typeface="Calibri"/>
                <a:cs typeface="Calibri"/>
              </a:rPr>
              <a:t>Multilingual *.</a:t>
            </a:r>
            <a:r>
              <a:rPr lang="en-US" sz="1800" dirty="0" err="1">
                <a:latin typeface="Calibri"/>
                <a:cs typeface="Calibri"/>
              </a:rPr>
              <a:t>srt</a:t>
            </a:r>
            <a:r>
              <a:rPr lang="en-US" sz="1800" dirty="0">
                <a:latin typeface="Calibri"/>
                <a:cs typeface="Calibri"/>
              </a:rPr>
              <a:t> file (Arabic, Indonesian, Java, and English, </a:t>
            </a:r>
            <a:r>
              <a:rPr lang="en-US" sz="1800" dirty="0" err="1">
                <a:latin typeface="Calibri"/>
                <a:cs typeface="Calibri"/>
              </a:rPr>
              <a:t>etc</a:t>
            </a:r>
            <a:r>
              <a:rPr lang="en-US" sz="1800" dirty="0">
                <a:latin typeface="Calibri"/>
                <a:cs typeface="Calibri"/>
              </a:rPr>
              <a:t>), audio and metadata</a:t>
            </a:r>
          </a:p>
        </p:txBody>
      </p:sp>
      <p:sp>
        <p:nvSpPr>
          <p:cNvPr id="6" name="Google Shape;112;p3">
            <a:extLst>
              <a:ext uri="{FF2B5EF4-FFF2-40B4-BE49-F238E27FC236}">
                <a16:creationId xmlns:a16="http://schemas.microsoft.com/office/drawing/2014/main" id="{249E7D12-8025-E7B3-166B-B41BC6C42043}"/>
              </a:ext>
            </a:extLst>
          </p:cNvPr>
          <p:cNvSpPr txBox="1"/>
          <p:nvPr/>
        </p:nvSpPr>
        <p:spPr>
          <a:xfrm>
            <a:off x="1788815" y="4239466"/>
            <a:ext cx="942876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1" indent="-342900" algn="just">
              <a:buSzPts val="1800"/>
              <a:buFont typeface="+mj-lt"/>
              <a:buAutoNum type="arabicPeriod"/>
            </a:pPr>
            <a:r>
              <a:rPr lang="en-US" sz="1800" dirty="0">
                <a:latin typeface="Calibri"/>
                <a:cs typeface="Calibri"/>
              </a:rPr>
              <a:t>Video Smart Live Edu-Multimedia of Quran</a:t>
            </a:r>
          </a:p>
          <a:p>
            <a:pPr marL="342900" lvl="1" indent="-342900" algn="just">
              <a:buSzPts val="1800"/>
              <a:buFont typeface="+mj-lt"/>
              <a:buAutoNum type="arabicPeriod"/>
            </a:pPr>
            <a:r>
              <a:rPr lang="en-US" sz="1800" dirty="0">
                <a:latin typeface="Calibri"/>
                <a:cs typeface="Calibri"/>
              </a:rPr>
              <a:t>File *.</a:t>
            </a:r>
            <a:r>
              <a:rPr lang="en-US" sz="1800" dirty="0" err="1">
                <a:latin typeface="Calibri"/>
                <a:cs typeface="Calibri"/>
              </a:rPr>
              <a:t>srt</a:t>
            </a:r>
            <a:r>
              <a:rPr lang="en-US" sz="1800" dirty="0">
                <a:latin typeface="Calibri"/>
                <a:cs typeface="Calibri"/>
              </a:rPr>
              <a:t> with combine all language</a:t>
            </a:r>
          </a:p>
        </p:txBody>
      </p:sp>
      <p:sp>
        <p:nvSpPr>
          <p:cNvPr id="7" name="Google Shape;112;p3">
            <a:extLst>
              <a:ext uri="{FF2B5EF4-FFF2-40B4-BE49-F238E27FC236}">
                <a16:creationId xmlns:a16="http://schemas.microsoft.com/office/drawing/2014/main" id="{FC1EFD00-8850-6580-C0A7-B12B9F75972C}"/>
              </a:ext>
            </a:extLst>
          </p:cNvPr>
          <p:cNvSpPr txBox="1"/>
          <p:nvPr/>
        </p:nvSpPr>
        <p:spPr>
          <a:xfrm>
            <a:off x="1381619" y="4930611"/>
            <a:ext cx="990049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 algn="just">
              <a:buSzPts val="1800"/>
            </a:pPr>
            <a:r>
              <a:rPr lang="en-US" sz="1800" dirty="0">
                <a:latin typeface="Calibri"/>
                <a:cs typeface="Calibri"/>
              </a:rPr>
              <a:t>✅ The main </a:t>
            </a:r>
            <a:r>
              <a:rPr lang="en-US" sz="1800" dirty="0" err="1">
                <a:latin typeface="Calibri"/>
                <a:cs typeface="Calibri"/>
              </a:rPr>
              <a:t>poin</a:t>
            </a:r>
            <a:r>
              <a:rPr lang="en-US" sz="1800" dirty="0">
                <a:latin typeface="Calibri"/>
                <a:cs typeface="Calibri"/>
              </a:rPr>
              <a:t> proposed is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US" sz="1800" b="1" dirty="0">
                <a:solidFill>
                  <a:srgbClr val="00B050"/>
                </a:solidFill>
                <a:latin typeface="Calibri"/>
                <a:cs typeface="Calibri"/>
              </a:rPr>
              <a:t> Cooperative-Agents Meta-Learning (CAML) algorithm</a:t>
            </a:r>
            <a:r>
              <a:rPr lang="en-US" sz="1800" dirty="0">
                <a:latin typeface="Calibri"/>
                <a:cs typeface="Calibri"/>
              </a:rPr>
              <a:t>           / </a:t>
            </a:r>
            <a:r>
              <a:rPr lang="en-ID" sz="1800" dirty="0">
                <a:effectLst/>
                <a:latin typeface="Apple Color Emoji" pitchFamily="2" charset="0"/>
                <a:ea typeface="Aptos" panose="020B0004020202020204" pitchFamily="34" charset="0"/>
                <a:cs typeface="Apple Color Emoji" pitchFamily="2" charset="0"/>
              </a:rPr>
              <a:t>🐪</a:t>
            </a:r>
            <a:r>
              <a:rPr lang="en-ID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  <a:r>
              <a:rPr lang="en-US" sz="1800" dirty="0">
                <a:latin typeface="Calibri"/>
                <a:cs typeface="Calibri"/>
              </a:rPr>
              <a:t> as "meta-Deep Lightweight" mechanism for SORA [29] that enables few-shot meta-learning [31], enhanced by mixed [29] &amp; [31] based on pairs few "task" sets for Train and Test e.g. ([support_set_1, query_set_1],.., [</a:t>
            </a:r>
            <a:r>
              <a:rPr lang="en-US" sz="1800" dirty="0" err="1">
                <a:latin typeface="Calibri"/>
                <a:cs typeface="Calibri"/>
              </a:rPr>
              <a:t>support_set_n</a:t>
            </a:r>
            <a:r>
              <a:rPr lang="en-US" sz="1800" dirty="0">
                <a:latin typeface="Calibri"/>
                <a:cs typeface="Calibri"/>
              </a:rPr>
              <a:t>, </a:t>
            </a:r>
            <a:r>
              <a:rPr lang="en-US" sz="1800" dirty="0" err="1">
                <a:latin typeface="Calibri"/>
                <a:cs typeface="Calibri"/>
              </a:rPr>
              <a:t>query_set_n</a:t>
            </a:r>
            <a:r>
              <a:rPr lang="en-US" sz="1800" dirty="0">
                <a:latin typeface="Calibri"/>
                <a:cs typeface="Calibri"/>
              </a:rPr>
              <a:t>]) with "and/or" flexible combination of each task.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2A9B03-ED45-C2A6-D250-A2998399AE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887662" y="4690275"/>
            <a:ext cx="535624" cy="5583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0" y="6189785"/>
            <a:ext cx="12192000" cy="682283"/>
          </a:xfrm>
          <a:prstGeom prst="rect">
            <a:avLst/>
          </a:prstGeom>
          <a:solidFill>
            <a:srgbClr val="5479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972547" y="1998413"/>
            <a:ext cx="10246906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D" sz="18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Phase </a:t>
            </a:r>
            <a:r>
              <a:rPr lang="en-ID" sz="1800" b="1" dirty="0"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en-ID" sz="18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in the </a:t>
            </a:r>
            <a:r>
              <a:rPr lang="en-ID" sz="1800" b="1" dirty="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ID" sz="18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ultilingual Tests</a:t>
            </a:r>
            <a:r>
              <a:rPr lang="en-ID" sz="18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ID" sz="18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D" sz="18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meta-Deep Lightweight SORA algorithm exhibited superior performance in the multilingual scenario</a:t>
            </a:r>
            <a:r>
              <a:rPr lang="en-ID" sz="1800" dirty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ID" sz="18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This highlights the algorithm’s adaptability to various languages, improving the accessibility of Quranic content for diverse users.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D" sz="1800" b="1" dirty="0">
                <a:latin typeface="Calibri"/>
                <a:cs typeface="Calibri"/>
              </a:rPr>
              <a:t>Phase 2: Evaluation of Performance of Video Generative Across Different Surah Tests</a:t>
            </a:r>
            <a:br>
              <a:rPr lang="en-ID" sz="1800" dirty="0">
                <a:latin typeface="Calibri"/>
                <a:cs typeface="Calibri"/>
              </a:rPr>
            </a:br>
            <a:r>
              <a:rPr lang="en-ID" sz="1800" dirty="0">
                <a:latin typeface="Calibri"/>
                <a:cs typeface="Calibri"/>
              </a:rPr>
              <a:t>For very short surahs such as Al-</a:t>
            </a:r>
            <a:r>
              <a:rPr lang="en-ID" sz="1800" dirty="0" err="1">
                <a:latin typeface="Calibri"/>
                <a:cs typeface="Calibri"/>
              </a:rPr>
              <a:t>Kautsar</a:t>
            </a:r>
            <a:r>
              <a:rPr lang="en-ID" sz="1800" dirty="0">
                <a:latin typeface="Calibri"/>
                <a:cs typeface="Calibri"/>
              </a:rPr>
              <a:t> (3 ayahs), the average time per ayah is around 1.3 seconds, resulting in a total video generation time of 10.2 seconds. Similar surahs like Al-</a:t>
            </a:r>
            <a:r>
              <a:rPr lang="en-ID" sz="1800" dirty="0" err="1">
                <a:latin typeface="Calibri"/>
                <a:cs typeface="Calibri"/>
              </a:rPr>
              <a:t>Ikhlas</a:t>
            </a:r>
            <a:r>
              <a:rPr lang="en-ID" sz="1800" dirty="0">
                <a:latin typeface="Calibri"/>
                <a:cs typeface="Calibri"/>
              </a:rPr>
              <a:t>, Al-</a:t>
            </a:r>
            <a:r>
              <a:rPr lang="en-ID" sz="1800" dirty="0" err="1">
                <a:latin typeface="Calibri"/>
                <a:cs typeface="Calibri"/>
              </a:rPr>
              <a:t>Falaq</a:t>
            </a:r>
            <a:r>
              <a:rPr lang="en-ID" sz="1800" dirty="0">
                <a:latin typeface="Calibri"/>
                <a:cs typeface="Calibri"/>
              </a:rPr>
              <a:t>, and An-</a:t>
            </a:r>
            <a:r>
              <a:rPr lang="en-ID" sz="1800" dirty="0" err="1">
                <a:latin typeface="Calibri"/>
                <a:cs typeface="Calibri"/>
              </a:rPr>
              <a:t>Nas</a:t>
            </a:r>
            <a:r>
              <a:rPr lang="en-ID" sz="1800" dirty="0">
                <a:latin typeface="Calibri"/>
                <a:cs typeface="Calibri"/>
              </a:rPr>
              <a:t> have slightly longer times, between 11.7 and 13.0 seconds. The algorithm efficiently processes shorter surahs, allowing for rapid video generation while maintaining quality.</a:t>
            </a: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236" y="225898"/>
            <a:ext cx="1843341" cy="55399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 rot="10800000" flipH="1">
            <a:off x="1066119" y="-14404"/>
            <a:ext cx="847087" cy="1050262"/>
          </a:xfrm>
          <a:prstGeom prst="snip1Rect">
            <a:avLst>
              <a:gd name="adj" fmla="val 49540"/>
            </a:avLst>
          </a:prstGeom>
          <a:solidFill>
            <a:srgbClr val="44AD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969285" y="6361575"/>
            <a:ext cx="2067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ICGT 2024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2;p2">
            <a:extLst>
              <a:ext uri="{FF2B5EF4-FFF2-40B4-BE49-F238E27FC236}">
                <a16:creationId xmlns:a16="http://schemas.microsoft.com/office/drawing/2014/main" id="{8953B32E-F937-C3F3-BB15-E84064104CE7}"/>
              </a:ext>
            </a:extLst>
          </p:cNvPr>
          <p:cNvSpPr txBox="1"/>
          <p:nvPr/>
        </p:nvSpPr>
        <p:spPr>
          <a:xfrm>
            <a:off x="4722471" y="6273472"/>
            <a:ext cx="655964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Development of Smart Live Edu-Multimedia Multilingual Adaptive for Digital Quran to Children and Parents Utilize meta-Deep Lightweight SORA Algorithm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730B36D7-1344-B051-3F4C-8017568D7D1C}"/>
              </a:ext>
            </a:extLst>
          </p:cNvPr>
          <p:cNvSpPr/>
          <p:nvPr/>
        </p:nvSpPr>
        <p:spPr>
          <a:xfrm>
            <a:off x="7883534" y="284272"/>
            <a:ext cx="1260466" cy="55399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35;p5">
            <a:extLst>
              <a:ext uri="{FF2B5EF4-FFF2-40B4-BE49-F238E27FC236}">
                <a16:creationId xmlns:a16="http://schemas.microsoft.com/office/drawing/2014/main" id="{53E6B3F2-F8D5-9B5D-668E-C57285186275}"/>
              </a:ext>
            </a:extLst>
          </p:cNvPr>
          <p:cNvSpPr txBox="1"/>
          <p:nvPr/>
        </p:nvSpPr>
        <p:spPr>
          <a:xfrm>
            <a:off x="972547" y="1240137"/>
            <a:ext cx="6621786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AND DISCUSSION (</a:t>
            </a:r>
            <a:r>
              <a:rPr lang="en-ID" sz="3000" b="1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going</a:t>
            </a:r>
            <a:r>
              <a:rPr lang="en-ID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0" y="6189785"/>
            <a:ext cx="12192000" cy="682283"/>
          </a:xfrm>
          <a:prstGeom prst="rect">
            <a:avLst/>
          </a:prstGeom>
          <a:solidFill>
            <a:srgbClr val="5479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972547" y="1240137"/>
            <a:ext cx="6621786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AND DISCUSSION (</a:t>
            </a:r>
            <a:r>
              <a:rPr lang="en-ID" sz="3000" b="1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going</a:t>
            </a:r>
            <a:r>
              <a:rPr lang="en-ID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883533" y="1998413"/>
            <a:ext cx="3335919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D" sz="1800" dirty="0">
                <a:latin typeface="Calibri"/>
                <a:cs typeface="Calibri"/>
              </a:rPr>
              <a:t>Phase 1: (a) Regarding computation of Performance in the Multilingual Tests, the average processing time per verse slightly and fast.</a:t>
            </a:r>
          </a:p>
          <a:p>
            <a:pPr marL="285750" indent="-285750" algn="just">
              <a:buSzPts val="1800"/>
              <a:buFont typeface="Arial"/>
              <a:buChar char="•"/>
            </a:pPr>
            <a:r>
              <a:rPr lang="en-ID" sz="1800" dirty="0">
                <a:latin typeface="Calibri"/>
                <a:cs typeface="Calibri"/>
              </a:rPr>
              <a:t>Phase 2: (b) Regarding computation of Evaluation of Performance of Video Generative Across Different Surah Tests, the average processing time per Surah is also fast.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endParaRPr sz="1800" dirty="0">
              <a:latin typeface="Calibri"/>
              <a:cs typeface="Calibri"/>
            </a:endParaRPr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236" y="225898"/>
            <a:ext cx="1843341" cy="55399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/>
          <p:nvPr/>
        </p:nvSpPr>
        <p:spPr>
          <a:xfrm>
            <a:off x="1097280" y="1998413"/>
            <a:ext cx="3010486" cy="3443475"/>
          </a:xfrm>
          <a:prstGeom prst="rect">
            <a:avLst/>
          </a:prstGeom>
          <a:solidFill>
            <a:srgbClr val="413B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Changeable Image Area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4308468" y="1980188"/>
            <a:ext cx="3010486" cy="3443475"/>
          </a:xfrm>
          <a:prstGeom prst="rect">
            <a:avLst/>
          </a:prstGeom>
          <a:solidFill>
            <a:srgbClr val="413B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Changeable Image Area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1066119" y="-14404"/>
            <a:ext cx="847087" cy="1050262"/>
          </a:xfrm>
          <a:prstGeom prst="snip1Rect">
            <a:avLst>
              <a:gd name="adj" fmla="val 49540"/>
            </a:avLst>
          </a:prstGeom>
          <a:solidFill>
            <a:srgbClr val="44AD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969285" y="6361575"/>
            <a:ext cx="2067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ICGT 2024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2;p2">
            <a:extLst>
              <a:ext uri="{FF2B5EF4-FFF2-40B4-BE49-F238E27FC236}">
                <a16:creationId xmlns:a16="http://schemas.microsoft.com/office/drawing/2014/main" id="{70EA8F49-3DDD-39C3-7CA9-B0E36FE718A3}"/>
              </a:ext>
            </a:extLst>
          </p:cNvPr>
          <p:cNvSpPr txBox="1"/>
          <p:nvPr/>
        </p:nvSpPr>
        <p:spPr>
          <a:xfrm>
            <a:off x="4722471" y="6273472"/>
            <a:ext cx="655964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Development of Smart Live Edu-Multimedia Multilingual Adaptive for Digital Quran to Children and Parents Utilize meta-Deep Lightweight SORA Algorithm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0991E5FE-3424-B9E9-BE9D-07338B9EFDC6}"/>
              </a:ext>
            </a:extLst>
          </p:cNvPr>
          <p:cNvSpPr/>
          <p:nvPr/>
        </p:nvSpPr>
        <p:spPr>
          <a:xfrm>
            <a:off x="7883534" y="284272"/>
            <a:ext cx="1260466" cy="55399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4F70DE-BB91-D542-1A27-4AF981438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415032"/>
              </p:ext>
            </p:extLst>
          </p:nvPr>
        </p:nvGraphicFramePr>
        <p:xfrm>
          <a:off x="1090516" y="1985796"/>
          <a:ext cx="3010486" cy="3443474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1363317">
                  <a:extLst>
                    <a:ext uri="{9D8B030D-6E8A-4147-A177-3AD203B41FA5}">
                      <a16:colId xmlns:a16="http://schemas.microsoft.com/office/drawing/2014/main" val="783359611"/>
                    </a:ext>
                  </a:extLst>
                </a:gridCol>
                <a:gridCol w="1647169">
                  <a:extLst>
                    <a:ext uri="{9D8B030D-6E8A-4147-A177-3AD203B41FA5}">
                      <a16:colId xmlns:a16="http://schemas.microsoft.com/office/drawing/2014/main" val="924142544"/>
                    </a:ext>
                  </a:extLst>
                </a:gridCol>
              </a:tblGrid>
              <a:tr h="12743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 err="1">
                          <a:solidFill>
                            <a:schemeClr val="tx1"/>
                          </a:solidFill>
                          <a:effectLst/>
                        </a:rPr>
                        <a:t>Scenario</a:t>
                      </a:r>
                      <a:endParaRPr lang="en-ID" sz="1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 err="1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r>
                        <a:rPr lang="id-ID" sz="1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100" dirty="0" err="1">
                          <a:solidFill>
                            <a:schemeClr val="tx1"/>
                          </a:solidFill>
                          <a:effectLst/>
                        </a:rPr>
                        <a:t>Computation</a:t>
                      </a:r>
                      <a:r>
                        <a:rPr lang="id-ID" sz="1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100" dirty="0" err="1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  <a:r>
                        <a:rPr lang="id-ID" sz="110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id-ID" sz="1100" dirty="0" err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id-ID" sz="1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ID" sz="1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7770" marR="67770" marT="0" marB="0" anchor="ctr"/>
                </a:tc>
                <a:extLst>
                  <a:ext uri="{0D108BD9-81ED-4DB2-BD59-A6C34878D82A}">
                    <a16:rowId xmlns:a16="http://schemas.microsoft.com/office/drawing/2014/main" val="985327915"/>
                  </a:ext>
                </a:extLst>
              </a:tr>
              <a:tr h="4823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Monolingual (Arabic)</a:t>
                      </a:r>
                      <a:endParaRPr lang="en-ID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  <a:highlight>
                            <a:srgbClr val="FFFF00"/>
                          </a:highlight>
                        </a:rPr>
                        <a:t>18.07</a:t>
                      </a:r>
                      <a:endParaRPr lang="en-ID" sz="1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7770" marR="67770" marT="0" marB="0" anchor="ctr"/>
                </a:tc>
                <a:extLst>
                  <a:ext uri="{0D108BD9-81ED-4DB2-BD59-A6C34878D82A}">
                    <a16:rowId xmlns:a16="http://schemas.microsoft.com/office/drawing/2014/main" val="2462446642"/>
                  </a:ext>
                </a:extLst>
              </a:tr>
              <a:tr h="8433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</a:rPr>
                        <a:t>Bilingual (</a:t>
                      </a:r>
                      <a:r>
                        <a:rPr lang="id-ID" sz="1100" dirty="0" err="1">
                          <a:effectLst/>
                        </a:rPr>
                        <a:t>Arabic</a:t>
                      </a:r>
                      <a:r>
                        <a:rPr lang="id-ID" sz="1100" dirty="0">
                          <a:effectLst/>
                        </a:rPr>
                        <a:t>-Indonesia)</a:t>
                      </a:r>
                      <a:endParaRPr lang="en-ID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  <a:highlight>
                            <a:srgbClr val="FFFF00"/>
                          </a:highlight>
                        </a:rPr>
                        <a:t>19.02</a:t>
                      </a:r>
                      <a:endParaRPr lang="en-ID" sz="1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7770" marR="67770" marT="0" marB="0" anchor="ctr"/>
                </a:tc>
                <a:extLst>
                  <a:ext uri="{0D108BD9-81ED-4DB2-BD59-A6C34878D82A}">
                    <a16:rowId xmlns:a16="http://schemas.microsoft.com/office/drawing/2014/main" val="2875665808"/>
                  </a:ext>
                </a:extLst>
              </a:tr>
              <a:tr h="8433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</a:rPr>
                        <a:t>Multilingual (</a:t>
                      </a:r>
                      <a:r>
                        <a:rPr lang="id-ID" sz="1100" dirty="0" err="1">
                          <a:effectLst/>
                        </a:rPr>
                        <a:t>Arabic</a:t>
                      </a:r>
                      <a:r>
                        <a:rPr lang="id-ID" sz="1100" dirty="0">
                          <a:effectLst/>
                        </a:rPr>
                        <a:t>, </a:t>
                      </a:r>
                      <a:r>
                        <a:rPr lang="id-ID" sz="1100" dirty="0" err="1">
                          <a:effectLst/>
                        </a:rPr>
                        <a:t>English</a:t>
                      </a:r>
                      <a:r>
                        <a:rPr lang="id-ID" sz="1100" dirty="0">
                          <a:effectLst/>
                        </a:rPr>
                        <a:t>, Indonesia, Java)</a:t>
                      </a:r>
                      <a:endParaRPr lang="en-ID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  <a:highlight>
                            <a:srgbClr val="FFFF00"/>
                          </a:highlight>
                        </a:rPr>
                        <a:t>19.07</a:t>
                      </a:r>
                      <a:endParaRPr lang="en-ID" sz="1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7770" marR="67770" marT="0" marB="0" anchor="ctr"/>
                </a:tc>
                <a:extLst>
                  <a:ext uri="{0D108BD9-81ED-4DB2-BD59-A6C34878D82A}">
                    <a16:rowId xmlns:a16="http://schemas.microsoft.com/office/drawing/2014/main" val="2065303922"/>
                  </a:ext>
                </a:extLst>
              </a:tr>
            </a:tbl>
          </a:graphicData>
        </a:graphic>
      </p:graphicFrame>
      <p:sp>
        <p:nvSpPr>
          <p:cNvPr id="5" name="Google Shape;136;p5">
            <a:extLst>
              <a:ext uri="{FF2B5EF4-FFF2-40B4-BE49-F238E27FC236}">
                <a16:creationId xmlns:a16="http://schemas.microsoft.com/office/drawing/2014/main" id="{88B97401-00CF-8E45-EDC7-90B2887653E8}"/>
              </a:ext>
            </a:extLst>
          </p:cNvPr>
          <p:cNvSpPr txBox="1"/>
          <p:nvPr/>
        </p:nvSpPr>
        <p:spPr>
          <a:xfrm>
            <a:off x="2156317" y="5549954"/>
            <a:ext cx="60212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alibri"/>
                <a:cs typeface="Calibri"/>
              </a:rPr>
              <a:t>(a)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Google Shape;136;p5">
            <a:extLst>
              <a:ext uri="{FF2B5EF4-FFF2-40B4-BE49-F238E27FC236}">
                <a16:creationId xmlns:a16="http://schemas.microsoft.com/office/drawing/2014/main" id="{2CDF1FEB-55AD-4B26-F0BD-2BEBA0E62B05}"/>
              </a:ext>
            </a:extLst>
          </p:cNvPr>
          <p:cNvSpPr txBox="1"/>
          <p:nvPr/>
        </p:nvSpPr>
        <p:spPr>
          <a:xfrm>
            <a:off x="5570077" y="5549954"/>
            <a:ext cx="60212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alibri"/>
                <a:cs typeface="Calibri"/>
              </a:rPr>
              <a:t>(b)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089EC4-18D7-2073-7581-ADE95A59E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548679"/>
              </p:ext>
            </p:extLst>
          </p:nvPr>
        </p:nvGraphicFramePr>
        <p:xfrm>
          <a:off x="4308469" y="1986838"/>
          <a:ext cx="3211188" cy="3441495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1019733">
                  <a:extLst>
                    <a:ext uri="{9D8B030D-6E8A-4147-A177-3AD203B41FA5}">
                      <a16:colId xmlns:a16="http://schemas.microsoft.com/office/drawing/2014/main" val="1436671602"/>
                    </a:ext>
                  </a:extLst>
                </a:gridCol>
                <a:gridCol w="745576">
                  <a:extLst>
                    <a:ext uri="{9D8B030D-6E8A-4147-A177-3AD203B41FA5}">
                      <a16:colId xmlns:a16="http://schemas.microsoft.com/office/drawing/2014/main" val="3176099751"/>
                    </a:ext>
                  </a:extLst>
                </a:gridCol>
                <a:gridCol w="773962">
                  <a:extLst>
                    <a:ext uri="{9D8B030D-6E8A-4147-A177-3AD203B41FA5}">
                      <a16:colId xmlns:a16="http://schemas.microsoft.com/office/drawing/2014/main" val="1010046862"/>
                    </a:ext>
                  </a:extLst>
                </a:gridCol>
                <a:gridCol w="671917">
                  <a:extLst>
                    <a:ext uri="{9D8B030D-6E8A-4147-A177-3AD203B41FA5}">
                      <a16:colId xmlns:a16="http://schemas.microsoft.com/office/drawing/2014/main" val="1236333513"/>
                    </a:ext>
                  </a:extLst>
                </a:gridCol>
              </a:tblGrid>
              <a:tr h="826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Scenario</a:t>
                      </a:r>
                      <a:endParaRPr lang="en-ID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 err="1">
                          <a:effectLst/>
                        </a:rPr>
                        <a:t>Number</a:t>
                      </a:r>
                      <a:r>
                        <a:rPr lang="id-ID" sz="1100" dirty="0">
                          <a:effectLst/>
                        </a:rPr>
                        <a:t> </a:t>
                      </a:r>
                      <a:r>
                        <a:rPr lang="id-ID" sz="1100" dirty="0" err="1">
                          <a:effectLst/>
                        </a:rPr>
                        <a:t>of</a:t>
                      </a:r>
                      <a:r>
                        <a:rPr lang="id-ID" sz="1100" dirty="0">
                          <a:effectLst/>
                        </a:rPr>
                        <a:t> </a:t>
                      </a:r>
                      <a:r>
                        <a:rPr lang="id-ID" sz="1100" dirty="0" err="1">
                          <a:effectLst/>
                        </a:rPr>
                        <a:t>Ayahs</a:t>
                      </a:r>
                      <a:endParaRPr lang="en-ID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 err="1">
                          <a:effectLst/>
                        </a:rPr>
                        <a:t>Avg</a:t>
                      </a:r>
                      <a:r>
                        <a:rPr lang="id-ID" sz="1100" dirty="0">
                          <a:effectLst/>
                        </a:rPr>
                        <a:t>. </a:t>
                      </a:r>
                      <a:r>
                        <a:rPr lang="id-ID" sz="1100" dirty="0" err="1">
                          <a:effectLst/>
                        </a:rPr>
                        <a:t>Time</a:t>
                      </a:r>
                      <a:r>
                        <a:rPr lang="id-ID" sz="1100" dirty="0">
                          <a:effectLst/>
                        </a:rPr>
                        <a:t> (</a:t>
                      </a:r>
                      <a:r>
                        <a:rPr lang="id-ID" sz="1100" dirty="0" err="1">
                          <a:effectLst/>
                        </a:rPr>
                        <a:t>s</a:t>
                      </a:r>
                      <a:r>
                        <a:rPr lang="id-ID" sz="1100" dirty="0">
                          <a:effectLst/>
                        </a:rPr>
                        <a:t>)</a:t>
                      </a:r>
                      <a:endParaRPr lang="en-ID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</a:rPr>
                        <a:t>Video Gen. </a:t>
                      </a:r>
                      <a:r>
                        <a:rPr lang="id-ID" sz="1100" dirty="0" err="1">
                          <a:effectLst/>
                        </a:rPr>
                        <a:t>Time</a:t>
                      </a:r>
                      <a:r>
                        <a:rPr lang="id-ID" sz="1100" dirty="0">
                          <a:effectLst/>
                        </a:rPr>
                        <a:t> (</a:t>
                      </a:r>
                      <a:r>
                        <a:rPr lang="id-ID" sz="1100" dirty="0" err="1">
                          <a:effectLst/>
                        </a:rPr>
                        <a:t>s</a:t>
                      </a:r>
                      <a:r>
                        <a:rPr lang="id-ID" sz="1100" dirty="0">
                          <a:effectLst/>
                        </a:rPr>
                        <a:t>)</a:t>
                      </a:r>
                      <a:endParaRPr lang="en-ID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855107"/>
                  </a:ext>
                </a:extLst>
              </a:tr>
              <a:tr h="4930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</a:rPr>
                        <a:t>Long Surah (Al-Baqarah)</a:t>
                      </a:r>
                      <a:endParaRPr lang="en-ID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  <a:highlight>
                            <a:srgbClr val="FFFF00"/>
                          </a:highlight>
                        </a:rPr>
                        <a:t>286</a:t>
                      </a:r>
                      <a:endParaRPr lang="en-ID" sz="1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  <a:highlight>
                            <a:srgbClr val="FFFF00"/>
                          </a:highlight>
                        </a:rPr>
                        <a:t>153.07</a:t>
                      </a:r>
                      <a:endParaRPr lang="en-ID" sz="1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  <a:highlight>
                            <a:srgbClr val="FFFF00"/>
                          </a:highlight>
                        </a:rPr>
                        <a:t>340.06</a:t>
                      </a:r>
                      <a:endParaRPr lang="en-ID" sz="1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8587030"/>
                  </a:ext>
                </a:extLst>
              </a:tr>
              <a:tr h="511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Very Short Surah (Al-Kautsar)</a:t>
                      </a:r>
                      <a:endParaRPr lang="en-ID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ID" sz="1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  <a:highlight>
                            <a:srgbClr val="FFFF00"/>
                          </a:highlight>
                        </a:rPr>
                        <a:t>01.03</a:t>
                      </a:r>
                      <a:endParaRPr lang="en-ID" sz="1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  <a:highlight>
                            <a:srgbClr val="FFFF00"/>
                          </a:highlight>
                        </a:rPr>
                        <a:t>10.02</a:t>
                      </a:r>
                      <a:endParaRPr lang="en-ID" sz="1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476752"/>
                  </a:ext>
                </a:extLst>
              </a:tr>
              <a:tr h="511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</a:rPr>
                        <a:t>Very </a:t>
                      </a:r>
                      <a:r>
                        <a:rPr lang="id-ID" sz="1100" dirty="0" err="1">
                          <a:effectLst/>
                        </a:rPr>
                        <a:t>Short</a:t>
                      </a:r>
                      <a:r>
                        <a:rPr lang="id-ID" sz="1100" dirty="0">
                          <a:effectLst/>
                        </a:rPr>
                        <a:t> Surah (Al-Ikhlas)</a:t>
                      </a:r>
                      <a:endParaRPr lang="en-ID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ID" sz="1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  <a:highlight>
                            <a:srgbClr val="FFFF00"/>
                          </a:highlight>
                        </a:rPr>
                        <a:t>01.05</a:t>
                      </a:r>
                      <a:endParaRPr lang="en-ID" sz="110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  <a:highlight>
                            <a:srgbClr val="FFFF00"/>
                          </a:highlight>
                        </a:rPr>
                        <a:t>11.07</a:t>
                      </a:r>
                      <a:endParaRPr lang="en-ID" sz="1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8267220"/>
                  </a:ext>
                </a:extLst>
              </a:tr>
              <a:tr h="511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>
                          <a:effectLst/>
                        </a:rPr>
                        <a:t>Very Short Surah (Al-Falaq)</a:t>
                      </a:r>
                      <a:endParaRPr lang="en-ID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ID" sz="1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  <a:highlight>
                            <a:srgbClr val="FFFF00"/>
                          </a:highlight>
                        </a:rPr>
                        <a:t>01.06</a:t>
                      </a:r>
                      <a:endParaRPr lang="en-ID" sz="1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  <a:highlight>
                            <a:srgbClr val="FFFF00"/>
                          </a:highlight>
                        </a:rPr>
                        <a:t>12.03</a:t>
                      </a:r>
                      <a:endParaRPr lang="en-ID" sz="1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3683446"/>
                  </a:ext>
                </a:extLst>
              </a:tr>
              <a:tr h="511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</a:rPr>
                        <a:t>Very </a:t>
                      </a:r>
                      <a:r>
                        <a:rPr lang="id-ID" sz="1100" dirty="0" err="1">
                          <a:effectLst/>
                        </a:rPr>
                        <a:t>Short</a:t>
                      </a:r>
                      <a:r>
                        <a:rPr lang="id-ID" sz="1100" dirty="0">
                          <a:effectLst/>
                        </a:rPr>
                        <a:t> Surah (</a:t>
                      </a:r>
                      <a:r>
                        <a:rPr lang="id-ID" sz="1100" dirty="0" err="1">
                          <a:effectLst/>
                        </a:rPr>
                        <a:t>An-Nas</a:t>
                      </a:r>
                      <a:r>
                        <a:rPr lang="id-ID" sz="1100" dirty="0">
                          <a:effectLst/>
                        </a:rPr>
                        <a:t>)</a:t>
                      </a:r>
                      <a:endParaRPr lang="en-ID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ID" sz="1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  <a:highlight>
                            <a:srgbClr val="FFFF00"/>
                          </a:highlight>
                        </a:rPr>
                        <a:t>01.08</a:t>
                      </a:r>
                      <a:endParaRPr lang="en-ID" sz="1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dirty="0">
                          <a:effectLst/>
                          <a:highlight>
                            <a:srgbClr val="FFFF00"/>
                          </a:highlight>
                        </a:rPr>
                        <a:t>13.00</a:t>
                      </a:r>
                      <a:endParaRPr lang="en-ID" sz="1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15557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/>
          <p:nvPr/>
        </p:nvSpPr>
        <p:spPr>
          <a:xfrm>
            <a:off x="0" y="6189785"/>
            <a:ext cx="12192000" cy="682283"/>
          </a:xfrm>
          <a:prstGeom prst="rect">
            <a:avLst/>
          </a:prstGeom>
          <a:solidFill>
            <a:srgbClr val="5479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972547" y="1240137"/>
            <a:ext cx="57518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972547" y="1998413"/>
            <a:ext cx="10246906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D" sz="1800" dirty="0">
                <a:latin typeface="Calibri"/>
                <a:cs typeface="Calibri"/>
              </a:rPr>
              <a:t>The development of the Smart Live Edu-Multimedia platform, utilizing the meta-Deep Lightweight SORA algorithm for multilingual adaptive Quran learning, has yielded encouraging outcomes. </a:t>
            </a:r>
            <a:r>
              <a:rPr lang="en-ID" sz="1800" b="1" dirty="0">
                <a:latin typeface="Calibri"/>
                <a:cs typeface="Calibri"/>
              </a:rPr>
              <a:t>The system achieved an average performance time of approximately very efficient </a:t>
            </a:r>
            <a:r>
              <a:rPr lang="en-ID" sz="1800" dirty="0">
                <a:latin typeface="Calibri"/>
                <a:cs typeface="Calibri"/>
              </a:rPr>
              <a:t>in generating multilingual and video content. 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D" sz="1800" b="1" dirty="0">
                <a:latin typeface="Calibri"/>
                <a:cs typeface="Calibri"/>
              </a:rPr>
              <a:t>This technology acts only as a supplementary tool for children’s Quran learning at home with parents</a:t>
            </a:r>
            <a:r>
              <a:rPr lang="en-ID" sz="1800" dirty="0">
                <a:latin typeface="Calibri"/>
                <a:cs typeface="Calibri"/>
              </a:rPr>
              <a:t>. However, it remains essential for children to continue their </a:t>
            </a:r>
            <a:r>
              <a:rPr lang="en-ID" sz="1800" b="1" dirty="0">
                <a:latin typeface="Calibri"/>
                <a:cs typeface="Calibri"/>
              </a:rPr>
              <a:t>Quranic studies with teachers </a:t>
            </a:r>
            <a:r>
              <a:rPr lang="en-ID" sz="1800" dirty="0">
                <a:latin typeface="Calibri"/>
                <a:cs typeface="Calibri"/>
              </a:rPr>
              <a:t>who have an authenticated chain of transmission (</a:t>
            </a:r>
            <a:r>
              <a:rPr lang="en-ID" sz="1800" b="1" dirty="0" err="1">
                <a:latin typeface="Calibri"/>
                <a:cs typeface="Calibri"/>
              </a:rPr>
              <a:t>sanad</a:t>
            </a:r>
            <a:r>
              <a:rPr lang="en-ID" sz="1800" dirty="0">
                <a:latin typeface="Calibri"/>
                <a:cs typeface="Calibri"/>
              </a:rPr>
              <a:t>) that traces back to the Prophet Muhammad (PBUH). 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D" sz="1800" dirty="0">
                <a:latin typeface="Calibri"/>
                <a:cs typeface="Calibri"/>
              </a:rPr>
              <a:t>To further enhance performance, optimizing the SORA algorithm to reduce adaptation delays for different languages is recommended. </a:t>
            </a:r>
            <a:r>
              <a:rPr lang="en-ID" sz="1800" b="1" dirty="0">
                <a:latin typeface="Calibri"/>
                <a:cs typeface="Calibri"/>
              </a:rPr>
              <a:t>Continuous to improve again of CAMML algorithm to the AI model </a:t>
            </a:r>
            <a:r>
              <a:rPr lang="en-ID" sz="1800" dirty="0">
                <a:latin typeface="Calibri"/>
                <a:cs typeface="Calibri"/>
              </a:rPr>
              <a:t>will help improve content accuracy and </a:t>
            </a:r>
            <a:r>
              <a:rPr lang="en-ID" sz="1800" b="1" dirty="0">
                <a:latin typeface="Calibri"/>
                <a:cs typeface="Calibri"/>
              </a:rPr>
              <a:t>relevance</a:t>
            </a:r>
            <a:r>
              <a:rPr lang="en-ID" sz="1800" dirty="0">
                <a:latin typeface="Calibri"/>
                <a:cs typeface="Calibri"/>
              </a:rPr>
              <a:t>, ensuring that the educational experience remains engaging and effective for users across various learning environments.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236" y="225898"/>
            <a:ext cx="1843341" cy="5539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/>
          <p:nvPr/>
        </p:nvSpPr>
        <p:spPr>
          <a:xfrm rot="10800000" flipH="1">
            <a:off x="1066119" y="-14404"/>
            <a:ext cx="847087" cy="1050262"/>
          </a:xfrm>
          <a:prstGeom prst="snip1Rect">
            <a:avLst>
              <a:gd name="adj" fmla="val 49540"/>
            </a:avLst>
          </a:prstGeom>
          <a:solidFill>
            <a:srgbClr val="44AD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969285" y="6361575"/>
            <a:ext cx="2067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ICGT 2024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2;p2">
            <a:extLst>
              <a:ext uri="{FF2B5EF4-FFF2-40B4-BE49-F238E27FC236}">
                <a16:creationId xmlns:a16="http://schemas.microsoft.com/office/drawing/2014/main" id="{3259582B-8B3B-4DAF-1E32-645DD6EE34E4}"/>
              </a:ext>
            </a:extLst>
          </p:cNvPr>
          <p:cNvSpPr txBox="1"/>
          <p:nvPr/>
        </p:nvSpPr>
        <p:spPr>
          <a:xfrm>
            <a:off x="4722471" y="6273472"/>
            <a:ext cx="655964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Development of Smart Live Edu-Multimedia Multilingual Adaptive for Digital Quran to Children and Parents Utilize meta-Deep Lightweight SORA Algorithm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EE09D519-C189-0CF2-6284-6680BB740DE6}"/>
              </a:ext>
            </a:extLst>
          </p:cNvPr>
          <p:cNvSpPr/>
          <p:nvPr/>
        </p:nvSpPr>
        <p:spPr>
          <a:xfrm>
            <a:off x="7883534" y="284272"/>
            <a:ext cx="1260466" cy="55399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/>
          <p:nvPr/>
        </p:nvSpPr>
        <p:spPr>
          <a:xfrm>
            <a:off x="0" y="6189785"/>
            <a:ext cx="12192000" cy="682283"/>
          </a:xfrm>
          <a:prstGeom prst="rect">
            <a:avLst/>
          </a:prstGeom>
          <a:solidFill>
            <a:srgbClr val="5479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972547" y="1240137"/>
            <a:ext cx="57518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972547" y="1998413"/>
            <a:ext cx="1083363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arenR"/>
            </a:pP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 A 2021 Interactive Quranic education systems Int. J. Islam. Stud. 15 150–60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arenR"/>
            </a:pP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Rahman B 2020 AI in Quranic education: A review J. AI </a:t>
            </a:r>
            <a:r>
              <a:rPr lang="en-ID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Innov</a:t>
            </a: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Educ. 10 78–85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arenR"/>
            </a:pP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Al-</a:t>
            </a:r>
            <a:r>
              <a:rPr lang="en-ID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Ghamdi</a:t>
            </a: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and Al-Zahrani S 2018 A new approach to Quranic learning using mobile apps Procedia Computer Science vol 134 (ScienceDirect) pp 224–31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arenR"/>
            </a:pP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Ahmed C 2022 Multilingual Quranic learning platforms IEEE Trans. Educ. Technol. 49 120–9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arenR"/>
            </a:pP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Malik D and Hasan E 2021 Challenges in digital Quranic education J. Islam. Educ. Res. 21 45–58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arenR"/>
            </a:pP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Khan E 2020 AI-enhanced educational tools for religious studies IEEE Access 7 114–20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arenR"/>
            </a:pP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Yusuf F 2020 Personalized Quranic learning for children Educ. </a:t>
            </a:r>
            <a:r>
              <a:rPr lang="en-ID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Multimed</a:t>
            </a: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Int. 8 23–30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arenR"/>
            </a:pP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Ibrahim G 2021 Deep learning in Islamic education systems IEEE </a:t>
            </a:r>
            <a:r>
              <a:rPr lang="en-ID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</a:t>
            </a: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ID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Intell</a:t>
            </a: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Mag. 17 102–10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arenR"/>
            </a:pP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 H 2021 Lightweight AI algorithms for mobile applications IEEE Trans. Mob. </a:t>
            </a:r>
            <a:r>
              <a:rPr lang="en-ID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</a:t>
            </a: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18 92–9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arenR"/>
            </a:pP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Mansour I and Karim J 2022 Meta-learning frameworks in educational AI J. Educ. Res. AI 15 130–42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arenR" startAt="11"/>
            </a:pP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Saleh J 2023 Adaptive learning models for Quranic education IEEE Trans. </a:t>
            </a:r>
            <a:r>
              <a:rPr lang="en-ID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Knowl</a:t>
            </a: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Data Eng. 35 1230–5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arenR" startAt="11"/>
            </a:pP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Hassan K 2018 Real-time adaptation in digital learning platforms Procedia Computer Science vol 141 (ScienceDirect) pp 97–104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arenR" startAt="11"/>
            </a:pP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Rashid L 2022 Meta-learning in low-resource environments J. </a:t>
            </a:r>
            <a:r>
              <a:rPr lang="en-ID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</a:t>
            </a: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Sci. Educ. 23 110–7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arenR" startAt="11"/>
            </a:pP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Ahmad M 2021 Multimedia approaches to Quranic education J. </a:t>
            </a:r>
            <a:r>
              <a:rPr lang="en-ID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Multimed</a:t>
            </a: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Technol. Educ. 20 84–93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arenR" startAt="11"/>
            </a:pP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Zain N 2020 Interactive Quranic learning for children IEEE Access 8 1120–8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arenR" startAt="11"/>
            </a:pP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Latif O 2020 The role of multimedia in religious education Educ. </a:t>
            </a:r>
            <a:r>
              <a:rPr lang="en-ID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Innov</a:t>
            </a: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Rev. 16 43–50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arenR" startAt="11"/>
            </a:pP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Malik P and Abdullah Q 2021 AI-based real-time learning models IEEE Trans. </a:t>
            </a:r>
            <a:r>
              <a:rPr lang="en-ID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</a:t>
            </a:r>
            <a:r>
              <a:rPr lang="en-ID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Educ. 27 212–21</a:t>
            </a:r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236" y="225898"/>
            <a:ext cx="1843341" cy="55399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"/>
          <p:cNvSpPr/>
          <p:nvPr/>
        </p:nvSpPr>
        <p:spPr>
          <a:xfrm rot="10800000" flipH="1">
            <a:off x="1066119" y="-14404"/>
            <a:ext cx="847087" cy="1050262"/>
          </a:xfrm>
          <a:prstGeom prst="snip1Rect">
            <a:avLst>
              <a:gd name="adj" fmla="val 49540"/>
            </a:avLst>
          </a:prstGeom>
          <a:solidFill>
            <a:srgbClr val="44AD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969285" y="6361575"/>
            <a:ext cx="2067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ICGT 2024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2;p2">
            <a:extLst>
              <a:ext uri="{FF2B5EF4-FFF2-40B4-BE49-F238E27FC236}">
                <a16:creationId xmlns:a16="http://schemas.microsoft.com/office/drawing/2014/main" id="{FE62F0CA-345B-FD27-4669-AB1D145B71A0}"/>
              </a:ext>
            </a:extLst>
          </p:cNvPr>
          <p:cNvSpPr txBox="1"/>
          <p:nvPr/>
        </p:nvSpPr>
        <p:spPr>
          <a:xfrm>
            <a:off x="4722471" y="6273472"/>
            <a:ext cx="655964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Development of Smart Live Edu-Multimedia Multilingual Adaptive for Digital Quran to Children and Parents Utilize meta-Deep Lightweight SORA Algorithm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7C7D31CA-C9A9-D86D-4412-D76247AE7C83}"/>
              </a:ext>
            </a:extLst>
          </p:cNvPr>
          <p:cNvSpPr/>
          <p:nvPr/>
        </p:nvSpPr>
        <p:spPr>
          <a:xfrm>
            <a:off x="7883534" y="284272"/>
            <a:ext cx="1260466" cy="55399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/>
          <p:nvPr/>
        </p:nvSpPr>
        <p:spPr>
          <a:xfrm>
            <a:off x="0" y="-228600"/>
            <a:ext cx="12192000" cy="6872100"/>
          </a:xfrm>
          <a:prstGeom prst="rect">
            <a:avLst/>
          </a:prstGeom>
          <a:solidFill>
            <a:srgbClr val="44AD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 txBox="1">
            <a:spLocks noGrp="1"/>
          </p:cNvSpPr>
          <p:nvPr>
            <p:ph type="ctrTitle"/>
          </p:nvPr>
        </p:nvSpPr>
        <p:spPr>
          <a:xfrm>
            <a:off x="1045464" y="4019949"/>
            <a:ext cx="9144000" cy="113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ID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/>
          <p:nvPr/>
        </p:nvSpPr>
        <p:spPr>
          <a:xfrm rot="10800000">
            <a:off x="2273808" y="-2"/>
            <a:ext cx="9918186" cy="3429002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8237488" y="1157210"/>
            <a:ext cx="3586495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900" b="1" dirty="0">
                <a:solidFill>
                  <a:srgbClr val="44ADA8"/>
                </a:solidFill>
                <a:latin typeface="Calibri"/>
                <a:ea typeface="Calibri"/>
                <a:cs typeface="Calibri"/>
                <a:sym typeface="Calibri"/>
              </a:rPr>
              <a:t>The 14</a:t>
            </a:r>
            <a:r>
              <a:rPr lang="en-ID" sz="1900" b="1" baseline="30000" dirty="0">
                <a:solidFill>
                  <a:srgbClr val="44ADA8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ID" sz="1900" b="1" dirty="0">
                <a:solidFill>
                  <a:srgbClr val="44ADA8"/>
                </a:solidFill>
                <a:latin typeface="Calibri"/>
                <a:ea typeface="Calibri"/>
                <a:cs typeface="Calibri"/>
                <a:sym typeface="Calibri"/>
              </a:rPr>
              <a:t> International Conference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900" b="1" dirty="0">
                <a:solidFill>
                  <a:srgbClr val="44ADA8"/>
                </a:solidFill>
                <a:latin typeface="Calibri"/>
                <a:ea typeface="Calibri"/>
                <a:cs typeface="Calibri"/>
                <a:sym typeface="Calibri"/>
              </a:rPr>
              <a:t>on Green Technology – ICGT 2024</a:t>
            </a:r>
            <a:endParaRPr sz="1900" b="1" dirty="0">
              <a:solidFill>
                <a:srgbClr val="44ADA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6819" y="330415"/>
            <a:ext cx="2279050" cy="68494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9"/>
          <p:cNvSpPr/>
          <p:nvPr/>
        </p:nvSpPr>
        <p:spPr>
          <a:xfrm>
            <a:off x="6310643" y="330414"/>
            <a:ext cx="1260466" cy="82679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/>
          <p:nvPr/>
        </p:nvSpPr>
        <p:spPr>
          <a:xfrm flipH="1">
            <a:off x="8961120" y="2172571"/>
            <a:ext cx="3230880" cy="4699497"/>
          </a:xfrm>
          <a:prstGeom prst="rtTriangle">
            <a:avLst/>
          </a:prstGeom>
          <a:solidFill>
            <a:srgbClr val="413B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/>
          <p:nvPr/>
        </p:nvSpPr>
        <p:spPr>
          <a:xfrm rot="10800000" flipH="1">
            <a:off x="3977" y="-2"/>
            <a:ext cx="4525819" cy="2172571"/>
          </a:xfrm>
          <a:prstGeom prst="rtTriangle">
            <a:avLst/>
          </a:prstGeom>
          <a:solidFill>
            <a:srgbClr val="E5F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1481</Words>
  <Application>Microsoft Macintosh PowerPoint</Application>
  <PresentationFormat>Widescreen</PresentationFormat>
  <Paragraphs>109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Apple Color Emoji</vt:lpstr>
      <vt:lpstr>Aptos</vt:lpstr>
      <vt:lpstr>Arial</vt:lpstr>
      <vt:lpstr>Calibri</vt:lpstr>
      <vt:lpstr>Courier New</vt:lpstr>
      <vt:lpstr>Office Theme</vt:lpstr>
      <vt:lpstr>DEVELOPMENT OF SMART LIVE EDU-MULTIMEDIA MULTILINGUAL ADAPTIVE FOR DIGITAL QURAN TO CHILDREN AND PARENTS UTILIZE META-DEEP LIGHTWEIGHT SORA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TITLE</dc:title>
  <dc:creator>Muhammad Imam Faqihuddin</dc:creator>
  <cp:lastModifiedBy>Imam Cholissodin</cp:lastModifiedBy>
  <cp:revision>117</cp:revision>
  <dcterms:created xsi:type="dcterms:W3CDTF">2024-03-27T03:15:05Z</dcterms:created>
  <dcterms:modified xsi:type="dcterms:W3CDTF">2024-10-03T02:47:44Z</dcterms:modified>
</cp:coreProperties>
</file>