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9" r:id="rId6"/>
    <p:sldId id="265" r:id="rId7"/>
    <p:sldId id="266" r:id="rId8"/>
    <p:sldId id="270" r:id="rId9"/>
    <p:sldId id="267" r:id="rId10"/>
    <p:sldId id="263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Poppins" pitchFamily="2" charset="77"/>
      <p:regular r:id="rId17"/>
      <p:bold r:id="rId18"/>
      <p:italic r:id="rId19"/>
      <p:boldItalic r:id="rId20"/>
    </p:embeddedFont>
    <p:embeddedFont>
      <p:font typeface="Poppins Medium" panose="020B0604020202020204" pitchFamily="34" charset="0"/>
      <p:regular r:id="rId21"/>
      <p:bold r:id="rId22"/>
      <p:italic r:id="rId23"/>
      <p:boldItalic r:id="rId24"/>
    </p:embeddedFont>
    <p:embeddedFont>
      <p:font typeface="Quattrocento Sans" panose="020B0502050000020003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b81hvW3Ky95Q8gIS6mdcu9sQw9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TIP SIMT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1C84"/>
    <a:srgbClr val="524D76"/>
    <a:srgbClr val="8174D2"/>
    <a:srgbClr val="E4E4E7"/>
    <a:srgbClr val="4434A1"/>
    <a:srgbClr val="093843"/>
    <a:srgbClr val="E76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2"/>
    <p:restoredTop sz="94422"/>
  </p:normalViewPr>
  <p:slideViewPr>
    <p:cSldViewPr snapToGrid="0" showGuides="1">
      <p:cViewPr varScale="1">
        <p:scale>
          <a:sx n="121" d="100"/>
          <a:sy n="121" d="100"/>
        </p:scale>
        <p:origin x="132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7-17T11:15:21.557" idx="1">
    <p:pos x="6000" y="0"/>
    <p:text>You can download it by clicking on File &gt; Download as .pptx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BR_mE_kI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8867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673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81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4030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097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11"/>
          <p:cNvPicPr preferRelativeResize="0"/>
          <p:nvPr/>
        </p:nvPicPr>
        <p:blipFill rotWithShape="1">
          <a:blip r:embed="rId2">
            <a:alphaModFix/>
            <a:duotone>
              <a:prstClr val="black"/>
              <a:srgbClr val="8174D2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0" y="6443456"/>
            <a:ext cx="121920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1"/>
          <p:cNvSpPr txBox="1"/>
          <p:nvPr/>
        </p:nvSpPr>
        <p:spPr>
          <a:xfrm>
            <a:off x="3117460" y="6564888"/>
            <a:ext cx="595708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10TH INTERNATIONAL CONFERENCE ON MANAGEMENT OF TECHNOLOGY, INNOVATION AND PROJECT</a:t>
            </a:r>
            <a:endParaRPr sz="900" dirty="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20" name="Google Shape;20;p11"/>
          <p:cNvGrpSpPr/>
          <p:nvPr/>
        </p:nvGrpSpPr>
        <p:grpSpPr>
          <a:xfrm>
            <a:off x="5338531" y="324178"/>
            <a:ext cx="1514938" cy="523220"/>
            <a:chOff x="256712" y="82550"/>
            <a:chExt cx="1514938" cy="523220"/>
          </a:xfrm>
        </p:grpSpPr>
        <p:pic>
          <p:nvPicPr>
            <p:cNvPr id="21" name="Google Shape;21;p11" descr="A picture containing text, clipart&#10;&#10;Description automatically generated"/>
            <p:cNvPicPr preferRelativeResize="0"/>
            <p:nvPr/>
          </p:nvPicPr>
          <p:blipFill rotWithShape="1">
            <a:blip r:embed="rId3">
              <a:alphaModFix/>
              <a:duotone>
                <a:prstClr val="black"/>
                <a:srgbClr val="8174D2">
                  <a:tint val="45000"/>
                  <a:satMod val="400000"/>
                </a:srgbClr>
              </a:duotone>
            </a:blip>
            <a:srcRect r="29610"/>
            <a:stretch/>
          </p:blipFill>
          <p:spPr>
            <a:xfrm>
              <a:off x="256712" y="192845"/>
              <a:ext cx="983003" cy="365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11"/>
            <p:cNvSpPr txBox="1"/>
            <p:nvPr/>
          </p:nvSpPr>
          <p:spPr>
            <a:xfrm>
              <a:off x="1162293" y="82550"/>
              <a:ext cx="609357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rgbClr val="524D76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2800" b="1" dirty="0">
                <a:solidFill>
                  <a:srgbClr val="524D7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402771" y="1494818"/>
            <a:ext cx="11455399" cy="457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7" name="Google Shape;27;p12"/>
          <p:cNvPicPr preferRelativeResize="0"/>
          <p:nvPr/>
        </p:nvPicPr>
        <p:blipFill rotWithShape="1">
          <a:blip r:embed="rId2">
            <a:alphaModFix/>
            <a:duotone>
              <a:prstClr val="black"/>
              <a:srgbClr val="8174D2">
                <a:tint val="45000"/>
                <a:satMod val="400000"/>
              </a:srgbClr>
            </a:duotone>
          </a:blip>
          <a:srcRect/>
          <a:stretch/>
        </p:blipFill>
        <p:spPr>
          <a:xfrm flipH="1">
            <a:off x="-485284" y="361172"/>
            <a:ext cx="5868440" cy="76138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402771" y="457684"/>
            <a:ext cx="3862146" cy="56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3">
            <a:alphaModFix/>
            <a:duotone>
              <a:prstClr val="black"/>
              <a:srgbClr val="8174D2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0" y="6443456"/>
            <a:ext cx="121920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2"/>
          <p:cNvSpPr txBox="1"/>
          <p:nvPr/>
        </p:nvSpPr>
        <p:spPr>
          <a:xfrm>
            <a:off x="3117459" y="6564888"/>
            <a:ext cx="606263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10TH INTERNATIONAL CONFERENCE ON MANAGEMENT OF TECHNOLOGY, INNOVATION AND PROJECT</a:t>
            </a:r>
            <a:endParaRPr sz="900" dirty="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32" name="Google Shape;32;p12"/>
          <p:cNvGrpSpPr/>
          <p:nvPr/>
        </p:nvGrpSpPr>
        <p:grpSpPr>
          <a:xfrm>
            <a:off x="10343232" y="478827"/>
            <a:ext cx="1514938" cy="523220"/>
            <a:chOff x="256712" y="82550"/>
            <a:chExt cx="1514938" cy="523220"/>
          </a:xfrm>
        </p:grpSpPr>
        <p:pic>
          <p:nvPicPr>
            <p:cNvPr id="33" name="Google Shape;33;p12" descr="A picture containing text, clipart&#10;&#10;Description automatically generated"/>
            <p:cNvPicPr preferRelativeResize="0"/>
            <p:nvPr/>
          </p:nvPicPr>
          <p:blipFill rotWithShape="1">
            <a:blip r:embed="rId4">
              <a:alphaModFix/>
              <a:duotone>
                <a:prstClr val="black"/>
                <a:srgbClr val="8174D2">
                  <a:tint val="45000"/>
                  <a:satMod val="400000"/>
                </a:srgbClr>
              </a:duotone>
            </a:blip>
            <a:srcRect r="29610"/>
            <a:stretch/>
          </p:blipFill>
          <p:spPr>
            <a:xfrm>
              <a:off x="256712" y="192845"/>
              <a:ext cx="983003" cy="365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34;p12"/>
            <p:cNvSpPr txBox="1"/>
            <p:nvPr/>
          </p:nvSpPr>
          <p:spPr>
            <a:xfrm>
              <a:off x="1162293" y="82550"/>
              <a:ext cx="609357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rgbClr val="524D76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2800" b="1" dirty="0">
                <a:solidFill>
                  <a:srgbClr val="524D7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13"/>
          <p:cNvPicPr preferRelativeResize="0"/>
          <p:nvPr/>
        </p:nvPicPr>
        <p:blipFill rotWithShape="1">
          <a:blip r:embed="rId2">
            <a:alphaModFix/>
            <a:duotone>
              <a:prstClr val="black"/>
              <a:srgbClr val="8174D2">
                <a:tint val="45000"/>
                <a:satMod val="400000"/>
              </a:srgbClr>
            </a:duotone>
          </a:blip>
          <a:srcRect/>
          <a:stretch/>
        </p:blipFill>
        <p:spPr>
          <a:xfrm>
            <a:off x="0" y="6443456"/>
            <a:ext cx="121920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3"/>
          <p:cNvSpPr txBox="1"/>
          <p:nvPr/>
        </p:nvSpPr>
        <p:spPr>
          <a:xfrm>
            <a:off x="3117460" y="6564888"/>
            <a:ext cx="595708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10TH INTERNATIONAL CONFERENCE ON MANAGEMENT OF TECHNOLOGY, INNOVATION AND PROJECT</a:t>
            </a:r>
            <a:endParaRPr sz="900" dirty="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8200" y="1050649"/>
            <a:ext cx="10515600" cy="97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8200" y="2206171"/>
            <a:ext cx="10515600" cy="397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3" name="Google Shape;43;p13"/>
          <p:cNvGrpSpPr/>
          <p:nvPr/>
        </p:nvGrpSpPr>
        <p:grpSpPr>
          <a:xfrm>
            <a:off x="327932" y="196043"/>
            <a:ext cx="1514938" cy="523220"/>
            <a:chOff x="256712" y="82550"/>
            <a:chExt cx="1514938" cy="523220"/>
          </a:xfrm>
        </p:grpSpPr>
        <p:pic>
          <p:nvPicPr>
            <p:cNvPr id="44" name="Google Shape;44;p13" descr="A picture containing text, clipart&#10;&#10;Description automatically generated"/>
            <p:cNvPicPr preferRelativeResize="0"/>
            <p:nvPr/>
          </p:nvPicPr>
          <p:blipFill rotWithShape="1">
            <a:blip r:embed="rId3">
              <a:alphaModFix/>
              <a:duotone>
                <a:prstClr val="black"/>
                <a:srgbClr val="8174D2">
                  <a:tint val="45000"/>
                  <a:satMod val="400000"/>
                </a:srgbClr>
              </a:duotone>
            </a:blip>
            <a:srcRect r="29610"/>
            <a:stretch/>
          </p:blipFill>
          <p:spPr>
            <a:xfrm>
              <a:off x="256712" y="192845"/>
              <a:ext cx="983003" cy="365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Google Shape;45;p13"/>
            <p:cNvSpPr txBox="1"/>
            <p:nvPr/>
          </p:nvSpPr>
          <p:spPr>
            <a:xfrm>
              <a:off x="1162293" y="82550"/>
              <a:ext cx="609357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rgbClr val="524D76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2800" b="1" dirty="0">
                <a:solidFill>
                  <a:srgbClr val="524D7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838200" y="1050649"/>
            <a:ext cx="10515600" cy="97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838200" y="2206171"/>
            <a:ext cx="10515600" cy="397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0" name="Google Shape;80;p17"/>
          <p:cNvGrpSpPr/>
          <p:nvPr/>
        </p:nvGrpSpPr>
        <p:grpSpPr>
          <a:xfrm>
            <a:off x="327932" y="196043"/>
            <a:ext cx="1514938" cy="523220"/>
            <a:chOff x="256712" y="82550"/>
            <a:chExt cx="1514938" cy="523220"/>
          </a:xfrm>
        </p:grpSpPr>
        <p:pic>
          <p:nvPicPr>
            <p:cNvPr id="81" name="Google Shape;81;p17" descr="A picture containing text, clipart&#10;&#10;Description automatically generated"/>
            <p:cNvPicPr preferRelativeResize="0"/>
            <p:nvPr/>
          </p:nvPicPr>
          <p:blipFill rotWithShape="1">
            <a:blip r:embed="rId2">
              <a:alphaModFix/>
              <a:duotone>
                <a:prstClr val="black"/>
                <a:srgbClr val="524D76">
                  <a:tint val="45000"/>
                  <a:satMod val="400000"/>
                </a:srgbClr>
              </a:duotone>
            </a:blip>
            <a:srcRect r="29610"/>
            <a:stretch/>
          </p:blipFill>
          <p:spPr>
            <a:xfrm>
              <a:off x="256712" y="192845"/>
              <a:ext cx="983003" cy="365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17"/>
            <p:cNvSpPr txBox="1"/>
            <p:nvPr/>
          </p:nvSpPr>
          <p:spPr>
            <a:xfrm>
              <a:off x="1162293" y="82550"/>
              <a:ext cx="609357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rgbClr val="524D76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2800" b="1" dirty="0">
                <a:solidFill>
                  <a:srgbClr val="524D7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 descr="A picture containing engineer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3472660" y="-2978430"/>
            <a:ext cx="16836572" cy="118264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amcs19/meta-QUBITS-Framewor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52053" y="-1588974"/>
            <a:ext cx="14296106" cy="10035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66" r="66"/>
          <a:stretch/>
        </p:blipFill>
        <p:spPr>
          <a:xfrm>
            <a:off x="0" y="0"/>
            <a:ext cx="12192000" cy="685641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0" y="0"/>
            <a:ext cx="12192000" cy="6873900"/>
          </a:xfrm>
          <a:prstGeom prst="rect">
            <a:avLst/>
          </a:prstGeom>
          <a:solidFill>
            <a:srgbClr val="281C84">
              <a:alpha val="56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8366760" y="705775"/>
            <a:ext cx="33617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10TH INTERNATIONAL CONFERENCE ON MANAGEMENT OF</a:t>
            </a:r>
            <a:endParaRPr sz="800" dirty="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TECHNOLOGY, INNOVATION AND PROJECT</a:t>
            </a:r>
            <a:endParaRPr sz="800" dirty="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378857" y="2737659"/>
            <a:ext cx="9434286" cy="134664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1655450" y="2814607"/>
            <a:ext cx="895802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dirty="0">
                <a:solidFill>
                  <a:srgbClr val="281C84"/>
                </a:solidFill>
                <a:latin typeface="Poppins"/>
                <a:ea typeface="Poppins"/>
                <a:cs typeface="Poppins"/>
                <a:sym typeface="Poppins"/>
              </a:rPr>
              <a:t>“Development of an Optimization Campus Management Framework Using Meta-Deep AI Based on Nine Helix Model and Open Innovation”</a:t>
            </a:r>
            <a:endParaRPr sz="2400" b="1" i="0" dirty="0">
              <a:solidFill>
                <a:srgbClr val="281C8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078322" y="1940713"/>
            <a:ext cx="80353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Universitas </a:t>
            </a:r>
            <a:r>
              <a:rPr lang="en-US" sz="1200" i="0" u="none" strike="noStrik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Brawijaya</a:t>
            </a:r>
            <a:endParaRPr sz="1200" i="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544024" y="2143509"/>
            <a:ext cx="710394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Imam Cholissodin</a:t>
            </a:r>
            <a:endParaRPr sz="2000" b="1" i="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022" y="426859"/>
            <a:ext cx="15240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3629557" y="5956953"/>
            <a:ext cx="4932884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err="1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Tjokroaminoto</a:t>
            </a:r>
            <a:r>
              <a:rPr lang="en-US" sz="800" b="1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ITS Campus</a:t>
            </a:r>
            <a:endParaRPr dirty="0"/>
          </a:p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Cokroaminoto</a:t>
            </a:r>
            <a:r>
              <a:rPr lang="en-US" sz="8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Street 12A, Surabaya 60264</a:t>
            </a:r>
            <a:endParaRPr dirty="0"/>
          </a:p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Tel: +62315613922, +62315666172 | E-mail: </a:t>
            </a:r>
            <a:r>
              <a:rPr lang="en-US" sz="800" dirty="0" err="1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info@mmt.its.ac.id</a:t>
            </a:r>
            <a:endParaRPr sz="800" dirty="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97" name="Google Shape;97;p1"/>
          <p:cNvGrpSpPr/>
          <p:nvPr/>
        </p:nvGrpSpPr>
        <p:grpSpPr>
          <a:xfrm>
            <a:off x="10213590" y="250072"/>
            <a:ext cx="1514938" cy="523220"/>
            <a:chOff x="256712" y="82550"/>
            <a:chExt cx="1514938" cy="523220"/>
          </a:xfrm>
        </p:grpSpPr>
        <p:pic>
          <p:nvPicPr>
            <p:cNvPr id="98" name="Google Shape;98;p1" descr="A picture containing text, clipart&#10;&#10;Description automatically generated"/>
            <p:cNvPicPr preferRelativeResize="0"/>
            <p:nvPr/>
          </p:nvPicPr>
          <p:blipFill rotWithShape="1">
            <a:blip r:embed="rId7">
              <a:alphaModFix/>
            </a:blip>
            <a:srcRect r="29610"/>
            <a:stretch/>
          </p:blipFill>
          <p:spPr>
            <a:xfrm>
              <a:off x="256712" y="192845"/>
              <a:ext cx="983003" cy="365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"/>
            <p:cNvSpPr txBox="1"/>
            <p:nvPr/>
          </p:nvSpPr>
          <p:spPr>
            <a:xfrm>
              <a:off x="1162293" y="82550"/>
              <a:ext cx="609357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2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9950A32-C9E7-853F-8FCA-9DB91779943C}"/>
              </a:ext>
            </a:extLst>
          </p:cNvPr>
          <p:cNvSpPr/>
          <p:nvPr/>
        </p:nvSpPr>
        <p:spPr>
          <a:xfrm>
            <a:off x="-658368" y="0"/>
            <a:ext cx="411480" cy="360367"/>
          </a:xfrm>
          <a:prstGeom prst="rect">
            <a:avLst/>
          </a:prstGeom>
          <a:solidFill>
            <a:srgbClr val="8174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E2CE0F-2DFB-C3AC-E2A6-0D2FC1597D9A}"/>
              </a:ext>
            </a:extLst>
          </p:cNvPr>
          <p:cNvSpPr/>
          <p:nvPr/>
        </p:nvSpPr>
        <p:spPr>
          <a:xfrm>
            <a:off x="-658530" y="336334"/>
            <a:ext cx="411480" cy="360367"/>
          </a:xfrm>
          <a:prstGeom prst="rect">
            <a:avLst/>
          </a:prstGeom>
          <a:solidFill>
            <a:srgbClr val="281C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651A7-9EF7-E9AD-84F1-7F7FD231A348}"/>
              </a:ext>
            </a:extLst>
          </p:cNvPr>
          <p:cNvSpPr txBox="1"/>
          <p:nvPr/>
        </p:nvSpPr>
        <p:spPr>
          <a:xfrm>
            <a:off x="1655450" y="4258726"/>
            <a:ext cx="8424040" cy="315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40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Imam Cholissodin</a:t>
            </a:r>
            <a:r>
              <a:rPr lang="en-US" sz="1400" b="1" baseline="300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1*</a:t>
            </a:r>
            <a:r>
              <a:rPr lang="en-US" sz="1400" b="1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, Taufiq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Choirul</a:t>
            </a:r>
            <a:r>
              <a:rPr lang="en-US" sz="1400" b="1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 Amri</a:t>
            </a:r>
            <a:r>
              <a:rPr lang="en-US" sz="1400" b="1" baseline="300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2</a:t>
            </a:r>
            <a:r>
              <a:rPr lang="en-US" sz="1400" b="1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, Sherly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Ardhya</a:t>
            </a:r>
            <a:r>
              <a:rPr lang="en-US" sz="1400" b="1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 Garini</a:t>
            </a:r>
            <a:r>
              <a:rPr lang="en-US" sz="1400" b="1" baseline="300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3</a:t>
            </a:r>
            <a:r>
              <a:rPr lang="en-US" sz="1400" b="1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, </a:t>
            </a:r>
            <a:r>
              <a:rPr lang="en-US" sz="1400" b="1" dirty="0" err="1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Arief</a:t>
            </a:r>
            <a:r>
              <a:rPr lang="en-US" sz="1400" b="1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 Andy Soebroto</a:t>
            </a:r>
            <a:r>
              <a:rPr lang="en-US" sz="1400" b="1" baseline="300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1</a:t>
            </a:r>
            <a:endParaRPr lang="en-ID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EBCCA7-0025-1C81-5EEE-BD862EEC238B}"/>
              </a:ext>
            </a:extLst>
          </p:cNvPr>
          <p:cNvSpPr/>
          <p:nvPr/>
        </p:nvSpPr>
        <p:spPr>
          <a:xfrm>
            <a:off x="2544024" y="4631713"/>
            <a:ext cx="6847380" cy="963285"/>
          </a:xfrm>
          <a:custGeom>
            <a:avLst/>
            <a:gdLst>
              <a:gd name="connsiteX0" fmla="*/ 0 w 5775325"/>
              <a:gd name="connsiteY0" fmla="*/ 0 h 952775"/>
              <a:gd name="connsiteX1" fmla="*/ 5775325 w 5775325"/>
              <a:gd name="connsiteY1" fmla="*/ 0 h 952775"/>
              <a:gd name="connsiteX2" fmla="*/ 5775325 w 5775325"/>
              <a:gd name="connsiteY2" fmla="*/ 952775 h 952775"/>
              <a:gd name="connsiteX3" fmla="*/ 0 w 5775325"/>
              <a:gd name="connsiteY3" fmla="*/ 952775 h 952775"/>
              <a:gd name="connsiteX4" fmla="*/ 0 w 5775325"/>
              <a:gd name="connsiteY4" fmla="*/ 0 h 952775"/>
              <a:gd name="connsiteX0" fmla="*/ 0 w 5775325"/>
              <a:gd name="connsiteY0" fmla="*/ 0 h 963285"/>
              <a:gd name="connsiteX1" fmla="*/ 5775325 w 5775325"/>
              <a:gd name="connsiteY1" fmla="*/ 0 h 963285"/>
              <a:gd name="connsiteX2" fmla="*/ 5165725 w 5775325"/>
              <a:gd name="connsiteY2" fmla="*/ 963285 h 963285"/>
              <a:gd name="connsiteX3" fmla="*/ 0 w 5775325"/>
              <a:gd name="connsiteY3" fmla="*/ 952775 h 963285"/>
              <a:gd name="connsiteX4" fmla="*/ 0 w 5775325"/>
              <a:gd name="connsiteY4" fmla="*/ 0 h 963285"/>
              <a:gd name="connsiteX0" fmla="*/ 0 w 6237781"/>
              <a:gd name="connsiteY0" fmla="*/ 21021 h 963285"/>
              <a:gd name="connsiteX1" fmla="*/ 6237781 w 6237781"/>
              <a:gd name="connsiteY1" fmla="*/ 0 h 963285"/>
              <a:gd name="connsiteX2" fmla="*/ 5628181 w 6237781"/>
              <a:gd name="connsiteY2" fmla="*/ 963285 h 963285"/>
              <a:gd name="connsiteX3" fmla="*/ 462456 w 6237781"/>
              <a:gd name="connsiteY3" fmla="*/ 952775 h 963285"/>
              <a:gd name="connsiteX4" fmla="*/ 0 w 6237781"/>
              <a:gd name="connsiteY4" fmla="*/ 21021 h 963285"/>
              <a:gd name="connsiteX0" fmla="*/ 609599 w 6847380"/>
              <a:gd name="connsiteY0" fmla="*/ 21021 h 963285"/>
              <a:gd name="connsiteX1" fmla="*/ 6847380 w 6847380"/>
              <a:gd name="connsiteY1" fmla="*/ 0 h 963285"/>
              <a:gd name="connsiteX2" fmla="*/ 6237780 w 6847380"/>
              <a:gd name="connsiteY2" fmla="*/ 963285 h 963285"/>
              <a:gd name="connsiteX3" fmla="*/ 0 w 6847380"/>
              <a:gd name="connsiteY3" fmla="*/ 952775 h 963285"/>
              <a:gd name="connsiteX4" fmla="*/ 609599 w 6847380"/>
              <a:gd name="connsiteY4" fmla="*/ 21021 h 96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47380" h="963285">
                <a:moveTo>
                  <a:pt x="609599" y="21021"/>
                </a:moveTo>
                <a:lnTo>
                  <a:pt x="6847380" y="0"/>
                </a:lnTo>
                <a:lnTo>
                  <a:pt x="6237780" y="963285"/>
                </a:lnTo>
                <a:lnTo>
                  <a:pt x="0" y="952775"/>
                </a:lnTo>
                <a:lnTo>
                  <a:pt x="609599" y="2102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" algn="ctr">
              <a:spcAft>
                <a:spcPts val="400"/>
              </a:spcAft>
            </a:pPr>
            <a:r>
              <a:rPr lang="en-US" sz="800" baseline="300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1 </a:t>
            </a:r>
            <a:r>
              <a:rPr lang="en-US" sz="8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Department of Informatics Engineering, Universitas </a:t>
            </a:r>
            <a:r>
              <a:rPr lang="en-US" sz="800" dirty="0" err="1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Brawijaya</a:t>
            </a:r>
            <a:r>
              <a:rPr lang="en-US" sz="8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, Malang, Indonesia</a:t>
            </a:r>
            <a:endParaRPr lang="en-ID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</a:endParaRPr>
          </a:p>
          <a:p>
            <a:pPr marL="35560" algn="ctr">
              <a:spcAft>
                <a:spcPts val="400"/>
              </a:spcAft>
            </a:pPr>
            <a:r>
              <a:rPr lang="en-US" sz="800" baseline="300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2</a:t>
            </a:r>
            <a:r>
              <a:rPr lang="en-US" sz="8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Department of Informatics, </a:t>
            </a:r>
            <a:r>
              <a:rPr lang="en-US" sz="800" dirty="0" err="1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Institut</a:t>
            </a:r>
            <a:r>
              <a:rPr lang="en-US" sz="8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Teknologi</a:t>
            </a:r>
            <a:r>
              <a:rPr lang="en-US" sz="8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Sepuluh</a:t>
            </a:r>
            <a:r>
              <a:rPr lang="en-US" sz="8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Nopember</a:t>
            </a:r>
            <a:r>
              <a:rPr lang="en-US" sz="8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, Surabaya, Indonesia</a:t>
            </a:r>
            <a:endParaRPr lang="en-ID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</a:endParaRPr>
          </a:p>
          <a:p>
            <a:pPr marL="35560" algn="ctr">
              <a:spcAft>
                <a:spcPts val="400"/>
              </a:spcAft>
            </a:pPr>
            <a:r>
              <a:rPr lang="en-US" sz="800" baseline="300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3</a:t>
            </a:r>
            <a:r>
              <a:rPr lang="en-US" sz="8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Department of Informatics, </a:t>
            </a:r>
            <a:r>
              <a:rPr lang="en-US" sz="800" dirty="0" err="1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Institut</a:t>
            </a:r>
            <a:r>
              <a:rPr lang="en-US" sz="8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Teknologi</a:t>
            </a:r>
            <a:r>
              <a:rPr lang="en-US" sz="8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Sepuluh</a:t>
            </a:r>
            <a:r>
              <a:rPr lang="en-US" sz="8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 </a:t>
            </a:r>
            <a:r>
              <a:rPr lang="en-US" sz="800" dirty="0" err="1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Nopember</a:t>
            </a:r>
            <a:r>
              <a:rPr lang="en-US" sz="8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, Surabaya, Indonesia</a:t>
            </a:r>
            <a:endParaRPr lang="en-ID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</a:endParaRPr>
          </a:p>
          <a:p>
            <a:pPr marL="35560" algn="ctr">
              <a:spcAft>
                <a:spcPts val="400"/>
              </a:spcAft>
            </a:pPr>
            <a:r>
              <a:rPr lang="en-US" sz="800" baseline="300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4</a:t>
            </a:r>
            <a:r>
              <a:rPr lang="en-US" sz="8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Department of Informatics Engineering, Universitas </a:t>
            </a:r>
            <a:r>
              <a:rPr lang="en-US" sz="800" dirty="0" err="1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Brawijaya</a:t>
            </a:r>
            <a:r>
              <a:rPr lang="en-US" sz="8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, Malang, Indonesia</a:t>
            </a:r>
            <a:endParaRPr lang="en-ID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</a:endParaRPr>
          </a:p>
          <a:p>
            <a:pPr marL="35560" algn="ctr">
              <a:spcAft>
                <a:spcPts val="400"/>
              </a:spcAft>
            </a:pPr>
            <a:r>
              <a:rPr lang="en-US" sz="800" dirty="0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*Corresponding author: </a:t>
            </a:r>
            <a:r>
              <a:rPr lang="en-US" sz="800" dirty="0" err="1">
                <a:solidFill>
                  <a:schemeClr val="bg1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imamcs@ub.ac.id</a:t>
            </a:r>
            <a:endParaRPr lang="en-ID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</a:endParaRPr>
          </a:p>
          <a:p>
            <a:pPr marL="35560" algn="ctr">
              <a:spcAft>
                <a:spcPts val="400"/>
              </a:spcAft>
            </a:pPr>
            <a:r>
              <a:rPr lang="en-US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 </a:t>
            </a:r>
            <a:endParaRPr lang="en-ID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</a:endParaRPr>
          </a:p>
          <a:p>
            <a:pPr marL="35560" algn="ctr">
              <a:spcAft>
                <a:spcPts val="400"/>
              </a:spcAft>
            </a:pPr>
            <a:r>
              <a:rPr lang="en-US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 </a:t>
            </a:r>
            <a:endParaRPr lang="en-ID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9"/>
          <p:cNvPicPr preferRelativeResize="0"/>
          <p:nvPr/>
        </p:nvPicPr>
        <p:blipFill rotWithShape="1">
          <a:blip r:embed="rId3">
            <a:alphaModFix/>
          </a:blip>
          <a:srcRect t="7812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9"/>
          <p:cNvSpPr/>
          <p:nvPr/>
        </p:nvSpPr>
        <p:spPr>
          <a:xfrm>
            <a:off x="8878" y="0"/>
            <a:ext cx="12192000" cy="6856394"/>
          </a:xfrm>
          <a:prstGeom prst="rect">
            <a:avLst/>
          </a:prstGeom>
          <a:solidFill>
            <a:srgbClr val="281C84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9"/>
          <p:cNvSpPr txBox="1"/>
          <p:nvPr/>
        </p:nvSpPr>
        <p:spPr>
          <a:xfrm>
            <a:off x="3288982" y="1780610"/>
            <a:ext cx="56140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sz="7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3" name="Google Shape;143;p9"/>
          <p:cNvGrpSpPr/>
          <p:nvPr/>
        </p:nvGrpSpPr>
        <p:grpSpPr>
          <a:xfrm>
            <a:off x="5824362" y="5252005"/>
            <a:ext cx="543277" cy="88902"/>
            <a:chOff x="5749925" y="4781548"/>
            <a:chExt cx="523875" cy="85727"/>
          </a:xfrm>
        </p:grpSpPr>
        <p:sp>
          <p:nvSpPr>
            <p:cNvPr id="144" name="Google Shape;144;p9"/>
            <p:cNvSpPr/>
            <p:nvPr/>
          </p:nvSpPr>
          <p:spPr>
            <a:xfrm>
              <a:off x="5749925" y="4781550"/>
              <a:ext cx="85725" cy="857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5969000" y="4781549"/>
              <a:ext cx="85725" cy="857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6188075" y="4781548"/>
              <a:ext cx="85725" cy="857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9"/>
          <p:cNvSpPr txBox="1"/>
          <p:nvPr/>
        </p:nvSpPr>
        <p:spPr>
          <a:xfrm>
            <a:off x="304800" y="3521629"/>
            <a:ext cx="11492753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"By integrating Meta-Deep AI-based Helix Model and Open Innovation, the Meta-QUBITS Framework is Propose to Unlock the Efficient, Adaptive, and Time-based Sustainable Potential of Campus Management by Optimization Technology”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" name="Google Shape;148;p9"/>
          <p:cNvSpPr txBox="1"/>
          <p:nvPr/>
        </p:nvSpPr>
        <p:spPr>
          <a:xfrm>
            <a:off x="2078321" y="6001611"/>
            <a:ext cx="803535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Universitas </a:t>
            </a:r>
            <a:r>
              <a:rPr lang="en-US" sz="1200" i="0" u="none" strike="noStrike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Brawijaya</a:t>
            </a:r>
            <a:endParaRPr lang="en-US" sz="1200" i="0" u="none" strike="noStrik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2544026" y="5601651"/>
            <a:ext cx="710394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Imam Cholissodin</a:t>
            </a:r>
          </a:p>
        </p:txBody>
      </p:sp>
      <p:sp>
        <p:nvSpPr>
          <p:cNvPr id="150" name="Google Shape;150;p9"/>
          <p:cNvSpPr txBox="1"/>
          <p:nvPr/>
        </p:nvSpPr>
        <p:spPr>
          <a:xfrm>
            <a:off x="2796058" y="2980939"/>
            <a:ext cx="659988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10TH INTERNATIONAL CONFERENCE ON MANAGEMENT OF TECHNOLOGY, INNOVATION AND PROJECT</a:t>
            </a:r>
            <a:endParaRPr sz="1000" dirty="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51" name="Google Shape;15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0952" y="698720"/>
            <a:ext cx="1524000" cy="438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9"/>
          <p:cNvGrpSpPr/>
          <p:nvPr/>
        </p:nvGrpSpPr>
        <p:grpSpPr>
          <a:xfrm>
            <a:off x="6367639" y="639050"/>
            <a:ext cx="1514938" cy="523220"/>
            <a:chOff x="256712" y="82550"/>
            <a:chExt cx="1514938" cy="523220"/>
          </a:xfrm>
        </p:grpSpPr>
        <p:pic>
          <p:nvPicPr>
            <p:cNvPr id="153" name="Google Shape;153;p9" descr="A picture containing text, clipart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r="29610"/>
            <a:stretch/>
          </p:blipFill>
          <p:spPr>
            <a:xfrm>
              <a:off x="256712" y="192845"/>
              <a:ext cx="983003" cy="365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9"/>
            <p:cNvSpPr txBox="1"/>
            <p:nvPr/>
          </p:nvSpPr>
          <p:spPr>
            <a:xfrm>
              <a:off x="1162293" y="82550"/>
              <a:ext cx="609357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2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402771" y="1494818"/>
            <a:ext cx="11455399" cy="457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6350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D" b="1" dirty="0"/>
              <a:t>Limited time, energy in the workplace </a:t>
            </a:r>
            <a:r>
              <a:rPr lang="en-ID" dirty="0"/>
              <a:t>and the need to divide time for other activities, such as community, family, etc. based on "load balancing”.</a:t>
            </a:r>
          </a:p>
          <a:p>
            <a:pPr marL="6350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D" b="1" dirty="0"/>
              <a:t>Decreasing physical ability over time working </a:t>
            </a:r>
            <a:r>
              <a:rPr lang="en-ID" dirty="0"/>
              <a:t>if only relying on body strength for the sustainability of work productivity, need optimization of smart work, not just hard work.</a:t>
            </a:r>
          </a:p>
          <a:p>
            <a:pPr marL="6350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D" b="1" dirty="0"/>
              <a:t>Lack of elasticity and flexibility of timeline </a:t>
            </a:r>
            <a:r>
              <a:rPr lang="en-ID" dirty="0"/>
              <a:t>scheduling.</a:t>
            </a:r>
          </a:p>
          <a:p>
            <a:pPr marL="6350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D" b="1" dirty="0"/>
              <a:t>The automation administrative task </a:t>
            </a:r>
            <a:r>
              <a:rPr lang="en-ID" dirty="0"/>
              <a:t>process to produce ready-to-use reports is </a:t>
            </a:r>
            <a:r>
              <a:rPr lang="en-ID" b="1" dirty="0"/>
              <a:t>not yet optimal</a:t>
            </a:r>
            <a:r>
              <a:rPr lang="en-ID" dirty="0"/>
              <a:t>.</a:t>
            </a:r>
          </a:p>
          <a:p>
            <a:pPr marL="6350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D" b="1" dirty="0"/>
              <a:t>Lack of workload balancing</a:t>
            </a:r>
            <a:r>
              <a:rPr lang="en-ID" dirty="0"/>
              <a:t>, so that sometimes there is work overload.</a:t>
            </a:r>
          </a:p>
          <a:p>
            <a:pPr marL="6350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D" b="1" dirty="0"/>
              <a:t>Lack of development of a meta-deep ai-based system </a:t>
            </a:r>
            <a:r>
              <a:rPr lang="en-ID" dirty="0"/>
              <a:t>to reduce work or project time as a time profit (</a:t>
            </a:r>
            <a:r>
              <a:rPr lang="en-ID" b="1" dirty="0"/>
              <a:t>time saving</a:t>
            </a:r>
            <a:r>
              <a:rPr lang="en-ID" dirty="0"/>
              <a:t>) for various adaptive management variations, so that the body is not forced as an effort to maintain health</a:t>
            </a:r>
          </a:p>
          <a:p>
            <a:pPr marL="6350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402771" y="457684"/>
            <a:ext cx="3862146" cy="66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</a:pPr>
            <a:r>
              <a:rPr lang="en-ID" dirty="0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838200" y="1050649"/>
            <a:ext cx="10515600" cy="97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 dirty="0"/>
              <a:t> LITERATURE REVIEW</a:t>
            </a:r>
            <a:endParaRPr dirty="0"/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838200" y="2206171"/>
            <a:ext cx="10515600" cy="397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6350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D" dirty="0"/>
              <a:t>Campus Management Framework</a:t>
            </a:r>
          </a:p>
          <a:p>
            <a:pPr marL="1092200" lvl="1" indent="-457200" algn="just">
              <a:spcBef>
                <a:spcPts val="0"/>
              </a:spcBef>
              <a:buSzPts val="2800"/>
              <a:buFont typeface="Wingdings" pitchFamily="2" charset="2"/>
              <a:buChar char="ü"/>
            </a:pPr>
            <a:r>
              <a:rPr lang="en-ID" dirty="0"/>
              <a:t>The </a:t>
            </a:r>
            <a:r>
              <a:rPr lang="en-ID" b="1" dirty="0"/>
              <a:t>Campus Management Framework </a:t>
            </a:r>
            <a:r>
              <a:rPr lang="en-ID" dirty="0"/>
              <a:t>utilizes various </a:t>
            </a:r>
            <a:r>
              <a:rPr lang="en-ID" b="1" dirty="0"/>
              <a:t>technological</a:t>
            </a:r>
            <a:r>
              <a:rPr lang="en-ID" dirty="0"/>
              <a:t> solutions to </a:t>
            </a:r>
            <a:r>
              <a:rPr lang="en-ID" b="1" dirty="0"/>
              <a:t>improve the efficiency and effectiveness </a:t>
            </a:r>
            <a:r>
              <a:rPr lang="en-ID" dirty="0"/>
              <a:t>of almost all activities.</a:t>
            </a:r>
          </a:p>
          <a:p>
            <a:pPr marL="1092200" lvl="1" indent="-457200" algn="just">
              <a:spcBef>
                <a:spcPts val="0"/>
              </a:spcBef>
              <a:buSzPts val="2800"/>
              <a:buFont typeface="Wingdings" pitchFamily="2" charset="2"/>
              <a:buChar char="ü"/>
            </a:pPr>
            <a:r>
              <a:rPr lang="en-ID" b="1" dirty="0"/>
              <a:t>Management</a:t>
            </a:r>
            <a:r>
              <a:rPr lang="en-ID" dirty="0"/>
              <a:t> often </a:t>
            </a:r>
            <a:r>
              <a:rPr lang="en-ID" b="1" dirty="0"/>
              <a:t>plays a dominant role because it unites </a:t>
            </a:r>
            <a:r>
              <a:rPr lang="en-ID" dirty="0"/>
              <a:t>Information Technology (</a:t>
            </a:r>
            <a:r>
              <a:rPr lang="en-ID" b="1" dirty="0"/>
              <a:t>IT</a:t>
            </a:r>
            <a:r>
              <a:rPr lang="en-ID" dirty="0"/>
              <a:t>) and </a:t>
            </a:r>
            <a:r>
              <a:rPr lang="en-ID" b="1" dirty="0"/>
              <a:t>organizational</a:t>
            </a:r>
            <a:r>
              <a:rPr lang="en-ID" dirty="0"/>
              <a:t> strategies to achieve common objectives through collaboration and strategic system integration.</a:t>
            </a:r>
          </a:p>
          <a:p>
            <a:pPr marL="6350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D" dirty="0"/>
              <a:t>Previous Helix Model and Open Innovation</a:t>
            </a:r>
          </a:p>
          <a:p>
            <a:pPr marL="1092200" lvl="1" indent="-457200" algn="just">
              <a:spcBef>
                <a:spcPts val="0"/>
              </a:spcBef>
              <a:buSzPts val="2800"/>
              <a:buFont typeface="Wingdings" pitchFamily="2" charset="2"/>
              <a:buChar char="ü"/>
            </a:pPr>
            <a:r>
              <a:rPr lang="en-ID" dirty="0"/>
              <a:t>The </a:t>
            </a:r>
            <a:r>
              <a:rPr lang="en-ID" b="1" dirty="0"/>
              <a:t>Helix Model </a:t>
            </a:r>
            <a:r>
              <a:rPr lang="en-ID" dirty="0"/>
              <a:t>is a framework that </a:t>
            </a:r>
            <a:r>
              <a:rPr lang="en-ID" b="1" dirty="0"/>
              <a:t>outlines</a:t>
            </a:r>
            <a:r>
              <a:rPr lang="en-ID" dirty="0"/>
              <a:t> the interactions of mutually beneficial </a:t>
            </a:r>
            <a:r>
              <a:rPr lang="en-ID" b="1" dirty="0"/>
              <a:t>activities among key actors (</a:t>
            </a:r>
            <a:r>
              <a:rPr lang="en-ID" b="1" i="1" dirty="0"/>
              <a:t>n</a:t>
            </a:r>
            <a:r>
              <a:rPr lang="en-ID" b="1" dirty="0"/>
              <a:t>-Helix)</a:t>
            </a:r>
            <a:r>
              <a:rPr lang="en-ID" dirty="0"/>
              <a:t> within entity's ecosystem.</a:t>
            </a:r>
          </a:p>
          <a:p>
            <a:pPr marL="1092200" lvl="1" indent="-457200" algn="just">
              <a:spcBef>
                <a:spcPts val="0"/>
              </a:spcBef>
              <a:buSzPts val="2800"/>
              <a:buFont typeface="Wingdings" pitchFamily="2" charset="2"/>
              <a:buChar char="ü"/>
            </a:pPr>
            <a:r>
              <a:rPr lang="en-ID" b="1" dirty="0"/>
              <a:t>Open Innovation </a:t>
            </a:r>
            <a:r>
              <a:rPr lang="en-ID" dirty="0"/>
              <a:t>is a </a:t>
            </a:r>
            <a:r>
              <a:rPr lang="en-ID" b="1" dirty="0"/>
              <a:t>management</a:t>
            </a:r>
            <a:r>
              <a:rPr lang="en-ID" dirty="0"/>
              <a:t> approach that promotes organizations to embrace external ideas and technologies, share knowledge, and collaborate on </a:t>
            </a:r>
            <a:r>
              <a:rPr lang="en-ID" b="1" dirty="0"/>
              <a:t>innovation outcomes </a:t>
            </a:r>
            <a:r>
              <a:rPr lang="en-ID" dirty="0"/>
              <a:t>with others to accelerate the innovation process.</a:t>
            </a:r>
          </a:p>
          <a:p>
            <a:pPr marL="6350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D" b="1" dirty="0"/>
              <a:t>Meta-Deep AI </a:t>
            </a:r>
            <a:r>
              <a:rPr lang="en-ID" dirty="0"/>
              <a:t>Algorithm (AI, ML, Deep Learning, Meta-Learning &amp; LLM)</a:t>
            </a:r>
          </a:p>
          <a:p>
            <a:pPr marL="6350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D" dirty="0"/>
              <a:t>Performance Measure (</a:t>
            </a:r>
            <a:r>
              <a:rPr lang="en-ID" b="1" dirty="0"/>
              <a:t>BSC</a:t>
            </a:r>
            <a:r>
              <a:rPr lang="en-ID" dirty="0"/>
              <a:t>, and others)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402771" y="1494818"/>
            <a:ext cx="11455399" cy="457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350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D" b="1" dirty="0"/>
              <a:t>We propose </a:t>
            </a:r>
            <a:r>
              <a:rPr lang="en-ID" dirty="0"/>
              <a:t>the integration of all Meta-Deep AI, accompanied </a:t>
            </a:r>
            <a:r>
              <a:rPr lang="en-ID" b="1" dirty="0"/>
              <a:t>by the adoption of several performance evaluation formulas </a:t>
            </a:r>
            <a:r>
              <a:rPr lang="en-ID" dirty="0"/>
              <a:t>such as the </a:t>
            </a:r>
            <a:r>
              <a:rPr lang="en-ID" b="1" dirty="0"/>
              <a:t>balanced scorecard</a:t>
            </a:r>
            <a:r>
              <a:rPr lang="en-ID" dirty="0"/>
              <a:t>, among others. </a:t>
            </a:r>
          </a:p>
          <a:p>
            <a:pPr marL="6350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D" b="1" dirty="0"/>
              <a:t>This integration is summarized and named the </a:t>
            </a:r>
            <a:r>
              <a:rPr lang="en-ID" dirty="0"/>
              <a:t>Meta-Quantum Unified Balanced Intelligence for Time-based Sustainability (</a:t>
            </a:r>
            <a:r>
              <a:rPr lang="en-ID" b="1" dirty="0"/>
              <a:t>meta-QUBITS1</a:t>
            </a:r>
            <a:r>
              <a:rPr lang="en-ID" dirty="0"/>
              <a:t>) Framework, version 1.</a:t>
            </a:r>
          </a:p>
          <a:p>
            <a:pPr marL="6350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ID" dirty="0"/>
          </a:p>
          <a:p>
            <a:pPr marL="6350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ID" dirty="0"/>
          </a:p>
          <a:p>
            <a:pPr marL="6350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ID" dirty="0"/>
          </a:p>
          <a:p>
            <a:pPr marL="6350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D" dirty="0"/>
              <a:t>Meta-QUBITS1, or the </a:t>
            </a:r>
            <a:r>
              <a:rPr lang="en-ID" b="1" dirty="0"/>
              <a:t>short label QUBITS1</a:t>
            </a:r>
            <a:r>
              <a:rPr lang="en-ID" dirty="0"/>
              <a:t>, </a:t>
            </a:r>
            <a:r>
              <a:rPr lang="en-ID" b="1" dirty="0"/>
              <a:t>supports the adaptive</a:t>
            </a:r>
            <a:r>
              <a:rPr lang="en-ID" dirty="0"/>
              <a:t> concept as it can </a:t>
            </a:r>
            <a:r>
              <a:rPr lang="en-ID" b="1" dirty="0"/>
              <a:t>collaborate</a:t>
            </a:r>
            <a:r>
              <a:rPr lang="en-ID" dirty="0"/>
              <a:t> with existing approaches </a:t>
            </a:r>
            <a:r>
              <a:rPr lang="en-ID" b="1" dirty="0"/>
              <a:t>while maintaining its own indicators as a unique feature </a:t>
            </a:r>
            <a:r>
              <a:rPr lang="en-ID" dirty="0"/>
              <a:t>as tools</a:t>
            </a:r>
            <a:r>
              <a:rPr lang="en-ID" b="1" dirty="0"/>
              <a:t> for Development of an Optimization Campus Management Framework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402771" y="457684"/>
            <a:ext cx="3862146" cy="66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</a:pPr>
            <a:r>
              <a:rPr lang="en-ID" dirty="0"/>
              <a:t>METHODS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236EB9-6726-011F-81D0-5E886EF624CC}"/>
              </a:ext>
            </a:extLst>
          </p:cNvPr>
          <p:cNvSpPr txBox="1"/>
          <p:nvPr/>
        </p:nvSpPr>
        <p:spPr>
          <a:xfrm>
            <a:off x="3362406" y="3754727"/>
            <a:ext cx="6211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BF8F00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“Meta-QUBITS Framework</a:t>
            </a:r>
            <a:r>
              <a:rPr lang="en-ID" sz="2800" b="1" dirty="0">
                <a:solidFill>
                  <a:srgbClr val="BF8F00"/>
                </a:solidFill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”</a:t>
            </a:r>
            <a:endParaRPr lang="en-US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402771" y="1494818"/>
            <a:ext cx="11455399" cy="457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D" dirty="0"/>
              <a:t>Steps for Implementing </a:t>
            </a:r>
          </a:p>
          <a:p>
            <a:pPr marL="1092200" lvl="1" indent="-457200" algn="just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en-ID" dirty="0"/>
              <a:t>Determining of </a:t>
            </a:r>
            <a:r>
              <a:rPr lang="en-ID" b="1" dirty="0"/>
              <a:t>Weight</a:t>
            </a:r>
          </a:p>
          <a:p>
            <a:pPr marL="1092200" lvl="1" indent="-457200" algn="just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en-ID" dirty="0"/>
              <a:t>Data </a:t>
            </a:r>
            <a:r>
              <a:rPr lang="en-ID" b="1" dirty="0"/>
              <a:t>Collection</a:t>
            </a:r>
          </a:p>
          <a:p>
            <a:pPr marL="1092200" lvl="1" indent="-457200" algn="just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en-ID" b="1" dirty="0"/>
              <a:t>Metric</a:t>
            </a:r>
            <a:r>
              <a:rPr lang="en-ID" dirty="0"/>
              <a:t> Calculation</a:t>
            </a:r>
          </a:p>
          <a:p>
            <a:pPr marL="1092200" lvl="1" indent="-457200" algn="just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en-ID" b="1" dirty="0"/>
              <a:t>Evaluation</a:t>
            </a:r>
            <a:r>
              <a:rPr lang="en-ID" dirty="0"/>
              <a:t>, </a:t>
            </a:r>
            <a:r>
              <a:rPr lang="en-ID" b="1" dirty="0"/>
              <a:t>Validation</a:t>
            </a:r>
            <a:r>
              <a:rPr lang="en-ID" dirty="0"/>
              <a:t>, and </a:t>
            </a:r>
            <a:r>
              <a:rPr lang="en-ID" b="1" dirty="0"/>
              <a:t>Reporting</a:t>
            </a:r>
            <a:endParaRPr b="1" dirty="0"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402771" y="457684"/>
            <a:ext cx="3862146" cy="66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</a:pPr>
            <a:r>
              <a:rPr lang="en-ID" dirty="0"/>
              <a:t>METHODS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43EBC6-372B-6418-4307-4002E80D9397}"/>
              </a:ext>
            </a:extLst>
          </p:cNvPr>
          <p:cNvGrpSpPr/>
          <p:nvPr/>
        </p:nvGrpSpPr>
        <p:grpSpPr>
          <a:xfrm>
            <a:off x="7423759" y="1281723"/>
            <a:ext cx="4061068" cy="3850673"/>
            <a:chOff x="0" y="0"/>
            <a:chExt cx="5000625" cy="47561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2F42144-FD6B-D904-5C2A-9BF083DF9D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68" b="2077"/>
            <a:stretch/>
          </p:blipFill>
          <p:spPr bwMode="auto">
            <a:xfrm>
              <a:off x="0" y="0"/>
              <a:ext cx="5000625" cy="47561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F2FE54-722D-4595-4B58-A95C1171B020}"/>
                </a:ext>
              </a:extLst>
            </p:cNvPr>
            <p:cNvSpPr/>
            <p:nvPr/>
          </p:nvSpPr>
          <p:spPr>
            <a:xfrm>
              <a:off x="1691871" y="1641995"/>
              <a:ext cx="1612040" cy="165182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400"/>
                </a:spcAft>
              </a:pPr>
              <a:r>
                <a:rPr lang="en-US" sz="1100">
                  <a:effectLst/>
                  <a:ea typeface="MS Mincho" panose="02020609040205080304" pitchFamily="49" charset="-128"/>
                </a:rPr>
                <a:t> </a:t>
              </a:r>
              <a:endParaRPr lang="en-ID" sz="1100">
                <a:effectLst/>
                <a:ea typeface="MS Mincho" panose="02020609040205080304" pitchFamily="49" charset="-128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6BB127-102C-ED2C-1885-DC99AE0E4738}"/>
                </a:ext>
              </a:extLst>
            </p:cNvPr>
            <p:cNvSpPr/>
            <p:nvPr/>
          </p:nvSpPr>
          <p:spPr>
            <a:xfrm>
              <a:off x="2286000" y="2244437"/>
              <a:ext cx="430824" cy="422031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400"/>
                </a:spcAft>
              </a:pPr>
              <a:r>
                <a:rPr lang="en-US" sz="1100">
                  <a:effectLst/>
                  <a:ea typeface="MS Mincho" panose="02020609040205080304" pitchFamily="49" charset="-128"/>
                </a:rPr>
                <a:t> </a:t>
              </a:r>
              <a:endParaRPr lang="en-ID" sz="1100">
                <a:effectLst/>
                <a:ea typeface="MS Mincho" panose="02020609040205080304" pitchFamily="49" charset="-128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5A0CE80-62F6-8390-B60A-F92FAB2C323F}"/>
              </a:ext>
            </a:extLst>
          </p:cNvPr>
          <p:cNvSpPr txBox="1"/>
          <p:nvPr/>
        </p:nvSpPr>
        <p:spPr>
          <a:xfrm>
            <a:off x="6542845" y="5277667"/>
            <a:ext cx="5246384" cy="1006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0430"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rgbClr val="FF0000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FIGURE 1. </a:t>
            </a:r>
            <a:r>
              <a:rPr lang="en-US" sz="1400" dirty="0">
                <a:solidFill>
                  <a:srgbClr val="BF8F00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The Nine Helix Model Visualization with Religion as Foundation in Green, Where In Indonesia, The Ministry of Religious Affairs (Kementerian Agama RI) Could Serve as an Essential Component.</a:t>
            </a:r>
            <a:endParaRPr lang="en-ID" sz="1400" dirty="0">
              <a:effectLst/>
              <a:latin typeface="Calibri" panose="020F0502020204030204" pitchFamily="34" charset="0"/>
              <a:ea typeface="MS Mincho" panose="02020609040205080304" pitchFamily="49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236EB9-6726-011F-81D0-5E886EF624CC}"/>
              </a:ext>
            </a:extLst>
          </p:cNvPr>
          <p:cNvSpPr txBox="1"/>
          <p:nvPr/>
        </p:nvSpPr>
        <p:spPr>
          <a:xfrm>
            <a:off x="3409701" y="1494818"/>
            <a:ext cx="6211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BF8F00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“Meta-QUBITS Framework</a:t>
            </a:r>
            <a:r>
              <a:rPr lang="en-ID" sz="2400" b="1" dirty="0">
                <a:solidFill>
                  <a:srgbClr val="BF8F00"/>
                </a:solidFill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”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64CD4-8C9E-7E97-7680-B09BC12F7FAB}"/>
              </a:ext>
            </a:extLst>
          </p:cNvPr>
          <p:cNvSpPr txBox="1"/>
          <p:nvPr/>
        </p:nvSpPr>
        <p:spPr>
          <a:xfrm>
            <a:off x="2657924" y="5862656"/>
            <a:ext cx="2429370" cy="315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algn="just">
              <a:lnSpc>
                <a:spcPct val="107000"/>
              </a:lnSpc>
              <a:spcAft>
                <a:spcPts val="400"/>
              </a:spcAft>
            </a:pPr>
            <a:r>
              <a:rPr lang="en-US" sz="1400" dirty="0">
                <a:solidFill>
                  <a:srgbClr val="BF8F00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Format Dataset</a:t>
            </a:r>
            <a:endParaRPr lang="en-ID" sz="1400" dirty="0">
              <a:effectLst/>
              <a:latin typeface="Calibri" panose="020F0502020204030204" pitchFamily="34" charset="0"/>
              <a:ea typeface="MS Mincho" panose="02020609040205080304" pitchFamily="49" charset="-12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689072-852A-3203-0B06-BC358840A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470230"/>
              </p:ext>
            </p:extLst>
          </p:nvPr>
        </p:nvGraphicFramePr>
        <p:xfrm>
          <a:off x="1574220" y="3464680"/>
          <a:ext cx="5559004" cy="228758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48762">
                  <a:extLst>
                    <a:ext uri="{9D8B030D-6E8A-4147-A177-3AD203B41FA5}">
                      <a16:colId xmlns:a16="http://schemas.microsoft.com/office/drawing/2014/main" val="2741034130"/>
                    </a:ext>
                  </a:extLst>
                </a:gridCol>
                <a:gridCol w="635618">
                  <a:extLst>
                    <a:ext uri="{9D8B030D-6E8A-4147-A177-3AD203B41FA5}">
                      <a16:colId xmlns:a16="http://schemas.microsoft.com/office/drawing/2014/main" val="3629817212"/>
                    </a:ext>
                  </a:extLst>
                </a:gridCol>
                <a:gridCol w="744736">
                  <a:extLst>
                    <a:ext uri="{9D8B030D-6E8A-4147-A177-3AD203B41FA5}">
                      <a16:colId xmlns:a16="http://schemas.microsoft.com/office/drawing/2014/main" val="409492371"/>
                    </a:ext>
                  </a:extLst>
                </a:gridCol>
                <a:gridCol w="826904">
                  <a:extLst>
                    <a:ext uri="{9D8B030D-6E8A-4147-A177-3AD203B41FA5}">
                      <a16:colId xmlns:a16="http://schemas.microsoft.com/office/drawing/2014/main" val="2231206844"/>
                    </a:ext>
                  </a:extLst>
                </a:gridCol>
                <a:gridCol w="664519">
                  <a:extLst>
                    <a:ext uri="{9D8B030D-6E8A-4147-A177-3AD203B41FA5}">
                      <a16:colId xmlns:a16="http://schemas.microsoft.com/office/drawing/2014/main" val="4212482502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3387346760"/>
                    </a:ext>
                  </a:extLst>
                </a:gridCol>
                <a:gridCol w="990097">
                  <a:extLst>
                    <a:ext uri="{9D8B030D-6E8A-4147-A177-3AD203B41FA5}">
                      <a16:colId xmlns:a16="http://schemas.microsoft.com/office/drawing/2014/main" val="418901586"/>
                    </a:ext>
                  </a:extLst>
                </a:gridCol>
                <a:gridCol w="508919">
                  <a:extLst>
                    <a:ext uri="{9D8B030D-6E8A-4147-A177-3AD203B41FA5}">
                      <a16:colId xmlns:a16="http://schemas.microsoft.com/office/drawing/2014/main" val="2027884011"/>
                    </a:ext>
                  </a:extLst>
                </a:gridCol>
              </a:tblGrid>
              <a:tr h="78185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No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m Sample Case "Meta-Deep AI" Apps i-th as a Services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US" sz="700">
                          <a:effectLst/>
                        </a:rPr>
                        <a:t>With or Without the Union of the Helix Model (H</a:t>
                      </a:r>
                      <a:r>
                        <a:rPr lang="en-US" sz="700" baseline="-25000">
                          <a:effectLst/>
                        </a:rPr>
                        <a:t>1</a:t>
                      </a:r>
                      <a:r>
                        <a:rPr lang="en-US" sz="700">
                          <a:effectLst/>
                        </a:rPr>
                        <a:t>-H</a:t>
                      </a:r>
                      <a:r>
                        <a:rPr lang="en-US" sz="700" baseline="-25000">
                          <a:effectLst/>
                        </a:rPr>
                        <a:t>9</a:t>
                      </a:r>
                      <a:r>
                        <a:rPr lang="en-US" sz="700">
                          <a:effectLst/>
                        </a:rPr>
                        <a:t>) Based on Direct and Indirect Activities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Helix Weights (WH</a:t>
                      </a:r>
                      <a:r>
                        <a:rPr lang="en-ID" sz="700" baseline="-25000">
                          <a:effectLst/>
                        </a:rPr>
                        <a:t>j</a:t>
                      </a:r>
                      <a:r>
                        <a:rPr lang="en-ID" sz="700">
                          <a:effectLst/>
                        </a:rPr>
                        <a:t>)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With or Without the Union of Open Innovation (O</a:t>
                      </a:r>
                      <a:r>
                        <a:rPr lang="en-ID" sz="700" baseline="-25000">
                          <a:effectLst/>
                        </a:rPr>
                        <a:t>1</a:t>
                      </a:r>
                      <a:r>
                        <a:rPr lang="en-ID" sz="700">
                          <a:effectLst/>
                        </a:rPr>
                        <a:t>-O</a:t>
                      </a:r>
                      <a:r>
                        <a:rPr lang="en-ID" sz="700" baseline="-25000">
                          <a:effectLst/>
                        </a:rPr>
                        <a:t>5</a:t>
                      </a:r>
                      <a:r>
                        <a:rPr lang="en-ID" sz="700">
                          <a:effectLst/>
                        </a:rPr>
                        <a:t>) Based on Direct and Indirect Achievement Results (Before - After, Target - Actual)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Open Inn. Weights </a:t>
                      </a:r>
                      <a:br>
                        <a:rPr lang="en-ID" sz="700">
                          <a:effectLst/>
                        </a:rPr>
                      </a:br>
                      <a:r>
                        <a:rPr lang="en-ID" sz="700">
                          <a:effectLst/>
                        </a:rPr>
                        <a:t>(WO</a:t>
                      </a:r>
                      <a:r>
                        <a:rPr lang="en-ID" sz="700" baseline="-25000">
                          <a:effectLst/>
                        </a:rPr>
                        <a:t>r</a:t>
                      </a:r>
                      <a:r>
                        <a:rPr lang="en-ID" sz="700">
                          <a:effectLst/>
                        </a:rPr>
                        <a:t>)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extLst>
                  <a:ext uri="{0D108BD9-81ED-4DB2-BD59-A6C34878D82A}">
                    <a16:rowId xmlns:a16="http://schemas.microsoft.com/office/drawing/2014/main" val="1117589470"/>
                  </a:ext>
                </a:extLst>
              </a:tr>
              <a:tr h="7295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n</a:t>
                      </a:r>
                      <a:r>
                        <a:rPr lang="en-ID" sz="700" baseline="-25000">
                          <a:effectLst/>
                        </a:rPr>
                        <a:t>1</a:t>
                      </a:r>
                      <a:r>
                        <a:rPr lang="en-ID" sz="700">
                          <a:effectLst/>
                        </a:rPr>
                        <a:t> Key Points as </a:t>
                      </a:r>
                      <a:r>
                        <a:rPr lang="en-US" sz="700">
                          <a:effectLst/>
                        </a:rPr>
                        <a:t>Indicators of</a:t>
                      </a:r>
                      <a:br>
                        <a:rPr lang="en-ID" sz="700">
                          <a:effectLst/>
                        </a:rPr>
                      </a:br>
                      <a:r>
                        <a:rPr lang="en-ID" sz="700">
                          <a:effectLst/>
                        </a:rPr>
                        <a:t>(H</a:t>
                      </a:r>
                      <a:r>
                        <a:rPr lang="en-ID" sz="700" baseline="-25000">
                          <a:effectLst/>
                        </a:rPr>
                        <a:t>ij</a:t>
                      </a:r>
                      <a:r>
                        <a:rPr lang="en-ID" sz="700">
                          <a:effectLst/>
                        </a:rPr>
                        <a:t> </a:t>
                      </a:r>
                      <a:r>
                        <a:rPr lang="en-ID" sz="700">
                          <a:effectLst/>
                          <a:sym typeface="Symbol" pitchFamily="2" charset="2"/>
                        </a:rPr>
                        <a:t></a:t>
                      </a:r>
                      <a:r>
                        <a:rPr lang="en-ID" sz="700">
                          <a:effectLst/>
                        </a:rPr>
                        <a:t> F</a:t>
                      </a:r>
                      <a:r>
                        <a:rPr lang="en-ID" sz="700" baseline="-25000">
                          <a:effectLst/>
                        </a:rPr>
                        <a:t>ikq</a:t>
                      </a:r>
                      <a:r>
                        <a:rPr lang="en-ID" sz="700">
                          <a:effectLst/>
                        </a:rPr>
                        <a:t>)'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 dirty="0">
                          <a:effectLst/>
                        </a:rPr>
                        <a:t>n</a:t>
                      </a:r>
                      <a:r>
                        <a:rPr lang="en-ID" sz="700" baseline="-25000" dirty="0">
                          <a:effectLst/>
                        </a:rPr>
                        <a:t>2</a:t>
                      </a:r>
                      <a:r>
                        <a:rPr lang="en-ID" sz="700" dirty="0">
                          <a:effectLst/>
                        </a:rPr>
                        <a:t> Key Points as </a:t>
                      </a:r>
                      <a:r>
                        <a:rPr lang="en-US" sz="700" dirty="0">
                          <a:effectLst/>
                        </a:rPr>
                        <a:t>Indicators of</a:t>
                      </a:r>
                      <a:endParaRPr lang="en-ID" sz="7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 dirty="0">
                          <a:effectLst/>
                        </a:rPr>
                        <a:t>(</a:t>
                      </a:r>
                      <a:r>
                        <a:rPr lang="en-ID" sz="700" dirty="0" err="1">
                          <a:effectLst/>
                        </a:rPr>
                        <a:t>H</a:t>
                      </a:r>
                      <a:r>
                        <a:rPr lang="en-ID" sz="700" baseline="-25000" dirty="0" err="1">
                          <a:effectLst/>
                        </a:rPr>
                        <a:t>ij</a:t>
                      </a:r>
                      <a:r>
                        <a:rPr lang="en-ID" sz="700" dirty="0">
                          <a:effectLst/>
                        </a:rPr>
                        <a:t> </a:t>
                      </a:r>
                      <a:r>
                        <a:rPr lang="en-ID" sz="700" dirty="0">
                          <a:effectLst/>
                          <a:sym typeface="Symbol" pitchFamily="2" charset="2"/>
                        </a:rPr>
                        <a:t></a:t>
                      </a:r>
                      <a:r>
                        <a:rPr lang="en-ID" sz="700" dirty="0">
                          <a:effectLst/>
                        </a:rPr>
                        <a:t> </a:t>
                      </a:r>
                      <a:r>
                        <a:rPr lang="en-ID" sz="700" dirty="0" err="1">
                          <a:effectLst/>
                        </a:rPr>
                        <a:t>F</a:t>
                      </a:r>
                      <a:r>
                        <a:rPr lang="en-ID" sz="700" baseline="-25000" dirty="0" err="1">
                          <a:effectLst/>
                        </a:rPr>
                        <a:t>ikq</a:t>
                      </a:r>
                      <a:r>
                        <a:rPr lang="en-ID" sz="700" dirty="0">
                          <a:effectLst/>
                        </a:rPr>
                        <a:t>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 dirty="0">
                          <a:effectLst/>
                        </a:rPr>
                        <a:t> </a:t>
                      </a:r>
                      <a:endParaRPr lang="en-ID" sz="7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n</a:t>
                      </a:r>
                      <a:r>
                        <a:rPr lang="en-ID" sz="700" baseline="-25000">
                          <a:effectLst/>
                        </a:rPr>
                        <a:t>3 </a:t>
                      </a:r>
                      <a:r>
                        <a:rPr lang="en-ID" sz="700">
                          <a:effectLst/>
                        </a:rPr>
                        <a:t>Key Points as </a:t>
                      </a:r>
                      <a:r>
                        <a:rPr lang="en-US" sz="700">
                          <a:effectLst/>
                        </a:rPr>
                        <a:t>Indicators of</a:t>
                      </a:r>
                      <a:endParaRPr lang="en-ID" sz="7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(O</a:t>
                      </a:r>
                      <a:r>
                        <a:rPr lang="en-ID" sz="700" baseline="-25000">
                          <a:effectLst/>
                        </a:rPr>
                        <a:t>ir</a:t>
                      </a:r>
                      <a:r>
                        <a:rPr lang="en-ID" sz="700">
                          <a:effectLst/>
                        </a:rPr>
                        <a:t> </a:t>
                      </a:r>
                      <a:r>
                        <a:rPr lang="en-ID" sz="700">
                          <a:effectLst/>
                          <a:sym typeface="Symbol" pitchFamily="2" charset="2"/>
                        </a:rPr>
                        <a:t></a:t>
                      </a:r>
                      <a:r>
                        <a:rPr lang="en-ID" sz="700">
                          <a:effectLst/>
                        </a:rPr>
                        <a:t> F</a:t>
                      </a:r>
                      <a:r>
                        <a:rPr lang="en-ID" sz="700" baseline="-25000">
                          <a:effectLst/>
                        </a:rPr>
                        <a:t>ikq</a:t>
                      </a:r>
                      <a:r>
                        <a:rPr lang="en-ID" sz="700">
                          <a:effectLst/>
                        </a:rPr>
                        <a:t>)'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n</a:t>
                      </a:r>
                      <a:r>
                        <a:rPr lang="en-ID" sz="700" baseline="-25000">
                          <a:effectLst/>
                        </a:rPr>
                        <a:t>4 </a:t>
                      </a:r>
                      <a:r>
                        <a:rPr lang="en-ID" sz="700">
                          <a:effectLst/>
                        </a:rPr>
                        <a:t>Key Points as </a:t>
                      </a:r>
                      <a:r>
                        <a:rPr lang="en-US" sz="700">
                          <a:effectLst/>
                        </a:rPr>
                        <a:t>Indicators of</a:t>
                      </a:r>
                      <a:endParaRPr lang="en-ID" sz="7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(O</a:t>
                      </a:r>
                      <a:r>
                        <a:rPr lang="en-ID" sz="700" baseline="-25000">
                          <a:effectLst/>
                        </a:rPr>
                        <a:t>ir</a:t>
                      </a:r>
                      <a:r>
                        <a:rPr lang="en-ID" sz="700">
                          <a:effectLst/>
                        </a:rPr>
                        <a:t> </a:t>
                      </a:r>
                      <a:r>
                        <a:rPr lang="en-ID" sz="700">
                          <a:effectLst/>
                          <a:sym typeface="Symbol" pitchFamily="2" charset="2"/>
                        </a:rPr>
                        <a:t></a:t>
                      </a:r>
                      <a:r>
                        <a:rPr lang="en-ID" sz="700">
                          <a:effectLst/>
                        </a:rPr>
                        <a:t> F</a:t>
                      </a:r>
                      <a:r>
                        <a:rPr lang="en-ID" sz="700" baseline="-25000">
                          <a:effectLst/>
                        </a:rPr>
                        <a:t>ikq</a:t>
                      </a:r>
                      <a:r>
                        <a:rPr lang="en-ID" sz="700">
                          <a:effectLst/>
                        </a:rPr>
                        <a:t>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745233"/>
                  </a:ext>
                </a:extLst>
              </a:tr>
              <a:tr h="1944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1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Smart Data AI Studio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94, 96, .., 78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0.19, 0.18, .., 0.08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89, 82, .., 83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0.23, 0.16, .., 0.21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extLst>
                  <a:ext uri="{0D108BD9-81ED-4DB2-BD59-A6C34878D82A}">
                    <a16:rowId xmlns:a16="http://schemas.microsoft.com/office/drawing/2014/main" val="3322560854"/>
                  </a:ext>
                </a:extLst>
              </a:tr>
              <a:tr h="1944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2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Academic Document Review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93, 82, .., 93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..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..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..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extLst>
                  <a:ext uri="{0D108BD9-81ED-4DB2-BD59-A6C34878D82A}">
                    <a16:rowId xmlns:a16="http://schemas.microsoft.com/office/drawing/2014/main" val="2938096651"/>
                  </a:ext>
                </a:extLst>
              </a:tr>
              <a:tr h="947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..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..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..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..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..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..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extLst>
                  <a:ext uri="{0D108BD9-81ED-4DB2-BD59-A6C34878D82A}">
                    <a16:rowId xmlns:a16="http://schemas.microsoft.com/office/drawing/2014/main" val="3012173404"/>
                  </a:ext>
                </a:extLst>
              </a:tr>
              <a:tr h="947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m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..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..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 dirty="0">
                          <a:effectLst/>
                        </a:rPr>
                        <a:t>..</a:t>
                      </a:r>
                      <a:endParaRPr lang="en-ID" sz="7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>
                          <a:effectLst/>
                        </a:rPr>
                        <a:t>..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400"/>
                        </a:spcAft>
                      </a:pPr>
                      <a:r>
                        <a:rPr lang="en-ID" sz="700" dirty="0">
                          <a:effectLst/>
                        </a:rPr>
                        <a:t>..</a:t>
                      </a:r>
                      <a:endParaRPr lang="en-ID" sz="7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</a:endParaRPr>
                    </a:p>
                  </a:txBody>
                  <a:tcPr marL="28583" marR="28583" marT="0" marB="0" anchor="ctr"/>
                </a:tc>
                <a:extLst>
                  <a:ext uri="{0D108BD9-81ED-4DB2-BD59-A6C34878D82A}">
                    <a16:rowId xmlns:a16="http://schemas.microsoft.com/office/drawing/2014/main" val="3676902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52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402772" y="1494818"/>
            <a:ext cx="5908382" cy="457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D" dirty="0"/>
              <a:t>The results of implementing the QUBITS1 Framework focus on self-assessment</a:t>
            </a:r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402771" y="457684"/>
            <a:ext cx="3862146" cy="66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</a:pPr>
            <a:r>
              <a:rPr lang="en-ID" dirty="0"/>
              <a:t>RESULTS (1 of 3)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C78A70-AD37-BB4B-3D21-DA8A8300B3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7" t="8284" r="26364" b="7723"/>
          <a:stretch/>
        </p:blipFill>
        <p:spPr bwMode="auto">
          <a:xfrm>
            <a:off x="6733558" y="1458651"/>
            <a:ext cx="4920560" cy="39406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5F6CDA-585E-BEEB-597E-E50061930184}"/>
              </a:ext>
            </a:extLst>
          </p:cNvPr>
          <p:cNvSpPr txBox="1"/>
          <p:nvPr/>
        </p:nvSpPr>
        <p:spPr>
          <a:xfrm>
            <a:off x="6733558" y="5399348"/>
            <a:ext cx="5342964" cy="315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rgbClr val="FF0000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FIGURE 3. </a:t>
            </a:r>
            <a:r>
              <a:rPr lang="en-US" sz="1400" dirty="0">
                <a:solidFill>
                  <a:srgbClr val="BF8F00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Key Points Visualization of All Apps based on Weights </a:t>
            </a:r>
            <a:endParaRPr lang="en-ID" sz="1400" dirty="0">
              <a:effectLst/>
              <a:latin typeface="Calibri" panose="020F0502020204030204" pitchFamily="34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708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402772" y="1494818"/>
            <a:ext cx="5908382" cy="457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6350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D" b="1" dirty="0"/>
              <a:t>Which does not directly evaluate the strengths and weaknesses of campus management but instead emphasizes providing solutions for recommending the optimal weights for </a:t>
            </a:r>
            <a:r>
              <a:rPr lang="en-ID" b="1" dirty="0" err="1"/>
              <a:t>WH</a:t>
            </a:r>
            <a:r>
              <a:rPr lang="en-ID" b="1" baseline="-25000" dirty="0" err="1"/>
              <a:t>j</a:t>
            </a:r>
            <a:r>
              <a:rPr lang="en-ID" b="1" dirty="0"/>
              <a:t> and </a:t>
            </a:r>
            <a:r>
              <a:rPr lang="en-ID" b="1" dirty="0" err="1"/>
              <a:t>WO</a:t>
            </a:r>
            <a:r>
              <a:rPr lang="en-ID" b="1" baseline="-25000" dirty="0" err="1"/>
              <a:t>r</a:t>
            </a:r>
            <a:r>
              <a:rPr lang="en-ID" b="1" dirty="0"/>
              <a:t> </a:t>
            </a:r>
            <a:r>
              <a:rPr lang="en-ID" dirty="0"/>
              <a:t>through </a:t>
            </a:r>
            <a:r>
              <a:rPr lang="en-ID" dirty="0" err="1"/>
              <a:t>stigmergy</a:t>
            </a:r>
            <a:r>
              <a:rPr lang="en-ID" dirty="0"/>
              <a:t> with offers numerous potential solutions for global optimization, e.g. </a:t>
            </a:r>
            <a:r>
              <a:rPr lang="en-ID" b="1" dirty="0"/>
              <a:t>utilize Particle Swarm Optimization </a:t>
            </a:r>
            <a:r>
              <a:rPr lang="en-ID" dirty="0"/>
              <a:t>(PSO) Algorithm.</a:t>
            </a:r>
          </a:p>
          <a:p>
            <a:pPr marL="6350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D" dirty="0"/>
              <a:t>It </a:t>
            </a:r>
            <a:r>
              <a:rPr lang="en-ID" b="1" dirty="0"/>
              <a:t>provides multiple options for developing campus management </a:t>
            </a:r>
            <a:r>
              <a:rPr lang="en-ID" dirty="0"/>
              <a:t>according to the capabilities of each campus in the future. This means these options can be reconsidered by </a:t>
            </a:r>
            <a:r>
              <a:rPr lang="en-ID" b="1" dirty="0"/>
              <a:t>stakeholders to choose the best one</a:t>
            </a:r>
            <a:r>
              <a:rPr lang="en-ID" dirty="0"/>
              <a:t>, considering the specific characteristics of each campus.</a:t>
            </a:r>
            <a:endParaRPr dirty="0"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402771" y="457684"/>
            <a:ext cx="3862146" cy="66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</a:pPr>
            <a:r>
              <a:rPr lang="en-ID" dirty="0"/>
              <a:t>RESULTS (2 of 3)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F6CDA-585E-BEEB-597E-E50061930184}"/>
              </a:ext>
            </a:extLst>
          </p:cNvPr>
          <p:cNvSpPr txBox="1"/>
          <p:nvPr/>
        </p:nvSpPr>
        <p:spPr>
          <a:xfrm>
            <a:off x="6733558" y="5399348"/>
            <a:ext cx="5342964" cy="346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FIGURE 4. </a:t>
            </a:r>
            <a:r>
              <a:rPr lang="en-US" sz="1600" dirty="0">
                <a:solidFill>
                  <a:srgbClr val="BF8F00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Convergence of Maximum Fitness Value</a:t>
            </a:r>
            <a:endParaRPr lang="en-ID" sz="1600" dirty="0">
              <a:effectLst/>
              <a:latin typeface="Calibri" panose="020F0502020204030204" pitchFamily="34" charset="0"/>
              <a:ea typeface="MS Mincho" panose="02020609040205080304" pitchFamily="49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FE612A-8CF3-232D-7629-18E7C3B415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9"/>
          <a:stretch/>
        </p:blipFill>
        <p:spPr bwMode="auto">
          <a:xfrm>
            <a:off x="6711133" y="2387911"/>
            <a:ext cx="5078095" cy="27901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2562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402772" y="1494818"/>
            <a:ext cx="6330786" cy="457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6350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D" sz="3100" dirty="0"/>
              <a:t>In the Apps column, for example, existing apps with supervision and ethics at the institution include (</a:t>
            </a:r>
            <a:r>
              <a:rPr lang="en-ID" sz="3100" b="1" dirty="0"/>
              <a:t>11 Apps as sample case</a:t>
            </a:r>
            <a:r>
              <a:rPr lang="en-ID" sz="3100" dirty="0"/>
              <a:t>):</a:t>
            </a:r>
          </a:p>
          <a:p>
            <a:pPr marL="1149350" lvl="1" indent="-514350" algn="just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en-ID" sz="3000" dirty="0"/>
              <a:t>Smart Data AI Studio</a:t>
            </a:r>
          </a:p>
          <a:p>
            <a:pPr marL="1149350" lvl="1" indent="-514350" algn="just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en-ID" sz="3000" dirty="0"/>
              <a:t>Academic Document Review</a:t>
            </a:r>
          </a:p>
          <a:p>
            <a:pPr marL="1149350" lvl="1" indent="-514350" algn="just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en-ID" sz="3000" dirty="0"/>
              <a:t>Scientific Document Generator</a:t>
            </a:r>
          </a:p>
          <a:p>
            <a:pPr marL="1149350" lvl="1" indent="-514350" algn="just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en-ID" sz="3000" dirty="0"/>
              <a:t>Study Timeline Optimization</a:t>
            </a:r>
          </a:p>
          <a:p>
            <a:pPr marL="1149350" lvl="1" indent="-514350" algn="just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en-ID" sz="3000" dirty="0"/>
              <a:t>Human Resource Load Balancing</a:t>
            </a:r>
          </a:p>
          <a:p>
            <a:pPr marL="1149350" lvl="1" indent="-514350" algn="just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en-ID" sz="3000" dirty="0"/>
              <a:t>Project Management</a:t>
            </a:r>
          </a:p>
          <a:p>
            <a:pPr marL="1149350" lvl="1" indent="-514350" algn="just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en-ID" sz="3000" dirty="0" err="1"/>
              <a:t>Tridharma</a:t>
            </a:r>
            <a:r>
              <a:rPr lang="en-ID" sz="3000" dirty="0"/>
              <a:t> Management</a:t>
            </a:r>
          </a:p>
          <a:p>
            <a:pPr marL="1149350" lvl="1" indent="-514350" algn="just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en-ID" sz="3000" dirty="0"/>
              <a:t>Accreditation Management</a:t>
            </a:r>
          </a:p>
          <a:p>
            <a:pPr marL="1149350" lvl="1" indent="-514350" algn="just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en-ID" sz="3000" dirty="0"/>
              <a:t>Equitable Distribution of Research and Service Funding</a:t>
            </a:r>
          </a:p>
          <a:p>
            <a:pPr marL="1149350" lvl="1" indent="-514350" algn="just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en-ID" sz="3000" dirty="0"/>
              <a:t>Student Competition Preparation Optimization</a:t>
            </a:r>
          </a:p>
          <a:p>
            <a:pPr marL="1149350" lvl="1" indent="-514350" algn="just"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en-ID" sz="3000" dirty="0"/>
              <a:t>HR Character-Building</a:t>
            </a:r>
          </a:p>
          <a:p>
            <a:pPr marL="1149350" lvl="1" indent="-514350" algn="just">
              <a:spcBef>
                <a:spcPts val="0"/>
              </a:spcBef>
              <a:buSzPts val="2800"/>
              <a:buFont typeface="+mj-lt"/>
              <a:buAutoNum type="arabicPeriod"/>
            </a:pPr>
            <a:endParaRPr lang="en-ID" sz="3000" dirty="0"/>
          </a:p>
          <a:p>
            <a:pPr marL="692150" indent="-514350" algn="just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ID" sz="2900" dirty="0"/>
              <a:t>In the Figure 5, an </a:t>
            </a:r>
            <a:r>
              <a:rPr lang="en-ID" sz="2900" b="1" dirty="0"/>
              <a:t>estimated area </a:t>
            </a:r>
            <a:r>
              <a:rPr lang="en-ID" sz="2900" dirty="0"/>
              <a:t>is included, filled with green </a:t>
            </a:r>
            <a:r>
              <a:rPr lang="en-ID" sz="2900" dirty="0" err="1"/>
              <a:t>color</a:t>
            </a:r>
            <a:r>
              <a:rPr lang="en-ID" sz="2900" dirty="0"/>
              <a:t>.</a:t>
            </a:r>
            <a:endParaRPr sz="2900" dirty="0"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402771" y="457684"/>
            <a:ext cx="3862146" cy="66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</a:pPr>
            <a:r>
              <a:rPr lang="en-ID" dirty="0"/>
              <a:t>RESULTS (2 of 3)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F6CDA-585E-BEEB-597E-E50061930184}"/>
              </a:ext>
            </a:extLst>
          </p:cNvPr>
          <p:cNvSpPr txBox="1"/>
          <p:nvPr/>
        </p:nvSpPr>
        <p:spPr>
          <a:xfrm>
            <a:off x="6733558" y="5135877"/>
            <a:ext cx="4146252" cy="610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FIGURE 5. </a:t>
            </a:r>
            <a:r>
              <a:rPr lang="en-US" sz="1600" dirty="0">
                <a:solidFill>
                  <a:srgbClr val="BF8F00"/>
                </a:solidFill>
                <a:effectLst/>
                <a:latin typeface="Quattrocento Sans" panose="020B0502050000020003" pitchFamily="34" charset="0"/>
                <a:ea typeface="Quattrocento Sans" panose="020B0502050000020003" pitchFamily="34" charset="0"/>
                <a:cs typeface="Quattrocento Sans" panose="020B0502050000020003" pitchFamily="34" charset="0"/>
              </a:rPr>
              <a:t>2D Visualization with Synthetic Theta and Smooth Spiral (Polar)</a:t>
            </a:r>
            <a:endParaRPr lang="en-ID" dirty="0">
              <a:effectLst/>
              <a:latin typeface="Calibri" panose="020F0502020204030204" pitchFamily="34" charset="0"/>
              <a:ea typeface="MS Mincho" panose="02020609040205080304" pitchFamily="49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0C829D-267B-EE02-5086-D9E6006D2E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2"/>
          <a:stretch/>
        </p:blipFill>
        <p:spPr bwMode="auto">
          <a:xfrm>
            <a:off x="6733558" y="1933257"/>
            <a:ext cx="4671695" cy="29914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2881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402771" y="1494818"/>
            <a:ext cx="11455399" cy="457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6350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D" dirty="0"/>
              <a:t>The </a:t>
            </a:r>
            <a:r>
              <a:rPr lang="en-ID" b="1" dirty="0"/>
              <a:t>QUBITS1 Framework</a:t>
            </a:r>
            <a:r>
              <a:rPr lang="en-ID" dirty="0"/>
              <a:t> has been </a:t>
            </a:r>
            <a:r>
              <a:rPr lang="en-ID" b="1" dirty="0"/>
              <a:t>successfully implemented as a self-assessment</a:t>
            </a:r>
            <a:r>
              <a:rPr lang="en-ID" dirty="0"/>
              <a:t> tool, utilizing a </a:t>
            </a:r>
            <a:r>
              <a:rPr lang="en-ID" b="1" dirty="0"/>
              <a:t>simulated dataset </a:t>
            </a:r>
            <a:r>
              <a:rPr lang="en-ID" dirty="0"/>
              <a:t>( source: </a:t>
            </a:r>
            <a:r>
              <a:rPr lang="en-ID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https://github.com/imamcs19/meta-QUBITS-Framework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/>
              <a:t>) with an adaptive mechanism designed to ease its use.</a:t>
            </a:r>
          </a:p>
          <a:p>
            <a:pPr marL="6350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D" b="1" dirty="0"/>
              <a:t>The process </a:t>
            </a:r>
            <a:r>
              <a:rPr lang="en-ID" dirty="0"/>
              <a:t>begins with </a:t>
            </a:r>
            <a:r>
              <a:rPr lang="en-ID" b="1" dirty="0"/>
              <a:t>data collection</a:t>
            </a:r>
            <a:r>
              <a:rPr lang="en-ID" dirty="0"/>
              <a:t>, followed by </a:t>
            </a:r>
            <a:r>
              <a:rPr lang="en-ID" b="1" dirty="0"/>
              <a:t>computation</a:t>
            </a:r>
            <a:r>
              <a:rPr lang="en-ID" dirty="0"/>
              <a:t> using Meta-Heuristic algorithms to obtain the optimal </a:t>
            </a:r>
            <a:r>
              <a:rPr lang="en-ID" b="1" dirty="0" err="1"/>
              <a:t>WH</a:t>
            </a:r>
            <a:r>
              <a:rPr lang="en-ID" b="1" baseline="-25000" dirty="0" err="1"/>
              <a:t>j</a:t>
            </a:r>
            <a:r>
              <a:rPr lang="en-ID" b="1" dirty="0"/>
              <a:t> and </a:t>
            </a:r>
            <a:r>
              <a:rPr lang="en-ID" b="1" dirty="0" err="1"/>
              <a:t>WO</a:t>
            </a:r>
            <a:r>
              <a:rPr lang="en-ID" b="1" baseline="-25000" dirty="0" err="1"/>
              <a:t>r</a:t>
            </a:r>
            <a:r>
              <a:rPr lang="en-ID" b="1" dirty="0"/>
              <a:t> </a:t>
            </a:r>
            <a:r>
              <a:rPr lang="en-ID" dirty="0"/>
              <a:t>values and others, </a:t>
            </a:r>
            <a:r>
              <a:rPr lang="en-ID" b="1" dirty="0"/>
              <a:t>achieving a Fitness Score of 81.01 (Good)</a:t>
            </a:r>
            <a:r>
              <a:rPr lang="en-ID" dirty="0"/>
              <a:t>, and  demonstrates that the </a:t>
            </a:r>
            <a:r>
              <a:rPr lang="en-ID" b="1" dirty="0"/>
              <a:t>framework</a:t>
            </a:r>
            <a:r>
              <a:rPr lang="en-ID" dirty="0"/>
              <a:t> is highly </a:t>
            </a:r>
            <a:r>
              <a:rPr lang="en-ID" b="1" dirty="0"/>
              <a:t>suitable for independently measuring the performance of campus management</a:t>
            </a:r>
            <a:r>
              <a:rPr lang="en-ID" dirty="0"/>
              <a:t>.</a:t>
            </a:r>
          </a:p>
          <a:p>
            <a:pPr marL="6350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D" b="1" dirty="0"/>
              <a:t>In future research</a:t>
            </a:r>
            <a:r>
              <a:rPr lang="en-ID" dirty="0"/>
              <a:t>, the </a:t>
            </a:r>
            <a:r>
              <a:rPr lang="en-ID" b="1" dirty="0"/>
              <a:t>QUBITS2 Framework </a:t>
            </a:r>
            <a:r>
              <a:rPr lang="en-ID" dirty="0"/>
              <a:t>can be </a:t>
            </a:r>
            <a:r>
              <a:rPr lang="en-ID" b="1" dirty="0"/>
              <a:t>developed</a:t>
            </a:r>
            <a:r>
              <a:rPr lang="en-ID" dirty="0"/>
              <a:t> to be </a:t>
            </a:r>
            <a:r>
              <a:rPr lang="en-ID" b="1" dirty="0"/>
              <a:t>more holistic</a:t>
            </a:r>
            <a:r>
              <a:rPr lang="en-ID" dirty="0"/>
              <a:t>, by testing it on real datasets, supporting not only self-assessment.</a:t>
            </a:r>
          </a:p>
          <a:p>
            <a:pPr marL="6350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D" b="1" dirty="0"/>
              <a:t>Additionally, more "Group Factors 1, 2, ..., </a:t>
            </a:r>
            <a:r>
              <a:rPr lang="en-ID" b="1" i="1" dirty="0"/>
              <a:t>p</a:t>
            </a:r>
            <a:r>
              <a:rPr lang="en-ID" b="1" dirty="0"/>
              <a:t>" </a:t>
            </a:r>
            <a:r>
              <a:rPr lang="en-ID" dirty="0"/>
              <a:t>can be added to enrich the evaluation process </a:t>
            </a:r>
            <a:r>
              <a:rPr lang="en-ID" b="1" dirty="0" err="1"/>
              <a:t>envolved</a:t>
            </a:r>
            <a:r>
              <a:rPr lang="en-ID" b="1" dirty="0"/>
              <a:t> an adaptive </a:t>
            </a:r>
            <a:r>
              <a:rPr lang="en-ID" b="1" i="1" dirty="0"/>
              <a:t>n</a:t>
            </a:r>
            <a:r>
              <a:rPr lang="en-ID" b="1" dirty="0"/>
              <a:t>-Helix Model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402771" y="457684"/>
            <a:ext cx="3862146" cy="66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</a:pPr>
            <a:r>
              <a:rPr lang="en-ID" dirty="0"/>
              <a:t>CONCLUSIONS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1004941"/>
      </p:ext>
    </p:extLst>
  </p:cSld>
  <p:clrMapOvr>
    <a:masterClrMapping/>
  </p:clrMapOvr>
</p:sld>
</file>

<file path=ppt/theme/theme1.xml><?xml version="1.0" encoding="utf-8"?>
<a:theme xmlns:a="http://schemas.openxmlformats.org/drawingml/2006/main" name="Motip 06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1174</Words>
  <Application>Microsoft Macintosh PowerPoint</Application>
  <PresentationFormat>Widescreen</PresentationFormat>
  <Paragraphs>130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Poppins Medium</vt:lpstr>
      <vt:lpstr>Wingdings</vt:lpstr>
      <vt:lpstr>Quattrocento Sans</vt:lpstr>
      <vt:lpstr>Poppins</vt:lpstr>
      <vt:lpstr>Symbol</vt:lpstr>
      <vt:lpstr>Arial</vt:lpstr>
      <vt:lpstr>Motip 06</vt:lpstr>
      <vt:lpstr>PowerPoint Presentation</vt:lpstr>
      <vt:lpstr>INTRODUCTION</vt:lpstr>
      <vt:lpstr> LITERATURE REVIEW</vt:lpstr>
      <vt:lpstr>METHODS</vt:lpstr>
      <vt:lpstr>METHODS</vt:lpstr>
      <vt:lpstr>RESULTS (1 of 3)</vt:lpstr>
      <vt:lpstr>RESULTS (2 of 3)</vt:lpstr>
      <vt:lpstr>RESULTS (2 of 3)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Robi'</dc:creator>
  <cp:lastModifiedBy>Imam Cholissodin</cp:lastModifiedBy>
  <cp:revision>125</cp:revision>
  <dcterms:created xsi:type="dcterms:W3CDTF">2022-01-13T08:09:49Z</dcterms:created>
  <dcterms:modified xsi:type="dcterms:W3CDTF">2025-02-01T06:07:16Z</dcterms:modified>
</cp:coreProperties>
</file>