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2" r:id="rId6"/>
    <p:sldId id="263" r:id="rId7"/>
    <p:sldId id="288" r:id="rId8"/>
    <p:sldId id="261" r:id="rId9"/>
    <p:sldId id="264" r:id="rId10"/>
    <p:sldId id="28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80" r:id="rId24"/>
    <p:sldId id="282" r:id="rId25"/>
    <p:sldId id="284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イマム カイリ　ルビス_釧路学生" initials="イカ" lastIdx="1" clrIdx="0">
    <p:extLst>
      <p:ext uri="{19B8F6BF-5375-455C-9EA6-DF929625EA0E}">
        <p15:presenceInfo xmlns:p15="http://schemas.microsoft.com/office/powerpoint/2012/main" userId="S-1-5-21-248912260-2783698231-419615710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F56"/>
    <a:srgbClr val="F5E6CA"/>
    <a:srgbClr val="D09E00"/>
    <a:srgbClr val="E6E6E6"/>
    <a:srgbClr val="DAA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92285" autoAdjust="0"/>
  </p:normalViewPr>
  <p:slideViewPr>
    <p:cSldViewPr snapToGrid="0">
      <p:cViewPr varScale="1">
        <p:scale>
          <a:sx n="123" d="100"/>
          <a:sy n="123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47FAD-14EC-4E34-930B-FD5B937DA75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77EE8-3088-4F33-84B4-F6A1A1B9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7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5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koin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Bikin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koin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5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7EE8-3088-4F33-84B4-F6A1A1B90C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E1B5-6509-4619-89CD-DC203AE6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2221-D7F0-423C-AB03-E01EADBE4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7F93-A3C9-4D2B-A80A-119E5675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DC96-1F57-4279-BB67-0044725D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0CA0-63BE-4034-8B17-5BD588EF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D156-4433-4D89-8346-C438D92D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947D-1688-48F6-90E6-225567D6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12A9-FBBC-446A-9E1C-AACD5098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ABF7-67E4-4FBB-A768-44346A68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8447-BF31-45AD-8453-D40530E0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80347-409E-4753-A3A6-F1702A02E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5A978-FF68-4E37-B150-A58BDD5E8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AAC3-0D16-484C-AE5C-7BE03E01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2F8B-8BE1-42F4-89B1-37C141B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4F7A-99AB-4649-8A12-4E1ACC04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AE-15E3-4FB7-97DC-E80822FF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D603-4EA4-41F7-855C-7C9473DB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1977-A06A-4864-9E0F-FEF74B50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CEA8-2ACB-4CD9-8C4D-66D71F38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D233-C3D2-415C-A338-68844A59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AD7B-BBF4-4A97-A225-4C2ED734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1DF6F-73E8-4E16-8D65-817C3EA6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2053-A73F-4C49-A323-E3EF2F14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2412-4836-4ED7-BD10-15EE26CB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5C00-6661-49F8-BAEE-B1AE9C2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1A7-CE8B-4D5C-8361-B38C2AC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ABB6-1C92-446C-8800-BB972D510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1212E-76F8-4DF5-9B88-CE13628D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07F9-A916-43BC-9FD7-68EA72C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7C0A-0E9E-40B5-8151-E77F7FBA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2A773-C6DA-428B-BA0F-0A1E5DE3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72DD-F9C7-4E03-ABE9-3A0F142D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63D9-6550-4B49-B606-44C99D8C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E0C94-5962-4CED-AE35-9716C906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C47F1-75C2-4EE0-837B-FAD7F6CA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1AEB7-5422-4A20-8985-C7D345A80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DC066-01E3-4041-907B-0C9CA7D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C327C-E1E7-4386-AD05-2933FD2C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BCD8F-C40C-4576-8572-CB57E6A1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E626-E865-441C-9CC0-FEA7FB31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B4BDD-7992-4579-8ADD-A567390B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9B9BE-0E29-4A75-BC8F-6DEF3BC6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957F-E065-4E91-A9E0-2D25C81E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1F6B-DF2C-457C-B1AB-73A02DD5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40DBA-3EAA-4BBB-A915-427C0A6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C105-6D33-4D01-8647-0F8992BF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D798-B195-46BA-ADD1-568F0D26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EF10-F152-4255-9CA6-33C10A79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02A4-A29B-4C0F-98E9-E22E99BE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D321-20B2-4837-9DAF-2D74539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B29C-02C2-4D26-9CFC-1541F90C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2370-B026-4DA7-98EA-196D6364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7A06-33EA-4CC4-B445-D6D6E7C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DF57B-7F4B-4A38-94D0-F2B8E432C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8BB56-6EF8-4117-9432-43039691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A3D1-3090-40E3-BB43-9A49AB4B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958B-D922-4BBA-9567-558CAAB0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06A8E-9FA9-4662-85E0-10F892E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2E288-B911-4EA5-8493-8C40B872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872E-6E55-407F-BEDE-F0C44A85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196A-1144-4D22-9952-FE40A7D7C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A8A6-D9FF-414C-A54C-3859E0689AD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2940-DD20-4FB6-832F-31B5FAADF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87D0-8627-4D45-8E61-457D643D1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1001-88A1-464E-BBDD-99DE3DBD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3281-824C-4D73-A22C-19AFAC73E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773"/>
            <a:ext cx="9144000" cy="2387600"/>
          </a:xfrm>
        </p:spPr>
        <p:txBody>
          <a:bodyPr/>
          <a:lstStyle/>
          <a:p>
            <a:r>
              <a:rPr lang="ja-JP" altLang="en-US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乱数を用いたプログラム</a:t>
            </a:r>
            <a:endParaRPr lang="en-US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524000" y="5259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情報工学実験</a:t>
            </a:r>
            <a:r>
              <a:rPr lang="en-US" altLang="ja-JP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II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B1718E-BA4D-4F76-831D-F68B861DCB97}"/>
              </a:ext>
            </a:extLst>
          </p:cNvPr>
          <p:cNvGrpSpPr/>
          <p:nvPr/>
        </p:nvGrpSpPr>
        <p:grpSpPr>
          <a:xfrm>
            <a:off x="1524000" y="4303909"/>
            <a:ext cx="9144000" cy="1713616"/>
            <a:chOff x="1524000" y="3925202"/>
            <a:chExt cx="9144000" cy="17136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F9B34D-E773-494E-9963-346D3091F011}"/>
                </a:ext>
              </a:extLst>
            </p:cNvPr>
            <p:cNvSpPr/>
            <p:nvPr/>
          </p:nvSpPr>
          <p:spPr>
            <a:xfrm>
              <a:off x="1524000" y="3925202"/>
              <a:ext cx="9144000" cy="1173923"/>
            </a:xfrm>
            <a:prstGeom prst="rect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0840A8-0806-4332-8861-823D319AF3AC}"/>
                </a:ext>
              </a:extLst>
            </p:cNvPr>
            <p:cNvSpPr txBox="1"/>
            <p:nvPr/>
          </p:nvSpPr>
          <p:spPr>
            <a:xfrm>
              <a:off x="1699709" y="4285627"/>
              <a:ext cx="23775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2023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年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7</a:t>
              </a:r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月</a:t>
              </a:r>
              <a:r>
                <a:rPr kumimoji="1"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3</a:t>
              </a:r>
              <a:r>
                <a:rPr kumimoji="1" lang="ja-JP" altLang="en-US" sz="240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日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endParaRPr 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6FC87D-8403-42F1-A42A-C0C1C229B323}"/>
                </a:ext>
              </a:extLst>
            </p:cNvPr>
            <p:cNvSpPr txBox="1"/>
            <p:nvPr/>
          </p:nvSpPr>
          <p:spPr>
            <a:xfrm>
              <a:off x="5256696" y="4069158"/>
              <a:ext cx="523559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釧路工業高等専門学校</a:t>
              </a:r>
              <a:r>
                <a:rPr lang="en-US" altLang="ja-JP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 </a:t>
              </a:r>
              <a:r>
                <a:rPr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情報工学分野</a:t>
              </a:r>
              <a:endParaRPr kumimoji="1" lang="en-US" altLang="ja-JP" sz="2400" dirty="0">
                <a:solidFill>
                  <a:srgbClr val="343F56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r"/>
              <a:r>
                <a:rPr kumimoji="1" lang="ja-JP" altLang="en-US" sz="2400" dirty="0">
                  <a:solidFill>
                    <a:srgbClr val="343F56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イマム　カイリ　ルビス</a:t>
              </a:r>
            </a:p>
            <a:p>
              <a:pPr algn="r"/>
              <a:endParaRPr lang="en-US" sz="2400" dirty="0">
                <a:solidFill>
                  <a:srgbClr val="343F56"/>
                </a:solidFill>
              </a:endParaRPr>
            </a:p>
            <a:p>
              <a:pPr algn="r"/>
              <a:endParaRPr lang="en-US" sz="2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738453-7612-4899-8754-E6BD332A52E9}"/>
                </a:ext>
              </a:extLst>
            </p:cNvPr>
            <p:cNvCxnSpPr/>
            <p:nvPr/>
          </p:nvCxnSpPr>
          <p:spPr>
            <a:xfrm>
              <a:off x="4170131" y="4108990"/>
              <a:ext cx="0" cy="784830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03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A71C6E-8C4E-4557-A00A-DFA52CAA4E6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A2AE4D-953F-4D33-AF80-07A049A4D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61" y="842563"/>
            <a:ext cx="6807006" cy="51728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3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８サイドサイコロ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20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5BFB0-566E-4E5D-9656-BF6641ADF73E}"/>
              </a:ext>
            </a:extLst>
          </p:cNvPr>
          <p:cNvGrpSpPr/>
          <p:nvPr/>
        </p:nvGrpSpPr>
        <p:grpSpPr>
          <a:xfrm>
            <a:off x="2959099" y="2057400"/>
            <a:ext cx="7721602" cy="3632200"/>
            <a:chOff x="2971800" y="2108200"/>
            <a:chExt cx="7721602" cy="3632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71800" y="25527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DB120A-0BD9-4A76-B629-EF7EA5B7F6A7}"/>
                </a:ext>
              </a:extLst>
            </p:cNvPr>
            <p:cNvSpPr/>
            <p:nvPr/>
          </p:nvSpPr>
          <p:spPr>
            <a:xfrm>
              <a:off x="7061202" y="2108200"/>
              <a:ext cx="3632200" cy="3632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269CCF-8A36-4D0C-B784-A500F5D047A9}"/>
              </a:ext>
            </a:extLst>
          </p:cNvPr>
          <p:cNvCxnSpPr>
            <a:endCxn id="2" idx="6"/>
          </p:cNvCxnSpPr>
          <p:nvPr/>
        </p:nvCxnSpPr>
        <p:spPr>
          <a:xfrm>
            <a:off x="4330699" y="3873500"/>
            <a:ext cx="13716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0BEEDE-7D1E-4FCA-89FD-AF1EBFD0270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8864601" y="3873500"/>
            <a:ext cx="1816100" cy="0"/>
          </a:xfrm>
          <a:prstGeom prst="line">
            <a:avLst/>
          </a:prstGeom>
          <a:ln w="44450">
            <a:solidFill>
              <a:srgbClr val="F5E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/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23C22E-E8ED-47D3-8D06-456DE995D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10" y="3504168"/>
                <a:ext cx="19439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/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A5BB98-7EAD-4BF7-B7FF-57CDAD31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662" y="3504168"/>
                <a:ext cx="19439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95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課題２：円の面積の計算方法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5DEA-67E6-4373-9B24-EEAEAF70993E}"/>
              </a:ext>
            </a:extLst>
          </p:cNvPr>
          <p:cNvGrpSpPr/>
          <p:nvPr/>
        </p:nvGrpSpPr>
        <p:grpSpPr>
          <a:xfrm>
            <a:off x="1721969" y="1963270"/>
            <a:ext cx="2817221" cy="2753210"/>
            <a:chOff x="2959099" y="2501900"/>
            <a:chExt cx="2817221" cy="27532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FC4191-2B6A-4B52-952D-10753A63FBA7}"/>
                </a:ext>
              </a:extLst>
            </p:cNvPr>
            <p:cNvSpPr/>
            <p:nvPr/>
          </p:nvSpPr>
          <p:spPr>
            <a:xfrm>
              <a:off x="2959099" y="2501900"/>
              <a:ext cx="2743200" cy="2753210"/>
            </a:xfrm>
            <a:prstGeom prst="rect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6DDE993-F53C-4165-912E-8D54D516ABDA}"/>
                </a:ext>
              </a:extLst>
            </p:cNvPr>
            <p:cNvSpPr/>
            <p:nvPr/>
          </p:nvSpPr>
          <p:spPr>
            <a:xfrm>
              <a:off x="2959099" y="2501900"/>
              <a:ext cx="2743200" cy="2743200"/>
            </a:xfrm>
            <a:prstGeom prst="ellipse">
              <a:avLst/>
            </a:prstGeom>
            <a:noFill/>
            <a:ln w="571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AC90F4-5353-41C6-A66E-562303B58911}"/>
                </a:ext>
              </a:extLst>
            </p:cNvPr>
            <p:cNvSpPr/>
            <p:nvPr/>
          </p:nvSpPr>
          <p:spPr>
            <a:xfrm>
              <a:off x="3607106" y="28238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03ABC5-613E-4D43-8BA1-912594DE8A28}"/>
                </a:ext>
              </a:extLst>
            </p:cNvPr>
            <p:cNvSpPr/>
            <p:nvPr/>
          </p:nvSpPr>
          <p:spPr>
            <a:xfrm>
              <a:off x="3400249" y="31286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379D4-D68B-480F-952C-53A5276F2567}"/>
                </a:ext>
              </a:extLst>
            </p:cNvPr>
            <p:cNvSpPr/>
            <p:nvPr/>
          </p:nvSpPr>
          <p:spPr>
            <a:xfrm>
              <a:off x="4018586" y="275433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3B9788-A253-491A-8044-303B9A5AD299}"/>
                </a:ext>
              </a:extLst>
            </p:cNvPr>
            <p:cNvSpPr/>
            <p:nvPr/>
          </p:nvSpPr>
          <p:spPr>
            <a:xfrm>
              <a:off x="3841399" y="30722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DAC373-01C3-45B4-99F5-46CDFF4505E1}"/>
                </a:ext>
              </a:extLst>
            </p:cNvPr>
            <p:cNvSpPr/>
            <p:nvPr/>
          </p:nvSpPr>
          <p:spPr>
            <a:xfrm>
              <a:off x="423925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C73E4A-E290-40A5-BA3F-F2C284D14270}"/>
                </a:ext>
              </a:extLst>
            </p:cNvPr>
            <p:cNvSpPr/>
            <p:nvPr/>
          </p:nvSpPr>
          <p:spPr>
            <a:xfrm>
              <a:off x="3515666" y="34289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D39B26-2C35-44E4-87B9-8B0FEFBF847F}"/>
                </a:ext>
              </a:extLst>
            </p:cNvPr>
            <p:cNvSpPr/>
            <p:nvPr/>
          </p:nvSpPr>
          <p:spPr>
            <a:xfrm>
              <a:off x="3243075" y="26628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97E169-07D7-41E3-B7ED-27D06199FD0A}"/>
                </a:ext>
              </a:extLst>
            </p:cNvPr>
            <p:cNvSpPr/>
            <p:nvPr/>
          </p:nvSpPr>
          <p:spPr>
            <a:xfrm>
              <a:off x="3046379" y="29153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AA8364-5218-4643-913F-8AEFCF657728}"/>
                </a:ext>
              </a:extLst>
            </p:cNvPr>
            <p:cNvSpPr/>
            <p:nvPr/>
          </p:nvSpPr>
          <p:spPr>
            <a:xfrm>
              <a:off x="3040991" y="262165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B2BE00-C1E6-4667-B4D1-833002D17065}"/>
                </a:ext>
              </a:extLst>
            </p:cNvPr>
            <p:cNvSpPr/>
            <p:nvPr/>
          </p:nvSpPr>
          <p:spPr>
            <a:xfrm>
              <a:off x="3132431" y="355988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8B70F1-6A9B-466E-B38B-1B4F9FD60E05}"/>
                </a:ext>
              </a:extLst>
            </p:cNvPr>
            <p:cNvGrpSpPr/>
            <p:nvPr/>
          </p:nvGrpSpPr>
          <p:grpSpPr>
            <a:xfrm rot="6312828">
              <a:off x="3998572" y="3458132"/>
              <a:ext cx="1289708" cy="1029671"/>
              <a:chOff x="3998572" y="3458132"/>
              <a:chExt cx="1289708" cy="102967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8BB399-6906-498F-ADAB-21896B4D5AED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8E4DB3C-3231-4BB9-B8F8-3219FD971924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0D11178-633D-4D61-ACF3-EDECDEFA4835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BEA8AF-6C09-4F21-B3E8-ECBAC372C3D0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B89D6E-8EC0-4183-A126-906645960231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35ED79-031F-4015-82D9-C05F9570EE52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8E3520-25B8-4C76-9674-054804B70CE6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290CBAA-FE17-42F4-BE13-30FDA89F35B8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55C5CE-177B-4DB7-A4A9-4FEF33722942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BDB2BA1-54C1-49FC-AAB2-ADFCA1479D9B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EAC53F-4923-40F9-8FB0-47AF57A4B00A}"/>
                </a:ext>
              </a:extLst>
            </p:cNvPr>
            <p:cNvSpPr/>
            <p:nvPr/>
          </p:nvSpPr>
          <p:spPr>
            <a:xfrm>
              <a:off x="5406229" y="41063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6FFE35-CF77-458F-AC8E-C89C780684E4}"/>
                </a:ext>
              </a:extLst>
            </p:cNvPr>
            <p:cNvSpPr/>
            <p:nvPr/>
          </p:nvSpPr>
          <p:spPr>
            <a:xfrm>
              <a:off x="3150106" y="342683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3F3F7C-6193-47CC-9A42-8B4751CF9AE6}"/>
                </a:ext>
              </a:extLst>
            </p:cNvPr>
            <p:cNvGrpSpPr/>
            <p:nvPr/>
          </p:nvGrpSpPr>
          <p:grpSpPr>
            <a:xfrm rot="18526752">
              <a:off x="4815561" y="2441134"/>
              <a:ext cx="891848" cy="1029671"/>
              <a:chOff x="4746512" y="2515111"/>
              <a:chExt cx="891848" cy="10296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F9D0A1-B707-483A-A8F9-3F9C8D583A38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39B7549-1E98-497B-A5AB-CB3AEF6B9C4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F33E533-45A6-46EC-A857-A530B32F94D8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99EBC74-6438-4BE2-850D-9434085AE152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BCD78B9-1A30-412E-A650-50567953F7BA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CA7773A-E409-47B2-9EB2-646568B33551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E1E342F-343C-40BA-8924-4D98E7E7DFEC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2A12CCA-5705-475A-885D-D476155C28C9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35890B-551C-4734-A805-EE3245DFE24A}"/>
                </a:ext>
              </a:extLst>
            </p:cNvPr>
            <p:cNvGrpSpPr/>
            <p:nvPr/>
          </p:nvGrpSpPr>
          <p:grpSpPr>
            <a:xfrm rot="6312828">
              <a:off x="2909419" y="3969644"/>
              <a:ext cx="1289708" cy="1029671"/>
              <a:chOff x="3998572" y="3458132"/>
              <a:chExt cx="1289708" cy="1029671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C480AA7-1BE5-42C4-A812-5DE371900BCB}"/>
                  </a:ext>
                </a:extLst>
              </p:cNvPr>
              <p:cNvSpPr/>
              <p:nvPr/>
            </p:nvSpPr>
            <p:spPr>
              <a:xfrm>
                <a:off x="4564687" y="36603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10935B4-544E-4FC6-ABE8-B095BBD667B6}"/>
                  </a:ext>
                </a:extLst>
              </p:cNvPr>
              <p:cNvSpPr/>
              <p:nvPr/>
            </p:nvSpPr>
            <p:spPr>
              <a:xfrm>
                <a:off x="4357830" y="396516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F5D6F49-8D9C-40F4-85D8-8BA288CE6799}"/>
                  </a:ext>
                </a:extLst>
              </p:cNvPr>
              <p:cNvSpPr/>
              <p:nvPr/>
            </p:nvSpPr>
            <p:spPr>
              <a:xfrm>
                <a:off x="4976167" y="359080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E98A4E4-9C04-413C-AE2E-9552B53FBB2A}"/>
                  </a:ext>
                </a:extLst>
              </p:cNvPr>
              <p:cNvSpPr/>
              <p:nvPr/>
            </p:nvSpPr>
            <p:spPr>
              <a:xfrm>
                <a:off x="4798980" y="390868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3B8ED-093C-46C4-BC22-8A6AE06953C3}"/>
                  </a:ext>
                </a:extLst>
              </p:cNvPr>
              <p:cNvSpPr/>
              <p:nvPr/>
            </p:nvSpPr>
            <p:spPr>
              <a:xfrm>
                <a:off x="519684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2F91266-0EFF-4125-9B71-84686581DF90}"/>
                  </a:ext>
                </a:extLst>
              </p:cNvPr>
              <p:cNvSpPr/>
              <p:nvPr/>
            </p:nvSpPr>
            <p:spPr>
              <a:xfrm>
                <a:off x="4473247" y="4265475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0A19AF2-F121-455B-9722-0A154985EA72}"/>
                  </a:ext>
                </a:extLst>
              </p:cNvPr>
              <p:cNvSpPr/>
              <p:nvPr/>
            </p:nvSpPr>
            <p:spPr>
              <a:xfrm>
                <a:off x="4200656" y="349936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416680-6916-4DDF-ACB0-DC0E4C8E5C7A}"/>
                  </a:ext>
                </a:extLst>
              </p:cNvPr>
              <p:cNvSpPr/>
              <p:nvPr/>
            </p:nvSpPr>
            <p:spPr>
              <a:xfrm>
                <a:off x="4003960" y="3751800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D87555-70FA-45AF-A73E-D9D06248DAC3}"/>
                  </a:ext>
                </a:extLst>
              </p:cNvPr>
              <p:cNvSpPr/>
              <p:nvPr/>
            </p:nvSpPr>
            <p:spPr>
              <a:xfrm>
                <a:off x="3998572" y="345813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D533100-F59E-421F-B4F8-E2F160E60ADD}"/>
                  </a:ext>
                </a:extLst>
              </p:cNvPr>
              <p:cNvSpPr/>
              <p:nvPr/>
            </p:nvSpPr>
            <p:spPr>
              <a:xfrm>
                <a:off x="4090012" y="4396363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D92B69B-AC6B-4CAD-A37B-27A106FDC32B}"/>
                </a:ext>
              </a:extLst>
            </p:cNvPr>
            <p:cNvGrpSpPr/>
            <p:nvPr/>
          </p:nvGrpSpPr>
          <p:grpSpPr>
            <a:xfrm rot="18526752">
              <a:off x="4771848" y="4059373"/>
              <a:ext cx="891848" cy="1029671"/>
              <a:chOff x="4746512" y="2515111"/>
              <a:chExt cx="891848" cy="102967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77BD7E5-AA91-4F99-B984-0A7F1CA07F24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29ECB95-F4EE-4A90-B95C-7E84383D2D9B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E40186D-4F3A-4907-8443-2F7D134F7526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1A26429-717E-4ADA-B6CE-899DDA0D0519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455A097-B6E0-4238-BC91-257490349732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5725193-31D9-48C1-8C63-D2C8E85F533B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812178F-7894-4830-B3E4-BABDB864D856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C43FFBC-7E9B-491F-921E-823A05A20A71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9CBACEE-3722-4431-B4D6-F49D58E8170B}"/>
                </a:ext>
              </a:extLst>
            </p:cNvPr>
            <p:cNvGrpSpPr/>
            <p:nvPr/>
          </p:nvGrpSpPr>
          <p:grpSpPr>
            <a:xfrm rot="4340341">
              <a:off x="3839152" y="4192478"/>
              <a:ext cx="891848" cy="1029671"/>
              <a:chOff x="4746512" y="2515111"/>
              <a:chExt cx="891848" cy="102967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5F15E6C-C609-4F65-9328-3CF02AD74593}"/>
                  </a:ext>
                </a:extLst>
              </p:cNvPr>
              <p:cNvSpPr/>
              <p:nvPr/>
            </p:nvSpPr>
            <p:spPr>
              <a:xfrm>
                <a:off x="5312627" y="27173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77E3643-C9DF-4589-891A-689CD5C921C8}"/>
                  </a:ext>
                </a:extLst>
              </p:cNvPr>
              <p:cNvSpPr/>
              <p:nvPr/>
            </p:nvSpPr>
            <p:spPr>
              <a:xfrm>
                <a:off x="5105770" y="3022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4321A48-933B-488E-BA37-E7AB8E45060C}"/>
                  </a:ext>
                </a:extLst>
              </p:cNvPr>
              <p:cNvSpPr/>
              <p:nvPr/>
            </p:nvSpPr>
            <p:spPr>
              <a:xfrm>
                <a:off x="5546920" y="296566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8D39267-4DB9-436F-8C51-F0AD82CA60BC}"/>
                  </a:ext>
                </a:extLst>
              </p:cNvPr>
              <p:cNvSpPr/>
              <p:nvPr/>
            </p:nvSpPr>
            <p:spPr>
              <a:xfrm>
                <a:off x="5221187" y="3322454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78AC4FA-AA6B-45E7-A098-9184D9CA5116}"/>
                  </a:ext>
                </a:extLst>
              </p:cNvPr>
              <p:cNvSpPr/>
              <p:nvPr/>
            </p:nvSpPr>
            <p:spPr>
              <a:xfrm>
                <a:off x="4948596" y="255634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4A95DEF-D117-480C-9ADE-FCAC5791E7AE}"/>
                  </a:ext>
                </a:extLst>
              </p:cNvPr>
              <p:cNvSpPr/>
              <p:nvPr/>
            </p:nvSpPr>
            <p:spPr>
              <a:xfrm>
                <a:off x="4751900" y="280877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30DA554-709E-4165-8DC1-2CE567062501}"/>
                  </a:ext>
                </a:extLst>
              </p:cNvPr>
              <p:cNvSpPr/>
              <p:nvPr/>
            </p:nvSpPr>
            <p:spPr>
              <a:xfrm>
                <a:off x="4746512" y="251511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082B44E-3531-44EF-B2AF-93E3B3AAF6C4}"/>
                  </a:ext>
                </a:extLst>
              </p:cNvPr>
              <p:cNvSpPr/>
              <p:nvPr/>
            </p:nvSpPr>
            <p:spPr>
              <a:xfrm>
                <a:off x="4837952" y="3453342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/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円に入っている個数　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ja-JP" sz="24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r>
                  <a:rPr lang="ja-JP" altLang="en-US" sz="24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円に入っていない個数：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60841-F977-4A70-9F69-E04117BE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25" y="5042842"/>
                <a:ext cx="4645348" cy="830997"/>
              </a:xfrm>
              <a:prstGeom prst="rect">
                <a:avLst/>
              </a:prstGeom>
              <a:blipFill>
                <a:blip r:embed="rId2"/>
                <a:stretch>
                  <a:fillRect l="-2100" t="-8029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/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〇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□</m:t>
                          </m:r>
                          <m:r>
                            <a:rPr lang="ja-JP" alt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2800" i="1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</a:rPr>
                            <m:t>面積</m:t>
                          </m:r>
                        </m:den>
                      </m:f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775ACDA-17C0-4436-ACC4-3DD3C61B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17" y="2838128"/>
                <a:ext cx="4410635" cy="99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/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〇の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面積</m:t>
                      </m:r>
                      <m:r>
                        <a:rPr lang="en-US" sz="2800" i="1" smtClean="0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5E6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□</m:t>
                      </m:r>
                      <m:r>
                        <a:rPr lang="ja-JP" altLang="en-US" sz="2800" i="1">
                          <a:solidFill>
                            <a:srgbClr val="F5E6CA"/>
                          </a:solidFill>
                          <a:latin typeface="Cambria Math" panose="02040503050406030204" pitchFamily="18" charset="0"/>
                        </a:rPr>
                        <m:t>の面積</m:t>
                      </m:r>
                    </m:oMath>
                  </m:oMathPara>
                </a14:m>
                <a:endParaRPr lang="en-US" sz="2800" dirty="0">
                  <a:solidFill>
                    <a:srgbClr val="F5E6CA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1E32B5-8CBA-48FE-B9B2-0C484A9B1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20" y="4192221"/>
                <a:ext cx="4939996" cy="837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D6236D-0596-499B-9431-BCB14AE6C028}"/>
              </a:ext>
            </a:extLst>
          </p:cNvPr>
          <p:cNvSpPr/>
          <p:nvPr/>
        </p:nvSpPr>
        <p:spPr>
          <a:xfrm>
            <a:off x="5977186" y="1939302"/>
            <a:ext cx="5597264" cy="402067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10E101-C9B3-4337-8D27-EAD214EDFE30}"/>
              </a:ext>
            </a:extLst>
          </p:cNvPr>
          <p:cNvSpPr/>
          <p:nvPr/>
        </p:nvSpPr>
        <p:spPr>
          <a:xfrm>
            <a:off x="1" y="-418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7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0DEC6-20BF-478B-95E1-C7A2D9507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90D2ACC-7D54-4F1D-92A8-630D8D9C4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3" y="658448"/>
            <a:ext cx="6965611" cy="5541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/>
              <p:nvPr/>
            </p:nvSpPr>
            <p:spPr>
              <a:xfrm>
                <a:off x="228601" y="3719256"/>
                <a:ext cx="4152900" cy="138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サンプル数が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020DA-4B00-4318-8271-FD3EC529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719256"/>
                <a:ext cx="4152900" cy="1389868"/>
              </a:xfrm>
              <a:prstGeom prst="rect">
                <a:avLst/>
              </a:prstGeom>
              <a:blipFill>
                <a:blip r:embed="rId5"/>
                <a:stretch>
                  <a:fillRect l="-2643" t="-5263" r="-441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0439B8-9B0D-48CD-8ADB-4699E6898870}"/>
                  </a:ext>
                </a:extLst>
              </p:cNvPr>
              <p:cNvSpPr txBox="1"/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論理値：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153.938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04…</m:t>
                    </m:r>
                  </m:oMath>
                </a14:m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0439B8-9B0D-48CD-8ADB-4699E689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blipFill>
                <a:blip r:embed="rId6"/>
                <a:stretch>
                  <a:fillRect l="-2643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17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C6DB67-9EBE-4A0A-A056-1A6CC86E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10" y="645350"/>
            <a:ext cx="6984790" cy="55563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課題２：円の面積の</a:t>
            </a:r>
            <a:endParaRPr lang="en-US" altLang="ja-JP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33E35-E8C3-4EC4-A5CD-268A41098538}"/>
                  </a:ext>
                </a:extLst>
              </p:cNvPr>
              <p:cNvSpPr txBox="1"/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半径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7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𝑚</m:t>
                    </m:r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の円の面積</a:t>
                </a: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433E35-E8C3-4EC4-A5CD-268A41098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2488504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E252F-1DB5-495A-9F0D-DB7DD71A8541}"/>
                  </a:ext>
                </a:extLst>
              </p:cNvPr>
              <p:cNvSpPr txBox="1"/>
              <p:nvPr/>
            </p:nvSpPr>
            <p:spPr>
              <a:xfrm>
                <a:off x="228601" y="3719256"/>
                <a:ext cx="4152900" cy="138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サンプル数が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rgbClr val="343F5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FE252F-1DB5-495A-9F0D-DB7DD71A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719256"/>
                <a:ext cx="4152900" cy="1389868"/>
              </a:xfrm>
              <a:prstGeom prst="rect">
                <a:avLst/>
              </a:prstGeom>
              <a:blipFill>
                <a:blip r:embed="rId4"/>
                <a:stretch>
                  <a:fillRect l="-2643" t="-5263" r="-441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588CA-5A5D-4FB7-8A58-567EADA914DE}"/>
                  </a:ext>
                </a:extLst>
              </p:cNvPr>
              <p:cNvSpPr txBox="1"/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343F56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論理値：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</m:t>
                    </m:r>
                    <m:r>
                      <a:rPr lang="en-US" altLang="ja-JP" sz="2800" b="0" i="1" dirty="0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14</m:t>
                    </m:r>
                    <m:r>
                      <a:rPr lang="en-US" altLang="ja-JP" sz="2800" i="1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b="0" i="1" smtClean="0">
                        <a:solidFill>
                          <a:srgbClr val="343F56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15926…</m:t>
                    </m:r>
                  </m:oMath>
                </a14:m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>
                  <a:solidFill>
                    <a:srgbClr val="343F56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588CA-5A5D-4FB7-8A58-567EADA9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098542"/>
                <a:ext cx="4152900" cy="954107"/>
              </a:xfrm>
              <a:prstGeom prst="rect">
                <a:avLst/>
              </a:prstGeom>
              <a:blipFill>
                <a:blip r:embed="rId5"/>
                <a:stretch>
                  <a:fillRect l="-2643"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24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3704B-BF57-473F-9FB8-0505EACC47F8}"/>
              </a:ext>
            </a:extLst>
          </p:cNvPr>
          <p:cNvSpPr txBox="1"/>
          <p:nvPr/>
        </p:nvSpPr>
        <p:spPr>
          <a:xfrm>
            <a:off x="1740072" y="4711807"/>
            <a:ext cx="9749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条件：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各女子の左に自身より背の高い男子が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人でもいる．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749118" cy="1953825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F3970F5A-1722-44A0-8CE3-0A48831DE27E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CBDD-9137-4EA5-B395-90950C91128B}"/>
              </a:ext>
            </a:extLst>
          </p:cNvPr>
          <p:cNvSpPr txBox="1"/>
          <p:nvPr/>
        </p:nvSpPr>
        <p:spPr>
          <a:xfrm>
            <a:off x="2166533" y="3972169"/>
            <a:ext cx="4228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この範囲では彼女より上の男が一人でもいる．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15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0A6897-7762-4494-B7D5-00B896BED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646" y="2528956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5F29E98-C295-4A86-92B7-BA6CC16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9046" y="2528956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C9435492-5203-4CE3-98FC-3B73E2C8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446" y="2524449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41C1904A-A1E4-4389-BFB0-D0FE6FF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46" y="2519942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BD1D8046-1760-4296-AC1E-ED950796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046" y="2515435"/>
            <a:ext cx="914400" cy="9144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31D1679F-914B-4927-8332-AB974B1A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846" y="2510928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07EDA31F-03E9-40EA-BCB5-0BFC1CE6A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46" y="2510928"/>
            <a:ext cx="914400" cy="914400"/>
          </a:xfrm>
          <a:prstGeom prst="rect">
            <a:avLst/>
          </a:prstGeom>
        </p:spPr>
      </p:pic>
      <p:pic>
        <p:nvPicPr>
          <p:cNvPr id="36" name="Graphic 35" descr="Woman">
            <a:extLst>
              <a:ext uri="{FF2B5EF4-FFF2-40B4-BE49-F238E27FC236}">
                <a16:creationId xmlns:a16="http://schemas.microsoft.com/office/drawing/2014/main" id="{ED0F7A87-EEA7-4417-A8CC-6E170C1DA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646" y="2492900"/>
            <a:ext cx="914400" cy="914400"/>
          </a:xfrm>
          <a:prstGeom prst="rect">
            <a:avLst/>
          </a:prstGeom>
        </p:spPr>
      </p:pic>
      <p:pic>
        <p:nvPicPr>
          <p:cNvPr id="37" name="Graphic 36" descr="Woman">
            <a:extLst>
              <a:ext uri="{FF2B5EF4-FFF2-40B4-BE49-F238E27FC236}">
                <a16:creationId xmlns:a16="http://schemas.microsoft.com/office/drawing/2014/main" id="{41412766-FF3B-4CCC-BF3D-CBBF6DDCC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446" y="2474872"/>
            <a:ext cx="914400" cy="914400"/>
          </a:xfrm>
          <a:prstGeom prst="rect">
            <a:avLst/>
          </a:prstGeom>
        </p:spPr>
      </p:pic>
      <p:pic>
        <p:nvPicPr>
          <p:cNvPr id="38" name="Graphic 37" descr="Woman">
            <a:extLst>
              <a:ext uri="{FF2B5EF4-FFF2-40B4-BE49-F238E27FC236}">
                <a16:creationId xmlns:a16="http://schemas.microsoft.com/office/drawing/2014/main" id="{5DABDD3A-15E6-44CC-845E-02B77C37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4246" y="2456844"/>
            <a:ext cx="914400" cy="9144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A3BDCB-580C-49C5-B6F9-A124A69091E3}"/>
              </a:ext>
            </a:extLst>
          </p:cNvPr>
          <p:cNvSpPr/>
          <p:nvPr/>
        </p:nvSpPr>
        <p:spPr>
          <a:xfrm>
            <a:off x="1740072" y="2009243"/>
            <a:ext cx="9508499" cy="3116939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0D82C1-2AFB-42DC-865F-E680E736EE2F}"/>
              </a:ext>
            </a:extLst>
          </p:cNvPr>
          <p:cNvSpPr/>
          <p:nvPr/>
        </p:nvSpPr>
        <p:spPr>
          <a:xfrm>
            <a:off x="6707779" y="2371128"/>
            <a:ext cx="632134" cy="11966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774925-FA34-4F7D-80D6-E0202C5D5884}"/>
              </a:ext>
            </a:extLst>
          </p:cNvPr>
          <p:cNvSpPr/>
          <p:nvPr/>
        </p:nvSpPr>
        <p:spPr>
          <a:xfrm>
            <a:off x="5779933" y="236603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EC63E3-D761-405D-83B6-16A19E59D30A}"/>
              </a:ext>
            </a:extLst>
          </p:cNvPr>
          <p:cNvSpPr/>
          <p:nvPr/>
        </p:nvSpPr>
        <p:spPr>
          <a:xfrm>
            <a:off x="3964988" y="2364451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BE111B-5F7A-4D53-8DFA-34AD51B9FF49}"/>
              </a:ext>
            </a:extLst>
          </p:cNvPr>
          <p:cNvSpPr/>
          <p:nvPr/>
        </p:nvSpPr>
        <p:spPr>
          <a:xfrm>
            <a:off x="2150043" y="2362866"/>
            <a:ext cx="632134" cy="1196669"/>
          </a:xfrm>
          <a:prstGeom prst="roundRect">
            <a:avLst/>
          </a:prstGeom>
          <a:noFill/>
          <a:ln w="57150">
            <a:solidFill>
              <a:srgbClr val="343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CD79C0-3CF9-4A85-96FB-B868EA6C277D}"/>
              </a:ext>
            </a:extLst>
          </p:cNvPr>
          <p:cNvCxnSpPr>
            <a:cxnSpLocks/>
          </p:cNvCxnSpPr>
          <p:nvPr/>
        </p:nvCxnSpPr>
        <p:spPr>
          <a:xfrm>
            <a:off x="4013185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965B10-067C-4F5A-B4C3-5D070553178A}"/>
              </a:ext>
            </a:extLst>
          </p:cNvPr>
          <p:cNvCxnSpPr>
            <a:cxnSpLocks/>
          </p:cNvCxnSpPr>
          <p:nvPr/>
        </p:nvCxnSpPr>
        <p:spPr>
          <a:xfrm flipH="1">
            <a:off x="4027448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315E37-E168-4C9F-8455-B4DD5B5C0F8A}"/>
              </a:ext>
            </a:extLst>
          </p:cNvPr>
          <p:cNvCxnSpPr>
            <a:cxnSpLocks/>
          </p:cNvCxnSpPr>
          <p:nvPr/>
        </p:nvCxnSpPr>
        <p:spPr>
          <a:xfrm>
            <a:off x="2198924" y="2374298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F79782-8347-4CFA-84D5-BE4930AEAD8A}"/>
              </a:ext>
            </a:extLst>
          </p:cNvPr>
          <p:cNvCxnSpPr>
            <a:cxnSpLocks/>
          </p:cNvCxnSpPr>
          <p:nvPr/>
        </p:nvCxnSpPr>
        <p:spPr>
          <a:xfrm flipH="1">
            <a:off x="2213187" y="2379390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5DE78B-3CE6-43B7-85F7-F54F8F900086}"/>
              </a:ext>
            </a:extLst>
          </p:cNvPr>
          <p:cNvCxnSpPr>
            <a:cxnSpLocks/>
          </p:cNvCxnSpPr>
          <p:nvPr/>
        </p:nvCxnSpPr>
        <p:spPr>
          <a:xfrm>
            <a:off x="5841124" y="2366036"/>
            <a:ext cx="537146" cy="119349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27D1C-7552-498B-AD51-1C654831BCAF}"/>
              </a:ext>
            </a:extLst>
          </p:cNvPr>
          <p:cNvCxnSpPr>
            <a:cxnSpLocks/>
          </p:cNvCxnSpPr>
          <p:nvPr/>
        </p:nvCxnSpPr>
        <p:spPr>
          <a:xfrm flipH="1">
            <a:off x="5855387" y="2371128"/>
            <a:ext cx="486001" cy="115037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C2D0BBED-5DF3-44BC-9780-FC9D36399D14}"/>
              </a:ext>
            </a:extLst>
          </p:cNvPr>
          <p:cNvSpPr/>
          <p:nvPr/>
        </p:nvSpPr>
        <p:spPr>
          <a:xfrm rot="5400000">
            <a:off x="4119601" y="1443912"/>
            <a:ext cx="322089" cy="4572000"/>
          </a:xfrm>
          <a:prstGeom prst="rightBracket">
            <a:avLst>
              <a:gd name="adj" fmla="val 65830"/>
            </a:avLst>
          </a:prstGeom>
          <a:ln w="57150">
            <a:solidFill>
              <a:srgbClr val="343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C65E9-EE63-41C1-8FB1-FA135974D3C5}"/>
              </a:ext>
            </a:extLst>
          </p:cNvPr>
          <p:cNvSpPr txBox="1"/>
          <p:nvPr/>
        </p:nvSpPr>
        <p:spPr>
          <a:xfrm>
            <a:off x="2026493" y="3995393"/>
            <a:ext cx="6368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１人でも条件を満たしていない場合，次の並び方を移動する．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01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488E5-997A-4C21-A15B-EBA419604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11" y="640937"/>
            <a:ext cx="6984788" cy="55660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-465859"/>
            <a:ext cx="5563755" cy="2596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課題３：男女</a:t>
            </a:r>
            <a:r>
              <a:rPr lang="en-US" altLang="ja-JP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を横一列に並べる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543861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543861"/>
                <a:ext cx="4152900" cy="1421864"/>
              </a:xfrm>
              <a:prstGeom prst="rect">
                <a:avLst/>
              </a:prstGeom>
              <a:blipFill>
                <a:blip r:embed="rId4"/>
                <a:stretch>
                  <a:fillRect l="-2643" t="-4274" r="-441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1" y="2471957"/>
            <a:ext cx="415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並び方：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/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性別関係なく，乱数で順を決める．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BCAE2-8CF0-4021-B95D-74DF0F87E21E}"/>
              </a:ext>
            </a:extLst>
          </p:cNvPr>
          <p:cNvSpPr/>
          <p:nvPr/>
        </p:nvSpPr>
        <p:spPr>
          <a:xfrm>
            <a:off x="241300" y="2293749"/>
            <a:ext cx="4165601" cy="3814456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DE7B6-E4F4-49F5-8EB1-4FD381647295}"/>
                  </a:ext>
                </a:extLst>
              </p:cNvPr>
              <p:cNvSpPr txBox="1"/>
              <p:nvPr/>
            </p:nvSpPr>
            <p:spPr>
              <a:xfrm>
                <a:off x="241301" y="3931048"/>
                <a:ext cx="4127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1175" indent="-511175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論理値：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0.24609375</m:t>
                    </m:r>
                  </m:oMath>
                </a14:m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3DE7B6-E4F4-49F5-8EB1-4FD38164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1" y="3931048"/>
                <a:ext cx="4127500" cy="523220"/>
              </a:xfrm>
              <a:prstGeom prst="rect">
                <a:avLst/>
              </a:prstGeom>
              <a:blipFill>
                <a:blip r:embed="rId5"/>
                <a:stretch>
                  <a:fillRect l="-2659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46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1D5FE-AD79-4401-9CA5-ECE72115E335}"/>
              </a:ext>
            </a:extLst>
          </p:cNvPr>
          <p:cNvGrpSpPr/>
          <p:nvPr/>
        </p:nvGrpSpPr>
        <p:grpSpPr>
          <a:xfrm>
            <a:off x="3125527" y="1926116"/>
            <a:ext cx="7457161" cy="3518721"/>
            <a:chOff x="3125527" y="1926116"/>
            <a:chExt cx="7457161" cy="3518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77AD9D-0031-4BC1-A008-0EB0512B7333}"/>
                </a:ext>
              </a:extLst>
            </p:cNvPr>
            <p:cNvSpPr/>
            <p:nvPr/>
          </p:nvSpPr>
          <p:spPr>
            <a:xfrm>
              <a:off x="3482027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4A0BB2-841B-4613-B1BC-8D482AF2983D}"/>
                </a:ext>
              </a:extLst>
            </p:cNvPr>
            <p:cNvSpPr/>
            <p:nvPr/>
          </p:nvSpPr>
          <p:spPr>
            <a:xfrm>
              <a:off x="3125527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0D9277-34E4-4068-8B5D-8600CB9C934C}"/>
                </a:ext>
              </a:extLst>
            </p:cNvPr>
            <p:cNvSpPr/>
            <p:nvPr/>
          </p:nvSpPr>
          <p:spPr>
            <a:xfrm>
              <a:off x="4528144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D0825A-9B12-47DB-B505-E7A0083B3AAD}"/>
                </a:ext>
              </a:extLst>
            </p:cNvPr>
            <p:cNvSpPr/>
            <p:nvPr/>
          </p:nvSpPr>
          <p:spPr>
            <a:xfrm>
              <a:off x="5574261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C82096-08C2-400A-9953-EBF92A02699E}"/>
                </a:ext>
              </a:extLst>
            </p:cNvPr>
            <p:cNvSpPr/>
            <p:nvPr/>
          </p:nvSpPr>
          <p:spPr>
            <a:xfrm>
              <a:off x="347717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F40025-8925-4163-B478-C39A2DBB1AF4}"/>
                </a:ext>
              </a:extLst>
            </p:cNvPr>
            <p:cNvSpPr/>
            <p:nvPr/>
          </p:nvSpPr>
          <p:spPr>
            <a:xfrm>
              <a:off x="4562879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D08DC-07FD-415C-8CFC-83C20DA74FEE}"/>
                </a:ext>
              </a:extLst>
            </p:cNvPr>
            <p:cNvSpPr/>
            <p:nvPr/>
          </p:nvSpPr>
          <p:spPr>
            <a:xfrm>
              <a:off x="5627312" y="3261264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69936-5013-44A6-BCBA-89AC3640D7CA}"/>
                </a:ext>
              </a:extLst>
            </p:cNvPr>
            <p:cNvSpPr txBox="1"/>
            <p:nvPr/>
          </p:nvSpPr>
          <p:spPr>
            <a:xfrm>
              <a:off x="4437680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4BDB37-7051-4C14-B67D-83EA83099A85}"/>
                </a:ext>
              </a:extLst>
            </p:cNvPr>
            <p:cNvSpPr/>
            <p:nvPr/>
          </p:nvSpPr>
          <p:spPr>
            <a:xfrm>
              <a:off x="7372969" y="2244942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202242-7751-42DF-83DC-5F271E87D1AD}"/>
                </a:ext>
              </a:extLst>
            </p:cNvPr>
            <p:cNvSpPr/>
            <p:nvPr/>
          </p:nvSpPr>
          <p:spPr>
            <a:xfrm>
              <a:off x="7016469" y="1926116"/>
              <a:ext cx="3566219" cy="3518721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E8D70-4F06-4AEF-8DB5-C18CCBDBEDF6}"/>
                </a:ext>
              </a:extLst>
            </p:cNvPr>
            <p:cNvSpPr/>
            <p:nvPr/>
          </p:nvSpPr>
          <p:spPr>
            <a:xfrm>
              <a:off x="8419086" y="2238351"/>
              <a:ext cx="760984" cy="760984"/>
            </a:xfrm>
            <a:prstGeom prst="ellipse">
              <a:avLst/>
            </a:prstGeom>
            <a:solidFill>
              <a:srgbClr val="D09E00"/>
            </a:solidFill>
            <a:ln w="444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CDD53C-1DF9-4996-98FF-A817467E94DB}"/>
                </a:ext>
              </a:extLst>
            </p:cNvPr>
            <p:cNvSpPr txBox="1"/>
            <p:nvPr/>
          </p:nvSpPr>
          <p:spPr>
            <a:xfrm>
              <a:off x="8328622" y="4798505"/>
              <a:ext cx="1011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17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F9B34D-E773-494E-9963-346D3091F011}"/>
              </a:ext>
            </a:extLst>
          </p:cNvPr>
          <p:cNvSpPr/>
          <p:nvPr/>
        </p:nvSpPr>
        <p:spPr>
          <a:xfrm>
            <a:off x="2714171" y="0"/>
            <a:ext cx="947782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907144" y="2983193"/>
            <a:ext cx="2119086" cy="891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目次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A5F829-EC09-453D-B60C-41B13F13E973}"/>
              </a:ext>
            </a:extLst>
          </p:cNvPr>
          <p:cNvSpPr/>
          <p:nvPr/>
        </p:nvSpPr>
        <p:spPr>
          <a:xfrm>
            <a:off x="724264" y="3418110"/>
            <a:ext cx="182880" cy="182880"/>
          </a:xfrm>
          <a:prstGeom prst="ellipse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457FE-DA33-4CD4-94FD-DE853B805088}"/>
              </a:ext>
            </a:extLst>
          </p:cNvPr>
          <p:cNvSpPr txBox="1"/>
          <p:nvPr/>
        </p:nvSpPr>
        <p:spPr>
          <a:xfrm>
            <a:off x="3552372" y="1213660"/>
            <a:ext cx="8345714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課題１（７個のサイコロは同じ出目になる確率）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課題２（円の面積）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課題３（男女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名を横一列に並べる）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課題４（コインゲーム）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課題５（ビンゴゲーム）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17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1CD6FF4-2CBB-4A03-BD86-E31A270014D8}"/>
              </a:ext>
            </a:extLst>
          </p:cNvPr>
          <p:cNvGrpSpPr/>
          <p:nvPr/>
        </p:nvGrpSpPr>
        <p:grpSpPr>
          <a:xfrm>
            <a:off x="3778786" y="1832975"/>
            <a:ext cx="5605464" cy="2589152"/>
            <a:chOff x="3569737" y="1785494"/>
            <a:chExt cx="5605464" cy="25891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FD6056-63C8-45A9-9735-90B8CC282CFA}"/>
                </a:ext>
              </a:extLst>
            </p:cNvPr>
            <p:cNvGrpSpPr/>
            <p:nvPr/>
          </p:nvGrpSpPr>
          <p:grpSpPr>
            <a:xfrm>
              <a:off x="4064140" y="2161386"/>
              <a:ext cx="835818" cy="828675"/>
              <a:chOff x="3844072" y="3901981"/>
              <a:chExt cx="835818" cy="82867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DA9ABCD-4EDB-4898-89DD-3678A47B80DD}"/>
                  </a:ext>
                </a:extLst>
              </p:cNvPr>
              <p:cNvSpPr/>
              <p:nvPr/>
            </p:nvSpPr>
            <p:spPr>
              <a:xfrm>
                <a:off x="3844072" y="3901981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1767354-E8FD-4194-972F-A330D6AC58FE}"/>
                  </a:ext>
                </a:extLst>
              </p:cNvPr>
              <p:cNvSpPr/>
              <p:nvPr/>
            </p:nvSpPr>
            <p:spPr>
              <a:xfrm>
                <a:off x="4209455" y="4263132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44A94B-BEC2-4202-A93B-A203D0EB66C5}"/>
                </a:ext>
              </a:extLst>
            </p:cNvPr>
            <p:cNvGrpSpPr/>
            <p:nvPr/>
          </p:nvGrpSpPr>
          <p:grpSpPr>
            <a:xfrm>
              <a:off x="4064140" y="3212575"/>
              <a:ext cx="835818" cy="828675"/>
              <a:chOff x="1824577" y="3090538"/>
              <a:chExt cx="835818" cy="82867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0FE4C6B-9360-4C1F-9598-977215C2C937}"/>
                  </a:ext>
                </a:extLst>
              </p:cNvPr>
              <p:cNvSpPr/>
              <p:nvPr/>
            </p:nvSpPr>
            <p:spPr>
              <a:xfrm>
                <a:off x="1824577" y="3090538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91E9415-9A4A-4047-A546-C780BF2DB70E}"/>
                  </a:ext>
                </a:extLst>
              </p:cNvPr>
              <p:cNvSpPr/>
              <p:nvPr/>
            </p:nvSpPr>
            <p:spPr>
              <a:xfrm>
                <a:off x="2030226" y="329082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D9539F-848B-4BA1-AB39-63CD8A5CDB34}"/>
                  </a:ext>
                </a:extLst>
              </p:cNvPr>
              <p:cNvSpPr/>
              <p:nvPr/>
            </p:nvSpPr>
            <p:spPr>
              <a:xfrm>
                <a:off x="2346742" y="360382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ABC846-B6EF-4D7D-8660-850D00A73024}"/>
                </a:ext>
              </a:extLst>
            </p:cNvPr>
            <p:cNvGrpSpPr/>
            <p:nvPr/>
          </p:nvGrpSpPr>
          <p:grpSpPr>
            <a:xfrm>
              <a:off x="6822463" y="2144143"/>
              <a:ext cx="835818" cy="828675"/>
              <a:chOff x="4908992" y="1872928"/>
              <a:chExt cx="835818" cy="828675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6A19A02-100E-4E8B-9F4D-0D59F7288E7F}"/>
                  </a:ext>
                </a:extLst>
              </p:cNvPr>
              <p:cNvSpPr/>
              <p:nvPr/>
            </p:nvSpPr>
            <p:spPr>
              <a:xfrm>
                <a:off x="4908992" y="1872928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7855BCE-D334-45C8-BAA8-089E889DE2DB}"/>
                  </a:ext>
                </a:extLst>
              </p:cNvPr>
              <p:cNvSpPr/>
              <p:nvPr/>
            </p:nvSpPr>
            <p:spPr>
              <a:xfrm>
                <a:off x="5092514" y="204174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A7B8280-74CE-49E5-9C5E-0FA40342CA3F}"/>
                  </a:ext>
                </a:extLst>
              </p:cNvPr>
              <p:cNvSpPr/>
              <p:nvPr/>
            </p:nvSpPr>
            <p:spPr>
              <a:xfrm>
                <a:off x="5461418" y="2414271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BC962F2-ECDE-4B25-A01A-374D061A020E}"/>
                  </a:ext>
                </a:extLst>
              </p:cNvPr>
              <p:cNvSpPr/>
              <p:nvPr/>
            </p:nvSpPr>
            <p:spPr>
              <a:xfrm>
                <a:off x="5275870" y="2229863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0EB7B56-9561-46B2-A9BA-CC2B102094EE}"/>
                </a:ext>
              </a:extLst>
            </p:cNvPr>
            <p:cNvGrpSpPr/>
            <p:nvPr/>
          </p:nvGrpSpPr>
          <p:grpSpPr>
            <a:xfrm>
              <a:off x="6822463" y="3190338"/>
              <a:ext cx="835818" cy="828675"/>
              <a:chOff x="4908992" y="3092933"/>
              <a:chExt cx="835818" cy="82867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B1072F1-C451-4701-839C-46B2CD2D1E0A}"/>
                  </a:ext>
                </a:extLst>
              </p:cNvPr>
              <p:cNvSpPr/>
              <p:nvPr/>
            </p:nvSpPr>
            <p:spPr>
              <a:xfrm>
                <a:off x="4908992" y="3092933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68941A2-A71E-44EB-8E00-7DE4CFEDD895}"/>
                  </a:ext>
                </a:extLst>
              </p:cNvPr>
              <p:cNvSpPr/>
              <p:nvPr/>
            </p:nvSpPr>
            <p:spPr>
              <a:xfrm>
                <a:off x="5102039" y="325380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012DD3-2509-4524-A0A9-FFE9D43C946C}"/>
                  </a:ext>
                </a:extLst>
              </p:cNvPr>
              <p:cNvSpPr/>
              <p:nvPr/>
            </p:nvSpPr>
            <p:spPr>
              <a:xfrm>
                <a:off x="5463989" y="325380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E5EAEF2-AB39-4A45-8A46-9250F55ED32A}"/>
                  </a:ext>
                </a:extLst>
              </p:cNvPr>
              <p:cNvSpPr/>
              <p:nvPr/>
            </p:nvSpPr>
            <p:spPr>
              <a:xfrm>
                <a:off x="5461418" y="365700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3E66C3B-70AE-45D2-BDC3-3FA2EED07637}"/>
                  </a:ext>
                </a:extLst>
              </p:cNvPr>
              <p:cNvSpPr/>
              <p:nvPr/>
            </p:nvSpPr>
            <p:spPr>
              <a:xfrm>
                <a:off x="5102039" y="365700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D9827A-43FB-41A4-A454-F52CDEE2F615}"/>
                </a:ext>
              </a:extLst>
            </p:cNvPr>
            <p:cNvGrpSpPr/>
            <p:nvPr/>
          </p:nvGrpSpPr>
          <p:grpSpPr>
            <a:xfrm>
              <a:off x="7889280" y="2146074"/>
              <a:ext cx="835818" cy="828675"/>
              <a:chOff x="6292114" y="1868710"/>
              <a:chExt cx="835818" cy="828675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9BE73DC-4C58-448C-B58F-E2B99363CB3E}"/>
                  </a:ext>
                </a:extLst>
              </p:cNvPr>
              <p:cNvSpPr/>
              <p:nvPr/>
            </p:nvSpPr>
            <p:spPr>
              <a:xfrm>
                <a:off x="6292114" y="1868710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1884BEF-FF13-420C-88A7-03F056F2A778}"/>
                  </a:ext>
                </a:extLst>
              </p:cNvPr>
              <p:cNvSpPr/>
              <p:nvPr/>
            </p:nvSpPr>
            <p:spPr>
              <a:xfrm>
                <a:off x="6483164" y="2028843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8BCD5BB-5D1B-4EFC-94AC-F4C1E4B7726C}"/>
                  </a:ext>
                </a:extLst>
              </p:cNvPr>
              <p:cNvSpPr/>
              <p:nvPr/>
            </p:nvSpPr>
            <p:spPr>
              <a:xfrm>
                <a:off x="6845114" y="2024501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0E2305B-A43E-4601-86E7-F3A09268E49A}"/>
                  </a:ext>
                </a:extLst>
              </p:cNvPr>
              <p:cNvSpPr/>
              <p:nvPr/>
            </p:nvSpPr>
            <p:spPr>
              <a:xfrm>
                <a:off x="6478401" y="243211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C39193-0C97-4EF9-951B-1260FF7E468C}"/>
                  </a:ext>
                </a:extLst>
              </p:cNvPr>
              <p:cNvSpPr/>
              <p:nvPr/>
            </p:nvSpPr>
            <p:spPr>
              <a:xfrm>
                <a:off x="6845114" y="2432115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480E15-E447-4FAF-B0C0-B8463A459BF0}"/>
                  </a:ext>
                </a:extLst>
              </p:cNvPr>
              <p:cNvSpPr/>
              <p:nvPr/>
            </p:nvSpPr>
            <p:spPr>
              <a:xfrm>
                <a:off x="6664139" y="2232090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0B20CAD-A13F-42CE-9558-08A6AE0A64A1}"/>
                </a:ext>
              </a:extLst>
            </p:cNvPr>
            <p:cNvGrpSpPr/>
            <p:nvPr/>
          </p:nvGrpSpPr>
          <p:grpSpPr>
            <a:xfrm>
              <a:off x="7866803" y="3190338"/>
              <a:ext cx="835818" cy="828675"/>
              <a:chOff x="6320689" y="3070697"/>
              <a:chExt cx="835818" cy="82867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47592D-14DA-41EA-991E-B80A37604A92}"/>
                  </a:ext>
                </a:extLst>
              </p:cNvPr>
              <p:cNvSpPr/>
              <p:nvPr/>
            </p:nvSpPr>
            <p:spPr>
              <a:xfrm>
                <a:off x="6320689" y="3070697"/>
                <a:ext cx="835818" cy="828675"/>
              </a:xfrm>
              <a:prstGeom prst="roundRect">
                <a:avLst>
                  <a:gd name="adj" fmla="val 10345"/>
                </a:avLst>
              </a:prstGeom>
              <a:noFill/>
              <a:ln w="44450">
                <a:solidFill>
                  <a:srgbClr val="F5E6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410106-7609-4658-B818-8C51AFFFFBB0}"/>
                  </a:ext>
                </a:extLst>
              </p:cNvPr>
              <p:cNvSpPr/>
              <p:nvPr/>
            </p:nvSpPr>
            <p:spPr>
              <a:xfrm>
                <a:off x="6504594" y="322983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4D088DA-CAF1-49D4-8202-6EDF01F03823}"/>
                  </a:ext>
                </a:extLst>
              </p:cNvPr>
              <p:cNvSpPr/>
              <p:nvPr/>
            </p:nvSpPr>
            <p:spPr>
              <a:xfrm>
                <a:off x="6504594" y="3434229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97B09D-7361-40D2-BC96-C975BB96540B}"/>
                  </a:ext>
                </a:extLst>
              </p:cNvPr>
              <p:cNvSpPr/>
              <p:nvPr/>
            </p:nvSpPr>
            <p:spPr>
              <a:xfrm>
                <a:off x="6504594" y="363862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7C36716-F73F-4E15-9224-9C44D1A78C13}"/>
                  </a:ext>
                </a:extLst>
              </p:cNvPr>
              <p:cNvSpPr/>
              <p:nvPr/>
            </p:nvSpPr>
            <p:spPr>
              <a:xfrm>
                <a:off x="6868925" y="322983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619E807-C391-4CAD-996D-99D895C54DF9}"/>
                  </a:ext>
                </a:extLst>
              </p:cNvPr>
              <p:cNvSpPr/>
              <p:nvPr/>
            </p:nvSpPr>
            <p:spPr>
              <a:xfrm>
                <a:off x="6868925" y="3434229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D857895-434C-46BE-A88C-9C810359F83F}"/>
                  </a:ext>
                </a:extLst>
              </p:cNvPr>
              <p:cNvSpPr/>
              <p:nvPr/>
            </p:nvSpPr>
            <p:spPr>
              <a:xfrm>
                <a:off x="6868925" y="3638624"/>
                <a:ext cx="109728" cy="106371"/>
              </a:xfrm>
              <a:prstGeom prst="ellipse">
                <a:avLst/>
              </a:prstGeom>
              <a:solidFill>
                <a:srgbClr val="F5E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660475D-508E-46C4-B1DC-64A41F762443}"/>
                </a:ext>
              </a:extLst>
            </p:cNvPr>
            <p:cNvSpPr/>
            <p:nvPr/>
          </p:nvSpPr>
          <p:spPr>
            <a:xfrm>
              <a:off x="3569737" y="1785494"/>
              <a:ext cx="1762126" cy="2589152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7B962D5-D69F-4A81-A548-B392242AD3DC}"/>
                </a:ext>
              </a:extLst>
            </p:cNvPr>
            <p:cNvSpPr/>
            <p:nvPr/>
          </p:nvSpPr>
          <p:spPr>
            <a:xfrm>
              <a:off x="6353618" y="1785494"/>
              <a:ext cx="2821583" cy="2589152"/>
            </a:xfrm>
            <a:prstGeom prst="roundRect">
              <a:avLst>
                <a:gd name="adj" fmla="val 7637"/>
              </a:avLst>
            </a:prstGeom>
            <a:noFill/>
            <a:ln w="5080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C1542E7-6983-4595-8A92-23A4D37E845C}"/>
              </a:ext>
            </a:extLst>
          </p:cNvPr>
          <p:cNvSpPr txBox="1"/>
          <p:nvPr/>
        </p:nvSpPr>
        <p:spPr>
          <a:xfrm>
            <a:off x="3078167" y="4697593"/>
            <a:ext cx="2799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からコインを１個もらう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D9B0A6-627B-4E33-8A7D-315F9C8103E2}"/>
              </a:ext>
            </a:extLst>
          </p:cNvPr>
          <p:cNvSpPr txBox="1"/>
          <p:nvPr/>
        </p:nvSpPr>
        <p:spPr>
          <a:xfrm>
            <a:off x="6313660" y="4697593"/>
            <a:ext cx="2989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b="1" u="sng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からコインを１個もらう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29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77AD9D-0031-4BC1-A008-0EB0512B7333}"/>
              </a:ext>
            </a:extLst>
          </p:cNvPr>
          <p:cNvSpPr/>
          <p:nvPr/>
        </p:nvSpPr>
        <p:spPr>
          <a:xfrm>
            <a:off x="3832404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4A0BB2-841B-4613-B1BC-8D482AF2983D}"/>
              </a:ext>
            </a:extLst>
          </p:cNvPr>
          <p:cNvSpPr/>
          <p:nvPr/>
        </p:nvSpPr>
        <p:spPr>
          <a:xfrm>
            <a:off x="3475904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D9277-34E4-4068-8B5D-8600CB9C934C}"/>
              </a:ext>
            </a:extLst>
          </p:cNvPr>
          <p:cNvSpPr/>
          <p:nvPr/>
        </p:nvSpPr>
        <p:spPr>
          <a:xfrm>
            <a:off x="4878521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D0825A-9B12-47DB-B505-E7A0083B3AAD}"/>
              </a:ext>
            </a:extLst>
          </p:cNvPr>
          <p:cNvSpPr/>
          <p:nvPr/>
        </p:nvSpPr>
        <p:spPr>
          <a:xfrm>
            <a:off x="5924638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C82096-08C2-400A-9953-EBF92A02699E}"/>
              </a:ext>
            </a:extLst>
          </p:cNvPr>
          <p:cNvSpPr/>
          <p:nvPr/>
        </p:nvSpPr>
        <p:spPr>
          <a:xfrm>
            <a:off x="382754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40025-8925-4163-B478-C39A2DBB1AF4}"/>
              </a:ext>
            </a:extLst>
          </p:cNvPr>
          <p:cNvSpPr/>
          <p:nvPr/>
        </p:nvSpPr>
        <p:spPr>
          <a:xfrm>
            <a:off x="4913256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FD08DC-07FD-415C-8CFC-83C20DA74FEE}"/>
              </a:ext>
            </a:extLst>
          </p:cNvPr>
          <p:cNvSpPr/>
          <p:nvPr/>
        </p:nvSpPr>
        <p:spPr>
          <a:xfrm>
            <a:off x="597768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69936-5013-44A6-BCBA-89AC3640D7CA}"/>
              </a:ext>
            </a:extLst>
          </p:cNvPr>
          <p:cNvSpPr txBox="1"/>
          <p:nvPr/>
        </p:nvSpPr>
        <p:spPr>
          <a:xfrm>
            <a:off x="4788057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4BDB37-7051-4C14-B67D-83EA83099A85}"/>
              </a:ext>
            </a:extLst>
          </p:cNvPr>
          <p:cNvSpPr/>
          <p:nvPr/>
        </p:nvSpPr>
        <p:spPr>
          <a:xfrm>
            <a:off x="7687663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202242-7751-42DF-83DC-5F271E87D1AD}"/>
              </a:ext>
            </a:extLst>
          </p:cNvPr>
          <p:cNvSpPr/>
          <p:nvPr/>
        </p:nvSpPr>
        <p:spPr>
          <a:xfrm>
            <a:off x="7366846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2E8D70-4F06-4AEF-8DB5-C18CCBDBEDF6}"/>
              </a:ext>
            </a:extLst>
          </p:cNvPr>
          <p:cNvSpPr/>
          <p:nvPr/>
        </p:nvSpPr>
        <p:spPr>
          <a:xfrm>
            <a:off x="8769463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DD53C-1DF9-4996-98FF-A817467E94DB}"/>
              </a:ext>
            </a:extLst>
          </p:cNvPr>
          <p:cNvSpPr txBox="1"/>
          <p:nvPr/>
        </p:nvSpPr>
        <p:spPr>
          <a:xfrm>
            <a:off x="8678999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C4C876-A71C-4C07-BDAF-FDD2828B0128}"/>
              </a:ext>
            </a:extLst>
          </p:cNvPr>
          <p:cNvGrpSpPr/>
          <p:nvPr/>
        </p:nvGrpSpPr>
        <p:grpSpPr>
          <a:xfrm>
            <a:off x="1908197" y="2999335"/>
            <a:ext cx="835818" cy="828675"/>
            <a:chOff x="1908197" y="2999335"/>
            <a:chExt cx="835818" cy="8286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519AE6E-DAAB-4871-9063-653BC79E7B82}"/>
                </a:ext>
              </a:extLst>
            </p:cNvPr>
            <p:cNvSpPr/>
            <p:nvPr/>
          </p:nvSpPr>
          <p:spPr>
            <a:xfrm>
              <a:off x="1908197" y="2999335"/>
              <a:ext cx="835818" cy="828675"/>
            </a:xfrm>
            <a:prstGeom prst="roundRect">
              <a:avLst>
                <a:gd name="adj" fmla="val 10345"/>
              </a:avLst>
            </a:prstGeom>
            <a:noFill/>
            <a:ln w="444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3A4436-2BF3-4ADC-B135-F346D656FC93}"/>
                </a:ext>
              </a:extLst>
            </p:cNvPr>
            <p:cNvSpPr/>
            <p:nvPr/>
          </p:nvSpPr>
          <p:spPr>
            <a:xfrm>
              <a:off x="2273580" y="3360486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01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-0.31628 0.2900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課題４：コインゲーム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B8BE3-BD92-4D43-A7AC-402760D67003}"/>
              </a:ext>
            </a:extLst>
          </p:cNvPr>
          <p:cNvSpPr/>
          <p:nvPr/>
        </p:nvSpPr>
        <p:spPr>
          <a:xfrm>
            <a:off x="0" y="-1"/>
            <a:ext cx="95326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77AD9D-0031-4BC1-A008-0EB0512B7333}"/>
              </a:ext>
            </a:extLst>
          </p:cNvPr>
          <p:cNvSpPr/>
          <p:nvPr/>
        </p:nvSpPr>
        <p:spPr>
          <a:xfrm>
            <a:off x="3832404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4A0BB2-841B-4613-B1BC-8D482AF2983D}"/>
              </a:ext>
            </a:extLst>
          </p:cNvPr>
          <p:cNvSpPr/>
          <p:nvPr/>
        </p:nvSpPr>
        <p:spPr>
          <a:xfrm>
            <a:off x="3475904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D9277-34E4-4068-8B5D-8600CB9C934C}"/>
              </a:ext>
            </a:extLst>
          </p:cNvPr>
          <p:cNvSpPr/>
          <p:nvPr/>
        </p:nvSpPr>
        <p:spPr>
          <a:xfrm>
            <a:off x="4878521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D0825A-9B12-47DB-B505-E7A0083B3AAD}"/>
              </a:ext>
            </a:extLst>
          </p:cNvPr>
          <p:cNvSpPr/>
          <p:nvPr/>
        </p:nvSpPr>
        <p:spPr>
          <a:xfrm>
            <a:off x="5924638" y="2244942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C82096-08C2-400A-9953-EBF92A02699E}"/>
              </a:ext>
            </a:extLst>
          </p:cNvPr>
          <p:cNvSpPr/>
          <p:nvPr/>
        </p:nvSpPr>
        <p:spPr>
          <a:xfrm>
            <a:off x="382754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40025-8925-4163-B478-C39A2DBB1AF4}"/>
              </a:ext>
            </a:extLst>
          </p:cNvPr>
          <p:cNvSpPr/>
          <p:nvPr/>
        </p:nvSpPr>
        <p:spPr>
          <a:xfrm>
            <a:off x="4913256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FD08DC-07FD-415C-8CFC-83C20DA74FEE}"/>
              </a:ext>
            </a:extLst>
          </p:cNvPr>
          <p:cNvSpPr/>
          <p:nvPr/>
        </p:nvSpPr>
        <p:spPr>
          <a:xfrm>
            <a:off x="5977689" y="3261264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69936-5013-44A6-BCBA-89AC3640D7CA}"/>
              </a:ext>
            </a:extLst>
          </p:cNvPr>
          <p:cNvSpPr txBox="1"/>
          <p:nvPr/>
        </p:nvSpPr>
        <p:spPr>
          <a:xfrm>
            <a:off x="4788057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4BDB37-7051-4C14-B67D-83EA83099A85}"/>
              </a:ext>
            </a:extLst>
          </p:cNvPr>
          <p:cNvSpPr/>
          <p:nvPr/>
        </p:nvSpPr>
        <p:spPr>
          <a:xfrm>
            <a:off x="3827549" y="4277586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202242-7751-42DF-83DC-5F271E87D1AD}"/>
              </a:ext>
            </a:extLst>
          </p:cNvPr>
          <p:cNvSpPr/>
          <p:nvPr/>
        </p:nvSpPr>
        <p:spPr>
          <a:xfrm>
            <a:off x="7366846" y="1926116"/>
            <a:ext cx="3566219" cy="3518721"/>
          </a:xfrm>
          <a:prstGeom prst="roundRect">
            <a:avLst>
              <a:gd name="adj" fmla="val 7637"/>
            </a:avLst>
          </a:prstGeom>
          <a:noFill/>
          <a:ln w="50800">
            <a:solidFill>
              <a:srgbClr val="F5E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2E8D70-4F06-4AEF-8DB5-C18CCBDBEDF6}"/>
              </a:ext>
            </a:extLst>
          </p:cNvPr>
          <p:cNvSpPr/>
          <p:nvPr/>
        </p:nvSpPr>
        <p:spPr>
          <a:xfrm>
            <a:off x="8769463" y="2238351"/>
            <a:ext cx="760984" cy="760984"/>
          </a:xfrm>
          <a:prstGeom prst="ellipse">
            <a:avLst/>
          </a:prstGeom>
          <a:solidFill>
            <a:srgbClr val="D09E00"/>
          </a:solidFill>
          <a:ln w="44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DD53C-1DF9-4996-98FF-A817467E94DB}"/>
              </a:ext>
            </a:extLst>
          </p:cNvPr>
          <p:cNvSpPr txBox="1"/>
          <p:nvPr/>
        </p:nvSpPr>
        <p:spPr>
          <a:xfrm>
            <a:off x="8678999" y="4798505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5053D8-52EB-4D9E-9BE3-DE16D5A4BA65}"/>
              </a:ext>
            </a:extLst>
          </p:cNvPr>
          <p:cNvGrpSpPr/>
          <p:nvPr/>
        </p:nvGrpSpPr>
        <p:grpSpPr>
          <a:xfrm>
            <a:off x="1908197" y="2993576"/>
            <a:ext cx="835818" cy="828675"/>
            <a:chOff x="3057995" y="3260704"/>
            <a:chExt cx="835818" cy="82867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835A542-5B17-4FA5-9EE8-6BBBCA965BBE}"/>
                </a:ext>
              </a:extLst>
            </p:cNvPr>
            <p:cNvSpPr/>
            <p:nvPr/>
          </p:nvSpPr>
          <p:spPr>
            <a:xfrm>
              <a:off x="3057995" y="3260704"/>
              <a:ext cx="835818" cy="828675"/>
            </a:xfrm>
            <a:prstGeom prst="roundRect">
              <a:avLst>
                <a:gd name="adj" fmla="val 10345"/>
              </a:avLst>
            </a:prstGeom>
            <a:noFill/>
            <a:ln w="44450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8276-5A4B-46EF-A697-91421CFF32FF}"/>
                </a:ext>
              </a:extLst>
            </p:cNvPr>
            <p:cNvSpPr/>
            <p:nvPr/>
          </p:nvSpPr>
          <p:spPr>
            <a:xfrm>
              <a:off x="3241900" y="341984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A2BA2-9836-4BC3-8312-068B11E011EA}"/>
                </a:ext>
              </a:extLst>
            </p:cNvPr>
            <p:cNvSpPr/>
            <p:nvPr/>
          </p:nvSpPr>
          <p:spPr>
            <a:xfrm>
              <a:off x="3241900" y="3624236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8B7E5F-0FA3-4924-A259-1E1D44F49048}"/>
                </a:ext>
              </a:extLst>
            </p:cNvPr>
            <p:cNvSpPr/>
            <p:nvPr/>
          </p:nvSpPr>
          <p:spPr>
            <a:xfrm>
              <a:off x="3241900" y="382863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F7B0C1B-0272-4173-A27E-70E3B9138992}"/>
                </a:ext>
              </a:extLst>
            </p:cNvPr>
            <p:cNvSpPr/>
            <p:nvPr/>
          </p:nvSpPr>
          <p:spPr>
            <a:xfrm>
              <a:off x="3606231" y="341984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D322FA4-9B32-4681-B788-3060C0C1CC94}"/>
                </a:ext>
              </a:extLst>
            </p:cNvPr>
            <p:cNvSpPr/>
            <p:nvPr/>
          </p:nvSpPr>
          <p:spPr>
            <a:xfrm>
              <a:off x="3606231" y="3624236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447309-A987-4FBA-BBB6-B82260E2D7A4}"/>
                </a:ext>
              </a:extLst>
            </p:cNvPr>
            <p:cNvSpPr/>
            <p:nvPr/>
          </p:nvSpPr>
          <p:spPr>
            <a:xfrm>
              <a:off x="3606231" y="3828631"/>
              <a:ext cx="109728" cy="106371"/>
            </a:xfrm>
            <a:prstGeom prst="ellipse">
              <a:avLst/>
            </a:prstGeom>
            <a:solidFill>
              <a:srgbClr val="F5E6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3224 -0.2937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6BDD5-2307-47E3-9AF8-CE4F495FDBD3}"/>
              </a:ext>
            </a:extLst>
          </p:cNvPr>
          <p:cNvSpPr/>
          <p:nvPr/>
        </p:nvSpPr>
        <p:spPr>
          <a:xfrm>
            <a:off x="1" y="-419"/>
            <a:ext cx="4610100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課題４：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コインゲームの</a:t>
            </a:r>
            <a:endParaRPr lang="en-US" altLang="ja-JP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ゲームが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10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回以上から、</a:t>
            </a: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が勝つ確率は、最終的な確率値に近づいていく．</a:t>
            </a:r>
            <a:endParaRPr lang="en-US" altLang="ja-JP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020DA-4B00-4318-8271-FD3EC5299BD8}"/>
              </a:ext>
            </a:extLst>
          </p:cNvPr>
          <p:cNvSpPr txBox="1"/>
          <p:nvPr/>
        </p:nvSpPr>
        <p:spPr>
          <a:xfrm>
            <a:off x="241300" y="4422955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</a:t>
            </a:r>
            <a:r>
              <a:rPr lang="ja-JP" altLang="en-US" sz="28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の方が勝つ確率が高い．</a:t>
            </a:r>
            <a:endParaRPr lang="en-US" sz="28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B3508-2F3E-4B9C-9BAC-CCF1D13DD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50" y="631635"/>
            <a:ext cx="7118350" cy="55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60D01A-3E4C-4DE5-9B6E-1A95EA7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05330"/>
              </p:ext>
            </p:extLst>
          </p:nvPr>
        </p:nvGraphicFramePr>
        <p:xfrm>
          <a:off x="2040617" y="230899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1B323D-4098-4D04-AC50-4E1696DBB521}"/>
              </a:ext>
            </a:extLst>
          </p:cNvPr>
          <p:cNvSpPr txBox="1"/>
          <p:nvPr/>
        </p:nvSpPr>
        <p:spPr>
          <a:xfrm>
            <a:off x="5895521" y="2542938"/>
            <a:ext cx="5114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カード条件：</a:t>
            </a:r>
            <a:endParaRPr lang="en-US" altLang="ja-JP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(B)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(I)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16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(N)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(G)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46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5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列目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(O)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61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中心は </a:t>
            </a:r>
            <a:r>
              <a:rPr lang="en-US" altLang="ja-JP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FREE </a:t>
            </a:r>
            <a:r>
              <a:rPr lang="ja-JP" altLang="en-US" sz="2400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スポット</a:t>
            </a:r>
            <a:endParaRPr lang="en-US" sz="2400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52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62529" y="-2394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課題５：ビンゴゲーム勝ち条件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60D01A-3E4C-4DE5-9B6E-1A95EA71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85087"/>
              </p:ext>
            </p:extLst>
          </p:nvPr>
        </p:nvGraphicFramePr>
        <p:xfrm>
          <a:off x="1557256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DB660E-7E91-49FB-90EE-E14FC046F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23184"/>
              </p:ext>
            </p:extLst>
          </p:nvPr>
        </p:nvGraphicFramePr>
        <p:xfrm>
          <a:off x="4992914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4DC5B0-D1D3-4FD9-A5E8-77C1FD1C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40809"/>
              </p:ext>
            </p:extLst>
          </p:nvPr>
        </p:nvGraphicFramePr>
        <p:xfrm>
          <a:off x="8428572" y="2246849"/>
          <a:ext cx="3149600" cy="3145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920">
                  <a:extLst>
                    <a:ext uri="{9D8B030D-6E8A-4147-A177-3AD203B41FA5}">
                      <a16:colId xmlns:a16="http://schemas.microsoft.com/office/drawing/2014/main" val="37546711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14223680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1851052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7212765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4231885773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413238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54352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*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96877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87332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34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F56"/>
                          </a:solidFill>
                        </a:rPr>
                        <a:t>67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43F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1431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19DBA8-452C-4DB1-A953-E9DCA54E7F50}"/>
              </a:ext>
            </a:extLst>
          </p:cNvPr>
          <p:cNvSpPr/>
          <p:nvPr/>
        </p:nvSpPr>
        <p:spPr>
          <a:xfrm>
            <a:off x="1557256" y="2232330"/>
            <a:ext cx="632134" cy="316005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593DE6-AB68-4AEE-BA3B-C02C04357ED0}"/>
              </a:ext>
            </a:extLst>
          </p:cNvPr>
          <p:cNvSpPr/>
          <p:nvPr/>
        </p:nvSpPr>
        <p:spPr>
          <a:xfrm>
            <a:off x="4973244" y="3497802"/>
            <a:ext cx="3169270" cy="6480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8BACC-AAA5-4567-B02B-3F0A128B2215}"/>
              </a:ext>
            </a:extLst>
          </p:cNvPr>
          <p:cNvSpPr/>
          <p:nvPr/>
        </p:nvSpPr>
        <p:spPr>
          <a:xfrm rot="2733913">
            <a:off x="7862185" y="3509913"/>
            <a:ext cx="4282369" cy="6176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9764E-968F-4081-B69B-8E7BB5586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6" y="861985"/>
            <a:ext cx="7094124" cy="54214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6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065</m:t>
                    </m:r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4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7 </a:t>
            </a: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回以内で当たる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00050"/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FDE24-4D6D-48B5-A769-6C263DFF5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40" y="713432"/>
            <a:ext cx="7106822" cy="54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0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2</m:t>
                    </m:r>
                    <m:r>
                      <a:rPr lang="en-US" altLang="ja-JP" sz="2800" b="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.</m:t>
                    </m:r>
                    <m:r>
                      <a:rPr lang="en-US" altLang="ja-JP" sz="2800" i="1" dirty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997</m:t>
                    </m:r>
                    <m:r>
                      <a:rPr lang="en-US" altLang="ja-JP" sz="2800" i="1" dirty="0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dirty="0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４回で当たる確率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F3441-8D71-4929-B33E-38A62972E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6" y="713433"/>
            <a:ext cx="7106824" cy="54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330.5</m:t>
                    </m:r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当たりとなる最も遅いゲーム回数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8CED1D-CC0B-4714-A172-2F8819354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76" y="597472"/>
            <a:ext cx="7106824" cy="56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71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6A0D8A-3094-46D5-8657-380E5D844CCA}"/>
              </a:ext>
            </a:extLst>
          </p:cNvPr>
          <p:cNvSpPr/>
          <p:nvPr/>
        </p:nvSpPr>
        <p:spPr>
          <a:xfrm>
            <a:off x="4610100" y="0"/>
            <a:ext cx="7581899" cy="6858000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/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平均：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1.0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MS Gothic" panose="020B0609070205080204" pitchFamily="49" charset="-128"/>
                      </a:rPr>
                      <m:t>𝑒</m:t>
                    </m:r>
                    <m:r>
                      <a:rPr lang="en-US" altLang="ja-JP" sz="2800" b="0" i="1" smtClean="0">
                        <a:solidFill>
                          <a:srgbClr val="F5E6C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ja-JP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7A68EF-91CC-48F1-89BE-F7ECDF230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4450873"/>
                <a:ext cx="4152900" cy="523220"/>
              </a:xfrm>
              <a:prstGeom prst="rect">
                <a:avLst/>
              </a:prstGeom>
              <a:blipFill>
                <a:blip r:embed="rId3"/>
                <a:stretch>
                  <a:fillRect l="-2643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0D9FEA-3C18-4146-878D-A2138DD6AEBC}"/>
              </a:ext>
            </a:extLst>
          </p:cNvPr>
          <p:cNvSpPr txBox="1"/>
          <p:nvPr/>
        </p:nvSpPr>
        <p:spPr>
          <a:xfrm>
            <a:off x="254000" y="2926873"/>
            <a:ext cx="415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当たりとなる最も遅いゲームの確率</a:t>
            </a:r>
            <a:r>
              <a:rPr lang="en-US" altLang="ja-JP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endParaRPr lang="en-US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0AA6F1-7715-4597-8BBA-1D7868EA7AD0}"/>
              </a:ext>
            </a:extLst>
          </p:cNvPr>
          <p:cNvSpPr txBox="1">
            <a:spLocks/>
          </p:cNvSpPr>
          <p:nvPr/>
        </p:nvSpPr>
        <p:spPr>
          <a:xfrm>
            <a:off x="241300" y="215899"/>
            <a:ext cx="4152900" cy="1765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課題５：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ビンゴゲームの</a:t>
            </a:r>
            <a:endParaRPr lang="en-US" altLang="ja-JP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34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34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D29B3-549E-4E7F-BCE7-C9EEFE6B1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76" y="813565"/>
            <a:ext cx="7081424" cy="53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4002314" y="378418"/>
            <a:ext cx="4187371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実行環境</a:t>
            </a:r>
            <a:endParaRPr lang="en-US" sz="48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9466E-E1D3-4177-B5A9-6D1F4668EF01}"/>
              </a:ext>
            </a:extLst>
          </p:cNvPr>
          <p:cNvGrpSpPr/>
          <p:nvPr/>
        </p:nvGrpSpPr>
        <p:grpSpPr>
          <a:xfrm>
            <a:off x="813999" y="2670628"/>
            <a:ext cx="10564001" cy="2902857"/>
            <a:chOff x="873255" y="2612571"/>
            <a:chExt cx="10564001" cy="290285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75042C-D7CF-482E-B108-10EC1C4958F2}"/>
                </a:ext>
              </a:extLst>
            </p:cNvPr>
            <p:cNvSpPr/>
            <p:nvPr/>
          </p:nvSpPr>
          <p:spPr>
            <a:xfrm>
              <a:off x="873255" y="2612571"/>
              <a:ext cx="3002060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B1B069-3F3B-4439-BE03-79E13569C24F}"/>
                </a:ext>
              </a:extLst>
            </p:cNvPr>
            <p:cNvSpPr/>
            <p:nvPr/>
          </p:nvSpPr>
          <p:spPr>
            <a:xfrm>
              <a:off x="3875315" y="2612571"/>
              <a:ext cx="7561941" cy="2902857"/>
            </a:xfrm>
            <a:prstGeom prst="rect">
              <a:avLst/>
            </a:prstGeom>
            <a:noFill/>
            <a:ln w="28575">
              <a:solidFill>
                <a:srgbClr val="F5E6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FF5148-FE7E-460A-832C-4299FCA1B2AC}"/>
                </a:ext>
              </a:extLst>
            </p:cNvPr>
            <p:cNvSpPr txBox="1"/>
            <p:nvPr/>
          </p:nvSpPr>
          <p:spPr>
            <a:xfrm>
              <a:off x="1101550" y="2909837"/>
              <a:ext cx="249299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OS</a:t>
              </a:r>
            </a:p>
            <a:p>
              <a:pPr algn="r"/>
              <a:r>
                <a:rPr lang="en-US" altLang="ja-JP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CPU</a:t>
              </a: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メモリ</a:t>
              </a:r>
              <a:endParaRPr lang="en-US" altLang="ja-JP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algn="r"/>
              <a:r>
                <a:rPr lang="ja-JP" altLang="en-US" sz="36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コンパイラ</a:t>
              </a:r>
              <a:endParaRPr lang="en-US" sz="36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A6D5F2-7535-43B1-9B72-0BA4FC8EA734}"/>
                </a:ext>
              </a:extLst>
            </p:cNvPr>
            <p:cNvSpPr txBox="1"/>
            <p:nvPr/>
          </p:nvSpPr>
          <p:spPr>
            <a:xfrm>
              <a:off x="4146580" y="2909837"/>
              <a:ext cx="70850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>
                  <a:solidFill>
                    <a:srgbClr val="F5E6CA"/>
                  </a:solidFill>
                </a:rPr>
                <a:t>Windows 11 Pro  (Ver. 22H2)</a:t>
              </a:r>
            </a:p>
            <a:p>
              <a:r>
                <a:rPr lang="it-IT" altLang="ja-JP" sz="3600" dirty="0">
                  <a:solidFill>
                    <a:srgbClr val="F5E6CA"/>
                  </a:solidFill>
                </a:rPr>
                <a:t>AMD Ryzen 5 5600X 6-Core 3.70 GHz</a:t>
              </a:r>
              <a:endParaRPr lang="en-US" altLang="ja-JP" sz="3600" dirty="0">
                <a:solidFill>
                  <a:srgbClr val="F5E6CA"/>
                </a:solidFill>
              </a:endParaRP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16.0 GB</a:t>
              </a:r>
            </a:p>
            <a:p>
              <a:r>
                <a:rPr lang="en-US" altLang="ja-JP" sz="3600" dirty="0">
                  <a:solidFill>
                    <a:srgbClr val="F5E6CA"/>
                  </a:solidFill>
                </a:rPr>
                <a:t>GCC (Ver. 12.2.0)</a:t>
              </a:r>
              <a:endParaRPr lang="en-US" sz="3600" dirty="0">
                <a:solidFill>
                  <a:srgbClr val="F5E6C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70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943429" y="-391886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課題１：７個サイコロが同じ出目になる確率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7754CA-0F9D-4B5D-8319-4A5F7A8957BC}"/>
              </a:ext>
            </a:extLst>
          </p:cNvPr>
          <p:cNvGrpSpPr/>
          <p:nvPr/>
        </p:nvGrpSpPr>
        <p:grpSpPr>
          <a:xfrm>
            <a:off x="2379376" y="1901970"/>
            <a:ext cx="8376676" cy="4527320"/>
            <a:chOff x="2379376" y="1901970"/>
            <a:chExt cx="8376676" cy="45273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DBE01-4770-49DB-AE62-DC1F16C9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1901970"/>
              <a:ext cx="1196668" cy="11966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F95339-79FF-4688-A1A8-F35EC7F4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1901970"/>
              <a:ext cx="1196668" cy="11966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FEC8FF-DC7C-4BAF-BB8A-ACA7606C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1901970"/>
              <a:ext cx="1196668" cy="11966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E239D6-F198-4F32-8F40-803632A6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1901970"/>
              <a:ext cx="1196668" cy="11966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BFF928-5211-4F92-9CB3-757471AE1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1901970"/>
              <a:ext cx="1196668" cy="11966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99CE6D7-8706-4829-9BB2-FA8B31B1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1901970"/>
              <a:ext cx="1196668" cy="119666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3B1C1D9-DD26-47CC-AB64-3A1C00A8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1901970"/>
              <a:ext cx="1196668" cy="11966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952CDE-77CF-453B-8991-3C203C8B2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3102880"/>
              <a:ext cx="1196668" cy="119666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915A3E-077B-491A-8EE8-92D399C54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3098638"/>
              <a:ext cx="1196668" cy="11966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F1BC14-D150-47A2-98C2-016A578D1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3094396"/>
              <a:ext cx="1196668" cy="119666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28FFDF9-04AB-43EF-A16C-6B3C8F10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3090154"/>
              <a:ext cx="1196668" cy="119666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4FF8294-11A2-4BEB-9ADC-D2D54A4F7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3085912"/>
              <a:ext cx="1196668" cy="119666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40971-4487-408B-A7A8-4CA4CF6C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3081670"/>
              <a:ext cx="1196668" cy="119666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19B5CC1-72B4-480E-A72E-F6F7EE98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3077428"/>
              <a:ext cx="1196668" cy="1196668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293F2B3-9571-4659-9853-E93A1B6A1FF8}"/>
                </a:ext>
              </a:extLst>
            </p:cNvPr>
            <p:cNvGrpSpPr/>
            <p:nvPr/>
          </p:nvGrpSpPr>
          <p:grpSpPr>
            <a:xfrm>
              <a:off x="6498166" y="4415963"/>
              <a:ext cx="137160" cy="680639"/>
              <a:chOff x="6476274" y="4698038"/>
              <a:chExt cx="137160" cy="68063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FB9521-1A7B-4F19-BDC6-7EA9C1212833}"/>
                  </a:ext>
                </a:extLst>
              </p:cNvPr>
              <p:cNvSpPr/>
              <p:nvPr/>
            </p:nvSpPr>
            <p:spPr>
              <a:xfrm>
                <a:off x="6476274" y="4698038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6BAEBE4-A82B-46ED-BF12-51D1908BE465}"/>
                  </a:ext>
                </a:extLst>
              </p:cNvPr>
              <p:cNvSpPr/>
              <p:nvPr/>
            </p:nvSpPr>
            <p:spPr>
              <a:xfrm>
                <a:off x="6476274" y="4969119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F21949-FED8-4B98-9B60-EE11D55F774C}"/>
                  </a:ext>
                </a:extLst>
              </p:cNvPr>
              <p:cNvSpPr/>
              <p:nvPr/>
            </p:nvSpPr>
            <p:spPr>
              <a:xfrm>
                <a:off x="6476274" y="5241517"/>
                <a:ext cx="137160" cy="137160"/>
              </a:xfrm>
              <a:prstGeom prst="ellipse">
                <a:avLst/>
              </a:prstGeom>
              <a:solidFill>
                <a:srgbClr val="343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172ACF2-C078-4885-821F-61C8A81EA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376" y="5232622"/>
              <a:ext cx="1196668" cy="119666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743E1F9-3314-485B-A242-7312B8C7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44" y="5217805"/>
              <a:ext cx="1196668" cy="119666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EE92F1-A487-4022-A2AF-9FA33304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712" y="5202988"/>
              <a:ext cx="1196668" cy="119666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57214F7-FFAB-4CFE-81B9-DE107F173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80" y="5188171"/>
              <a:ext cx="1196668" cy="119666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E17632-7A59-4598-B3DD-0CD97D1B8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048" y="5173354"/>
              <a:ext cx="1196668" cy="119666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F2CCF2A-13E1-46D9-8A1B-46233EC08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2716" y="5158537"/>
              <a:ext cx="1196668" cy="119666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18B302A-DAAA-49D1-A9D7-1A47316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384" y="5143720"/>
              <a:ext cx="1196668" cy="1196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54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B76B28-E89D-4A82-ABEE-1E65FB175AA9}"/>
              </a:ext>
            </a:extLst>
          </p:cNvPr>
          <p:cNvSpPr/>
          <p:nvPr/>
        </p:nvSpPr>
        <p:spPr>
          <a:xfrm>
            <a:off x="943429" y="0"/>
            <a:ext cx="11248571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1333954" y="-363311"/>
            <a:ext cx="10914743" cy="1612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>
                <a:solidFill>
                  <a:srgbClr val="343F5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 ７個サイコロが同じ出目になる確率</a:t>
            </a:r>
            <a:endParaRPr lang="en-US" sz="4000" b="1" dirty="0">
              <a:solidFill>
                <a:srgbClr val="343F5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DBE01-4770-49DB-AE62-DC1F16C9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51" y="2292495"/>
            <a:ext cx="1196668" cy="1196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95339-79FF-4688-A1A8-F35EC7F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19" y="2267095"/>
            <a:ext cx="1196668" cy="1196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EC8FF-DC7C-4BAF-BB8A-ACA7606C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87" y="2292495"/>
            <a:ext cx="1196668" cy="1196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239D6-F198-4F32-8F40-803632A6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55" y="2292495"/>
            <a:ext cx="1196668" cy="1196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F928-5211-4F92-9CB3-757471AE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23" y="2292495"/>
            <a:ext cx="1196668" cy="1196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CE6D7-8706-4829-9BB2-FA8B31B1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1" y="2292495"/>
            <a:ext cx="1196668" cy="11966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B1C1D9-DD26-47CC-AB64-3A1C00A8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59" y="2292495"/>
            <a:ext cx="1196668" cy="1196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952CDE-77CF-453B-8991-3C203C8B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51" y="4471305"/>
            <a:ext cx="1196668" cy="11966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FF8294-11A2-4BEB-9ADC-D2D54A4F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23" y="4454337"/>
            <a:ext cx="1196668" cy="11966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140971-4487-408B-A7A8-4CA4CF6C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1" y="4450095"/>
            <a:ext cx="1196668" cy="11966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9B5CC1-72B4-480E-A72E-F6F7EE98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59" y="4445853"/>
            <a:ext cx="1196668" cy="1196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D0598B-A691-4FF0-8EC5-A8D5791C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17" y="4462821"/>
            <a:ext cx="1196669" cy="11966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557216-2C65-42C4-AF2A-7CF81D1B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86" y="4449652"/>
            <a:ext cx="1196668" cy="11966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F045A0-5AFF-4CC6-BB79-8580CACE0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53" y="4467063"/>
            <a:ext cx="1196668" cy="119666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37120E5-4282-4E05-9102-BB80FB59D6AE}"/>
              </a:ext>
            </a:extLst>
          </p:cNvPr>
          <p:cNvGrpSpPr/>
          <p:nvPr/>
        </p:nvGrpSpPr>
        <p:grpSpPr>
          <a:xfrm>
            <a:off x="1798352" y="1835071"/>
            <a:ext cx="1196666" cy="1662576"/>
            <a:chOff x="2379377" y="1444546"/>
            <a:chExt cx="1196666" cy="166257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08A075D-4B3B-489B-87C8-B9BB2A804BCC}"/>
                </a:ext>
              </a:extLst>
            </p:cNvPr>
            <p:cNvSpPr/>
            <p:nvPr/>
          </p:nvSpPr>
          <p:spPr>
            <a:xfrm>
              <a:off x="2379377" y="1910453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2FD3EF-C58F-4E36-A4EC-F8292B118609}"/>
                </a:ext>
              </a:extLst>
            </p:cNvPr>
            <p:cNvSpPr txBox="1"/>
            <p:nvPr/>
          </p:nvSpPr>
          <p:spPr>
            <a:xfrm>
              <a:off x="2578821" y="1444546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条件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1750-EC92-49EE-B90F-9C63447353DB}"/>
              </a:ext>
            </a:extLst>
          </p:cNvPr>
          <p:cNvGrpSpPr/>
          <p:nvPr/>
        </p:nvGrpSpPr>
        <p:grpSpPr>
          <a:xfrm>
            <a:off x="3004852" y="1830830"/>
            <a:ext cx="1196666" cy="1658334"/>
            <a:chOff x="3585877" y="1440305"/>
            <a:chExt cx="1196666" cy="165833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E9D45B-DB2C-4AC3-A5AF-359167F5AEF5}"/>
                </a:ext>
              </a:extLst>
            </p:cNvPr>
            <p:cNvSpPr/>
            <p:nvPr/>
          </p:nvSpPr>
          <p:spPr>
            <a:xfrm>
              <a:off x="3585877" y="1901970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A69A3C-DA5A-4B53-82D3-09A9FB9F6582}"/>
                </a:ext>
              </a:extLst>
            </p:cNvPr>
            <p:cNvSpPr txBox="1"/>
            <p:nvPr/>
          </p:nvSpPr>
          <p:spPr>
            <a:xfrm>
              <a:off x="3785321" y="1440305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対象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BD8A26-621C-4993-AEF2-4E0D36AD726E}"/>
              </a:ext>
            </a:extLst>
          </p:cNvPr>
          <p:cNvGrpSpPr/>
          <p:nvPr/>
        </p:nvGrpSpPr>
        <p:grpSpPr>
          <a:xfrm>
            <a:off x="1808186" y="3987505"/>
            <a:ext cx="1196666" cy="1662576"/>
            <a:chOff x="2379377" y="1444546"/>
            <a:chExt cx="1196666" cy="1662576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F5528C7-2BEB-4BAF-A8BD-FF5F1B6A32BF}"/>
                </a:ext>
              </a:extLst>
            </p:cNvPr>
            <p:cNvSpPr/>
            <p:nvPr/>
          </p:nvSpPr>
          <p:spPr>
            <a:xfrm>
              <a:off x="2379377" y="1910453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3B6481-8E05-494B-9BF6-F5647343C5B8}"/>
                </a:ext>
              </a:extLst>
            </p:cNvPr>
            <p:cNvSpPr txBox="1"/>
            <p:nvPr/>
          </p:nvSpPr>
          <p:spPr>
            <a:xfrm>
              <a:off x="2578821" y="1444546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条件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9BB18517-9801-457D-B742-6D56B866C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37" y="4419528"/>
            <a:ext cx="1196668" cy="119666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70500A5-D667-4745-B712-924D7C8088AC}"/>
              </a:ext>
            </a:extLst>
          </p:cNvPr>
          <p:cNvGrpSpPr/>
          <p:nvPr/>
        </p:nvGrpSpPr>
        <p:grpSpPr>
          <a:xfrm>
            <a:off x="3009770" y="3983263"/>
            <a:ext cx="1196666" cy="1658334"/>
            <a:chOff x="3585877" y="1440305"/>
            <a:chExt cx="1196666" cy="1658334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35459AB-E449-43C0-BB84-02DDBD40C7BB}"/>
                </a:ext>
              </a:extLst>
            </p:cNvPr>
            <p:cNvSpPr/>
            <p:nvPr/>
          </p:nvSpPr>
          <p:spPr>
            <a:xfrm>
              <a:off x="3585877" y="1901970"/>
              <a:ext cx="1196666" cy="11966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85BDA1-212B-42E9-B603-4C28F3BBB65A}"/>
                </a:ext>
              </a:extLst>
            </p:cNvPr>
            <p:cNvSpPr txBox="1"/>
            <p:nvPr/>
          </p:nvSpPr>
          <p:spPr>
            <a:xfrm>
              <a:off x="3785321" y="1440305"/>
              <a:ext cx="797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対象</a:t>
              </a:r>
              <a:endParaRPr 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BF1628-A342-44A1-833F-BF8536BAB107}"/>
              </a:ext>
            </a:extLst>
          </p:cNvPr>
          <p:cNvSpPr txBox="1"/>
          <p:nvPr/>
        </p:nvSpPr>
        <p:spPr>
          <a:xfrm>
            <a:off x="10301288" y="2668479"/>
            <a:ext cx="126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成功</a:t>
            </a:r>
            <a:endParaRPr lang="en-US" sz="2400" dirty="0">
              <a:solidFill>
                <a:srgbClr val="C0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66564E-04B1-4289-BB63-66B0BB6AD265}"/>
              </a:ext>
            </a:extLst>
          </p:cNvPr>
          <p:cNvSpPr txBox="1"/>
          <p:nvPr/>
        </p:nvSpPr>
        <p:spPr>
          <a:xfrm>
            <a:off x="10301287" y="4787029"/>
            <a:ext cx="126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失敗</a:t>
            </a:r>
            <a:endParaRPr lang="en-US" sz="2400" dirty="0">
              <a:solidFill>
                <a:srgbClr val="C0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00F240-276C-4705-9EA4-37EB4733FCBD}"/>
              </a:ext>
            </a:extLst>
          </p:cNvPr>
          <p:cNvGrpSpPr/>
          <p:nvPr/>
        </p:nvGrpSpPr>
        <p:grpSpPr>
          <a:xfrm>
            <a:off x="4232846" y="4437749"/>
            <a:ext cx="1175172" cy="1239962"/>
            <a:chOff x="4223321" y="4214130"/>
            <a:chExt cx="1175172" cy="12399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2CF043-16E8-44C8-BE72-6A3AEC29A99C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21" y="4234152"/>
              <a:ext cx="1175172" cy="120204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8A0FEBD-D75B-4A7E-A076-40BC01278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322" y="4214130"/>
              <a:ext cx="1165339" cy="123996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9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09818 -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18 -1.48148E-6 L 0.19636 -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36 -1.48148E-6 L 0.29427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27 -1.48148E-6 L 0.39219 -1.4814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219 -1.48148E-6 L 0.49011 -1.48148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9818 -3.7037E-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450E0C-5399-4586-9F42-769AECCD6EAE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1A28E-E388-46FA-BF71-BECA43684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36" y="846182"/>
            <a:ext cx="6797481" cy="51656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3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４サイドサイコロ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50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450E0C-5399-4586-9F42-769AECCD6EAE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66046-E3D9-4A1C-88CA-ACD318C4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85" y="846182"/>
            <a:ext cx="6797481" cy="51656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3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５サイドサイコロ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39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1EB777-D5C7-4C7A-8A2D-1E751367ACD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1955C9-E6A1-4DE9-BD4E-8E98BD09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46" y="842562"/>
            <a:ext cx="6807006" cy="51728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3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６サイドサイコロ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97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A71C6E-8C4E-4557-A00A-DFA52CAA4E60}"/>
              </a:ext>
            </a:extLst>
          </p:cNvPr>
          <p:cNvSpPr/>
          <p:nvPr/>
        </p:nvSpPr>
        <p:spPr>
          <a:xfrm>
            <a:off x="4610100" y="0"/>
            <a:ext cx="7581899" cy="6857999"/>
          </a:xfrm>
          <a:prstGeom prst="rect">
            <a:avLst/>
          </a:prstGeom>
          <a:solidFill>
            <a:srgbClr val="F5E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38FD4-D1AA-4BD0-92F0-5BB8C8E7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9" y="843600"/>
            <a:ext cx="6804278" cy="51708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40F835-B5EB-41D9-ABCF-76BAD5E1A6DC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4152900" cy="1231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課題１：同じ出目の</a:t>
            </a:r>
            <a:endParaRPr lang="en-US" altLang="ja-JP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10000"/>
              </a:lnSpc>
            </a:pPr>
            <a:r>
              <a:rPr lang="ja-JP" altLang="en-US" sz="4000" b="1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シムレーション結果</a:t>
            </a:r>
            <a:endParaRPr lang="en-US" sz="4000" b="1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/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シムレーション回数が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rgbClr val="F5E6CA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ja-JP" altLang="en-US" sz="2800" dirty="0">
                    <a:solidFill>
                      <a:srgbClr val="F5E6CA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回以上から論理値に近づく．</a:t>
                </a:r>
                <a:endParaRPr lang="en-US" sz="2800" dirty="0">
                  <a:solidFill>
                    <a:srgbClr val="F5E6CA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C7142-D2AB-4D70-80C0-FDDEB97C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3846277"/>
                <a:ext cx="4152900" cy="1421864"/>
              </a:xfrm>
              <a:prstGeom prst="rect">
                <a:avLst/>
              </a:prstGeom>
              <a:blipFill>
                <a:blip r:embed="rId3"/>
                <a:stretch>
                  <a:fillRect l="-2643" t="-4721" r="-441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60DEC6-20BF-478B-95E1-C7A2D95072CE}"/>
              </a:ext>
            </a:extLst>
          </p:cNvPr>
          <p:cNvSpPr txBox="1"/>
          <p:nvPr/>
        </p:nvSpPr>
        <p:spPr>
          <a:xfrm>
            <a:off x="241300" y="2488504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5E6CA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７サイドサイコロ</a:t>
            </a:r>
            <a:endParaRPr lang="en-US" altLang="ja-JP" sz="2800" dirty="0">
              <a:solidFill>
                <a:srgbClr val="F5E6CA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550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1334</Words>
  <Application>Microsoft Office PowerPoint</Application>
  <PresentationFormat>Widescreen</PresentationFormat>
  <Paragraphs>241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MS Gothic</vt:lpstr>
      <vt:lpstr>MS PGothic</vt:lpstr>
      <vt:lpstr>游ゴシック</vt:lpstr>
      <vt:lpstr>Arial</vt:lpstr>
      <vt:lpstr>Calibri</vt:lpstr>
      <vt:lpstr>Calibri Light</vt:lpstr>
      <vt:lpstr>Cambria Math</vt:lpstr>
      <vt:lpstr>Office Theme</vt:lpstr>
      <vt:lpstr>乱数を用いたプログラム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乱数を用いたプログラム</dc:title>
  <dc:creator>イマム カイリ　ルビス_釧路学生</dc:creator>
  <cp:lastModifiedBy>イマム カイリ　ルビス_釧路学生</cp:lastModifiedBy>
  <cp:revision>81</cp:revision>
  <dcterms:created xsi:type="dcterms:W3CDTF">2023-06-26T14:03:54Z</dcterms:created>
  <dcterms:modified xsi:type="dcterms:W3CDTF">2023-07-01T16:42:19Z</dcterms:modified>
</cp:coreProperties>
</file>