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58" r:id="rId3"/>
    <p:sldId id="259" r:id="rId4"/>
    <p:sldId id="260" r:id="rId5"/>
    <p:sldId id="262" r:id="rId6"/>
    <p:sldId id="261" r:id="rId7"/>
    <p:sldId id="263" r:id="rId8"/>
    <p:sldId id="288" r:id="rId9"/>
    <p:sldId id="264" r:id="rId10"/>
    <p:sldId id="289" r:id="rId11"/>
    <p:sldId id="290" r:id="rId12"/>
    <p:sldId id="265" r:id="rId13"/>
    <p:sldId id="266" r:id="rId14"/>
    <p:sldId id="267" r:id="rId15"/>
    <p:sldId id="268" r:id="rId16"/>
    <p:sldId id="292" r:id="rId17"/>
    <p:sldId id="269" r:id="rId18"/>
    <p:sldId id="270" r:id="rId19"/>
    <p:sldId id="271" r:id="rId20"/>
    <p:sldId id="272" r:id="rId21"/>
    <p:sldId id="273" r:id="rId22"/>
    <p:sldId id="276" r:id="rId23"/>
    <p:sldId id="277" r:id="rId24"/>
    <p:sldId id="278" r:id="rId25"/>
    <p:sldId id="280" r:id="rId26"/>
    <p:sldId id="282" r:id="rId27"/>
    <p:sldId id="284" r:id="rId28"/>
    <p:sldId id="283" r:id="rId29"/>
    <p:sldId id="285" r:id="rId30"/>
    <p:sldId id="286" r:id="rId31"/>
    <p:sldId id="287" r:id="rId32"/>
    <p:sldId id="293" r:id="rId33"/>
    <p:sldId id="294" r:id="rId34"/>
    <p:sldId id="291" r:id="rId35"/>
    <p:sldId id="295" r:id="rId36"/>
    <p:sldId id="296" r:id="rId37"/>
    <p:sldId id="297" r:id="rId38"/>
    <p:sldId id="298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イマム カイリ　ルビス_釧路学生" initials="イカ" lastIdx="2" clrIdx="0">
    <p:extLst>
      <p:ext uri="{19B8F6BF-5375-455C-9EA6-DF929625EA0E}">
        <p15:presenceInfo xmlns:p15="http://schemas.microsoft.com/office/powerpoint/2012/main" userId="S-1-5-21-248912260-2783698231-4196157107-100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3F56"/>
    <a:srgbClr val="F5E6CA"/>
    <a:srgbClr val="D09E00"/>
    <a:srgbClr val="E6E6E6"/>
    <a:srgbClr val="DAA600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45" autoAdjust="0"/>
    <p:restoredTop sz="92285" autoAdjust="0"/>
  </p:normalViewPr>
  <p:slideViewPr>
    <p:cSldViewPr snapToGrid="0">
      <p:cViewPr varScale="1">
        <p:scale>
          <a:sx n="85" d="100"/>
          <a:sy n="85" d="100"/>
        </p:scale>
        <p:origin x="90" y="8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847FAD-14EC-4E34-930B-FD5B937DA759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077EE8-3088-4F33-84B4-F6A1A1B90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038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077EE8-3088-4F33-84B4-F6A1A1B90C9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0426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077EE8-3088-4F33-84B4-F6A1A1B90C9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4965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077EE8-3088-4F33-84B4-F6A1A1B90C9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7338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077EE8-3088-4F33-84B4-F6A1A1B90C9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1056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077EE8-3088-4F33-84B4-F6A1A1B90C9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8037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077EE8-3088-4F33-84B4-F6A1A1B90C9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2744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077EE8-3088-4F33-84B4-F6A1A1B90C9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6457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077EE8-3088-4F33-84B4-F6A1A1B90C9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1871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077EE8-3088-4F33-84B4-F6A1A1B90C9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7356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077EE8-3088-4F33-84B4-F6A1A1B90C9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1772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077EE8-3088-4F33-84B4-F6A1A1B90C9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499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077EE8-3088-4F33-84B4-F6A1A1B90C9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0938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Bikin</a:t>
            </a:r>
            <a:r>
              <a:rPr lang="en-US" dirty="0"/>
              <a:t> </a:t>
            </a:r>
            <a:r>
              <a:rPr lang="en-US" dirty="0" err="1"/>
              <a:t>animasi</a:t>
            </a:r>
            <a:r>
              <a:rPr lang="en-US" dirty="0"/>
              <a:t> </a:t>
            </a:r>
            <a:r>
              <a:rPr lang="en-US" dirty="0" err="1"/>
              <a:t>koin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077EE8-3088-4F33-84B4-F6A1A1B90C9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1226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077EE8-3088-4F33-84B4-F6A1A1B90C9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0785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077EE8-3088-4F33-84B4-F6A1A1B90C9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0008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077EE8-3088-4F33-84B4-F6A1A1B90C9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005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6E1B5-6509-4619-89CD-DC203AE634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042221-D7F0-423C-AB03-E01EADBE4F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07F93-A3C9-4D2B-A80A-119E56755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5A8A6-D9FF-414C-A54C-3859E0689ADC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45DC96-1F57-4279-BB67-0044725D9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5C0CA0-63BE-4034-8B17-5BD588EFB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1001-88A1-464E-BBDD-99DE3DBD8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076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2D156-4433-4D89-8346-C438D92DF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86947D-1688-48F6-90E6-225567D64E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412A9-FBBC-446A-9E1C-AACD50987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5A8A6-D9FF-414C-A54C-3859E0689ADC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6FABF7-67E4-4FBB-A768-44346A682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AA8447-BF31-45AD-8453-D40530E0D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1001-88A1-464E-BBDD-99DE3DBD8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422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680347-409E-4753-A3A6-F1702A02E0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35A978-FF68-4E37-B150-A58BDD5E84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81AAC3-0D16-484C-AE5C-7BE03E01B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5A8A6-D9FF-414C-A54C-3859E0689ADC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732F8B-8BE1-42F4-89B1-37C141BE9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C4F7A-99AB-4649-8A12-4E1ACC04C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1001-88A1-464E-BBDD-99DE3DBD8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024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BA7AE-15E3-4FB7-97DC-E80822FFA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4D603-4EA4-41F7-855C-7C9473DB0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591977-A06A-4864-9E0F-FEF74B501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5A8A6-D9FF-414C-A54C-3859E0689ADC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36CEA8-2ACB-4CD9-8C4D-66D71F38D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72D233-C3D2-415C-A338-68844A598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1001-88A1-464E-BBDD-99DE3DBD8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681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DAD7B-BBF4-4A97-A225-4C2ED734E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C1DF6F-73E8-4E16-8D65-817C3EA67F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422053-A73F-4C49-A323-E3EF2F14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5A8A6-D9FF-414C-A54C-3859E0689ADC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592412-4836-4ED7-BD10-15EE26CB6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85C00-6661-49F8-BAEE-B1AE9C2C9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1001-88A1-464E-BBDD-99DE3DBD8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719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541A7-CE8B-4D5C-8361-B38C2ACF1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6ABB6-1C92-446C-8800-BB972D510D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F1212E-76F8-4DF5-9B88-CE13628DFA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2707F9-A916-43BC-9FD7-68EA72C70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5A8A6-D9FF-414C-A54C-3859E0689ADC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CD7C0A-0E9E-40B5-8151-E77F7FBA4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2A773-C6DA-428B-BA0F-0A1E5DE36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1001-88A1-464E-BBDD-99DE3DBD8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994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172DD-F9C7-4E03-ABE9-3A0F142D5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B063D9-6550-4B49-B606-44C99D8C77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0E0C94-5962-4CED-AE35-9716C9068E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6C47F1-75C2-4EE0-837B-FAD7F6CAE2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A1AEB7-5422-4A20-8985-C7D345A803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0DC066-01E3-4041-907B-0C9CA7DDB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5A8A6-D9FF-414C-A54C-3859E0689ADC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6C327C-E1E7-4386-AD05-2933FD2CA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0BCD8F-C40C-4576-8572-CB57E6A1B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1001-88A1-464E-BBDD-99DE3DBD8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895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7E626-E865-441C-9CC0-FEA7FB31A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6B4BDD-7992-4579-8ADD-A567390B7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5A8A6-D9FF-414C-A54C-3859E0689ADC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59B9BE-0E29-4A75-BC8F-6DEF3BC6C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03957F-E065-4E91-A9E0-2D25C81E5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1001-88A1-464E-BBDD-99DE3DBD8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247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381F6B-DF2C-457C-B1AB-73A02DD59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5A8A6-D9FF-414C-A54C-3859E0689ADC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640DBA-3EAA-4BBB-A915-427C0A69C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20C105-6D33-4D01-8647-0F8992BF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1001-88A1-464E-BBDD-99DE3DBD8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823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CD798-B195-46BA-ADD1-568F0D26A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00EF10-F152-4255-9CA6-33C10A791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1D02A4-A29B-4C0F-98E9-E22E99BEFE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C9D321-20B2-4837-9DAF-2D7453931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5A8A6-D9FF-414C-A54C-3859E0689ADC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BDB29C-02C2-4D26-9CFC-1541F90C5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032370-B026-4DA7-98EA-196D6364B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1001-88A1-464E-BBDD-99DE3DBD8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902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07A06-33EA-4CC4-B445-D6D6E7CD5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ADF57B-7F4B-4A38-94D0-F2B8E432CA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A8BB56-6EF8-4117-9432-43039691B6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0EA3D1-3090-40E3-BB43-9A49AB4B1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5A8A6-D9FF-414C-A54C-3859E0689ADC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F0958B-D922-4BBA-9567-558CAAB03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D06A8E-9FA9-4662-85E0-10F892E0C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1001-88A1-464E-BBDD-99DE3DBD8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239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72E288-B911-4EA5-8493-8C40B8722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32872E-6E55-407F-BEDE-F0C44A85BD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A0196A-1144-4D22-9952-FE40A7D7C6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35A8A6-D9FF-414C-A54C-3859E0689ADC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42940-DD20-4FB6-832F-31B5FAADF2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D887D0-8627-4D45-8E61-457D643D12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11001-88A1-464E-BBDD-99DE3DBD8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636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4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10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svg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svg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sv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28.png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1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F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83281-824C-4D73-A22C-19AFAC73E1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24773"/>
            <a:ext cx="9144000" cy="2387600"/>
          </a:xfrm>
        </p:spPr>
        <p:txBody>
          <a:bodyPr/>
          <a:lstStyle/>
          <a:p>
            <a:r>
              <a:rPr lang="ja-JP" altLang="en-US" b="1" dirty="0">
                <a:solidFill>
                  <a:srgbClr val="F5E6CA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乱数を用いたプログラム</a:t>
            </a:r>
            <a:endParaRPr lang="en-US" b="1" dirty="0">
              <a:solidFill>
                <a:srgbClr val="F5E6CA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F40F835-B5EB-41D9-ABCF-76BAD5E1A6DC}"/>
              </a:ext>
            </a:extLst>
          </p:cNvPr>
          <p:cNvSpPr txBox="1">
            <a:spLocks/>
          </p:cNvSpPr>
          <p:nvPr/>
        </p:nvSpPr>
        <p:spPr>
          <a:xfrm>
            <a:off x="1524000" y="52593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800" b="1" dirty="0">
                <a:solidFill>
                  <a:srgbClr val="F5E6CA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情報工学実験</a:t>
            </a:r>
            <a:r>
              <a:rPr lang="en-US" altLang="ja-JP" sz="4800" b="1" dirty="0">
                <a:solidFill>
                  <a:srgbClr val="F5E6CA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II</a:t>
            </a:r>
            <a:endParaRPr lang="en-US" sz="4800" b="1" dirty="0">
              <a:solidFill>
                <a:srgbClr val="F5E6CA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8B1718E-BA4D-4F76-831D-F68B861DCB97}"/>
              </a:ext>
            </a:extLst>
          </p:cNvPr>
          <p:cNvGrpSpPr/>
          <p:nvPr/>
        </p:nvGrpSpPr>
        <p:grpSpPr>
          <a:xfrm>
            <a:off x="1524000" y="4303909"/>
            <a:ext cx="9144000" cy="1713616"/>
            <a:chOff x="1524000" y="3925202"/>
            <a:chExt cx="9144000" cy="1713616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8F9B34D-E773-494E-9963-346D3091F011}"/>
                </a:ext>
              </a:extLst>
            </p:cNvPr>
            <p:cNvSpPr/>
            <p:nvPr/>
          </p:nvSpPr>
          <p:spPr>
            <a:xfrm>
              <a:off x="1524000" y="3925202"/>
              <a:ext cx="9144000" cy="1173923"/>
            </a:xfrm>
            <a:prstGeom prst="rect">
              <a:avLst/>
            </a:prstGeom>
            <a:solidFill>
              <a:srgbClr val="F5E6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90840A8-0806-4332-8861-823D319AF3AC}"/>
                </a:ext>
              </a:extLst>
            </p:cNvPr>
            <p:cNvSpPr txBox="1"/>
            <p:nvPr/>
          </p:nvSpPr>
          <p:spPr>
            <a:xfrm>
              <a:off x="1699709" y="4285627"/>
              <a:ext cx="2377574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kumimoji="1" lang="en-US" altLang="ja-JP" sz="2400" dirty="0">
                  <a:solidFill>
                    <a:srgbClr val="343F56"/>
                  </a:solidFill>
                  <a:latin typeface="MS PGothic" panose="020B0600070205080204" pitchFamily="34" charset="-128"/>
                  <a:ea typeface="MS PGothic" panose="020B0600070205080204" pitchFamily="34" charset="-128"/>
                </a:rPr>
                <a:t>2023</a:t>
              </a:r>
              <a:r>
                <a:rPr kumimoji="1" lang="ja-JP" altLang="en-US" sz="2400" dirty="0">
                  <a:solidFill>
                    <a:srgbClr val="343F56"/>
                  </a:solidFill>
                  <a:latin typeface="MS PGothic" panose="020B0600070205080204" pitchFamily="34" charset="-128"/>
                  <a:ea typeface="MS PGothic" panose="020B0600070205080204" pitchFamily="34" charset="-128"/>
                </a:rPr>
                <a:t>年</a:t>
              </a:r>
              <a:r>
                <a:rPr kumimoji="1" lang="en-US" altLang="ja-JP" sz="2400" dirty="0">
                  <a:solidFill>
                    <a:srgbClr val="343F56"/>
                  </a:solidFill>
                  <a:latin typeface="MS PGothic" panose="020B0600070205080204" pitchFamily="34" charset="-128"/>
                  <a:ea typeface="MS PGothic" panose="020B0600070205080204" pitchFamily="34" charset="-128"/>
                </a:rPr>
                <a:t>7</a:t>
              </a:r>
              <a:r>
                <a:rPr kumimoji="1" lang="ja-JP" altLang="en-US" sz="2400" dirty="0">
                  <a:solidFill>
                    <a:srgbClr val="343F56"/>
                  </a:solidFill>
                  <a:latin typeface="MS PGothic" panose="020B0600070205080204" pitchFamily="34" charset="-128"/>
                  <a:ea typeface="MS PGothic" panose="020B0600070205080204" pitchFamily="34" charset="-128"/>
                </a:rPr>
                <a:t>月</a:t>
              </a:r>
              <a:r>
                <a:rPr kumimoji="1" lang="en-US" altLang="ja-JP" sz="2400" dirty="0">
                  <a:solidFill>
                    <a:srgbClr val="343F56"/>
                  </a:solidFill>
                  <a:latin typeface="MS PGothic" panose="020B0600070205080204" pitchFamily="34" charset="-128"/>
                  <a:ea typeface="MS PGothic" panose="020B0600070205080204" pitchFamily="34" charset="-128"/>
                </a:rPr>
                <a:t>3</a:t>
              </a:r>
              <a:r>
                <a:rPr kumimoji="1" lang="ja-JP" altLang="en-US" sz="2400">
                  <a:solidFill>
                    <a:srgbClr val="343F56"/>
                  </a:solidFill>
                  <a:latin typeface="MS PGothic" panose="020B0600070205080204" pitchFamily="34" charset="-128"/>
                  <a:ea typeface="MS PGothic" panose="020B0600070205080204" pitchFamily="34" charset="-128"/>
                </a:rPr>
                <a:t>日</a:t>
              </a:r>
              <a:endParaRPr kumimoji="1" lang="en-US" altLang="ja-JP" sz="2400" dirty="0">
                <a:solidFill>
                  <a:srgbClr val="343F56"/>
                </a:solidFill>
                <a:latin typeface="MS PGothic" panose="020B0600070205080204" pitchFamily="34" charset="-128"/>
                <a:ea typeface="MS PGothic" panose="020B0600070205080204" pitchFamily="34" charset="-128"/>
              </a:endParaRPr>
            </a:p>
            <a:p>
              <a:endParaRPr lang="en-US" sz="24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B6FC87D-8403-42F1-A42A-C0C1C229B323}"/>
                </a:ext>
              </a:extLst>
            </p:cNvPr>
            <p:cNvSpPr txBox="1"/>
            <p:nvPr/>
          </p:nvSpPr>
          <p:spPr>
            <a:xfrm>
              <a:off x="5256696" y="4069158"/>
              <a:ext cx="5235595" cy="156966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ja-JP" altLang="en-US" sz="2400" dirty="0">
                  <a:solidFill>
                    <a:srgbClr val="343F56"/>
                  </a:solidFill>
                  <a:latin typeface="MS PGothic" panose="020B0600070205080204" pitchFamily="34" charset="-128"/>
                  <a:ea typeface="MS PGothic" panose="020B0600070205080204" pitchFamily="34" charset="-128"/>
                </a:rPr>
                <a:t>釧路工業高等専門学校</a:t>
              </a:r>
              <a:r>
                <a:rPr lang="en-US" altLang="ja-JP" sz="2400" dirty="0">
                  <a:solidFill>
                    <a:srgbClr val="343F56"/>
                  </a:solidFill>
                  <a:latin typeface="MS PGothic" panose="020B0600070205080204" pitchFamily="34" charset="-128"/>
                  <a:ea typeface="MS PGothic" panose="020B0600070205080204" pitchFamily="34" charset="-128"/>
                </a:rPr>
                <a:t> </a:t>
              </a:r>
              <a:r>
                <a:rPr lang="ja-JP" altLang="en-US" sz="2400" dirty="0">
                  <a:solidFill>
                    <a:srgbClr val="343F56"/>
                  </a:solidFill>
                  <a:latin typeface="MS PGothic" panose="020B0600070205080204" pitchFamily="34" charset="-128"/>
                  <a:ea typeface="MS PGothic" panose="020B0600070205080204" pitchFamily="34" charset="-128"/>
                </a:rPr>
                <a:t>情報工学分野</a:t>
              </a:r>
              <a:endParaRPr kumimoji="1" lang="en-US" altLang="ja-JP" sz="2400" dirty="0">
                <a:solidFill>
                  <a:srgbClr val="343F56"/>
                </a:solidFill>
                <a:latin typeface="MS PGothic" panose="020B0600070205080204" pitchFamily="34" charset="-128"/>
                <a:ea typeface="MS PGothic" panose="020B0600070205080204" pitchFamily="34" charset="-128"/>
              </a:endParaRPr>
            </a:p>
            <a:p>
              <a:pPr algn="r"/>
              <a:r>
                <a:rPr kumimoji="1" lang="ja-JP" altLang="en-US" sz="2400" dirty="0">
                  <a:solidFill>
                    <a:srgbClr val="343F56"/>
                  </a:solidFill>
                  <a:latin typeface="MS PGothic" panose="020B0600070205080204" pitchFamily="34" charset="-128"/>
                  <a:ea typeface="MS PGothic" panose="020B0600070205080204" pitchFamily="34" charset="-128"/>
                </a:rPr>
                <a:t>イマム　カイリ　ルビス</a:t>
              </a:r>
            </a:p>
            <a:p>
              <a:pPr algn="r"/>
              <a:endParaRPr lang="en-US" sz="2400" dirty="0">
                <a:solidFill>
                  <a:srgbClr val="343F56"/>
                </a:solidFill>
              </a:endParaRPr>
            </a:p>
            <a:p>
              <a:pPr algn="r"/>
              <a:endParaRPr lang="en-US" sz="2400" dirty="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B738453-7612-4899-8754-E6BD332A52E9}"/>
                </a:ext>
              </a:extLst>
            </p:cNvPr>
            <p:cNvCxnSpPr/>
            <p:nvPr/>
          </p:nvCxnSpPr>
          <p:spPr>
            <a:xfrm>
              <a:off x="4170131" y="4108990"/>
              <a:ext cx="0" cy="784830"/>
            </a:xfrm>
            <a:prstGeom prst="line">
              <a:avLst/>
            </a:prstGeom>
            <a:ln w="285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730345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F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2A71C6E-8C4E-4557-A00A-DFA52CAA4E60}"/>
              </a:ext>
            </a:extLst>
          </p:cNvPr>
          <p:cNvSpPr/>
          <p:nvPr/>
        </p:nvSpPr>
        <p:spPr>
          <a:xfrm>
            <a:off x="4610100" y="0"/>
            <a:ext cx="7581899" cy="6857999"/>
          </a:xfrm>
          <a:prstGeom prst="rect">
            <a:avLst/>
          </a:prstGeom>
          <a:solidFill>
            <a:srgbClr val="F5E6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BA2AE4D-953F-4D33-AF80-07A049A4DE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6461" y="842563"/>
            <a:ext cx="6807006" cy="5172873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AF40F835-B5EB-41D9-ABCF-76BAD5E1A6DC}"/>
              </a:ext>
            </a:extLst>
          </p:cNvPr>
          <p:cNvSpPr txBox="1">
            <a:spLocks/>
          </p:cNvSpPr>
          <p:nvPr/>
        </p:nvSpPr>
        <p:spPr>
          <a:xfrm>
            <a:off x="241300" y="215900"/>
            <a:ext cx="4152900" cy="123189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10000"/>
              </a:lnSpc>
            </a:pPr>
            <a:r>
              <a:rPr lang="ja-JP" altLang="en-US" sz="4000" b="1" dirty="0">
                <a:solidFill>
                  <a:srgbClr val="F5E6CA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課題１：同じ出目の</a:t>
            </a:r>
            <a:endParaRPr lang="en-US" altLang="ja-JP" sz="4000" b="1" dirty="0">
              <a:solidFill>
                <a:srgbClr val="F5E6CA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algn="l">
              <a:lnSpc>
                <a:spcPct val="110000"/>
              </a:lnSpc>
            </a:pPr>
            <a:r>
              <a:rPr lang="ja-JP" altLang="en-US" sz="4000" b="1" dirty="0">
                <a:solidFill>
                  <a:srgbClr val="F5E6CA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シミュレーション結果</a:t>
            </a:r>
            <a:endParaRPr lang="en-US" sz="4000" b="1" dirty="0">
              <a:solidFill>
                <a:srgbClr val="F5E6CA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0C3D9F-6C28-4BE1-8673-D3EE5A2DA53E}"/>
              </a:ext>
            </a:extLst>
          </p:cNvPr>
          <p:cNvSpPr txBox="1"/>
          <p:nvPr/>
        </p:nvSpPr>
        <p:spPr>
          <a:xfrm>
            <a:off x="11725275" y="6376524"/>
            <a:ext cx="466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343F56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10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A3E1B84-553C-4BCD-8207-EB68A55F5EF2}"/>
                  </a:ext>
                </a:extLst>
              </p:cNvPr>
              <p:cNvSpPr txBox="1"/>
              <p:nvPr/>
            </p:nvSpPr>
            <p:spPr>
              <a:xfrm>
                <a:off x="133350" y="2180571"/>
                <a:ext cx="4368799" cy="41001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lnSpc>
                    <a:spcPct val="15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ja-JP" altLang="en-US" sz="2800" dirty="0">
                    <a:solidFill>
                      <a:srgbClr val="F5E6CA"/>
                    </a:solidFill>
                    <a:latin typeface="MS Gothic" panose="020B0609070205080204" pitchFamily="49" charset="-128"/>
                    <a:ea typeface="MS Gothic" panose="020B0609070205080204" pitchFamily="49" charset="-128"/>
                  </a:rPr>
                  <a:t>８面サイコロ</a:t>
                </a:r>
                <a:endParaRPr lang="en-US" altLang="ja-JP" sz="2800" dirty="0">
                  <a:solidFill>
                    <a:srgbClr val="F5E6CA"/>
                  </a:solidFill>
                  <a:latin typeface="MS Gothic" panose="020B0609070205080204" pitchFamily="49" charset="-128"/>
                  <a:ea typeface="MS Gothic" panose="020B0609070205080204" pitchFamily="49" charset="-128"/>
                </a:endParaRPr>
              </a:p>
              <a:p>
                <a:pPr marL="457200" indent="-457200">
                  <a:lnSpc>
                    <a:spcPct val="15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ja-JP" altLang="en-US" sz="2800" dirty="0">
                    <a:solidFill>
                      <a:srgbClr val="F5E6CA"/>
                    </a:solidFill>
                    <a:latin typeface="MS Gothic" panose="020B0609070205080204" pitchFamily="49" charset="-128"/>
                    <a:ea typeface="MS Gothic" panose="020B0609070205080204" pitchFamily="49" charset="-128"/>
                  </a:rPr>
                  <a:t>理論値：</a:t>
                </a:r>
                <a14:m>
                  <m:oMath xmlns:m="http://schemas.openxmlformats.org/officeDocument/2006/math">
                    <m:r>
                      <a:rPr lang="en-US" altLang="ja-JP" sz="2800">
                        <a:solidFill>
                          <a:srgbClr val="F5E6C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  <m:r>
                      <a:rPr lang="en-US" altLang="ja-JP" sz="2800" b="0" i="0" smtClean="0">
                        <a:solidFill>
                          <a:srgbClr val="F5E6C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.8147</m:t>
                    </m:r>
                    <m:r>
                      <a:rPr lang="en-US" altLang="ja-JP" sz="2800" b="0" i="1" smtClean="0">
                        <a:solidFill>
                          <a:srgbClr val="F5E6C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ja-JP" sz="2800" b="0" i="1" smtClean="0">
                            <a:solidFill>
                              <a:srgbClr val="F5E6CA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800" b="0" i="1" smtClean="0">
                            <a:solidFill>
                              <a:srgbClr val="F5E6CA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ja-JP" sz="2800" b="0" i="1" smtClean="0">
                            <a:solidFill>
                              <a:srgbClr val="F5E6CA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−6</m:t>
                        </m:r>
                      </m:sup>
                    </m:sSup>
                  </m:oMath>
                </a14:m>
                <a:endParaRPr lang="en-US" altLang="ja-JP" sz="2800" dirty="0">
                  <a:solidFill>
                    <a:srgbClr val="F5E6CA"/>
                  </a:solidFill>
                  <a:latin typeface="MS Gothic" panose="020B0609070205080204" pitchFamily="49" charset="-128"/>
                  <a:ea typeface="MS Gothic" panose="020B0609070205080204" pitchFamily="49" charset="-128"/>
                </a:endParaRPr>
              </a:p>
              <a:p>
                <a:pPr marL="457200" indent="-457200">
                  <a:lnSpc>
                    <a:spcPct val="15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ja-JP" altLang="en-US" sz="2800" dirty="0">
                    <a:solidFill>
                      <a:srgbClr val="F5E6CA"/>
                    </a:solidFill>
                    <a:latin typeface="MS Gothic" panose="020B0609070205080204" pitchFamily="49" charset="-128"/>
                    <a:ea typeface="MS Gothic" panose="020B0609070205080204" pitchFamily="49" charset="-128"/>
                  </a:rPr>
                  <a:t>シミュレーション回数が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2800" i="1">
                            <a:solidFill>
                              <a:srgbClr val="F5E6CA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800" i="1">
                            <a:solidFill>
                              <a:srgbClr val="F5E6CA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ja-JP" sz="2800" b="0" i="1" smtClean="0">
                            <a:solidFill>
                              <a:srgbClr val="F5E6CA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ja-JP" altLang="en-US" sz="2800" dirty="0">
                    <a:solidFill>
                      <a:srgbClr val="F5E6CA"/>
                    </a:solidFill>
                    <a:latin typeface="MS Gothic" panose="020B0609070205080204" pitchFamily="49" charset="-128"/>
                    <a:ea typeface="MS Gothic" panose="020B0609070205080204" pitchFamily="49" charset="-128"/>
                  </a:rPr>
                  <a:t>回以上から理論値に近づく．</a:t>
                </a:r>
                <a:endParaRPr lang="en-US" sz="2800" dirty="0">
                  <a:solidFill>
                    <a:srgbClr val="F5E6CA"/>
                  </a:solidFill>
                  <a:latin typeface="MS Gothic" panose="020B0609070205080204" pitchFamily="49" charset="-128"/>
                  <a:ea typeface="MS Gothic" panose="020B0609070205080204" pitchFamily="49" charset="-128"/>
                </a:endParaRPr>
              </a:p>
              <a:p>
                <a:pPr marL="457200" indent="-457200">
                  <a:lnSpc>
                    <a:spcPct val="15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endParaRPr lang="en-US" altLang="ja-JP" sz="2800" dirty="0">
                  <a:solidFill>
                    <a:srgbClr val="F5E6CA"/>
                  </a:solidFill>
                  <a:latin typeface="MS Gothic" panose="020B0609070205080204" pitchFamily="49" charset="-128"/>
                  <a:ea typeface="MS Gothic" panose="020B0609070205080204" pitchFamily="49" charset="-128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A3E1B84-553C-4BCD-8207-EB68A55F5E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350" y="2180571"/>
                <a:ext cx="4368799" cy="4100161"/>
              </a:xfrm>
              <a:prstGeom prst="rect">
                <a:avLst/>
              </a:prstGeom>
              <a:blipFill>
                <a:blip r:embed="rId3"/>
                <a:stretch>
                  <a:fillRect l="-25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32070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F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EB76B28-E89D-4A82-ABEE-1E65FB175AA9}"/>
              </a:ext>
            </a:extLst>
          </p:cNvPr>
          <p:cNvSpPr/>
          <p:nvPr/>
        </p:nvSpPr>
        <p:spPr>
          <a:xfrm>
            <a:off x="943429" y="0"/>
            <a:ext cx="11248571" cy="6857999"/>
          </a:xfrm>
          <a:prstGeom prst="rect">
            <a:avLst/>
          </a:prstGeom>
          <a:solidFill>
            <a:srgbClr val="F5E6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F40F835-B5EB-41D9-ABCF-76BAD5E1A6DC}"/>
              </a:ext>
            </a:extLst>
          </p:cNvPr>
          <p:cNvSpPr txBox="1">
            <a:spLocks/>
          </p:cNvSpPr>
          <p:nvPr/>
        </p:nvSpPr>
        <p:spPr>
          <a:xfrm>
            <a:off x="1333954" y="-363311"/>
            <a:ext cx="10914743" cy="20070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4000" b="1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課題１： ７個サイコロが同じ出目になる確率の結論</a:t>
            </a:r>
            <a:endParaRPr lang="en-US" sz="4000" b="1" dirty="0">
              <a:solidFill>
                <a:srgbClr val="343F56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ECECD20-BFF9-47CF-8729-BEB64C4E7338}"/>
              </a:ext>
            </a:extLst>
          </p:cNvPr>
          <p:cNvSpPr txBox="1"/>
          <p:nvPr/>
        </p:nvSpPr>
        <p:spPr>
          <a:xfrm>
            <a:off x="11713029" y="6376524"/>
            <a:ext cx="4789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343F56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11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0B849C7-80D8-4C26-BC83-AA5B00E5F590}"/>
              </a:ext>
            </a:extLst>
          </p:cNvPr>
          <p:cNvGrpSpPr/>
          <p:nvPr/>
        </p:nvGrpSpPr>
        <p:grpSpPr>
          <a:xfrm>
            <a:off x="1336020" y="2401283"/>
            <a:ext cx="10463388" cy="3217701"/>
            <a:chOff x="1186543" y="1782121"/>
            <a:chExt cx="10463388" cy="3217701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50FE46D-7BFE-47FE-B472-33FC3C9BA122}"/>
                </a:ext>
              </a:extLst>
            </p:cNvPr>
            <p:cNvSpPr txBox="1"/>
            <p:nvPr/>
          </p:nvSpPr>
          <p:spPr>
            <a:xfrm>
              <a:off x="1333953" y="1960053"/>
              <a:ext cx="8680903" cy="20842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  <a:spcAft>
                  <a:spcPts val="600"/>
                </a:spcAft>
              </a:pPr>
              <a:r>
                <a:rPr lang="ja-JP" altLang="en-US" sz="2800" dirty="0">
                  <a:solidFill>
                    <a:srgbClr val="343F56"/>
                  </a:solidFill>
                  <a:latin typeface="MS Gothic" panose="020B0609070205080204" pitchFamily="49" charset="-128"/>
                  <a:ea typeface="MS Gothic" panose="020B0609070205080204" pitchFamily="49" charset="-128"/>
                </a:rPr>
                <a:t>サイコロの個数と面の数の関係は以下のようになる．</a:t>
              </a:r>
              <a:endParaRPr lang="en-US" altLang="ja-JP" sz="2800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endParaRPr>
            </a:p>
            <a:p>
              <a:pPr>
                <a:lnSpc>
                  <a:spcPct val="150000"/>
                </a:lnSpc>
                <a:spcAft>
                  <a:spcPts val="600"/>
                </a:spcAft>
              </a:pPr>
              <a:endParaRPr lang="en-US" altLang="ja-JP" sz="2800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endParaRPr>
            </a:p>
            <a:p>
              <a:pPr>
                <a:lnSpc>
                  <a:spcPct val="150000"/>
                </a:lnSpc>
                <a:spcAft>
                  <a:spcPts val="600"/>
                </a:spcAft>
              </a:pPr>
              <a:endParaRPr lang="en-US" altLang="ja-JP" sz="2800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19F7D12D-3F4D-48B9-B875-8FFD929C8522}"/>
                    </a:ext>
                  </a:extLst>
                </p:cNvPr>
                <p:cNvSpPr txBox="1"/>
                <p:nvPr/>
              </p:nvSpPr>
              <p:spPr>
                <a:xfrm>
                  <a:off x="1333952" y="2700282"/>
                  <a:ext cx="10315979" cy="229954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457200" indent="-457200">
                    <a:lnSpc>
                      <a:spcPct val="150000"/>
                    </a:lnSpc>
                    <a:spcAft>
                      <a:spcPts val="600"/>
                    </a:spcAft>
                    <a:buFont typeface="Arial" panose="020B0604020202020204" pitchFamily="34" charset="0"/>
                    <a:buChar char="•"/>
                  </a:pPr>
                  <a:r>
                    <a:rPr lang="ja-JP" altLang="en-US" sz="2800" dirty="0">
                      <a:solidFill>
                        <a:srgbClr val="343F56"/>
                      </a:solidFill>
                      <a:latin typeface="MS Gothic" panose="020B0609070205080204" pitchFamily="49" charset="-128"/>
                      <a:ea typeface="MS Gothic" panose="020B0609070205080204" pitchFamily="49" charset="-128"/>
                    </a:rPr>
                    <a:t>面の数　</a:t>
                  </a:r>
                  <a14:m>
                    <m:oMath xmlns:m="http://schemas.openxmlformats.org/officeDocument/2006/math">
                      <m:r>
                        <a:rPr lang="en-US" altLang="ja-JP" sz="2800" i="1" smtClean="0">
                          <a:solidFill>
                            <a:srgbClr val="343F5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ja-JP" altLang="en-US" sz="2800" i="1">
                          <a:solidFill>
                            <a:srgbClr val="343F5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　</m:t>
                      </m:r>
                    </m:oMath>
                  </a14:m>
                  <a:r>
                    <a:rPr lang="ja-JP" altLang="en-US" sz="2800" dirty="0">
                      <a:solidFill>
                        <a:srgbClr val="343F56"/>
                      </a:solidFill>
                      <a:latin typeface="MS Gothic" panose="020B0609070205080204" pitchFamily="49" charset="-128"/>
                      <a:ea typeface="MS Gothic" panose="020B0609070205080204" pitchFamily="49" charset="-128"/>
                    </a:rPr>
                    <a:t>個数</a:t>
                  </a:r>
                  <a:r>
                    <a:rPr lang="en-US" altLang="ja-JP" sz="2800" dirty="0">
                      <a:solidFill>
                        <a:srgbClr val="343F56"/>
                      </a:solidFill>
                      <a:latin typeface="MS Gothic" panose="020B0609070205080204" pitchFamily="49" charset="-128"/>
                      <a:ea typeface="MS Gothic" panose="020B0609070205080204" pitchFamily="49" charset="-128"/>
                    </a:rPr>
                    <a:t>(7)</a:t>
                  </a:r>
                  <a:r>
                    <a:rPr lang="ja-JP" altLang="en-US" sz="2800" dirty="0">
                      <a:solidFill>
                        <a:srgbClr val="343F56"/>
                      </a:solidFill>
                      <a:latin typeface="MS Gothic" panose="020B0609070205080204" pitchFamily="49" charset="-128"/>
                      <a:ea typeface="MS Gothic" panose="020B0609070205080204" pitchFamily="49" charset="-128"/>
                    </a:rPr>
                    <a:t> </a:t>
                  </a:r>
                  <a:r>
                    <a:rPr lang="en-US" altLang="ja-JP" sz="2800" dirty="0">
                      <a:solidFill>
                        <a:srgbClr val="343F56"/>
                      </a:solidFill>
                      <a:latin typeface="MS Gothic" panose="020B0609070205080204" pitchFamily="49" charset="-128"/>
                      <a:ea typeface="MS Gothic" panose="020B0609070205080204" pitchFamily="49" charset="-128"/>
                    </a:rPr>
                    <a:t>: </a:t>
                  </a:r>
                  <a:r>
                    <a:rPr lang="ja-JP" altLang="en-US" sz="2800" dirty="0">
                      <a:solidFill>
                        <a:srgbClr val="343F56"/>
                      </a:solidFill>
                      <a:latin typeface="MS Gothic" panose="020B0609070205080204" pitchFamily="49" charset="-128"/>
                      <a:ea typeface="MS Gothic" panose="020B0609070205080204" pitchFamily="49" charset="-128"/>
                    </a:rPr>
                    <a:t>理論値に近づくのは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ja-JP" sz="2800" i="1" smtClean="0">
                              <a:solidFill>
                                <a:srgbClr val="343F56"/>
                              </a:solidFill>
                              <a:latin typeface="Cambria Math" panose="02040503050406030204" pitchFamily="18" charset="0"/>
                              <a:ea typeface="MS Gothic" panose="020B0609070205080204" pitchFamily="49" charset="-128"/>
                            </a:rPr>
                          </m:ctrlPr>
                        </m:sSupPr>
                        <m:e>
                          <m:r>
                            <a:rPr lang="en-US" altLang="ja-JP" sz="2800" i="1">
                              <a:solidFill>
                                <a:srgbClr val="343F56"/>
                              </a:solidFill>
                              <a:latin typeface="Cambria Math" panose="02040503050406030204" pitchFamily="18" charset="0"/>
                              <a:ea typeface="MS Gothic" panose="020B0609070205080204" pitchFamily="49" charset="-128"/>
                            </a:rPr>
                            <m:t>10</m:t>
                          </m:r>
                        </m:e>
                        <m:sup>
                          <m:r>
                            <a:rPr lang="en-US" altLang="ja-JP" sz="2800" i="1">
                              <a:solidFill>
                                <a:srgbClr val="343F56"/>
                              </a:solidFill>
                              <a:latin typeface="Cambria Math" panose="02040503050406030204" pitchFamily="18" charset="0"/>
                              <a:ea typeface="MS Gothic" panose="020B0609070205080204" pitchFamily="49" charset="-128"/>
                            </a:rPr>
                            <m:t>4</m:t>
                          </m:r>
                        </m:sup>
                      </m:sSup>
                      <m:r>
                        <a:rPr lang="ja-JP" altLang="en-US" sz="2800" i="1">
                          <a:solidFill>
                            <a:srgbClr val="343F56"/>
                          </a:solidFill>
                          <a:latin typeface="Cambria Math" panose="02040503050406030204" pitchFamily="18" charset="0"/>
                          <a:ea typeface="MS Gothic" panose="020B0609070205080204" pitchFamily="49" charset="-128"/>
                        </a:rPr>
                        <m:t>回</m:t>
                      </m:r>
                    </m:oMath>
                  </a14:m>
                  <a:r>
                    <a:rPr lang="ja-JP" altLang="en-US" sz="2800" dirty="0">
                      <a:solidFill>
                        <a:srgbClr val="343F56"/>
                      </a:solidFill>
                      <a:latin typeface="MS Gothic" panose="020B0609070205080204" pitchFamily="49" charset="-128"/>
                      <a:ea typeface="MS Gothic" panose="020B0609070205080204" pitchFamily="49" charset="-128"/>
                    </a:rPr>
                    <a:t>以上から</a:t>
                  </a:r>
                  <a:r>
                    <a:rPr lang="en-US" altLang="ja-JP" sz="2800" dirty="0">
                      <a:solidFill>
                        <a:srgbClr val="343F56"/>
                      </a:solidFill>
                      <a:latin typeface="MS Gothic" panose="020B0609070205080204" pitchFamily="49" charset="-128"/>
                      <a:ea typeface="MS Gothic" panose="020B0609070205080204" pitchFamily="49" charset="-128"/>
                    </a:rPr>
                    <a:t> </a:t>
                  </a:r>
                </a:p>
                <a:p>
                  <a:pPr marL="457200" indent="-457200">
                    <a:lnSpc>
                      <a:spcPct val="150000"/>
                    </a:lnSpc>
                    <a:spcAft>
                      <a:spcPts val="600"/>
                    </a:spcAft>
                    <a:buFont typeface="Arial" panose="020B0604020202020204" pitchFamily="34" charset="0"/>
                    <a:buChar char="•"/>
                  </a:pPr>
                  <a:r>
                    <a:rPr lang="ja-JP" altLang="en-US" sz="2800" dirty="0">
                      <a:solidFill>
                        <a:srgbClr val="343F56"/>
                      </a:solidFill>
                      <a:latin typeface="MS Gothic" panose="020B0609070205080204" pitchFamily="49" charset="-128"/>
                      <a:ea typeface="MS Gothic" panose="020B0609070205080204" pitchFamily="49" charset="-128"/>
                    </a:rPr>
                    <a:t>面の数　</a:t>
                  </a:r>
                  <a14:m>
                    <m:oMath xmlns:m="http://schemas.openxmlformats.org/officeDocument/2006/math">
                      <m:r>
                        <a:rPr lang="en-US" altLang="ja-JP" sz="2800" i="1" smtClean="0">
                          <a:solidFill>
                            <a:srgbClr val="343F5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ja-JP" altLang="en-US" sz="2800" i="1">
                          <a:solidFill>
                            <a:srgbClr val="343F5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　</m:t>
                      </m:r>
                    </m:oMath>
                  </a14:m>
                  <a:r>
                    <a:rPr lang="ja-JP" altLang="en-US" sz="2800" dirty="0">
                      <a:solidFill>
                        <a:srgbClr val="343F56"/>
                      </a:solidFill>
                      <a:latin typeface="MS Gothic" panose="020B0609070205080204" pitchFamily="49" charset="-128"/>
                      <a:ea typeface="MS Gothic" panose="020B0609070205080204" pitchFamily="49" charset="-128"/>
                    </a:rPr>
                    <a:t>個数</a:t>
                  </a:r>
                  <a:r>
                    <a:rPr lang="en-US" altLang="ja-JP" sz="2800" dirty="0">
                      <a:solidFill>
                        <a:srgbClr val="343F56"/>
                      </a:solidFill>
                      <a:latin typeface="MS Gothic" panose="020B0609070205080204" pitchFamily="49" charset="-128"/>
                      <a:ea typeface="MS Gothic" panose="020B0609070205080204" pitchFamily="49" charset="-128"/>
                    </a:rPr>
                    <a:t>(7)</a:t>
                  </a:r>
                  <a:r>
                    <a:rPr lang="ja-JP" altLang="en-US" sz="2800" dirty="0">
                      <a:solidFill>
                        <a:srgbClr val="343F56"/>
                      </a:solidFill>
                      <a:latin typeface="MS Gothic" panose="020B0609070205080204" pitchFamily="49" charset="-128"/>
                      <a:ea typeface="MS Gothic" panose="020B0609070205080204" pitchFamily="49" charset="-128"/>
                    </a:rPr>
                    <a:t> </a:t>
                  </a:r>
                  <a:r>
                    <a:rPr lang="en-US" altLang="ja-JP" sz="2800" dirty="0">
                      <a:solidFill>
                        <a:srgbClr val="343F56"/>
                      </a:solidFill>
                      <a:latin typeface="MS Gothic" panose="020B0609070205080204" pitchFamily="49" charset="-128"/>
                      <a:ea typeface="MS Gothic" panose="020B0609070205080204" pitchFamily="49" charset="-128"/>
                    </a:rPr>
                    <a:t>: </a:t>
                  </a:r>
                  <a:r>
                    <a:rPr lang="ja-JP" altLang="en-US" sz="2800" dirty="0">
                      <a:solidFill>
                        <a:srgbClr val="343F56"/>
                      </a:solidFill>
                      <a:latin typeface="MS Gothic" panose="020B0609070205080204" pitchFamily="49" charset="-128"/>
                      <a:ea typeface="MS Gothic" panose="020B0609070205080204" pitchFamily="49" charset="-128"/>
                    </a:rPr>
                    <a:t>理論値に近づくのは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ja-JP" sz="2800" i="1">
                              <a:solidFill>
                                <a:srgbClr val="343F56"/>
                              </a:solidFill>
                              <a:latin typeface="Cambria Math" panose="02040503050406030204" pitchFamily="18" charset="0"/>
                              <a:ea typeface="MS Gothic" panose="020B0609070205080204" pitchFamily="49" charset="-128"/>
                            </a:rPr>
                          </m:ctrlPr>
                        </m:sSupPr>
                        <m:e>
                          <m:r>
                            <a:rPr lang="en-US" altLang="ja-JP" sz="2800" i="1">
                              <a:solidFill>
                                <a:srgbClr val="343F56"/>
                              </a:solidFill>
                              <a:latin typeface="Cambria Math" panose="02040503050406030204" pitchFamily="18" charset="0"/>
                              <a:ea typeface="MS Gothic" panose="020B0609070205080204" pitchFamily="49" charset="-128"/>
                            </a:rPr>
                            <m:t>10</m:t>
                          </m:r>
                        </m:e>
                        <m:sup>
                          <m:r>
                            <a:rPr lang="en-US" altLang="ja-JP" sz="2800" i="1">
                              <a:solidFill>
                                <a:srgbClr val="343F56"/>
                              </a:solidFill>
                              <a:latin typeface="Cambria Math" panose="02040503050406030204" pitchFamily="18" charset="0"/>
                              <a:ea typeface="MS Gothic" panose="020B0609070205080204" pitchFamily="49" charset="-128"/>
                            </a:rPr>
                            <m:t>6</m:t>
                          </m:r>
                        </m:sup>
                      </m:sSup>
                      <m:r>
                        <a:rPr lang="ja-JP" altLang="en-US" sz="2800" i="1">
                          <a:solidFill>
                            <a:srgbClr val="343F56"/>
                          </a:solidFill>
                          <a:latin typeface="Cambria Math" panose="02040503050406030204" pitchFamily="18" charset="0"/>
                          <a:ea typeface="MS Gothic" panose="020B0609070205080204" pitchFamily="49" charset="-128"/>
                        </a:rPr>
                        <m:t>回</m:t>
                      </m:r>
                    </m:oMath>
                  </a14:m>
                  <a:r>
                    <a:rPr lang="ja-JP" altLang="en-US" sz="2800" dirty="0">
                      <a:solidFill>
                        <a:srgbClr val="343F56"/>
                      </a:solidFill>
                      <a:latin typeface="MS Gothic" panose="020B0609070205080204" pitchFamily="49" charset="-128"/>
                      <a:ea typeface="MS Gothic" panose="020B0609070205080204" pitchFamily="49" charset="-128"/>
                    </a:rPr>
                    <a:t>以上から</a:t>
                  </a:r>
                  <a:endParaRPr lang="en-US" altLang="ja-JP" sz="2800" dirty="0">
                    <a:solidFill>
                      <a:srgbClr val="343F56"/>
                    </a:solidFill>
                    <a:latin typeface="MS Gothic" panose="020B0609070205080204" pitchFamily="49" charset="-128"/>
                    <a:ea typeface="MS Gothic" panose="020B0609070205080204" pitchFamily="49" charset="-128"/>
                  </a:endParaRPr>
                </a:p>
                <a:p>
                  <a:pPr marL="457200" indent="-457200">
                    <a:lnSpc>
                      <a:spcPct val="150000"/>
                    </a:lnSpc>
                    <a:spcAft>
                      <a:spcPts val="600"/>
                    </a:spcAft>
                    <a:buFont typeface="Arial" panose="020B0604020202020204" pitchFamily="34" charset="0"/>
                    <a:buChar char="•"/>
                  </a:pPr>
                  <a:endParaRPr lang="en-US" altLang="ja-JP" sz="2800" dirty="0">
                    <a:solidFill>
                      <a:srgbClr val="343F56"/>
                    </a:solidFill>
                    <a:latin typeface="MS Gothic" panose="020B0609070205080204" pitchFamily="49" charset="-128"/>
                    <a:ea typeface="MS Gothic" panose="020B0609070205080204" pitchFamily="49" charset="-128"/>
                  </a:endParaRPr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19F7D12D-3F4D-48B9-B875-8FFD929C85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33952" y="2700282"/>
                  <a:ext cx="10315979" cy="2299540"/>
                </a:xfrm>
                <a:prstGeom prst="rect">
                  <a:avLst/>
                </a:prstGeom>
                <a:blipFill>
                  <a:blip r:embed="rId3"/>
                  <a:stretch>
                    <a:fillRect l="-10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55499103-A4A3-464D-8C3A-5FF59F5AD6B7}"/>
                </a:ext>
              </a:extLst>
            </p:cNvPr>
            <p:cNvSpPr/>
            <p:nvPr/>
          </p:nvSpPr>
          <p:spPr>
            <a:xfrm>
              <a:off x="1186543" y="1782121"/>
              <a:ext cx="10463388" cy="3029365"/>
            </a:xfrm>
            <a:prstGeom prst="roundRect">
              <a:avLst>
                <a:gd name="adj" fmla="val 7637"/>
              </a:avLst>
            </a:prstGeom>
            <a:noFill/>
            <a:ln w="50800">
              <a:solidFill>
                <a:srgbClr val="343F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036967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F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F40F835-B5EB-41D9-ABCF-76BAD5E1A6DC}"/>
              </a:ext>
            </a:extLst>
          </p:cNvPr>
          <p:cNvSpPr txBox="1">
            <a:spLocks/>
          </p:cNvSpPr>
          <p:nvPr/>
        </p:nvSpPr>
        <p:spPr>
          <a:xfrm>
            <a:off x="1362529" y="-239486"/>
            <a:ext cx="10914743" cy="16128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4000" b="1" dirty="0">
                <a:solidFill>
                  <a:srgbClr val="F5E6CA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課題２：円の面積</a:t>
            </a:r>
            <a:endParaRPr lang="en-US" sz="4000" b="1" dirty="0">
              <a:solidFill>
                <a:srgbClr val="F5E6CA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FCB8BE3-BD92-4D43-A7AC-402760D67003}"/>
              </a:ext>
            </a:extLst>
          </p:cNvPr>
          <p:cNvSpPr/>
          <p:nvPr/>
        </p:nvSpPr>
        <p:spPr>
          <a:xfrm>
            <a:off x="0" y="-1"/>
            <a:ext cx="953261" cy="6857999"/>
          </a:xfrm>
          <a:prstGeom prst="rect">
            <a:avLst/>
          </a:prstGeom>
          <a:solidFill>
            <a:srgbClr val="F5E6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355BFB0-566E-4E5D-9656-BF6641ADF73E}"/>
              </a:ext>
            </a:extLst>
          </p:cNvPr>
          <p:cNvGrpSpPr/>
          <p:nvPr/>
        </p:nvGrpSpPr>
        <p:grpSpPr>
          <a:xfrm>
            <a:off x="2959099" y="2057400"/>
            <a:ext cx="7721602" cy="3632200"/>
            <a:chOff x="2971800" y="2108200"/>
            <a:chExt cx="7721602" cy="363220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06DDE993-F53C-4165-912E-8D54D516ABDA}"/>
                </a:ext>
              </a:extLst>
            </p:cNvPr>
            <p:cNvSpPr/>
            <p:nvPr/>
          </p:nvSpPr>
          <p:spPr>
            <a:xfrm>
              <a:off x="2971800" y="2552700"/>
              <a:ext cx="2743200" cy="2743200"/>
            </a:xfrm>
            <a:prstGeom prst="ellipse">
              <a:avLst/>
            </a:prstGeom>
            <a:noFill/>
            <a:ln w="57150">
              <a:solidFill>
                <a:srgbClr val="F5E6C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61DB120A-0BD9-4A76-B629-EF7EA5B7F6A7}"/>
                </a:ext>
              </a:extLst>
            </p:cNvPr>
            <p:cNvSpPr/>
            <p:nvPr/>
          </p:nvSpPr>
          <p:spPr>
            <a:xfrm>
              <a:off x="7061202" y="2108200"/>
              <a:ext cx="3632200" cy="3632200"/>
            </a:xfrm>
            <a:prstGeom prst="ellipse">
              <a:avLst/>
            </a:prstGeom>
            <a:noFill/>
            <a:ln w="57150">
              <a:solidFill>
                <a:srgbClr val="F5E6C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A269CCF-8A36-4D0C-B784-A500F5D047A9}"/>
              </a:ext>
            </a:extLst>
          </p:cNvPr>
          <p:cNvCxnSpPr>
            <a:endCxn id="2" idx="6"/>
          </p:cNvCxnSpPr>
          <p:nvPr/>
        </p:nvCxnSpPr>
        <p:spPr>
          <a:xfrm>
            <a:off x="4330699" y="3873500"/>
            <a:ext cx="1371600" cy="0"/>
          </a:xfrm>
          <a:prstGeom prst="line">
            <a:avLst/>
          </a:prstGeom>
          <a:ln w="44450">
            <a:solidFill>
              <a:srgbClr val="F5E6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70BEEDE-7D1E-4FCA-89FD-AF1EBFD02704}"/>
              </a:ext>
            </a:extLst>
          </p:cNvPr>
          <p:cNvCxnSpPr>
            <a:cxnSpLocks/>
            <a:endCxn id="23" idx="6"/>
          </p:cNvCxnSpPr>
          <p:nvPr/>
        </p:nvCxnSpPr>
        <p:spPr>
          <a:xfrm>
            <a:off x="8864601" y="3873500"/>
            <a:ext cx="1816100" cy="0"/>
          </a:xfrm>
          <a:prstGeom prst="line">
            <a:avLst/>
          </a:prstGeom>
          <a:ln w="44450">
            <a:solidFill>
              <a:srgbClr val="F5E6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F23C22E-E8ED-47D3-8D06-456DE995D9AC}"/>
                  </a:ext>
                </a:extLst>
              </p:cNvPr>
              <p:cNvSpPr txBox="1"/>
              <p:nvPr/>
            </p:nvSpPr>
            <p:spPr>
              <a:xfrm>
                <a:off x="4044510" y="3504168"/>
                <a:ext cx="19439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5E6CA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b="0" i="1" smtClean="0">
                          <a:solidFill>
                            <a:srgbClr val="F5E6CA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dirty="0">
                  <a:solidFill>
                    <a:srgbClr val="F5E6CA"/>
                  </a:solidFill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F23C22E-E8ED-47D3-8D06-456DE995D9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4510" y="3504168"/>
                <a:ext cx="1943977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2A5BB98-7EAD-4BF7-B7FF-57CDAD319D1F}"/>
                  </a:ext>
                </a:extLst>
              </p:cNvPr>
              <p:cNvSpPr txBox="1"/>
              <p:nvPr/>
            </p:nvSpPr>
            <p:spPr>
              <a:xfrm>
                <a:off x="8800662" y="3504168"/>
                <a:ext cx="19439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5E6CA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solidFill>
                            <a:srgbClr val="F5E6CA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solidFill>
                            <a:srgbClr val="F5E6CA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dirty="0">
                  <a:solidFill>
                    <a:srgbClr val="F5E6CA"/>
                  </a:solidFill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2A5BB98-7EAD-4BF7-B7FF-57CDAD319D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0662" y="3504168"/>
                <a:ext cx="194397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BEDA85F2-C7C5-4917-B9A3-2028776DC539}"/>
              </a:ext>
            </a:extLst>
          </p:cNvPr>
          <p:cNvSpPr txBox="1"/>
          <p:nvPr/>
        </p:nvSpPr>
        <p:spPr>
          <a:xfrm>
            <a:off x="11725275" y="6376524"/>
            <a:ext cx="466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5E6CA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26659534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F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F40F835-B5EB-41D9-ABCF-76BAD5E1A6DC}"/>
              </a:ext>
            </a:extLst>
          </p:cNvPr>
          <p:cNvSpPr txBox="1">
            <a:spLocks/>
          </p:cNvSpPr>
          <p:nvPr/>
        </p:nvSpPr>
        <p:spPr>
          <a:xfrm>
            <a:off x="1362529" y="-239486"/>
            <a:ext cx="10914743" cy="16128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4000" b="1" dirty="0">
                <a:solidFill>
                  <a:srgbClr val="F5E6CA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課題２：円の面積の計算方法</a:t>
            </a:r>
            <a:endParaRPr lang="en-US" sz="4000" b="1" dirty="0">
              <a:solidFill>
                <a:srgbClr val="F5E6CA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FCB8BE3-BD92-4D43-A7AC-402760D67003}"/>
              </a:ext>
            </a:extLst>
          </p:cNvPr>
          <p:cNvSpPr/>
          <p:nvPr/>
        </p:nvSpPr>
        <p:spPr>
          <a:xfrm>
            <a:off x="0" y="-1"/>
            <a:ext cx="953261" cy="6857999"/>
          </a:xfrm>
          <a:prstGeom prst="rect">
            <a:avLst/>
          </a:prstGeom>
          <a:solidFill>
            <a:srgbClr val="F5E6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DF95DEA-67E6-4373-9B24-EEAEAF70993E}"/>
              </a:ext>
            </a:extLst>
          </p:cNvPr>
          <p:cNvGrpSpPr/>
          <p:nvPr/>
        </p:nvGrpSpPr>
        <p:grpSpPr>
          <a:xfrm>
            <a:off x="1721969" y="1963270"/>
            <a:ext cx="2817221" cy="2753210"/>
            <a:chOff x="2959099" y="2501900"/>
            <a:chExt cx="2817221" cy="275321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DFC4191-2B6A-4B52-952D-10753A63FBA7}"/>
                </a:ext>
              </a:extLst>
            </p:cNvPr>
            <p:cNvSpPr/>
            <p:nvPr/>
          </p:nvSpPr>
          <p:spPr>
            <a:xfrm>
              <a:off x="2959099" y="2501900"/>
              <a:ext cx="2743200" cy="2753210"/>
            </a:xfrm>
            <a:prstGeom prst="rect">
              <a:avLst/>
            </a:prstGeom>
            <a:noFill/>
            <a:ln w="57150">
              <a:solidFill>
                <a:srgbClr val="F5E6C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06DDE993-F53C-4165-912E-8D54D516ABDA}"/>
                </a:ext>
              </a:extLst>
            </p:cNvPr>
            <p:cNvSpPr/>
            <p:nvPr/>
          </p:nvSpPr>
          <p:spPr>
            <a:xfrm>
              <a:off x="2959099" y="2501900"/>
              <a:ext cx="2743200" cy="2743200"/>
            </a:xfrm>
            <a:prstGeom prst="ellipse">
              <a:avLst/>
            </a:prstGeom>
            <a:noFill/>
            <a:ln w="57150">
              <a:solidFill>
                <a:srgbClr val="F5E6C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0FAC90F4-5353-41C6-A66E-562303B58911}"/>
                </a:ext>
              </a:extLst>
            </p:cNvPr>
            <p:cNvSpPr/>
            <p:nvPr/>
          </p:nvSpPr>
          <p:spPr>
            <a:xfrm>
              <a:off x="3607106" y="2823883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A03ABC5-613E-4D43-8BA1-912594DE8A28}"/>
                </a:ext>
              </a:extLst>
            </p:cNvPr>
            <p:cNvSpPr/>
            <p:nvPr/>
          </p:nvSpPr>
          <p:spPr>
            <a:xfrm>
              <a:off x="3400249" y="3128683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71379D4-D68B-480F-952C-53A5276F2567}"/>
                </a:ext>
              </a:extLst>
            </p:cNvPr>
            <p:cNvSpPr/>
            <p:nvPr/>
          </p:nvSpPr>
          <p:spPr>
            <a:xfrm>
              <a:off x="4018586" y="2754332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13B9788-A253-491A-8044-303B9A5AD299}"/>
                </a:ext>
              </a:extLst>
            </p:cNvPr>
            <p:cNvSpPr/>
            <p:nvPr/>
          </p:nvSpPr>
          <p:spPr>
            <a:xfrm>
              <a:off x="3841399" y="3072206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3FDAC373-01C3-45B4-99F5-46CDFF4505E1}"/>
                </a:ext>
              </a:extLst>
            </p:cNvPr>
            <p:cNvSpPr/>
            <p:nvPr/>
          </p:nvSpPr>
          <p:spPr>
            <a:xfrm>
              <a:off x="4239259" y="2915323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8C73E4A-E290-40A5-BA3F-F2C284D14270}"/>
                </a:ext>
              </a:extLst>
            </p:cNvPr>
            <p:cNvSpPr/>
            <p:nvPr/>
          </p:nvSpPr>
          <p:spPr>
            <a:xfrm>
              <a:off x="3515666" y="3428998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5D39B26-2C35-44E4-87B9-8B0FEFBF847F}"/>
                </a:ext>
              </a:extLst>
            </p:cNvPr>
            <p:cNvSpPr/>
            <p:nvPr/>
          </p:nvSpPr>
          <p:spPr>
            <a:xfrm>
              <a:off x="3243075" y="2662892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697E169-07D7-41E3-B7ED-27D06199FD0A}"/>
                </a:ext>
              </a:extLst>
            </p:cNvPr>
            <p:cNvSpPr/>
            <p:nvPr/>
          </p:nvSpPr>
          <p:spPr>
            <a:xfrm>
              <a:off x="3046379" y="2915323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3AA8364-5218-4643-913F-8AEFCF657728}"/>
                </a:ext>
              </a:extLst>
            </p:cNvPr>
            <p:cNvSpPr/>
            <p:nvPr/>
          </p:nvSpPr>
          <p:spPr>
            <a:xfrm>
              <a:off x="3040991" y="2621655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BB2BE00-C1E6-4667-B4D1-833002D17065}"/>
                </a:ext>
              </a:extLst>
            </p:cNvPr>
            <p:cNvSpPr/>
            <p:nvPr/>
          </p:nvSpPr>
          <p:spPr>
            <a:xfrm>
              <a:off x="3132431" y="3559886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48B70F1-6A9B-466E-B38B-1B4F9FD60E05}"/>
                </a:ext>
              </a:extLst>
            </p:cNvPr>
            <p:cNvGrpSpPr/>
            <p:nvPr/>
          </p:nvGrpSpPr>
          <p:grpSpPr>
            <a:xfrm rot="6312828">
              <a:off x="3998572" y="3458132"/>
              <a:ext cx="1289708" cy="1029671"/>
              <a:chOff x="3998572" y="3458132"/>
              <a:chExt cx="1289708" cy="1029671"/>
            </a:xfrm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5B8BB399-6906-498F-ADAB-21896B4D5AED}"/>
                  </a:ext>
                </a:extLst>
              </p:cNvPr>
              <p:cNvSpPr/>
              <p:nvPr/>
            </p:nvSpPr>
            <p:spPr>
              <a:xfrm>
                <a:off x="4564687" y="3660360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D8E4DB3C-3231-4BB9-B8F8-3219FD971924}"/>
                  </a:ext>
                </a:extLst>
              </p:cNvPr>
              <p:cNvSpPr/>
              <p:nvPr/>
            </p:nvSpPr>
            <p:spPr>
              <a:xfrm>
                <a:off x="4357830" y="3965160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C0D11178-633D-4D61-ACF3-EDECDEFA4835}"/>
                  </a:ext>
                </a:extLst>
              </p:cNvPr>
              <p:cNvSpPr/>
              <p:nvPr/>
            </p:nvSpPr>
            <p:spPr>
              <a:xfrm>
                <a:off x="4976167" y="3590809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ECBEA8AF-6C09-4F21-B3E8-ECBAC372C3D0}"/>
                  </a:ext>
                </a:extLst>
              </p:cNvPr>
              <p:cNvSpPr/>
              <p:nvPr/>
            </p:nvSpPr>
            <p:spPr>
              <a:xfrm>
                <a:off x="4798980" y="3908683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1CB89D6E-8EC0-4183-A126-906645960231}"/>
                  </a:ext>
                </a:extLst>
              </p:cNvPr>
              <p:cNvSpPr/>
              <p:nvPr/>
            </p:nvSpPr>
            <p:spPr>
              <a:xfrm>
                <a:off x="5196840" y="3751800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D035ED79-031F-4015-82D9-C05F9570EE52}"/>
                  </a:ext>
                </a:extLst>
              </p:cNvPr>
              <p:cNvSpPr/>
              <p:nvPr/>
            </p:nvSpPr>
            <p:spPr>
              <a:xfrm>
                <a:off x="4473247" y="4265475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0B8E3520-25B8-4C76-9674-054804B70CE6}"/>
                  </a:ext>
                </a:extLst>
              </p:cNvPr>
              <p:cNvSpPr/>
              <p:nvPr/>
            </p:nvSpPr>
            <p:spPr>
              <a:xfrm>
                <a:off x="4200656" y="3499369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9290CBAA-FE17-42F4-BE13-30FDA89F35B8}"/>
                  </a:ext>
                </a:extLst>
              </p:cNvPr>
              <p:cNvSpPr/>
              <p:nvPr/>
            </p:nvSpPr>
            <p:spPr>
              <a:xfrm>
                <a:off x="4003960" y="3751800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1C55C5CE-177B-4DB7-A4A9-4FEF33722942}"/>
                  </a:ext>
                </a:extLst>
              </p:cNvPr>
              <p:cNvSpPr/>
              <p:nvPr/>
            </p:nvSpPr>
            <p:spPr>
              <a:xfrm>
                <a:off x="3998572" y="3458132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5BDB2BA1-54C1-49FC-AAB2-ADFCA1479D9B}"/>
                  </a:ext>
                </a:extLst>
              </p:cNvPr>
              <p:cNvSpPr/>
              <p:nvPr/>
            </p:nvSpPr>
            <p:spPr>
              <a:xfrm>
                <a:off x="4090012" y="4396363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C7EAC53F-4923-40F9-8FB0-47AF57A4B00A}"/>
                </a:ext>
              </a:extLst>
            </p:cNvPr>
            <p:cNvSpPr/>
            <p:nvPr/>
          </p:nvSpPr>
          <p:spPr>
            <a:xfrm>
              <a:off x="5406229" y="4106373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326FFE35-CF77-458F-AC8E-C89C780684E4}"/>
                </a:ext>
              </a:extLst>
            </p:cNvPr>
            <p:cNvSpPr/>
            <p:nvPr/>
          </p:nvSpPr>
          <p:spPr>
            <a:xfrm>
              <a:off x="3150106" y="3426835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D3F3F7C-6193-47CC-9A42-8B4751CF9AE6}"/>
                </a:ext>
              </a:extLst>
            </p:cNvPr>
            <p:cNvGrpSpPr/>
            <p:nvPr/>
          </p:nvGrpSpPr>
          <p:grpSpPr>
            <a:xfrm rot="18526752">
              <a:off x="4815561" y="2441134"/>
              <a:ext cx="891848" cy="1029671"/>
              <a:chOff x="4746512" y="2515111"/>
              <a:chExt cx="891848" cy="1029671"/>
            </a:xfrm>
          </p:grpSpPr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CBF9D0A1-B707-483A-A8F9-3F9C8D583A38}"/>
                  </a:ext>
                </a:extLst>
              </p:cNvPr>
              <p:cNvSpPr/>
              <p:nvPr/>
            </p:nvSpPr>
            <p:spPr>
              <a:xfrm>
                <a:off x="5312627" y="2717339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039B7549-1E98-497B-A5AB-CB3AEF6B9C48}"/>
                  </a:ext>
                </a:extLst>
              </p:cNvPr>
              <p:cNvSpPr/>
              <p:nvPr/>
            </p:nvSpPr>
            <p:spPr>
              <a:xfrm>
                <a:off x="5105770" y="3022139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8F33E533-45A6-46EC-A857-A530B32F94D8}"/>
                  </a:ext>
                </a:extLst>
              </p:cNvPr>
              <p:cNvSpPr/>
              <p:nvPr/>
            </p:nvSpPr>
            <p:spPr>
              <a:xfrm>
                <a:off x="5546920" y="2965662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999EBC74-6438-4BE2-850D-9434085AE152}"/>
                  </a:ext>
                </a:extLst>
              </p:cNvPr>
              <p:cNvSpPr/>
              <p:nvPr/>
            </p:nvSpPr>
            <p:spPr>
              <a:xfrm>
                <a:off x="5221187" y="3322454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6BCD78B9-1A30-412E-A650-50567953F7BA}"/>
                  </a:ext>
                </a:extLst>
              </p:cNvPr>
              <p:cNvSpPr/>
              <p:nvPr/>
            </p:nvSpPr>
            <p:spPr>
              <a:xfrm>
                <a:off x="4948596" y="2556348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2CA7773A-E409-47B2-9EB2-646568B33551}"/>
                  </a:ext>
                </a:extLst>
              </p:cNvPr>
              <p:cNvSpPr/>
              <p:nvPr/>
            </p:nvSpPr>
            <p:spPr>
              <a:xfrm>
                <a:off x="4751900" y="2808779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AE1E342F-343C-40BA-8924-4D98E7E7DFEC}"/>
                  </a:ext>
                </a:extLst>
              </p:cNvPr>
              <p:cNvSpPr/>
              <p:nvPr/>
            </p:nvSpPr>
            <p:spPr>
              <a:xfrm>
                <a:off x="4746512" y="2515111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02A12CCA-5705-475A-885D-D476155C28C9}"/>
                  </a:ext>
                </a:extLst>
              </p:cNvPr>
              <p:cNvSpPr/>
              <p:nvPr/>
            </p:nvSpPr>
            <p:spPr>
              <a:xfrm>
                <a:off x="4837952" y="3453342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8835890B-551C-4734-A805-EE3245DFE24A}"/>
                </a:ext>
              </a:extLst>
            </p:cNvPr>
            <p:cNvGrpSpPr/>
            <p:nvPr/>
          </p:nvGrpSpPr>
          <p:grpSpPr>
            <a:xfrm rot="6312828">
              <a:off x="2909419" y="3969644"/>
              <a:ext cx="1289708" cy="1029671"/>
              <a:chOff x="3998572" y="3458132"/>
              <a:chExt cx="1289708" cy="1029671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7C480AA7-1BE5-42C4-A812-5DE371900BCB}"/>
                  </a:ext>
                </a:extLst>
              </p:cNvPr>
              <p:cNvSpPr/>
              <p:nvPr/>
            </p:nvSpPr>
            <p:spPr>
              <a:xfrm>
                <a:off x="4564687" y="3660360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210935B4-544E-4FC6-ABE8-B095BBD667B6}"/>
                  </a:ext>
                </a:extLst>
              </p:cNvPr>
              <p:cNvSpPr/>
              <p:nvPr/>
            </p:nvSpPr>
            <p:spPr>
              <a:xfrm>
                <a:off x="4357830" y="3965160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CF5D6F49-8D9C-40F4-85D8-8BA288CE6799}"/>
                  </a:ext>
                </a:extLst>
              </p:cNvPr>
              <p:cNvSpPr/>
              <p:nvPr/>
            </p:nvSpPr>
            <p:spPr>
              <a:xfrm>
                <a:off x="4976167" y="3590809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3E98A4E4-9C04-413C-AE2E-9552B53FBB2A}"/>
                  </a:ext>
                </a:extLst>
              </p:cNvPr>
              <p:cNvSpPr/>
              <p:nvPr/>
            </p:nvSpPr>
            <p:spPr>
              <a:xfrm>
                <a:off x="4798980" y="3908683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F0C3B8ED-093C-46C4-BC22-8A6AE06953C3}"/>
                  </a:ext>
                </a:extLst>
              </p:cNvPr>
              <p:cNvSpPr/>
              <p:nvPr/>
            </p:nvSpPr>
            <p:spPr>
              <a:xfrm>
                <a:off x="5196840" y="3751800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12F91266-0EFF-4125-9B71-84686581DF90}"/>
                  </a:ext>
                </a:extLst>
              </p:cNvPr>
              <p:cNvSpPr/>
              <p:nvPr/>
            </p:nvSpPr>
            <p:spPr>
              <a:xfrm>
                <a:off x="4473247" y="4265475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10A19AF2-F121-455B-9722-0A154985EA72}"/>
                  </a:ext>
                </a:extLst>
              </p:cNvPr>
              <p:cNvSpPr/>
              <p:nvPr/>
            </p:nvSpPr>
            <p:spPr>
              <a:xfrm>
                <a:off x="4200656" y="3499369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13416680-6916-4DDF-ACB0-DC0E4C8E5C7A}"/>
                  </a:ext>
                </a:extLst>
              </p:cNvPr>
              <p:cNvSpPr/>
              <p:nvPr/>
            </p:nvSpPr>
            <p:spPr>
              <a:xfrm>
                <a:off x="4003960" y="3751800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57D87555-70FA-45AF-A73E-D9D06248DAC3}"/>
                  </a:ext>
                </a:extLst>
              </p:cNvPr>
              <p:cNvSpPr/>
              <p:nvPr/>
            </p:nvSpPr>
            <p:spPr>
              <a:xfrm>
                <a:off x="3998572" y="3458132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FD533100-F59E-421F-B4F8-E2F160E60ADD}"/>
                  </a:ext>
                </a:extLst>
              </p:cNvPr>
              <p:cNvSpPr/>
              <p:nvPr/>
            </p:nvSpPr>
            <p:spPr>
              <a:xfrm>
                <a:off x="4090012" y="4396363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ED92B69B-AC6B-4CAD-A37B-27A106FDC32B}"/>
                </a:ext>
              </a:extLst>
            </p:cNvPr>
            <p:cNvGrpSpPr/>
            <p:nvPr/>
          </p:nvGrpSpPr>
          <p:grpSpPr>
            <a:xfrm rot="18526752">
              <a:off x="4771848" y="4059373"/>
              <a:ext cx="891848" cy="1029671"/>
              <a:chOff x="4746512" y="2515111"/>
              <a:chExt cx="891848" cy="1029671"/>
            </a:xfrm>
          </p:grpSpPr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677BD7E5-AA91-4F99-B984-0A7F1CA07F24}"/>
                  </a:ext>
                </a:extLst>
              </p:cNvPr>
              <p:cNvSpPr/>
              <p:nvPr/>
            </p:nvSpPr>
            <p:spPr>
              <a:xfrm>
                <a:off x="5312627" y="2717339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F29ECB95-F4EE-4A90-B95C-7E84383D2D9B}"/>
                  </a:ext>
                </a:extLst>
              </p:cNvPr>
              <p:cNvSpPr/>
              <p:nvPr/>
            </p:nvSpPr>
            <p:spPr>
              <a:xfrm>
                <a:off x="5105770" y="3022139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EE40186D-4F3A-4907-8443-2F7D134F7526}"/>
                  </a:ext>
                </a:extLst>
              </p:cNvPr>
              <p:cNvSpPr/>
              <p:nvPr/>
            </p:nvSpPr>
            <p:spPr>
              <a:xfrm>
                <a:off x="5546920" y="2965662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31A26429-717E-4ADA-B6CE-899DDA0D0519}"/>
                  </a:ext>
                </a:extLst>
              </p:cNvPr>
              <p:cNvSpPr/>
              <p:nvPr/>
            </p:nvSpPr>
            <p:spPr>
              <a:xfrm>
                <a:off x="5221187" y="3322454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D455A097-B6E0-4238-BC91-257490349732}"/>
                  </a:ext>
                </a:extLst>
              </p:cNvPr>
              <p:cNvSpPr/>
              <p:nvPr/>
            </p:nvSpPr>
            <p:spPr>
              <a:xfrm>
                <a:off x="4948596" y="2556348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05725193-31D9-48C1-8C63-D2C8E85F533B}"/>
                  </a:ext>
                </a:extLst>
              </p:cNvPr>
              <p:cNvSpPr/>
              <p:nvPr/>
            </p:nvSpPr>
            <p:spPr>
              <a:xfrm>
                <a:off x="4751900" y="2808779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E812178F-7894-4830-B3E4-BABDB864D856}"/>
                  </a:ext>
                </a:extLst>
              </p:cNvPr>
              <p:cNvSpPr/>
              <p:nvPr/>
            </p:nvSpPr>
            <p:spPr>
              <a:xfrm>
                <a:off x="4746512" y="2515111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DC43FFBC-7E9B-491F-921E-823A05A20A71}"/>
                  </a:ext>
                </a:extLst>
              </p:cNvPr>
              <p:cNvSpPr/>
              <p:nvPr/>
            </p:nvSpPr>
            <p:spPr>
              <a:xfrm>
                <a:off x="4837952" y="3453342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B9CBACEE-3722-4431-B4D6-F49D58E8170B}"/>
                </a:ext>
              </a:extLst>
            </p:cNvPr>
            <p:cNvGrpSpPr/>
            <p:nvPr/>
          </p:nvGrpSpPr>
          <p:grpSpPr>
            <a:xfrm rot="4340341">
              <a:off x="3839152" y="4192478"/>
              <a:ext cx="891848" cy="1029671"/>
              <a:chOff x="4746512" y="2515111"/>
              <a:chExt cx="891848" cy="1029671"/>
            </a:xfrm>
          </p:grpSpPr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05F15E6C-C609-4F65-9328-3CF02AD74593}"/>
                  </a:ext>
                </a:extLst>
              </p:cNvPr>
              <p:cNvSpPr/>
              <p:nvPr/>
            </p:nvSpPr>
            <p:spPr>
              <a:xfrm>
                <a:off x="5312627" y="2717339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177E3643-C9DF-4589-891A-689CD5C921C8}"/>
                  </a:ext>
                </a:extLst>
              </p:cNvPr>
              <p:cNvSpPr/>
              <p:nvPr/>
            </p:nvSpPr>
            <p:spPr>
              <a:xfrm>
                <a:off x="5105770" y="3022139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D4321A48-933B-488E-BA37-E7AB8E45060C}"/>
                  </a:ext>
                </a:extLst>
              </p:cNvPr>
              <p:cNvSpPr/>
              <p:nvPr/>
            </p:nvSpPr>
            <p:spPr>
              <a:xfrm>
                <a:off x="5546920" y="2965662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18D39267-4DB9-436F-8C51-F0AD82CA60BC}"/>
                  </a:ext>
                </a:extLst>
              </p:cNvPr>
              <p:cNvSpPr/>
              <p:nvPr/>
            </p:nvSpPr>
            <p:spPr>
              <a:xfrm>
                <a:off x="5221187" y="3322454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378AC4FA-AA6B-45E7-A098-9184D9CA5116}"/>
                  </a:ext>
                </a:extLst>
              </p:cNvPr>
              <p:cNvSpPr/>
              <p:nvPr/>
            </p:nvSpPr>
            <p:spPr>
              <a:xfrm>
                <a:off x="4948596" y="2556348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14A95DEF-D117-480C-9ADE-FCAC5791E7AE}"/>
                  </a:ext>
                </a:extLst>
              </p:cNvPr>
              <p:cNvSpPr/>
              <p:nvPr/>
            </p:nvSpPr>
            <p:spPr>
              <a:xfrm>
                <a:off x="4751900" y="2808779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730DA554-709E-4165-8DC1-2CE567062501}"/>
                  </a:ext>
                </a:extLst>
              </p:cNvPr>
              <p:cNvSpPr/>
              <p:nvPr/>
            </p:nvSpPr>
            <p:spPr>
              <a:xfrm>
                <a:off x="4746512" y="2515111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5082B44E-3531-44EF-B2AF-93E3B3AAF6C4}"/>
                  </a:ext>
                </a:extLst>
              </p:cNvPr>
              <p:cNvSpPr/>
              <p:nvPr/>
            </p:nvSpPr>
            <p:spPr>
              <a:xfrm>
                <a:off x="4837952" y="3453342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8B60841-F977-4A70-9F69-E04117BEAD0E}"/>
                  </a:ext>
                </a:extLst>
              </p:cNvPr>
              <p:cNvSpPr txBox="1"/>
              <p:nvPr/>
            </p:nvSpPr>
            <p:spPr>
              <a:xfrm>
                <a:off x="1553825" y="5042842"/>
                <a:ext cx="464534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2400" dirty="0">
                    <a:solidFill>
                      <a:srgbClr val="F5E6CA"/>
                    </a:solidFill>
                    <a:latin typeface="MS Gothic" panose="020B0609070205080204" pitchFamily="49" charset="-128"/>
                    <a:ea typeface="MS Gothic" panose="020B0609070205080204" pitchFamily="49" charset="-128"/>
                  </a:rPr>
                  <a:t>円に入っている個数　：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solidFill>
                          <a:srgbClr val="F5E6CA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altLang="ja-JP" sz="2400" dirty="0">
                  <a:solidFill>
                    <a:srgbClr val="F5E6CA"/>
                  </a:solidFill>
                  <a:latin typeface="MS Gothic" panose="020B0609070205080204" pitchFamily="49" charset="-128"/>
                  <a:ea typeface="MS Gothic" panose="020B0609070205080204" pitchFamily="49" charset="-128"/>
                </a:endParaRPr>
              </a:p>
              <a:p>
                <a:r>
                  <a:rPr lang="ja-JP" altLang="en-US" sz="2400" dirty="0">
                    <a:solidFill>
                      <a:srgbClr val="F5E6CA"/>
                    </a:solidFill>
                    <a:latin typeface="MS Gothic" panose="020B0609070205080204" pitchFamily="49" charset="-128"/>
                    <a:ea typeface="MS Gothic" panose="020B0609070205080204" pitchFamily="49" charset="-128"/>
                  </a:rPr>
                  <a:t>円に入っていない個数：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solidFill>
                          <a:srgbClr val="F5E6CA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sz="2400" dirty="0">
                  <a:solidFill>
                    <a:srgbClr val="F5E6CA"/>
                  </a:solidFill>
                  <a:latin typeface="MS Gothic" panose="020B0609070205080204" pitchFamily="49" charset="-128"/>
                  <a:ea typeface="MS Gothic" panose="020B0609070205080204" pitchFamily="49" charset="-128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8B60841-F977-4A70-9F69-E04117BEAD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3825" y="5042842"/>
                <a:ext cx="4645348" cy="830997"/>
              </a:xfrm>
              <a:prstGeom prst="rect">
                <a:avLst/>
              </a:prstGeom>
              <a:blipFill>
                <a:blip r:embed="rId2"/>
                <a:stretch>
                  <a:fillRect l="-2100" t="-8029" b="-131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0775ACDA-17C0-4436-ACC4-3DD3C61B2FBE}"/>
                  </a:ext>
                </a:extLst>
              </p:cNvPr>
              <p:cNvSpPr txBox="1"/>
              <p:nvPr/>
            </p:nvSpPr>
            <p:spPr>
              <a:xfrm>
                <a:off x="5753917" y="2838128"/>
                <a:ext cx="4410635" cy="9931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solidFill>
                                <a:srgbClr val="F5E6CA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ja-JP" altLang="en-US" sz="2800" i="1">
                              <a:solidFill>
                                <a:srgbClr val="F5E6CA"/>
                              </a:solidFill>
                              <a:latin typeface="Cambria Math" panose="02040503050406030204" pitchFamily="18" charset="0"/>
                            </a:rPr>
                            <m:t>〇</m:t>
                          </m:r>
                          <m:r>
                            <a:rPr lang="ja-JP" altLang="en-US" sz="2800" i="1" smtClean="0">
                              <a:solidFill>
                                <a:srgbClr val="F5E6CA"/>
                              </a:solidFill>
                              <a:latin typeface="Cambria Math" panose="02040503050406030204" pitchFamily="18" charset="0"/>
                            </a:rPr>
                            <m:t>の</m:t>
                          </m:r>
                          <m:r>
                            <a:rPr lang="ja-JP" altLang="en-US" sz="2800" i="1">
                              <a:solidFill>
                                <a:srgbClr val="F5E6CA"/>
                              </a:solidFill>
                              <a:latin typeface="Cambria Math" panose="02040503050406030204" pitchFamily="18" charset="0"/>
                            </a:rPr>
                            <m:t>面積</m:t>
                          </m:r>
                        </m:num>
                        <m:den>
                          <m:r>
                            <a:rPr lang="ja-JP" altLang="en-US" sz="2800" i="1">
                              <a:solidFill>
                                <a:srgbClr val="F5E6CA"/>
                              </a:solidFill>
                              <a:latin typeface="Cambria Math" panose="02040503050406030204" pitchFamily="18" charset="0"/>
                            </a:rPr>
                            <m:t>□</m:t>
                          </m:r>
                          <m:r>
                            <a:rPr lang="ja-JP" altLang="en-US" sz="2800" i="1" smtClean="0">
                              <a:solidFill>
                                <a:srgbClr val="F5E6CA"/>
                              </a:solidFill>
                              <a:latin typeface="Cambria Math" panose="02040503050406030204" pitchFamily="18" charset="0"/>
                            </a:rPr>
                            <m:t>の</m:t>
                          </m:r>
                          <m:r>
                            <a:rPr lang="ja-JP" altLang="en-US" sz="2800" i="1">
                              <a:solidFill>
                                <a:srgbClr val="F5E6CA"/>
                              </a:solidFill>
                              <a:latin typeface="Cambria Math" panose="02040503050406030204" pitchFamily="18" charset="0"/>
                            </a:rPr>
                            <m:t>面積</m:t>
                          </m:r>
                        </m:den>
                      </m:f>
                      <m:r>
                        <a:rPr lang="en-US" sz="2800" i="1" smtClean="0">
                          <a:solidFill>
                            <a:srgbClr val="F5E6C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 smtClean="0">
                              <a:solidFill>
                                <a:srgbClr val="F5E6C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rgbClr val="F5E6C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sz="2800" b="0" i="1" smtClean="0">
                              <a:solidFill>
                                <a:srgbClr val="F5E6C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800" b="0" i="1" smtClean="0">
                              <a:solidFill>
                                <a:srgbClr val="F5E6C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0" i="1" smtClean="0">
                              <a:solidFill>
                                <a:srgbClr val="F5E6C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lang="en-US" sz="2800" dirty="0">
                  <a:solidFill>
                    <a:srgbClr val="F5E6CA"/>
                  </a:solidFill>
                  <a:latin typeface="MS Gothic" panose="020B0609070205080204" pitchFamily="49" charset="-128"/>
                  <a:ea typeface="MS Gothic" panose="020B0609070205080204" pitchFamily="49" charset="-128"/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0775ACDA-17C0-4436-ACC4-3DD3C61B2F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3917" y="2838128"/>
                <a:ext cx="4410635" cy="9931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5D1E32B5-8CBA-48FE-B9B2-0C484A9B1F88}"/>
                  </a:ext>
                </a:extLst>
              </p:cNvPr>
              <p:cNvSpPr txBox="1"/>
              <p:nvPr/>
            </p:nvSpPr>
            <p:spPr>
              <a:xfrm>
                <a:off x="6305820" y="4192221"/>
                <a:ext cx="4939996" cy="8374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2800" i="1" smtClean="0">
                          <a:solidFill>
                            <a:srgbClr val="F5E6CA"/>
                          </a:solidFill>
                          <a:latin typeface="Cambria Math" panose="02040503050406030204" pitchFamily="18" charset="0"/>
                        </a:rPr>
                        <m:t>〇の</m:t>
                      </m:r>
                      <m:r>
                        <a:rPr lang="ja-JP" altLang="en-US" sz="2800" i="1">
                          <a:solidFill>
                            <a:srgbClr val="F5E6CA"/>
                          </a:solidFill>
                          <a:latin typeface="Cambria Math" panose="02040503050406030204" pitchFamily="18" charset="0"/>
                        </a:rPr>
                        <m:t>面積</m:t>
                      </m:r>
                      <m:r>
                        <a:rPr lang="en-US" sz="2800" i="1" smtClean="0">
                          <a:solidFill>
                            <a:srgbClr val="F5E6C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 smtClean="0">
                              <a:solidFill>
                                <a:srgbClr val="F5E6C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rgbClr val="F5E6C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sz="2800" b="0" i="1" smtClean="0">
                              <a:solidFill>
                                <a:srgbClr val="F5E6C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800" b="0" i="1" smtClean="0">
                              <a:solidFill>
                                <a:srgbClr val="F5E6C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0" i="1" smtClean="0">
                              <a:solidFill>
                                <a:srgbClr val="F5E6C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sz="2800" i="1">
                          <a:solidFill>
                            <a:srgbClr val="F5E6C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ja-JP" altLang="en-US" sz="2800" i="1">
                          <a:solidFill>
                            <a:srgbClr val="F5E6CA"/>
                          </a:solidFill>
                          <a:latin typeface="Cambria Math" panose="02040503050406030204" pitchFamily="18" charset="0"/>
                        </a:rPr>
                        <m:t>□</m:t>
                      </m:r>
                      <m:r>
                        <a:rPr lang="ja-JP" altLang="en-US" sz="2800" i="1">
                          <a:solidFill>
                            <a:srgbClr val="F5E6CA"/>
                          </a:solidFill>
                          <a:latin typeface="Cambria Math" panose="02040503050406030204" pitchFamily="18" charset="0"/>
                        </a:rPr>
                        <m:t>の面積</m:t>
                      </m:r>
                    </m:oMath>
                  </m:oMathPara>
                </a14:m>
                <a:endParaRPr lang="en-US" sz="2800" dirty="0">
                  <a:solidFill>
                    <a:srgbClr val="F5E6CA"/>
                  </a:solidFill>
                </a:endParaRPr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5D1E32B5-8CBA-48FE-B9B2-0C484A9B1F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5820" y="4192221"/>
                <a:ext cx="4939996" cy="83747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DD6236D-0596-499B-9431-BCB14AE6C028}"/>
              </a:ext>
            </a:extLst>
          </p:cNvPr>
          <p:cNvSpPr/>
          <p:nvPr/>
        </p:nvSpPr>
        <p:spPr>
          <a:xfrm>
            <a:off x="5977186" y="1939302"/>
            <a:ext cx="5597264" cy="4020671"/>
          </a:xfrm>
          <a:prstGeom prst="roundRect">
            <a:avLst>
              <a:gd name="adj" fmla="val 7637"/>
            </a:avLst>
          </a:prstGeom>
          <a:noFill/>
          <a:ln w="50800">
            <a:solidFill>
              <a:srgbClr val="F5E6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4AAA382-923B-4C63-9320-B91FE2CEF396}"/>
              </a:ext>
            </a:extLst>
          </p:cNvPr>
          <p:cNvSpPr txBox="1"/>
          <p:nvPr/>
        </p:nvSpPr>
        <p:spPr>
          <a:xfrm>
            <a:off x="11725275" y="6376524"/>
            <a:ext cx="466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5E6CA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8363959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F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8081B56-C0AC-4D7E-862E-4F370C76A5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093" y="658447"/>
            <a:ext cx="6965610" cy="554110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B10E101-C9B3-4337-8D27-EAD214EDFE30}"/>
              </a:ext>
            </a:extLst>
          </p:cNvPr>
          <p:cNvSpPr/>
          <p:nvPr/>
        </p:nvSpPr>
        <p:spPr>
          <a:xfrm>
            <a:off x="1" y="-418"/>
            <a:ext cx="4610100" cy="6857999"/>
          </a:xfrm>
          <a:prstGeom prst="rect">
            <a:avLst/>
          </a:prstGeom>
          <a:solidFill>
            <a:srgbClr val="F5E6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F40F835-B5EB-41D9-ABCF-76BAD5E1A6DC}"/>
              </a:ext>
            </a:extLst>
          </p:cNvPr>
          <p:cNvSpPr txBox="1">
            <a:spLocks/>
          </p:cNvSpPr>
          <p:nvPr/>
        </p:nvSpPr>
        <p:spPr>
          <a:xfrm>
            <a:off x="241300" y="215900"/>
            <a:ext cx="4152900" cy="123189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10000"/>
              </a:lnSpc>
            </a:pPr>
            <a:r>
              <a:rPr lang="ja-JP" altLang="en-US" sz="4000" b="1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課題２：円の面積の</a:t>
            </a:r>
            <a:endParaRPr lang="en-US" altLang="ja-JP" sz="4000" b="1" dirty="0">
              <a:solidFill>
                <a:srgbClr val="343F56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algn="l">
              <a:lnSpc>
                <a:spcPct val="110000"/>
              </a:lnSpc>
            </a:pPr>
            <a:r>
              <a:rPr lang="ja-JP" altLang="en-US" sz="4000" b="1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シミュレーション結果</a:t>
            </a:r>
            <a:endParaRPr lang="en-US" sz="4000" b="1" dirty="0">
              <a:solidFill>
                <a:srgbClr val="343F56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460DEC6-20BF-478B-95E1-C7A2D95072CE}"/>
                  </a:ext>
                </a:extLst>
              </p:cNvPr>
              <p:cNvSpPr txBox="1"/>
              <p:nvPr/>
            </p:nvSpPr>
            <p:spPr>
              <a:xfrm>
                <a:off x="241300" y="2488504"/>
                <a:ext cx="41529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ja-JP" altLang="en-US" sz="2800" dirty="0">
                    <a:solidFill>
                      <a:srgbClr val="343F56"/>
                    </a:solidFill>
                    <a:latin typeface="MS Gothic" panose="020B0609070205080204" pitchFamily="49" charset="-128"/>
                    <a:ea typeface="MS Gothic" panose="020B0609070205080204" pitchFamily="49" charset="-128"/>
                  </a:rPr>
                  <a:t>半径</a:t>
                </a:r>
                <a14:m>
                  <m:oMath xmlns:m="http://schemas.openxmlformats.org/officeDocument/2006/math">
                    <m:r>
                      <a:rPr lang="en-US" altLang="ja-JP" sz="2800" b="0" i="1" smtClean="0">
                        <a:solidFill>
                          <a:srgbClr val="343F56"/>
                        </a:solidFill>
                        <a:latin typeface="Cambria Math" panose="02040503050406030204" pitchFamily="18" charset="0"/>
                        <a:ea typeface="MS Gothic" panose="020B0609070205080204" pitchFamily="49" charset="-128"/>
                      </a:rPr>
                      <m:t>7</m:t>
                    </m:r>
                    <m:r>
                      <a:rPr lang="en-US" altLang="ja-JP" sz="2800" b="0" i="1" smtClean="0">
                        <a:solidFill>
                          <a:srgbClr val="343F56"/>
                        </a:solidFill>
                        <a:latin typeface="Cambria Math" panose="02040503050406030204" pitchFamily="18" charset="0"/>
                        <a:ea typeface="MS Gothic" panose="020B0609070205080204" pitchFamily="49" charset="-128"/>
                      </a:rPr>
                      <m:t>𝑚</m:t>
                    </m:r>
                  </m:oMath>
                </a14:m>
                <a:r>
                  <a:rPr lang="ja-JP" altLang="en-US" sz="2800" dirty="0">
                    <a:solidFill>
                      <a:srgbClr val="343F56"/>
                    </a:solidFill>
                    <a:latin typeface="MS Gothic" panose="020B0609070205080204" pitchFamily="49" charset="-128"/>
                    <a:ea typeface="MS Gothic" panose="020B0609070205080204" pitchFamily="49" charset="-128"/>
                  </a:rPr>
                  <a:t>の円の面積</a:t>
                </a:r>
                <a:endParaRPr lang="en-US" altLang="ja-JP" sz="2800" dirty="0">
                  <a:solidFill>
                    <a:srgbClr val="343F56"/>
                  </a:solidFill>
                  <a:latin typeface="MS Gothic" panose="020B0609070205080204" pitchFamily="49" charset="-128"/>
                  <a:ea typeface="MS Gothic" panose="020B0609070205080204" pitchFamily="49" charset="-128"/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460DEC6-20BF-478B-95E1-C7A2D95072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300" y="2488504"/>
                <a:ext cx="4152900" cy="523220"/>
              </a:xfrm>
              <a:prstGeom prst="rect">
                <a:avLst/>
              </a:prstGeom>
              <a:blipFill>
                <a:blip r:embed="rId4"/>
                <a:stretch>
                  <a:fillRect l="-2643" t="-13953" b="-290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47020DA-4B00-4318-8271-FD3EC5299BD8}"/>
                  </a:ext>
                </a:extLst>
              </p:cNvPr>
              <p:cNvSpPr txBox="1"/>
              <p:nvPr/>
            </p:nvSpPr>
            <p:spPr>
              <a:xfrm>
                <a:off x="228601" y="3719256"/>
                <a:ext cx="4152900" cy="9589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ja-JP" altLang="en-US" sz="2800" dirty="0">
                    <a:solidFill>
                      <a:srgbClr val="343F56"/>
                    </a:solidFill>
                    <a:latin typeface="MS Gothic" panose="020B0609070205080204" pitchFamily="49" charset="-128"/>
                    <a:ea typeface="MS Gothic" panose="020B0609070205080204" pitchFamily="49" charset="-128"/>
                  </a:rPr>
                  <a:t>サンプル数が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2800" b="0" i="1" smtClean="0">
                            <a:solidFill>
                              <a:srgbClr val="343F5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800" b="0" i="1" smtClean="0">
                            <a:solidFill>
                              <a:srgbClr val="343F56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ja-JP" sz="2800" i="1">
                            <a:solidFill>
                              <a:srgbClr val="343F56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ja-JP" altLang="en-US" sz="2800" dirty="0">
                    <a:solidFill>
                      <a:srgbClr val="343F56"/>
                    </a:solidFill>
                    <a:latin typeface="MS Gothic" panose="020B0609070205080204" pitchFamily="49" charset="-128"/>
                    <a:ea typeface="MS Gothic" panose="020B0609070205080204" pitchFamily="49" charset="-128"/>
                  </a:rPr>
                  <a:t>以上から理論値に近づく．</a:t>
                </a:r>
                <a:endParaRPr lang="en-US" sz="2800" dirty="0">
                  <a:solidFill>
                    <a:srgbClr val="343F56"/>
                  </a:solidFill>
                  <a:latin typeface="MS Gothic" panose="020B0609070205080204" pitchFamily="49" charset="-128"/>
                  <a:ea typeface="MS Gothic" panose="020B0609070205080204" pitchFamily="49" charset="-128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47020DA-4B00-4318-8271-FD3EC5299B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1" y="3719256"/>
                <a:ext cx="4152900" cy="958980"/>
              </a:xfrm>
              <a:prstGeom prst="rect">
                <a:avLst/>
              </a:prstGeom>
              <a:blipFill>
                <a:blip r:embed="rId5"/>
                <a:stretch>
                  <a:fillRect l="-2643" t="-7643" r="-3965" b="-17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40439B8-9B0D-48CD-8ADB-4699E6898870}"/>
                  </a:ext>
                </a:extLst>
              </p:cNvPr>
              <p:cNvSpPr txBox="1"/>
              <p:nvPr/>
            </p:nvSpPr>
            <p:spPr>
              <a:xfrm>
                <a:off x="241300" y="3098542"/>
                <a:ext cx="415290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ja-JP" altLang="en-US" sz="2800" dirty="0">
                    <a:solidFill>
                      <a:srgbClr val="343F56"/>
                    </a:solidFill>
                    <a:latin typeface="MS Gothic" panose="020B0609070205080204" pitchFamily="49" charset="-128"/>
                    <a:ea typeface="MS Gothic" panose="020B0609070205080204" pitchFamily="49" charset="-128"/>
                  </a:rPr>
                  <a:t>理論値：</a:t>
                </a:r>
                <a14:m>
                  <m:oMath xmlns:m="http://schemas.openxmlformats.org/officeDocument/2006/math">
                    <m:r>
                      <a:rPr lang="en-US" altLang="ja-JP" sz="2800" i="1">
                        <a:solidFill>
                          <a:srgbClr val="343F56"/>
                        </a:solidFill>
                        <a:latin typeface="Cambria Math" panose="02040503050406030204" pitchFamily="18" charset="0"/>
                        <a:ea typeface="MS Gothic" panose="020B0609070205080204" pitchFamily="49" charset="-128"/>
                      </a:rPr>
                      <m:t>153.938</m:t>
                    </m:r>
                    <m:r>
                      <a:rPr lang="en-US" altLang="ja-JP" sz="2800" b="0" i="1" smtClean="0">
                        <a:solidFill>
                          <a:srgbClr val="343F56"/>
                        </a:solidFill>
                        <a:latin typeface="Cambria Math" panose="02040503050406030204" pitchFamily="18" charset="0"/>
                        <a:ea typeface="MS Gothic" panose="020B0609070205080204" pitchFamily="49" charset="-128"/>
                      </a:rPr>
                      <m:t>04…</m:t>
                    </m:r>
                  </m:oMath>
                </a14:m>
                <a:endParaRPr lang="en-US" altLang="ja-JP" sz="2800" dirty="0">
                  <a:solidFill>
                    <a:srgbClr val="343F56"/>
                  </a:solidFill>
                  <a:latin typeface="MS Gothic" panose="020B0609070205080204" pitchFamily="49" charset="-128"/>
                  <a:ea typeface="MS Gothic" panose="020B0609070205080204" pitchFamily="49" charset="-128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ja-JP" sz="2800" dirty="0">
                  <a:solidFill>
                    <a:srgbClr val="343F56"/>
                  </a:solidFill>
                  <a:latin typeface="MS Gothic" panose="020B0609070205080204" pitchFamily="49" charset="-128"/>
                  <a:ea typeface="MS Gothic" panose="020B0609070205080204" pitchFamily="49" charset="-128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40439B8-9B0D-48CD-8ADB-4699E68988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300" y="3098542"/>
                <a:ext cx="4152900" cy="954107"/>
              </a:xfrm>
              <a:prstGeom prst="rect">
                <a:avLst/>
              </a:prstGeom>
              <a:blipFill>
                <a:blip r:embed="rId6"/>
                <a:stretch>
                  <a:fillRect l="-2643" t="-76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304AB131-7E78-40DD-AA45-57569A300952}"/>
              </a:ext>
            </a:extLst>
          </p:cNvPr>
          <p:cNvSpPr txBox="1"/>
          <p:nvPr/>
        </p:nvSpPr>
        <p:spPr>
          <a:xfrm>
            <a:off x="11725275" y="6376524"/>
            <a:ext cx="466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5E6CA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14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2EB089-23AA-4509-B434-965AAF03C8E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3851" y="651561"/>
            <a:ext cx="6944851" cy="5524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1760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F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C1A32F8-7DB2-4712-A741-EE8EB8A97B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5909" y="645349"/>
            <a:ext cx="6984789" cy="555635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856BDD5-2307-47E3-9AF8-CE4F495FDBD3}"/>
              </a:ext>
            </a:extLst>
          </p:cNvPr>
          <p:cNvSpPr/>
          <p:nvPr/>
        </p:nvSpPr>
        <p:spPr>
          <a:xfrm>
            <a:off x="1" y="-419"/>
            <a:ext cx="4610100" cy="6857999"/>
          </a:xfrm>
          <a:prstGeom prst="rect">
            <a:avLst/>
          </a:prstGeom>
          <a:solidFill>
            <a:srgbClr val="F5E6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F40F835-B5EB-41D9-ABCF-76BAD5E1A6DC}"/>
              </a:ext>
            </a:extLst>
          </p:cNvPr>
          <p:cNvSpPr txBox="1">
            <a:spLocks/>
          </p:cNvSpPr>
          <p:nvPr/>
        </p:nvSpPr>
        <p:spPr>
          <a:xfrm>
            <a:off x="241300" y="215900"/>
            <a:ext cx="4152900" cy="123189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10000"/>
              </a:lnSpc>
            </a:pPr>
            <a:r>
              <a:rPr lang="ja-JP" altLang="en-US" sz="4000" b="1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課題２：円の面積の</a:t>
            </a:r>
            <a:endParaRPr lang="en-US" altLang="ja-JP" sz="4000" b="1" dirty="0">
              <a:solidFill>
                <a:srgbClr val="343F56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algn="l">
              <a:lnSpc>
                <a:spcPct val="110000"/>
              </a:lnSpc>
            </a:pPr>
            <a:r>
              <a:rPr lang="ja-JP" altLang="en-US" sz="4000" b="1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シミュレーション結果</a:t>
            </a:r>
            <a:endParaRPr lang="en-US" sz="4000" b="1" dirty="0">
              <a:solidFill>
                <a:srgbClr val="343F56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C433E35-E8C3-4EC4-A5CD-268A41098538}"/>
                  </a:ext>
                </a:extLst>
              </p:cNvPr>
              <p:cNvSpPr txBox="1"/>
              <p:nvPr/>
            </p:nvSpPr>
            <p:spPr>
              <a:xfrm>
                <a:off x="241300" y="2488504"/>
                <a:ext cx="41529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ja-JP" altLang="en-US" sz="2800" dirty="0">
                    <a:solidFill>
                      <a:srgbClr val="343F56"/>
                    </a:solidFill>
                    <a:latin typeface="MS Gothic" panose="020B0609070205080204" pitchFamily="49" charset="-128"/>
                    <a:ea typeface="MS Gothic" panose="020B0609070205080204" pitchFamily="49" charset="-128"/>
                  </a:rPr>
                  <a:t>半径</a:t>
                </a:r>
                <a14:m>
                  <m:oMath xmlns:m="http://schemas.openxmlformats.org/officeDocument/2006/math">
                    <m:r>
                      <a:rPr lang="en-US" altLang="ja-JP" sz="2800" i="1">
                        <a:solidFill>
                          <a:srgbClr val="343F56"/>
                        </a:solidFill>
                        <a:latin typeface="Cambria Math" panose="02040503050406030204" pitchFamily="18" charset="0"/>
                        <a:ea typeface="MS Gothic" panose="020B0609070205080204" pitchFamily="49" charset="-128"/>
                      </a:rPr>
                      <m:t>1</m:t>
                    </m:r>
                    <m:r>
                      <a:rPr lang="en-US" altLang="ja-JP" sz="2800" b="0" i="1" smtClean="0">
                        <a:solidFill>
                          <a:srgbClr val="343F56"/>
                        </a:solidFill>
                        <a:latin typeface="Cambria Math" panose="02040503050406030204" pitchFamily="18" charset="0"/>
                        <a:ea typeface="MS Gothic" panose="020B0609070205080204" pitchFamily="49" charset="-128"/>
                      </a:rPr>
                      <m:t>0</m:t>
                    </m:r>
                    <m:r>
                      <a:rPr lang="en-US" altLang="ja-JP" sz="2800" b="0" i="1" smtClean="0">
                        <a:solidFill>
                          <a:srgbClr val="343F56"/>
                        </a:solidFill>
                        <a:latin typeface="Cambria Math" panose="02040503050406030204" pitchFamily="18" charset="0"/>
                        <a:ea typeface="MS Gothic" panose="020B0609070205080204" pitchFamily="49" charset="-128"/>
                      </a:rPr>
                      <m:t>𝑚</m:t>
                    </m:r>
                  </m:oMath>
                </a14:m>
                <a:r>
                  <a:rPr lang="ja-JP" altLang="en-US" sz="2800" dirty="0">
                    <a:solidFill>
                      <a:srgbClr val="343F56"/>
                    </a:solidFill>
                    <a:latin typeface="MS Gothic" panose="020B0609070205080204" pitchFamily="49" charset="-128"/>
                    <a:ea typeface="MS Gothic" panose="020B0609070205080204" pitchFamily="49" charset="-128"/>
                  </a:rPr>
                  <a:t>の円の面積</a:t>
                </a:r>
                <a:endParaRPr lang="en-US" altLang="ja-JP" sz="2800" dirty="0">
                  <a:solidFill>
                    <a:srgbClr val="343F56"/>
                  </a:solidFill>
                  <a:latin typeface="MS Gothic" panose="020B0609070205080204" pitchFamily="49" charset="-128"/>
                  <a:ea typeface="MS Gothic" panose="020B0609070205080204" pitchFamily="49" charset="-128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C433E35-E8C3-4EC4-A5CD-268A410985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300" y="2488504"/>
                <a:ext cx="4152900" cy="523220"/>
              </a:xfrm>
              <a:prstGeom prst="rect">
                <a:avLst/>
              </a:prstGeom>
              <a:blipFill>
                <a:blip r:embed="rId3"/>
                <a:stretch>
                  <a:fillRect l="-2643" t="-13953" b="-290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3FE252F-1DB5-495A-9F0D-DB7DD71A8541}"/>
                  </a:ext>
                </a:extLst>
              </p:cNvPr>
              <p:cNvSpPr txBox="1"/>
              <p:nvPr/>
            </p:nvSpPr>
            <p:spPr>
              <a:xfrm>
                <a:off x="228601" y="3719256"/>
                <a:ext cx="4152900" cy="9909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ja-JP" altLang="en-US" sz="2800" dirty="0">
                    <a:solidFill>
                      <a:srgbClr val="343F56"/>
                    </a:solidFill>
                    <a:latin typeface="MS Gothic" panose="020B0609070205080204" pitchFamily="49" charset="-128"/>
                    <a:ea typeface="MS Gothic" panose="020B0609070205080204" pitchFamily="49" charset="-128"/>
                  </a:rPr>
                  <a:t>サンプル数が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2800" b="0" i="1" smtClean="0">
                            <a:solidFill>
                              <a:srgbClr val="343F5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800" b="0" i="1" smtClean="0">
                            <a:solidFill>
                              <a:srgbClr val="343F56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ja-JP" sz="2800" b="0" i="1" smtClean="0">
                            <a:solidFill>
                              <a:srgbClr val="343F56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ja-JP" altLang="en-US" sz="2800" dirty="0">
                    <a:solidFill>
                      <a:srgbClr val="343F56"/>
                    </a:solidFill>
                    <a:latin typeface="MS Gothic" panose="020B0609070205080204" pitchFamily="49" charset="-128"/>
                    <a:ea typeface="MS Gothic" panose="020B0609070205080204" pitchFamily="49" charset="-128"/>
                  </a:rPr>
                  <a:t>以上から理論値に近づく．</a:t>
                </a:r>
                <a:endParaRPr lang="en-US" sz="2800" dirty="0">
                  <a:solidFill>
                    <a:srgbClr val="343F56"/>
                  </a:solidFill>
                  <a:latin typeface="MS Gothic" panose="020B0609070205080204" pitchFamily="49" charset="-128"/>
                  <a:ea typeface="MS Gothic" panose="020B0609070205080204" pitchFamily="49" charset="-128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3FE252F-1DB5-495A-9F0D-DB7DD71A85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1" y="3719256"/>
                <a:ext cx="4152900" cy="990977"/>
              </a:xfrm>
              <a:prstGeom prst="rect">
                <a:avLst/>
              </a:prstGeom>
              <a:blipFill>
                <a:blip r:embed="rId4"/>
                <a:stretch>
                  <a:fillRect l="-2643" t="-7362" r="-3965" b="-128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D3588CA-5A5D-4FB7-8A58-567EADA914DE}"/>
                  </a:ext>
                </a:extLst>
              </p:cNvPr>
              <p:cNvSpPr txBox="1"/>
              <p:nvPr/>
            </p:nvSpPr>
            <p:spPr>
              <a:xfrm>
                <a:off x="241300" y="3098542"/>
                <a:ext cx="415290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ja-JP" altLang="en-US" sz="2800" dirty="0">
                    <a:solidFill>
                      <a:srgbClr val="343F56"/>
                    </a:solidFill>
                    <a:latin typeface="MS Gothic" panose="020B0609070205080204" pitchFamily="49" charset="-128"/>
                    <a:ea typeface="MS Gothic" panose="020B0609070205080204" pitchFamily="49" charset="-128"/>
                  </a:rPr>
                  <a:t>理論値：</a:t>
                </a:r>
                <a14:m>
                  <m:oMath xmlns:m="http://schemas.openxmlformats.org/officeDocument/2006/math">
                    <m:r>
                      <a:rPr lang="en-US" altLang="ja-JP" sz="2800" i="1" dirty="0" smtClean="0">
                        <a:solidFill>
                          <a:srgbClr val="343F56"/>
                        </a:solidFill>
                        <a:latin typeface="Cambria Math" panose="02040503050406030204" pitchFamily="18" charset="0"/>
                        <a:ea typeface="MS Gothic" panose="020B0609070205080204" pitchFamily="49" charset="-128"/>
                      </a:rPr>
                      <m:t>3</m:t>
                    </m:r>
                    <m:r>
                      <a:rPr lang="en-US" altLang="ja-JP" sz="2800" b="0" i="1" dirty="0" smtClean="0">
                        <a:solidFill>
                          <a:srgbClr val="343F56"/>
                        </a:solidFill>
                        <a:latin typeface="Cambria Math" panose="02040503050406030204" pitchFamily="18" charset="0"/>
                        <a:ea typeface="MS Gothic" panose="020B0609070205080204" pitchFamily="49" charset="-128"/>
                      </a:rPr>
                      <m:t>14</m:t>
                    </m:r>
                    <m:r>
                      <a:rPr lang="en-US" altLang="ja-JP" sz="2800" i="1">
                        <a:solidFill>
                          <a:srgbClr val="343F56"/>
                        </a:solidFill>
                        <a:latin typeface="Cambria Math" panose="02040503050406030204" pitchFamily="18" charset="0"/>
                        <a:ea typeface="MS Gothic" panose="020B0609070205080204" pitchFamily="49" charset="-128"/>
                      </a:rPr>
                      <m:t>.</m:t>
                    </m:r>
                    <m:r>
                      <a:rPr lang="en-US" altLang="ja-JP" sz="2800" b="0" i="1" smtClean="0">
                        <a:solidFill>
                          <a:srgbClr val="343F56"/>
                        </a:solidFill>
                        <a:latin typeface="Cambria Math" panose="02040503050406030204" pitchFamily="18" charset="0"/>
                        <a:ea typeface="MS Gothic" panose="020B0609070205080204" pitchFamily="49" charset="-128"/>
                      </a:rPr>
                      <m:t>15926…</m:t>
                    </m:r>
                  </m:oMath>
                </a14:m>
                <a:endParaRPr lang="en-US" altLang="ja-JP" sz="2800" dirty="0">
                  <a:solidFill>
                    <a:srgbClr val="343F56"/>
                  </a:solidFill>
                  <a:latin typeface="MS Gothic" panose="020B0609070205080204" pitchFamily="49" charset="-128"/>
                  <a:ea typeface="MS Gothic" panose="020B0609070205080204" pitchFamily="49" charset="-128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ja-JP" sz="2800" dirty="0">
                  <a:solidFill>
                    <a:srgbClr val="343F56"/>
                  </a:solidFill>
                  <a:latin typeface="MS Gothic" panose="020B0609070205080204" pitchFamily="49" charset="-128"/>
                  <a:ea typeface="MS Gothic" panose="020B0609070205080204" pitchFamily="49" charset="-128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D3588CA-5A5D-4FB7-8A58-567EADA914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300" y="3098542"/>
                <a:ext cx="4152900" cy="954107"/>
              </a:xfrm>
              <a:prstGeom prst="rect">
                <a:avLst/>
              </a:prstGeom>
              <a:blipFill>
                <a:blip r:embed="rId5"/>
                <a:stretch>
                  <a:fillRect l="-2643" t="-76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953DB28D-272D-4E9D-8DB9-F8775208A7BA}"/>
              </a:ext>
            </a:extLst>
          </p:cNvPr>
          <p:cNvSpPr txBox="1"/>
          <p:nvPr/>
        </p:nvSpPr>
        <p:spPr>
          <a:xfrm>
            <a:off x="11725275" y="6376524"/>
            <a:ext cx="466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5E6CA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15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713451-F488-45F8-BB09-66791F78A3D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284" y="656293"/>
            <a:ext cx="6963413" cy="5539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6244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F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F40F835-B5EB-41D9-ABCF-76BAD5E1A6DC}"/>
              </a:ext>
            </a:extLst>
          </p:cNvPr>
          <p:cNvSpPr txBox="1">
            <a:spLocks/>
          </p:cNvSpPr>
          <p:nvPr/>
        </p:nvSpPr>
        <p:spPr>
          <a:xfrm>
            <a:off x="1362529" y="-239486"/>
            <a:ext cx="10914743" cy="16128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4000" b="1" dirty="0">
                <a:solidFill>
                  <a:srgbClr val="F5E6CA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課題２：円の面積の結論</a:t>
            </a:r>
            <a:endParaRPr lang="en-US" sz="4000" b="1" dirty="0">
              <a:solidFill>
                <a:srgbClr val="F5E6CA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FCB8BE3-BD92-4D43-A7AC-402760D67003}"/>
              </a:ext>
            </a:extLst>
          </p:cNvPr>
          <p:cNvSpPr/>
          <p:nvPr/>
        </p:nvSpPr>
        <p:spPr>
          <a:xfrm>
            <a:off x="0" y="-1"/>
            <a:ext cx="953261" cy="6857999"/>
          </a:xfrm>
          <a:prstGeom prst="rect">
            <a:avLst/>
          </a:prstGeom>
          <a:solidFill>
            <a:srgbClr val="F5E6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4AAA382-923B-4C63-9320-B91FE2CEF396}"/>
              </a:ext>
            </a:extLst>
          </p:cNvPr>
          <p:cNvSpPr txBox="1"/>
          <p:nvPr/>
        </p:nvSpPr>
        <p:spPr>
          <a:xfrm>
            <a:off x="11725275" y="6376524"/>
            <a:ext cx="466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5E6CA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16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14A11BA7-BDBA-47D6-9832-A99AE779BF3D}"/>
                  </a:ext>
                </a:extLst>
              </p:cNvPr>
              <p:cNvSpPr txBox="1"/>
              <p:nvPr/>
            </p:nvSpPr>
            <p:spPr>
              <a:xfrm>
                <a:off x="1483429" y="3319444"/>
                <a:ext cx="10315979" cy="12913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  <a:spcAft>
                    <a:spcPts val="600"/>
                  </a:spcAft>
                </a:pPr>
                <a:r>
                  <a:rPr lang="ja-JP" altLang="en-US" sz="2800" dirty="0">
                    <a:solidFill>
                      <a:srgbClr val="F5E6CA"/>
                    </a:solidFill>
                    <a:latin typeface="MS Gothic" panose="020B0609070205080204" pitchFamily="49" charset="-128"/>
                    <a:ea typeface="MS Gothic" panose="020B0609070205080204" pitchFamily="49" charset="-128"/>
                  </a:rPr>
                  <a:t>半径の大きさに関係なく，理論値に近づくまでに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2800" i="1" smtClean="0">
                            <a:solidFill>
                              <a:srgbClr val="F5E6CA"/>
                            </a:solidFill>
                            <a:latin typeface="Cambria Math" panose="02040503050406030204" pitchFamily="18" charset="0"/>
                            <a:ea typeface="MS Gothic" panose="020B0609070205080204" pitchFamily="49" charset="-128"/>
                          </a:rPr>
                        </m:ctrlPr>
                      </m:sSupPr>
                      <m:e>
                        <m:r>
                          <a:rPr lang="en-US" altLang="ja-JP" sz="2800" b="0" i="1" smtClean="0">
                            <a:solidFill>
                              <a:srgbClr val="F5E6CA"/>
                            </a:solidFill>
                            <a:latin typeface="Cambria Math" panose="02040503050406030204" pitchFamily="18" charset="0"/>
                            <a:ea typeface="MS Gothic" panose="020B0609070205080204" pitchFamily="49" charset="-128"/>
                          </a:rPr>
                          <m:t>10</m:t>
                        </m:r>
                      </m:e>
                      <m:sup>
                        <m:r>
                          <a:rPr lang="en-US" altLang="ja-JP" sz="2800" b="0" i="1" smtClean="0">
                            <a:solidFill>
                              <a:srgbClr val="F5E6CA"/>
                            </a:solidFill>
                            <a:latin typeface="Cambria Math" panose="02040503050406030204" pitchFamily="18" charset="0"/>
                            <a:ea typeface="MS Gothic" panose="020B0609070205080204" pitchFamily="49" charset="-128"/>
                          </a:rPr>
                          <m:t>5</m:t>
                        </m:r>
                      </m:sup>
                    </m:sSup>
                    <m:r>
                      <a:rPr lang="ja-JP" altLang="en-US" sz="2800" i="1">
                        <a:solidFill>
                          <a:srgbClr val="F5E6CA"/>
                        </a:solidFill>
                        <a:latin typeface="Cambria Math" panose="02040503050406030204" pitchFamily="18" charset="0"/>
                        <a:ea typeface="MS Gothic" panose="020B0609070205080204" pitchFamily="49" charset="-128"/>
                      </a:rPr>
                      <m:t>の</m:t>
                    </m:r>
                  </m:oMath>
                </a14:m>
                <a:r>
                  <a:rPr lang="ja-JP" altLang="en-US" sz="2800" dirty="0">
                    <a:solidFill>
                      <a:srgbClr val="F5E6CA"/>
                    </a:solidFill>
                    <a:latin typeface="MS Gothic" panose="020B0609070205080204" pitchFamily="49" charset="-128"/>
                    <a:ea typeface="MS Gothic" panose="020B0609070205080204" pitchFamily="49" charset="-128"/>
                  </a:rPr>
                  <a:t>サンプル数が必要．</a:t>
                </a:r>
                <a:endParaRPr lang="en-US" altLang="ja-JP" sz="2800" dirty="0">
                  <a:solidFill>
                    <a:srgbClr val="F5E6CA"/>
                  </a:solidFill>
                  <a:latin typeface="MS Gothic" panose="020B0609070205080204" pitchFamily="49" charset="-128"/>
                  <a:ea typeface="MS Gothic" panose="020B0609070205080204" pitchFamily="49" charset="-128"/>
                </a:endParaRPr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14A11BA7-BDBA-47D6-9832-A99AE779BF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3429" y="3319444"/>
                <a:ext cx="10315979" cy="1291316"/>
              </a:xfrm>
              <a:prstGeom prst="rect">
                <a:avLst/>
              </a:prstGeom>
              <a:blipFill>
                <a:blip r:embed="rId2"/>
                <a:stretch>
                  <a:fillRect b="-127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B3119BC8-05C3-413A-A520-014A30C6C90C}"/>
              </a:ext>
            </a:extLst>
          </p:cNvPr>
          <p:cNvSpPr/>
          <p:nvPr/>
        </p:nvSpPr>
        <p:spPr>
          <a:xfrm>
            <a:off x="1362529" y="2901243"/>
            <a:ext cx="10436879" cy="2054579"/>
          </a:xfrm>
          <a:prstGeom prst="roundRect">
            <a:avLst>
              <a:gd name="adj" fmla="val 7637"/>
            </a:avLst>
          </a:prstGeom>
          <a:noFill/>
          <a:ln w="50800">
            <a:solidFill>
              <a:srgbClr val="F5E6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7147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F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EB76B28-E89D-4A82-ABEE-1E65FB175AA9}"/>
              </a:ext>
            </a:extLst>
          </p:cNvPr>
          <p:cNvSpPr/>
          <p:nvPr/>
        </p:nvSpPr>
        <p:spPr>
          <a:xfrm>
            <a:off x="943429" y="0"/>
            <a:ext cx="11248571" cy="6857999"/>
          </a:xfrm>
          <a:prstGeom prst="rect">
            <a:avLst/>
          </a:prstGeom>
          <a:solidFill>
            <a:srgbClr val="F5E6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F40F835-B5EB-41D9-ABCF-76BAD5E1A6DC}"/>
              </a:ext>
            </a:extLst>
          </p:cNvPr>
          <p:cNvSpPr txBox="1">
            <a:spLocks/>
          </p:cNvSpPr>
          <p:nvPr/>
        </p:nvSpPr>
        <p:spPr>
          <a:xfrm>
            <a:off x="1362529" y="-239486"/>
            <a:ext cx="10914743" cy="16128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4000" b="1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課題３：男女</a:t>
            </a:r>
            <a:r>
              <a:rPr lang="en-US" altLang="ja-JP" sz="4000" b="1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10</a:t>
            </a:r>
            <a:r>
              <a:rPr lang="ja-JP" altLang="en-US" sz="4000" b="1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名を横一列に並べる</a:t>
            </a:r>
            <a:endParaRPr lang="en-US" sz="4000" b="1" dirty="0">
              <a:solidFill>
                <a:srgbClr val="343F56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pic>
        <p:nvPicPr>
          <p:cNvPr id="4" name="Graphic 3" descr="Man">
            <a:extLst>
              <a:ext uri="{FF2B5EF4-FFF2-40B4-BE49-F238E27FC236}">
                <a16:creationId xmlns:a16="http://schemas.microsoft.com/office/drawing/2014/main" id="{2B0A6897-7762-4494-B7D5-00B896BED1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94646" y="2528956"/>
            <a:ext cx="914400" cy="914400"/>
          </a:xfrm>
          <a:prstGeom prst="rect">
            <a:avLst/>
          </a:prstGeom>
        </p:spPr>
      </p:pic>
      <p:pic>
        <p:nvPicPr>
          <p:cNvPr id="7" name="Graphic 6" descr="Woman">
            <a:extLst>
              <a:ext uri="{FF2B5EF4-FFF2-40B4-BE49-F238E27FC236}">
                <a16:creationId xmlns:a16="http://schemas.microsoft.com/office/drawing/2014/main" id="{C5F29E98-C295-4A86-92B7-BA6CC163AD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09046" y="2528956"/>
            <a:ext cx="914400" cy="914400"/>
          </a:xfrm>
          <a:prstGeom prst="rect">
            <a:avLst/>
          </a:prstGeom>
        </p:spPr>
      </p:pic>
      <p:pic>
        <p:nvPicPr>
          <p:cNvPr id="30" name="Graphic 29" descr="Man">
            <a:extLst>
              <a:ext uri="{FF2B5EF4-FFF2-40B4-BE49-F238E27FC236}">
                <a16:creationId xmlns:a16="http://schemas.microsoft.com/office/drawing/2014/main" id="{C9435492-5203-4CE3-98FC-3B73E2C839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23446" y="2524449"/>
            <a:ext cx="914400" cy="914400"/>
          </a:xfrm>
          <a:prstGeom prst="rect">
            <a:avLst/>
          </a:prstGeom>
        </p:spPr>
      </p:pic>
      <p:pic>
        <p:nvPicPr>
          <p:cNvPr id="32" name="Graphic 31" descr="Man">
            <a:extLst>
              <a:ext uri="{FF2B5EF4-FFF2-40B4-BE49-F238E27FC236}">
                <a16:creationId xmlns:a16="http://schemas.microsoft.com/office/drawing/2014/main" id="{41C1904A-A1E4-4389-BFB0-D0FE6FF085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52246" y="2519942"/>
            <a:ext cx="914400" cy="914400"/>
          </a:xfrm>
          <a:prstGeom prst="rect">
            <a:avLst/>
          </a:prstGeom>
        </p:spPr>
      </p:pic>
      <p:pic>
        <p:nvPicPr>
          <p:cNvPr id="33" name="Graphic 32" descr="Man">
            <a:extLst>
              <a:ext uri="{FF2B5EF4-FFF2-40B4-BE49-F238E27FC236}">
                <a16:creationId xmlns:a16="http://schemas.microsoft.com/office/drawing/2014/main" id="{BD1D8046-1760-4296-AC1E-ED950796E1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81046" y="2515435"/>
            <a:ext cx="914400" cy="914400"/>
          </a:xfrm>
          <a:prstGeom prst="rect">
            <a:avLst/>
          </a:prstGeom>
        </p:spPr>
      </p:pic>
      <p:pic>
        <p:nvPicPr>
          <p:cNvPr id="34" name="Graphic 33" descr="Man">
            <a:extLst>
              <a:ext uri="{FF2B5EF4-FFF2-40B4-BE49-F238E27FC236}">
                <a16:creationId xmlns:a16="http://schemas.microsoft.com/office/drawing/2014/main" id="{31D1679F-914B-4927-8332-AB974B1A0B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09846" y="2510928"/>
            <a:ext cx="914400" cy="914400"/>
          </a:xfrm>
          <a:prstGeom prst="rect">
            <a:avLst/>
          </a:prstGeom>
        </p:spPr>
      </p:pic>
      <p:pic>
        <p:nvPicPr>
          <p:cNvPr id="35" name="Graphic 34" descr="Woman">
            <a:extLst>
              <a:ext uri="{FF2B5EF4-FFF2-40B4-BE49-F238E27FC236}">
                <a16:creationId xmlns:a16="http://schemas.microsoft.com/office/drawing/2014/main" id="{07EDA31F-03E9-40EA-BCB5-0BFC1CE6A9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37846" y="2510928"/>
            <a:ext cx="914400" cy="914400"/>
          </a:xfrm>
          <a:prstGeom prst="rect">
            <a:avLst/>
          </a:prstGeom>
        </p:spPr>
      </p:pic>
      <p:pic>
        <p:nvPicPr>
          <p:cNvPr id="36" name="Graphic 35" descr="Woman">
            <a:extLst>
              <a:ext uri="{FF2B5EF4-FFF2-40B4-BE49-F238E27FC236}">
                <a16:creationId xmlns:a16="http://schemas.microsoft.com/office/drawing/2014/main" id="{ED0F7A87-EEA7-4417-A8CC-6E170C1DA4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66646" y="2492900"/>
            <a:ext cx="914400" cy="914400"/>
          </a:xfrm>
          <a:prstGeom prst="rect">
            <a:avLst/>
          </a:prstGeom>
        </p:spPr>
      </p:pic>
      <p:pic>
        <p:nvPicPr>
          <p:cNvPr id="37" name="Graphic 36" descr="Woman">
            <a:extLst>
              <a:ext uri="{FF2B5EF4-FFF2-40B4-BE49-F238E27FC236}">
                <a16:creationId xmlns:a16="http://schemas.microsoft.com/office/drawing/2014/main" id="{41412766-FF3B-4CCC-BF3D-CBBF6DDCC4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95446" y="2474872"/>
            <a:ext cx="914400" cy="914400"/>
          </a:xfrm>
          <a:prstGeom prst="rect">
            <a:avLst/>
          </a:prstGeom>
        </p:spPr>
      </p:pic>
      <p:pic>
        <p:nvPicPr>
          <p:cNvPr id="38" name="Graphic 37" descr="Woman">
            <a:extLst>
              <a:ext uri="{FF2B5EF4-FFF2-40B4-BE49-F238E27FC236}">
                <a16:creationId xmlns:a16="http://schemas.microsoft.com/office/drawing/2014/main" id="{5DABDD3A-15E6-44CC-845E-02B77C3704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24246" y="2456844"/>
            <a:ext cx="914400" cy="914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7B3704B-BF57-473F-9FB8-0505EACC47F8}"/>
              </a:ext>
            </a:extLst>
          </p:cNvPr>
          <p:cNvSpPr txBox="1"/>
          <p:nvPr/>
        </p:nvSpPr>
        <p:spPr>
          <a:xfrm>
            <a:off x="1740072" y="4711807"/>
            <a:ext cx="97491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800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条件：</a:t>
            </a:r>
            <a:endParaRPr lang="en-US" altLang="ja-JP" sz="2800" dirty="0">
              <a:solidFill>
                <a:srgbClr val="343F56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457200"/>
            <a:r>
              <a:rPr lang="ja-JP" altLang="en-US" sz="2800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各女子の左に自身より背の高い男子が</a:t>
            </a:r>
            <a:r>
              <a:rPr lang="en-US" altLang="ja-JP" sz="2800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1</a:t>
            </a:r>
            <a:r>
              <a:rPr lang="ja-JP" altLang="en-US" sz="2800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人でもいる．</a:t>
            </a:r>
            <a:endParaRPr lang="en-US" altLang="ja-JP" sz="2800" dirty="0">
              <a:solidFill>
                <a:srgbClr val="343F56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ACA3BDCB-580C-49C5-B6F9-A124A69091E3}"/>
              </a:ext>
            </a:extLst>
          </p:cNvPr>
          <p:cNvSpPr/>
          <p:nvPr/>
        </p:nvSpPr>
        <p:spPr>
          <a:xfrm>
            <a:off x="1740072" y="2009243"/>
            <a:ext cx="9749118" cy="1953825"/>
          </a:xfrm>
          <a:prstGeom prst="roundRect">
            <a:avLst>
              <a:gd name="adj" fmla="val 7637"/>
            </a:avLst>
          </a:prstGeom>
          <a:noFill/>
          <a:ln w="50800">
            <a:solidFill>
              <a:srgbClr val="343F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F3803BF-AF16-41DE-BC34-2B94E02D3F41}"/>
              </a:ext>
            </a:extLst>
          </p:cNvPr>
          <p:cNvSpPr txBox="1"/>
          <p:nvPr/>
        </p:nvSpPr>
        <p:spPr>
          <a:xfrm>
            <a:off x="11725275" y="6376524"/>
            <a:ext cx="466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343F56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24628535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F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EB76B28-E89D-4A82-ABEE-1E65FB175AA9}"/>
              </a:ext>
            </a:extLst>
          </p:cNvPr>
          <p:cNvSpPr/>
          <p:nvPr/>
        </p:nvSpPr>
        <p:spPr>
          <a:xfrm>
            <a:off x="943429" y="0"/>
            <a:ext cx="11248571" cy="6857999"/>
          </a:xfrm>
          <a:prstGeom prst="rect">
            <a:avLst/>
          </a:prstGeom>
          <a:solidFill>
            <a:srgbClr val="F5E6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F40F835-B5EB-41D9-ABCF-76BAD5E1A6DC}"/>
              </a:ext>
            </a:extLst>
          </p:cNvPr>
          <p:cNvSpPr txBox="1">
            <a:spLocks/>
          </p:cNvSpPr>
          <p:nvPr/>
        </p:nvSpPr>
        <p:spPr>
          <a:xfrm>
            <a:off x="1362529" y="-239486"/>
            <a:ext cx="10914743" cy="16128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4000" b="1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課題３：男女</a:t>
            </a:r>
            <a:r>
              <a:rPr lang="en-US" altLang="ja-JP" sz="4000" b="1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10</a:t>
            </a:r>
            <a:r>
              <a:rPr lang="ja-JP" altLang="en-US" sz="4000" b="1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名を横一列に並べる</a:t>
            </a:r>
            <a:endParaRPr lang="en-US" sz="4000" b="1" dirty="0">
              <a:solidFill>
                <a:srgbClr val="343F56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pic>
        <p:nvPicPr>
          <p:cNvPr id="4" name="Graphic 3" descr="Man">
            <a:extLst>
              <a:ext uri="{FF2B5EF4-FFF2-40B4-BE49-F238E27FC236}">
                <a16:creationId xmlns:a16="http://schemas.microsoft.com/office/drawing/2014/main" id="{2B0A6897-7762-4494-B7D5-00B896BED1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94646" y="2528956"/>
            <a:ext cx="914400" cy="914400"/>
          </a:xfrm>
          <a:prstGeom prst="rect">
            <a:avLst/>
          </a:prstGeom>
        </p:spPr>
      </p:pic>
      <p:pic>
        <p:nvPicPr>
          <p:cNvPr id="7" name="Graphic 6" descr="Woman">
            <a:extLst>
              <a:ext uri="{FF2B5EF4-FFF2-40B4-BE49-F238E27FC236}">
                <a16:creationId xmlns:a16="http://schemas.microsoft.com/office/drawing/2014/main" id="{C5F29E98-C295-4A86-92B7-BA6CC163AD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09046" y="2528956"/>
            <a:ext cx="914400" cy="914400"/>
          </a:xfrm>
          <a:prstGeom prst="rect">
            <a:avLst/>
          </a:prstGeom>
        </p:spPr>
      </p:pic>
      <p:pic>
        <p:nvPicPr>
          <p:cNvPr id="30" name="Graphic 29" descr="Man">
            <a:extLst>
              <a:ext uri="{FF2B5EF4-FFF2-40B4-BE49-F238E27FC236}">
                <a16:creationId xmlns:a16="http://schemas.microsoft.com/office/drawing/2014/main" id="{C9435492-5203-4CE3-98FC-3B73E2C839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23446" y="2524449"/>
            <a:ext cx="914400" cy="914400"/>
          </a:xfrm>
          <a:prstGeom prst="rect">
            <a:avLst/>
          </a:prstGeom>
        </p:spPr>
      </p:pic>
      <p:pic>
        <p:nvPicPr>
          <p:cNvPr id="32" name="Graphic 31" descr="Man">
            <a:extLst>
              <a:ext uri="{FF2B5EF4-FFF2-40B4-BE49-F238E27FC236}">
                <a16:creationId xmlns:a16="http://schemas.microsoft.com/office/drawing/2014/main" id="{41C1904A-A1E4-4389-BFB0-D0FE6FF085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52246" y="2519942"/>
            <a:ext cx="914400" cy="914400"/>
          </a:xfrm>
          <a:prstGeom prst="rect">
            <a:avLst/>
          </a:prstGeom>
        </p:spPr>
      </p:pic>
      <p:pic>
        <p:nvPicPr>
          <p:cNvPr id="33" name="Graphic 32" descr="Man">
            <a:extLst>
              <a:ext uri="{FF2B5EF4-FFF2-40B4-BE49-F238E27FC236}">
                <a16:creationId xmlns:a16="http://schemas.microsoft.com/office/drawing/2014/main" id="{BD1D8046-1760-4296-AC1E-ED950796E1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81046" y="2515435"/>
            <a:ext cx="914400" cy="914400"/>
          </a:xfrm>
          <a:prstGeom prst="rect">
            <a:avLst/>
          </a:prstGeom>
        </p:spPr>
      </p:pic>
      <p:pic>
        <p:nvPicPr>
          <p:cNvPr id="34" name="Graphic 33" descr="Man">
            <a:extLst>
              <a:ext uri="{FF2B5EF4-FFF2-40B4-BE49-F238E27FC236}">
                <a16:creationId xmlns:a16="http://schemas.microsoft.com/office/drawing/2014/main" id="{31D1679F-914B-4927-8332-AB974B1A0B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09846" y="2510928"/>
            <a:ext cx="914400" cy="914400"/>
          </a:xfrm>
          <a:prstGeom prst="rect">
            <a:avLst/>
          </a:prstGeom>
        </p:spPr>
      </p:pic>
      <p:pic>
        <p:nvPicPr>
          <p:cNvPr id="35" name="Graphic 34" descr="Woman">
            <a:extLst>
              <a:ext uri="{FF2B5EF4-FFF2-40B4-BE49-F238E27FC236}">
                <a16:creationId xmlns:a16="http://schemas.microsoft.com/office/drawing/2014/main" id="{07EDA31F-03E9-40EA-BCB5-0BFC1CE6A9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37846" y="2510928"/>
            <a:ext cx="914400" cy="914400"/>
          </a:xfrm>
          <a:prstGeom prst="rect">
            <a:avLst/>
          </a:prstGeom>
        </p:spPr>
      </p:pic>
      <p:pic>
        <p:nvPicPr>
          <p:cNvPr id="36" name="Graphic 35" descr="Woman">
            <a:extLst>
              <a:ext uri="{FF2B5EF4-FFF2-40B4-BE49-F238E27FC236}">
                <a16:creationId xmlns:a16="http://schemas.microsoft.com/office/drawing/2014/main" id="{ED0F7A87-EEA7-4417-A8CC-6E170C1DA4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66646" y="2492900"/>
            <a:ext cx="914400" cy="914400"/>
          </a:xfrm>
          <a:prstGeom prst="rect">
            <a:avLst/>
          </a:prstGeom>
        </p:spPr>
      </p:pic>
      <p:pic>
        <p:nvPicPr>
          <p:cNvPr id="37" name="Graphic 36" descr="Woman">
            <a:extLst>
              <a:ext uri="{FF2B5EF4-FFF2-40B4-BE49-F238E27FC236}">
                <a16:creationId xmlns:a16="http://schemas.microsoft.com/office/drawing/2014/main" id="{41412766-FF3B-4CCC-BF3D-CBBF6DDCC4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95446" y="2474872"/>
            <a:ext cx="914400" cy="914400"/>
          </a:xfrm>
          <a:prstGeom prst="rect">
            <a:avLst/>
          </a:prstGeom>
        </p:spPr>
      </p:pic>
      <p:pic>
        <p:nvPicPr>
          <p:cNvPr id="38" name="Graphic 37" descr="Woman">
            <a:extLst>
              <a:ext uri="{FF2B5EF4-FFF2-40B4-BE49-F238E27FC236}">
                <a16:creationId xmlns:a16="http://schemas.microsoft.com/office/drawing/2014/main" id="{5DABDD3A-15E6-44CC-845E-02B77C3704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24246" y="2456844"/>
            <a:ext cx="914400" cy="914400"/>
          </a:xfrm>
          <a:prstGeom prst="rect">
            <a:avLst/>
          </a:prstGeom>
        </p:spPr>
      </p:pic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ACA3BDCB-580C-49C5-B6F9-A124A69091E3}"/>
              </a:ext>
            </a:extLst>
          </p:cNvPr>
          <p:cNvSpPr/>
          <p:nvPr/>
        </p:nvSpPr>
        <p:spPr>
          <a:xfrm>
            <a:off x="1740072" y="2009243"/>
            <a:ext cx="9508499" cy="3116939"/>
          </a:xfrm>
          <a:prstGeom prst="roundRect">
            <a:avLst>
              <a:gd name="adj" fmla="val 7637"/>
            </a:avLst>
          </a:prstGeom>
          <a:noFill/>
          <a:ln w="50800">
            <a:solidFill>
              <a:srgbClr val="343F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90D82C1-2AFB-42DC-865F-E680E736EE2F}"/>
              </a:ext>
            </a:extLst>
          </p:cNvPr>
          <p:cNvSpPr/>
          <p:nvPr/>
        </p:nvSpPr>
        <p:spPr>
          <a:xfrm>
            <a:off x="6707779" y="2371128"/>
            <a:ext cx="632134" cy="1196669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0774925-FA34-4F7D-80D6-E0202C5D5884}"/>
              </a:ext>
            </a:extLst>
          </p:cNvPr>
          <p:cNvSpPr/>
          <p:nvPr/>
        </p:nvSpPr>
        <p:spPr>
          <a:xfrm>
            <a:off x="5779933" y="2366036"/>
            <a:ext cx="632134" cy="1196669"/>
          </a:xfrm>
          <a:prstGeom prst="roundRect">
            <a:avLst/>
          </a:prstGeom>
          <a:noFill/>
          <a:ln w="57150">
            <a:solidFill>
              <a:srgbClr val="343F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BEC63E3-D761-405D-83B6-16A19E59D30A}"/>
              </a:ext>
            </a:extLst>
          </p:cNvPr>
          <p:cNvSpPr/>
          <p:nvPr/>
        </p:nvSpPr>
        <p:spPr>
          <a:xfrm>
            <a:off x="3964988" y="2364451"/>
            <a:ext cx="632134" cy="1196669"/>
          </a:xfrm>
          <a:prstGeom prst="roundRect">
            <a:avLst/>
          </a:prstGeom>
          <a:noFill/>
          <a:ln w="57150">
            <a:solidFill>
              <a:srgbClr val="343F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45BE111B-5F7A-4D53-8DFA-34AD51B9FF49}"/>
              </a:ext>
            </a:extLst>
          </p:cNvPr>
          <p:cNvSpPr/>
          <p:nvPr/>
        </p:nvSpPr>
        <p:spPr>
          <a:xfrm>
            <a:off x="2150043" y="2362866"/>
            <a:ext cx="632134" cy="1196669"/>
          </a:xfrm>
          <a:prstGeom prst="roundRect">
            <a:avLst/>
          </a:prstGeom>
          <a:noFill/>
          <a:ln w="57150">
            <a:solidFill>
              <a:srgbClr val="343F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ight Bracket 1">
            <a:extLst>
              <a:ext uri="{FF2B5EF4-FFF2-40B4-BE49-F238E27FC236}">
                <a16:creationId xmlns:a16="http://schemas.microsoft.com/office/drawing/2014/main" id="{F3970F5A-1722-44A0-8CE3-0A48831DE27E}"/>
              </a:ext>
            </a:extLst>
          </p:cNvPr>
          <p:cNvSpPr/>
          <p:nvPr/>
        </p:nvSpPr>
        <p:spPr>
          <a:xfrm rot="5400000">
            <a:off x="4119601" y="1443912"/>
            <a:ext cx="322089" cy="4572000"/>
          </a:xfrm>
          <a:prstGeom prst="rightBracket">
            <a:avLst>
              <a:gd name="adj" fmla="val 65830"/>
            </a:avLst>
          </a:prstGeom>
          <a:ln w="57150">
            <a:solidFill>
              <a:srgbClr val="343F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E1CBDD-9137-4EA5-B395-90950C91128B}"/>
              </a:ext>
            </a:extLst>
          </p:cNvPr>
          <p:cNvSpPr txBox="1"/>
          <p:nvPr/>
        </p:nvSpPr>
        <p:spPr>
          <a:xfrm>
            <a:off x="1994645" y="3981081"/>
            <a:ext cx="45720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この範囲では彼女より背が高いの男が一人でもいる．</a:t>
            </a:r>
            <a:endParaRPr lang="en-US" sz="2800" dirty="0">
              <a:solidFill>
                <a:srgbClr val="343F56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8BBB486-A0D5-40F4-BB49-4C89B7164C59}"/>
              </a:ext>
            </a:extLst>
          </p:cNvPr>
          <p:cNvSpPr txBox="1"/>
          <p:nvPr/>
        </p:nvSpPr>
        <p:spPr>
          <a:xfrm>
            <a:off x="11725275" y="6376524"/>
            <a:ext cx="466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343F56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35971508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F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EB76B28-E89D-4A82-ABEE-1E65FB175AA9}"/>
              </a:ext>
            </a:extLst>
          </p:cNvPr>
          <p:cNvSpPr/>
          <p:nvPr/>
        </p:nvSpPr>
        <p:spPr>
          <a:xfrm>
            <a:off x="943429" y="0"/>
            <a:ext cx="11248571" cy="6857999"/>
          </a:xfrm>
          <a:prstGeom prst="rect">
            <a:avLst/>
          </a:prstGeom>
          <a:solidFill>
            <a:srgbClr val="F5E6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F40F835-B5EB-41D9-ABCF-76BAD5E1A6DC}"/>
              </a:ext>
            </a:extLst>
          </p:cNvPr>
          <p:cNvSpPr txBox="1">
            <a:spLocks/>
          </p:cNvSpPr>
          <p:nvPr/>
        </p:nvSpPr>
        <p:spPr>
          <a:xfrm>
            <a:off x="1362529" y="-239486"/>
            <a:ext cx="10914743" cy="16128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4000" b="1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課題３：男女</a:t>
            </a:r>
            <a:r>
              <a:rPr lang="en-US" altLang="ja-JP" sz="4000" b="1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10</a:t>
            </a:r>
            <a:r>
              <a:rPr lang="ja-JP" altLang="en-US" sz="4000" b="1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名を横一列に並べる</a:t>
            </a:r>
            <a:endParaRPr lang="en-US" sz="4000" b="1" dirty="0">
              <a:solidFill>
                <a:srgbClr val="343F56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pic>
        <p:nvPicPr>
          <p:cNvPr id="4" name="Graphic 3" descr="Man">
            <a:extLst>
              <a:ext uri="{FF2B5EF4-FFF2-40B4-BE49-F238E27FC236}">
                <a16:creationId xmlns:a16="http://schemas.microsoft.com/office/drawing/2014/main" id="{2B0A6897-7762-4494-B7D5-00B896BED1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94646" y="2528956"/>
            <a:ext cx="914400" cy="914400"/>
          </a:xfrm>
          <a:prstGeom prst="rect">
            <a:avLst/>
          </a:prstGeom>
        </p:spPr>
      </p:pic>
      <p:pic>
        <p:nvPicPr>
          <p:cNvPr id="7" name="Graphic 6" descr="Woman">
            <a:extLst>
              <a:ext uri="{FF2B5EF4-FFF2-40B4-BE49-F238E27FC236}">
                <a16:creationId xmlns:a16="http://schemas.microsoft.com/office/drawing/2014/main" id="{C5F29E98-C295-4A86-92B7-BA6CC163AD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09046" y="2528956"/>
            <a:ext cx="914400" cy="914400"/>
          </a:xfrm>
          <a:prstGeom prst="rect">
            <a:avLst/>
          </a:prstGeom>
        </p:spPr>
      </p:pic>
      <p:pic>
        <p:nvPicPr>
          <p:cNvPr id="30" name="Graphic 29" descr="Man">
            <a:extLst>
              <a:ext uri="{FF2B5EF4-FFF2-40B4-BE49-F238E27FC236}">
                <a16:creationId xmlns:a16="http://schemas.microsoft.com/office/drawing/2014/main" id="{C9435492-5203-4CE3-98FC-3B73E2C839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23446" y="2524449"/>
            <a:ext cx="914400" cy="914400"/>
          </a:xfrm>
          <a:prstGeom prst="rect">
            <a:avLst/>
          </a:prstGeom>
        </p:spPr>
      </p:pic>
      <p:pic>
        <p:nvPicPr>
          <p:cNvPr id="32" name="Graphic 31" descr="Man">
            <a:extLst>
              <a:ext uri="{FF2B5EF4-FFF2-40B4-BE49-F238E27FC236}">
                <a16:creationId xmlns:a16="http://schemas.microsoft.com/office/drawing/2014/main" id="{41C1904A-A1E4-4389-BFB0-D0FE6FF085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52246" y="2519942"/>
            <a:ext cx="914400" cy="914400"/>
          </a:xfrm>
          <a:prstGeom prst="rect">
            <a:avLst/>
          </a:prstGeom>
        </p:spPr>
      </p:pic>
      <p:pic>
        <p:nvPicPr>
          <p:cNvPr id="33" name="Graphic 32" descr="Man">
            <a:extLst>
              <a:ext uri="{FF2B5EF4-FFF2-40B4-BE49-F238E27FC236}">
                <a16:creationId xmlns:a16="http://schemas.microsoft.com/office/drawing/2014/main" id="{BD1D8046-1760-4296-AC1E-ED950796E1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81046" y="2515435"/>
            <a:ext cx="914400" cy="914400"/>
          </a:xfrm>
          <a:prstGeom prst="rect">
            <a:avLst/>
          </a:prstGeom>
        </p:spPr>
      </p:pic>
      <p:pic>
        <p:nvPicPr>
          <p:cNvPr id="34" name="Graphic 33" descr="Man">
            <a:extLst>
              <a:ext uri="{FF2B5EF4-FFF2-40B4-BE49-F238E27FC236}">
                <a16:creationId xmlns:a16="http://schemas.microsoft.com/office/drawing/2014/main" id="{31D1679F-914B-4927-8332-AB974B1A0B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09846" y="2510928"/>
            <a:ext cx="914400" cy="914400"/>
          </a:xfrm>
          <a:prstGeom prst="rect">
            <a:avLst/>
          </a:prstGeom>
        </p:spPr>
      </p:pic>
      <p:pic>
        <p:nvPicPr>
          <p:cNvPr id="35" name="Graphic 34" descr="Woman">
            <a:extLst>
              <a:ext uri="{FF2B5EF4-FFF2-40B4-BE49-F238E27FC236}">
                <a16:creationId xmlns:a16="http://schemas.microsoft.com/office/drawing/2014/main" id="{07EDA31F-03E9-40EA-BCB5-0BFC1CE6A9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37846" y="2510928"/>
            <a:ext cx="914400" cy="914400"/>
          </a:xfrm>
          <a:prstGeom prst="rect">
            <a:avLst/>
          </a:prstGeom>
        </p:spPr>
      </p:pic>
      <p:pic>
        <p:nvPicPr>
          <p:cNvPr id="36" name="Graphic 35" descr="Woman">
            <a:extLst>
              <a:ext uri="{FF2B5EF4-FFF2-40B4-BE49-F238E27FC236}">
                <a16:creationId xmlns:a16="http://schemas.microsoft.com/office/drawing/2014/main" id="{ED0F7A87-EEA7-4417-A8CC-6E170C1DA4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66646" y="2492900"/>
            <a:ext cx="914400" cy="914400"/>
          </a:xfrm>
          <a:prstGeom prst="rect">
            <a:avLst/>
          </a:prstGeom>
        </p:spPr>
      </p:pic>
      <p:pic>
        <p:nvPicPr>
          <p:cNvPr id="37" name="Graphic 36" descr="Woman">
            <a:extLst>
              <a:ext uri="{FF2B5EF4-FFF2-40B4-BE49-F238E27FC236}">
                <a16:creationId xmlns:a16="http://schemas.microsoft.com/office/drawing/2014/main" id="{41412766-FF3B-4CCC-BF3D-CBBF6DDCC4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95446" y="2474872"/>
            <a:ext cx="914400" cy="914400"/>
          </a:xfrm>
          <a:prstGeom prst="rect">
            <a:avLst/>
          </a:prstGeom>
        </p:spPr>
      </p:pic>
      <p:pic>
        <p:nvPicPr>
          <p:cNvPr id="38" name="Graphic 37" descr="Woman">
            <a:extLst>
              <a:ext uri="{FF2B5EF4-FFF2-40B4-BE49-F238E27FC236}">
                <a16:creationId xmlns:a16="http://schemas.microsoft.com/office/drawing/2014/main" id="{5DABDD3A-15E6-44CC-845E-02B77C3704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24246" y="2456844"/>
            <a:ext cx="914400" cy="914400"/>
          </a:xfrm>
          <a:prstGeom prst="rect">
            <a:avLst/>
          </a:prstGeom>
        </p:spPr>
      </p:pic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ACA3BDCB-580C-49C5-B6F9-A124A69091E3}"/>
              </a:ext>
            </a:extLst>
          </p:cNvPr>
          <p:cNvSpPr/>
          <p:nvPr/>
        </p:nvSpPr>
        <p:spPr>
          <a:xfrm>
            <a:off x="1740072" y="2009243"/>
            <a:ext cx="9508499" cy="3116939"/>
          </a:xfrm>
          <a:prstGeom prst="roundRect">
            <a:avLst>
              <a:gd name="adj" fmla="val 7637"/>
            </a:avLst>
          </a:prstGeom>
          <a:noFill/>
          <a:ln w="50800">
            <a:solidFill>
              <a:srgbClr val="343F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90D82C1-2AFB-42DC-865F-E680E736EE2F}"/>
              </a:ext>
            </a:extLst>
          </p:cNvPr>
          <p:cNvSpPr/>
          <p:nvPr/>
        </p:nvSpPr>
        <p:spPr>
          <a:xfrm>
            <a:off x="6707779" y="2371128"/>
            <a:ext cx="632134" cy="1196669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0774925-FA34-4F7D-80D6-E0202C5D5884}"/>
              </a:ext>
            </a:extLst>
          </p:cNvPr>
          <p:cNvSpPr/>
          <p:nvPr/>
        </p:nvSpPr>
        <p:spPr>
          <a:xfrm>
            <a:off x="5779933" y="2366036"/>
            <a:ext cx="632134" cy="1196669"/>
          </a:xfrm>
          <a:prstGeom prst="roundRect">
            <a:avLst/>
          </a:prstGeom>
          <a:noFill/>
          <a:ln w="57150">
            <a:solidFill>
              <a:srgbClr val="343F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BEC63E3-D761-405D-83B6-16A19E59D30A}"/>
              </a:ext>
            </a:extLst>
          </p:cNvPr>
          <p:cNvSpPr/>
          <p:nvPr/>
        </p:nvSpPr>
        <p:spPr>
          <a:xfrm>
            <a:off x="3964988" y="2364451"/>
            <a:ext cx="632134" cy="1196669"/>
          </a:xfrm>
          <a:prstGeom prst="roundRect">
            <a:avLst/>
          </a:prstGeom>
          <a:noFill/>
          <a:ln w="57150">
            <a:solidFill>
              <a:srgbClr val="343F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45BE111B-5F7A-4D53-8DFA-34AD51B9FF49}"/>
              </a:ext>
            </a:extLst>
          </p:cNvPr>
          <p:cNvSpPr/>
          <p:nvPr/>
        </p:nvSpPr>
        <p:spPr>
          <a:xfrm>
            <a:off x="2150043" y="2362866"/>
            <a:ext cx="632134" cy="1196669"/>
          </a:xfrm>
          <a:prstGeom prst="roundRect">
            <a:avLst/>
          </a:prstGeom>
          <a:noFill/>
          <a:ln w="57150">
            <a:solidFill>
              <a:srgbClr val="343F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7CD79C0-3CF9-4A85-96FB-B868EA6C277D}"/>
              </a:ext>
            </a:extLst>
          </p:cNvPr>
          <p:cNvCxnSpPr>
            <a:cxnSpLocks/>
          </p:cNvCxnSpPr>
          <p:nvPr/>
        </p:nvCxnSpPr>
        <p:spPr>
          <a:xfrm>
            <a:off x="4013185" y="2366036"/>
            <a:ext cx="537146" cy="1193499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2965B10-067C-4F5A-B4C3-5D070553178A}"/>
              </a:ext>
            </a:extLst>
          </p:cNvPr>
          <p:cNvCxnSpPr>
            <a:cxnSpLocks/>
          </p:cNvCxnSpPr>
          <p:nvPr/>
        </p:nvCxnSpPr>
        <p:spPr>
          <a:xfrm flipH="1">
            <a:off x="4027448" y="2371128"/>
            <a:ext cx="486001" cy="1150374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3315E37-E168-4C9F-8455-B4DD5B5C0F8A}"/>
              </a:ext>
            </a:extLst>
          </p:cNvPr>
          <p:cNvCxnSpPr>
            <a:cxnSpLocks/>
          </p:cNvCxnSpPr>
          <p:nvPr/>
        </p:nvCxnSpPr>
        <p:spPr>
          <a:xfrm>
            <a:off x="2198924" y="2374298"/>
            <a:ext cx="537146" cy="1193499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1F79782-8347-4CFA-84D5-BE4930AEAD8A}"/>
              </a:ext>
            </a:extLst>
          </p:cNvPr>
          <p:cNvCxnSpPr>
            <a:cxnSpLocks/>
          </p:cNvCxnSpPr>
          <p:nvPr/>
        </p:nvCxnSpPr>
        <p:spPr>
          <a:xfrm flipH="1">
            <a:off x="2213187" y="2379390"/>
            <a:ext cx="486001" cy="1150374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D5DE78B-3CE6-43B7-85F7-F54F8F900086}"/>
              </a:ext>
            </a:extLst>
          </p:cNvPr>
          <p:cNvCxnSpPr>
            <a:cxnSpLocks/>
          </p:cNvCxnSpPr>
          <p:nvPr/>
        </p:nvCxnSpPr>
        <p:spPr>
          <a:xfrm>
            <a:off x="5841124" y="2366036"/>
            <a:ext cx="537146" cy="1193499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9527D1C-7552-498B-AD51-1C654831BCAF}"/>
              </a:ext>
            </a:extLst>
          </p:cNvPr>
          <p:cNvCxnSpPr>
            <a:cxnSpLocks/>
          </p:cNvCxnSpPr>
          <p:nvPr/>
        </p:nvCxnSpPr>
        <p:spPr>
          <a:xfrm flipH="1">
            <a:off x="5855387" y="2371128"/>
            <a:ext cx="486001" cy="1150374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ight Bracket 43">
            <a:extLst>
              <a:ext uri="{FF2B5EF4-FFF2-40B4-BE49-F238E27FC236}">
                <a16:creationId xmlns:a16="http://schemas.microsoft.com/office/drawing/2014/main" id="{C2D0BBED-5DF3-44BC-9780-FC9D36399D14}"/>
              </a:ext>
            </a:extLst>
          </p:cNvPr>
          <p:cNvSpPr/>
          <p:nvPr/>
        </p:nvSpPr>
        <p:spPr>
          <a:xfrm rot="5400000">
            <a:off x="4119601" y="1443912"/>
            <a:ext cx="322089" cy="4572000"/>
          </a:xfrm>
          <a:prstGeom prst="rightBracket">
            <a:avLst>
              <a:gd name="adj" fmla="val 65830"/>
            </a:avLst>
          </a:prstGeom>
          <a:ln w="57150">
            <a:solidFill>
              <a:srgbClr val="343F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E8C65E9-EE63-41C1-8FB1-FA135974D3C5}"/>
              </a:ext>
            </a:extLst>
          </p:cNvPr>
          <p:cNvSpPr txBox="1"/>
          <p:nvPr/>
        </p:nvSpPr>
        <p:spPr>
          <a:xfrm>
            <a:off x="2026493" y="3995393"/>
            <a:ext cx="63689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１人でも条件を満たしていない場合，次の並び方を移動する．</a:t>
            </a:r>
            <a:endParaRPr lang="en-US" sz="2800" dirty="0">
              <a:solidFill>
                <a:srgbClr val="343F56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B7C12BF-739E-4BC0-90F5-744361042557}"/>
              </a:ext>
            </a:extLst>
          </p:cNvPr>
          <p:cNvSpPr txBox="1"/>
          <p:nvPr/>
        </p:nvSpPr>
        <p:spPr>
          <a:xfrm>
            <a:off x="11725275" y="6376524"/>
            <a:ext cx="4667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343F56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19</a:t>
            </a:r>
          </a:p>
          <a:p>
            <a:endParaRPr lang="en-US" sz="2000" b="1" dirty="0">
              <a:solidFill>
                <a:srgbClr val="343F56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290139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F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8F9B34D-E773-494E-9963-346D3091F011}"/>
              </a:ext>
            </a:extLst>
          </p:cNvPr>
          <p:cNvSpPr/>
          <p:nvPr/>
        </p:nvSpPr>
        <p:spPr>
          <a:xfrm>
            <a:off x="2276475" y="0"/>
            <a:ext cx="9915525" cy="6857999"/>
          </a:xfrm>
          <a:prstGeom prst="rect">
            <a:avLst/>
          </a:prstGeom>
          <a:solidFill>
            <a:srgbClr val="F5E6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78AE154-1ECE-4CCF-AEB1-44DF25B9541E}"/>
              </a:ext>
            </a:extLst>
          </p:cNvPr>
          <p:cNvGrpSpPr/>
          <p:nvPr/>
        </p:nvGrpSpPr>
        <p:grpSpPr>
          <a:xfrm>
            <a:off x="428989" y="2983193"/>
            <a:ext cx="2301966" cy="891611"/>
            <a:chOff x="724264" y="2983193"/>
            <a:chExt cx="2301966" cy="891611"/>
          </a:xfrm>
        </p:grpSpPr>
        <p:sp>
          <p:nvSpPr>
            <p:cNvPr id="5" name="Title 1">
              <a:extLst>
                <a:ext uri="{FF2B5EF4-FFF2-40B4-BE49-F238E27FC236}">
                  <a16:creationId xmlns:a16="http://schemas.microsoft.com/office/drawing/2014/main" id="{AF40F835-B5EB-41D9-ABCF-76BAD5E1A6DC}"/>
                </a:ext>
              </a:extLst>
            </p:cNvPr>
            <p:cNvSpPr txBox="1">
              <a:spLocks/>
            </p:cNvSpPr>
            <p:nvPr/>
          </p:nvSpPr>
          <p:spPr>
            <a:xfrm>
              <a:off x="907144" y="2983193"/>
              <a:ext cx="2119086" cy="891611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ja-JP" altLang="en-US" sz="4800" b="1" dirty="0">
                  <a:solidFill>
                    <a:srgbClr val="F5E6CA"/>
                  </a:solidFill>
                  <a:latin typeface="MS Gothic" panose="020B0609070205080204" pitchFamily="49" charset="-128"/>
                  <a:ea typeface="MS Gothic" panose="020B0609070205080204" pitchFamily="49" charset="-128"/>
                </a:rPr>
                <a:t>目次</a:t>
              </a:r>
              <a:endParaRPr lang="en-US" sz="4800" b="1" dirty="0">
                <a:solidFill>
                  <a:srgbClr val="F5E6CA"/>
                </a:solidFill>
                <a:latin typeface="MS Gothic" panose="020B0609070205080204" pitchFamily="49" charset="-128"/>
                <a:ea typeface="MS Gothic" panose="020B0609070205080204" pitchFamily="49" charset="-128"/>
              </a:endParaRPr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3CA5F829-EC09-453D-B60C-41B13F13E973}"/>
                </a:ext>
              </a:extLst>
            </p:cNvPr>
            <p:cNvSpPr/>
            <p:nvPr/>
          </p:nvSpPr>
          <p:spPr>
            <a:xfrm>
              <a:off x="724264" y="3418110"/>
              <a:ext cx="182880" cy="182880"/>
            </a:xfrm>
            <a:prstGeom prst="ellipse">
              <a:avLst/>
            </a:prstGeom>
            <a:solidFill>
              <a:srgbClr val="F5E6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62457FE-DA33-4CD4-94FD-DE853B805088}"/>
              </a:ext>
            </a:extLst>
          </p:cNvPr>
          <p:cNvSpPr txBox="1"/>
          <p:nvPr/>
        </p:nvSpPr>
        <p:spPr>
          <a:xfrm>
            <a:off x="2415823" y="1213660"/>
            <a:ext cx="9482264" cy="3869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2800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実行環境　　　　　　　　　　　　　　　　　　</a:t>
            </a:r>
            <a:r>
              <a:rPr lang="en-US" altLang="ja-JP" sz="2800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p.3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2800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課題１（７個のサイコロは同じ出目になる確率）</a:t>
            </a:r>
            <a:r>
              <a:rPr lang="en-US" altLang="ja-JP" sz="2800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p.4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2800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課題２（円の面積）　　　　　　　　　　　　　</a:t>
            </a:r>
            <a:r>
              <a:rPr lang="en-US" altLang="ja-JP" sz="2800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p.12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2800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課題３（男女</a:t>
            </a:r>
            <a:r>
              <a:rPr lang="en-US" altLang="ja-JP" sz="2800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10</a:t>
            </a:r>
            <a:r>
              <a:rPr lang="ja-JP" altLang="en-US" sz="2800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名を横一列に並べる）　　　　　</a:t>
            </a:r>
            <a:r>
              <a:rPr lang="en-US" altLang="ja-JP" sz="2800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p.17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2800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課題４（コインゲーム）　　　　　　　　　　　</a:t>
            </a:r>
            <a:r>
              <a:rPr lang="en-US" altLang="ja-JP" sz="2800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p.21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2800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課題５（ビンゴゲーム）　　　　　　　　　　　</a:t>
            </a:r>
            <a:r>
              <a:rPr lang="en-US" altLang="ja-JP" sz="280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p.26</a:t>
            </a:r>
            <a:endParaRPr lang="en-US" sz="2800" dirty="0">
              <a:solidFill>
                <a:srgbClr val="343F56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F32C07-3907-45E5-9C6A-ED8FA7E152E1}"/>
              </a:ext>
            </a:extLst>
          </p:cNvPr>
          <p:cNvSpPr txBox="1"/>
          <p:nvPr/>
        </p:nvSpPr>
        <p:spPr>
          <a:xfrm>
            <a:off x="11774039" y="6376524"/>
            <a:ext cx="4179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343F56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5391777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F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76A0D8A-3094-46D5-8657-380E5D844CCA}"/>
              </a:ext>
            </a:extLst>
          </p:cNvPr>
          <p:cNvSpPr/>
          <p:nvPr/>
        </p:nvSpPr>
        <p:spPr>
          <a:xfrm>
            <a:off x="4610100" y="0"/>
            <a:ext cx="7581899" cy="6858000"/>
          </a:xfrm>
          <a:prstGeom prst="rect">
            <a:avLst/>
          </a:prstGeom>
          <a:solidFill>
            <a:srgbClr val="F5E6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02488E5-997A-4C21-A15B-EBA4196044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211" y="640937"/>
            <a:ext cx="6984788" cy="5566003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AF40F835-B5EB-41D9-ABCF-76BAD5E1A6DC}"/>
              </a:ext>
            </a:extLst>
          </p:cNvPr>
          <p:cNvSpPr txBox="1">
            <a:spLocks/>
          </p:cNvSpPr>
          <p:nvPr/>
        </p:nvSpPr>
        <p:spPr>
          <a:xfrm>
            <a:off x="241300" y="-465859"/>
            <a:ext cx="5563755" cy="2596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10000"/>
              </a:lnSpc>
            </a:pPr>
            <a:r>
              <a:rPr lang="ja-JP" altLang="en-US" sz="3400" b="1" dirty="0">
                <a:solidFill>
                  <a:srgbClr val="F5E6CA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課題３：男女</a:t>
            </a:r>
            <a:r>
              <a:rPr lang="en-US" altLang="ja-JP" sz="3400" b="1" dirty="0">
                <a:solidFill>
                  <a:srgbClr val="F5E6CA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10</a:t>
            </a:r>
            <a:r>
              <a:rPr lang="ja-JP" altLang="en-US" sz="3400" b="1" dirty="0">
                <a:solidFill>
                  <a:srgbClr val="F5E6CA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名</a:t>
            </a:r>
            <a:endParaRPr lang="en-US" altLang="ja-JP" sz="3400" b="1" dirty="0">
              <a:solidFill>
                <a:srgbClr val="F5E6CA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algn="l">
              <a:lnSpc>
                <a:spcPct val="110000"/>
              </a:lnSpc>
            </a:pPr>
            <a:r>
              <a:rPr lang="ja-JP" altLang="en-US" sz="3400" b="1" dirty="0">
                <a:solidFill>
                  <a:srgbClr val="F5E6CA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を横一列に並べる</a:t>
            </a:r>
            <a:endParaRPr lang="en-US" altLang="ja-JP" sz="3400" b="1" dirty="0">
              <a:solidFill>
                <a:srgbClr val="F5E6CA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algn="l">
              <a:lnSpc>
                <a:spcPct val="110000"/>
              </a:lnSpc>
            </a:pPr>
            <a:r>
              <a:rPr lang="ja-JP" altLang="en-US" sz="3400" b="1" dirty="0">
                <a:solidFill>
                  <a:srgbClr val="F5E6CA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シミュレーション結果</a:t>
            </a:r>
            <a:endParaRPr lang="en-US" sz="3400" b="1" dirty="0">
              <a:solidFill>
                <a:srgbClr val="F5E6CA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57A68EF-91CC-48F1-89BE-F7ECDF230B87}"/>
                  </a:ext>
                </a:extLst>
              </p:cNvPr>
              <p:cNvSpPr txBox="1"/>
              <p:nvPr/>
            </p:nvSpPr>
            <p:spPr>
              <a:xfrm>
                <a:off x="241300" y="4543861"/>
                <a:ext cx="4152900" cy="1421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ja-JP" altLang="en-US" sz="2800" dirty="0">
                    <a:solidFill>
                      <a:srgbClr val="F5E6CA"/>
                    </a:solidFill>
                    <a:latin typeface="MS Gothic" panose="020B0609070205080204" pitchFamily="49" charset="-128"/>
                    <a:ea typeface="MS Gothic" panose="020B0609070205080204" pitchFamily="49" charset="-128"/>
                  </a:rPr>
                  <a:t>シミュレーション回数が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2800" b="0" i="1" smtClean="0">
                            <a:solidFill>
                              <a:srgbClr val="F5E6CA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800" b="0" i="1" smtClean="0">
                            <a:solidFill>
                              <a:srgbClr val="F5E6CA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ja-JP" sz="2800" b="0" i="1" smtClean="0">
                            <a:solidFill>
                              <a:srgbClr val="F5E6CA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ja-JP" altLang="en-US" sz="2800" dirty="0">
                    <a:solidFill>
                      <a:srgbClr val="F5E6CA"/>
                    </a:solidFill>
                    <a:latin typeface="MS Gothic" panose="020B0609070205080204" pitchFamily="49" charset="-128"/>
                    <a:ea typeface="MS Gothic" panose="020B0609070205080204" pitchFamily="49" charset="-128"/>
                  </a:rPr>
                  <a:t>回以上から理論値に近づく．</a:t>
                </a:r>
                <a:endParaRPr lang="en-US" sz="2800" dirty="0">
                  <a:solidFill>
                    <a:srgbClr val="F5E6CA"/>
                  </a:solidFill>
                  <a:latin typeface="MS Gothic" panose="020B0609070205080204" pitchFamily="49" charset="-128"/>
                  <a:ea typeface="MS Gothic" panose="020B0609070205080204" pitchFamily="49" charset="-128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57A68EF-91CC-48F1-89BE-F7ECDF230B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300" y="4543861"/>
                <a:ext cx="4152900" cy="1421864"/>
              </a:xfrm>
              <a:prstGeom prst="rect">
                <a:avLst/>
              </a:prstGeom>
              <a:blipFill>
                <a:blip r:embed="rId4"/>
                <a:stretch>
                  <a:fillRect l="-2643" t="-4274" r="-441" b="-8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C50D9FEA-3C18-4146-878D-A2138DD6AEBC}"/>
              </a:ext>
            </a:extLst>
          </p:cNvPr>
          <p:cNvSpPr txBox="1"/>
          <p:nvPr/>
        </p:nvSpPr>
        <p:spPr>
          <a:xfrm>
            <a:off x="254001" y="2471957"/>
            <a:ext cx="41529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800" dirty="0">
                <a:solidFill>
                  <a:srgbClr val="F5E6CA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並び方：</a:t>
            </a:r>
            <a:endParaRPr lang="en-US" altLang="ja-JP" sz="2800" dirty="0">
              <a:solidFill>
                <a:srgbClr val="F5E6CA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457200"/>
            <a:r>
              <a:rPr lang="ja-JP" altLang="en-US" sz="2800" dirty="0">
                <a:solidFill>
                  <a:srgbClr val="F5E6CA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性別関係なく，乱数で順を決める．</a:t>
            </a:r>
            <a:endParaRPr lang="en-US" altLang="ja-JP" sz="2800" dirty="0">
              <a:solidFill>
                <a:srgbClr val="F5E6CA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2ABCAE2-8CF0-4021-B95D-74DF0F87E21E}"/>
              </a:ext>
            </a:extLst>
          </p:cNvPr>
          <p:cNvSpPr/>
          <p:nvPr/>
        </p:nvSpPr>
        <p:spPr>
          <a:xfrm>
            <a:off x="241300" y="2293749"/>
            <a:ext cx="4165601" cy="3814456"/>
          </a:xfrm>
          <a:prstGeom prst="roundRect">
            <a:avLst>
              <a:gd name="adj" fmla="val 7637"/>
            </a:avLst>
          </a:prstGeom>
          <a:noFill/>
          <a:ln w="50800">
            <a:solidFill>
              <a:srgbClr val="F5E6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C3DE7B6-E4F4-49F5-8EB1-4FD381647295}"/>
                  </a:ext>
                </a:extLst>
              </p:cNvPr>
              <p:cNvSpPr txBox="1"/>
              <p:nvPr/>
            </p:nvSpPr>
            <p:spPr>
              <a:xfrm>
                <a:off x="241301" y="3931048"/>
                <a:ext cx="41275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11175" indent="-511175">
                  <a:buFont typeface="Arial" panose="020B0604020202020204" pitchFamily="34" charset="0"/>
                  <a:buChar char="•"/>
                </a:pPr>
                <a:r>
                  <a:rPr lang="ja-JP" altLang="en-US" sz="2800" dirty="0">
                    <a:solidFill>
                      <a:srgbClr val="F5E6CA"/>
                    </a:solidFill>
                    <a:latin typeface="MS Gothic" panose="020B0609070205080204" pitchFamily="49" charset="-128"/>
                    <a:ea typeface="MS Gothic" panose="020B0609070205080204" pitchFamily="49" charset="-128"/>
                  </a:rPr>
                  <a:t>理論値：</a:t>
                </a:r>
                <a14:m>
                  <m:oMath xmlns:m="http://schemas.openxmlformats.org/officeDocument/2006/math">
                    <m:r>
                      <a:rPr lang="en-US" altLang="ja-JP" sz="2800" i="1" dirty="0">
                        <a:solidFill>
                          <a:srgbClr val="F5E6CA"/>
                        </a:solidFill>
                        <a:latin typeface="Cambria Math" panose="02040503050406030204" pitchFamily="18" charset="0"/>
                        <a:ea typeface="MS Gothic" panose="020B0609070205080204" pitchFamily="49" charset="-128"/>
                      </a:rPr>
                      <m:t>0.24609375</m:t>
                    </m:r>
                  </m:oMath>
                </a14:m>
                <a:endParaRPr lang="en-US" sz="2800" dirty="0">
                  <a:solidFill>
                    <a:srgbClr val="F5E6CA"/>
                  </a:solidFill>
                  <a:latin typeface="MS Gothic" panose="020B0609070205080204" pitchFamily="49" charset="-128"/>
                  <a:ea typeface="MS Gothic" panose="020B0609070205080204" pitchFamily="49" charset="-128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C3DE7B6-E4F4-49F5-8EB1-4FD3816472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301" y="3931048"/>
                <a:ext cx="4127500" cy="523220"/>
              </a:xfrm>
              <a:prstGeom prst="rect">
                <a:avLst/>
              </a:prstGeom>
              <a:blipFill>
                <a:blip r:embed="rId5"/>
                <a:stretch>
                  <a:fillRect l="-2659" t="-15116" b="-290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C01C1A88-7AFB-41E6-9808-B2043240DC78}"/>
              </a:ext>
            </a:extLst>
          </p:cNvPr>
          <p:cNvSpPr txBox="1"/>
          <p:nvPr/>
        </p:nvSpPr>
        <p:spPr>
          <a:xfrm>
            <a:off x="11725275" y="6376524"/>
            <a:ext cx="466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343F56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20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37CE77-5859-49D2-8289-BB943F09B62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210" y="640936"/>
            <a:ext cx="6984788" cy="5489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4680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F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F40F835-B5EB-41D9-ABCF-76BAD5E1A6DC}"/>
              </a:ext>
            </a:extLst>
          </p:cNvPr>
          <p:cNvSpPr txBox="1">
            <a:spLocks/>
          </p:cNvSpPr>
          <p:nvPr/>
        </p:nvSpPr>
        <p:spPr>
          <a:xfrm>
            <a:off x="1362529" y="-239486"/>
            <a:ext cx="10914743" cy="16128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4000" b="1" dirty="0">
                <a:solidFill>
                  <a:srgbClr val="F5E6CA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課題４：コインゲーム</a:t>
            </a:r>
            <a:endParaRPr lang="en-US" sz="4000" b="1" dirty="0">
              <a:solidFill>
                <a:srgbClr val="F5E6CA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FCB8BE3-BD92-4D43-A7AC-402760D67003}"/>
              </a:ext>
            </a:extLst>
          </p:cNvPr>
          <p:cNvSpPr/>
          <p:nvPr/>
        </p:nvSpPr>
        <p:spPr>
          <a:xfrm>
            <a:off x="0" y="-1"/>
            <a:ext cx="953261" cy="6857999"/>
          </a:xfrm>
          <a:prstGeom prst="rect">
            <a:avLst/>
          </a:prstGeom>
          <a:solidFill>
            <a:srgbClr val="F5E6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B41D5FE-AD79-4401-9CA5-ECE72115E335}"/>
              </a:ext>
            </a:extLst>
          </p:cNvPr>
          <p:cNvGrpSpPr/>
          <p:nvPr/>
        </p:nvGrpSpPr>
        <p:grpSpPr>
          <a:xfrm>
            <a:off x="3125527" y="1926116"/>
            <a:ext cx="7457161" cy="3518721"/>
            <a:chOff x="3125527" y="1926116"/>
            <a:chExt cx="7457161" cy="351872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3377AD9D-0031-4BC1-A008-0EB0512B7333}"/>
                </a:ext>
              </a:extLst>
            </p:cNvPr>
            <p:cNvSpPr/>
            <p:nvPr/>
          </p:nvSpPr>
          <p:spPr>
            <a:xfrm>
              <a:off x="3482027" y="2244942"/>
              <a:ext cx="760984" cy="760984"/>
            </a:xfrm>
            <a:prstGeom prst="ellipse">
              <a:avLst/>
            </a:prstGeom>
            <a:solidFill>
              <a:srgbClr val="D09E00"/>
            </a:solidFill>
            <a:ln w="444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6F4A0BB2-841B-4613-B1BC-8D482AF2983D}"/>
                </a:ext>
              </a:extLst>
            </p:cNvPr>
            <p:cNvSpPr/>
            <p:nvPr/>
          </p:nvSpPr>
          <p:spPr>
            <a:xfrm>
              <a:off x="3125527" y="1926116"/>
              <a:ext cx="3566219" cy="3518721"/>
            </a:xfrm>
            <a:prstGeom prst="roundRect">
              <a:avLst>
                <a:gd name="adj" fmla="val 7637"/>
              </a:avLst>
            </a:prstGeom>
            <a:noFill/>
            <a:ln w="50800">
              <a:solidFill>
                <a:srgbClr val="F5E6C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20D9277-34E4-4068-8B5D-8600CB9C934C}"/>
                </a:ext>
              </a:extLst>
            </p:cNvPr>
            <p:cNvSpPr/>
            <p:nvPr/>
          </p:nvSpPr>
          <p:spPr>
            <a:xfrm>
              <a:off x="4528144" y="2238351"/>
              <a:ext cx="760984" cy="760984"/>
            </a:xfrm>
            <a:prstGeom prst="ellipse">
              <a:avLst/>
            </a:prstGeom>
            <a:solidFill>
              <a:srgbClr val="D09E00"/>
            </a:solidFill>
            <a:ln w="444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9D0825A-9B12-47DB-B505-E7A0083B3AAD}"/>
                </a:ext>
              </a:extLst>
            </p:cNvPr>
            <p:cNvSpPr/>
            <p:nvPr/>
          </p:nvSpPr>
          <p:spPr>
            <a:xfrm>
              <a:off x="5574261" y="2244942"/>
              <a:ext cx="760984" cy="760984"/>
            </a:xfrm>
            <a:prstGeom prst="ellipse">
              <a:avLst/>
            </a:prstGeom>
            <a:solidFill>
              <a:srgbClr val="D09E00"/>
            </a:solidFill>
            <a:ln w="444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DC82096-08C2-400A-9953-EBF92A02699E}"/>
                </a:ext>
              </a:extLst>
            </p:cNvPr>
            <p:cNvSpPr/>
            <p:nvPr/>
          </p:nvSpPr>
          <p:spPr>
            <a:xfrm>
              <a:off x="3477172" y="3261264"/>
              <a:ext cx="760984" cy="760984"/>
            </a:xfrm>
            <a:prstGeom prst="ellipse">
              <a:avLst/>
            </a:prstGeom>
            <a:solidFill>
              <a:srgbClr val="D09E00"/>
            </a:solidFill>
            <a:ln w="444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0F40025-8925-4163-B478-C39A2DBB1AF4}"/>
                </a:ext>
              </a:extLst>
            </p:cNvPr>
            <p:cNvSpPr/>
            <p:nvPr/>
          </p:nvSpPr>
          <p:spPr>
            <a:xfrm>
              <a:off x="4562879" y="3261264"/>
              <a:ext cx="760984" cy="760984"/>
            </a:xfrm>
            <a:prstGeom prst="ellipse">
              <a:avLst/>
            </a:prstGeom>
            <a:solidFill>
              <a:srgbClr val="D09E00"/>
            </a:solidFill>
            <a:ln w="444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3FD08DC-07FD-415C-8CFC-83C20DA74FEE}"/>
                </a:ext>
              </a:extLst>
            </p:cNvPr>
            <p:cNvSpPr/>
            <p:nvPr/>
          </p:nvSpPr>
          <p:spPr>
            <a:xfrm>
              <a:off x="5627312" y="3261264"/>
              <a:ext cx="760984" cy="760984"/>
            </a:xfrm>
            <a:prstGeom prst="ellipse">
              <a:avLst/>
            </a:prstGeom>
            <a:solidFill>
              <a:srgbClr val="D09E00"/>
            </a:solidFill>
            <a:ln w="444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7169936-5013-44A6-BCBA-89AC3640D7CA}"/>
                </a:ext>
              </a:extLst>
            </p:cNvPr>
            <p:cNvSpPr txBox="1"/>
            <p:nvPr/>
          </p:nvSpPr>
          <p:spPr>
            <a:xfrm>
              <a:off x="4437680" y="4798505"/>
              <a:ext cx="10113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solidFill>
                    <a:srgbClr val="F5E6CA"/>
                  </a:solidFill>
                  <a:latin typeface="MS Gothic" panose="020B0609070205080204" pitchFamily="49" charset="-128"/>
                  <a:ea typeface="MS Gothic" panose="020B0609070205080204" pitchFamily="49" charset="-128"/>
                </a:rPr>
                <a:t>A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F4BDB37-7051-4C14-B67D-83EA83099A85}"/>
                </a:ext>
              </a:extLst>
            </p:cNvPr>
            <p:cNvSpPr/>
            <p:nvPr/>
          </p:nvSpPr>
          <p:spPr>
            <a:xfrm>
              <a:off x="7372969" y="2244942"/>
              <a:ext cx="760984" cy="760984"/>
            </a:xfrm>
            <a:prstGeom prst="ellipse">
              <a:avLst/>
            </a:prstGeom>
            <a:solidFill>
              <a:srgbClr val="D09E00"/>
            </a:solidFill>
            <a:ln w="444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07202242-7751-42DF-83DC-5F271E87D1AD}"/>
                </a:ext>
              </a:extLst>
            </p:cNvPr>
            <p:cNvSpPr/>
            <p:nvPr/>
          </p:nvSpPr>
          <p:spPr>
            <a:xfrm>
              <a:off x="7016469" y="1926116"/>
              <a:ext cx="3566219" cy="3518721"/>
            </a:xfrm>
            <a:prstGeom prst="roundRect">
              <a:avLst>
                <a:gd name="adj" fmla="val 7637"/>
              </a:avLst>
            </a:prstGeom>
            <a:noFill/>
            <a:ln w="50800">
              <a:solidFill>
                <a:srgbClr val="F5E6C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CE2E8D70-4F06-4AEF-8DB5-C18CCBDBEDF6}"/>
                </a:ext>
              </a:extLst>
            </p:cNvPr>
            <p:cNvSpPr/>
            <p:nvPr/>
          </p:nvSpPr>
          <p:spPr>
            <a:xfrm>
              <a:off x="8419086" y="2238351"/>
              <a:ext cx="760984" cy="760984"/>
            </a:xfrm>
            <a:prstGeom prst="ellipse">
              <a:avLst/>
            </a:prstGeom>
            <a:solidFill>
              <a:srgbClr val="D09E00"/>
            </a:solidFill>
            <a:ln w="444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9CDD53C-1DF9-4996-98FF-A817467E94DB}"/>
                </a:ext>
              </a:extLst>
            </p:cNvPr>
            <p:cNvSpPr txBox="1"/>
            <p:nvPr/>
          </p:nvSpPr>
          <p:spPr>
            <a:xfrm>
              <a:off x="8328622" y="4798505"/>
              <a:ext cx="10113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solidFill>
                    <a:srgbClr val="F5E6CA"/>
                  </a:solidFill>
                  <a:latin typeface="MS Gothic" panose="020B0609070205080204" pitchFamily="49" charset="-128"/>
                  <a:ea typeface="MS Gothic" panose="020B0609070205080204" pitchFamily="49" charset="-128"/>
                </a:rPr>
                <a:t>B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A546103F-7B28-4528-9007-9895C9F3B0B9}"/>
              </a:ext>
            </a:extLst>
          </p:cNvPr>
          <p:cNvSpPr txBox="1"/>
          <p:nvPr/>
        </p:nvSpPr>
        <p:spPr>
          <a:xfrm>
            <a:off x="11725275" y="6376524"/>
            <a:ext cx="466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5E6CA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3013171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F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F40F835-B5EB-41D9-ABCF-76BAD5E1A6DC}"/>
              </a:ext>
            </a:extLst>
          </p:cNvPr>
          <p:cNvSpPr txBox="1">
            <a:spLocks/>
          </p:cNvSpPr>
          <p:nvPr/>
        </p:nvSpPr>
        <p:spPr>
          <a:xfrm>
            <a:off x="1362529" y="-239486"/>
            <a:ext cx="10914743" cy="16128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4000" b="1" dirty="0">
                <a:solidFill>
                  <a:srgbClr val="F5E6CA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課題４：コインゲーム</a:t>
            </a:r>
            <a:endParaRPr lang="en-US" sz="4000" b="1" dirty="0">
              <a:solidFill>
                <a:srgbClr val="F5E6CA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FCB8BE3-BD92-4D43-A7AC-402760D67003}"/>
              </a:ext>
            </a:extLst>
          </p:cNvPr>
          <p:cNvSpPr/>
          <p:nvPr/>
        </p:nvSpPr>
        <p:spPr>
          <a:xfrm>
            <a:off x="0" y="-1"/>
            <a:ext cx="953261" cy="6857999"/>
          </a:xfrm>
          <a:prstGeom prst="rect">
            <a:avLst/>
          </a:prstGeom>
          <a:solidFill>
            <a:srgbClr val="F5E6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71CD6FF4-2CBB-4A03-BD86-E31A270014D8}"/>
              </a:ext>
            </a:extLst>
          </p:cNvPr>
          <p:cNvGrpSpPr/>
          <p:nvPr/>
        </p:nvGrpSpPr>
        <p:grpSpPr>
          <a:xfrm>
            <a:off x="3778786" y="1832975"/>
            <a:ext cx="5605464" cy="2589152"/>
            <a:chOff x="3569737" y="1785494"/>
            <a:chExt cx="5605464" cy="2589152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EFD6056-63C8-45A9-9735-90B8CC282CFA}"/>
                </a:ext>
              </a:extLst>
            </p:cNvPr>
            <p:cNvGrpSpPr/>
            <p:nvPr/>
          </p:nvGrpSpPr>
          <p:grpSpPr>
            <a:xfrm>
              <a:off x="4064140" y="2161386"/>
              <a:ext cx="835818" cy="828675"/>
              <a:chOff x="3844072" y="3901981"/>
              <a:chExt cx="835818" cy="828675"/>
            </a:xfrm>
          </p:grpSpPr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6DA9ABCD-4EDB-4898-89DD-3678A47B80DD}"/>
                  </a:ext>
                </a:extLst>
              </p:cNvPr>
              <p:cNvSpPr/>
              <p:nvPr/>
            </p:nvSpPr>
            <p:spPr>
              <a:xfrm>
                <a:off x="3844072" y="3901981"/>
                <a:ext cx="835818" cy="828675"/>
              </a:xfrm>
              <a:prstGeom prst="roundRect">
                <a:avLst>
                  <a:gd name="adj" fmla="val 10345"/>
                </a:avLst>
              </a:prstGeom>
              <a:noFill/>
              <a:ln w="44450">
                <a:solidFill>
                  <a:srgbClr val="F5E6C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61767354-E8FD-4194-972F-A330D6AC58FE}"/>
                  </a:ext>
                </a:extLst>
              </p:cNvPr>
              <p:cNvSpPr/>
              <p:nvPr/>
            </p:nvSpPr>
            <p:spPr>
              <a:xfrm>
                <a:off x="4209455" y="4263132"/>
                <a:ext cx="109728" cy="106371"/>
              </a:xfrm>
              <a:prstGeom prst="ellipse">
                <a:avLst/>
              </a:prstGeom>
              <a:solidFill>
                <a:srgbClr val="F5E6C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844A94B-BEC2-4202-A93B-A203D0EB66C5}"/>
                </a:ext>
              </a:extLst>
            </p:cNvPr>
            <p:cNvGrpSpPr/>
            <p:nvPr/>
          </p:nvGrpSpPr>
          <p:grpSpPr>
            <a:xfrm>
              <a:off x="4064140" y="3212575"/>
              <a:ext cx="835818" cy="828675"/>
              <a:chOff x="1824577" y="3090538"/>
              <a:chExt cx="835818" cy="828675"/>
            </a:xfrm>
          </p:grpSpPr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30FE4C6B-9360-4C1F-9598-977215C2C937}"/>
                  </a:ext>
                </a:extLst>
              </p:cNvPr>
              <p:cNvSpPr/>
              <p:nvPr/>
            </p:nvSpPr>
            <p:spPr>
              <a:xfrm>
                <a:off x="1824577" y="3090538"/>
                <a:ext cx="835818" cy="828675"/>
              </a:xfrm>
              <a:prstGeom prst="roundRect">
                <a:avLst>
                  <a:gd name="adj" fmla="val 10345"/>
                </a:avLst>
              </a:prstGeom>
              <a:noFill/>
              <a:ln w="44450">
                <a:solidFill>
                  <a:srgbClr val="F5E6C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691E9415-9A4A-4047-A546-C780BF2DB70E}"/>
                  </a:ext>
                </a:extLst>
              </p:cNvPr>
              <p:cNvSpPr/>
              <p:nvPr/>
            </p:nvSpPr>
            <p:spPr>
              <a:xfrm>
                <a:off x="2030226" y="3290825"/>
                <a:ext cx="109728" cy="106371"/>
              </a:xfrm>
              <a:prstGeom prst="ellipse">
                <a:avLst/>
              </a:prstGeom>
              <a:solidFill>
                <a:srgbClr val="F5E6C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CBD9539F-848B-4BA1-AB39-63CD8A5CDB34}"/>
                  </a:ext>
                </a:extLst>
              </p:cNvPr>
              <p:cNvSpPr/>
              <p:nvPr/>
            </p:nvSpPr>
            <p:spPr>
              <a:xfrm>
                <a:off x="2346742" y="3603820"/>
                <a:ext cx="109728" cy="106371"/>
              </a:xfrm>
              <a:prstGeom prst="ellipse">
                <a:avLst/>
              </a:prstGeom>
              <a:solidFill>
                <a:srgbClr val="F5E6C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3FABC846-B6EF-4D7D-8660-850D00A73024}"/>
                </a:ext>
              </a:extLst>
            </p:cNvPr>
            <p:cNvGrpSpPr/>
            <p:nvPr/>
          </p:nvGrpSpPr>
          <p:grpSpPr>
            <a:xfrm>
              <a:off x="6822463" y="2144143"/>
              <a:ext cx="835818" cy="828675"/>
              <a:chOff x="4908992" y="1872928"/>
              <a:chExt cx="835818" cy="828675"/>
            </a:xfrm>
          </p:grpSpPr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A6A19A02-100E-4E8B-9F4D-0D59F7288E7F}"/>
                  </a:ext>
                </a:extLst>
              </p:cNvPr>
              <p:cNvSpPr/>
              <p:nvPr/>
            </p:nvSpPr>
            <p:spPr>
              <a:xfrm>
                <a:off x="4908992" y="1872928"/>
                <a:ext cx="835818" cy="828675"/>
              </a:xfrm>
              <a:prstGeom prst="roundRect">
                <a:avLst>
                  <a:gd name="adj" fmla="val 10345"/>
                </a:avLst>
              </a:prstGeom>
              <a:noFill/>
              <a:ln w="44450">
                <a:solidFill>
                  <a:srgbClr val="F5E6C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17855BCE-D334-45C8-BAA8-089E889DE2DB}"/>
                  </a:ext>
                </a:extLst>
              </p:cNvPr>
              <p:cNvSpPr/>
              <p:nvPr/>
            </p:nvSpPr>
            <p:spPr>
              <a:xfrm>
                <a:off x="5092514" y="2041744"/>
                <a:ext cx="109728" cy="106371"/>
              </a:xfrm>
              <a:prstGeom prst="ellipse">
                <a:avLst/>
              </a:prstGeom>
              <a:solidFill>
                <a:srgbClr val="F5E6C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DA7B8280-74CE-49E5-9C5E-0FA40342CA3F}"/>
                  </a:ext>
                </a:extLst>
              </p:cNvPr>
              <p:cNvSpPr/>
              <p:nvPr/>
            </p:nvSpPr>
            <p:spPr>
              <a:xfrm>
                <a:off x="5461418" y="2414271"/>
                <a:ext cx="109728" cy="106371"/>
              </a:xfrm>
              <a:prstGeom prst="ellipse">
                <a:avLst/>
              </a:prstGeom>
              <a:solidFill>
                <a:srgbClr val="F5E6C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0BC962F2-ECDE-4B25-A01A-374D061A020E}"/>
                  </a:ext>
                </a:extLst>
              </p:cNvPr>
              <p:cNvSpPr/>
              <p:nvPr/>
            </p:nvSpPr>
            <p:spPr>
              <a:xfrm>
                <a:off x="5275870" y="2229863"/>
                <a:ext cx="109728" cy="106371"/>
              </a:xfrm>
              <a:prstGeom prst="ellipse">
                <a:avLst/>
              </a:prstGeom>
              <a:solidFill>
                <a:srgbClr val="F5E6C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80EB7B56-9561-46B2-A9BA-CC2B102094EE}"/>
                </a:ext>
              </a:extLst>
            </p:cNvPr>
            <p:cNvGrpSpPr/>
            <p:nvPr/>
          </p:nvGrpSpPr>
          <p:grpSpPr>
            <a:xfrm>
              <a:off x="6822463" y="3190338"/>
              <a:ext cx="835818" cy="828675"/>
              <a:chOff x="4908992" y="3092933"/>
              <a:chExt cx="835818" cy="828675"/>
            </a:xfrm>
          </p:grpSpPr>
          <p:sp>
            <p:nvSpPr>
              <p:cNvPr id="34" name="Rectangle: Rounded Corners 33">
                <a:extLst>
                  <a:ext uri="{FF2B5EF4-FFF2-40B4-BE49-F238E27FC236}">
                    <a16:creationId xmlns:a16="http://schemas.microsoft.com/office/drawing/2014/main" id="{5B1072F1-C451-4701-839C-46B2CD2D1E0A}"/>
                  </a:ext>
                </a:extLst>
              </p:cNvPr>
              <p:cNvSpPr/>
              <p:nvPr/>
            </p:nvSpPr>
            <p:spPr>
              <a:xfrm>
                <a:off x="4908992" y="3092933"/>
                <a:ext cx="835818" cy="828675"/>
              </a:xfrm>
              <a:prstGeom prst="roundRect">
                <a:avLst>
                  <a:gd name="adj" fmla="val 10345"/>
                </a:avLst>
              </a:prstGeom>
              <a:noFill/>
              <a:ln w="44450">
                <a:solidFill>
                  <a:srgbClr val="F5E6C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568941A2-A71E-44EB-8E00-7DE4CFEDD895}"/>
                  </a:ext>
                </a:extLst>
              </p:cNvPr>
              <p:cNvSpPr/>
              <p:nvPr/>
            </p:nvSpPr>
            <p:spPr>
              <a:xfrm>
                <a:off x="5102039" y="3253800"/>
                <a:ext cx="109728" cy="106371"/>
              </a:xfrm>
              <a:prstGeom prst="ellipse">
                <a:avLst/>
              </a:prstGeom>
              <a:solidFill>
                <a:srgbClr val="F5E6C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B4012DD3-2509-4524-A0A9-FFE9D43C946C}"/>
                  </a:ext>
                </a:extLst>
              </p:cNvPr>
              <p:cNvSpPr/>
              <p:nvPr/>
            </p:nvSpPr>
            <p:spPr>
              <a:xfrm>
                <a:off x="5463989" y="3253800"/>
                <a:ext cx="109728" cy="106371"/>
              </a:xfrm>
              <a:prstGeom prst="ellipse">
                <a:avLst/>
              </a:prstGeom>
              <a:solidFill>
                <a:srgbClr val="F5E6C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CE5EAEF2-AB39-4A45-8A46-9250F55ED32A}"/>
                  </a:ext>
                </a:extLst>
              </p:cNvPr>
              <p:cNvSpPr/>
              <p:nvPr/>
            </p:nvSpPr>
            <p:spPr>
              <a:xfrm>
                <a:off x="5461418" y="3657005"/>
                <a:ext cx="109728" cy="106371"/>
              </a:xfrm>
              <a:prstGeom prst="ellipse">
                <a:avLst/>
              </a:prstGeom>
              <a:solidFill>
                <a:srgbClr val="F5E6C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73E66C3B-70AE-45D2-BDC3-3FA2EED07637}"/>
                  </a:ext>
                </a:extLst>
              </p:cNvPr>
              <p:cNvSpPr/>
              <p:nvPr/>
            </p:nvSpPr>
            <p:spPr>
              <a:xfrm>
                <a:off x="5102039" y="3657005"/>
                <a:ext cx="109728" cy="106371"/>
              </a:xfrm>
              <a:prstGeom prst="ellipse">
                <a:avLst/>
              </a:prstGeom>
              <a:solidFill>
                <a:srgbClr val="F5E6C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6ED9827A-43FB-41A4-A454-F52CDEE2F615}"/>
                </a:ext>
              </a:extLst>
            </p:cNvPr>
            <p:cNvGrpSpPr/>
            <p:nvPr/>
          </p:nvGrpSpPr>
          <p:grpSpPr>
            <a:xfrm>
              <a:off x="7889280" y="2146074"/>
              <a:ext cx="835818" cy="828675"/>
              <a:chOff x="6292114" y="1868710"/>
              <a:chExt cx="835818" cy="828675"/>
            </a:xfrm>
          </p:grpSpPr>
          <p:sp>
            <p:nvSpPr>
              <p:cNvPr id="41" name="Rectangle: Rounded Corners 40">
                <a:extLst>
                  <a:ext uri="{FF2B5EF4-FFF2-40B4-BE49-F238E27FC236}">
                    <a16:creationId xmlns:a16="http://schemas.microsoft.com/office/drawing/2014/main" id="{59BE73DC-4C58-448C-B58F-E2B99363CB3E}"/>
                  </a:ext>
                </a:extLst>
              </p:cNvPr>
              <p:cNvSpPr/>
              <p:nvPr/>
            </p:nvSpPr>
            <p:spPr>
              <a:xfrm>
                <a:off x="6292114" y="1868710"/>
                <a:ext cx="835818" cy="828675"/>
              </a:xfrm>
              <a:prstGeom prst="roundRect">
                <a:avLst>
                  <a:gd name="adj" fmla="val 10345"/>
                </a:avLst>
              </a:prstGeom>
              <a:noFill/>
              <a:ln w="44450">
                <a:solidFill>
                  <a:srgbClr val="F5E6C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1884BEF-FF13-420C-88A7-03F056F2A778}"/>
                  </a:ext>
                </a:extLst>
              </p:cNvPr>
              <p:cNvSpPr/>
              <p:nvPr/>
            </p:nvSpPr>
            <p:spPr>
              <a:xfrm>
                <a:off x="6483164" y="2028843"/>
                <a:ext cx="109728" cy="106371"/>
              </a:xfrm>
              <a:prstGeom prst="ellipse">
                <a:avLst/>
              </a:prstGeom>
              <a:solidFill>
                <a:srgbClr val="F5E6C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C8BCD5BB-5D1B-4EFC-94AC-F4C1E4B7726C}"/>
                  </a:ext>
                </a:extLst>
              </p:cNvPr>
              <p:cNvSpPr/>
              <p:nvPr/>
            </p:nvSpPr>
            <p:spPr>
              <a:xfrm>
                <a:off x="6845114" y="2024501"/>
                <a:ext cx="109728" cy="106371"/>
              </a:xfrm>
              <a:prstGeom prst="ellipse">
                <a:avLst/>
              </a:prstGeom>
              <a:solidFill>
                <a:srgbClr val="F5E6C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60E2305B-A43E-4601-86E7-F3A09268E49A}"/>
                  </a:ext>
                </a:extLst>
              </p:cNvPr>
              <p:cNvSpPr/>
              <p:nvPr/>
            </p:nvSpPr>
            <p:spPr>
              <a:xfrm>
                <a:off x="6478401" y="2432115"/>
                <a:ext cx="109728" cy="106371"/>
              </a:xfrm>
              <a:prstGeom prst="ellipse">
                <a:avLst/>
              </a:prstGeom>
              <a:solidFill>
                <a:srgbClr val="F5E6C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0EC39193-0C97-4EF9-951B-1260FF7E468C}"/>
                  </a:ext>
                </a:extLst>
              </p:cNvPr>
              <p:cNvSpPr/>
              <p:nvPr/>
            </p:nvSpPr>
            <p:spPr>
              <a:xfrm>
                <a:off x="6845114" y="2432115"/>
                <a:ext cx="109728" cy="106371"/>
              </a:xfrm>
              <a:prstGeom prst="ellipse">
                <a:avLst/>
              </a:prstGeom>
              <a:solidFill>
                <a:srgbClr val="F5E6C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A6480E15-E447-4FAF-B0C0-B8463A459BF0}"/>
                  </a:ext>
                </a:extLst>
              </p:cNvPr>
              <p:cNvSpPr/>
              <p:nvPr/>
            </p:nvSpPr>
            <p:spPr>
              <a:xfrm>
                <a:off x="6664139" y="2232090"/>
                <a:ext cx="109728" cy="106371"/>
              </a:xfrm>
              <a:prstGeom prst="ellipse">
                <a:avLst/>
              </a:prstGeom>
              <a:solidFill>
                <a:srgbClr val="F5E6C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30B20CAD-A13F-42CE-9558-08A6AE0A64A1}"/>
                </a:ext>
              </a:extLst>
            </p:cNvPr>
            <p:cNvGrpSpPr/>
            <p:nvPr/>
          </p:nvGrpSpPr>
          <p:grpSpPr>
            <a:xfrm>
              <a:off x="7866803" y="3190338"/>
              <a:ext cx="835818" cy="828675"/>
              <a:chOff x="6320689" y="3070697"/>
              <a:chExt cx="835818" cy="828675"/>
            </a:xfrm>
          </p:grpSpPr>
          <p:sp>
            <p:nvSpPr>
              <p:cNvPr id="47" name="Rectangle: Rounded Corners 46">
                <a:extLst>
                  <a:ext uri="{FF2B5EF4-FFF2-40B4-BE49-F238E27FC236}">
                    <a16:creationId xmlns:a16="http://schemas.microsoft.com/office/drawing/2014/main" id="{6747592D-14DA-41EA-991E-B80A37604A92}"/>
                  </a:ext>
                </a:extLst>
              </p:cNvPr>
              <p:cNvSpPr/>
              <p:nvPr/>
            </p:nvSpPr>
            <p:spPr>
              <a:xfrm>
                <a:off x="6320689" y="3070697"/>
                <a:ext cx="835818" cy="828675"/>
              </a:xfrm>
              <a:prstGeom prst="roundRect">
                <a:avLst>
                  <a:gd name="adj" fmla="val 10345"/>
                </a:avLst>
              </a:prstGeom>
              <a:noFill/>
              <a:ln w="44450">
                <a:solidFill>
                  <a:srgbClr val="F5E6C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D8410106-7609-4658-B818-8C51AFFFFBB0}"/>
                  </a:ext>
                </a:extLst>
              </p:cNvPr>
              <p:cNvSpPr/>
              <p:nvPr/>
            </p:nvSpPr>
            <p:spPr>
              <a:xfrm>
                <a:off x="6504594" y="3229834"/>
                <a:ext cx="109728" cy="106371"/>
              </a:xfrm>
              <a:prstGeom prst="ellipse">
                <a:avLst/>
              </a:prstGeom>
              <a:solidFill>
                <a:srgbClr val="F5E6C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C4D088DA-CAF1-49D4-8202-6EDF01F03823}"/>
                  </a:ext>
                </a:extLst>
              </p:cNvPr>
              <p:cNvSpPr/>
              <p:nvPr/>
            </p:nvSpPr>
            <p:spPr>
              <a:xfrm>
                <a:off x="6504594" y="3434229"/>
                <a:ext cx="109728" cy="106371"/>
              </a:xfrm>
              <a:prstGeom prst="ellipse">
                <a:avLst/>
              </a:prstGeom>
              <a:solidFill>
                <a:srgbClr val="F5E6C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1497B09D-7361-40D2-BC96-C975BB96540B}"/>
                  </a:ext>
                </a:extLst>
              </p:cNvPr>
              <p:cNvSpPr/>
              <p:nvPr/>
            </p:nvSpPr>
            <p:spPr>
              <a:xfrm>
                <a:off x="6504594" y="3638624"/>
                <a:ext cx="109728" cy="106371"/>
              </a:xfrm>
              <a:prstGeom prst="ellipse">
                <a:avLst/>
              </a:prstGeom>
              <a:solidFill>
                <a:srgbClr val="F5E6C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07C36716-F73F-4E15-9224-9C44D1A78C13}"/>
                  </a:ext>
                </a:extLst>
              </p:cNvPr>
              <p:cNvSpPr/>
              <p:nvPr/>
            </p:nvSpPr>
            <p:spPr>
              <a:xfrm>
                <a:off x="6868925" y="3229834"/>
                <a:ext cx="109728" cy="106371"/>
              </a:xfrm>
              <a:prstGeom prst="ellipse">
                <a:avLst/>
              </a:prstGeom>
              <a:solidFill>
                <a:srgbClr val="F5E6C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E619E807-C391-4CAD-996D-99D895C54DF9}"/>
                  </a:ext>
                </a:extLst>
              </p:cNvPr>
              <p:cNvSpPr/>
              <p:nvPr/>
            </p:nvSpPr>
            <p:spPr>
              <a:xfrm>
                <a:off x="6868925" y="3434229"/>
                <a:ext cx="109728" cy="106371"/>
              </a:xfrm>
              <a:prstGeom prst="ellipse">
                <a:avLst/>
              </a:prstGeom>
              <a:solidFill>
                <a:srgbClr val="F5E6C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8D857895-434C-46BE-A88C-9C810359F83F}"/>
                  </a:ext>
                </a:extLst>
              </p:cNvPr>
              <p:cNvSpPr/>
              <p:nvPr/>
            </p:nvSpPr>
            <p:spPr>
              <a:xfrm>
                <a:off x="6868925" y="3638624"/>
                <a:ext cx="109728" cy="106371"/>
              </a:xfrm>
              <a:prstGeom prst="ellipse">
                <a:avLst/>
              </a:prstGeom>
              <a:solidFill>
                <a:srgbClr val="F5E6C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7660475D-508E-46C4-B1DC-64A41F762443}"/>
                </a:ext>
              </a:extLst>
            </p:cNvPr>
            <p:cNvSpPr/>
            <p:nvPr/>
          </p:nvSpPr>
          <p:spPr>
            <a:xfrm>
              <a:off x="3569737" y="1785494"/>
              <a:ext cx="1762126" cy="2589152"/>
            </a:xfrm>
            <a:prstGeom prst="roundRect">
              <a:avLst>
                <a:gd name="adj" fmla="val 7637"/>
              </a:avLst>
            </a:prstGeom>
            <a:noFill/>
            <a:ln w="50800">
              <a:solidFill>
                <a:srgbClr val="F5E6C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D7B962D5-D69F-4A81-A548-B392242AD3DC}"/>
                </a:ext>
              </a:extLst>
            </p:cNvPr>
            <p:cNvSpPr/>
            <p:nvPr/>
          </p:nvSpPr>
          <p:spPr>
            <a:xfrm>
              <a:off x="6353618" y="1785494"/>
              <a:ext cx="2821583" cy="2589152"/>
            </a:xfrm>
            <a:prstGeom prst="roundRect">
              <a:avLst>
                <a:gd name="adj" fmla="val 7637"/>
              </a:avLst>
            </a:prstGeom>
            <a:noFill/>
            <a:ln w="50800">
              <a:solidFill>
                <a:srgbClr val="F5E6C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DC1542E7-6983-4595-8A92-23A4D37E845C}"/>
              </a:ext>
            </a:extLst>
          </p:cNvPr>
          <p:cNvSpPr txBox="1"/>
          <p:nvPr/>
        </p:nvSpPr>
        <p:spPr>
          <a:xfrm>
            <a:off x="3078167" y="4697593"/>
            <a:ext cx="27990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ja-JP" sz="2800" b="1" u="sng" dirty="0">
                <a:solidFill>
                  <a:srgbClr val="F5E6CA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A</a:t>
            </a:r>
            <a:r>
              <a:rPr lang="ja-JP" altLang="en-US" sz="2800" dirty="0">
                <a:solidFill>
                  <a:srgbClr val="F5E6CA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は</a:t>
            </a:r>
            <a:r>
              <a:rPr lang="en-US" altLang="ja-JP" sz="2800" b="1" u="sng" dirty="0">
                <a:solidFill>
                  <a:srgbClr val="F5E6CA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B</a:t>
            </a:r>
            <a:r>
              <a:rPr lang="ja-JP" altLang="en-US" sz="2800" dirty="0">
                <a:solidFill>
                  <a:srgbClr val="F5E6CA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からコインを１個もらう</a:t>
            </a:r>
            <a:endParaRPr lang="en-US" sz="2800" dirty="0">
              <a:solidFill>
                <a:srgbClr val="F5E6CA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FD9B0A6-627B-4E33-8A7D-315F9C8103E2}"/>
              </a:ext>
            </a:extLst>
          </p:cNvPr>
          <p:cNvSpPr txBox="1"/>
          <p:nvPr/>
        </p:nvSpPr>
        <p:spPr>
          <a:xfrm>
            <a:off x="6313660" y="4697593"/>
            <a:ext cx="29899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u="sng" dirty="0">
                <a:solidFill>
                  <a:srgbClr val="F5E6CA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B</a:t>
            </a:r>
            <a:r>
              <a:rPr lang="ja-JP" altLang="en-US" sz="2800" dirty="0">
                <a:solidFill>
                  <a:srgbClr val="F5E6CA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は</a:t>
            </a:r>
            <a:r>
              <a:rPr lang="en-US" altLang="ja-JP" sz="2800" b="1" u="sng" dirty="0">
                <a:solidFill>
                  <a:srgbClr val="F5E6CA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A</a:t>
            </a:r>
            <a:r>
              <a:rPr lang="ja-JP" altLang="en-US" sz="2800" dirty="0">
                <a:solidFill>
                  <a:srgbClr val="F5E6CA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からコインを１個もらう</a:t>
            </a:r>
            <a:endParaRPr lang="en-US" sz="2800" dirty="0">
              <a:solidFill>
                <a:srgbClr val="F5E6CA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F5C89C6-AE4A-43C0-9CA5-D42A62C00EBA}"/>
              </a:ext>
            </a:extLst>
          </p:cNvPr>
          <p:cNvSpPr txBox="1"/>
          <p:nvPr/>
        </p:nvSpPr>
        <p:spPr>
          <a:xfrm>
            <a:off x="11725275" y="6376524"/>
            <a:ext cx="466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5E6CA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22</a:t>
            </a:r>
          </a:p>
        </p:txBody>
      </p:sp>
    </p:spTree>
    <p:extLst>
      <p:ext uri="{BB962C8B-B14F-4D97-AF65-F5344CB8AC3E}">
        <p14:creationId xmlns:p14="http://schemas.microsoft.com/office/powerpoint/2010/main" val="4392976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F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F40F835-B5EB-41D9-ABCF-76BAD5E1A6DC}"/>
              </a:ext>
            </a:extLst>
          </p:cNvPr>
          <p:cNvSpPr txBox="1">
            <a:spLocks/>
          </p:cNvSpPr>
          <p:nvPr/>
        </p:nvSpPr>
        <p:spPr>
          <a:xfrm>
            <a:off x="1362529" y="-239486"/>
            <a:ext cx="10914743" cy="16128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4000" b="1" dirty="0">
                <a:solidFill>
                  <a:srgbClr val="F5E6CA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課題４：コインゲーム</a:t>
            </a:r>
            <a:endParaRPr lang="en-US" sz="4000" b="1" dirty="0">
              <a:solidFill>
                <a:srgbClr val="F5E6CA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FCB8BE3-BD92-4D43-A7AC-402760D67003}"/>
              </a:ext>
            </a:extLst>
          </p:cNvPr>
          <p:cNvSpPr/>
          <p:nvPr/>
        </p:nvSpPr>
        <p:spPr>
          <a:xfrm>
            <a:off x="0" y="-1"/>
            <a:ext cx="953261" cy="6857999"/>
          </a:xfrm>
          <a:prstGeom prst="rect">
            <a:avLst/>
          </a:prstGeom>
          <a:solidFill>
            <a:srgbClr val="F5E6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377AD9D-0031-4BC1-A008-0EB0512B7333}"/>
              </a:ext>
            </a:extLst>
          </p:cNvPr>
          <p:cNvSpPr/>
          <p:nvPr/>
        </p:nvSpPr>
        <p:spPr>
          <a:xfrm>
            <a:off x="3832404" y="2244942"/>
            <a:ext cx="760984" cy="760984"/>
          </a:xfrm>
          <a:prstGeom prst="ellipse">
            <a:avLst/>
          </a:prstGeom>
          <a:solidFill>
            <a:srgbClr val="D09E00"/>
          </a:solidFill>
          <a:ln w="444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F4A0BB2-841B-4613-B1BC-8D482AF2983D}"/>
              </a:ext>
            </a:extLst>
          </p:cNvPr>
          <p:cNvSpPr/>
          <p:nvPr/>
        </p:nvSpPr>
        <p:spPr>
          <a:xfrm>
            <a:off x="3475904" y="1926116"/>
            <a:ext cx="3566219" cy="3518721"/>
          </a:xfrm>
          <a:prstGeom prst="roundRect">
            <a:avLst>
              <a:gd name="adj" fmla="val 7637"/>
            </a:avLst>
          </a:prstGeom>
          <a:noFill/>
          <a:ln w="50800">
            <a:solidFill>
              <a:srgbClr val="F5E6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20D9277-34E4-4068-8B5D-8600CB9C934C}"/>
              </a:ext>
            </a:extLst>
          </p:cNvPr>
          <p:cNvSpPr/>
          <p:nvPr/>
        </p:nvSpPr>
        <p:spPr>
          <a:xfrm>
            <a:off x="4878521" y="2238351"/>
            <a:ext cx="760984" cy="760984"/>
          </a:xfrm>
          <a:prstGeom prst="ellipse">
            <a:avLst/>
          </a:prstGeom>
          <a:solidFill>
            <a:srgbClr val="D09E00"/>
          </a:solidFill>
          <a:ln w="444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9D0825A-9B12-47DB-B505-E7A0083B3AAD}"/>
              </a:ext>
            </a:extLst>
          </p:cNvPr>
          <p:cNvSpPr/>
          <p:nvPr/>
        </p:nvSpPr>
        <p:spPr>
          <a:xfrm>
            <a:off x="5924638" y="2244942"/>
            <a:ext cx="760984" cy="760984"/>
          </a:xfrm>
          <a:prstGeom prst="ellipse">
            <a:avLst/>
          </a:prstGeom>
          <a:solidFill>
            <a:srgbClr val="D09E00"/>
          </a:solidFill>
          <a:ln w="444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DC82096-08C2-400A-9953-EBF92A02699E}"/>
              </a:ext>
            </a:extLst>
          </p:cNvPr>
          <p:cNvSpPr/>
          <p:nvPr/>
        </p:nvSpPr>
        <p:spPr>
          <a:xfrm>
            <a:off x="3827549" y="3261264"/>
            <a:ext cx="760984" cy="760984"/>
          </a:xfrm>
          <a:prstGeom prst="ellipse">
            <a:avLst/>
          </a:prstGeom>
          <a:solidFill>
            <a:srgbClr val="D09E00"/>
          </a:solidFill>
          <a:ln w="444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0F40025-8925-4163-B478-C39A2DBB1AF4}"/>
              </a:ext>
            </a:extLst>
          </p:cNvPr>
          <p:cNvSpPr/>
          <p:nvPr/>
        </p:nvSpPr>
        <p:spPr>
          <a:xfrm>
            <a:off x="4913256" y="3261264"/>
            <a:ext cx="760984" cy="760984"/>
          </a:xfrm>
          <a:prstGeom prst="ellipse">
            <a:avLst/>
          </a:prstGeom>
          <a:solidFill>
            <a:srgbClr val="D09E00"/>
          </a:solidFill>
          <a:ln w="444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3FD08DC-07FD-415C-8CFC-83C20DA74FEE}"/>
              </a:ext>
            </a:extLst>
          </p:cNvPr>
          <p:cNvSpPr/>
          <p:nvPr/>
        </p:nvSpPr>
        <p:spPr>
          <a:xfrm>
            <a:off x="5977689" y="3261264"/>
            <a:ext cx="760984" cy="760984"/>
          </a:xfrm>
          <a:prstGeom prst="ellipse">
            <a:avLst/>
          </a:prstGeom>
          <a:solidFill>
            <a:srgbClr val="D09E00"/>
          </a:solidFill>
          <a:ln w="444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169936-5013-44A6-BCBA-89AC3640D7CA}"/>
              </a:ext>
            </a:extLst>
          </p:cNvPr>
          <p:cNvSpPr txBox="1"/>
          <p:nvPr/>
        </p:nvSpPr>
        <p:spPr>
          <a:xfrm>
            <a:off x="4788057" y="4798505"/>
            <a:ext cx="1011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5E6CA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A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F4BDB37-7051-4C14-B67D-83EA83099A85}"/>
              </a:ext>
            </a:extLst>
          </p:cNvPr>
          <p:cNvSpPr/>
          <p:nvPr/>
        </p:nvSpPr>
        <p:spPr>
          <a:xfrm>
            <a:off x="7687663" y="2244942"/>
            <a:ext cx="760984" cy="760984"/>
          </a:xfrm>
          <a:prstGeom prst="ellipse">
            <a:avLst/>
          </a:prstGeom>
          <a:solidFill>
            <a:srgbClr val="D09E00"/>
          </a:solidFill>
          <a:ln w="444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07202242-7751-42DF-83DC-5F271E87D1AD}"/>
              </a:ext>
            </a:extLst>
          </p:cNvPr>
          <p:cNvSpPr/>
          <p:nvPr/>
        </p:nvSpPr>
        <p:spPr>
          <a:xfrm>
            <a:off x="7366846" y="1926116"/>
            <a:ext cx="3566219" cy="3518721"/>
          </a:xfrm>
          <a:prstGeom prst="roundRect">
            <a:avLst>
              <a:gd name="adj" fmla="val 7637"/>
            </a:avLst>
          </a:prstGeom>
          <a:noFill/>
          <a:ln w="50800">
            <a:solidFill>
              <a:srgbClr val="F5E6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E2E8D70-4F06-4AEF-8DB5-C18CCBDBEDF6}"/>
              </a:ext>
            </a:extLst>
          </p:cNvPr>
          <p:cNvSpPr/>
          <p:nvPr/>
        </p:nvSpPr>
        <p:spPr>
          <a:xfrm>
            <a:off x="8769463" y="2238351"/>
            <a:ext cx="760984" cy="760984"/>
          </a:xfrm>
          <a:prstGeom prst="ellipse">
            <a:avLst/>
          </a:prstGeom>
          <a:solidFill>
            <a:srgbClr val="D09E00"/>
          </a:solidFill>
          <a:ln w="444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9CDD53C-1DF9-4996-98FF-A817467E94DB}"/>
              </a:ext>
            </a:extLst>
          </p:cNvPr>
          <p:cNvSpPr txBox="1"/>
          <p:nvPr/>
        </p:nvSpPr>
        <p:spPr>
          <a:xfrm>
            <a:off x="8678999" y="4798505"/>
            <a:ext cx="1011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5E6CA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B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FC4C876-A71C-4C07-BDAF-FDD2828B0128}"/>
              </a:ext>
            </a:extLst>
          </p:cNvPr>
          <p:cNvGrpSpPr/>
          <p:nvPr/>
        </p:nvGrpSpPr>
        <p:grpSpPr>
          <a:xfrm>
            <a:off x="1908197" y="2999335"/>
            <a:ext cx="835818" cy="828675"/>
            <a:chOff x="1908197" y="2999335"/>
            <a:chExt cx="835818" cy="828675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8519AE6E-DAAB-4871-9063-653BC79E7B82}"/>
                </a:ext>
              </a:extLst>
            </p:cNvPr>
            <p:cNvSpPr/>
            <p:nvPr/>
          </p:nvSpPr>
          <p:spPr>
            <a:xfrm>
              <a:off x="1908197" y="2999335"/>
              <a:ext cx="835818" cy="828675"/>
            </a:xfrm>
            <a:prstGeom prst="roundRect">
              <a:avLst>
                <a:gd name="adj" fmla="val 10345"/>
              </a:avLst>
            </a:prstGeom>
            <a:noFill/>
            <a:ln w="44450">
              <a:solidFill>
                <a:srgbClr val="F5E6C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43A4436-2BF3-4ADC-B135-F346D656FC93}"/>
                </a:ext>
              </a:extLst>
            </p:cNvPr>
            <p:cNvSpPr/>
            <p:nvPr/>
          </p:nvSpPr>
          <p:spPr>
            <a:xfrm>
              <a:off x="2273580" y="3360486"/>
              <a:ext cx="109728" cy="106371"/>
            </a:xfrm>
            <a:prstGeom prst="ellipse">
              <a:avLst/>
            </a:prstGeom>
            <a:solidFill>
              <a:srgbClr val="F5E6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FEBCC832-C987-4AC1-A7CD-C439461CB79D}"/>
              </a:ext>
            </a:extLst>
          </p:cNvPr>
          <p:cNvSpPr txBox="1"/>
          <p:nvPr/>
        </p:nvSpPr>
        <p:spPr>
          <a:xfrm>
            <a:off x="11725275" y="6376524"/>
            <a:ext cx="466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5E6CA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23</a:t>
            </a:r>
          </a:p>
        </p:txBody>
      </p:sp>
    </p:spTree>
    <p:extLst>
      <p:ext uri="{BB962C8B-B14F-4D97-AF65-F5344CB8AC3E}">
        <p14:creationId xmlns:p14="http://schemas.microsoft.com/office/powerpoint/2010/main" val="6770100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1.11111E-6 L -0.31628 0.29005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820" y="144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F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F40F835-B5EB-41D9-ABCF-76BAD5E1A6DC}"/>
              </a:ext>
            </a:extLst>
          </p:cNvPr>
          <p:cNvSpPr txBox="1">
            <a:spLocks/>
          </p:cNvSpPr>
          <p:nvPr/>
        </p:nvSpPr>
        <p:spPr>
          <a:xfrm>
            <a:off x="1362529" y="-239486"/>
            <a:ext cx="10914743" cy="16128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4000" b="1" dirty="0">
                <a:solidFill>
                  <a:srgbClr val="F5E6CA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課題４：コインゲーム</a:t>
            </a:r>
            <a:endParaRPr lang="en-US" sz="4000" b="1" dirty="0">
              <a:solidFill>
                <a:srgbClr val="F5E6CA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FCB8BE3-BD92-4D43-A7AC-402760D67003}"/>
              </a:ext>
            </a:extLst>
          </p:cNvPr>
          <p:cNvSpPr/>
          <p:nvPr/>
        </p:nvSpPr>
        <p:spPr>
          <a:xfrm>
            <a:off x="0" y="-1"/>
            <a:ext cx="953261" cy="6857999"/>
          </a:xfrm>
          <a:prstGeom prst="rect">
            <a:avLst/>
          </a:prstGeom>
          <a:solidFill>
            <a:srgbClr val="F5E6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377AD9D-0031-4BC1-A008-0EB0512B7333}"/>
              </a:ext>
            </a:extLst>
          </p:cNvPr>
          <p:cNvSpPr/>
          <p:nvPr/>
        </p:nvSpPr>
        <p:spPr>
          <a:xfrm>
            <a:off x="3832404" y="2244942"/>
            <a:ext cx="760984" cy="760984"/>
          </a:xfrm>
          <a:prstGeom prst="ellipse">
            <a:avLst/>
          </a:prstGeom>
          <a:solidFill>
            <a:srgbClr val="D09E00"/>
          </a:solidFill>
          <a:ln w="444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F4A0BB2-841B-4613-B1BC-8D482AF2983D}"/>
              </a:ext>
            </a:extLst>
          </p:cNvPr>
          <p:cNvSpPr/>
          <p:nvPr/>
        </p:nvSpPr>
        <p:spPr>
          <a:xfrm>
            <a:off x="3475904" y="1926116"/>
            <a:ext cx="3566219" cy="3518721"/>
          </a:xfrm>
          <a:prstGeom prst="roundRect">
            <a:avLst>
              <a:gd name="adj" fmla="val 7637"/>
            </a:avLst>
          </a:prstGeom>
          <a:noFill/>
          <a:ln w="50800">
            <a:solidFill>
              <a:srgbClr val="F5E6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20D9277-34E4-4068-8B5D-8600CB9C934C}"/>
              </a:ext>
            </a:extLst>
          </p:cNvPr>
          <p:cNvSpPr/>
          <p:nvPr/>
        </p:nvSpPr>
        <p:spPr>
          <a:xfrm>
            <a:off x="4878521" y="2238351"/>
            <a:ext cx="760984" cy="760984"/>
          </a:xfrm>
          <a:prstGeom prst="ellipse">
            <a:avLst/>
          </a:prstGeom>
          <a:solidFill>
            <a:srgbClr val="D09E00"/>
          </a:solidFill>
          <a:ln w="444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9D0825A-9B12-47DB-B505-E7A0083B3AAD}"/>
              </a:ext>
            </a:extLst>
          </p:cNvPr>
          <p:cNvSpPr/>
          <p:nvPr/>
        </p:nvSpPr>
        <p:spPr>
          <a:xfrm>
            <a:off x="5924638" y="2244942"/>
            <a:ext cx="760984" cy="760984"/>
          </a:xfrm>
          <a:prstGeom prst="ellipse">
            <a:avLst/>
          </a:prstGeom>
          <a:solidFill>
            <a:srgbClr val="D09E00"/>
          </a:solidFill>
          <a:ln w="444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DC82096-08C2-400A-9953-EBF92A02699E}"/>
              </a:ext>
            </a:extLst>
          </p:cNvPr>
          <p:cNvSpPr/>
          <p:nvPr/>
        </p:nvSpPr>
        <p:spPr>
          <a:xfrm>
            <a:off x="3827549" y="3261264"/>
            <a:ext cx="760984" cy="760984"/>
          </a:xfrm>
          <a:prstGeom prst="ellipse">
            <a:avLst/>
          </a:prstGeom>
          <a:solidFill>
            <a:srgbClr val="D09E00"/>
          </a:solidFill>
          <a:ln w="444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0F40025-8925-4163-B478-C39A2DBB1AF4}"/>
              </a:ext>
            </a:extLst>
          </p:cNvPr>
          <p:cNvSpPr/>
          <p:nvPr/>
        </p:nvSpPr>
        <p:spPr>
          <a:xfrm>
            <a:off x="4913256" y="3261264"/>
            <a:ext cx="760984" cy="760984"/>
          </a:xfrm>
          <a:prstGeom prst="ellipse">
            <a:avLst/>
          </a:prstGeom>
          <a:solidFill>
            <a:srgbClr val="D09E00"/>
          </a:solidFill>
          <a:ln w="444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3FD08DC-07FD-415C-8CFC-83C20DA74FEE}"/>
              </a:ext>
            </a:extLst>
          </p:cNvPr>
          <p:cNvSpPr/>
          <p:nvPr/>
        </p:nvSpPr>
        <p:spPr>
          <a:xfrm>
            <a:off x="5977689" y="3261264"/>
            <a:ext cx="760984" cy="760984"/>
          </a:xfrm>
          <a:prstGeom prst="ellipse">
            <a:avLst/>
          </a:prstGeom>
          <a:solidFill>
            <a:srgbClr val="D09E00"/>
          </a:solidFill>
          <a:ln w="444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169936-5013-44A6-BCBA-89AC3640D7CA}"/>
              </a:ext>
            </a:extLst>
          </p:cNvPr>
          <p:cNvSpPr txBox="1"/>
          <p:nvPr/>
        </p:nvSpPr>
        <p:spPr>
          <a:xfrm>
            <a:off x="4788057" y="4798505"/>
            <a:ext cx="1011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5E6CA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A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F4BDB37-7051-4C14-B67D-83EA83099A85}"/>
              </a:ext>
            </a:extLst>
          </p:cNvPr>
          <p:cNvSpPr/>
          <p:nvPr/>
        </p:nvSpPr>
        <p:spPr>
          <a:xfrm>
            <a:off x="3827549" y="4277586"/>
            <a:ext cx="760984" cy="760984"/>
          </a:xfrm>
          <a:prstGeom prst="ellipse">
            <a:avLst/>
          </a:prstGeom>
          <a:solidFill>
            <a:srgbClr val="D09E00"/>
          </a:solidFill>
          <a:ln w="444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07202242-7751-42DF-83DC-5F271E87D1AD}"/>
              </a:ext>
            </a:extLst>
          </p:cNvPr>
          <p:cNvSpPr/>
          <p:nvPr/>
        </p:nvSpPr>
        <p:spPr>
          <a:xfrm>
            <a:off x="7366846" y="1926116"/>
            <a:ext cx="3566219" cy="3518721"/>
          </a:xfrm>
          <a:prstGeom prst="roundRect">
            <a:avLst>
              <a:gd name="adj" fmla="val 7637"/>
            </a:avLst>
          </a:prstGeom>
          <a:noFill/>
          <a:ln w="50800">
            <a:solidFill>
              <a:srgbClr val="F5E6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E2E8D70-4F06-4AEF-8DB5-C18CCBDBEDF6}"/>
              </a:ext>
            </a:extLst>
          </p:cNvPr>
          <p:cNvSpPr/>
          <p:nvPr/>
        </p:nvSpPr>
        <p:spPr>
          <a:xfrm>
            <a:off x="8769463" y="2238351"/>
            <a:ext cx="760984" cy="760984"/>
          </a:xfrm>
          <a:prstGeom prst="ellipse">
            <a:avLst/>
          </a:prstGeom>
          <a:solidFill>
            <a:srgbClr val="D09E00"/>
          </a:solidFill>
          <a:ln w="444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9CDD53C-1DF9-4996-98FF-A817467E94DB}"/>
              </a:ext>
            </a:extLst>
          </p:cNvPr>
          <p:cNvSpPr txBox="1"/>
          <p:nvPr/>
        </p:nvSpPr>
        <p:spPr>
          <a:xfrm>
            <a:off x="8678999" y="4798505"/>
            <a:ext cx="1011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5E6CA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B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65053D8-52EB-4D9E-9BE3-DE16D5A4BA65}"/>
              </a:ext>
            </a:extLst>
          </p:cNvPr>
          <p:cNvGrpSpPr/>
          <p:nvPr/>
        </p:nvGrpSpPr>
        <p:grpSpPr>
          <a:xfrm>
            <a:off x="1908197" y="2993576"/>
            <a:ext cx="835818" cy="828675"/>
            <a:chOff x="3057995" y="3260704"/>
            <a:chExt cx="835818" cy="828675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7835A542-5B17-4FA5-9EE8-6BBBCA965BBE}"/>
                </a:ext>
              </a:extLst>
            </p:cNvPr>
            <p:cNvSpPr/>
            <p:nvPr/>
          </p:nvSpPr>
          <p:spPr>
            <a:xfrm>
              <a:off x="3057995" y="3260704"/>
              <a:ext cx="835818" cy="828675"/>
            </a:xfrm>
            <a:prstGeom prst="roundRect">
              <a:avLst>
                <a:gd name="adj" fmla="val 10345"/>
              </a:avLst>
            </a:prstGeom>
            <a:noFill/>
            <a:ln w="44450">
              <a:solidFill>
                <a:srgbClr val="F5E6C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FBB8276-5A4B-46EF-A697-91421CFF32FF}"/>
                </a:ext>
              </a:extLst>
            </p:cNvPr>
            <p:cNvSpPr/>
            <p:nvPr/>
          </p:nvSpPr>
          <p:spPr>
            <a:xfrm>
              <a:off x="3241900" y="3419841"/>
              <a:ext cx="109728" cy="106371"/>
            </a:xfrm>
            <a:prstGeom prst="ellipse">
              <a:avLst/>
            </a:prstGeom>
            <a:solidFill>
              <a:srgbClr val="F5E6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68A2BA2-9836-4BC3-8312-068B11E011EA}"/>
                </a:ext>
              </a:extLst>
            </p:cNvPr>
            <p:cNvSpPr/>
            <p:nvPr/>
          </p:nvSpPr>
          <p:spPr>
            <a:xfrm>
              <a:off x="3241900" y="3624236"/>
              <a:ext cx="109728" cy="106371"/>
            </a:xfrm>
            <a:prstGeom prst="ellipse">
              <a:avLst/>
            </a:prstGeom>
            <a:solidFill>
              <a:srgbClr val="F5E6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08B7E5F-0FA3-4924-A259-1E1D44F49048}"/>
                </a:ext>
              </a:extLst>
            </p:cNvPr>
            <p:cNvSpPr/>
            <p:nvPr/>
          </p:nvSpPr>
          <p:spPr>
            <a:xfrm>
              <a:off x="3241900" y="3828631"/>
              <a:ext cx="109728" cy="106371"/>
            </a:xfrm>
            <a:prstGeom prst="ellipse">
              <a:avLst/>
            </a:prstGeom>
            <a:solidFill>
              <a:srgbClr val="F5E6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3F7B0C1B-0272-4173-A27E-70E3B9138992}"/>
                </a:ext>
              </a:extLst>
            </p:cNvPr>
            <p:cNvSpPr/>
            <p:nvPr/>
          </p:nvSpPr>
          <p:spPr>
            <a:xfrm>
              <a:off x="3606231" y="3419841"/>
              <a:ext cx="109728" cy="106371"/>
            </a:xfrm>
            <a:prstGeom prst="ellipse">
              <a:avLst/>
            </a:prstGeom>
            <a:solidFill>
              <a:srgbClr val="F5E6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FD322FA4-9B32-4681-B788-3060C0C1CC94}"/>
                </a:ext>
              </a:extLst>
            </p:cNvPr>
            <p:cNvSpPr/>
            <p:nvPr/>
          </p:nvSpPr>
          <p:spPr>
            <a:xfrm>
              <a:off x="3606231" y="3624236"/>
              <a:ext cx="109728" cy="106371"/>
            </a:xfrm>
            <a:prstGeom prst="ellipse">
              <a:avLst/>
            </a:prstGeom>
            <a:solidFill>
              <a:srgbClr val="F5E6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9447309-A987-4FBA-BBB6-B82260E2D7A4}"/>
                </a:ext>
              </a:extLst>
            </p:cNvPr>
            <p:cNvSpPr/>
            <p:nvPr/>
          </p:nvSpPr>
          <p:spPr>
            <a:xfrm>
              <a:off x="3606231" y="3828631"/>
              <a:ext cx="109728" cy="106371"/>
            </a:xfrm>
            <a:prstGeom prst="ellipse">
              <a:avLst/>
            </a:prstGeom>
            <a:solidFill>
              <a:srgbClr val="F5E6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0F46D005-715B-43FD-A153-FE5BF7093357}"/>
              </a:ext>
            </a:extLst>
          </p:cNvPr>
          <p:cNvSpPr txBox="1"/>
          <p:nvPr/>
        </p:nvSpPr>
        <p:spPr>
          <a:xfrm>
            <a:off x="11725275" y="6376524"/>
            <a:ext cx="466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5E6CA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val="41228126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3.33333E-6 L 0.3224 -0.29375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120" y="-146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F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856BDD5-2307-47E3-9AF8-CE4F495FDBD3}"/>
              </a:ext>
            </a:extLst>
          </p:cNvPr>
          <p:cNvSpPr/>
          <p:nvPr/>
        </p:nvSpPr>
        <p:spPr>
          <a:xfrm>
            <a:off x="1" y="-419"/>
            <a:ext cx="4610100" cy="6857999"/>
          </a:xfrm>
          <a:prstGeom prst="rect">
            <a:avLst/>
          </a:prstGeom>
          <a:solidFill>
            <a:srgbClr val="F5E6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F40F835-B5EB-41D9-ABCF-76BAD5E1A6DC}"/>
              </a:ext>
            </a:extLst>
          </p:cNvPr>
          <p:cNvSpPr txBox="1">
            <a:spLocks/>
          </p:cNvSpPr>
          <p:nvPr/>
        </p:nvSpPr>
        <p:spPr>
          <a:xfrm>
            <a:off x="241300" y="215899"/>
            <a:ext cx="4152900" cy="176554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10000"/>
              </a:lnSpc>
            </a:pPr>
            <a:r>
              <a:rPr lang="ja-JP" altLang="en-US" sz="3400" b="1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課題４：</a:t>
            </a:r>
            <a:endParaRPr lang="en-US" altLang="ja-JP" sz="3400" b="1" dirty="0">
              <a:solidFill>
                <a:srgbClr val="343F56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algn="l">
              <a:lnSpc>
                <a:spcPct val="110000"/>
              </a:lnSpc>
            </a:pPr>
            <a:r>
              <a:rPr lang="ja-JP" altLang="en-US" sz="3400" b="1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コインゲームの</a:t>
            </a:r>
            <a:endParaRPr lang="en-US" altLang="ja-JP" sz="3400" b="1" dirty="0">
              <a:solidFill>
                <a:srgbClr val="343F56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algn="l">
              <a:lnSpc>
                <a:spcPct val="110000"/>
              </a:lnSpc>
            </a:pPr>
            <a:r>
              <a:rPr lang="ja-JP" altLang="en-US" sz="3400" b="1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シミュレーション結果</a:t>
            </a:r>
            <a:endParaRPr lang="en-US" sz="3400" b="1" dirty="0">
              <a:solidFill>
                <a:srgbClr val="343F56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460DEC6-20BF-478B-95E1-C7A2D95072CE}"/>
              </a:ext>
            </a:extLst>
          </p:cNvPr>
          <p:cNvSpPr txBox="1"/>
          <p:nvPr/>
        </p:nvSpPr>
        <p:spPr>
          <a:xfrm>
            <a:off x="241300" y="2488504"/>
            <a:ext cx="41529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800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ゲームが</a:t>
            </a:r>
            <a:r>
              <a:rPr lang="en-US" altLang="ja-JP" sz="2800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10</a:t>
            </a:r>
            <a:r>
              <a:rPr lang="ja-JP" altLang="en-US" sz="2800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回以上から、</a:t>
            </a:r>
            <a:r>
              <a:rPr lang="en-US" altLang="ja-JP" sz="2800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A</a:t>
            </a:r>
            <a:r>
              <a:rPr lang="ja-JP" altLang="en-US" sz="2800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が勝つ確率は、最終的な確率値に近づいていく．</a:t>
            </a:r>
            <a:endParaRPr lang="en-US" altLang="ja-JP" sz="2800" dirty="0">
              <a:solidFill>
                <a:srgbClr val="343F56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7020DA-4B00-4318-8271-FD3EC5299BD8}"/>
              </a:ext>
            </a:extLst>
          </p:cNvPr>
          <p:cNvSpPr txBox="1"/>
          <p:nvPr/>
        </p:nvSpPr>
        <p:spPr>
          <a:xfrm>
            <a:off x="241300" y="4422955"/>
            <a:ext cx="41529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sz="2800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B</a:t>
            </a:r>
            <a:r>
              <a:rPr lang="ja-JP" altLang="en-US" sz="2800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の方が勝つ確率が高い．</a:t>
            </a:r>
            <a:endParaRPr lang="en-US" sz="2800" dirty="0">
              <a:solidFill>
                <a:srgbClr val="343F56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8B3508-2F3E-4B9C-9BAC-CCF1D13DDD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2350" y="631635"/>
            <a:ext cx="7118350" cy="55947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D03C229-DA93-4F8B-9088-6B34D1E1521D}"/>
              </a:ext>
            </a:extLst>
          </p:cNvPr>
          <p:cNvSpPr txBox="1"/>
          <p:nvPr/>
        </p:nvSpPr>
        <p:spPr>
          <a:xfrm>
            <a:off x="11725275" y="6376524"/>
            <a:ext cx="466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5E6CA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25</a:t>
            </a:r>
          </a:p>
        </p:txBody>
      </p:sp>
    </p:spTree>
    <p:extLst>
      <p:ext uri="{BB962C8B-B14F-4D97-AF65-F5344CB8AC3E}">
        <p14:creationId xmlns:p14="http://schemas.microsoft.com/office/powerpoint/2010/main" val="38809571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F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EB76B28-E89D-4A82-ABEE-1E65FB175AA9}"/>
              </a:ext>
            </a:extLst>
          </p:cNvPr>
          <p:cNvSpPr/>
          <p:nvPr/>
        </p:nvSpPr>
        <p:spPr>
          <a:xfrm>
            <a:off x="943429" y="0"/>
            <a:ext cx="11248571" cy="6857999"/>
          </a:xfrm>
          <a:prstGeom prst="rect">
            <a:avLst/>
          </a:prstGeom>
          <a:solidFill>
            <a:srgbClr val="F5E6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F40F835-B5EB-41D9-ABCF-76BAD5E1A6DC}"/>
              </a:ext>
            </a:extLst>
          </p:cNvPr>
          <p:cNvSpPr txBox="1">
            <a:spLocks/>
          </p:cNvSpPr>
          <p:nvPr/>
        </p:nvSpPr>
        <p:spPr>
          <a:xfrm>
            <a:off x="1362529" y="-239486"/>
            <a:ext cx="10914743" cy="16128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4000" b="1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課題５：ビンゴゲーム</a:t>
            </a:r>
            <a:endParaRPr lang="en-US" sz="4000" b="1" dirty="0">
              <a:solidFill>
                <a:srgbClr val="343F56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260D01A-3E4C-4DE5-9B6E-1A95EA71E6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2105330"/>
              </p:ext>
            </p:extLst>
          </p:nvPr>
        </p:nvGraphicFramePr>
        <p:xfrm>
          <a:off x="2040617" y="2308999"/>
          <a:ext cx="3149600" cy="31455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9920">
                  <a:extLst>
                    <a:ext uri="{9D8B030D-6E8A-4147-A177-3AD203B41FA5}">
                      <a16:colId xmlns:a16="http://schemas.microsoft.com/office/drawing/2014/main" val="3754671136"/>
                    </a:ext>
                  </a:extLst>
                </a:gridCol>
                <a:gridCol w="629920">
                  <a:extLst>
                    <a:ext uri="{9D8B030D-6E8A-4147-A177-3AD203B41FA5}">
                      <a16:colId xmlns:a16="http://schemas.microsoft.com/office/drawing/2014/main" val="1142236809"/>
                    </a:ext>
                  </a:extLst>
                </a:gridCol>
                <a:gridCol w="629920">
                  <a:extLst>
                    <a:ext uri="{9D8B030D-6E8A-4147-A177-3AD203B41FA5}">
                      <a16:colId xmlns:a16="http://schemas.microsoft.com/office/drawing/2014/main" val="3918510525"/>
                    </a:ext>
                  </a:extLst>
                </a:gridCol>
                <a:gridCol w="629920">
                  <a:extLst>
                    <a:ext uri="{9D8B030D-6E8A-4147-A177-3AD203B41FA5}">
                      <a16:colId xmlns:a16="http://schemas.microsoft.com/office/drawing/2014/main" val="2721276550"/>
                    </a:ext>
                  </a:extLst>
                </a:gridCol>
                <a:gridCol w="629920">
                  <a:extLst>
                    <a:ext uri="{9D8B030D-6E8A-4147-A177-3AD203B41FA5}">
                      <a16:colId xmlns:a16="http://schemas.microsoft.com/office/drawing/2014/main" val="4231885773"/>
                    </a:ext>
                  </a:extLst>
                </a:gridCol>
              </a:tblGrid>
              <a:tr h="62910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12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25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44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50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72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8413238"/>
                  </a:ext>
                </a:extLst>
              </a:tr>
              <a:tr h="62910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9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19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37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55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74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5543524"/>
                  </a:ext>
                </a:extLst>
              </a:tr>
              <a:tr h="62910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2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30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*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56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73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2496877"/>
                  </a:ext>
                </a:extLst>
              </a:tr>
              <a:tr h="62910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15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18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33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48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69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2587332"/>
                  </a:ext>
                </a:extLst>
              </a:tr>
              <a:tr h="62910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14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16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34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60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67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1914314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491B323D-4098-4D04-AC50-4E1696DBB521}"/>
              </a:ext>
            </a:extLst>
          </p:cNvPr>
          <p:cNvSpPr txBox="1"/>
          <p:nvPr/>
        </p:nvSpPr>
        <p:spPr>
          <a:xfrm>
            <a:off x="5895521" y="2542938"/>
            <a:ext cx="511492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カードのルール：</a:t>
            </a:r>
            <a:endParaRPr lang="en-US" altLang="ja-JP" sz="2400" dirty="0">
              <a:solidFill>
                <a:srgbClr val="343F56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400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1</a:t>
            </a:r>
            <a:r>
              <a:rPr lang="ja-JP" altLang="en-US" sz="2400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列目</a:t>
            </a:r>
            <a:r>
              <a:rPr lang="en-US" altLang="ja-JP" sz="2400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(B)</a:t>
            </a:r>
            <a:r>
              <a:rPr lang="ja-JP" altLang="en-US" sz="2400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は </a:t>
            </a:r>
            <a:r>
              <a:rPr lang="en-US" altLang="ja-JP" sz="2400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1</a:t>
            </a:r>
            <a:r>
              <a:rPr lang="ja-JP" altLang="en-US" sz="2400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～</a:t>
            </a:r>
            <a:r>
              <a:rPr lang="en-US" altLang="ja-JP" sz="2400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15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400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2</a:t>
            </a:r>
            <a:r>
              <a:rPr lang="ja-JP" altLang="en-US" sz="2400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列目</a:t>
            </a:r>
            <a:r>
              <a:rPr lang="en-US" altLang="ja-JP" sz="2400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(I)</a:t>
            </a:r>
            <a:r>
              <a:rPr lang="ja-JP" altLang="en-US" sz="2400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は </a:t>
            </a:r>
            <a:r>
              <a:rPr lang="en-US" altLang="ja-JP" sz="2400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16</a:t>
            </a:r>
            <a:r>
              <a:rPr lang="ja-JP" altLang="en-US" sz="2400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～</a:t>
            </a:r>
            <a:r>
              <a:rPr lang="en-US" altLang="ja-JP" sz="2400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30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400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3</a:t>
            </a:r>
            <a:r>
              <a:rPr lang="ja-JP" altLang="en-US" sz="2400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列目</a:t>
            </a:r>
            <a:r>
              <a:rPr lang="en-US" altLang="ja-JP" sz="2400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(N)</a:t>
            </a:r>
            <a:r>
              <a:rPr lang="ja-JP" altLang="en-US" sz="2400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は </a:t>
            </a:r>
            <a:r>
              <a:rPr lang="en-US" altLang="ja-JP" sz="2400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31</a:t>
            </a:r>
            <a:r>
              <a:rPr lang="ja-JP" altLang="en-US" sz="2400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～</a:t>
            </a:r>
            <a:r>
              <a:rPr lang="en-US" altLang="ja-JP" sz="2400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45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400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4</a:t>
            </a:r>
            <a:r>
              <a:rPr lang="ja-JP" altLang="en-US" sz="2400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列目</a:t>
            </a:r>
            <a:r>
              <a:rPr lang="en-US" altLang="ja-JP" sz="2400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(G)</a:t>
            </a:r>
            <a:r>
              <a:rPr lang="ja-JP" altLang="en-US" sz="2400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は </a:t>
            </a:r>
            <a:r>
              <a:rPr lang="en-US" altLang="ja-JP" sz="2400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46</a:t>
            </a:r>
            <a:r>
              <a:rPr lang="ja-JP" altLang="en-US" sz="2400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～</a:t>
            </a:r>
            <a:r>
              <a:rPr lang="en-US" altLang="ja-JP" sz="2400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60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400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5</a:t>
            </a:r>
            <a:r>
              <a:rPr lang="ja-JP" altLang="en-US" sz="2400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列目</a:t>
            </a:r>
            <a:r>
              <a:rPr lang="en-US" altLang="ja-JP" sz="2400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(O)</a:t>
            </a:r>
            <a:r>
              <a:rPr lang="ja-JP" altLang="en-US" sz="2400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は </a:t>
            </a:r>
            <a:r>
              <a:rPr lang="en-US" altLang="ja-JP" sz="2400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61</a:t>
            </a:r>
            <a:r>
              <a:rPr lang="ja-JP" altLang="en-US" sz="2400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～</a:t>
            </a:r>
            <a:r>
              <a:rPr lang="en-US" altLang="ja-JP" sz="2400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75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400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中心は </a:t>
            </a:r>
            <a:r>
              <a:rPr lang="en-US" altLang="ja-JP" sz="2400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FREE </a:t>
            </a:r>
            <a:r>
              <a:rPr lang="ja-JP" altLang="en-US" sz="2400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スポット</a:t>
            </a:r>
            <a:endParaRPr lang="en-US" sz="2400" dirty="0">
              <a:solidFill>
                <a:srgbClr val="343F56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8B0E0C-2004-44CA-B53F-8C709886F39D}"/>
              </a:ext>
            </a:extLst>
          </p:cNvPr>
          <p:cNvSpPr txBox="1"/>
          <p:nvPr/>
        </p:nvSpPr>
        <p:spPr>
          <a:xfrm>
            <a:off x="11725275" y="6376524"/>
            <a:ext cx="466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343F56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26</a:t>
            </a:r>
          </a:p>
        </p:txBody>
      </p:sp>
    </p:spTree>
    <p:extLst>
      <p:ext uri="{BB962C8B-B14F-4D97-AF65-F5344CB8AC3E}">
        <p14:creationId xmlns:p14="http://schemas.microsoft.com/office/powerpoint/2010/main" val="22685220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F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EB76B28-E89D-4A82-ABEE-1E65FB175AA9}"/>
              </a:ext>
            </a:extLst>
          </p:cNvPr>
          <p:cNvSpPr/>
          <p:nvPr/>
        </p:nvSpPr>
        <p:spPr>
          <a:xfrm>
            <a:off x="943429" y="0"/>
            <a:ext cx="11248571" cy="6858000"/>
          </a:xfrm>
          <a:prstGeom prst="rect">
            <a:avLst/>
          </a:prstGeom>
          <a:solidFill>
            <a:srgbClr val="F5E6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F40F835-B5EB-41D9-ABCF-76BAD5E1A6DC}"/>
              </a:ext>
            </a:extLst>
          </p:cNvPr>
          <p:cNvSpPr txBox="1">
            <a:spLocks/>
          </p:cNvSpPr>
          <p:nvPr/>
        </p:nvSpPr>
        <p:spPr>
          <a:xfrm>
            <a:off x="1362529" y="-239486"/>
            <a:ext cx="10914743" cy="16128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4000" b="1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課題５：ビンゴゲーム勝ち条件</a:t>
            </a:r>
            <a:endParaRPr lang="en-US" sz="4000" b="1" dirty="0">
              <a:solidFill>
                <a:srgbClr val="343F56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260D01A-3E4C-4DE5-9B6E-1A95EA71E6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7485087"/>
              </p:ext>
            </p:extLst>
          </p:nvPr>
        </p:nvGraphicFramePr>
        <p:xfrm>
          <a:off x="1557256" y="2246849"/>
          <a:ext cx="3149600" cy="31455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9920">
                  <a:extLst>
                    <a:ext uri="{9D8B030D-6E8A-4147-A177-3AD203B41FA5}">
                      <a16:colId xmlns:a16="http://schemas.microsoft.com/office/drawing/2014/main" val="3754671136"/>
                    </a:ext>
                  </a:extLst>
                </a:gridCol>
                <a:gridCol w="629920">
                  <a:extLst>
                    <a:ext uri="{9D8B030D-6E8A-4147-A177-3AD203B41FA5}">
                      <a16:colId xmlns:a16="http://schemas.microsoft.com/office/drawing/2014/main" val="1142236809"/>
                    </a:ext>
                  </a:extLst>
                </a:gridCol>
                <a:gridCol w="629920">
                  <a:extLst>
                    <a:ext uri="{9D8B030D-6E8A-4147-A177-3AD203B41FA5}">
                      <a16:colId xmlns:a16="http://schemas.microsoft.com/office/drawing/2014/main" val="3918510525"/>
                    </a:ext>
                  </a:extLst>
                </a:gridCol>
                <a:gridCol w="629920">
                  <a:extLst>
                    <a:ext uri="{9D8B030D-6E8A-4147-A177-3AD203B41FA5}">
                      <a16:colId xmlns:a16="http://schemas.microsoft.com/office/drawing/2014/main" val="2721276550"/>
                    </a:ext>
                  </a:extLst>
                </a:gridCol>
                <a:gridCol w="629920">
                  <a:extLst>
                    <a:ext uri="{9D8B030D-6E8A-4147-A177-3AD203B41FA5}">
                      <a16:colId xmlns:a16="http://schemas.microsoft.com/office/drawing/2014/main" val="4231885773"/>
                    </a:ext>
                  </a:extLst>
                </a:gridCol>
              </a:tblGrid>
              <a:tr h="62910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12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25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44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50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72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8413238"/>
                  </a:ext>
                </a:extLst>
              </a:tr>
              <a:tr h="62910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9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19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37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55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74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5543524"/>
                  </a:ext>
                </a:extLst>
              </a:tr>
              <a:tr h="62910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2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30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*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56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73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2496877"/>
                  </a:ext>
                </a:extLst>
              </a:tr>
              <a:tr h="62910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15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18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33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48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69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2587332"/>
                  </a:ext>
                </a:extLst>
              </a:tr>
              <a:tr h="62910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14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16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34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60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67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191431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BDB660E-7E91-49FB-90EE-E14FC046F2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6923184"/>
              </p:ext>
            </p:extLst>
          </p:nvPr>
        </p:nvGraphicFramePr>
        <p:xfrm>
          <a:off x="4992914" y="2246849"/>
          <a:ext cx="3149600" cy="31455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9920">
                  <a:extLst>
                    <a:ext uri="{9D8B030D-6E8A-4147-A177-3AD203B41FA5}">
                      <a16:colId xmlns:a16="http://schemas.microsoft.com/office/drawing/2014/main" val="3754671136"/>
                    </a:ext>
                  </a:extLst>
                </a:gridCol>
                <a:gridCol w="629920">
                  <a:extLst>
                    <a:ext uri="{9D8B030D-6E8A-4147-A177-3AD203B41FA5}">
                      <a16:colId xmlns:a16="http://schemas.microsoft.com/office/drawing/2014/main" val="1142236809"/>
                    </a:ext>
                  </a:extLst>
                </a:gridCol>
                <a:gridCol w="629920">
                  <a:extLst>
                    <a:ext uri="{9D8B030D-6E8A-4147-A177-3AD203B41FA5}">
                      <a16:colId xmlns:a16="http://schemas.microsoft.com/office/drawing/2014/main" val="3918510525"/>
                    </a:ext>
                  </a:extLst>
                </a:gridCol>
                <a:gridCol w="629920">
                  <a:extLst>
                    <a:ext uri="{9D8B030D-6E8A-4147-A177-3AD203B41FA5}">
                      <a16:colId xmlns:a16="http://schemas.microsoft.com/office/drawing/2014/main" val="2721276550"/>
                    </a:ext>
                  </a:extLst>
                </a:gridCol>
                <a:gridCol w="629920">
                  <a:extLst>
                    <a:ext uri="{9D8B030D-6E8A-4147-A177-3AD203B41FA5}">
                      <a16:colId xmlns:a16="http://schemas.microsoft.com/office/drawing/2014/main" val="4231885773"/>
                    </a:ext>
                  </a:extLst>
                </a:gridCol>
              </a:tblGrid>
              <a:tr h="62910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12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25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44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50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72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8413238"/>
                  </a:ext>
                </a:extLst>
              </a:tr>
              <a:tr h="62910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9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19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37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55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74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5543524"/>
                  </a:ext>
                </a:extLst>
              </a:tr>
              <a:tr h="62910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2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30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*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56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73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2496877"/>
                  </a:ext>
                </a:extLst>
              </a:tr>
              <a:tr h="62910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15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18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33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48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69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2587332"/>
                  </a:ext>
                </a:extLst>
              </a:tr>
              <a:tr h="62910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14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16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34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60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67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191431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24DC5B0-D1D3-4FD9-A5E8-77C1FD1C55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4840809"/>
              </p:ext>
            </p:extLst>
          </p:nvPr>
        </p:nvGraphicFramePr>
        <p:xfrm>
          <a:off x="8428572" y="2246849"/>
          <a:ext cx="3149600" cy="31455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9920">
                  <a:extLst>
                    <a:ext uri="{9D8B030D-6E8A-4147-A177-3AD203B41FA5}">
                      <a16:colId xmlns:a16="http://schemas.microsoft.com/office/drawing/2014/main" val="3754671136"/>
                    </a:ext>
                  </a:extLst>
                </a:gridCol>
                <a:gridCol w="629920">
                  <a:extLst>
                    <a:ext uri="{9D8B030D-6E8A-4147-A177-3AD203B41FA5}">
                      <a16:colId xmlns:a16="http://schemas.microsoft.com/office/drawing/2014/main" val="1142236809"/>
                    </a:ext>
                  </a:extLst>
                </a:gridCol>
                <a:gridCol w="629920">
                  <a:extLst>
                    <a:ext uri="{9D8B030D-6E8A-4147-A177-3AD203B41FA5}">
                      <a16:colId xmlns:a16="http://schemas.microsoft.com/office/drawing/2014/main" val="3918510525"/>
                    </a:ext>
                  </a:extLst>
                </a:gridCol>
                <a:gridCol w="629920">
                  <a:extLst>
                    <a:ext uri="{9D8B030D-6E8A-4147-A177-3AD203B41FA5}">
                      <a16:colId xmlns:a16="http://schemas.microsoft.com/office/drawing/2014/main" val="2721276550"/>
                    </a:ext>
                  </a:extLst>
                </a:gridCol>
                <a:gridCol w="629920">
                  <a:extLst>
                    <a:ext uri="{9D8B030D-6E8A-4147-A177-3AD203B41FA5}">
                      <a16:colId xmlns:a16="http://schemas.microsoft.com/office/drawing/2014/main" val="4231885773"/>
                    </a:ext>
                  </a:extLst>
                </a:gridCol>
              </a:tblGrid>
              <a:tr h="62910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12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25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44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50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72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8413238"/>
                  </a:ext>
                </a:extLst>
              </a:tr>
              <a:tr h="62910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9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19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37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55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74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5543524"/>
                  </a:ext>
                </a:extLst>
              </a:tr>
              <a:tr h="62910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2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30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*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56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73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2496877"/>
                  </a:ext>
                </a:extLst>
              </a:tr>
              <a:tr h="62910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15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18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33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48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69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2587332"/>
                  </a:ext>
                </a:extLst>
              </a:tr>
              <a:tr h="62910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14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16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34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60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67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1914314"/>
                  </a:ext>
                </a:extLst>
              </a:tr>
            </a:tbl>
          </a:graphicData>
        </a:graphic>
      </p:graphicFrame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D19DBA8-452C-4DB1-A953-E9DCA54E7F50}"/>
              </a:ext>
            </a:extLst>
          </p:cNvPr>
          <p:cNvSpPr/>
          <p:nvPr/>
        </p:nvSpPr>
        <p:spPr>
          <a:xfrm>
            <a:off x="1557256" y="2232330"/>
            <a:ext cx="632134" cy="3160054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0593DE6-AB68-4AEE-BA3B-C02C04357ED0}"/>
              </a:ext>
            </a:extLst>
          </p:cNvPr>
          <p:cNvSpPr/>
          <p:nvPr/>
        </p:nvSpPr>
        <p:spPr>
          <a:xfrm>
            <a:off x="4973244" y="3497802"/>
            <a:ext cx="3169270" cy="648070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5B8BACC-AAA5-4567-B02B-3F0A128B2215}"/>
              </a:ext>
            </a:extLst>
          </p:cNvPr>
          <p:cNvSpPr/>
          <p:nvPr/>
        </p:nvSpPr>
        <p:spPr>
          <a:xfrm rot="2733913">
            <a:off x="7862185" y="3509913"/>
            <a:ext cx="4282369" cy="617678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9FE943-E46F-4F56-ABEC-1DEB0D7A1F84}"/>
              </a:ext>
            </a:extLst>
          </p:cNvPr>
          <p:cNvSpPr txBox="1"/>
          <p:nvPr/>
        </p:nvSpPr>
        <p:spPr>
          <a:xfrm>
            <a:off x="11725275" y="6376524"/>
            <a:ext cx="466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343F56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27</a:t>
            </a:r>
          </a:p>
        </p:txBody>
      </p:sp>
    </p:spTree>
    <p:extLst>
      <p:ext uri="{BB962C8B-B14F-4D97-AF65-F5344CB8AC3E}">
        <p14:creationId xmlns:p14="http://schemas.microsoft.com/office/powerpoint/2010/main" val="41938287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F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76A0D8A-3094-46D5-8657-380E5D844CCA}"/>
              </a:ext>
            </a:extLst>
          </p:cNvPr>
          <p:cNvSpPr/>
          <p:nvPr/>
        </p:nvSpPr>
        <p:spPr>
          <a:xfrm>
            <a:off x="4610100" y="0"/>
            <a:ext cx="7581899" cy="6858000"/>
          </a:xfrm>
          <a:prstGeom prst="rect">
            <a:avLst/>
          </a:prstGeom>
          <a:solidFill>
            <a:srgbClr val="F5E6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3C5544-93AC-419C-ADC4-E83987DB1A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7238" y="713430"/>
            <a:ext cx="7060762" cy="539593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57A68EF-91CC-48F1-89BE-F7ECDF230B87}"/>
                  </a:ext>
                </a:extLst>
              </p:cNvPr>
              <p:cNvSpPr txBox="1"/>
              <p:nvPr/>
            </p:nvSpPr>
            <p:spPr>
              <a:xfrm>
                <a:off x="241300" y="4450873"/>
                <a:ext cx="4152900" cy="5280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ja-JP" altLang="en-US" sz="2800" dirty="0">
                    <a:solidFill>
                      <a:srgbClr val="F5E6CA"/>
                    </a:solidFill>
                    <a:latin typeface="MS Gothic" panose="020B0609070205080204" pitchFamily="49" charset="-128"/>
                    <a:ea typeface="MS Gothic" panose="020B0609070205080204" pitchFamily="49" charset="-128"/>
                  </a:rPr>
                  <a:t>平均：</a:t>
                </a:r>
                <a14:m>
                  <m:oMath xmlns:m="http://schemas.openxmlformats.org/officeDocument/2006/math">
                    <m:r>
                      <a:rPr lang="en-US" altLang="ja-JP" sz="2800" i="1" dirty="0">
                        <a:solidFill>
                          <a:srgbClr val="F5E6CA"/>
                        </a:solidFill>
                        <a:latin typeface="Cambria Math" panose="02040503050406030204" pitchFamily="18" charset="0"/>
                        <a:ea typeface="MS Gothic" panose="020B0609070205080204" pitchFamily="49" charset="-128"/>
                      </a:rPr>
                      <m:t>1</m:t>
                    </m:r>
                    <m:r>
                      <a:rPr lang="en-US" altLang="ja-JP" sz="2800" b="0" i="1" dirty="0" smtClean="0">
                        <a:solidFill>
                          <a:srgbClr val="F5E6CA"/>
                        </a:solidFill>
                        <a:latin typeface="Cambria Math" panose="02040503050406030204" pitchFamily="18" charset="0"/>
                        <a:ea typeface="MS Gothic" panose="020B0609070205080204" pitchFamily="49" charset="-128"/>
                      </a:rPr>
                      <m:t>.</m:t>
                    </m:r>
                    <m:r>
                      <a:rPr lang="en-US" altLang="ja-JP" sz="2800" i="1" dirty="0">
                        <a:solidFill>
                          <a:srgbClr val="F5E6CA"/>
                        </a:solidFill>
                        <a:latin typeface="Cambria Math" panose="02040503050406030204" pitchFamily="18" charset="0"/>
                        <a:ea typeface="MS Gothic" panose="020B0609070205080204" pitchFamily="49" charset="-128"/>
                      </a:rPr>
                      <m:t>24807</m:t>
                    </m:r>
                    <m:r>
                      <a:rPr lang="en-US" altLang="ja-JP" sz="2800" i="1" dirty="0" smtClean="0">
                        <a:solidFill>
                          <a:srgbClr val="F5E6C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ja-JP" sz="2800" i="1" dirty="0" smtClean="0">
                            <a:solidFill>
                              <a:srgbClr val="F5E6CA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800" b="0" i="1" dirty="0" smtClean="0">
                            <a:solidFill>
                              <a:srgbClr val="F5E6CA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ja-JP" sz="2800" b="0" i="1" dirty="0" smtClean="0">
                            <a:solidFill>
                              <a:srgbClr val="F5E6CA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−4</m:t>
                        </m:r>
                      </m:sup>
                    </m:sSup>
                  </m:oMath>
                </a14:m>
                <a:endParaRPr lang="en-US" altLang="ja-JP" sz="2800" dirty="0">
                  <a:solidFill>
                    <a:srgbClr val="F5E6CA"/>
                  </a:solidFill>
                  <a:latin typeface="MS Gothic" panose="020B0609070205080204" pitchFamily="49" charset="-128"/>
                  <a:ea typeface="MS Gothic" panose="020B0609070205080204" pitchFamily="49" charset="-128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57A68EF-91CC-48F1-89BE-F7ECDF230B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300" y="4450873"/>
                <a:ext cx="4152900" cy="528093"/>
              </a:xfrm>
              <a:prstGeom prst="rect">
                <a:avLst/>
              </a:prstGeom>
              <a:blipFill>
                <a:blip r:embed="rId4"/>
                <a:stretch>
                  <a:fillRect l="-2643" t="-13793" b="-275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C50D9FEA-3C18-4146-878D-A2138DD6AEBC}"/>
              </a:ext>
            </a:extLst>
          </p:cNvPr>
          <p:cNvSpPr txBox="1"/>
          <p:nvPr/>
        </p:nvSpPr>
        <p:spPr>
          <a:xfrm>
            <a:off x="254000" y="2926873"/>
            <a:ext cx="41529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sz="2800" dirty="0">
                <a:solidFill>
                  <a:srgbClr val="F5E6CA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7 </a:t>
            </a:r>
            <a:r>
              <a:rPr lang="ja-JP" altLang="en-US" sz="2800" dirty="0">
                <a:solidFill>
                  <a:srgbClr val="F5E6CA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回以内で当たる</a:t>
            </a:r>
            <a:endParaRPr lang="en-US" altLang="ja-JP" sz="2800" dirty="0">
              <a:solidFill>
                <a:srgbClr val="F5E6CA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400050"/>
            <a:r>
              <a:rPr lang="ja-JP" altLang="en-US" sz="2800" dirty="0">
                <a:solidFill>
                  <a:srgbClr val="F5E6CA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確率</a:t>
            </a:r>
            <a:r>
              <a:rPr lang="en-US" altLang="ja-JP" sz="2800" dirty="0">
                <a:solidFill>
                  <a:srgbClr val="F5E6CA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.</a:t>
            </a:r>
            <a:endParaRPr lang="en-US" sz="2800" dirty="0">
              <a:solidFill>
                <a:srgbClr val="F5E6CA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40AA6F1-7715-4597-8BBA-1D7868EA7AD0}"/>
              </a:ext>
            </a:extLst>
          </p:cNvPr>
          <p:cNvSpPr txBox="1">
            <a:spLocks/>
          </p:cNvSpPr>
          <p:nvPr/>
        </p:nvSpPr>
        <p:spPr>
          <a:xfrm>
            <a:off x="241300" y="215899"/>
            <a:ext cx="4152900" cy="176554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10000"/>
              </a:lnSpc>
            </a:pPr>
            <a:r>
              <a:rPr lang="ja-JP" altLang="en-US" sz="3400" b="1" dirty="0">
                <a:solidFill>
                  <a:srgbClr val="F5E6CA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課題５：</a:t>
            </a:r>
            <a:endParaRPr lang="en-US" altLang="ja-JP" sz="3400" b="1" dirty="0">
              <a:solidFill>
                <a:srgbClr val="F5E6CA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algn="l">
              <a:lnSpc>
                <a:spcPct val="110000"/>
              </a:lnSpc>
            </a:pPr>
            <a:r>
              <a:rPr lang="ja-JP" altLang="en-US" sz="3400" b="1" dirty="0">
                <a:solidFill>
                  <a:srgbClr val="F5E6CA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ビンゴゲームの</a:t>
            </a:r>
            <a:endParaRPr lang="en-US" altLang="ja-JP" sz="3400" b="1" dirty="0">
              <a:solidFill>
                <a:srgbClr val="F5E6CA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algn="l">
              <a:lnSpc>
                <a:spcPct val="110000"/>
              </a:lnSpc>
            </a:pPr>
            <a:r>
              <a:rPr lang="ja-JP" altLang="en-US" sz="3400" b="1" dirty="0">
                <a:solidFill>
                  <a:srgbClr val="F5E6CA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シミュレーション結果</a:t>
            </a:r>
            <a:endParaRPr lang="en-US" sz="3400" b="1" dirty="0">
              <a:solidFill>
                <a:srgbClr val="F5E6CA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B331A2-E6DA-4362-8044-4E3F8AF3C3F4}"/>
              </a:ext>
            </a:extLst>
          </p:cNvPr>
          <p:cNvSpPr txBox="1"/>
          <p:nvPr/>
        </p:nvSpPr>
        <p:spPr>
          <a:xfrm>
            <a:off x="11725275" y="6376524"/>
            <a:ext cx="466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343F56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28</a:t>
            </a:r>
          </a:p>
        </p:txBody>
      </p:sp>
    </p:spTree>
    <p:extLst>
      <p:ext uri="{BB962C8B-B14F-4D97-AF65-F5344CB8AC3E}">
        <p14:creationId xmlns:p14="http://schemas.microsoft.com/office/powerpoint/2010/main" val="21584060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F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76A0D8A-3094-46D5-8657-380E5D844CCA}"/>
              </a:ext>
            </a:extLst>
          </p:cNvPr>
          <p:cNvSpPr/>
          <p:nvPr/>
        </p:nvSpPr>
        <p:spPr>
          <a:xfrm>
            <a:off x="4610101" y="0"/>
            <a:ext cx="7581899" cy="6858000"/>
          </a:xfrm>
          <a:prstGeom prst="rect">
            <a:avLst/>
          </a:prstGeom>
          <a:solidFill>
            <a:srgbClr val="F5E6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8D0F67-83F7-4CFE-9E3C-13E702A6C1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3875" y="710607"/>
            <a:ext cx="7094125" cy="54214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57A68EF-91CC-48F1-89BE-F7ECDF230B87}"/>
                  </a:ext>
                </a:extLst>
              </p:cNvPr>
              <p:cNvSpPr txBox="1"/>
              <p:nvPr/>
            </p:nvSpPr>
            <p:spPr>
              <a:xfrm>
                <a:off x="241300" y="4450873"/>
                <a:ext cx="41529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ja-JP" altLang="en-US" sz="2800" dirty="0">
                    <a:solidFill>
                      <a:srgbClr val="F5E6CA"/>
                    </a:solidFill>
                    <a:latin typeface="MS Gothic" panose="020B0609070205080204" pitchFamily="49" charset="-128"/>
                    <a:ea typeface="MS Gothic" panose="020B0609070205080204" pitchFamily="49" charset="-128"/>
                  </a:rPr>
                  <a:t>平均：</a:t>
                </a:r>
                <a14:m>
                  <m:oMath xmlns:m="http://schemas.openxmlformats.org/officeDocument/2006/math">
                    <m:r>
                      <a:rPr lang="en-US" altLang="ja-JP" sz="2800" i="1" dirty="0">
                        <a:solidFill>
                          <a:srgbClr val="F5E6CA"/>
                        </a:solidFill>
                        <a:latin typeface="Cambria Math" panose="02040503050406030204" pitchFamily="18" charset="0"/>
                        <a:ea typeface="MS Gothic" panose="020B0609070205080204" pitchFamily="49" charset="-128"/>
                      </a:rPr>
                      <m:t>3</m:t>
                    </m:r>
                    <m:r>
                      <a:rPr lang="en-US" altLang="ja-JP" sz="2800" b="0" i="1" dirty="0" smtClean="0">
                        <a:solidFill>
                          <a:srgbClr val="F5E6CA"/>
                        </a:solidFill>
                        <a:latin typeface="Cambria Math" panose="02040503050406030204" pitchFamily="18" charset="0"/>
                        <a:ea typeface="MS Gothic" panose="020B0609070205080204" pitchFamily="49" charset="-128"/>
                      </a:rPr>
                      <m:t>.</m:t>
                    </m:r>
                    <m:r>
                      <a:rPr lang="en-US" altLang="ja-JP" sz="2800" i="1" dirty="0">
                        <a:solidFill>
                          <a:srgbClr val="F5E6CA"/>
                        </a:solidFill>
                        <a:latin typeface="Cambria Math" panose="02040503050406030204" pitchFamily="18" charset="0"/>
                        <a:ea typeface="MS Gothic" panose="020B0609070205080204" pitchFamily="49" charset="-128"/>
                      </a:rPr>
                      <m:t>367</m:t>
                    </m:r>
                    <m:r>
                      <a:rPr lang="en-US" altLang="ja-JP" sz="2800" i="1" dirty="0" smtClean="0">
                        <a:solidFill>
                          <a:srgbClr val="F5E6C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ja-JP" sz="2800" i="1" dirty="0" smtClean="0">
                            <a:solidFill>
                              <a:srgbClr val="F5E6CA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800" b="0" i="1" dirty="0" smtClean="0">
                            <a:solidFill>
                              <a:srgbClr val="F5E6CA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ja-JP" sz="2800" b="0" i="1" dirty="0" smtClean="0">
                            <a:solidFill>
                              <a:srgbClr val="F5E6CA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−6</m:t>
                        </m:r>
                      </m:sup>
                    </m:sSup>
                  </m:oMath>
                </a14:m>
                <a:endParaRPr lang="en-US" altLang="ja-JP" sz="2800" dirty="0">
                  <a:solidFill>
                    <a:srgbClr val="F5E6CA"/>
                  </a:solidFill>
                  <a:latin typeface="MS Gothic" panose="020B0609070205080204" pitchFamily="49" charset="-128"/>
                  <a:ea typeface="MS Gothic" panose="020B0609070205080204" pitchFamily="49" charset="-128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57A68EF-91CC-48F1-89BE-F7ECDF230B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300" y="4450873"/>
                <a:ext cx="4152900" cy="523220"/>
              </a:xfrm>
              <a:prstGeom prst="rect">
                <a:avLst/>
              </a:prstGeom>
              <a:blipFill>
                <a:blip r:embed="rId4"/>
                <a:stretch>
                  <a:fillRect l="-2643" t="-13953" b="-290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C50D9FEA-3C18-4146-878D-A2138DD6AEBC}"/>
              </a:ext>
            </a:extLst>
          </p:cNvPr>
          <p:cNvSpPr txBox="1"/>
          <p:nvPr/>
        </p:nvSpPr>
        <p:spPr>
          <a:xfrm>
            <a:off x="254000" y="2926873"/>
            <a:ext cx="4152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800" dirty="0">
                <a:solidFill>
                  <a:srgbClr val="F5E6CA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４回で当たる確率</a:t>
            </a:r>
            <a:r>
              <a:rPr lang="en-US" altLang="ja-JP" sz="2800" dirty="0">
                <a:solidFill>
                  <a:srgbClr val="F5E6CA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.</a:t>
            </a:r>
            <a:endParaRPr lang="en-US" sz="2800" dirty="0">
              <a:solidFill>
                <a:srgbClr val="F5E6CA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40AA6F1-7715-4597-8BBA-1D7868EA7AD0}"/>
              </a:ext>
            </a:extLst>
          </p:cNvPr>
          <p:cNvSpPr txBox="1">
            <a:spLocks/>
          </p:cNvSpPr>
          <p:nvPr/>
        </p:nvSpPr>
        <p:spPr>
          <a:xfrm>
            <a:off x="241300" y="215899"/>
            <a:ext cx="4152900" cy="176554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10000"/>
              </a:lnSpc>
            </a:pPr>
            <a:r>
              <a:rPr lang="ja-JP" altLang="en-US" sz="3400" b="1" dirty="0">
                <a:solidFill>
                  <a:srgbClr val="F5E6CA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課題５：</a:t>
            </a:r>
            <a:endParaRPr lang="en-US" altLang="ja-JP" sz="3400" b="1" dirty="0">
              <a:solidFill>
                <a:srgbClr val="F5E6CA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algn="l">
              <a:lnSpc>
                <a:spcPct val="110000"/>
              </a:lnSpc>
            </a:pPr>
            <a:r>
              <a:rPr lang="ja-JP" altLang="en-US" sz="3400" b="1" dirty="0">
                <a:solidFill>
                  <a:srgbClr val="F5E6CA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ビンゴゲームの</a:t>
            </a:r>
            <a:endParaRPr lang="en-US" altLang="ja-JP" sz="3400" b="1" dirty="0">
              <a:solidFill>
                <a:srgbClr val="F5E6CA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algn="l">
              <a:lnSpc>
                <a:spcPct val="110000"/>
              </a:lnSpc>
            </a:pPr>
            <a:r>
              <a:rPr lang="ja-JP" altLang="en-US" sz="3400" b="1" dirty="0">
                <a:solidFill>
                  <a:srgbClr val="F5E6CA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シミュレーション結果</a:t>
            </a:r>
            <a:endParaRPr lang="en-US" sz="3400" b="1" dirty="0">
              <a:solidFill>
                <a:srgbClr val="F5E6CA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14DB08-8144-47C9-8439-B2055A55FDEC}"/>
              </a:ext>
            </a:extLst>
          </p:cNvPr>
          <p:cNvSpPr txBox="1"/>
          <p:nvPr/>
        </p:nvSpPr>
        <p:spPr>
          <a:xfrm>
            <a:off x="11725275" y="6376524"/>
            <a:ext cx="466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343F56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29</a:t>
            </a:r>
          </a:p>
        </p:txBody>
      </p:sp>
    </p:spTree>
    <p:extLst>
      <p:ext uri="{BB962C8B-B14F-4D97-AF65-F5344CB8AC3E}">
        <p14:creationId xmlns:p14="http://schemas.microsoft.com/office/powerpoint/2010/main" val="23613517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F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F40F835-B5EB-41D9-ABCF-76BAD5E1A6DC}"/>
              </a:ext>
            </a:extLst>
          </p:cNvPr>
          <p:cNvSpPr txBox="1">
            <a:spLocks/>
          </p:cNvSpPr>
          <p:nvPr/>
        </p:nvSpPr>
        <p:spPr>
          <a:xfrm>
            <a:off x="4002314" y="378418"/>
            <a:ext cx="4187371" cy="16128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800" b="1" dirty="0">
                <a:solidFill>
                  <a:srgbClr val="F5E6CA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実行環境</a:t>
            </a:r>
            <a:endParaRPr lang="en-US" sz="4800" b="1" dirty="0">
              <a:solidFill>
                <a:srgbClr val="F5E6CA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819466E-E1D3-4177-B5A9-6D1F4668EF01}"/>
              </a:ext>
            </a:extLst>
          </p:cNvPr>
          <p:cNvGrpSpPr/>
          <p:nvPr/>
        </p:nvGrpSpPr>
        <p:grpSpPr>
          <a:xfrm>
            <a:off x="813999" y="2670628"/>
            <a:ext cx="10564001" cy="2902857"/>
            <a:chOff x="873255" y="2612571"/>
            <a:chExt cx="10564001" cy="2902857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5B75042C-D7CF-482E-B108-10EC1C4958F2}"/>
                </a:ext>
              </a:extLst>
            </p:cNvPr>
            <p:cNvSpPr/>
            <p:nvPr/>
          </p:nvSpPr>
          <p:spPr>
            <a:xfrm>
              <a:off x="873255" y="2612571"/>
              <a:ext cx="3002060" cy="2902857"/>
            </a:xfrm>
            <a:prstGeom prst="rect">
              <a:avLst/>
            </a:prstGeom>
            <a:noFill/>
            <a:ln w="28575">
              <a:solidFill>
                <a:srgbClr val="F5E6C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5B1B069-3F3B-4439-BE03-79E13569C24F}"/>
                </a:ext>
              </a:extLst>
            </p:cNvPr>
            <p:cNvSpPr/>
            <p:nvPr/>
          </p:nvSpPr>
          <p:spPr>
            <a:xfrm>
              <a:off x="3875315" y="2612571"/>
              <a:ext cx="7561941" cy="2902857"/>
            </a:xfrm>
            <a:prstGeom prst="rect">
              <a:avLst/>
            </a:prstGeom>
            <a:noFill/>
            <a:ln w="28575">
              <a:solidFill>
                <a:srgbClr val="F5E6C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9FF5148-FE7E-460A-832C-4299FCA1B2AC}"/>
                </a:ext>
              </a:extLst>
            </p:cNvPr>
            <p:cNvSpPr txBox="1"/>
            <p:nvPr/>
          </p:nvSpPr>
          <p:spPr>
            <a:xfrm>
              <a:off x="1101550" y="2909837"/>
              <a:ext cx="2492991" cy="23083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ja-JP" sz="3600" dirty="0">
                  <a:solidFill>
                    <a:srgbClr val="F5E6CA"/>
                  </a:solidFill>
                  <a:latin typeface="MS Gothic" panose="020B0609070205080204" pitchFamily="49" charset="-128"/>
                  <a:ea typeface="MS Gothic" panose="020B0609070205080204" pitchFamily="49" charset="-128"/>
                </a:rPr>
                <a:t>OS</a:t>
              </a:r>
            </a:p>
            <a:p>
              <a:pPr algn="r"/>
              <a:r>
                <a:rPr lang="en-US" altLang="ja-JP" sz="3600" dirty="0">
                  <a:solidFill>
                    <a:srgbClr val="F5E6CA"/>
                  </a:solidFill>
                  <a:latin typeface="MS Gothic" panose="020B0609070205080204" pitchFamily="49" charset="-128"/>
                  <a:ea typeface="MS Gothic" panose="020B0609070205080204" pitchFamily="49" charset="-128"/>
                </a:rPr>
                <a:t>CPU</a:t>
              </a:r>
            </a:p>
            <a:p>
              <a:pPr algn="r"/>
              <a:r>
                <a:rPr lang="ja-JP" altLang="en-US" sz="3600" dirty="0">
                  <a:solidFill>
                    <a:srgbClr val="F5E6CA"/>
                  </a:solidFill>
                  <a:latin typeface="MS Gothic" panose="020B0609070205080204" pitchFamily="49" charset="-128"/>
                  <a:ea typeface="MS Gothic" panose="020B0609070205080204" pitchFamily="49" charset="-128"/>
                </a:rPr>
                <a:t>メモリ</a:t>
              </a:r>
              <a:endParaRPr lang="en-US" altLang="ja-JP" sz="3600" dirty="0">
                <a:solidFill>
                  <a:srgbClr val="F5E6CA"/>
                </a:solidFill>
                <a:latin typeface="MS Gothic" panose="020B0609070205080204" pitchFamily="49" charset="-128"/>
                <a:ea typeface="MS Gothic" panose="020B0609070205080204" pitchFamily="49" charset="-128"/>
              </a:endParaRPr>
            </a:p>
            <a:p>
              <a:pPr algn="r"/>
              <a:r>
                <a:rPr lang="ja-JP" altLang="en-US" sz="3600" dirty="0">
                  <a:solidFill>
                    <a:srgbClr val="F5E6CA"/>
                  </a:solidFill>
                  <a:latin typeface="MS Gothic" panose="020B0609070205080204" pitchFamily="49" charset="-128"/>
                  <a:ea typeface="MS Gothic" panose="020B0609070205080204" pitchFamily="49" charset="-128"/>
                </a:rPr>
                <a:t>コンパイラ</a:t>
              </a:r>
              <a:endParaRPr lang="en-US" sz="3600" dirty="0">
                <a:solidFill>
                  <a:srgbClr val="F5E6CA"/>
                </a:solidFill>
                <a:latin typeface="MS Gothic" panose="020B0609070205080204" pitchFamily="49" charset="-128"/>
                <a:ea typeface="MS Gothic" panose="020B0609070205080204" pitchFamily="49" charset="-128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0A6D5F2-7535-43B1-9B72-0BA4FC8EA734}"/>
                </a:ext>
              </a:extLst>
            </p:cNvPr>
            <p:cNvSpPr txBox="1"/>
            <p:nvPr/>
          </p:nvSpPr>
          <p:spPr>
            <a:xfrm>
              <a:off x="4146580" y="2909837"/>
              <a:ext cx="7085081" cy="23083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3600" dirty="0">
                  <a:solidFill>
                    <a:srgbClr val="F5E6CA"/>
                  </a:solidFill>
                </a:rPr>
                <a:t>Windows 11 Pro  (Ver. 22H2)</a:t>
              </a:r>
            </a:p>
            <a:p>
              <a:r>
                <a:rPr lang="it-IT" altLang="ja-JP" sz="3600" dirty="0">
                  <a:solidFill>
                    <a:srgbClr val="F5E6CA"/>
                  </a:solidFill>
                </a:rPr>
                <a:t>AMD Ryzen 5 5600X 6-Core 3.70 GHz</a:t>
              </a:r>
              <a:endParaRPr lang="en-US" altLang="ja-JP" sz="3600" dirty="0">
                <a:solidFill>
                  <a:srgbClr val="F5E6CA"/>
                </a:solidFill>
              </a:endParaRPr>
            </a:p>
            <a:p>
              <a:r>
                <a:rPr lang="en-US" altLang="ja-JP" sz="3600" dirty="0">
                  <a:solidFill>
                    <a:srgbClr val="F5E6CA"/>
                  </a:solidFill>
                </a:rPr>
                <a:t>16.0 GB</a:t>
              </a:r>
            </a:p>
            <a:p>
              <a:r>
                <a:rPr lang="en-US" altLang="ja-JP" sz="3600" dirty="0">
                  <a:solidFill>
                    <a:srgbClr val="F5E6CA"/>
                  </a:solidFill>
                </a:rPr>
                <a:t>GCC (Ver. 12.2.0)</a:t>
              </a:r>
              <a:endParaRPr lang="en-US" sz="3600" dirty="0">
                <a:solidFill>
                  <a:srgbClr val="F5E6CA"/>
                </a:solidFill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E9E6AAEC-3F21-46AC-A828-A7811712D255}"/>
              </a:ext>
            </a:extLst>
          </p:cNvPr>
          <p:cNvSpPr txBox="1"/>
          <p:nvPr/>
        </p:nvSpPr>
        <p:spPr>
          <a:xfrm>
            <a:off x="11774039" y="6376524"/>
            <a:ext cx="4179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5E6CA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8107094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F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76A0D8A-3094-46D5-8657-380E5D844CCA}"/>
              </a:ext>
            </a:extLst>
          </p:cNvPr>
          <p:cNvSpPr/>
          <p:nvPr/>
        </p:nvSpPr>
        <p:spPr>
          <a:xfrm>
            <a:off x="4610100" y="0"/>
            <a:ext cx="7581899" cy="6858000"/>
          </a:xfrm>
          <a:prstGeom prst="rect">
            <a:avLst/>
          </a:prstGeom>
          <a:solidFill>
            <a:srgbClr val="F5E6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A567B79-4CAA-4876-BAE2-5762C59F94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3874" y="597471"/>
            <a:ext cx="7094125" cy="573326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57A68EF-91CC-48F1-89BE-F7ECDF230B87}"/>
                  </a:ext>
                </a:extLst>
              </p:cNvPr>
              <p:cNvSpPr txBox="1"/>
              <p:nvPr/>
            </p:nvSpPr>
            <p:spPr>
              <a:xfrm>
                <a:off x="241300" y="4450873"/>
                <a:ext cx="41529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ja-JP" altLang="en-US" sz="2800" dirty="0">
                    <a:solidFill>
                      <a:srgbClr val="F5E6CA"/>
                    </a:solidFill>
                    <a:latin typeface="MS Gothic" panose="020B0609070205080204" pitchFamily="49" charset="-128"/>
                    <a:ea typeface="MS Gothic" panose="020B0609070205080204" pitchFamily="49" charset="-128"/>
                  </a:rPr>
                  <a:t>平均：</a:t>
                </a:r>
                <a14:m>
                  <m:oMath xmlns:m="http://schemas.openxmlformats.org/officeDocument/2006/math">
                    <m:r>
                      <a:rPr lang="en-US" altLang="ja-JP" sz="2800" b="0" i="1" smtClean="0">
                        <a:solidFill>
                          <a:srgbClr val="F5E6CA"/>
                        </a:solidFill>
                        <a:latin typeface="Cambria Math" panose="02040503050406030204" pitchFamily="18" charset="0"/>
                        <a:ea typeface="MS Gothic" panose="020B0609070205080204" pitchFamily="49" charset="-128"/>
                      </a:rPr>
                      <m:t>71</m:t>
                    </m:r>
                  </m:oMath>
                </a14:m>
                <a:endParaRPr lang="en-US" altLang="ja-JP" sz="2800" dirty="0">
                  <a:solidFill>
                    <a:srgbClr val="F5E6CA"/>
                  </a:solidFill>
                  <a:latin typeface="MS Gothic" panose="020B0609070205080204" pitchFamily="49" charset="-128"/>
                  <a:ea typeface="MS Gothic" panose="020B0609070205080204" pitchFamily="49" charset="-128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57A68EF-91CC-48F1-89BE-F7ECDF230B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300" y="4450873"/>
                <a:ext cx="4152900" cy="523220"/>
              </a:xfrm>
              <a:prstGeom prst="rect">
                <a:avLst/>
              </a:prstGeom>
              <a:blipFill>
                <a:blip r:embed="rId4"/>
                <a:stretch>
                  <a:fillRect l="-2643" t="-13953" b="-290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C50D9FEA-3C18-4146-878D-A2138DD6AEBC}"/>
              </a:ext>
            </a:extLst>
          </p:cNvPr>
          <p:cNvSpPr txBox="1"/>
          <p:nvPr/>
        </p:nvSpPr>
        <p:spPr>
          <a:xfrm>
            <a:off x="254000" y="2926873"/>
            <a:ext cx="41529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800" dirty="0">
                <a:solidFill>
                  <a:srgbClr val="F5E6CA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当たりとなる最も遅いゲーム回数</a:t>
            </a:r>
            <a:r>
              <a:rPr lang="en-US" altLang="ja-JP" sz="2800" dirty="0">
                <a:solidFill>
                  <a:srgbClr val="F5E6CA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.</a:t>
            </a:r>
            <a:endParaRPr lang="en-US" sz="2800" dirty="0">
              <a:solidFill>
                <a:srgbClr val="F5E6CA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40AA6F1-7715-4597-8BBA-1D7868EA7AD0}"/>
              </a:ext>
            </a:extLst>
          </p:cNvPr>
          <p:cNvSpPr txBox="1">
            <a:spLocks/>
          </p:cNvSpPr>
          <p:nvPr/>
        </p:nvSpPr>
        <p:spPr>
          <a:xfrm>
            <a:off x="241300" y="215899"/>
            <a:ext cx="4152900" cy="176554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10000"/>
              </a:lnSpc>
            </a:pPr>
            <a:r>
              <a:rPr lang="ja-JP" altLang="en-US" sz="3400" b="1" dirty="0">
                <a:solidFill>
                  <a:srgbClr val="F5E6CA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課題５：</a:t>
            </a:r>
            <a:endParaRPr lang="en-US" altLang="ja-JP" sz="3400" b="1" dirty="0">
              <a:solidFill>
                <a:srgbClr val="F5E6CA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algn="l">
              <a:lnSpc>
                <a:spcPct val="110000"/>
              </a:lnSpc>
            </a:pPr>
            <a:r>
              <a:rPr lang="ja-JP" altLang="en-US" sz="3400" b="1" dirty="0">
                <a:solidFill>
                  <a:srgbClr val="F5E6CA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ビンゴゲームの</a:t>
            </a:r>
            <a:endParaRPr lang="en-US" altLang="ja-JP" sz="3400" b="1" dirty="0">
              <a:solidFill>
                <a:srgbClr val="F5E6CA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algn="l">
              <a:lnSpc>
                <a:spcPct val="110000"/>
              </a:lnSpc>
            </a:pPr>
            <a:r>
              <a:rPr lang="ja-JP" altLang="en-US" sz="3400" b="1" dirty="0">
                <a:solidFill>
                  <a:srgbClr val="F5E6CA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シミュレーション結果</a:t>
            </a:r>
            <a:endParaRPr lang="en-US" sz="3400" b="1" dirty="0">
              <a:solidFill>
                <a:srgbClr val="F5E6CA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A84122-25E8-43BE-984A-DF7D6B1F311C}"/>
              </a:ext>
            </a:extLst>
          </p:cNvPr>
          <p:cNvSpPr txBox="1"/>
          <p:nvPr/>
        </p:nvSpPr>
        <p:spPr>
          <a:xfrm>
            <a:off x="11725275" y="6376524"/>
            <a:ext cx="466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343F56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30</a:t>
            </a:r>
          </a:p>
        </p:txBody>
      </p:sp>
    </p:spTree>
    <p:extLst>
      <p:ext uri="{BB962C8B-B14F-4D97-AF65-F5344CB8AC3E}">
        <p14:creationId xmlns:p14="http://schemas.microsoft.com/office/powerpoint/2010/main" val="16589711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F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76A0D8A-3094-46D5-8657-380E5D844CCA}"/>
              </a:ext>
            </a:extLst>
          </p:cNvPr>
          <p:cNvSpPr/>
          <p:nvPr/>
        </p:nvSpPr>
        <p:spPr>
          <a:xfrm>
            <a:off x="4610100" y="0"/>
            <a:ext cx="7581899" cy="6858000"/>
          </a:xfrm>
          <a:prstGeom prst="rect">
            <a:avLst/>
          </a:prstGeom>
          <a:solidFill>
            <a:srgbClr val="F5E6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2FC248-12BF-41D5-A4A3-AA79FD5E56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6574" y="715981"/>
            <a:ext cx="7081424" cy="538804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57A68EF-91CC-48F1-89BE-F7ECDF230B87}"/>
                  </a:ext>
                </a:extLst>
              </p:cNvPr>
              <p:cNvSpPr txBox="1"/>
              <p:nvPr/>
            </p:nvSpPr>
            <p:spPr>
              <a:xfrm>
                <a:off x="241300" y="4450873"/>
                <a:ext cx="41529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ja-JP" altLang="en-US" sz="2800" dirty="0">
                    <a:solidFill>
                      <a:srgbClr val="F5E6CA"/>
                    </a:solidFill>
                    <a:latin typeface="MS Gothic" panose="020B0609070205080204" pitchFamily="49" charset="-128"/>
                    <a:ea typeface="MS Gothic" panose="020B0609070205080204" pitchFamily="49" charset="-128"/>
                  </a:rPr>
                  <a:t>平均：</a:t>
                </a:r>
                <a14:m>
                  <m:oMath xmlns:m="http://schemas.openxmlformats.org/officeDocument/2006/math">
                    <m:r>
                      <a:rPr lang="en-US" altLang="ja-JP" sz="2800" i="1">
                        <a:solidFill>
                          <a:srgbClr val="F5E6CA"/>
                        </a:solidFill>
                        <a:latin typeface="Cambria Math" panose="02040503050406030204" pitchFamily="18" charset="0"/>
                        <a:ea typeface="MS Gothic" panose="020B0609070205080204" pitchFamily="49" charset="-128"/>
                      </a:rPr>
                      <m:t>1</m:t>
                    </m:r>
                    <m:r>
                      <a:rPr lang="en-US" altLang="ja-JP" sz="2800" b="0" i="1" smtClean="0">
                        <a:solidFill>
                          <a:srgbClr val="F5E6CA"/>
                        </a:solidFill>
                        <a:latin typeface="Cambria Math" panose="02040503050406030204" pitchFamily="18" charset="0"/>
                        <a:ea typeface="MS Gothic" panose="020B0609070205080204" pitchFamily="49" charset="-128"/>
                      </a:rPr>
                      <m:t>.</m:t>
                    </m:r>
                    <m:r>
                      <a:rPr lang="en-US" altLang="ja-JP" sz="2800" i="1">
                        <a:solidFill>
                          <a:srgbClr val="F5E6CA"/>
                        </a:solidFill>
                        <a:latin typeface="Cambria Math" panose="02040503050406030204" pitchFamily="18" charset="0"/>
                        <a:ea typeface="MS Gothic" panose="020B0609070205080204" pitchFamily="49" charset="-128"/>
                      </a:rPr>
                      <m:t>354</m:t>
                    </m:r>
                    <m:r>
                      <a:rPr lang="en-US" altLang="ja-JP" sz="2800" b="0" i="1" smtClean="0">
                        <a:solidFill>
                          <a:srgbClr val="F5E6C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ja-JP" sz="2800" b="0" i="1" smtClean="0">
                            <a:solidFill>
                              <a:srgbClr val="F5E6CA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800" b="0" i="1" smtClean="0">
                            <a:solidFill>
                              <a:srgbClr val="F5E6CA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ja-JP" sz="2800" b="0" i="1" smtClean="0">
                            <a:solidFill>
                              <a:srgbClr val="F5E6CA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−6</m:t>
                        </m:r>
                      </m:sup>
                    </m:sSup>
                  </m:oMath>
                </a14:m>
                <a:endParaRPr lang="en-US" altLang="ja-JP" sz="2800" dirty="0">
                  <a:solidFill>
                    <a:srgbClr val="F5E6CA"/>
                  </a:solidFill>
                  <a:latin typeface="MS Gothic" panose="020B0609070205080204" pitchFamily="49" charset="-128"/>
                  <a:ea typeface="MS Gothic" panose="020B0609070205080204" pitchFamily="49" charset="-128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57A68EF-91CC-48F1-89BE-F7ECDF230B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300" y="4450873"/>
                <a:ext cx="4152900" cy="523220"/>
              </a:xfrm>
              <a:prstGeom prst="rect">
                <a:avLst/>
              </a:prstGeom>
              <a:blipFill>
                <a:blip r:embed="rId4"/>
                <a:stretch>
                  <a:fillRect l="-2643" t="-13953" b="-290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C50D9FEA-3C18-4146-878D-A2138DD6AEBC}"/>
              </a:ext>
            </a:extLst>
          </p:cNvPr>
          <p:cNvSpPr txBox="1"/>
          <p:nvPr/>
        </p:nvSpPr>
        <p:spPr>
          <a:xfrm>
            <a:off x="254000" y="2926873"/>
            <a:ext cx="41529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800" dirty="0">
                <a:solidFill>
                  <a:srgbClr val="F5E6CA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当たりとなる最も遅いゲームの確率</a:t>
            </a:r>
            <a:r>
              <a:rPr lang="en-US" altLang="ja-JP" sz="2800" dirty="0">
                <a:solidFill>
                  <a:srgbClr val="F5E6CA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.</a:t>
            </a:r>
            <a:endParaRPr lang="en-US" sz="2800" dirty="0">
              <a:solidFill>
                <a:srgbClr val="F5E6CA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40AA6F1-7715-4597-8BBA-1D7868EA7AD0}"/>
              </a:ext>
            </a:extLst>
          </p:cNvPr>
          <p:cNvSpPr txBox="1">
            <a:spLocks/>
          </p:cNvSpPr>
          <p:nvPr/>
        </p:nvSpPr>
        <p:spPr>
          <a:xfrm>
            <a:off x="241300" y="215899"/>
            <a:ext cx="4152900" cy="176554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10000"/>
              </a:lnSpc>
            </a:pPr>
            <a:r>
              <a:rPr lang="ja-JP" altLang="en-US" sz="3400" b="1" dirty="0">
                <a:solidFill>
                  <a:srgbClr val="F5E6CA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課題５：</a:t>
            </a:r>
            <a:endParaRPr lang="en-US" altLang="ja-JP" sz="3400" b="1" dirty="0">
              <a:solidFill>
                <a:srgbClr val="F5E6CA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algn="l">
              <a:lnSpc>
                <a:spcPct val="110000"/>
              </a:lnSpc>
            </a:pPr>
            <a:r>
              <a:rPr lang="ja-JP" altLang="en-US" sz="3400" b="1" dirty="0">
                <a:solidFill>
                  <a:srgbClr val="F5E6CA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ビンゴゲームの</a:t>
            </a:r>
            <a:endParaRPr lang="en-US" altLang="ja-JP" sz="3400" b="1" dirty="0">
              <a:solidFill>
                <a:srgbClr val="F5E6CA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algn="l">
              <a:lnSpc>
                <a:spcPct val="110000"/>
              </a:lnSpc>
            </a:pPr>
            <a:r>
              <a:rPr lang="ja-JP" altLang="en-US" sz="3400" b="1" dirty="0">
                <a:solidFill>
                  <a:srgbClr val="F5E6CA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シミュレーション結果</a:t>
            </a:r>
            <a:endParaRPr lang="en-US" sz="3400" b="1" dirty="0">
              <a:solidFill>
                <a:srgbClr val="F5E6CA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491243-ACF8-4271-9098-76DA02B9E70C}"/>
              </a:ext>
            </a:extLst>
          </p:cNvPr>
          <p:cNvSpPr txBox="1"/>
          <p:nvPr/>
        </p:nvSpPr>
        <p:spPr>
          <a:xfrm>
            <a:off x="11725275" y="6376524"/>
            <a:ext cx="466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343F56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31</a:t>
            </a:r>
          </a:p>
        </p:txBody>
      </p:sp>
    </p:spTree>
    <p:extLst>
      <p:ext uri="{BB962C8B-B14F-4D97-AF65-F5344CB8AC3E}">
        <p14:creationId xmlns:p14="http://schemas.microsoft.com/office/powerpoint/2010/main" val="24486735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F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EB76B28-E89D-4A82-ABEE-1E65FB175AA9}"/>
              </a:ext>
            </a:extLst>
          </p:cNvPr>
          <p:cNvSpPr/>
          <p:nvPr/>
        </p:nvSpPr>
        <p:spPr>
          <a:xfrm>
            <a:off x="943429" y="0"/>
            <a:ext cx="11248571" cy="6858000"/>
          </a:xfrm>
          <a:prstGeom prst="rect">
            <a:avLst/>
          </a:prstGeom>
          <a:solidFill>
            <a:srgbClr val="F5E6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F40F835-B5EB-41D9-ABCF-76BAD5E1A6DC}"/>
              </a:ext>
            </a:extLst>
          </p:cNvPr>
          <p:cNvSpPr txBox="1">
            <a:spLocks/>
          </p:cNvSpPr>
          <p:nvPr/>
        </p:nvSpPr>
        <p:spPr>
          <a:xfrm>
            <a:off x="1362529" y="-239486"/>
            <a:ext cx="10914743" cy="16128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4000" b="1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課題５：ビンゴゲーム結論</a:t>
            </a:r>
            <a:endParaRPr lang="en-US" sz="4000" b="1" dirty="0">
              <a:solidFill>
                <a:srgbClr val="343F56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9FE943-E46F-4F56-ABEC-1DEB0D7A1F84}"/>
              </a:ext>
            </a:extLst>
          </p:cNvPr>
          <p:cNvSpPr txBox="1"/>
          <p:nvPr/>
        </p:nvSpPr>
        <p:spPr>
          <a:xfrm>
            <a:off x="11725275" y="6376524"/>
            <a:ext cx="466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343F56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32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6D0BB9D4-DEA5-4FF5-8E05-4ADC3A422EF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4236015"/>
                  </p:ext>
                </p:extLst>
              </p:nvPr>
            </p:nvGraphicFramePr>
            <p:xfrm>
              <a:off x="2407298" y="2630813"/>
              <a:ext cx="8313576" cy="248831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705878">
                      <a:extLst>
                        <a:ext uri="{9D8B030D-6E8A-4147-A177-3AD203B41FA5}">
                          <a16:colId xmlns:a16="http://schemas.microsoft.com/office/drawing/2014/main" val="3754671136"/>
                        </a:ext>
                      </a:extLst>
                    </a:gridCol>
                    <a:gridCol w="2701978">
                      <a:extLst>
                        <a:ext uri="{9D8B030D-6E8A-4147-A177-3AD203B41FA5}">
                          <a16:colId xmlns:a16="http://schemas.microsoft.com/office/drawing/2014/main" val="1142236809"/>
                        </a:ext>
                      </a:extLst>
                    </a:gridCol>
                    <a:gridCol w="2905720">
                      <a:extLst>
                        <a:ext uri="{9D8B030D-6E8A-4147-A177-3AD203B41FA5}">
                          <a16:colId xmlns:a16="http://schemas.microsoft.com/office/drawing/2014/main" val="2087055266"/>
                        </a:ext>
                      </a:extLst>
                    </a:gridCol>
                  </a:tblGrid>
                  <a:tr h="619377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rgbClr val="343F56"/>
                            </a:solidFill>
                            <a:latin typeface="MS Gothic" panose="020B0609070205080204" pitchFamily="49" charset="-128"/>
                            <a:ea typeface="MS Gothic" panose="020B0609070205080204" pitchFamily="49" charset="-128"/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rgbClr val="343F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rgbClr val="343F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rgbClr val="343F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rgbClr val="343F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ja-JP" altLang="en-US" sz="2400" dirty="0">
                              <a:solidFill>
                                <a:srgbClr val="343F56"/>
                              </a:solidFill>
                              <a:latin typeface="MS Gothic" panose="020B0609070205080204" pitchFamily="49" charset="-128"/>
                              <a:ea typeface="MS Gothic" panose="020B0609070205080204" pitchFamily="49" charset="-128"/>
                            </a:rPr>
                            <a:t>確率の平均</a:t>
                          </a:r>
                          <a:endParaRPr lang="en-US" sz="2400" dirty="0">
                            <a:solidFill>
                              <a:srgbClr val="343F56"/>
                            </a:solidFill>
                            <a:latin typeface="MS Gothic" panose="020B0609070205080204" pitchFamily="49" charset="-128"/>
                            <a:ea typeface="MS Gothic" panose="020B0609070205080204" pitchFamily="49" charset="-128"/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rgbClr val="343F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rgbClr val="343F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rgbClr val="343F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rgbClr val="343F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rgbClr val="343F56"/>
                              </a:solidFill>
                              <a:latin typeface="MS Gothic" panose="020B0609070205080204" pitchFamily="49" charset="-128"/>
                              <a:ea typeface="MS Gothic" panose="020B0609070205080204" pitchFamily="49" charset="-128"/>
                            </a:rPr>
                            <a:t>1000000</a:t>
                          </a:r>
                          <a:r>
                            <a:rPr lang="ja-JP" altLang="en-US" sz="2400" dirty="0">
                              <a:solidFill>
                                <a:srgbClr val="343F56"/>
                              </a:solidFill>
                              <a:latin typeface="MS Gothic" panose="020B0609070205080204" pitchFamily="49" charset="-128"/>
                              <a:ea typeface="MS Gothic" panose="020B0609070205080204" pitchFamily="49" charset="-128"/>
                            </a:rPr>
                            <a:t>人の中から</a:t>
                          </a:r>
                          <a:endParaRPr lang="en-US" sz="2400" dirty="0">
                            <a:solidFill>
                              <a:srgbClr val="343F56"/>
                            </a:solidFill>
                            <a:latin typeface="MS Gothic" panose="020B0609070205080204" pitchFamily="49" charset="-128"/>
                            <a:ea typeface="MS Gothic" panose="020B0609070205080204" pitchFamily="49" charset="-128"/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rgbClr val="343F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rgbClr val="343F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rgbClr val="343F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rgbClr val="343F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08124550"/>
                      </a:ext>
                    </a:extLst>
                  </a:tr>
                  <a:tr h="6301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ja-JP" altLang="en-US" sz="2400" dirty="0">
                              <a:solidFill>
                                <a:srgbClr val="343F56"/>
                              </a:solidFill>
                              <a:latin typeface="MS Gothic" panose="020B0609070205080204" pitchFamily="49" charset="-128"/>
                              <a:ea typeface="MS Gothic" panose="020B0609070205080204" pitchFamily="49" charset="-128"/>
                            </a:rPr>
                            <a:t>７回以内で当たる</a:t>
                          </a:r>
                          <a:endParaRPr lang="en-US" sz="2400" dirty="0">
                            <a:solidFill>
                              <a:srgbClr val="343F56"/>
                            </a:solidFill>
                            <a:latin typeface="MS Gothic" panose="020B0609070205080204" pitchFamily="49" charset="-128"/>
                            <a:ea typeface="MS Gothic" panose="020B0609070205080204" pitchFamily="49" charset="-128"/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rgbClr val="343F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rgbClr val="343F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rgbClr val="343F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rgbClr val="343F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smtClean="0">
                                    <a:solidFill>
                                      <a:srgbClr val="343F56"/>
                                    </a:solidFill>
                                    <a:latin typeface="Cambria Math" panose="02040503050406030204" pitchFamily="18" charset="0"/>
                                  </a:rPr>
                                  <m:t>1.24807</m:t>
                                </m:r>
                                <m:r>
                                  <a:rPr lang="en-US" sz="2400" i="1" smtClean="0">
                                    <a:solidFill>
                                      <a:srgbClr val="343F5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sSup>
                                  <m:sSupPr>
                                    <m:ctrlPr>
                                      <a:rPr lang="en-US" sz="2400" i="1" smtClean="0">
                                        <a:solidFill>
                                          <a:srgbClr val="343F56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ja-JP" sz="2400" i="1" smtClean="0">
                                        <a:solidFill>
                                          <a:srgbClr val="343F56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solidFill>
                                          <a:srgbClr val="343F56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400" dirty="0">
                            <a:solidFill>
                              <a:srgbClr val="343F56"/>
                            </a:solidFill>
                            <a:latin typeface="MS Gothic" panose="020B0609070205080204" pitchFamily="49" charset="-128"/>
                            <a:ea typeface="MS Gothic" panose="020B0609070205080204" pitchFamily="49" charset="-128"/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rgbClr val="343F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rgbClr val="343F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rgbClr val="343F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rgbClr val="343F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>
                              <a:solidFill>
                                <a:srgbClr val="343F56"/>
                              </a:solidFill>
                              <a:latin typeface="MS Gothic" panose="020B0609070205080204" pitchFamily="49" charset="-128"/>
                              <a:ea typeface="MS Gothic" panose="020B0609070205080204" pitchFamily="49" charset="-128"/>
                            </a:rPr>
                            <a:t>124</a:t>
                          </a:r>
                          <a:r>
                            <a:rPr lang="ja-JP" altLang="en-US" sz="2400" dirty="0">
                              <a:solidFill>
                                <a:srgbClr val="343F56"/>
                              </a:solidFill>
                              <a:latin typeface="MS Gothic" panose="020B0609070205080204" pitchFamily="49" charset="-128"/>
                              <a:ea typeface="MS Gothic" panose="020B0609070205080204" pitchFamily="49" charset="-128"/>
                            </a:rPr>
                            <a:t>人</a:t>
                          </a:r>
                          <a:endParaRPr lang="en-US" sz="2400" dirty="0">
                            <a:solidFill>
                              <a:srgbClr val="343F56"/>
                            </a:solidFill>
                            <a:latin typeface="MS Gothic" panose="020B0609070205080204" pitchFamily="49" charset="-128"/>
                            <a:ea typeface="MS Gothic" panose="020B0609070205080204" pitchFamily="49" charset="-128"/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rgbClr val="343F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rgbClr val="343F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rgbClr val="343F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rgbClr val="343F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28413238"/>
                      </a:ext>
                    </a:extLst>
                  </a:tr>
                  <a:tr h="61937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ja-JP" altLang="en-US" sz="2400" dirty="0">
                              <a:solidFill>
                                <a:srgbClr val="343F56"/>
                              </a:solidFill>
                              <a:latin typeface="MS Gothic" panose="020B0609070205080204" pitchFamily="49" charset="-128"/>
                              <a:ea typeface="MS Gothic" panose="020B0609070205080204" pitchFamily="49" charset="-128"/>
                            </a:rPr>
                            <a:t>４回で当たる</a:t>
                          </a:r>
                          <a:endParaRPr lang="en-US" sz="2400" dirty="0">
                            <a:solidFill>
                              <a:srgbClr val="343F56"/>
                            </a:solidFill>
                            <a:latin typeface="MS Gothic" panose="020B0609070205080204" pitchFamily="49" charset="-128"/>
                            <a:ea typeface="MS Gothic" panose="020B0609070205080204" pitchFamily="49" charset="-128"/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rgbClr val="343F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rgbClr val="343F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rgbClr val="343F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rgbClr val="343F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smtClean="0">
                                    <a:solidFill>
                                      <a:srgbClr val="343F56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3</m:t>
                                </m:r>
                                <m:r>
                                  <a:rPr lang="en-US" sz="2400" b="0" i="1" smtClean="0">
                                    <a:solidFill>
                                      <a:srgbClr val="343F56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.367</m:t>
                                </m:r>
                                <m:r>
                                  <a:rPr lang="en-US" sz="2400" i="1" smtClean="0">
                                    <a:solidFill>
                                      <a:srgbClr val="343F5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sSup>
                                  <m:sSupPr>
                                    <m:ctrlPr>
                                      <a:rPr lang="en-US" sz="2400" i="1" smtClean="0">
                                        <a:solidFill>
                                          <a:srgbClr val="343F56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ja-JP" sz="2400" i="1" smtClean="0">
                                        <a:solidFill>
                                          <a:srgbClr val="343F56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solidFill>
                                          <a:srgbClr val="343F56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−6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400" dirty="0">
                            <a:solidFill>
                              <a:srgbClr val="343F56"/>
                            </a:solidFill>
                            <a:latin typeface="MS Gothic" panose="020B0609070205080204" pitchFamily="49" charset="-128"/>
                            <a:ea typeface="MS Gothic" panose="020B0609070205080204" pitchFamily="49" charset="-128"/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rgbClr val="343F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rgbClr val="343F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rgbClr val="343F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rgbClr val="343F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rgbClr val="343F56"/>
                              </a:solidFill>
                              <a:latin typeface="MS Gothic" panose="020B0609070205080204" pitchFamily="49" charset="-128"/>
                              <a:ea typeface="MS Gothic" panose="020B0609070205080204" pitchFamily="49" charset="-128"/>
                            </a:rPr>
                            <a:t>3</a:t>
                          </a:r>
                          <a:r>
                            <a:rPr lang="ja-JP" altLang="en-US" sz="2400" dirty="0">
                              <a:solidFill>
                                <a:srgbClr val="343F56"/>
                              </a:solidFill>
                              <a:latin typeface="MS Gothic" panose="020B0609070205080204" pitchFamily="49" charset="-128"/>
                              <a:ea typeface="MS Gothic" panose="020B0609070205080204" pitchFamily="49" charset="-128"/>
                            </a:rPr>
                            <a:t>人</a:t>
                          </a:r>
                          <a:endParaRPr lang="en-US" sz="2400" dirty="0">
                            <a:solidFill>
                              <a:srgbClr val="343F56"/>
                            </a:solidFill>
                            <a:latin typeface="MS Gothic" panose="020B0609070205080204" pitchFamily="49" charset="-128"/>
                            <a:ea typeface="MS Gothic" panose="020B0609070205080204" pitchFamily="49" charset="-128"/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rgbClr val="343F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rgbClr val="343F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rgbClr val="343F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rgbClr val="343F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35543524"/>
                      </a:ext>
                    </a:extLst>
                  </a:tr>
                  <a:tr h="61937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ja-JP" altLang="en-US" sz="2400" dirty="0">
                              <a:solidFill>
                                <a:srgbClr val="343F56"/>
                              </a:solidFill>
                              <a:latin typeface="MS Gothic" panose="020B0609070205080204" pitchFamily="49" charset="-128"/>
                              <a:ea typeface="MS Gothic" panose="020B0609070205080204" pitchFamily="49" charset="-128"/>
                            </a:rPr>
                            <a:t>最も遅いゲーム</a:t>
                          </a:r>
                          <a:endParaRPr lang="en-US" sz="2400" dirty="0">
                            <a:solidFill>
                              <a:srgbClr val="343F56"/>
                            </a:solidFill>
                            <a:latin typeface="MS Gothic" panose="020B0609070205080204" pitchFamily="49" charset="-128"/>
                            <a:ea typeface="MS Gothic" panose="020B0609070205080204" pitchFamily="49" charset="-128"/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rgbClr val="343F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rgbClr val="343F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rgbClr val="343F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rgbClr val="343F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rgbClr val="343F56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1.354</m:t>
                                </m:r>
                                <m:r>
                                  <a:rPr lang="en-US" sz="2400" i="1" smtClean="0">
                                    <a:solidFill>
                                      <a:srgbClr val="343F5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sSup>
                                  <m:sSupPr>
                                    <m:ctrlPr>
                                      <a:rPr lang="en-US" sz="2400" i="1" smtClean="0">
                                        <a:solidFill>
                                          <a:srgbClr val="343F56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ja-JP" sz="2400" i="1" smtClean="0">
                                        <a:solidFill>
                                          <a:srgbClr val="343F56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solidFill>
                                          <a:srgbClr val="343F56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−6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400" dirty="0">
                            <a:solidFill>
                              <a:srgbClr val="343F56"/>
                            </a:solidFill>
                            <a:latin typeface="MS Gothic" panose="020B0609070205080204" pitchFamily="49" charset="-128"/>
                            <a:ea typeface="MS Gothic" panose="020B0609070205080204" pitchFamily="49" charset="-128"/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rgbClr val="343F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rgbClr val="343F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rgbClr val="343F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rgbClr val="343F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ja-JP" sz="2400" dirty="0">
                              <a:solidFill>
                                <a:srgbClr val="343F56"/>
                              </a:solidFill>
                              <a:latin typeface="MS Gothic" panose="020B0609070205080204" pitchFamily="49" charset="-128"/>
                              <a:ea typeface="MS Gothic" panose="020B0609070205080204" pitchFamily="49" charset="-128"/>
                            </a:rPr>
                            <a:t>1</a:t>
                          </a:r>
                          <a:r>
                            <a:rPr lang="ja-JP" altLang="en-US" sz="2400" dirty="0">
                              <a:solidFill>
                                <a:srgbClr val="343F56"/>
                              </a:solidFill>
                              <a:latin typeface="MS Gothic" panose="020B0609070205080204" pitchFamily="49" charset="-128"/>
                              <a:ea typeface="MS Gothic" panose="020B0609070205080204" pitchFamily="49" charset="-128"/>
                            </a:rPr>
                            <a:t>人</a:t>
                          </a:r>
                          <a:endParaRPr lang="en-US" sz="2400" dirty="0">
                            <a:solidFill>
                              <a:srgbClr val="343F56"/>
                            </a:solidFill>
                            <a:latin typeface="MS Gothic" panose="020B0609070205080204" pitchFamily="49" charset="-128"/>
                            <a:ea typeface="MS Gothic" panose="020B0609070205080204" pitchFamily="49" charset="-128"/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rgbClr val="343F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rgbClr val="343F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rgbClr val="343F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rgbClr val="343F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4249687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6D0BB9D4-DEA5-4FF5-8E05-4ADC3A422EF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4236015"/>
                  </p:ext>
                </p:extLst>
              </p:nvPr>
            </p:nvGraphicFramePr>
            <p:xfrm>
              <a:off x="2407298" y="2630813"/>
              <a:ext cx="8313576" cy="248831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705878">
                      <a:extLst>
                        <a:ext uri="{9D8B030D-6E8A-4147-A177-3AD203B41FA5}">
                          <a16:colId xmlns:a16="http://schemas.microsoft.com/office/drawing/2014/main" val="3754671136"/>
                        </a:ext>
                      </a:extLst>
                    </a:gridCol>
                    <a:gridCol w="2701978">
                      <a:extLst>
                        <a:ext uri="{9D8B030D-6E8A-4147-A177-3AD203B41FA5}">
                          <a16:colId xmlns:a16="http://schemas.microsoft.com/office/drawing/2014/main" val="1142236809"/>
                        </a:ext>
                      </a:extLst>
                    </a:gridCol>
                    <a:gridCol w="2905720">
                      <a:extLst>
                        <a:ext uri="{9D8B030D-6E8A-4147-A177-3AD203B41FA5}">
                          <a16:colId xmlns:a16="http://schemas.microsoft.com/office/drawing/2014/main" val="2087055266"/>
                        </a:ext>
                      </a:extLst>
                    </a:gridCol>
                  </a:tblGrid>
                  <a:tr h="619377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rgbClr val="343F56"/>
                            </a:solidFill>
                            <a:latin typeface="MS Gothic" panose="020B0609070205080204" pitchFamily="49" charset="-128"/>
                            <a:ea typeface="MS Gothic" panose="020B0609070205080204" pitchFamily="49" charset="-128"/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rgbClr val="343F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rgbClr val="343F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rgbClr val="343F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rgbClr val="343F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ja-JP" altLang="en-US" sz="2400" dirty="0">
                              <a:solidFill>
                                <a:srgbClr val="343F56"/>
                              </a:solidFill>
                              <a:latin typeface="MS Gothic" panose="020B0609070205080204" pitchFamily="49" charset="-128"/>
                              <a:ea typeface="MS Gothic" panose="020B0609070205080204" pitchFamily="49" charset="-128"/>
                            </a:rPr>
                            <a:t>確率の平均</a:t>
                          </a:r>
                          <a:endParaRPr lang="en-US" sz="2400" dirty="0">
                            <a:solidFill>
                              <a:srgbClr val="343F56"/>
                            </a:solidFill>
                            <a:latin typeface="MS Gothic" panose="020B0609070205080204" pitchFamily="49" charset="-128"/>
                            <a:ea typeface="MS Gothic" panose="020B0609070205080204" pitchFamily="49" charset="-128"/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rgbClr val="343F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rgbClr val="343F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rgbClr val="343F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rgbClr val="343F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rgbClr val="343F56"/>
                              </a:solidFill>
                              <a:latin typeface="MS Gothic" panose="020B0609070205080204" pitchFamily="49" charset="-128"/>
                              <a:ea typeface="MS Gothic" panose="020B0609070205080204" pitchFamily="49" charset="-128"/>
                            </a:rPr>
                            <a:t>1000000</a:t>
                          </a:r>
                          <a:r>
                            <a:rPr lang="ja-JP" altLang="en-US" sz="2400" dirty="0">
                              <a:solidFill>
                                <a:srgbClr val="343F56"/>
                              </a:solidFill>
                              <a:latin typeface="MS Gothic" panose="020B0609070205080204" pitchFamily="49" charset="-128"/>
                              <a:ea typeface="MS Gothic" panose="020B0609070205080204" pitchFamily="49" charset="-128"/>
                            </a:rPr>
                            <a:t>人の中から</a:t>
                          </a:r>
                          <a:endParaRPr lang="en-US" sz="2400" dirty="0">
                            <a:solidFill>
                              <a:srgbClr val="343F56"/>
                            </a:solidFill>
                            <a:latin typeface="MS Gothic" panose="020B0609070205080204" pitchFamily="49" charset="-128"/>
                            <a:ea typeface="MS Gothic" panose="020B0609070205080204" pitchFamily="49" charset="-128"/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rgbClr val="343F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rgbClr val="343F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rgbClr val="343F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rgbClr val="343F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08124550"/>
                      </a:ext>
                    </a:extLst>
                  </a:tr>
                  <a:tr h="6301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ja-JP" altLang="en-US" sz="2400" dirty="0">
                              <a:solidFill>
                                <a:srgbClr val="343F56"/>
                              </a:solidFill>
                              <a:latin typeface="MS Gothic" panose="020B0609070205080204" pitchFamily="49" charset="-128"/>
                              <a:ea typeface="MS Gothic" panose="020B0609070205080204" pitchFamily="49" charset="-128"/>
                            </a:rPr>
                            <a:t>７回以内で当たる</a:t>
                          </a:r>
                          <a:endParaRPr lang="en-US" sz="2400" dirty="0">
                            <a:solidFill>
                              <a:srgbClr val="343F56"/>
                            </a:solidFill>
                            <a:latin typeface="MS Gothic" panose="020B0609070205080204" pitchFamily="49" charset="-128"/>
                            <a:ea typeface="MS Gothic" panose="020B0609070205080204" pitchFamily="49" charset="-128"/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rgbClr val="343F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rgbClr val="343F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rgbClr val="343F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rgbClr val="343F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8100" cap="flat" cmpd="sng" algn="ctr">
                          <a:solidFill>
                            <a:srgbClr val="343F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rgbClr val="343F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rgbClr val="343F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rgbClr val="343F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676" t="-101942" r="-108784" b="-2067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>
                              <a:solidFill>
                                <a:srgbClr val="343F56"/>
                              </a:solidFill>
                              <a:latin typeface="MS Gothic" panose="020B0609070205080204" pitchFamily="49" charset="-128"/>
                              <a:ea typeface="MS Gothic" panose="020B0609070205080204" pitchFamily="49" charset="-128"/>
                            </a:rPr>
                            <a:t>124</a:t>
                          </a:r>
                          <a:r>
                            <a:rPr lang="ja-JP" altLang="en-US" sz="2400" dirty="0">
                              <a:solidFill>
                                <a:srgbClr val="343F56"/>
                              </a:solidFill>
                              <a:latin typeface="MS Gothic" panose="020B0609070205080204" pitchFamily="49" charset="-128"/>
                              <a:ea typeface="MS Gothic" panose="020B0609070205080204" pitchFamily="49" charset="-128"/>
                            </a:rPr>
                            <a:t>人</a:t>
                          </a:r>
                          <a:endParaRPr lang="en-US" sz="2400" dirty="0">
                            <a:solidFill>
                              <a:srgbClr val="343F56"/>
                            </a:solidFill>
                            <a:latin typeface="MS Gothic" panose="020B0609070205080204" pitchFamily="49" charset="-128"/>
                            <a:ea typeface="MS Gothic" panose="020B0609070205080204" pitchFamily="49" charset="-128"/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rgbClr val="343F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rgbClr val="343F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rgbClr val="343F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rgbClr val="343F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28413238"/>
                      </a:ext>
                    </a:extLst>
                  </a:tr>
                  <a:tr h="61937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ja-JP" altLang="en-US" sz="2400" dirty="0">
                              <a:solidFill>
                                <a:srgbClr val="343F56"/>
                              </a:solidFill>
                              <a:latin typeface="MS Gothic" panose="020B0609070205080204" pitchFamily="49" charset="-128"/>
                              <a:ea typeface="MS Gothic" panose="020B0609070205080204" pitchFamily="49" charset="-128"/>
                            </a:rPr>
                            <a:t>４回で当たる</a:t>
                          </a:r>
                          <a:endParaRPr lang="en-US" sz="2400" dirty="0">
                            <a:solidFill>
                              <a:srgbClr val="343F56"/>
                            </a:solidFill>
                            <a:latin typeface="MS Gothic" panose="020B0609070205080204" pitchFamily="49" charset="-128"/>
                            <a:ea typeface="MS Gothic" panose="020B0609070205080204" pitchFamily="49" charset="-128"/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rgbClr val="343F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rgbClr val="343F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rgbClr val="343F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rgbClr val="343F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8100" cap="flat" cmpd="sng" algn="ctr">
                          <a:solidFill>
                            <a:srgbClr val="343F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rgbClr val="343F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rgbClr val="343F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rgbClr val="343F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676" t="-203922" r="-108784" b="-1088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rgbClr val="343F56"/>
                              </a:solidFill>
                              <a:latin typeface="MS Gothic" panose="020B0609070205080204" pitchFamily="49" charset="-128"/>
                              <a:ea typeface="MS Gothic" panose="020B0609070205080204" pitchFamily="49" charset="-128"/>
                            </a:rPr>
                            <a:t>3</a:t>
                          </a:r>
                          <a:r>
                            <a:rPr lang="ja-JP" altLang="en-US" sz="2400" dirty="0">
                              <a:solidFill>
                                <a:srgbClr val="343F56"/>
                              </a:solidFill>
                              <a:latin typeface="MS Gothic" panose="020B0609070205080204" pitchFamily="49" charset="-128"/>
                              <a:ea typeface="MS Gothic" panose="020B0609070205080204" pitchFamily="49" charset="-128"/>
                            </a:rPr>
                            <a:t>人</a:t>
                          </a:r>
                          <a:endParaRPr lang="en-US" sz="2400" dirty="0">
                            <a:solidFill>
                              <a:srgbClr val="343F56"/>
                            </a:solidFill>
                            <a:latin typeface="MS Gothic" panose="020B0609070205080204" pitchFamily="49" charset="-128"/>
                            <a:ea typeface="MS Gothic" panose="020B0609070205080204" pitchFamily="49" charset="-128"/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rgbClr val="343F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rgbClr val="343F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rgbClr val="343F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rgbClr val="343F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35543524"/>
                      </a:ext>
                    </a:extLst>
                  </a:tr>
                  <a:tr h="61937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ja-JP" altLang="en-US" sz="2400" dirty="0">
                              <a:solidFill>
                                <a:srgbClr val="343F56"/>
                              </a:solidFill>
                              <a:latin typeface="MS Gothic" panose="020B0609070205080204" pitchFamily="49" charset="-128"/>
                              <a:ea typeface="MS Gothic" panose="020B0609070205080204" pitchFamily="49" charset="-128"/>
                            </a:rPr>
                            <a:t>最も遅いゲーム</a:t>
                          </a:r>
                          <a:endParaRPr lang="en-US" sz="2400" dirty="0">
                            <a:solidFill>
                              <a:srgbClr val="343F56"/>
                            </a:solidFill>
                            <a:latin typeface="MS Gothic" panose="020B0609070205080204" pitchFamily="49" charset="-128"/>
                            <a:ea typeface="MS Gothic" panose="020B0609070205080204" pitchFamily="49" charset="-128"/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rgbClr val="343F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rgbClr val="343F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rgbClr val="343F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rgbClr val="343F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8100" cap="flat" cmpd="sng" algn="ctr">
                          <a:solidFill>
                            <a:srgbClr val="343F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rgbClr val="343F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rgbClr val="343F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rgbClr val="343F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676" t="-303922" r="-108784" b="-88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ja-JP" sz="2400" dirty="0">
                              <a:solidFill>
                                <a:srgbClr val="343F56"/>
                              </a:solidFill>
                              <a:latin typeface="MS Gothic" panose="020B0609070205080204" pitchFamily="49" charset="-128"/>
                              <a:ea typeface="MS Gothic" panose="020B0609070205080204" pitchFamily="49" charset="-128"/>
                            </a:rPr>
                            <a:t>1</a:t>
                          </a:r>
                          <a:r>
                            <a:rPr lang="ja-JP" altLang="en-US" sz="2400" dirty="0">
                              <a:solidFill>
                                <a:srgbClr val="343F56"/>
                              </a:solidFill>
                              <a:latin typeface="MS Gothic" panose="020B0609070205080204" pitchFamily="49" charset="-128"/>
                              <a:ea typeface="MS Gothic" panose="020B0609070205080204" pitchFamily="49" charset="-128"/>
                            </a:rPr>
                            <a:t>人</a:t>
                          </a:r>
                          <a:endParaRPr lang="en-US" sz="2400" dirty="0">
                            <a:solidFill>
                              <a:srgbClr val="343F56"/>
                            </a:solidFill>
                            <a:latin typeface="MS Gothic" panose="020B0609070205080204" pitchFamily="49" charset="-128"/>
                            <a:ea typeface="MS Gothic" panose="020B0609070205080204" pitchFamily="49" charset="-128"/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rgbClr val="343F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rgbClr val="343F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rgbClr val="343F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rgbClr val="343F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4249687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9318745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F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F40F835-B5EB-41D9-ABCF-76BAD5E1A6DC}"/>
              </a:ext>
            </a:extLst>
          </p:cNvPr>
          <p:cNvSpPr txBox="1">
            <a:spLocks/>
          </p:cNvSpPr>
          <p:nvPr/>
        </p:nvSpPr>
        <p:spPr>
          <a:xfrm>
            <a:off x="1524000" y="1598375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800" b="1" dirty="0">
                <a:solidFill>
                  <a:srgbClr val="F5E6CA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ご清聴ありがとうございました</a:t>
            </a:r>
            <a:endParaRPr lang="en-US" sz="4800" b="1" dirty="0">
              <a:solidFill>
                <a:srgbClr val="F5E6CA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247752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F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9E989A1-23B7-4141-9204-26CB717C6D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5909" y="711200"/>
            <a:ext cx="6997490" cy="550060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856BDD5-2307-47E3-9AF8-CE4F495FDBD3}"/>
              </a:ext>
            </a:extLst>
          </p:cNvPr>
          <p:cNvSpPr/>
          <p:nvPr/>
        </p:nvSpPr>
        <p:spPr>
          <a:xfrm>
            <a:off x="1" y="-419"/>
            <a:ext cx="4610100" cy="6857999"/>
          </a:xfrm>
          <a:prstGeom prst="rect">
            <a:avLst/>
          </a:prstGeom>
          <a:solidFill>
            <a:srgbClr val="F5E6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F40F835-B5EB-41D9-ABCF-76BAD5E1A6DC}"/>
              </a:ext>
            </a:extLst>
          </p:cNvPr>
          <p:cNvSpPr txBox="1">
            <a:spLocks/>
          </p:cNvSpPr>
          <p:nvPr/>
        </p:nvSpPr>
        <p:spPr>
          <a:xfrm>
            <a:off x="241300" y="215900"/>
            <a:ext cx="4152900" cy="123189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10000"/>
              </a:lnSpc>
            </a:pPr>
            <a:r>
              <a:rPr lang="ja-JP" altLang="en-US" sz="4000" b="1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課題２：円の面積の</a:t>
            </a:r>
            <a:endParaRPr lang="en-US" altLang="ja-JP" sz="4000" b="1" dirty="0">
              <a:solidFill>
                <a:srgbClr val="343F56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algn="l">
              <a:lnSpc>
                <a:spcPct val="110000"/>
              </a:lnSpc>
            </a:pPr>
            <a:r>
              <a:rPr lang="ja-JP" altLang="en-US" sz="4000" b="1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シミュレーション結果</a:t>
            </a:r>
            <a:endParaRPr lang="en-US" sz="4000" b="1" dirty="0">
              <a:solidFill>
                <a:srgbClr val="343F56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C433E35-E8C3-4EC4-A5CD-268A41098538}"/>
                  </a:ext>
                </a:extLst>
              </p:cNvPr>
              <p:cNvSpPr txBox="1"/>
              <p:nvPr/>
            </p:nvSpPr>
            <p:spPr>
              <a:xfrm>
                <a:off x="241300" y="2488504"/>
                <a:ext cx="41529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ja-JP" altLang="en-US" sz="2800" dirty="0">
                    <a:solidFill>
                      <a:srgbClr val="343F56"/>
                    </a:solidFill>
                    <a:latin typeface="MS Gothic" panose="020B0609070205080204" pitchFamily="49" charset="-128"/>
                    <a:ea typeface="MS Gothic" panose="020B0609070205080204" pitchFamily="49" charset="-128"/>
                  </a:rPr>
                  <a:t>半径</a:t>
                </a:r>
                <a14:m>
                  <m:oMath xmlns:m="http://schemas.openxmlformats.org/officeDocument/2006/math">
                    <m:r>
                      <a:rPr lang="en-US" altLang="ja-JP" sz="2800" i="1">
                        <a:solidFill>
                          <a:srgbClr val="343F56"/>
                        </a:solidFill>
                        <a:latin typeface="Cambria Math" panose="02040503050406030204" pitchFamily="18" charset="0"/>
                        <a:ea typeface="MS Gothic" panose="020B0609070205080204" pitchFamily="49" charset="-128"/>
                      </a:rPr>
                      <m:t>1</m:t>
                    </m:r>
                    <m:r>
                      <a:rPr lang="en-US" altLang="ja-JP" sz="2800" b="0" i="1" smtClean="0">
                        <a:solidFill>
                          <a:srgbClr val="343F56"/>
                        </a:solidFill>
                        <a:latin typeface="Cambria Math" panose="02040503050406030204" pitchFamily="18" charset="0"/>
                        <a:ea typeface="MS Gothic" panose="020B0609070205080204" pitchFamily="49" charset="-128"/>
                      </a:rPr>
                      <m:t>3</m:t>
                    </m:r>
                    <m:r>
                      <a:rPr lang="en-US" altLang="ja-JP" sz="2800" b="0" i="1" smtClean="0">
                        <a:solidFill>
                          <a:srgbClr val="343F56"/>
                        </a:solidFill>
                        <a:latin typeface="Cambria Math" panose="02040503050406030204" pitchFamily="18" charset="0"/>
                        <a:ea typeface="MS Gothic" panose="020B0609070205080204" pitchFamily="49" charset="-128"/>
                      </a:rPr>
                      <m:t>𝑚</m:t>
                    </m:r>
                  </m:oMath>
                </a14:m>
                <a:r>
                  <a:rPr lang="ja-JP" altLang="en-US" sz="2800" dirty="0">
                    <a:solidFill>
                      <a:srgbClr val="343F56"/>
                    </a:solidFill>
                    <a:latin typeface="MS Gothic" panose="020B0609070205080204" pitchFamily="49" charset="-128"/>
                    <a:ea typeface="MS Gothic" panose="020B0609070205080204" pitchFamily="49" charset="-128"/>
                  </a:rPr>
                  <a:t>の円の面積</a:t>
                </a:r>
                <a:endParaRPr lang="en-US" altLang="ja-JP" sz="2800" dirty="0">
                  <a:solidFill>
                    <a:srgbClr val="343F56"/>
                  </a:solidFill>
                  <a:latin typeface="MS Gothic" panose="020B0609070205080204" pitchFamily="49" charset="-128"/>
                  <a:ea typeface="MS Gothic" panose="020B0609070205080204" pitchFamily="49" charset="-128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C433E35-E8C3-4EC4-A5CD-268A410985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300" y="2488504"/>
                <a:ext cx="4152900" cy="523220"/>
              </a:xfrm>
              <a:prstGeom prst="rect">
                <a:avLst/>
              </a:prstGeom>
              <a:blipFill>
                <a:blip r:embed="rId3"/>
                <a:stretch>
                  <a:fillRect l="-2643" t="-13953" b="-290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3FE252F-1DB5-495A-9F0D-DB7DD71A8541}"/>
                  </a:ext>
                </a:extLst>
              </p:cNvPr>
              <p:cNvSpPr txBox="1"/>
              <p:nvPr/>
            </p:nvSpPr>
            <p:spPr>
              <a:xfrm>
                <a:off x="228601" y="3719256"/>
                <a:ext cx="4152900" cy="9909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ja-JP" altLang="en-US" sz="2800" dirty="0">
                    <a:solidFill>
                      <a:srgbClr val="343F56"/>
                    </a:solidFill>
                    <a:latin typeface="MS Gothic" panose="020B0609070205080204" pitchFamily="49" charset="-128"/>
                    <a:ea typeface="MS Gothic" panose="020B0609070205080204" pitchFamily="49" charset="-128"/>
                  </a:rPr>
                  <a:t>サンプル数が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2800" b="0" i="1" smtClean="0">
                            <a:solidFill>
                              <a:srgbClr val="343F5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800" b="0" i="1" smtClean="0">
                            <a:solidFill>
                              <a:srgbClr val="343F56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ja-JP" sz="2800" b="0" i="1" smtClean="0">
                            <a:solidFill>
                              <a:srgbClr val="343F56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ja-JP" altLang="en-US" sz="2800" dirty="0">
                    <a:solidFill>
                      <a:srgbClr val="343F56"/>
                    </a:solidFill>
                    <a:latin typeface="MS Gothic" panose="020B0609070205080204" pitchFamily="49" charset="-128"/>
                    <a:ea typeface="MS Gothic" panose="020B0609070205080204" pitchFamily="49" charset="-128"/>
                  </a:rPr>
                  <a:t>以上から理論値に近づく．</a:t>
                </a:r>
                <a:endParaRPr lang="en-US" sz="2800" dirty="0">
                  <a:solidFill>
                    <a:srgbClr val="343F56"/>
                  </a:solidFill>
                  <a:latin typeface="MS Gothic" panose="020B0609070205080204" pitchFamily="49" charset="-128"/>
                  <a:ea typeface="MS Gothic" panose="020B0609070205080204" pitchFamily="49" charset="-128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3FE252F-1DB5-495A-9F0D-DB7DD71A85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1" y="3719256"/>
                <a:ext cx="4152900" cy="990977"/>
              </a:xfrm>
              <a:prstGeom prst="rect">
                <a:avLst/>
              </a:prstGeom>
              <a:blipFill>
                <a:blip r:embed="rId4"/>
                <a:stretch>
                  <a:fillRect l="-2643" t="-7362" r="-3965" b="-128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D3588CA-5A5D-4FB7-8A58-567EADA914DE}"/>
                  </a:ext>
                </a:extLst>
              </p:cNvPr>
              <p:cNvSpPr txBox="1"/>
              <p:nvPr/>
            </p:nvSpPr>
            <p:spPr>
              <a:xfrm>
                <a:off x="241300" y="3098542"/>
                <a:ext cx="415290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ja-JP" altLang="en-US" sz="2800" dirty="0">
                    <a:solidFill>
                      <a:srgbClr val="343F56"/>
                    </a:solidFill>
                    <a:latin typeface="MS Gothic" panose="020B0609070205080204" pitchFamily="49" charset="-128"/>
                    <a:ea typeface="MS Gothic" panose="020B0609070205080204" pitchFamily="49" charset="-128"/>
                  </a:rPr>
                  <a:t>理論値：</a:t>
                </a:r>
                <a14:m>
                  <m:oMath xmlns:m="http://schemas.openxmlformats.org/officeDocument/2006/math">
                    <m:r>
                      <a:rPr lang="en-US" altLang="ja-JP" sz="2800" i="1" dirty="0">
                        <a:solidFill>
                          <a:srgbClr val="343F56"/>
                        </a:solidFill>
                        <a:latin typeface="Cambria Math" panose="02040503050406030204" pitchFamily="18" charset="0"/>
                        <a:ea typeface="MS Gothic" panose="020B0609070205080204" pitchFamily="49" charset="-128"/>
                      </a:rPr>
                      <m:t>530.929</m:t>
                    </m:r>
                    <m:r>
                      <a:rPr lang="en-US" altLang="ja-JP" sz="2800" b="0" i="1" smtClean="0">
                        <a:solidFill>
                          <a:srgbClr val="343F56"/>
                        </a:solidFill>
                        <a:latin typeface="Cambria Math" panose="02040503050406030204" pitchFamily="18" charset="0"/>
                        <a:ea typeface="MS Gothic" panose="020B0609070205080204" pitchFamily="49" charset="-128"/>
                      </a:rPr>
                      <m:t>…</m:t>
                    </m:r>
                  </m:oMath>
                </a14:m>
                <a:endParaRPr lang="en-US" altLang="ja-JP" sz="2800" dirty="0">
                  <a:solidFill>
                    <a:srgbClr val="343F56"/>
                  </a:solidFill>
                  <a:latin typeface="MS Gothic" panose="020B0609070205080204" pitchFamily="49" charset="-128"/>
                  <a:ea typeface="MS Gothic" panose="020B0609070205080204" pitchFamily="49" charset="-128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ja-JP" sz="2800" dirty="0">
                  <a:solidFill>
                    <a:srgbClr val="343F56"/>
                  </a:solidFill>
                  <a:latin typeface="MS Gothic" panose="020B0609070205080204" pitchFamily="49" charset="-128"/>
                  <a:ea typeface="MS Gothic" panose="020B0609070205080204" pitchFamily="49" charset="-128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D3588CA-5A5D-4FB7-8A58-567EADA914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300" y="3098542"/>
                <a:ext cx="4152900" cy="954107"/>
              </a:xfrm>
              <a:prstGeom prst="rect">
                <a:avLst/>
              </a:prstGeom>
              <a:blipFill>
                <a:blip r:embed="rId5"/>
                <a:stretch>
                  <a:fillRect l="-2643" t="-76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953DB28D-272D-4E9D-8DB9-F8775208A7BA}"/>
              </a:ext>
            </a:extLst>
          </p:cNvPr>
          <p:cNvSpPr txBox="1"/>
          <p:nvPr/>
        </p:nvSpPr>
        <p:spPr>
          <a:xfrm>
            <a:off x="11725275" y="6376524"/>
            <a:ext cx="466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5E6CA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14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AA1531-6081-4985-BB05-632C5034FD9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77" b="5603"/>
          <a:stretch/>
        </p:blipFill>
        <p:spPr>
          <a:xfrm>
            <a:off x="4968766" y="1072444"/>
            <a:ext cx="6991775" cy="4820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3639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F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EB76B28-E89D-4A82-ABEE-1E65FB175AA9}"/>
              </a:ext>
            </a:extLst>
          </p:cNvPr>
          <p:cNvSpPr/>
          <p:nvPr/>
        </p:nvSpPr>
        <p:spPr>
          <a:xfrm>
            <a:off x="943429" y="0"/>
            <a:ext cx="11248571" cy="6858000"/>
          </a:xfrm>
          <a:prstGeom prst="rect">
            <a:avLst/>
          </a:prstGeom>
          <a:solidFill>
            <a:srgbClr val="F5E6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F40F835-B5EB-41D9-ABCF-76BAD5E1A6DC}"/>
              </a:ext>
            </a:extLst>
          </p:cNvPr>
          <p:cNvSpPr txBox="1">
            <a:spLocks/>
          </p:cNvSpPr>
          <p:nvPr/>
        </p:nvSpPr>
        <p:spPr>
          <a:xfrm>
            <a:off x="1565729" y="-118219"/>
            <a:ext cx="10914743" cy="16128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4000" b="1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確率</a:t>
            </a:r>
            <a:endParaRPr lang="en-US" sz="4000" b="1" dirty="0">
              <a:solidFill>
                <a:srgbClr val="343F56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9FE943-E46F-4F56-ABEC-1DEB0D7A1F84}"/>
              </a:ext>
            </a:extLst>
          </p:cNvPr>
          <p:cNvSpPr txBox="1"/>
          <p:nvPr/>
        </p:nvSpPr>
        <p:spPr>
          <a:xfrm>
            <a:off x="11725275" y="6376524"/>
            <a:ext cx="466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343F56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25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91AB60F-AC91-4B5C-B49B-B20DB19E718A}"/>
                  </a:ext>
                </a:extLst>
              </p:cNvPr>
              <p:cNvSpPr txBox="1"/>
              <p:nvPr/>
            </p:nvSpPr>
            <p:spPr>
              <a:xfrm>
                <a:off x="3589866" y="3119343"/>
                <a:ext cx="5012267" cy="9963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343F56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800" b="0" i="1" smtClean="0">
                          <a:solidFill>
                            <a:srgbClr val="343F5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rgbClr val="343F5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ja-JP" altLang="en-US" sz="2800" i="1">
                              <a:solidFill>
                                <a:srgbClr val="343F56"/>
                              </a:solidFill>
                              <a:latin typeface="Cambria Math" panose="02040503050406030204" pitchFamily="18" charset="0"/>
                            </a:rPr>
                            <m:t>事象</m:t>
                          </m:r>
                          <m:r>
                            <a:rPr lang="ja-JP" altLang="en-US" sz="2800" i="1" smtClean="0">
                              <a:solidFill>
                                <a:srgbClr val="343F56"/>
                              </a:solidFill>
                              <a:latin typeface="Cambria Math" panose="02040503050406030204" pitchFamily="18" charset="0"/>
                            </a:rPr>
                            <m:t>が</m:t>
                          </m:r>
                          <m:r>
                            <a:rPr lang="ja-JP" altLang="en-US" sz="2800" i="1">
                              <a:solidFill>
                                <a:srgbClr val="343F56"/>
                              </a:solidFill>
                              <a:latin typeface="Cambria Math" panose="02040503050406030204" pitchFamily="18" charset="0"/>
                            </a:rPr>
                            <m:t>起こる</m:t>
                          </m:r>
                          <m:r>
                            <a:rPr lang="ja-JP" altLang="en-US" sz="2800" i="1" smtClean="0">
                              <a:solidFill>
                                <a:srgbClr val="343F56"/>
                              </a:solidFill>
                              <a:latin typeface="Cambria Math" panose="02040503050406030204" pitchFamily="18" charset="0"/>
                            </a:rPr>
                            <m:t>数</m:t>
                          </m:r>
                        </m:num>
                        <m:den>
                          <m:r>
                            <a:rPr lang="ja-JP" altLang="en-US" sz="2800" i="1">
                              <a:solidFill>
                                <a:srgbClr val="343F56"/>
                              </a:solidFill>
                              <a:latin typeface="Cambria Math" panose="02040503050406030204" pitchFamily="18" charset="0"/>
                            </a:rPr>
                            <m:t>起こり</m:t>
                          </m:r>
                          <m:r>
                            <a:rPr lang="ja-JP" altLang="en-US" sz="2800" i="1" smtClean="0">
                              <a:solidFill>
                                <a:srgbClr val="343F56"/>
                              </a:solidFill>
                              <a:latin typeface="Cambria Math" panose="02040503050406030204" pitchFamily="18" charset="0"/>
                            </a:rPr>
                            <m:t>うる</m:t>
                          </m:r>
                          <m:r>
                            <a:rPr lang="ja-JP" altLang="en-US" sz="2800" i="1">
                              <a:solidFill>
                                <a:srgbClr val="343F56"/>
                              </a:solidFill>
                              <a:latin typeface="Cambria Math" panose="02040503050406030204" pitchFamily="18" charset="0"/>
                            </a:rPr>
                            <m:t>すべて</m:t>
                          </m:r>
                          <m:r>
                            <a:rPr lang="ja-JP" altLang="en-US" sz="2800" i="1" smtClean="0">
                              <a:solidFill>
                                <a:srgbClr val="343F56"/>
                              </a:solidFill>
                              <a:latin typeface="Cambria Math" panose="02040503050406030204" pitchFamily="18" charset="0"/>
                            </a:rPr>
                            <m:t>の</m:t>
                          </m:r>
                          <m:r>
                            <a:rPr lang="ja-JP" altLang="en-US" sz="2800" i="1">
                              <a:solidFill>
                                <a:srgbClr val="343F56"/>
                              </a:solidFill>
                              <a:latin typeface="Cambria Math" panose="02040503050406030204" pitchFamily="18" charset="0"/>
                            </a:rPr>
                            <m:t>場合</m:t>
                          </m:r>
                        </m:den>
                      </m:f>
                    </m:oMath>
                  </m:oMathPara>
                </a14:m>
                <a:endParaRPr lang="en-US" sz="2800" dirty="0">
                  <a:solidFill>
                    <a:srgbClr val="343F56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91AB60F-AC91-4B5C-B49B-B20DB19E7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9866" y="3119343"/>
                <a:ext cx="5012267" cy="9963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BF44165-742B-497F-9AA7-3690B7D284F5}"/>
              </a:ext>
            </a:extLst>
          </p:cNvPr>
          <p:cNvSpPr/>
          <p:nvPr/>
        </p:nvSpPr>
        <p:spPr>
          <a:xfrm>
            <a:off x="3334456" y="2573867"/>
            <a:ext cx="5798255" cy="2087314"/>
          </a:xfrm>
          <a:prstGeom prst="roundRect">
            <a:avLst>
              <a:gd name="adj" fmla="val 7637"/>
            </a:avLst>
          </a:prstGeom>
          <a:noFill/>
          <a:ln w="50800">
            <a:solidFill>
              <a:srgbClr val="343F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6064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F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EB76B28-E89D-4A82-ABEE-1E65FB175AA9}"/>
              </a:ext>
            </a:extLst>
          </p:cNvPr>
          <p:cNvSpPr/>
          <p:nvPr/>
        </p:nvSpPr>
        <p:spPr>
          <a:xfrm>
            <a:off x="943429" y="0"/>
            <a:ext cx="11248571" cy="6858000"/>
          </a:xfrm>
          <a:prstGeom prst="rect">
            <a:avLst/>
          </a:prstGeom>
          <a:solidFill>
            <a:srgbClr val="F5E6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F40F835-B5EB-41D9-ABCF-76BAD5E1A6DC}"/>
              </a:ext>
            </a:extLst>
          </p:cNvPr>
          <p:cNvSpPr txBox="1">
            <a:spLocks/>
          </p:cNvSpPr>
          <p:nvPr/>
        </p:nvSpPr>
        <p:spPr>
          <a:xfrm>
            <a:off x="1565729" y="-118219"/>
            <a:ext cx="10914743" cy="16128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4000" b="1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確率</a:t>
            </a:r>
            <a:endParaRPr lang="en-US" sz="4000" b="1" dirty="0">
              <a:solidFill>
                <a:srgbClr val="343F56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9FE943-E46F-4F56-ABEC-1DEB0D7A1F84}"/>
              </a:ext>
            </a:extLst>
          </p:cNvPr>
          <p:cNvSpPr txBox="1"/>
          <p:nvPr/>
        </p:nvSpPr>
        <p:spPr>
          <a:xfrm>
            <a:off x="11725275" y="6376524"/>
            <a:ext cx="466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343F56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25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91AB60F-AC91-4B5C-B49B-B20DB19E718A}"/>
                  </a:ext>
                </a:extLst>
              </p:cNvPr>
              <p:cNvSpPr txBox="1"/>
              <p:nvPr/>
            </p:nvSpPr>
            <p:spPr>
              <a:xfrm>
                <a:off x="3589866" y="3119343"/>
                <a:ext cx="5012267" cy="9963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343F56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800" b="0" i="1" smtClean="0">
                          <a:solidFill>
                            <a:srgbClr val="343F5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rgbClr val="343F5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ja-JP" altLang="en-US" sz="2800" i="1">
                              <a:solidFill>
                                <a:srgbClr val="343F56"/>
                              </a:solidFill>
                              <a:latin typeface="Cambria Math" panose="02040503050406030204" pitchFamily="18" charset="0"/>
                            </a:rPr>
                            <m:t>事象</m:t>
                          </m:r>
                          <m:r>
                            <a:rPr lang="ja-JP" altLang="en-US" sz="2800" i="1" smtClean="0">
                              <a:solidFill>
                                <a:srgbClr val="343F56"/>
                              </a:solidFill>
                              <a:latin typeface="Cambria Math" panose="02040503050406030204" pitchFamily="18" charset="0"/>
                            </a:rPr>
                            <m:t>が</m:t>
                          </m:r>
                          <m:r>
                            <a:rPr lang="ja-JP" altLang="en-US" sz="2800" i="1">
                              <a:solidFill>
                                <a:srgbClr val="343F56"/>
                              </a:solidFill>
                              <a:latin typeface="Cambria Math" panose="02040503050406030204" pitchFamily="18" charset="0"/>
                            </a:rPr>
                            <m:t>起こる</m:t>
                          </m:r>
                          <m:r>
                            <a:rPr lang="ja-JP" altLang="en-US" sz="2800" i="1" smtClean="0">
                              <a:solidFill>
                                <a:srgbClr val="343F56"/>
                              </a:solidFill>
                              <a:latin typeface="Cambria Math" panose="02040503050406030204" pitchFamily="18" charset="0"/>
                            </a:rPr>
                            <m:t>数</m:t>
                          </m:r>
                        </m:num>
                        <m:den>
                          <m:r>
                            <a:rPr lang="ja-JP" altLang="en-US" sz="2800" i="1">
                              <a:solidFill>
                                <a:srgbClr val="343F56"/>
                              </a:solidFill>
                              <a:latin typeface="Cambria Math" panose="02040503050406030204" pitchFamily="18" charset="0"/>
                            </a:rPr>
                            <m:t>起こり</m:t>
                          </m:r>
                          <m:r>
                            <a:rPr lang="ja-JP" altLang="en-US" sz="2800" i="1" smtClean="0">
                              <a:solidFill>
                                <a:srgbClr val="343F56"/>
                              </a:solidFill>
                              <a:latin typeface="Cambria Math" panose="02040503050406030204" pitchFamily="18" charset="0"/>
                            </a:rPr>
                            <m:t>うる</m:t>
                          </m:r>
                          <m:r>
                            <a:rPr lang="ja-JP" altLang="en-US" sz="2800" i="1">
                              <a:solidFill>
                                <a:srgbClr val="343F56"/>
                              </a:solidFill>
                              <a:latin typeface="Cambria Math" panose="02040503050406030204" pitchFamily="18" charset="0"/>
                            </a:rPr>
                            <m:t>すべて</m:t>
                          </m:r>
                          <m:r>
                            <a:rPr lang="ja-JP" altLang="en-US" sz="2800" i="1" smtClean="0">
                              <a:solidFill>
                                <a:srgbClr val="343F56"/>
                              </a:solidFill>
                              <a:latin typeface="Cambria Math" panose="02040503050406030204" pitchFamily="18" charset="0"/>
                            </a:rPr>
                            <m:t>の</m:t>
                          </m:r>
                          <m:r>
                            <a:rPr lang="ja-JP" altLang="en-US" sz="2800" i="1">
                              <a:solidFill>
                                <a:srgbClr val="343F56"/>
                              </a:solidFill>
                              <a:latin typeface="Cambria Math" panose="02040503050406030204" pitchFamily="18" charset="0"/>
                            </a:rPr>
                            <m:t>場合</m:t>
                          </m:r>
                        </m:den>
                      </m:f>
                    </m:oMath>
                  </m:oMathPara>
                </a14:m>
                <a:endParaRPr lang="en-US" sz="2800" dirty="0">
                  <a:solidFill>
                    <a:srgbClr val="343F56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91AB60F-AC91-4B5C-B49B-B20DB19E7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9866" y="3119343"/>
                <a:ext cx="5012267" cy="9963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BF44165-742B-497F-9AA7-3690B7D284F5}"/>
              </a:ext>
            </a:extLst>
          </p:cNvPr>
          <p:cNvSpPr/>
          <p:nvPr/>
        </p:nvSpPr>
        <p:spPr>
          <a:xfrm>
            <a:off x="3334456" y="2573867"/>
            <a:ext cx="5798255" cy="2087314"/>
          </a:xfrm>
          <a:prstGeom prst="roundRect">
            <a:avLst>
              <a:gd name="adj" fmla="val 7637"/>
            </a:avLst>
          </a:prstGeom>
          <a:noFill/>
          <a:ln w="50800">
            <a:solidFill>
              <a:srgbClr val="343F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927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F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2A71C6E-8C4E-4557-A00A-DFA52CAA4E60}"/>
              </a:ext>
            </a:extLst>
          </p:cNvPr>
          <p:cNvSpPr/>
          <p:nvPr/>
        </p:nvSpPr>
        <p:spPr>
          <a:xfrm>
            <a:off x="4610100" y="0"/>
            <a:ext cx="7581899" cy="6857999"/>
          </a:xfrm>
          <a:prstGeom prst="rect">
            <a:avLst/>
          </a:prstGeom>
          <a:solidFill>
            <a:srgbClr val="F5E6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F40F835-B5EB-41D9-ABCF-76BAD5E1A6DC}"/>
              </a:ext>
            </a:extLst>
          </p:cNvPr>
          <p:cNvSpPr txBox="1">
            <a:spLocks/>
          </p:cNvSpPr>
          <p:nvPr/>
        </p:nvSpPr>
        <p:spPr>
          <a:xfrm>
            <a:off x="241300" y="215900"/>
            <a:ext cx="4831694" cy="155645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10000"/>
              </a:lnSpc>
            </a:pPr>
            <a:r>
              <a:rPr lang="en-US" altLang="ja-JP" sz="4000" b="1" dirty="0">
                <a:solidFill>
                  <a:srgbClr val="F5E6CA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8</a:t>
            </a:r>
            <a:r>
              <a:rPr lang="ja-JP" altLang="en-US" sz="4000" b="1" dirty="0">
                <a:solidFill>
                  <a:srgbClr val="F5E6CA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個のサイコロが</a:t>
            </a:r>
            <a:endParaRPr lang="en-US" altLang="ja-JP" sz="4000" b="1" dirty="0">
              <a:solidFill>
                <a:srgbClr val="F5E6CA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algn="l">
              <a:lnSpc>
                <a:spcPct val="110000"/>
              </a:lnSpc>
            </a:pPr>
            <a:r>
              <a:rPr lang="ja-JP" altLang="en-US" sz="4000" b="1" dirty="0">
                <a:solidFill>
                  <a:srgbClr val="F5E6CA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同じ出目のシミュレ</a:t>
            </a:r>
            <a:endParaRPr lang="en-US" altLang="ja-JP" sz="4000" b="1" dirty="0">
              <a:solidFill>
                <a:srgbClr val="F5E6CA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algn="l">
              <a:lnSpc>
                <a:spcPct val="110000"/>
              </a:lnSpc>
            </a:pPr>
            <a:r>
              <a:rPr lang="ja-JP" altLang="en-US" sz="4000" b="1" dirty="0">
                <a:solidFill>
                  <a:srgbClr val="F5E6CA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ーション結果</a:t>
            </a:r>
            <a:endParaRPr lang="en-US" sz="4000" b="1" dirty="0">
              <a:solidFill>
                <a:srgbClr val="F5E6CA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0C3D9F-6C28-4BE1-8673-D3EE5A2DA53E}"/>
              </a:ext>
            </a:extLst>
          </p:cNvPr>
          <p:cNvSpPr txBox="1"/>
          <p:nvPr/>
        </p:nvSpPr>
        <p:spPr>
          <a:xfrm>
            <a:off x="11725275" y="6376524"/>
            <a:ext cx="466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343F56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10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A3E1B84-553C-4BCD-8207-EB68A55F5EF2}"/>
                  </a:ext>
                </a:extLst>
              </p:cNvPr>
              <p:cNvSpPr txBox="1"/>
              <p:nvPr/>
            </p:nvSpPr>
            <p:spPr>
              <a:xfrm>
                <a:off x="133350" y="2180571"/>
                <a:ext cx="4368799" cy="41554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lnSpc>
                    <a:spcPct val="15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altLang="ja-JP" sz="2800" dirty="0">
                    <a:solidFill>
                      <a:srgbClr val="F5E6CA"/>
                    </a:solidFill>
                    <a:latin typeface="MS Gothic" panose="020B0609070205080204" pitchFamily="49" charset="-128"/>
                    <a:ea typeface="MS Gothic" panose="020B0609070205080204" pitchFamily="49" charset="-128"/>
                  </a:rPr>
                  <a:t>6</a:t>
                </a:r>
                <a:r>
                  <a:rPr lang="ja-JP" altLang="en-US" sz="2800" dirty="0">
                    <a:solidFill>
                      <a:srgbClr val="F5E6CA"/>
                    </a:solidFill>
                    <a:latin typeface="MS Gothic" panose="020B0609070205080204" pitchFamily="49" charset="-128"/>
                    <a:ea typeface="MS Gothic" panose="020B0609070205080204" pitchFamily="49" charset="-128"/>
                  </a:rPr>
                  <a:t>面サイコロ</a:t>
                </a:r>
                <a:endParaRPr lang="en-US" altLang="ja-JP" sz="2800" dirty="0">
                  <a:solidFill>
                    <a:srgbClr val="F5E6CA"/>
                  </a:solidFill>
                  <a:latin typeface="MS Gothic" panose="020B0609070205080204" pitchFamily="49" charset="-128"/>
                  <a:ea typeface="MS Gothic" panose="020B0609070205080204" pitchFamily="49" charset="-128"/>
                </a:endParaRPr>
              </a:p>
              <a:p>
                <a:pPr marL="457200" indent="-457200">
                  <a:lnSpc>
                    <a:spcPct val="15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ja-JP" altLang="en-US" sz="2800" dirty="0">
                    <a:solidFill>
                      <a:srgbClr val="F5E6CA"/>
                    </a:solidFill>
                    <a:latin typeface="MS Gothic" panose="020B0609070205080204" pitchFamily="49" charset="-128"/>
                    <a:ea typeface="MS Gothic" panose="020B0609070205080204" pitchFamily="49" charset="-128"/>
                  </a:rPr>
                  <a:t>理論値：</a:t>
                </a:r>
                <a14:m>
                  <m:oMath xmlns:m="http://schemas.openxmlformats.org/officeDocument/2006/math">
                    <m:r>
                      <a:rPr lang="en-US" altLang="ja-JP" sz="2800" i="1">
                        <a:solidFill>
                          <a:srgbClr val="F5E6C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  <m:r>
                      <a:rPr lang="en-US" altLang="ja-JP" sz="2800" b="0" i="1" smtClean="0">
                        <a:solidFill>
                          <a:srgbClr val="F5E6C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ja-JP" sz="2800" i="1">
                        <a:solidFill>
                          <a:srgbClr val="F5E6C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57</m:t>
                    </m:r>
                    <m:r>
                      <a:rPr lang="en-US" altLang="ja-JP" sz="2800" b="0" i="1" smtClean="0">
                        <a:solidFill>
                          <a:srgbClr val="F5E6C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ja-JP" sz="2800" b="0" i="1" smtClean="0">
                            <a:solidFill>
                              <a:srgbClr val="F5E6CA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800" b="0" i="1" smtClean="0">
                            <a:solidFill>
                              <a:srgbClr val="F5E6CA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ja-JP" sz="2800" b="0" i="1" smtClean="0">
                            <a:solidFill>
                              <a:srgbClr val="F5E6CA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−6</m:t>
                        </m:r>
                      </m:sup>
                    </m:sSup>
                  </m:oMath>
                </a14:m>
                <a:endParaRPr lang="en-US" altLang="ja-JP" sz="2800" dirty="0">
                  <a:solidFill>
                    <a:srgbClr val="F5E6CA"/>
                  </a:solidFill>
                  <a:latin typeface="MS Gothic" panose="020B0609070205080204" pitchFamily="49" charset="-128"/>
                  <a:ea typeface="MS Gothic" panose="020B0609070205080204" pitchFamily="49" charset="-128"/>
                </a:endParaRPr>
              </a:p>
              <a:p>
                <a:pPr marL="457200" indent="-457200">
                  <a:lnSpc>
                    <a:spcPct val="15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ja-JP" altLang="en-US" sz="2800" dirty="0">
                    <a:solidFill>
                      <a:srgbClr val="F5E6CA"/>
                    </a:solidFill>
                    <a:latin typeface="MS Gothic" panose="020B0609070205080204" pitchFamily="49" charset="-128"/>
                    <a:ea typeface="MS Gothic" panose="020B0609070205080204" pitchFamily="49" charset="-128"/>
                  </a:rPr>
                  <a:t>シミュレーション回数が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2800" i="1">
                            <a:solidFill>
                              <a:srgbClr val="F5E6CA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800" i="1">
                            <a:solidFill>
                              <a:srgbClr val="F5E6CA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ja-JP" sz="2800" b="0" i="1" smtClean="0">
                            <a:solidFill>
                              <a:srgbClr val="F5E6CA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ja-JP" altLang="en-US" sz="2800" dirty="0">
                    <a:solidFill>
                      <a:srgbClr val="F5E6CA"/>
                    </a:solidFill>
                    <a:latin typeface="MS Gothic" panose="020B0609070205080204" pitchFamily="49" charset="-128"/>
                    <a:ea typeface="MS Gothic" panose="020B0609070205080204" pitchFamily="49" charset="-128"/>
                  </a:rPr>
                  <a:t>回以上から理論値に近づく．</a:t>
                </a:r>
                <a:endParaRPr lang="en-US" sz="2800" dirty="0">
                  <a:solidFill>
                    <a:srgbClr val="F5E6CA"/>
                  </a:solidFill>
                  <a:latin typeface="MS Gothic" panose="020B0609070205080204" pitchFamily="49" charset="-128"/>
                  <a:ea typeface="MS Gothic" panose="020B0609070205080204" pitchFamily="49" charset="-128"/>
                </a:endParaRPr>
              </a:p>
              <a:p>
                <a:pPr marL="457200" indent="-457200">
                  <a:lnSpc>
                    <a:spcPct val="15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endParaRPr lang="en-US" altLang="ja-JP" sz="2800" dirty="0">
                  <a:solidFill>
                    <a:srgbClr val="F5E6CA"/>
                  </a:solidFill>
                  <a:latin typeface="MS Gothic" panose="020B0609070205080204" pitchFamily="49" charset="-128"/>
                  <a:ea typeface="MS Gothic" panose="020B0609070205080204" pitchFamily="49" charset="-128"/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A3E1B84-553C-4BCD-8207-EB68A55F5E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350" y="2180571"/>
                <a:ext cx="4368799" cy="4155497"/>
              </a:xfrm>
              <a:prstGeom prst="rect">
                <a:avLst/>
              </a:prstGeom>
              <a:blipFill>
                <a:blip r:embed="rId2"/>
                <a:stretch>
                  <a:fillRect l="-25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23F8D4F4-E317-4028-BE3A-BC63668322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2995" y="607958"/>
            <a:ext cx="6820649" cy="5183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6797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F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2A71C6E-8C4E-4557-A00A-DFA52CAA4E60}"/>
              </a:ext>
            </a:extLst>
          </p:cNvPr>
          <p:cNvSpPr/>
          <p:nvPr/>
        </p:nvSpPr>
        <p:spPr>
          <a:xfrm>
            <a:off x="4610100" y="0"/>
            <a:ext cx="7581899" cy="6857999"/>
          </a:xfrm>
          <a:prstGeom prst="rect">
            <a:avLst/>
          </a:prstGeom>
          <a:solidFill>
            <a:srgbClr val="F5E6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F40F835-B5EB-41D9-ABCF-76BAD5E1A6DC}"/>
              </a:ext>
            </a:extLst>
          </p:cNvPr>
          <p:cNvSpPr txBox="1">
            <a:spLocks/>
          </p:cNvSpPr>
          <p:nvPr/>
        </p:nvSpPr>
        <p:spPr>
          <a:xfrm>
            <a:off x="241300" y="215900"/>
            <a:ext cx="4831694" cy="155645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10000"/>
              </a:lnSpc>
            </a:pPr>
            <a:r>
              <a:rPr lang="en-US" altLang="ja-JP" sz="4000" b="1" dirty="0">
                <a:solidFill>
                  <a:srgbClr val="F5E6CA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8</a:t>
            </a:r>
            <a:r>
              <a:rPr lang="ja-JP" altLang="en-US" sz="4000" b="1" dirty="0">
                <a:solidFill>
                  <a:srgbClr val="F5E6CA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個のサイコロが</a:t>
            </a:r>
            <a:endParaRPr lang="en-US" altLang="ja-JP" sz="4000" b="1" dirty="0">
              <a:solidFill>
                <a:srgbClr val="F5E6CA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algn="l">
              <a:lnSpc>
                <a:spcPct val="110000"/>
              </a:lnSpc>
            </a:pPr>
            <a:r>
              <a:rPr lang="ja-JP" altLang="en-US" sz="4000" b="1" dirty="0">
                <a:solidFill>
                  <a:srgbClr val="F5E6CA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同じ出目のシミュレ</a:t>
            </a:r>
            <a:endParaRPr lang="en-US" altLang="ja-JP" sz="4000" b="1" dirty="0">
              <a:solidFill>
                <a:srgbClr val="F5E6CA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algn="l">
              <a:lnSpc>
                <a:spcPct val="110000"/>
              </a:lnSpc>
            </a:pPr>
            <a:r>
              <a:rPr lang="ja-JP" altLang="en-US" sz="4000" b="1" dirty="0">
                <a:solidFill>
                  <a:srgbClr val="F5E6CA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ーション結果</a:t>
            </a:r>
            <a:endParaRPr lang="en-US" sz="4000" b="1" dirty="0">
              <a:solidFill>
                <a:srgbClr val="F5E6CA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0C3D9F-6C28-4BE1-8673-D3EE5A2DA53E}"/>
              </a:ext>
            </a:extLst>
          </p:cNvPr>
          <p:cNvSpPr txBox="1"/>
          <p:nvPr/>
        </p:nvSpPr>
        <p:spPr>
          <a:xfrm>
            <a:off x="11725275" y="6376524"/>
            <a:ext cx="466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343F56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10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A3E1B84-553C-4BCD-8207-EB68A55F5EF2}"/>
                  </a:ext>
                </a:extLst>
              </p:cNvPr>
              <p:cNvSpPr txBox="1"/>
              <p:nvPr/>
            </p:nvSpPr>
            <p:spPr>
              <a:xfrm>
                <a:off x="133350" y="2180571"/>
                <a:ext cx="4368799" cy="41554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lnSpc>
                    <a:spcPct val="15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altLang="ja-JP" sz="2800" dirty="0">
                    <a:solidFill>
                      <a:srgbClr val="F5E6CA"/>
                    </a:solidFill>
                    <a:latin typeface="MS Gothic" panose="020B0609070205080204" pitchFamily="49" charset="-128"/>
                    <a:ea typeface="MS Gothic" panose="020B0609070205080204" pitchFamily="49" charset="-128"/>
                  </a:rPr>
                  <a:t>7</a:t>
                </a:r>
                <a:r>
                  <a:rPr lang="ja-JP" altLang="en-US" sz="2800" dirty="0">
                    <a:solidFill>
                      <a:srgbClr val="F5E6CA"/>
                    </a:solidFill>
                    <a:latin typeface="MS Gothic" panose="020B0609070205080204" pitchFamily="49" charset="-128"/>
                    <a:ea typeface="MS Gothic" panose="020B0609070205080204" pitchFamily="49" charset="-128"/>
                  </a:rPr>
                  <a:t>面サイコロ</a:t>
                </a:r>
                <a:endParaRPr lang="en-US" altLang="ja-JP" sz="2800" dirty="0">
                  <a:solidFill>
                    <a:srgbClr val="F5E6CA"/>
                  </a:solidFill>
                  <a:latin typeface="MS Gothic" panose="020B0609070205080204" pitchFamily="49" charset="-128"/>
                  <a:ea typeface="MS Gothic" panose="020B0609070205080204" pitchFamily="49" charset="-128"/>
                </a:endParaRPr>
              </a:p>
              <a:p>
                <a:pPr marL="457200" indent="-457200">
                  <a:lnSpc>
                    <a:spcPct val="15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ja-JP" altLang="en-US" sz="2800" dirty="0">
                    <a:solidFill>
                      <a:srgbClr val="F5E6CA"/>
                    </a:solidFill>
                    <a:latin typeface="MS Gothic" panose="020B0609070205080204" pitchFamily="49" charset="-128"/>
                    <a:ea typeface="MS Gothic" panose="020B0609070205080204" pitchFamily="49" charset="-128"/>
                  </a:rPr>
                  <a:t>理論値：</a:t>
                </a:r>
                <a14:m>
                  <m:oMath xmlns:m="http://schemas.openxmlformats.org/officeDocument/2006/math">
                    <m:r>
                      <a:rPr lang="en-US" altLang="ja-JP" sz="2800" i="1" dirty="0" smtClean="0">
                        <a:solidFill>
                          <a:srgbClr val="F5E6C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altLang="ja-JP" sz="2800" b="0" i="1" dirty="0" smtClean="0">
                        <a:solidFill>
                          <a:srgbClr val="F5E6C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.213</m:t>
                    </m:r>
                    <m:r>
                      <a:rPr lang="en-US" altLang="ja-JP" sz="2800" b="0" i="1" smtClean="0">
                        <a:solidFill>
                          <a:srgbClr val="F5E6C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ja-JP" sz="2800" b="0" i="1" smtClean="0">
                            <a:solidFill>
                              <a:srgbClr val="F5E6CA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800" b="0" i="1" smtClean="0">
                            <a:solidFill>
                              <a:srgbClr val="F5E6CA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ja-JP" sz="2800" b="0" i="1" smtClean="0">
                            <a:solidFill>
                              <a:srgbClr val="F5E6CA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−6</m:t>
                        </m:r>
                      </m:sup>
                    </m:sSup>
                  </m:oMath>
                </a14:m>
                <a:endParaRPr lang="en-US" altLang="ja-JP" sz="2800" dirty="0">
                  <a:solidFill>
                    <a:srgbClr val="F5E6CA"/>
                  </a:solidFill>
                  <a:latin typeface="MS Gothic" panose="020B0609070205080204" pitchFamily="49" charset="-128"/>
                  <a:ea typeface="MS Gothic" panose="020B0609070205080204" pitchFamily="49" charset="-128"/>
                </a:endParaRPr>
              </a:p>
              <a:p>
                <a:pPr marL="457200" indent="-457200">
                  <a:lnSpc>
                    <a:spcPct val="15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ja-JP" altLang="en-US" sz="2800" dirty="0">
                    <a:solidFill>
                      <a:srgbClr val="F5E6CA"/>
                    </a:solidFill>
                    <a:latin typeface="MS Gothic" panose="020B0609070205080204" pitchFamily="49" charset="-128"/>
                    <a:ea typeface="MS Gothic" panose="020B0609070205080204" pitchFamily="49" charset="-128"/>
                  </a:rPr>
                  <a:t>シミュレーション回数が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2800" i="1">
                            <a:solidFill>
                              <a:srgbClr val="F5E6CA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800" i="1">
                            <a:solidFill>
                              <a:srgbClr val="F5E6CA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ja-JP" sz="2800" b="0" i="1" smtClean="0">
                            <a:solidFill>
                              <a:srgbClr val="F5E6CA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ja-JP" altLang="en-US" sz="2800" dirty="0">
                    <a:solidFill>
                      <a:srgbClr val="F5E6CA"/>
                    </a:solidFill>
                    <a:latin typeface="MS Gothic" panose="020B0609070205080204" pitchFamily="49" charset="-128"/>
                    <a:ea typeface="MS Gothic" panose="020B0609070205080204" pitchFamily="49" charset="-128"/>
                  </a:rPr>
                  <a:t>回以上から理論値に近づく．</a:t>
                </a:r>
                <a:endParaRPr lang="en-US" sz="2800" dirty="0">
                  <a:solidFill>
                    <a:srgbClr val="F5E6CA"/>
                  </a:solidFill>
                  <a:latin typeface="MS Gothic" panose="020B0609070205080204" pitchFamily="49" charset="-128"/>
                  <a:ea typeface="MS Gothic" panose="020B0609070205080204" pitchFamily="49" charset="-128"/>
                </a:endParaRPr>
              </a:p>
              <a:p>
                <a:pPr marL="457200" indent="-457200">
                  <a:lnSpc>
                    <a:spcPct val="15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endParaRPr lang="en-US" altLang="ja-JP" sz="2800" dirty="0">
                  <a:solidFill>
                    <a:srgbClr val="F5E6CA"/>
                  </a:solidFill>
                  <a:latin typeface="MS Gothic" panose="020B0609070205080204" pitchFamily="49" charset="-128"/>
                  <a:ea typeface="MS Gothic" panose="020B0609070205080204" pitchFamily="49" charset="-128"/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A3E1B84-553C-4BCD-8207-EB68A55F5E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350" y="2180571"/>
                <a:ext cx="4368799" cy="4155497"/>
              </a:xfrm>
              <a:prstGeom prst="rect">
                <a:avLst/>
              </a:prstGeom>
              <a:blipFill>
                <a:blip r:embed="rId2"/>
                <a:stretch>
                  <a:fillRect l="-25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23F8D4F4-E317-4028-BE3A-BC63668322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2995" y="607958"/>
            <a:ext cx="6820649" cy="518324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BCC6C46-6684-429F-9B2A-AEA259473D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9127" y="593847"/>
            <a:ext cx="6839218" cy="5197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0889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F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EB76B28-E89D-4A82-ABEE-1E65FB175AA9}"/>
              </a:ext>
            </a:extLst>
          </p:cNvPr>
          <p:cNvSpPr/>
          <p:nvPr/>
        </p:nvSpPr>
        <p:spPr>
          <a:xfrm>
            <a:off x="943429" y="0"/>
            <a:ext cx="11248571" cy="6857999"/>
          </a:xfrm>
          <a:prstGeom prst="rect">
            <a:avLst/>
          </a:prstGeom>
          <a:solidFill>
            <a:srgbClr val="F5E6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F40F835-B5EB-41D9-ABCF-76BAD5E1A6DC}"/>
              </a:ext>
            </a:extLst>
          </p:cNvPr>
          <p:cNvSpPr txBox="1">
            <a:spLocks/>
          </p:cNvSpPr>
          <p:nvPr/>
        </p:nvSpPr>
        <p:spPr>
          <a:xfrm>
            <a:off x="943429" y="-391886"/>
            <a:ext cx="10914743" cy="16128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000" b="1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課題１：７個サイコロが同じ出目になる確率</a:t>
            </a:r>
            <a:endParaRPr lang="en-US" sz="4000" b="1" dirty="0">
              <a:solidFill>
                <a:srgbClr val="343F56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C7754CA-0F9D-4B5D-8319-4A5F7A8957BC}"/>
              </a:ext>
            </a:extLst>
          </p:cNvPr>
          <p:cNvGrpSpPr/>
          <p:nvPr/>
        </p:nvGrpSpPr>
        <p:grpSpPr>
          <a:xfrm>
            <a:off x="2379376" y="1901970"/>
            <a:ext cx="8376676" cy="4527320"/>
            <a:chOff x="2379376" y="1901970"/>
            <a:chExt cx="8376676" cy="452732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1E9DBE01-4770-49DB-AE62-DC1F16C92B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79376" y="1901970"/>
              <a:ext cx="1196668" cy="1196668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E6F95339-79FF-4688-A1A8-F35EC7F478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76044" y="1901970"/>
              <a:ext cx="1196668" cy="1196668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22FEC8FF-DC7C-4BAF-BB8A-ACA7606C8C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2712" y="1901970"/>
              <a:ext cx="1196668" cy="1196668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B5E239D6-F198-4F32-8F40-803632A6CE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69380" y="1901970"/>
              <a:ext cx="1196668" cy="1196668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DDBFF928-5211-4F92-9CB3-757471AE1F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6048" y="1901970"/>
              <a:ext cx="1196668" cy="1196668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F99CE6D7-8706-4829-9BB2-FA8B31B110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62716" y="1901970"/>
              <a:ext cx="1196668" cy="1196668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B3B1C1D9-DD26-47CC-AB64-3A1C00A83E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59384" y="1901970"/>
              <a:ext cx="1196668" cy="1196668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E8952CDE-77CF-453B-8991-3C203C8B2A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79376" y="3102880"/>
              <a:ext cx="1196668" cy="1196668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A9915A3E-077B-491A-8EE8-92D399C544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76044" y="3098638"/>
              <a:ext cx="1196668" cy="1196668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26F1BC14-D150-47A2-98C2-016A578D1B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2712" y="3094396"/>
              <a:ext cx="1196668" cy="1196668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B28FFDF9-04AB-43EF-A16C-6B3C8F10D2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69380" y="3090154"/>
              <a:ext cx="1196668" cy="1196668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04FF8294-11A2-4BEB-9ADC-D2D54A4F78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6048" y="3085912"/>
              <a:ext cx="1196668" cy="1196668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AB140971-4487-408B-A7A8-4CA4CF6CC0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62716" y="3081670"/>
              <a:ext cx="1196668" cy="1196668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019B5CC1-72B4-480E-A72E-F6F7EE98A1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59384" y="3077428"/>
              <a:ext cx="1196668" cy="1196668"/>
            </a:xfrm>
            <a:prstGeom prst="rect">
              <a:avLst/>
            </a:prstGeom>
          </p:spPr>
        </p:pic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E293F2B3-9571-4659-9853-E93A1B6A1FF8}"/>
                </a:ext>
              </a:extLst>
            </p:cNvPr>
            <p:cNvGrpSpPr/>
            <p:nvPr/>
          </p:nvGrpSpPr>
          <p:grpSpPr>
            <a:xfrm>
              <a:off x="6498166" y="4415963"/>
              <a:ext cx="137160" cy="680639"/>
              <a:chOff x="6476274" y="4698038"/>
              <a:chExt cx="137160" cy="680639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CAFB9521-1A7B-4F19-BDC6-7EA9C1212833}"/>
                  </a:ext>
                </a:extLst>
              </p:cNvPr>
              <p:cNvSpPr/>
              <p:nvPr/>
            </p:nvSpPr>
            <p:spPr>
              <a:xfrm>
                <a:off x="6476274" y="4698038"/>
                <a:ext cx="137160" cy="137160"/>
              </a:xfrm>
              <a:prstGeom prst="ellipse">
                <a:avLst/>
              </a:prstGeom>
              <a:solidFill>
                <a:srgbClr val="343F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46BAEBE4-A82B-46ED-BF12-51D1908BE465}"/>
                  </a:ext>
                </a:extLst>
              </p:cNvPr>
              <p:cNvSpPr/>
              <p:nvPr/>
            </p:nvSpPr>
            <p:spPr>
              <a:xfrm>
                <a:off x="6476274" y="4969119"/>
                <a:ext cx="137160" cy="137160"/>
              </a:xfrm>
              <a:prstGeom prst="ellipse">
                <a:avLst/>
              </a:prstGeom>
              <a:solidFill>
                <a:srgbClr val="343F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7EF21949-FED8-4B98-9B60-EE11D55F774C}"/>
                  </a:ext>
                </a:extLst>
              </p:cNvPr>
              <p:cNvSpPr/>
              <p:nvPr/>
            </p:nvSpPr>
            <p:spPr>
              <a:xfrm>
                <a:off x="6476274" y="5241517"/>
                <a:ext cx="137160" cy="137160"/>
              </a:xfrm>
              <a:prstGeom prst="ellipse">
                <a:avLst/>
              </a:prstGeom>
              <a:solidFill>
                <a:srgbClr val="343F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</p:grp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1172ACF2-C078-4885-821F-61C8A81EA4C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79376" y="5232622"/>
              <a:ext cx="1196668" cy="1196668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8743E1F9-3314-485B-A242-7312B8C778B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76044" y="5217805"/>
              <a:ext cx="1196668" cy="1196668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DDEE92F1-A487-4022-A2AF-9FA33304776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2712" y="5202988"/>
              <a:ext cx="1196668" cy="1196668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D57214F7-FFAB-4CFE-81B9-DE107F173EC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69380" y="5188171"/>
              <a:ext cx="1196668" cy="1196668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43E17632-7A59-4598-B3DD-0CD97D1B828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6048" y="5173354"/>
              <a:ext cx="1196668" cy="1196668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5F2CCF2A-13E1-46D9-8A1B-46233EC08F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62716" y="5158537"/>
              <a:ext cx="1196668" cy="1196668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618B302A-DAAA-49D1-A9D7-1A47316826B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59384" y="5143720"/>
              <a:ext cx="1196668" cy="1196668"/>
            </a:xfrm>
            <a:prstGeom prst="rect">
              <a:avLst/>
            </a:prstGeom>
          </p:spPr>
        </p:pic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0735AE1B-B4CB-4078-B495-8E4192B8114A}"/>
              </a:ext>
            </a:extLst>
          </p:cNvPr>
          <p:cNvSpPr txBox="1"/>
          <p:nvPr/>
        </p:nvSpPr>
        <p:spPr>
          <a:xfrm>
            <a:off x="11774039" y="6376524"/>
            <a:ext cx="4179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343F56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7915464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F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EB76B28-E89D-4A82-ABEE-1E65FB175AA9}"/>
              </a:ext>
            </a:extLst>
          </p:cNvPr>
          <p:cNvSpPr/>
          <p:nvPr/>
        </p:nvSpPr>
        <p:spPr>
          <a:xfrm>
            <a:off x="943429" y="0"/>
            <a:ext cx="11248571" cy="6857999"/>
          </a:xfrm>
          <a:prstGeom prst="rect">
            <a:avLst/>
          </a:prstGeom>
          <a:solidFill>
            <a:srgbClr val="F5E6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F40F835-B5EB-41D9-ABCF-76BAD5E1A6DC}"/>
              </a:ext>
            </a:extLst>
          </p:cNvPr>
          <p:cNvSpPr txBox="1">
            <a:spLocks/>
          </p:cNvSpPr>
          <p:nvPr/>
        </p:nvSpPr>
        <p:spPr>
          <a:xfrm>
            <a:off x="1333954" y="-363311"/>
            <a:ext cx="10914743" cy="16128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4000" b="1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課題１： ７個サイコロが同じ出目になる確率</a:t>
            </a:r>
            <a:endParaRPr lang="en-US" sz="4000" b="1" dirty="0">
              <a:solidFill>
                <a:srgbClr val="343F56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E9DBE01-4770-49DB-AE62-DC1F16C92B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8351" y="2292495"/>
            <a:ext cx="1196668" cy="119666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6F95339-79FF-4688-A1A8-F35EC7F478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5019" y="2267095"/>
            <a:ext cx="1196668" cy="119666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2FEC8FF-DC7C-4BAF-BB8A-ACA7606C8C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687" y="2292495"/>
            <a:ext cx="1196668" cy="119666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5E239D6-F198-4F32-8F40-803632A6CE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8355" y="2292495"/>
            <a:ext cx="1196668" cy="119666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DBFF928-5211-4F92-9CB3-757471AE1F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5023" y="2292495"/>
            <a:ext cx="1196668" cy="119666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99CE6D7-8706-4829-9BB2-FA8B31B110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1691" y="2292495"/>
            <a:ext cx="1196668" cy="119666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3B1C1D9-DD26-47CC-AB64-3A1C00A83E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8359" y="2292495"/>
            <a:ext cx="1196668" cy="119666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8952CDE-77CF-453B-8991-3C203C8B2A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8351" y="4471305"/>
            <a:ext cx="1196668" cy="119666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04FF8294-11A2-4BEB-9ADC-D2D54A4F78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2973" y="4461555"/>
            <a:ext cx="1196668" cy="119666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B140971-4487-408B-A7A8-4CA4CF6CC0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1691" y="4450095"/>
            <a:ext cx="1196668" cy="1196668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019B5CC1-72B4-480E-A72E-F6F7EE98A1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8359" y="4445853"/>
            <a:ext cx="1196668" cy="119666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5D0598B-A691-4FF0-8EC5-A8D5791C61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4854" y="4453412"/>
            <a:ext cx="1196669" cy="1196669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7F557216-2C65-42C4-AF2A-7CF81D1B44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686" y="4449652"/>
            <a:ext cx="1196668" cy="1196668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4CF045A0-5AFF-4CC6-BB79-8580CACE0F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8353" y="4467063"/>
            <a:ext cx="1196668" cy="1196668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837120E5-4282-4E05-9102-BB80FB59D6AE}"/>
              </a:ext>
            </a:extLst>
          </p:cNvPr>
          <p:cNvGrpSpPr/>
          <p:nvPr/>
        </p:nvGrpSpPr>
        <p:grpSpPr>
          <a:xfrm>
            <a:off x="1798352" y="1835071"/>
            <a:ext cx="1196666" cy="1662576"/>
            <a:chOff x="2379377" y="1444546"/>
            <a:chExt cx="1196666" cy="1662576"/>
          </a:xfrm>
        </p:grpSpPr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408A075D-4B3B-489B-87C8-B9BB2A804BCC}"/>
                </a:ext>
              </a:extLst>
            </p:cNvPr>
            <p:cNvSpPr/>
            <p:nvPr/>
          </p:nvSpPr>
          <p:spPr>
            <a:xfrm>
              <a:off x="2379377" y="1910453"/>
              <a:ext cx="1196666" cy="1196669"/>
            </a:xfrm>
            <a:prstGeom prst="roundRect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032FD3EF-C58F-4E36-A4EC-F8292B118609}"/>
                </a:ext>
              </a:extLst>
            </p:cNvPr>
            <p:cNvSpPr txBox="1"/>
            <p:nvPr/>
          </p:nvSpPr>
          <p:spPr>
            <a:xfrm>
              <a:off x="2578821" y="1444546"/>
              <a:ext cx="7977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400" dirty="0">
                  <a:solidFill>
                    <a:srgbClr val="C00000"/>
                  </a:solidFill>
                  <a:latin typeface="MS Gothic" panose="020B0609070205080204" pitchFamily="49" charset="-128"/>
                  <a:ea typeface="MS Gothic" panose="020B0609070205080204" pitchFamily="49" charset="-128"/>
                </a:rPr>
                <a:t>条件</a:t>
              </a:r>
              <a:endParaRPr lang="en-US" sz="2400" dirty="0">
                <a:solidFill>
                  <a:srgbClr val="C00000"/>
                </a:solidFill>
                <a:latin typeface="MS Gothic" panose="020B0609070205080204" pitchFamily="49" charset="-128"/>
                <a:ea typeface="MS Gothic" panose="020B0609070205080204" pitchFamily="49" charset="-128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86741750-EC92-49EE-B90F-9C63447353DB}"/>
              </a:ext>
            </a:extLst>
          </p:cNvPr>
          <p:cNvGrpSpPr/>
          <p:nvPr/>
        </p:nvGrpSpPr>
        <p:grpSpPr>
          <a:xfrm>
            <a:off x="3004852" y="1830830"/>
            <a:ext cx="1196666" cy="1658334"/>
            <a:chOff x="3585877" y="1440305"/>
            <a:chExt cx="1196666" cy="1658334"/>
          </a:xfrm>
        </p:grpSpPr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20E9D45B-DB2C-4AC3-A5AF-359167F5AEF5}"/>
                </a:ext>
              </a:extLst>
            </p:cNvPr>
            <p:cNvSpPr/>
            <p:nvPr/>
          </p:nvSpPr>
          <p:spPr>
            <a:xfrm>
              <a:off x="3585877" y="1901970"/>
              <a:ext cx="1196666" cy="1196669"/>
            </a:xfrm>
            <a:prstGeom prst="roundRect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FA69A3C-DA5A-4B53-82D3-09A9FB9F6582}"/>
                </a:ext>
              </a:extLst>
            </p:cNvPr>
            <p:cNvSpPr txBox="1"/>
            <p:nvPr/>
          </p:nvSpPr>
          <p:spPr>
            <a:xfrm>
              <a:off x="3785321" y="1440305"/>
              <a:ext cx="7977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400" dirty="0">
                  <a:solidFill>
                    <a:srgbClr val="C00000"/>
                  </a:solidFill>
                  <a:latin typeface="MS Gothic" panose="020B0609070205080204" pitchFamily="49" charset="-128"/>
                  <a:ea typeface="MS Gothic" panose="020B0609070205080204" pitchFamily="49" charset="-128"/>
                </a:rPr>
                <a:t>対象</a:t>
              </a:r>
              <a:endParaRPr lang="en-US" sz="2400" dirty="0">
                <a:solidFill>
                  <a:srgbClr val="C00000"/>
                </a:solidFill>
                <a:latin typeface="MS Gothic" panose="020B0609070205080204" pitchFamily="49" charset="-128"/>
                <a:ea typeface="MS Gothic" panose="020B0609070205080204" pitchFamily="49" charset="-128"/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BBD8A26-621C-4993-AEF2-4E0D36AD726E}"/>
              </a:ext>
            </a:extLst>
          </p:cNvPr>
          <p:cNvGrpSpPr/>
          <p:nvPr/>
        </p:nvGrpSpPr>
        <p:grpSpPr>
          <a:xfrm>
            <a:off x="1808186" y="3987505"/>
            <a:ext cx="1196666" cy="1662576"/>
            <a:chOff x="2379377" y="1444546"/>
            <a:chExt cx="1196666" cy="1662576"/>
          </a:xfrm>
        </p:grpSpPr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6F5528C7-2BEB-4BAF-A8BD-FF5F1B6A32BF}"/>
                </a:ext>
              </a:extLst>
            </p:cNvPr>
            <p:cNvSpPr/>
            <p:nvPr/>
          </p:nvSpPr>
          <p:spPr>
            <a:xfrm>
              <a:off x="2379377" y="1910453"/>
              <a:ext cx="1196666" cy="1196669"/>
            </a:xfrm>
            <a:prstGeom prst="roundRect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C3B6481-8E05-494B-9BF6-F5647343C5B8}"/>
                </a:ext>
              </a:extLst>
            </p:cNvPr>
            <p:cNvSpPr txBox="1"/>
            <p:nvPr/>
          </p:nvSpPr>
          <p:spPr>
            <a:xfrm>
              <a:off x="2578821" y="1444546"/>
              <a:ext cx="7977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400" dirty="0">
                  <a:solidFill>
                    <a:srgbClr val="C00000"/>
                  </a:solidFill>
                  <a:latin typeface="MS Gothic" panose="020B0609070205080204" pitchFamily="49" charset="-128"/>
                  <a:ea typeface="MS Gothic" panose="020B0609070205080204" pitchFamily="49" charset="-128"/>
                </a:rPr>
                <a:t>条件</a:t>
              </a:r>
              <a:endParaRPr lang="en-US" sz="2400" dirty="0">
                <a:solidFill>
                  <a:srgbClr val="C00000"/>
                </a:solidFill>
                <a:latin typeface="MS Gothic" panose="020B0609070205080204" pitchFamily="49" charset="-128"/>
                <a:ea typeface="MS Gothic" panose="020B0609070205080204" pitchFamily="49" charset="-128"/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70500A5-D667-4745-B712-924D7C8088AC}"/>
              </a:ext>
            </a:extLst>
          </p:cNvPr>
          <p:cNvGrpSpPr/>
          <p:nvPr/>
        </p:nvGrpSpPr>
        <p:grpSpPr>
          <a:xfrm>
            <a:off x="3009770" y="3983263"/>
            <a:ext cx="1196666" cy="1658334"/>
            <a:chOff x="3585877" y="1440305"/>
            <a:chExt cx="1196666" cy="1658334"/>
          </a:xfrm>
        </p:grpSpPr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F35459AB-E449-43C0-BB84-02DDBD40C7BB}"/>
                </a:ext>
              </a:extLst>
            </p:cNvPr>
            <p:cNvSpPr/>
            <p:nvPr/>
          </p:nvSpPr>
          <p:spPr>
            <a:xfrm>
              <a:off x="3585877" y="1901970"/>
              <a:ext cx="1196666" cy="1196669"/>
            </a:xfrm>
            <a:prstGeom prst="roundRect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285BDA1-212B-42E9-B603-4C28F3BBB65A}"/>
                </a:ext>
              </a:extLst>
            </p:cNvPr>
            <p:cNvSpPr txBox="1"/>
            <p:nvPr/>
          </p:nvSpPr>
          <p:spPr>
            <a:xfrm>
              <a:off x="3785321" y="1440305"/>
              <a:ext cx="7977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400" dirty="0">
                  <a:solidFill>
                    <a:srgbClr val="C00000"/>
                  </a:solidFill>
                  <a:latin typeface="MS Gothic" panose="020B0609070205080204" pitchFamily="49" charset="-128"/>
                  <a:ea typeface="MS Gothic" panose="020B0609070205080204" pitchFamily="49" charset="-128"/>
                </a:rPr>
                <a:t>対象</a:t>
              </a:r>
              <a:endParaRPr lang="en-US" sz="2400" dirty="0">
                <a:solidFill>
                  <a:srgbClr val="C00000"/>
                </a:solidFill>
                <a:latin typeface="MS Gothic" panose="020B0609070205080204" pitchFamily="49" charset="-128"/>
                <a:ea typeface="MS Gothic" panose="020B0609070205080204" pitchFamily="49" charset="-128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77BF1628-A342-44A1-833F-BF8536BAB107}"/>
              </a:ext>
            </a:extLst>
          </p:cNvPr>
          <p:cNvSpPr txBox="1"/>
          <p:nvPr/>
        </p:nvSpPr>
        <p:spPr>
          <a:xfrm>
            <a:off x="10301288" y="2668479"/>
            <a:ext cx="1266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solidFill>
                  <a:srgbClr val="C0000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成功</a:t>
            </a:r>
            <a:endParaRPr lang="en-US" sz="2400" dirty="0">
              <a:solidFill>
                <a:srgbClr val="C00000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366564E-04B1-4289-BB63-66B0BB6AD265}"/>
              </a:ext>
            </a:extLst>
          </p:cNvPr>
          <p:cNvSpPr txBox="1"/>
          <p:nvPr/>
        </p:nvSpPr>
        <p:spPr>
          <a:xfrm>
            <a:off x="10301287" y="4787029"/>
            <a:ext cx="1266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solidFill>
                  <a:srgbClr val="C0000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失敗</a:t>
            </a:r>
            <a:endParaRPr lang="en-US" sz="2400" dirty="0">
              <a:solidFill>
                <a:srgbClr val="C00000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7000F240-276C-4705-9EA4-37EB4733FCBD}"/>
              </a:ext>
            </a:extLst>
          </p:cNvPr>
          <p:cNvGrpSpPr/>
          <p:nvPr/>
        </p:nvGrpSpPr>
        <p:grpSpPr>
          <a:xfrm>
            <a:off x="4232846" y="4437749"/>
            <a:ext cx="1175172" cy="1239962"/>
            <a:chOff x="4223321" y="4214130"/>
            <a:chExt cx="1175172" cy="1239962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462CF043-16E8-44C8-BE72-6A3AEC29A99C}"/>
                </a:ext>
              </a:extLst>
            </p:cNvPr>
            <p:cNvCxnSpPr>
              <a:cxnSpLocks/>
            </p:cNvCxnSpPr>
            <p:nvPr/>
          </p:nvCxnSpPr>
          <p:spPr>
            <a:xfrm>
              <a:off x="4223321" y="4234152"/>
              <a:ext cx="1175172" cy="1202046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8A0FEBD-D75B-4A7E-A076-40BC01278D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23322" y="4214130"/>
              <a:ext cx="1165339" cy="1239962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0ECECD20-BFF9-47CF-8729-BEB64C4E7338}"/>
              </a:ext>
            </a:extLst>
          </p:cNvPr>
          <p:cNvSpPr txBox="1"/>
          <p:nvPr/>
        </p:nvSpPr>
        <p:spPr>
          <a:xfrm>
            <a:off x="11774039" y="6376524"/>
            <a:ext cx="4179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343F56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000949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1.48148E-6 L 0.09818 -1.48148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0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818 -1.48148E-6 L 0.19636 -1.48148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0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636 -1.48148E-6 L 0.29427 -1.48148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9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427 -1.48148E-6 L 0.39219 -1.48148E-6 " pathEditMode="relative" rAng="0" ptsTypes="AA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9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9219 -1.48148E-6 L 0.49011 -1.48148E-6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9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3.7037E-7 L 0.09818 -3.7037E-7 " pathEditMode="relative" rAng="0" ptsTypes="AA">
                                      <p:cBhvr>
                                        <p:cTn id="35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0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5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F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01EB777-D5C7-4C7A-8A2D-1E751367ACD0}"/>
              </a:ext>
            </a:extLst>
          </p:cNvPr>
          <p:cNvSpPr/>
          <p:nvPr/>
        </p:nvSpPr>
        <p:spPr>
          <a:xfrm>
            <a:off x="4610100" y="0"/>
            <a:ext cx="7581899" cy="6857999"/>
          </a:xfrm>
          <a:prstGeom prst="rect">
            <a:avLst/>
          </a:prstGeom>
          <a:solidFill>
            <a:srgbClr val="F5E6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31955C9-E6A1-4DE9-BD4E-8E98BD095D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7546" y="842562"/>
            <a:ext cx="6807006" cy="5172873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AF40F835-B5EB-41D9-ABCF-76BAD5E1A6DC}"/>
              </a:ext>
            </a:extLst>
          </p:cNvPr>
          <p:cNvSpPr txBox="1">
            <a:spLocks/>
          </p:cNvSpPr>
          <p:nvPr/>
        </p:nvSpPr>
        <p:spPr>
          <a:xfrm>
            <a:off x="241300" y="215900"/>
            <a:ext cx="4152900" cy="123189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10000"/>
              </a:lnSpc>
            </a:pPr>
            <a:r>
              <a:rPr lang="ja-JP" altLang="en-US" sz="4000" b="1" dirty="0">
                <a:solidFill>
                  <a:srgbClr val="F5E6CA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課題１：同じ出目の</a:t>
            </a:r>
            <a:endParaRPr lang="en-US" altLang="ja-JP" sz="4000" b="1" dirty="0">
              <a:solidFill>
                <a:srgbClr val="F5E6CA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algn="l">
              <a:lnSpc>
                <a:spcPct val="110000"/>
              </a:lnSpc>
            </a:pPr>
            <a:r>
              <a:rPr lang="ja-JP" altLang="en-US" sz="4000" b="1" dirty="0">
                <a:solidFill>
                  <a:srgbClr val="F5E6CA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シミュレーション結果</a:t>
            </a:r>
            <a:endParaRPr lang="en-US" sz="4000" b="1" dirty="0">
              <a:solidFill>
                <a:srgbClr val="F5E6CA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460DEC6-20BF-478B-95E1-C7A2D95072CE}"/>
                  </a:ext>
                </a:extLst>
              </p:cNvPr>
              <p:cNvSpPr txBox="1"/>
              <p:nvPr/>
            </p:nvSpPr>
            <p:spPr>
              <a:xfrm>
                <a:off x="155574" y="2123818"/>
                <a:ext cx="4368799" cy="41074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lnSpc>
                    <a:spcPct val="15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ja-JP" altLang="en-US" sz="2800" dirty="0">
                    <a:solidFill>
                      <a:srgbClr val="F5E6CA"/>
                    </a:solidFill>
                    <a:latin typeface="MS Gothic" panose="020B0609070205080204" pitchFamily="49" charset="-128"/>
                    <a:ea typeface="MS Gothic" panose="020B0609070205080204" pitchFamily="49" charset="-128"/>
                  </a:rPr>
                  <a:t>６面サイコロ</a:t>
                </a:r>
                <a:endParaRPr lang="en-US" altLang="ja-JP" sz="2800" dirty="0">
                  <a:solidFill>
                    <a:srgbClr val="F5E6CA"/>
                  </a:solidFill>
                  <a:latin typeface="MS Gothic" panose="020B0609070205080204" pitchFamily="49" charset="-128"/>
                  <a:ea typeface="MS Gothic" panose="020B0609070205080204" pitchFamily="49" charset="-128"/>
                </a:endParaRPr>
              </a:p>
              <a:p>
                <a:pPr marL="457200" indent="-457200">
                  <a:lnSpc>
                    <a:spcPct val="15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ja-JP" altLang="en-US" sz="2800" dirty="0">
                    <a:solidFill>
                      <a:srgbClr val="F5E6CA"/>
                    </a:solidFill>
                    <a:latin typeface="MS Gothic" panose="020B0609070205080204" pitchFamily="49" charset="-128"/>
                    <a:ea typeface="MS Gothic" panose="020B0609070205080204" pitchFamily="49" charset="-128"/>
                  </a:rPr>
                  <a:t>理論値：</a:t>
                </a:r>
                <a14:m>
                  <m:oMath xmlns:m="http://schemas.openxmlformats.org/officeDocument/2006/math">
                    <m:r>
                      <a:rPr lang="en-US" altLang="ja-JP" sz="2800" b="0" i="1" smtClean="0">
                        <a:solidFill>
                          <a:srgbClr val="F5E6CA"/>
                        </a:solidFill>
                        <a:latin typeface="Cambria Math" panose="02040503050406030204" pitchFamily="18" charset="0"/>
                        <a:ea typeface="MS Gothic" panose="020B0609070205080204" pitchFamily="49" charset="-128"/>
                      </a:rPr>
                      <m:t>2.1433</m:t>
                    </m:r>
                    <m:r>
                      <a:rPr lang="en-US" altLang="ja-JP" sz="2800" b="0" i="1" smtClean="0">
                        <a:solidFill>
                          <a:srgbClr val="F5E6C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ja-JP" sz="2800" b="0" i="1" smtClean="0">
                            <a:solidFill>
                              <a:srgbClr val="F5E6CA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800" b="0" i="1" smtClean="0">
                            <a:solidFill>
                              <a:srgbClr val="F5E6CA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ja-JP" sz="2800" b="0" i="1" smtClean="0">
                            <a:solidFill>
                              <a:srgbClr val="F5E6CA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−5</m:t>
                        </m:r>
                      </m:sup>
                    </m:sSup>
                  </m:oMath>
                </a14:m>
                <a:endParaRPr lang="en-US" altLang="ja-JP" sz="2800" dirty="0">
                  <a:solidFill>
                    <a:srgbClr val="F5E6CA"/>
                  </a:solidFill>
                  <a:latin typeface="MS Gothic" panose="020B0609070205080204" pitchFamily="49" charset="-128"/>
                  <a:ea typeface="MS Gothic" panose="020B0609070205080204" pitchFamily="49" charset="-128"/>
                </a:endParaRPr>
              </a:p>
              <a:p>
                <a:pPr marL="457200" indent="-457200">
                  <a:lnSpc>
                    <a:spcPct val="15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ja-JP" altLang="en-US" sz="2800" dirty="0">
                    <a:solidFill>
                      <a:srgbClr val="F5E6CA"/>
                    </a:solidFill>
                    <a:latin typeface="MS Gothic" panose="020B0609070205080204" pitchFamily="49" charset="-128"/>
                    <a:ea typeface="MS Gothic" panose="020B0609070205080204" pitchFamily="49" charset="-128"/>
                  </a:rPr>
                  <a:t>シミュレーション回数が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2800" i="1">
                            <a:solidFill>
                              <a:srgbClr val="F5E6CA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800" i="1">
                            <a:solidFill>
                              <a:srgbClr val="F5E6CA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ja-JP" sz="2800" i="1">
                            <a:solidFill>
                              <a:srgbClr val="F5E6CA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ja-JP" altLang="en-US" sz="2800" dirty="0">
                    <a:solidFill>
                      <a:srgbClr val="F5E6CA"/>
                    </a:solidFill>
                    <a:latin typeface="MS Gothic" panose="020B0609070205080204" pitchFamily="49" charset="-128"/>
                    <a:ea typeface="MS Gothic" panose="020B0609070205080204" pitchFamily="49" charset="-128"/>
                  </a:rPr>
                  <a:t>回以上から理論値に近づく．</a:t>
                </a:r>
                <a:endParaRPr lang="en-US" sz="2800" dirty="0">
                  <a:solidFill>
                    <a:srgbClr val="F5E6CA"/>
                  </a:solidFill>
                  <a:latin typeface="MS Gothic" panose="020B0609070205080204" pitchFamily="49" charset="-128"/>
                  <a:ea typeface="MS Gothic" panose="020B0609070205080204" pitchFamily="49" charset="-128"/>
                </a:endParaRPr>
              </a:p>
              <a:p>
                <a:pPr marL="457200" indent="-457200">
                  <a:lnSpc>
                    <a:spcPct val="15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endParaRPr lang="en-US" altLang="ja-JP" sz="2800" dirty="0">
                  <a:solidFill>
                    <a:srgbClr val="F5E6CA"/>
                  </a:solidFill>
                  <a:latin typeface="MS Gothic" panose="020B0609070205080204" pitchFamily="49" charset="-128"/>
                  <a:ea typeface="MS Gothic" panose="020B0609070205080204" pitchFamily="49" charset="-128"/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460DEC6-20BF-478B-95E1-C7A2D95072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574" y="2123818"/>
                <a:ext cx="4368799" cy="4107471"/>
              </a:xfrm>
              <a:prstGeom prst="rect">
                <a:avLst/>
              </a:prstGeom>
              <a:blipFill>
                <a:blip r:embed="rId3"/>
                <a:stretch>
                  <a:fillRect l="-2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27EA19E0-EA5B-4D44-8E6E-82E3DCECBC9A}"/>
              </a:ext>
            </a:extLst>
          </p:cNvPr>
          <p:cNvSpPr txBox="1"/>
          <p:nvPr/>
        </p:nvSpPr>
        <p:spPr>
          <a:xfrm>
            <a:off x="11774039" y="6376524"/>
            <a:ext cx="4179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343F56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0629768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F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F450E0C-5399-4586-9F42-769AECCD6EAE}"/>
              </a:ext>
            </a:extLst>
          </p:cNvPr>
          <p:cNvSpPr/>
          <p:nvPr/>
        </p:nvSpPr>
        <p:spPr>
          <a:xfrm>
            <a:off x="4610100" y="0"/>
            <a:ext cx="7581899" cy="6857999"/>
          </a:xfrm>
          <a:prstGeom prst="rect">
            <a:avLst/>
          </a:prstGeom>
          <a:solidFill>
            <a:srgbClr val="F5E6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E1A28E-E388-46FA-BF71-BECA436842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236" y="846182"/>
            <a:ext cx="6797481" cy="516563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AF40F835-B5EB-41D9-ABCF-76BAD5E1A6DC}"/>
              </a:ext>
            </a:extLst>
          </p:cNvPr>
          <p:cNvSpPr txBox="1">
            <a:spLocks/>
          </p:cNvSpPr>
          <p:nvPr/>
        </p:nvSpPr>
        <p:spPr>
          <a:xfrm>
            <a:off x="241300" y="215900"/>
            <a:ext cx="4152900" cy="123189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10000"/>
              </a:lnSpc>
            </a:pPr>
            <a:r>
              <a:rPr lang="ja-JP" altLang="en-US" sz="4000" b="1" dirty="0">
                <a:solidFill>
                  <a:srgbClr val="F5E6CA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課題１：同じ出目の</a:t>
            </a:r>
            <a:endParaRPr lang="en-US" altLang="ja-JP" sz="4000" b="1" dirty="0">
              <a:solidFill>
                <a:srgbClr val="F5E6CA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algn="l">
              <a:lnSpc>
                <a:spcPct val="110000"/>
              </a:lnSpc>
            </a:pPr>
            <a:r>
              <a:rPr lang="ja-JP" altLang="en-US" sz="4000" b="1" dirty="0">
                <a:solidFill>
                  <a:srgbClr val="F5E6CA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シミュレーション結果</a:t>
            </a:r>
            <a:endParaRPr lang="en-US" sz="4000" b="1" dirty="0">
              <a:solidFill>
                <a:srgbClr val="F5E6CA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1E0593-3928-4631-9D7E-C3F9B5ECED4C}"/>
              </a:ext>
            </a:extLst>
          </p:cNvPr>
          <p:cNvSpPr txBox="1"/>
          <p:nvPr/>
        </p:nvSpPr>
        <p:spPr>
          <a:xfrm>
            <a:off x="11774039" y="6376524"/>
            <a:ext cx="4179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 dirty="0">
                <a:solidFill>
                  <a:srgbClr val="343F56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７</a:t>
            </a:r>
            <a:endParaRPr lang="en-US" sz="2000" b="1" dirty="0">
              <a:solidFill>
                <a:srgbClr val="343F56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BF20743-BE3B-43A7-865E-F1DCBBFBD3CF}"/>
                  </a:ext>
                </a:extLst>
              </p:cNvPr>
              <p:cNvSpPr txBox="1"/>
              <p:nvPr/>
            </p:nvSpPr>
            <p:spPr>
              <a:xfrm>
                <a:off x="133350" y="2123421"/>
                <a:ext cx="4368799" cy="41074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lnSpc>
                    <a:spcPct val="15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ja-JP" altLang="en-US" sz="2800" dirty="0">
                    <a:solidFill>
                      <a:srgbClr val="F5E6CA"/>
                    </a:solidFill>
                    <a:latin typeface="MS Gothic" panose="020B0609070205080204" pitchFamily="49" charset="-128"/>
                    <a:ea typeface="MS Gothic" panose="020B0609070205080204" pitchFamily="49" charset="-128"/>
                  </a:rPr>
                  <a:t>４面サイコロ</a:t>
                </a:r>
                <a:endParaRPr lang="en-US" altLang="ja-JP" sz="2800" dirty="0">
                  <a:solidFill>
                    <a:srgbClr val="F5E6CA"/>
                  </a:solidFill>
                  <a:latin typeface="MS Gothic" panose="020B0609070205080204" pitchFamily="49" charset="-128"/>
                  <a:ea typeface="MS Gothic" panose="020B0609070205080204" pitchFamily="49" charset="-128"/>
                </a:endParaRPr>
              </a:p>
              <a:p>
                <a:pPr marL="457200" indent="-457200">
                  <a:lnSpc>
                    <a:spcPct val="15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ja-JP" altLang="en-US" sz="2800" dirty="0">
                    <a:solidFill>
                      <a:srgbClr val="F5E6CA"/>
                    </a:solidFill>
                    <a:latin typeface="MS Gothic" panose="020B0609070205080204" pitchFamily="49" charset="-128"/>
                    <a:ea typeface="MS Gothic" panose="020B0609070205080204" pitchFamily="49" charset="-128"/>
                  </a:rPr>
                  <a:t>理論値：</a:t>
                </a:r>
                <a14:m>
                  <m:oMath xmlns:m="http://schemas.openxmlformats.org/officeDocument/2006/math">
                    <m:r>
                      <a:rPr lang="en-US" altLang="ja-JP" sz="2800" b="0" i="1" smtClean="0">
                        <a:solidFill>
                          <a:srgbClr val="F5E6CA"/>
                        </a:solidFill>
                        <a:latin typeface="Cambria Math" panose="02040503050406030204" pitchFamily="18" charset="0"/>
                        <a:ea typeface="MS Gothic" panose="020B0609070205080204" pitchFamily="49" charset="-128"/>
                      </a:rPr>
                      <m:t>2.4414</m:t>
                    </m:r>
                    <m:r>
                      <a:rPr lang="en-US" altLang="ja-JP" sz="2800" b="0" i="1" smtClean="0">
                        <a:solidFill>
                          <a:srgbClr val="F5E6C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ja-JP" sz="2800" b="0" i="1" smtClean="0">
                            <a:solidFill>
                              <a:srgbClr val="F5E6CA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800" b="0" i="1" smtClean="0">
                            <a:solidFill>
                              <a:srgbClr val="F5E6CA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ja-JP" sz="2800" b="0" i="1" smtClean="0">
                            <a:solidFill>
                              <a:srgbClr val="F5E6CA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−4</m:t>
                        </m:r>
                      </m:sup>
                    </m:sSup>
                  </m:oMath>
                </a14:m>
                <a:endParaRPr lang="en-US" altLang="ja-JP" sz="2800" dirty="0">
                  <a:solidFill>
                    <a:srgbClr val="F5E6CA"/>
                  </a:solidFill>
                  <a:latin typeface="MS Gothic" panose="020B0609070205080204" pitchFamily="49" charset="-128"/>
                  <a:ea typeface="MS Gothic" panose="020B0609070205080204" pitchFamily="49" charset="-128"/>
                </a:endParaRPr>
              </a:p>
              <a:p>
                <a:pPr marL="457200" indent="-457200">
                  <a:lnSpc>
                    <a:spcPct val="15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ja-JP" altLang="en-US" sz="2800" dirty="0">
                    <a:solidFill>
                      <a:srgbClr val="F5E6CA"/>
                    </a:solidFill>
                    <a:latin typeface="MS Gothic" panose="020B0609070205080204" pitchFamily="49" charset="-128"/>
                    <a:ea typeface="MS Gothic" panose="020B0609070205080204" pitchFamily="49" charset="-128"/>
                  </a:rPr>
                  <a:t>シミュレーション回数が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2800" i="1">
                            <a:solidFill>
                              <a:srgbClr val="F5E6CA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800" i="1">
                            <a:solidFill>
                              <a:srgbClr val="F5E6CA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ja-JP" sz="2800" i="1">
                            <a:solidFill>
                              <a:srgbClr val="F5E6CA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ja-JP" altLang="en-US" sz="2800" dirty="0">
                    <a:solidFill>
                      <a:srgbClr val="F5E6CA"/>
                    </a:solidFill>
                    <a:latin typeface="MS Gothic" panose="020B0609070205080204" pitchFamily="49" charset="-128"/>
                    <a:ea typeface="MS Gothic" panose="020B0609070205080204" pitchFamily="49" charset="-128"/>
                  </a:rPr>
                  <a:t>回以上から理論値に近づく．</a:t>
                </a:r>
                <a:endParaRPr lang="en-US" sz="2800" dirty="0">
                  <a:solidFill>
                    <a:srgbClr val="F5E6CA"/>
                  </a:solidFill>
                  <a:latin typeface="MS Gothic" panose="020B0609070205080204" pitchFamily="49" charset="-128"/>
                  <a:ea typeface="MS Gothic" panose="020B0609070205080204" pitchFamily="49" charset="-128"/>
                </a:endParaRPr>
              </a:p>
              <a:p>
                <a:pPr marL="457200" indent="-457200">
                  <a:lnSpc>
                    <a:spcPct val="15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endParaRPr lang="en-US" altLang="ja-JP" sz="2800" dirty="0">
                  <a:solidFill>
                    <a:srgbClr val="F5E6CA"/>
                  </a:solidFill>
                  <a:latin typeface="MS Gothic" panose="020B0609070205080204" pitchFamily="49" charset="-128"/>
                  <a:ea typeface="MS Gothic" panose="020B0609070205080204" pitchFamily="49" charset="-128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BF20743-BE3B-43A7-865E-F1DCBBFBD3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350" y="2123421"/>
                <a:ext cx="4368799" cy="4107471"/>
              </a:xfrm>
              <a:prstGeom prst="rect">
                <a:avLst/>
              </a:prstGeom>
              <a:blipFill>
                <a:blip r:embed="rId4"/>
                <a:stretch>
                  <a:fillRect l="-25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35006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F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F450E0C-5399-4586-9F42-769AECCD6EAE}"/>
              </a:ext>
            </a:extLst>
          </p:cNvPr>
          <p:cNvSpPr/>
          <p:nvPr/>
        </p:nvSpPr>
        <p:spPr>
          <a:xfrm>
            <a:off x="4610100" y="0"/>
            <a:ext cx="7581899" cy="6857999"/>
          </a:xfrm>
          <a:prstGeom prst="rect">
            <a:avLst/>
          </a:prstGeom>
          <a:solidFill>
            <a:srgbClr val="F5E6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766046-E3D9-4A1C-88CA-ACD318C49B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5985" y="846182"/>
            <a:ext cx="6797481" cy="516563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AF40F835-B5EB-41D9-ABCF-76BAD5E1A6DC}"/>
              </a:ext>
            </a:extLst>
          </p:cNvPr>
          <p:cNvSpPr txBox="1">
            <a:spLocks/>
          </p:cNvSpPr>
          <p:nvPr/>
        </p:nvSpPr>
        <p:spPr>
          <a:xfrm>
            <a:off x="241300" y="215900"/>
            <a:ext cx="4152900" cy="123189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10000"/>
              </a:lnSpc>
            </a:pPr>
            <a:r>
              <a:rPr lang="ja-JP" altLang="en-US" sz="4000" b="1" dirty="0">
                <a:solidFill>
                  <a:srgbClr val="F5E6CA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課題１：同じ出目の</a:t>
            </a:r>
            <a:endParaRPr lang="en-US" altLang="ja-JP" sz="4000" b="1" dirty="0">
              <a:solidFill>
                <a:srgbClr val="F5E6CA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algn="l">
              <a:lnSpc>
                <a:spcPct val="110000"/>
              </a:lnSpc>
            </a:pPr>
            <a:r>
              <a:rPr lang="ja-JP" altLang="en-US" sz="4000" b="1" dirty="0">
                <a:solidFill>
                  <a:srgbClr val="F5E6CA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シミュレーション結果</a:t>
            </a:r>
            <a:endParaRPr lang="en-US" sz="4000" b="1" dirty="0">
              <a:solidFill>
                <a:srgbClr val="F5E6CA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D286DF-1B19-4EC4-AF78-94767668925D}"/>
              </a:ext>
            </a:extLst>
          </p:cNvPr>
          <p:cNvSpPr txBox="1"/>
          <p:nvPr/>
        </p:nvSpPr>
        <p:spPr>
          <a:xfrm>
            <a:off x="11745464" y="6376524"/>
            <a:ext cx="4179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solidFill>
                  <a:srgbClr val="343F56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8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655A693-DC7A-45B8-84DE-13628ACF9D86}"/>
                  </a:ext>
                </a:extLst>
              </p:cNvPr>
              <p:cNvSpPr txBox="1"/>
              <p:nvPr/>
            </p:nvSpPr>
            <p:spPr>
              <a:xfrm>
                <a:off x="133350" y="2180571"/>
                <a:ext cx="4368799" cy="41001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lnSpc>
                    <a:spcPct val="15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ja-JP" altLang="en-US" sz="2800" dirty="0">
                    <a:solidFill>
                      <a:srgbClr val="F5E6CA"/>
                    </a:solidFill>
                    <a:latin typeface="MS Gothic" panose="020B0609070205080204" pitchFamily="49" charset="-128"/>
                    <a:ea typeface="MS Gothic" panose="020B0609070205080204" pitchFamily="49" charset="-128"/>
                  </a:rPr>
                  <a:t>５面サイコロ</a:t>
                </a:r>
                <a:endParaRPr lang="en-US" altLang="ja-JP" sz="2800" dirty="0">
                  <a:solidFill>
                    <a:srgbClr val="F5E6CA"/>
                  </a:solidFill>
                  <a:latin typeface="MS Gothic" panose="020B0609070205080204" pitchFamily="49" charset="-128"/>
                  <a:ea typeface="MS Gothic" panose="020B0609070205080204" pitchFamily="49" charset="-128"/>
                </a:endParaRPr>
              </a:p>
              <a:p>
                <a:pPr marL="457200" indent="-457200">
                  <a:lnSpc>
                    <a:spcPct val="15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ja-JP" altLang="en-US" sz="2800" dirty="0">
                    <a:solidFill>
                      <a:srgbClr val="F5E6CA"/>
                    </a:solidFill>
                    <a:latin typeface="MS Gothic" panose="020B0609070205080204" pitchFamily="49" charset="-128"/>
                    <a:ea typeface="MS Gothic" panose="020B0609070205080204" pitchFamily="49" charset="-128"/>
                  </a:rPr>
                  <a:t>理論値：</a:t>
                </a:r>
                <a14:m>
                  <m:oMath xmlns:m="http://schemas.openxmlformats.org/officeDocument/2006/math">
                    <m:r>
                      <a:rPr lang="en-US" altLang="ja-JP" sz="2800" i="1">
                        <a:solidFill>
                          <a:srgbClr val="F5E6CA"/>
                        </a:solidFill>
                        <a:latin typeface="Cambria Math" panose="02040503050406030204" pitchFamily="18" charset="0"/>
                        <a:ea typeface="MS Gothic" panose="020B0609070205080204" pitchFamily="49" charset="-128"/>
                      </a:rPr>
                      <m:t>6</m:t>
                    </m:r>
                    <m:r>
                      <a:rPr lang="en-US" altLang="ja-JP" sz="2800" b="0" i="1" smtClean="0">
                        <a:solidFill>
                          <a:srgbClr val="F5E6CA"/>
                        </a:solidFill>
                        <a:latin typeface="Cambria Math" panose="02040503050406030204" pitchFamily="18" charset="0"/>
                        <a:ea typeface="MS Gothic" panose="020B0609070205080204" pitchFamily="49" charset="-128"/>
                      </a:rPr>
                      <m:t>.4</m:t>
                    </m:r>
                    <m:r>
                      <a:rPr lang="en-US" altLang="ja-JP" sz="2800" b="0" i="1" smtClean="0">
                        <a:solidFill>
                          <a:srgbClr val="F5E6C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ja-JP" sz="2800" b="0" i="1" smtClean="0">
                            <a:solidFill>
                              <a:srgbClr val="F5E6CA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800" b="0" i="1" smtClean="0">
                            <a:solidFill>
                              <a:srgbClr val="F5E6CA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ja-JP" sz="2800" b="0" i="1" smtClean="0">
                            <a:solidFill>
                              <a:srgbClr val="F5E6CA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−5</m:t>
                        </m:r>
                      </m:sup>
                    </m:sSup>
                  </m:oMath>
                </a14:m>
                <a:endParaRPr lang="en-US" altLang="ja-JP" sz="2800" dirty="0">
                  <a:solidFill>
                    <a:srgbClr val="F5E6CA"/>
                  </a:solidFill>
                  <a:latin typeface="MS Gothic" panose="020B0609070205080204" pitchFamily="49" charset="-128"/>
                  <a:ea typeface="MS Gothic" panose="020B0609070205080204" pitchFamily="49" charset="-128"/>
                </a:endParaRPr>
              </a:p>
              <a:p>
                <a:pPr marL="457200" indent="-457200">
                  <a:lnSpc>
                    <a:spcPct val="15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ja-JP" altLang="en-US" sz="2800" dirty="0">
                    <a:solidFill>
                      <a:srgbClr val="F5E6CA"/>
                    </a:solidFill>
                    <a:latin typeface="MS Gothic" panose="020B0609070205080204" pitchFamily="49" charset="-128"/>
                    <a:ea typeface="MS Gothic" panose="020B0609070205080204" pitchFamily="49" charset="-128"/>
                  </a:rPr>
                  <a:t>シミュレーション回数が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2800" i="1">
                            <a:solidFill>
                              <a:srgbClr val="F5E6CA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800" i="1">
                            <a:solidFill>
                              <a:srgbClr val="F5E6CA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ja-JP" sz="2800" i="1">
                            <a:solidFill>
                              <a:srgbClr val="F5E6CA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ja-JP" altLang="en-US" sz="2800" dirty="0">
                    <a:solidFill>
                      <a:srgbClr val="F5E6CA"/>
                    </a:solidFill>
                    <a:latin typeface="MS Gothic" panose="020B0609070205080204" pitchFamily="49" charset="-128"/>
                    <a:ea typeface="MS Gothic" panose="020B0609070205080204" pitchFamily="49" charset="-128"/>
                  </a:rPr>
                  <a:t>回以上から理論値に近づく．</a:t>
                </a:r>
                <a:endParaRPr lang="en-US" sz="2800" dirty="0">
                  <a:solidFill>
                    <a:srgbClr val="F5E6CA"/>
                  </a:solidFill>
                  <a:latin typeface="MS Gothic" panose="020B0609070205080204" pitchFamily="49" charset="-128"/>
                  <a:ea typeface="MS Gothic" panose="020B0609070205080204" pitchFamily="49" charset="-128"/>
                </a:endParaRPr>
              </a:p>
              <a:p>
                <a:pPr marL="457200" indent="-457200">
                  <a:lnSpc>
                    <a:spcPct val="15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endParaRPr lang="en-US" altLang="ja-JP" sz="2800" dirty="0">
                  <a:solidFill>
                    <a:srgbClr val="F5E6CA"/>
                  </a:solidFill>
                  <a:latin typeface="MS Gothic" panose="020B0609070205080204" pitchFamily="49" charset="-128"/>
                  <a:ea typeface="MS Gothic" panose="020B0609070205080204" pitchFamily="49" charset="-128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655A693-DC7A-45B8-84DE-13628ACF9D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350" y="2180571"/>
                <a:ext cx="4368799" cy="4100161"/>
              </a:xfrm>
              <a:prstGeom prst="rect">
                <a:avLst/>
              </a:prstGeom>
              <a:blipFill>
                <a:blip r:embed="rId3"/>
                <a:stretch>
                  <a:fillRect l="-25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03964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F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2A71C6E-8C4E-4557-A00A-DFA52CAA4E60}"/>
              </a:ext>
            </a:extLst>
          </p:cNvPr>
          <p:cNvSpPr/>
          <p:nvPr/>
        </p:nvSpPr>
        <p:spPr>
          <a:xfrm>
            <a:off x="4610100" y="0"/>
            <a:ext cx="7581899" cy="6857999"/>
          </a:xfrm>
          <a:prstGeom prst="rect">
            <a:avLst/>
          </a:prstGeom>
          <a:solidFill>
            <a:srgbClr val="F5E6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638FD4-D1AA-4BD0-92F0-5BB8C8E72B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209" y="843600"/>
            <a:ext cx="6804278" cy="51708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AF40F835-B5EB-41D9-ABCF-76BAD5E1A6DC}"/>
              </a:ext>
            </a:extLst>
          </p:cNvPr>
          <p:cNvSpPr txBox="1">
            <a:spLocks/>
          </p:cNvSpPr>
          <p:nvPr/>
        </p:nvSpPr>
        <p:spPr>
          <a:xfrm>
            <a:off x="241300" y="215900"/>
            <a:ext cx="4152900" cy="123189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10000"/>
              </a:lnSpc>
            </a:pPr>
            <a:r>
              <a:rPr lang="ja-JP" altLang="en-US" sz="4000" b="1" dirty="0">
                <a:solidFill>
                  <a:srgbClr val="F5E6CA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課題１：同じ出目の</a:t>
            </a:r>
            <a:endParaRPr lang="en-US" altLang="ja-JP" sz="4000" b="1" dirty="0">
              <a:solidFill>
                <a:srgbClr val="F5E6CA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algn="l">
              <a:lnSpc>
                <a:spcPct val="110000"/>
              </a:lnSpc>
            </a:pPr>
            <a:r>
              <a:rPr lang="ja-JP" altLang="en-US" sz="4000" b="1" dirty="0">
                <a:solidFill>
                  <a:srgbClr val="F5E6CA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シミュレーション結果</a:t>
            </a:r>
            <a:endParaRPr lang="en-US" sz="4000" b="1" dirty="0">
              <a:solidFill>
                <a:srgbClr val="F5E6CA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C06916-6A52-4475-862B-6EE6571C5216}"/>
              </a:ext>
            </a:extLst>
          </p:cNvPr>
          <p:cNvSpPr txBox="1"/>
          <p:nvPr/>
        </p:nvSpPr>
        <p:spPr>
          <a:xfrm>
            <a:off x="11774039" y="6376524"/>
            <a:ext cx="4179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b="1" dirty="0">
                <a:solidFill>
                  <a:srgbClr val="343F56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9</a:t>
            </a:r>
            <a:endParaRPr lang="en-US" sz="2000" b="1" dirty="0">
              <a:solidFill>
                <a:srgbClr val="343F56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321EAB1-A274-49AB-A411-A56A9CFD5547}"/>
                  </a:ext>
                </a:extLst>
              </p:cNvPr>
              <p:cNvSpPr txBox="1"/>
              <p:nvPr/>
            </p:nvSpPr>
            <p:spPr>
              <a:xfrm>
                <a:off x="133350" y="2180571"/>
                <a:ext cx="4368799" cy="41554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lnSpc>
                    <a:spcPct val="15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ja-JP" altLang="en-US" sz="2800" dirty="0">
                    <a:solidFill>
                      <a:srgbClr val="F5E6CA"/>
                    </a:solidFill>
                    <a:latin typeface="MS Gothic" panose="020B0609070205080204" pitchFamily="49" charset="-128"/>
                    <a:ea typeface="MS Gothic" panose="020B0609070205080204" pitchFamily="49" charset="-128"/>
                  </a:rPr>
                  <a:t>７面サイコロ</a:t>
                </a:r>
                <a:endParaRPr lang="en-US" altLang="ja-JP" sz="2800" dirty="0">
                  <a:solidFill>
                    <a:srgbClr val="F5E6CA"/>
                  </a:solidFill>
                  <a:latin typeface="MS Gothic" panose="020B0609070205080204" pitchFamily="49" charset="-128"/>
                  <a:ea typeface="MS Gothic" panose="020B0609070205080204" pitchFamily="49" charset="-128"/>
                </a:endParaRPr>
              </a:p>
              <a:p>
                <a:pPr marL="457200" indent="-457200">
                  <a:lnSpc>
                    <a:spcPct val="15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ja-JP" altLang="en-US" sz="2800" dirty="0">
                    <a:solidFill>
                      <a:srgbClr val="F5E6CA"/>
                    </a:solidFill>
                    <a:latin typeface="MS Gothic" panose="020B0609070205080204" pitchFamily="49" charset="-128"/>
                    <a:ea typeface="MS Gothic" panose="020B0609070205080204" pitchFamily="49" charset="-128"/>
                  </a:rPr>
                  <a:t>理論値：</a:t>
                </a:r>
                <a14:m>
                  <m:oMath xmlns:m="http://schemas.openxmlformats.org/officeDocument/2006/math">
                    <m:r>
                      <a:rPr lang="en-US" altLang="ja-JP" sz="2800" b="0" i="0" smtClean="0">
                        <a:solidFill>
                          <a:srgbClr val="F5E6C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8.4998</m:t>
                    </m:r>
                    <m:r>
                      <a:rPr lang="en-US" altLang="ja-JP" sz="2800" b="0" i="1" smtClean="0">
                        <a:solidFill>
                          <a:srgbClr val="F5E6C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ja-JP" sz="2800" b="0" i="1" smtClean="0">
                            <a:solidFill>
                              <a:srgbClr val="F5E6CA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800" b="0" i="1" smtClean="0">
                            <a:solidFill>
                              <a:srgbClr val="F5E6CA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ja-JP" sz="2800" b="0" i="1" smtClean="0">
                            <a:solidFill>
                              <a:srgbClr val="F5E6CA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−6</m:t>
                        </m:r>
                      </m:sup>
                    </m:sSup>
                  </m:oMath>
                </a14:m>
                <a:endParaRPr lang="en-US" altLang="ja-JP" sz="2800" dirty="0">
                  <a:solidFill>
                    <a:srgbClr val="F5E6CA"/>
                  </a:solidFill>
                  <a:latin typeface="MS Gothic" panose="020B0609070205080204" pitchFamily="49" charset="-128"/>
                  <a:ea typeface="MS Gothic" panose="020B0609070205080204" pitchFamily="49" charset="-128"/>
                </a:endParaRPr>
              </a:p>
              <a:p>
                <a:pPr marL="457200" indent="-457200">
                  <a:lnSpc>
                    <a:spcPct val="15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ja-JP" altLang="en-US" sz="2800" dirty="0">
                    <a:solidFill>
                      <a:srgbClr val="F5E6CA"/>
                    </a:solidFill>
                    <a:latin typeface="MS Gothic" panose="020B0609070205080204" pitchFamily="49" charset="-128"/>
                    <a:ea typeface="MS Gothic" panose="020B0609070205080204" pitchFamily="49" charset="-128"/>
                  </a:rPr>
                  <a:t>シミュレーション回数が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2800" i="1">
                            <a:solidFill>
                              <a:srgbClr val="F5E6CA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800" i="1">
                            <a:solidFill>
                              <a:srgbClr val="F5E6CA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ja-JP" sz="2800" b="0" i="1" smtClean="0">
                            <a:solidFill>
                              <a:srgbClr val="F5E6CA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ja-JP" altLang="en-US" sz="2800" dirty="0">
                    <a:solidFill>
                      <a:srgbClr val="F5E6CA"/>
                    </a:solidFill>
                    <a:latin typeface="MS Gothic" panose="020B0609070205080204" pitchFamily="49" charset="-128"/>
                    <a:ea typeface="MS Gothic" panose="020B0609070205080204" pitchFamily="49" charset="-128"/>
                  </a:rPr>
                  <a:t>回以上から理論値に近づく．</a:t>
                </a:r>
                <a:endParaRPr lang="en-US" sz="2800" dirty="0">
                  <a:solidFill>
                    <a:srgbClr val="F5E6CA"/>
                  </a:solidFill>
                  <a:latin typeface="MS Gothic" panose="020B0609070205080204" pitchFamily="49" charset="-128"/>
                  <a:ea typeface="MS Gothic" panose="020B0609070205080204" pitchFamily="49" charset="-128"/>
                </a:endParaRPr>
              </a:p>
              <a:p>
                <a:pPr marL="457200" indent="-457200">
                  <a:lnSpc>
                    <a:spcPct val="15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endParaRPr lang="en-US" altLang="ja-JP" sz="2800" dirty="0">
                  <a:solidFill>
                    <a:srgbClr val="F5E6CA"/>
                  </a:solidFill>
                  <a:latin typeface="MS Gothic" panose="020B0609070205080204" pitchFamily="49" charset="-128"/>
                  <a:ea typeface="MS Gothic" panose="020B0609070205080204" pitchFamily="49" charset="-128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321EAB1-A274-49AB-A411-A56A9CFD55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350" y="2180571"/>
                <a:ext cx="4368799" cy="4155497"/>
              </a:xfrm>
              <a:prstGeom prst="rect">
                <a:avLst/>
              </a:prstGeom>
              <a:blipFill>
                <a:blip r:embed="rId3"/>
                <a:stretch>
                  <a:fillRect l="-25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55052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1515</TotalTime>
  <Words>1897</Words>
  <Application>Microsoft Office PowerPoint</Application>
  <PresentationFormat>Widescreen</PresentationFormat>
  <Paragraphs>326</Paragraphs>
  <Slides>38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7" baseType="lpstr">
      <vt:lpstr>MS Gothic</vt:lpstr>
      <vt:lpstr>MS Mincho</vt:lpstr>
      <vt:lpstr>MS PGothic</vt:lpstr>
      <vt:lpstr>游ゴシック</vt:lpstr>
      <vt:lpstr>Arial</vt:lpstr>
      <vt:lpstr>Calibri</vt:lpstr>
      <vt:lpstr>Calibri Light</vt:lpstr>
      <vt:lpstr>Cambria Math</vt:lpstr>
      <vt:lpstr>Office Theme</vt:lpstr>
      <vt:lpstr>乱数を用いたプログラム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乱数を用いたプログラム</dc:title>
  <dc:creator>イマム カイリ　ルビス_釧路学生</dc:creator>
  <cp:lastModifiedBy>イマム カイリ　ルビス_釧路学生</cp:lastModifiedBy>
  <cp:revision>148</cp:revision>
  <cp:lastPrinted>2023-07-02T17:11:03Z</cp:lastPrinted>
  <dcterms:created xsi:type="dcterms:W3CDTF">2023-06-26T14:03:54Z</dcterms:created>
  <dcterms:modified xsi:type="dcterms:W3CDTF">2023-07-02T17:19:09Z</dcterms:modified>
</cp:coreProperties>
</file>