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2B92-2725-0386-E7F6-DCBA3380A5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294843B3-189E-1E13-28A5-6196FB630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F88985E-181F-1D51-D8A6-8DD1F9BB71B6}"/>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5DBF3910-AF2B-8491-6C34-00009116EE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893FD25-C93D-FEB3-15EB-6B017F273AC4}"/>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1204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B9A2-E55A-C07E-2D47-3A4C7F0EDD7E}"/>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C41BD483-B8A1-D89D-7093-ABD041F132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F9D71DF-8BD8-E808-5BB2-7C781EA61A5C}"/>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CEE9D776-3EFD-A75A-BA51-1939742DD8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F893B5-7A84-4869-24C7-D51B5AD4E924}"/>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269169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48CCD-B933-BA0E-CF32-F8CB63F606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ABC69473-C0DF-971D-AA0D-901E120247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CF07A60-B554-F976-4484-2E2317E29030}"/>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2CEA1DD6-0B93-02ED-EE13-141A8E2099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A30BE9-5F1F-211B-C98F-31AB14BD1200}"/>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222390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6AAF-8635-5061-6089-F7A360252904}"/>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9947E6D-05B2-2496-3013-7173C1BAE8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934E7C4-2444-FD12-4E0A-F1E77325F4E1}"/>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A7671B78-8821-625B-EF10-53E0C38E4A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5E7972-8C0F-8193-2C15-B88654614077}"/>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228749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859B-CE81-7D3F-ACD5-56A535CF06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67FE8DEB-9D75-0AF5-F52B-AE1C78A1C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E2EA9B-2380-8416-7B6F-478310EEE653}"/>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931E60AD-F360-6403-937B-92762B18C1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DC226B-CBA7-534E-02B6-34D2765E1FC0}"/>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194491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5C41-CF1D-DD89-D6E6-853935D7F5A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DC75F90-D617-0C13-68DB-15F06F573F1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E243C9EB-76F2-7EEC-5160-5355BD2607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DEDC8954-3BF7-ABED-EACB-7B0C5687E104}"/>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6" name="Footer Placeholder 5">
            <a:extLst>
              <a:ext uri="{FF2B5EF4-FFF2-40B4-BE49-F238E27FC236}">
                <a16:creationId xmlns:a16="http://schemas.microsoft.com/office/drawing/2014/main" id="{15FD6239-0248-4CF5-B24D-8DC2567985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644199-33B0-2DDC-7CF3-00561732BB72}"/>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321221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5F7E-0AD9-E1B9-7E1B-5807F48D1C6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67C1270-6B95-D321-94FD-606E1D5AF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C4918C-7C07-1E2D-0DAF-01F054E1F5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721C4809-E0A4-B7E4-7DD2-FAB458A71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826515-343E-C60F-7B84-BA43F4B165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859EDC1A-2792-B1EC-1FF3-86F3D733D3A8}"/>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8" name="Footer Placeholder 7">
            <a:extLst>
              <a:ext uri="{FF2B5EF4-FFF2-40B4-BE49-F238E27FC236}">
                <a16:creationId xmlns:a16="http://schemas.microsoft.com/office/drawing/2014/main" id="{C9B8EE96-FDFB-5C7A-6AD0-5A3625789D7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249B8A8-08BF-C1CB-1496-2691B2C2F66F}"/>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370980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466-DD8E-6F2E-ACDD-EF137073698D}"/>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5BC9C628-A435-1E04-83E4-57CD60E2927C}"/>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4" name="Footer Placeholder 3">
            <a:extLst>
              <a:ext uri="{FF2B5EF4-FFF2-40B4-BE49-F238E27FC236}">
                <a16:creationId xmlns:a16="http://schemas.microsoft.com/office/drawing/2014/main" id="{4E1C1DA3-EA60-C83F-0D55-14B832307F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5C1F72C-FD04-1931-A9D4-6CC35ECFF71C}"/>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275370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44236-471E-E3AD-958F-D84825CA57D8}"/>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3" name="Footer Placeholder 2">
            <a:extLst>
              <a:ext uri="{FF2B5EF4-FFF2-40B4-BE49-F238E27FC236}">
                <a16:creationId xmlns:a16="http://schemas.microsoft.com/office/drawing/2014/main" id="{37087A38-16EA-AF83-AD81-8CF7484C629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A772B5-F579-8EC8-2477-3806E5C93B6F}"/>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216129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9BDF-A4CE-05B1-2EE4-04618AF420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6DA87F6-C45B-9005-A639-5787DD803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896E2DF-B59F-0D94-4BA2-CA7C98D85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65AA55-46E8-B36B-BF1B-35657BB54569}"/>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6" name="Footer Placeholder 5">
            <a:extLst>
              <a:ext uri="{FF2B5EF4-FFF2-40B4-BE49-F238E27FC236}">
                <a16:creationId xmlns:a16="http://schemas.microsoft.com/office/drawing/2014/main" id="{D5556F97-5EFF-F524-CDCD-95667D4273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DC762F-3D2E-6A05-7815-814A58F635D0}"/>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142375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FBFA-EEAD-DC5A-1477-E4B7BF6B1E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27EC5DD0-B06D-AAC2-4DEC-7DE94FA56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CE6A43F-5C07-A677-38FF-09A168556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D08CB0-6B3A-D7ED-7D04-2BE8F3A2957E}"/>
              </a:ext>
            </a:extLst>
          </p:cNvPr>
          <p:cNvSpPr>
            <a:spLocks noGrp="1"/>
          </p:cNvSpPr>
          <p:nvPr>
            <p:ph type="dt" sz="half" idx="10"/>
          </p:nvPr>
        </p:nvSpPr>
        <p:spPr/>
        <p:txBody>
          <a:bodyPr/>
          <a:lstStyle/>
          <a:p>
            <a:fld id="{BB7AA973-ABF3-44CE-8BEC-3E403A703A13}" type="datetimeFigureOut">
              <a:rPr lang="en-IN" smtClean="0"/>
              <a:t>20-09-2023</a:t>
            </a:fld>
            <a:endParaRPr lang="en-IN" dirty="0"/>
          </a:p>
        </p:txBody>
      </p:sp>
      <p:sp>
        <p:nvSpPr>
          <p:cNvPr id="6" name="Footer Placeholder 5">
            <a:extLst>
              <a:ext uri="{FF2B5EF4-FFF2-40B4-BE49-F238E27FC236}">
                <a16:creationId xmlns:a16="http://schemas.microsoft.com/office/drawing/2014/main" id="{5477E9CC-5E0B-3EF5-B291-D09878CC4E7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4357047-8676-AE42-6C74-48417704AD9A}"/>
              </a:ext>
            </a:extLst>
          </p:cNvPr>
          <p:cNvSpPr>
            <a:spLocks noGrp="1"/>
          </p:cNvSpPr>
          <p:nvPr>
            <p:ph type="sldNum" sz="quarter" idx="12"/>
          </p:nvPr>
        </p:nvSpPr>
        <p:spPr/>
        <p:txBody>
          <a:bodyPr/>
          <a:lstStyle/>
          <a:p>
            <a:fld id="{F4F034EC-CCD8-43D9-982D-7D0038B192EA}" type="slidenum">
              <a:rPr lang="en-IN" smtClean="0"/>
              <a:t>‹#›</a:t>
            </a:fld>
            <a:endParaRPr lang="en-IN" dirty="0"/>
          </a:p>
        </p:txBody>
      </p:sp>
    </p:spTree>
    <p:extLst>
      <p:ext uri="{BB962C8B-B14F-4D97-AF65-F5344CB8AC3E}">
        <p14:creationId xmlns:p14="http://schemas.microsoft.com/office/powerpoint/2010/main" val="49533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6C73D-1C34-0B77-1A6F-20BB14D75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3B8444CC-8118-D5DF-5BFB-400B1B64E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C83CA76-DBE2-A0A2-0A95-B8DE57DE6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AA973-ABF3-44CE-8BEC-3E403A703A13}" type="datetimeFigureOut">
              <a:rPr lang="en-IN" smtClean="0"/>
              <a:t>20-09-2023</a:t>
            </a:fld>
            <a:endParaRPr lang="en-IN" dirty="0"/>
          </a:p>
        </p:txBody>
      </p:sp>
      <p:sp>
        <p:nvSpPr>
          <p:cNvPr id="5" name="Footer Placeholder 4">
            <a:extLst>
              <a:ext uri="{FF2B5EF4-FFF2-40B4-BE49-F238E27FC236}">
                <a16:creationId xmlns:a16="http://schemas.microsoft.com/office/drawing/2014/main" id="{5A24158D-12D1-369E-48AD-A4BC56C95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1C3ECB4-645A-3C96-C4B1-95B109276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034EC-CCD8-43D9-982D-7D0038B192EA}" type="slidenum">
              <a:rPr lang="en-IN" smtClean="0"/>
              <a:t>‹#›</a:t>
            </a:fld>
            <a:endParaRPr lang="en-IN" dirty="0"/>
          </a:p>
        </p:txBody>
      </p:sp>
    </p:spTree>
    <p:extLst>
      <p:ext uri="{BB962C8B-B14F-4D97-AF65-F5344CB8AC3E}">
        <p14:creationId xmlns:p14="http://schemas.microsoft.com/office/powerpoint/2010/main" val="221215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vedantu.com/political-science/indian-constitu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73F8-DAF1-E5B0-0636-D45F66EBE901}"/>
              </a:ext>
            </a:extLst>
          </p:cNvPr>
          <p:cNvSpPr>
            <a:spLocks noGrp="1"/>
          </p:cNvSpPr>
          <p:nvPr>
            <p:ph type="ctrTitle"/>
          </p:nvPr>
        </p:nvSpPr>
        <p:spPr/>
        <p:txBody>
          <a:bodyPr/>
          <a:lstStyle/>
          <a:p>
            <a:r>
              <a:rPr lang="en-US" dirty="0"/>
              <a:t>CONSTITUTION</a:t>
            </a:r>
            <a:endParaRPr lang="en-IN" dirty="0"/>
          </a:p>
        </p:txBody>
      </p:sp>
      <p:sp>
        <p:nvSpPr>
          <p:cNvPr id="3" name="Subtitle 2">
            <a:extLst>
              <a:ext uri="{FF2B5EF4-FFF2-40B4-BE49-F238E27FC236}">
                <a16:creationId xmlns:a16="http://schemas.microsoft.com/office/drawing/2014/main" id="{566DADEB-F9E4-93A9-DD23-B950A52F1060}"/>
              </a:ext>
            </a:extLst>
          </p:cNvPr>
          <p:cNvSpPr>
            <a:spLocks noGrp="1"/>
          </p:cNvSpPr>
          <p:nvPr>
            <p:ph type="subTitle" idx="1"/>
          </p:nvPr>
        </p:nvSpPr>
        <p:spPr/>
        <p:txBody>
          <a:bodyPr/>
          <a:lstStyle/>
          <a:p>
            <a:r>
              <a:rPr lang="en-US" dirty="0"/>
              <a:t>MODULE - 1</a:t>
            </a:r>
            <a:endParaRPr lang="en-IN" dirty="0"/>
          </a:p>
        </p:txBody>
      </p:sp>
    </p:spTree>
    <p:extLst>
      <p:ext uri="{BB962C8B-B14F-4D97-AF65-F5344CB8AC3E}">
        <p14:creationId xmlns:p14="http://schemas.microsoft.com/office/powerpoint/2010/main" val="320623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01BA-572C-0F89-8C73-352679ACF510}"/>
              </a:ext>
            </a:extLst>
          </p:cNvPr>
          <p:cNvSpPr>
            <a:spLocks noGrp="1"/>
          </p:cNvSpPr>
          <p:nvPr>
            <p:ph type="title"/>
          </p:nvPr>
        </p:nvSpPr>
        <p:spPr/>
        <p:txBody>
          <a:bodyPr/>
          <a:lstStyle/>
          <a:p>
            <a:r>
              <a:rPr lang="en-IN" sz="4400" b="1" i="1" kern="0" dirty="0">
                <a:effectLst/>
                <a:latin typeface="Calibri" panose="020F0502020204030204" pitchFamily="34" charset="0"/>
                <a:ea typeface="Calibri" panose="020F0502020204030204" pitchFamily="34" charset="0"/>
                <a:cs typeface="Calibri" panose="020F0502020204030204" pitchFamily="34" charset="0"/>
              </a:rPr>
              <a:t>Justice</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B6908AF-F1E9-B875-23B2-87406089EE9C}"/>
              </a:ext>
            </a:extLst>
          </p:cNvPr>
          <p:cNvSpPr>
            <a:spLocks noGrp="1"/>
          </p:cNvSpPr>
          <p:nvPr>
            <p:ph idx="1"/>
          </p:nvPr>
        </p:nvSpPr>
        <p:spPr/>
        <p:txBody>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Justice promises to give people what they are entitled to in terms of basic rights to food,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clothing, housing, participation in the decision-making and living with dignity as human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beings. The Preamble covers all these dimensions of justice – social, economic and political.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Besides, the granting of political justice in the form of universal adult franchise or the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latin typeface="Calibri" panose="020F0502020204030204" pitchFamily="34" charset="0"/>
                <a:ea typeface="Calibri" panose="020F0502020204030204" pitchFamily="34" charset="0"/>
                <a:cs typeface="Calibri" panose="020F0502020204030204" pitchFamily="34" charset="0"/>
              </a:rPr>
              <a:t>r</a:t>
            </a:r>
            <a:r>
              <a:rPr lang="en-IN" sz="1800" kern="0" dirty="0">
                <a:effectLst/>
                <a:latin typeface="Calibri" panose="020F0502020204030204" pitchFamily="34" charset="0"/>
                <a:ea typeface="Calibri" panose="020F0502020204030204" pitchFamily="34" charset="0"/>
                <a:cs typeface="Calibri" panose="020F0502020204030204" pitchFamily="34" charset="0"/>
              </a:rPr>
              <a:t>epresentative form of democracy. You will read socio-economic justice in next lessons.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8567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C312-0F3C-5D86-C2B7-CC8DBA4FBCBD}"/>
              </a:ext>
            </a:extLst>
          </p:cNvPr>
          <p:cNvSpPr>
            <a:spLocks noGrp="1"/>
          </p:cNvSpPr>
          <p:nvPr>
            <p:ph type="title"/>
          </p:nvPr>
        </p:nvSpPr>
        <p:spPr/>
        <p:txBody>
          <a:bodyPr/>
          <a:lstStyle/>
          <a:p>
            <a:r>
              <a:rPr lang="en-IN" sz="4400" b="1" i="1" kern="0" dirty="0">
                <a:effectLst/>
                <a:latin typeface="Calibri" panose="020F0502020204030204" pitchFamily="34" charset="0"/>
                <a:ea typeface="Calibri" panose="020F0502020204030204" pitchFamily="34" charset="0"/>
                <a:cs typeface="Calibri" panose="020F0502020204030204" pitchFamily="34" charset="0"/>
              </a:rPr>
              <a:t>Liberty</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867121D-8C3E-2314-E935-6EE612CE3FB6}"/>
              </a:ext>
            </a:extLst>
          </p:cNvPr>
          <p:cNvSpPr>
            <a:spLocks noGrp="1"/>
          </p:cNvSpPr>
          <p:nvPr>
            <p:ph idx="1"/>
          </p:nvPr>
        </p:nvSpPr>
        <p:spPr/>
        <p:txBody>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The Preamble also mentions about liberty of thought and expression. These freedoms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have been guaranteed in the Constitution through the Fundamental Rights. Though freedom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from want has not been guaranteed in the Fundamental Rights, certain directives to the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State have been mentioned in the Directive Principles.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3581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8DFC-1044-EDB1-AAEE-E786D865C091}"/>
              </a:ext>
            </a:extLst>
          </p:cNvPr>
          <p:cNvSpPr>
            <a:spLocks noGrp="1"/>
          </p:cNvSpPr>
          <p:nvPr>
            <p:ph type="title"/>
          </p:nvPr>
        </p:nvSpPr>
        <p:spPr/>
        <p:txBody>
          <a:bodyPr/>
          <a:lstStyle/>
          <a:p>
            <a:r>
              <a:rPr lang="en-IN" sz="4400" b="1" i="1" kern="0" dirty="0">
                <a:effectLst/>
                <a:latin typeface="Calibri" panose="020F0502020204030204" pitchFamily="34" charset="0"/>
                <a:ea typeface="Calibri" panose="020F0502020204030204" pitchFamily="34" charset="0"/>
                <a:cs typeface="Calibri" panose="020F0502020204030204" pitchFamily="34" charset="0"/>
              </a:rPr>
              <a:t>Equality</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6D90A53-2235-BC03-106E-1BF973610554}"/>
              </a:ext>
            </a:extLst>
          </p:cNvPr>
          <p:cNvSpPr>
            <a:spLocks noGrp="1"/>
          </p:cNvSpPr>
          <p:nvPr>
            <p:ph idx="1"/>
          </p:nvPr>
        </p:nvSpPr>
        <p:spPr/>
        <p:txBody>
          <a:bodyPr>
            <a:normAutofit/>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Equality is considered to be the essence of modern democratic ideology. The Constitution makers placed the ideals of equality in a place of pride in the Preamble. All kinds of inequality based on the concept of rulers and the ruled or on the basis of caste and gender, were to be eliminated. All citizens of India should be treated equally and extended equal protection of law without any discrimination based on caste, creed, birth, religion, sex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Similarly equality of opportunities implies that regardless of the socio-economic situations into which one is born, he/she will have the same chance as everybody else to develop his/ her talents and choose means of livelihood.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475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A6A7-9868-A87D-591A-88BFFB9E09C1}"/>
              </a:ext>
            </a:extLst>
          </p:cNvPr>
          <p:cNvSpPr>
            <a:spLocks noGrp="1"/>
          </p:cNvSpPr>
          <p:nvPr>
            <p:ph type="title"/>
          </p:nvPr>
        </p:nvSpPr>
        <p:spPr/>
        <p:txBody>
          <a:bodyPr/>
          <a:lstStyle/>
          <a:p>
            <a:r>
              <a:rPr lang="en-IN" sz="4400" b="1" kern="0" dirty="0">
                <a:effectLst/>
                <a:latin typeface="Calibri" panose="020F0502020204030204" pitchFamily="34" charset="0"/>
                <a:ea typeface="Calibri" panose="020F0502020204030204" pitchFamily="34" charset="0"/>
                <a:cs typeface="Calibri" panose="020F0502020204030204" pitchFamily="34" charset="0"/>
              </a:rPr>
              <a:t>Fraternity, Dignity, Unity and Integrity</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2C7377F-4922-6A40-579A-C07D5844458B}"/>
              </a:ext>
            </a:extLst>
          </p:cNvPr>
          <p:cNvSpPr>
            <a:spLocks noGrp="1"/>
          </p:cNvSpPr>
          <p:nvPr>
            <p:ph idx="1"/>
          </p:nvPr>
        </p:nvSpPr>
        <p:spPr/>
        <p:txBody>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In the background of India’s multi-lingual, multi-cultural and multi- religious society 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keeping in view the partition of the country, the framers of the Constitution were very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much concerned about the unity and integrity of our newly independent country. There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was a need for harmonious co-existence among various religions, linguistic, cultural 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economic groups. Inclusion of phrases like ‘dignity of individuals’, ‘fraternity among people’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and ‘unity and integrity of the nation’ in the Preamble highlight such a need.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4067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48F4-949E-28DE-1005-6FCB268376B8}"/>
              </a:ext>
            </a:extLst>
          </p:cNvPr>
          <p:cNvSpPr>
            <a:spLocks noGrp="1"/>
          </p:cNvSpPr>
          <p:nvPr>
            <p:ph type="title"/>
          </p:nvPr>
        </p:nvSpPr>
        <p:spPr/>
        <p:txBody>
          <a:bodyPr/>
          <a:lstStyle/>
          <a:p>
            <a:r>
              <a:rPr lang="en-US" dirty="0"/>
              <a:t>DPSP</a:t>
            </a:r>
            <a:endParaRPr lang="en-IN" dirty="0"/>
          </a:p>
        </p:txBody>
      </p:sp>
      <p:sp>
        <p:nvSpPr>
          <p:cNvPr id="3" name="Content Placeholder 2">
            <a:extLst>
              <a:ext uri="{FF2B5EF4-FFF2-40B4-BE49-F238E27FC236}">
                <a16:creationId xmlns:a16="http://schemas.microsoft.com/office/drawing/2014/main" id="{8687E75E-CDC8-FB1C-E32F-6BA45CC643BA}"/>
              </a:ext>
            </a:extLst>
          </p:cNvPr>
          <p:cNvSpPr>
            <a:spLocks noGrp="1"/>
          </p:cNvSpPr>
          <p:nvPr>
            <p:ph idx="1"/>
          </p:nvPr>
        </p:nvSpPr>
        <p:spPr/>
        <p:txBody>
          <a:bodyPr/>
          <a:lstStyle/>
          <a:p>
            <a:pPr algn="just" rtl="0">
              <a:spcBef>
                <a:spcPts val="0"/>
              </a:spcBef>
              <a:spcAft>
                <a:spcPts val="0"/>
              </a:spcAft>
            </a:pPr>
            <a:r>
              <a:rPr lang="en-US" sz="1800" b="0" i="0" u="none" strike="noStrike" dirty="0">
                <a:solidFill>
                  <a:srgbClr val="000000"/>
                </a:solidFill>
                <a:effectLst/>
                <a:latin typeface="Open Sans" panose="020B0606030504020204" pitchFamily="34" charset="0"/>
              </a:rPr>
              <a:t>The </a:t>
            </a:r>
            <a:r>
              <a:rPr lang="en-US" sz="1800" b="1" i="0" u="none" strike="noStrike" dirty="0">
                <a:solidFill>
                  <a:srgbClr val="000000"/>
                </a:solidFill>
                <a:effectLst/>
                <a:latin typeface="Open Sans" panose="020B0606030504020204" pitchFamily="34" charset="0"/>
              </a:rPr>
              <a:t>Directive Principle of State Policy</a:t>
            </a:r>
            <a:r>
              <a:rPr lang="en-US" sz="1800" b="0" i="0" u="none" strike="noStrike" dirty="0">
                <a:solidFill>
                  <a:srgbClr val="000000"/>
                </a:solidFill>
                <a:effectLst/>
                <a:latin typeface="Open Sans" panose="020B0606030504020204" pitchFamily="34" charset="0"/>
              </a:rPr>
              <a:t> has been derived from the Irish Constitution and makers of our </a:t>
            </a:r>
            <a:r>
              <a:rPr lang="en-US" sz="1800" b="0" i="0" u="none" strike="noStrike" dirty="0">
                <a:solidFill>
                  <a:srgbClr val="1155CC"/>
                </a:solidFill>
                <a:effectLst/>
                <a:latin typeface="Open Sans" panose="020B0606030504020204" pitchFamily="34" charset="0"/>
                <a:hlinkClick r:id="rId2"/>
              </a:rPr>
              <a:t>Indian Constitution</a:t>
            </a:r>
            <a:r>
              <a:rPr lang="en-US" sz="1800" b="0" i="0" u="none" strike="noStrike" dirty="0">
                <a:solidFill>
                  <a:srgbClr val="000000"/>
                </a:solidFill>
                <a:effectLst/>
                <a:latin typeface="Open Sans" panose="020B0606030504020204" pitchFamily="34" charset="0"/>
              </a:rPr>
              <a:t> have included these principles in Part IV of the constitution from Article 36 to Article 51. These principles were extremely important in the governance of the country which exemplify the hopes and aspirations of the people. </a:t>
            </a:r>
          </a:p>
          <a:p>
            <a:pPr marL="0" indent="0" algn="just" rtl="0">
              <a:spcBef>
                <a:spcPts val="0"/>
              </a:spcBef>
              <a:spcAft>
                <a:spcPts val="0"/>
              </a:spcAft>
              <a:buNone/>
            </a:pP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The concept behind the Directive Principles of State Policy is to create a ‘Welfare State’. In other words, the motive behind creating the directive policy is not just establishing political democracy rather establishing social and economic democracy in the state. The state must follow these directive principles both in the matter of administration as well as while formulating laws because the Directive Principles aim to create a state where social and economic democracy might flourish. Read the article below to understand the meaning of directive policy clearly.</a:t>
            </a:r>
            <a:endParaRPr lang="en-US" b="0" i="0" dirty="0">
              <a:solidFill>
                <a:srgbClr val="000000"/>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296416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924B9E-3565-9248-B87E-4C376F9410C7}"/>
              </a:ext>
            </a:extLst>
          </p:cNvPr>
          <p:cNvSpPr txBox="1"/>
          <p:nvPr/>
        </p:nvSpPr>
        <p:spPr>
          <a:xfrm>
            <a:off x="423081" y="354842"/>
            <a:ext cx="11368585" cy="7027565"/>
          </a:xfrm>
          <a:prstGeom prst="rect">
            <a:avLst/>
          </a:prstGeom>
          <a:noFill/>
        </p:spPr>
        <p:txBody>
          <a:bodyPr wrap="square">
            <a:spAutoFit/>
          </a:bodyPr>
          <a:lstStyle/>
          <a:p>
            <a:pPr algn="just" rtl="0" fontAlgn="base">
              <a:spcBef>
                <a:spcPts val="0"/>
              </a:spcBef>
              <a:spcAft>
                <a:spcPts val="1000"/>
              </a:spcAft>
            </a:pPr>
            <a:r>
              <a:rPr lang="en-US" sz="1800" b="1" i="0" u="sng" dirty="0">
                <a:solidFill>
                  <a:srgbClr val="000000"/>
                </a:solidFill>
                <a:effectLst/>
                <a:latin typeface="Open Sans" panose="020B0606030504020204" pitchFamily="34" charset="0"/>
              </a:rPr>
              <a:t>DPSP – FEATURES</a:t>
            </a:r>
          </a:p>
          <a:p>
            <a:pPr algn="just" rtl="0" fontAlgn="base">
              <a:spcBef>
                <a:spcPts val="0"/>
              </a:spcBef>
              <a:spcAft>
                <a:spcPts val="1000"/>
              </a:spcAft>
              <a:buFont typeface="Arial" panose="020B0604020202020204" pitchFamily="34" charset="0"/>
              <a:buChar char="•"/>
            </a:pPr>
            <a:r>
              <a:rPr lang="en-US" sz="1500" b="1" i="0" dirty="0">
                <a:solidFill>
                  <a:srgbClr val="000000"/>
                </a:solidFill>
                <a:effectLst/>
                <a:latin typeface="Open Sans" panose="020B0606030504020204" pitchFamily="34" charset="0"/>
              </a:rPr>
              <a:t>DPSP are Non - Justiciable; Supported By Public Opinion:</a:t>
            </a:r>
            <a:r>
              <a:rPr lang="en-US" sz="1500" b="0" i="0" dirty="0">
                <a:solidFill>
                  <a:srgbClr val="000000"/>
                </a:solidFill>
                <a:effectLst/>
                <a:latin typeface="Open Sans" panose="020B0606030504020204" pitchFamily="34" charset="0"/>
              </a:rPr>
              <a:t> The Directive Principles are non - justiciable. Legal sanction, these are supported by public opinion which in reality is also the legal sanction behind the law.</a:t>
            </a:r>
          </a:p>
          <a:p>
            <a:pPr algn="just" rtl="0" fontAlgn="base">
              <a:spcBef>
                <a:spcPts val="0"/>
              </a:spcBef>
              <a:spcAft>
                <a:spcPts val="1000"/>
              </a:spcAft>
              <a:buFont typeface="Arial" panose="020B0604020202020204" pitchFamily="34" charset="0"/>
              <a:buChar char="•"/>
            </a:pPr>
            <a:r>
              <a:rPr lang="en-US" sz="1500" b="1" i="0" dirty="0">
                <a:solidFill>
                  <a:srgbClr val="000000"/>
                </a:solidFill>
                <a:effectLst/>
                <a:latin typeface="Open Sans" panose="020B0606030504020204" pitchFamily="34" charset="0"/>
              </a:rPr>
              <a:t>DPSP Provides Welfare of People: </a:t>
            </a:r>
            <a:r>
              <a:rPr lang="en-US" sz="1500" b="0" i="0" dirty="0">
                <a:solidFill>
                  <a:srgbClr val="000000"/>
                </a:solidFill>
                <a:effectLst/>
                <a:latin typeface="Open Sans" panose="020B0606030504020204" pitchFamily="34" charset="0"/>
              </a:rPr>
              <a:t>The Directive Principles strive to enhance the welfare of the people by attaining a social order in which social, economical, and political conditions are informed in all institutions of life as per Article (38) of the Indian Constitution.</a:t>
            </a:r>
          </a:p>
          <a:p>
            <a:pPr algn="just" rtl="0" fontAlgn="base">
              <a:spcBef>
                <a:spcPts val="0"/>
              </a:spcBef>
              <a:spcAft>
                <a:spcPts val="1000"/>
              </a:spcAft>
              <a:buFont typeface="Arial" panose="020B0604020202020204" pitchFamily="34" charset="0"/>
              <a:buChar char="•"/>
            </a:pPr>
            <a:r>
              <a:rPr lang="en-US" sz="1500" b="1" i="0" dirty="0">
                <a:solidFill>
                  <a:srgbClr val="000000"/>
                </a:solidFill>
                <a:effectLst/>
                <a:latin typeface="Open Sans" panose="020B0606030504020204" pitchFamily="34" charset="0"/>
              </a:rPr>
              <a:t>DSPS Act as a Yardstick for Measuring Governments Worth</a:t>
            </a:r>
            <a:r>
              <a:rPr lang="en-US" sz="1500" b="0" i="0" dirty="0">
                <a:solidFill>
                  <a:srgbClr val="000000"/>
                </a:solidFill>
                <a:effectLst/>
                <a:latin typeface="Open Sans" panose="020B0606030504020204" pitchFamily="34" charset="0"/>
              </a:rPr>
              <a:t>: Directive Principles act as a yardstick through which the people should measure the worth of the government. A government that does not implement the Directive Principles can be rejected by the people in </a:t>
            </a:r>
            <a:r>
              <a:rPr lang="en-US" sz="1500" b="0" i="0" dirty="0" err="1">
                <a:solidFill>
                  <a:srgbClr val="000000"/>
                </a:solidFill>
                <a:effectLst/>
                <a:latin typeface="Open Sans" panose="020B0606030504020204" pitchFamily="34" charset="0"/>
              </a:rPr>
              <a:t>favour</a:t>
            </a:r>
            <a:r>
              <a:rPr lang="en-US" sz="1500" b="0" i="0" dirty="0">
                <a:solidFill>
                  <a:srgbClr val="000000"/>
                </a:solidFill>
                <a:effectLst/>
                <a:latin typeface="Open Sans" panose="020B0606030504020204" pitchFamily="34" charset="0"/>
              </a:rPr>
              <a:t> of the Government by another political party that is expected to provide the required importance and value to the task of attaining Directive Principles.</a:t>
            </a:r>
          </a:p>
          <a:p>
            <a:pPr algn="just" rtl="0" fontAlgn="base">
              <a:spcBef>
                <a:spcPts val="0"/>
              </a:spcBef>
              <a:spcAft>
                <a:spcPts val="1000"/>
              </a:spcAft>
              <a:buFont typeface="Arial" panose="020B0604020202020204" pitchFamily="34" charset="0"/>
              <a:buChar char="•"/>
            </a:pPr>
            <a:r>
              <a:rPr lang="en-US" sz="1500" b="1" i="0" dirty="0">
                <a:solidFill>
                  <a:srgbClr val="000000"/>
                </a:solidFill>
                <a:effectLst/>
                <a:latin typeface="Open Sans" panose="020B0606030504020204" pitchFamily="34" charset="0"/>
              </a:rPr>
              <a:t>DSPS are Source of Continuity in Policies: </a:t>
            </a:r>
            <a:r>
              <a:rPr lang="en-US" sz="1500" b="0" i="0" dirty="0">
                <a:solidFill>
                  <a:srgbClr val="000000"/>
                </a:solidFill>
                <a:effectLst/>
                <a:latin typeface="Open Sans" panose="020B0606030504020204" pitchFamily="34" charset="0"/>
              </a:rPr>
              <a:t>Directive principles are like a source of continuity in policies, in which the Government changes after a few years and every new Government makes different policies and laws of the country. The presence of such guidelines is significant because it ensures that every Government will follow the set of rules in the form of DSPS while formulating its laws. </a:t>
            </a:r>
          </a:p>
          <a:p>
            <a:pPr algn="just" rtl="0" fontAlgn="base">
              <a:spcBef>
                <a:spcPts val="0"/>
              </a:spcBef>
              <a:spcAft>
                <a:spcPts val="1000"/>
              </a:spcAft>
              <a:buFont typeface="Arial" panose="020B0604020202020204" pitchFamily="34" charset="0"/>
              <a:buChar char="•"/>
            </a:pPr>
            <a:r>
              <a:rPr lang="en-US" sz="1500" b="1" i="0" dirty="0">
                <a:solidFill>
                  <a:srgbClr val="000000"/>
                </a:solidFill>
                <a:effectLst/>
                <a:latin typeface="Open Sans" panose="020B0606030504020204" pitchFamily="34" charset="0"/>
              </a:rPr>
              <a:t>DSPS are Supplementary To Fundamental Rights: </a:t>
            </a:r>
            <a:r>
              <a:rPr lang="en-US" sz="1500" b="0" i="0" dirty="0">
                <a:solidFill>
                  <a:srgbClr val="000000"/>
                </a:solidFill>
                <a:effectLst/>
                <a:latin typeface="Open Sans" panose="020B0606030504020204" pitchFamily="34" charset="0"/>
              </a:rPr>
              <a:t>DSPS can be considered as the positive directions for the state which helps in attaining the social and economical dimensions of democracy. DSPS are supplementary to Fundamental rights which grants political rights and other freedom. Directive Principles and Fundamental rights are nothing without each other as one provides social and economical rights whereas the other provides political rights.</a:t>
            </a:r>
          </a:p>
          <a:p>
            <a:pPr algn="just" rtl="0" fontAlgn="base">
              <a:spcBef>
                <a:spcPts val="0"/>
              </a:spcBef>
              <a:spcAft>
                <a:spcPts val="0"/>
              </a:spcAft>
              <a:buFont typeface="Arial" panose="020B0604020202020204" pitchFamily="34" charset="0"/>
              <a:buChar char="•"/>
            </a:pPr>
            <a:r>
              <a:rPr lang="en-US" sz="1500" b="1" i="0" dirty="0">
                <a:solidFill>
                  <a:srgbClr val="000000"/>
                </a:solidFill>
                <a:effectLst/>
                <a:latin typeface="Open Sans" panose="020B0606030504020204" pitchFamily="34" charset="0"/>
              </a:rPr>
              <a:t>DSPS Constitute Policy of Nation:</a:t>
            </a:r>
            <a:r>
              <a:rPr lang="en-US" sz="1500" b="0" i="0" dirty="0">
                <a:solidFill>
                  <a:srgbClr val="000000"/>
                </a:solidFill>
                <a:effectLst/>
                <a:latin typeface="Open Sans" panose="020B0606030504020204" pitchFamily="34" charset="0"/>
              </a:rPr>
              <a:t> Directive Principle constitutes a policy of the nation. These principles emulate the ideas and views which were there in the mind of drafters while formulating the constitution. This reflects the philosophy behind making the constitution hence providing useful information to the court in interpreting and existing confusion and in turning up with better laws and policies.</a:t>
            </a:r>
          </a:p>
          <a:p>
            <a:pPr algn="just" fontAlgn="base">
              <a:spcAft>
                <a:spcPts val="1000"/>
              </a:spcAft>
              <a:buFont typeface="Arial" panose="020B0604020202020204" pitchFamily="34" charset="0"/>
              <a:buChar char="•"/>
            </a:pPr>
            <a:endParaRPr lang="en-US" sz="1500" b="0" i="0" dirty="0">
              <a:solidFill>
                <a:srgbClr val="000000"/>
              </a:solidFill>
              <a:effectLst/>
              <a:latin typeface="Open Sans" panose="020B0606030504020204" pitchFamily="34" charset="0"/>
            </a:endParaRPr>
          </a:p>
          <a:p>
            <a:pPr algn="just" fontAlgn="base">
              <a:spcAft>
                <a:spcPts val="1000"/>
              </a:spcAft>
              <a:buFont typeface="Arial" panose="020B0604020202020204" pitchFamily="34" charset="0"/>
              <a:buChar char="•"/>
            </a:pPr>
            <a:endParaRPr lang="en-US" sz="1800" b="0" i="0" dirty="0">
              <a:solidFill>
                <a:srgbClr val="000000"/>
              </a:solidFill>
              <a:effectLst/>
              <a:latin typeface="Open Sans" panose="020B0606030504020204" pitchFamily="34" charset="0"/>
            </a:endParaRPr>
          </a:p>
          <a:p>
            <a:pPr algn="just" rtl="0" fontAlgn="base">
              <a:spcBef>
                <a:spcPts val="0"/>
              </a:spcBef>
              <a:spcAft>
                <a:spcPts val="1000"/>
              </a:spcAft>
              <a:buFont typeface="Arial" panose="020B0604020202020204" pitchFamily="34" charset="0"/>
              <a:buChar char="•"/>
            </a:pPr>
            <a:endParaRPr lang="en-US" sz="1800"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13734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A0464-CD1E-74C3-03F8-E04278024AFF}"/>
              </a:ext>
            </a:extLst>
          </p:cNvPr>
          <p:cNvSpPr txBox="1"/>
          <p:nvPr/>
        </p:nvSpPr>
        <p:spPr>
          <a:xfrm>
            <a:off x="627797" y="231536"/>
            <a:ext cx="11095630" cy="5144998"/>
          </a:xfrm>
          <a:prstGeom prst="rect">
            <a:avLst/>
          </a:prstGeom>
          <a:noFill/>
        </p:spPr>
        <p:txBody>
          <a:bodyPr wrap="square">
            <a:spAutoFit/>
          </a:bodyPr>
          <a:lstStyle/>
          <a:p>
            <a:pPr algn="just" rtl="0" fontAlgn="base">
              <a:spcBef>
                <a:spcPts val="0"/>
              </a:spcBef>
              <a:spcAft>
                <a:spcPts val="1000"/>
              </a:spcAft>
            </a:pPr>
            <a:r>
              <a:rPr lang="en-US" sz="1800" b="1" i="0" u="sng" dirty="0">
                <a:solidFill>
                  <a:srgbClr val="000000"/>
                </a:solidFill>
                <a:effectLst/>
                <a:latin typeface="Open Sans" panose="020B0606030504020204" pitchFamily="34" charset="0"/>
              </a:rPr>
              <a:t>SIGNIFICANCE OF DPSP</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of State Policy are some instructions to the State for attaining socio-economic development.</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of State Policy are positive. These principles increase the power and nature of the state.</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aim to establish a welfare state by securing social and economic justice. These principles rely on social thinking.</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are essential for the socio-economic development of a country because welfare and justice are dual aims of our constitution.</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are significant in the governance of a country. The State should follow these principles for the progress of the country.</a:t>
            </a:r>
          </a:p>
          <a:p>
            <a:pPr algn="just" rtl="0" fontAlgn="base">
              <a:spcBef>
                <a:spcPts val="0"/>
              </a:spcBef>
              <a:spcAft>
                <a:spcPts val="100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aim to reflect public opinion and their determination. They are incorporated in the constitution to meet the aspiration of the people.</a:t>
            </a:r>
          </a:p>
          <a:p>
            <a:pPr algn="just" rtl="0" fontAlgn="base">
              <a:spcBef>
                <a:spcPts val="0"/>
              </a:spcBef>
              <a:spcAft>
                <a:spcPts val="0"/>
              </a:spcAft>
              <a:buFont typeface="Arial" panose="020B0604020202020204" pitchFamily="34" charset="0"/>
              <a:buChar char="•"/>
            </a:pPr>
            <a:r>
              <a:rPr lang="en-US" sz="1800" b="0" i="0" dirty="0">
                <a:solidFill>
                  <a:srgbClr val="000000"/>
                </a:solidFill>
                <a:effectLst/>
                <a:latin typeface="Open Sans" panose="020B0606030504020204" pitchFamily="34" charset="0"/>
              </a:rPr>
              <a:t>Directive Principles aim at establishing a welfare state by securing social and economic justice. These principles rely on social thinking.</a:t>
            </a:r>
          </a:p>
        </p:txBody>
      </p:sp>
    </p:spTree>
    <p:extLst>
      <p:ext uri="{BB962C8B-B14F-4D97-AF65-F5344CB8AC3E}">
        <p14:creationId xmlns:p14="http://schemas.microsoft.com/office/powerpoint/2010/main" val="276786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6BABB-B6C9-EF24-BF71-A9A807291E5B}"/>
              </a:ext>
            </a:extLst>
          </p:cNvPr>
          <p:cNvSpPr txBox="1"/>
          <p:nvPr/>
        </p:nvSpPr>
        <p:spPr>
          <a:xfrm>
            <a:off x="532262" y="232012"/>
            <a:ext cx="11659737" cy="6237605"/>
          </a:xfrm>
          <a:prstGeom prst="rect">
            <a:avLst/>
          </a:prstGeom>
          <a:noFill/>
        </p:spPr>
        <p:txBody>
          <a:bodyPr wrap="square">
            <a:spAutoFit/>
          </a:bodyPr>
          <a:lstStyle/>
          <a:p>
            <a:pPr algn="just" rtl="0">
              <a:spcBef>
                <a:spcPts val="0"/>
              </a:spcBef>
              <a:spcAft>
                <a:spcPts val="400"/>
              </a:spcAft>
            </a:pPr>
            <a:r>
              <a:rPr lang="en-US" sz="1600" b="1" i="0" u="sng" dirty="0">
                <a:solidFill>
                  <a:srgbClr val="000000"/>
                </a:solidFill>
                <a:effectLst/>
                <a:latin typeface="Open Sans" panose="020B0606030504020204" pitchFamily="34" charset="0"/>
              </a:rPr>
              <a:t>SOCIALISTIC PRINCIPLES</a:t>
            </a:r>
          </a:p>
          <a:p>
            <a:pPr algn="just" rtl="0">
              <a:spcBef>
                <a:spcPts val="0"/>
              </a:spcBef>
              <a:spcAft>
                <a:spcPts val="400"/>
              </a:spcAft>
            </a:pPr>
            <a:endParaRPr lang="en-US" sz="1600" b="1" i="0" dirty="0">
              <a:solidFill>
                <a:srgbClr val="000000"/>
              </a:solidFill>
              <a:effectLst/>
              <a:latin typeface="Open Sans" panose="020B0606030504020204" pitchFamily="34" charset="0"/>
            </a:endParaRPr>
          </a:p>
          <a:p>
            <a:pPr algn="just" rtl="0">
              <a:spcBef>
                <a:spcPts val="0"/>
              </a:spcBef>
              <a:spcAft>
                <a:spcPts val="400"/>
              </a:spcAft>
            </a:pPr>
            <a:r>
              <a:rPr lang="en-US" sz="1600" b="1" i="0" dirty="0">
                <a:solidFill>
                  <a:srgbClr val="000000"/>
                </a:solidFill>
                <a:effectLst/>
                <a:latin typeface="Open Sans" panose="020B0606030504020204" pitchFamily="34" charset="0"/>
              </a:rPr>
              <a:t>Article 38 </a:t>
            </a:r>
          </a:p>
          <a:p>
            <a:pPr algn="just" rtl="0">
              <a:spcBef>
                <a:spcPts val="0"/>
              </a:spcBef>
              <a:spcAft>
                <a:spcPts val="0"/>
              </a:spcAft>
            </a:pPr>
            <a:r>
              <a:rPr lang="en-US" sz="1600" b="0" i="0" dirty="0">
                <a:solidFill>
                  <a:srgbClr val="000000"/>
                </a:solidFill>
                <a:effectLst/>
                <a:latin typeface="Open Sans" panose="020B0606030504020204" pitchFamily="34" charset="0"/>
              </a:rPr>
              <a:t>State to secure a social order for the promotion of welfare of the people</a:t>
            </a:r>
          </a:p>
          <a:p>
            <a:pPr algn="just" rtl="0">
              <a:spcBef>
                <a:spcPts val="0"/>
              </a:spcBef>
              <a:spcAft>
                <a:spcPts val="0"/>
              </a:spcAft>
            </a:pPr>
            <a:endParaRPr lang="en-US" sz="1600" b="0" i="0" dirty="0">
              <a:solidFill>
                <a:srgbClr val="000000"/>
              </a:solidFill>
              <a:effectLst/>
              <a:latin typeface="Open Sans" panose="020B0606030504020204" pitchFamily="34" charset="0"/>
            </a:endParaRPr>
          </a:p>
          <a:p>
            <a:pPr algn="just" rtl="0" fontAlgn="base">
              <a:spcBef>
                <a:spcPts val="0"/>
              </a:spcBef>
              <a:spcAft>
                <a:spcPts val="1000"/>
              </a:spcAft>
              <a:buFont typeface="Arial" panose="020B0604020202020204" pitchFamily="34" charset="0"/>
              <a:buChar char="•"/>
            </a:pPr>
            <a:r>
              <a:rPr lang="en-US" sz="1600" dirty="0">
                <a:solidFill>
                  <a:srgbClr val="000000"/>
                </a:solidFill>
                <a:latin typeface="Open Sans" panose="020B0606030504020204" pitchFamily="34" charset="0"/>
              </a:rPr>
              <a:t> </a:t>
            </a:r>
            <a:r>
              <a:rPr lang="en-US" sz="1600" b="0" i="0" dirty="0">
                <a:solidFill>
                  <a:srgbClr val="000000"/>
                </a:solidFill>
                <a:effectLst/>
                <a:latin typeface="Open Sans" panose="020B0606030504020204" pitchFamily="34" charset="0"/>
              </a:rPr>
              <a:t>The State shall strive to promote the welfare of the people by securing and protecting as effectively as it may a social order in which justice, social, economic and political, shall inform all the institutions of the national life</a:t>
            </a:r>
          </a:p>
          <a:p>
            <a:pPr algn="just" rtl="0">
              <a:spcBef>
                <a:spcPts val="0"/>
              </a:spcBef>
              <a:spcAft>
                <a:spcPts val="400"/>
              </a:spcAft>
            </a:pPr>
            <a:r>
              <a:rPr lang="en-US" sz="1600" b="1" i="0" dirty="0">
                <a:solidFill>
                  <a:srgbClr val="000000"/>
                </a:solidFill>
                <a:effectLst/>
                <a:latin typeface="Open Sans" panose="020B0606030504020204" pitchFamily="34" charset="0"/>
              </a:rPr>
              <a:t>Article 39</a:t>
            </a:r>
          </a:p>
          <a:p>
            <a:pPr algn="just" rtl="0">
              <a:spcBef>
                <a:spcPts val="0"/>
              </a:spcBef>
              <a:spcAft>
                <a:spcPts val="0"/>
              </a:spcAft>
            </a:pPr>
            <a:r>
              <a:rPr lang="en-US" sz="1600" b="0" i="0" dirty="0">
                <a:solidFill>
                  <a:srgbClr val="000000"/>
                </a:solidFill>
                <a:effectLst/>
                <a:latin typeface="Open Sans" panose="020B0606030504020204" pitchFamily="34" charset="0"/>
              </a:rPr>
              <a:t>The State shall, in particular, direct its policy towards securing</a:t>
            </a:r>
          </a:p>
          <a:p>
            <a:pPr algn="just" rtl="0">
              <a:spcBef>
                <a:spcPts val="0"/>
              </a:spcBef>
              <a:spcAft>
                <a:spcPts val="0"/>
              </a:spcAft>
            </a:pPr>
            <a:endParaRPr lang="en-US" sz="1600" b="0" i="0" dirty="0">
              <a:solidFill>
                <a:srgbClr val="000000"/>
              </a:solidFill>
              <a:effectLst/>
              <a:latin typeface="Open Sans" panose="020B0606030504020204" pitchFamily="34" charset="0"/>
            </a:endParaRPr>
          </a:p>
          <a:p>
            <a:pPr algn="just" rtl="0" fontAlgn="base">
              <a:spcBef>
                <a:spcPts val="0"/>
              </a:spcBef>
              <a:spcAft>
                <a:spcPts val="1000"/>
              </a:spcAft>
              <a:buFont typeface="+mj-lt"/>
              <a:buAutoNum type="arabicPeriod"/>
            </a:pPr>
            <a:r>
              <a:rPr lang="en-US" sz="1600" b="0" i="0" dirty="0">
                <a:solidFill>
                  <a:srgbClr val="000000"/>
                </a:solidFill>
                <a:effectLst/>
                <a:latin typeface="Open Sans" panose="020B0606030504020204" pitchFamily="34" charset="0"/>
              </a:rPr>
              <a:t>That the citizens, men and women equally, have the right to an adequate means to livelihood;</a:t>
            </a:r>
          </a:p>
          <a:p>
            <a:pPr algn="just" rtl="0" fontAlgn="base">
              <a:spcBef>
                <a:spcPts val="0"/>
              </a:spcBef>
              <a:spcAft>
                <a:spcPts val="1000"/>
              </a:spcAft>
              <a:buFont typeface="+mj-lt"/>
              <a:buAutoNum type="arabicPeriod"/>
            </a:pPr>
            <a:r>
              <a:rPr lang="en-US" sz="1600" b="0" i="0" dirty="0">
                <a:solidFill>
                  <a:srgbClr val="000000"/>
                </a:solidFill>
                <a:effectLst/>
                <a:latin typeface="Open Sans" panose="020B0606030504020204" pitchFamily="34" charset="0"/>
              </a:rPr>
              <a:t>That the ownership and control of the material resources of the community are so distributed as best to subserve the common good;</a:t>
            </a:r>
          </a:p>
          <a:p>
            <a:pPr algn="just" rtl="0" fontAlgn="base">
              <a:spcBef>
                <a:spcPts val="0"/>
              </a:spcBef>
              <a:spcAft>
                <a:spcPts val="1000"/>
              </a:spcAft>
              <a:buFont typeface="+mj-lt"/>
              <a:buAutoNum type="arabicPeriod"/>
            </a:pPr>
            <a:r>
              <a:rPr lang="en-US" sz="1600" b="0" i="0" dirty="0">
                <a:solidFill>
                  <a:srgbClr val="000000"/>
                </a:solidFill>
                <a:effectLst/>
                <a:latin typeface="Open Sans" panose="020B0606030504020204" pitchFamily="34" charset="0"/>
              </a:rPr>
              <a:t>That the operation of the economic system does not result in the concentration of wealth and means of production to the common detriment;</a:t>
            </a:r>
          </a:p>
          <a:p>
            <a:pPr algn="just" rtl="0" fontAlgn="base">
              <a:spcBef>
                <a:spcPts val="0"/>
              </a:spcBef>
              <a:spcAft>
                <a:spcPts val="1000"/>
              </a:spcAft>
              <a:buFont typeface="+mj-lt"/>
              <a:buAutoNum type="arabicPeriod"/>
            </a:pPr>
            <a:r>
              <a:rPr lang="en-US" sz="1600" b="0" i="0" dirty="0">
                <a:solidFill>
                  <a:srgbClr val="000000"/>
                </a:solidFill>
                <a:effectLst/>
                <a:latin typeface="Open Sans" panose="020B0606030504020204" pitchFamily="34" charset="0"/>
              </a:rPr>
              <a:t>That there is equal pay for equal work for both men and women;</a:t>
            </a:r>
          </a:p>
          <a:p>
            <a:pPr algn="just" rtl="0" fontAlgn="base">
              <a:spcBef>
                <a:spcPts val="0"/>
              </a:spcBef>
              <a:spcAft>
                <a:spcPts val="1000"/>
              </a:spcAft>
              <a:buFont typeface="+mj-lt"/>
              <a:buAutoNum type="arabicPeriod"/>
            </a:pPr>
            <a:r>
              <a:rPr lang="en-US" sz="1600" b="0" i="0" dirty="0">
                <a:solidFill>
                  <a:srgbClr val="000000"/>
                </a:solidFill>
                <a:effectLst/>
                <a:latin typeface="Open Sans" panose="020B0606030504020204" pitchFamily="34" charset="0"/>
              </a:rPr>
              <a:t>That the health and strength of workers, men and women, and the tender age of children are not abused and that citizens are not forced by economic necessity to enter avocations unsuited to their age or strength;</a:t>
            </a:r>
          </a:p>
          <a:p>
            <a:pPr algn="just" rtl="0" fontAlgn="base">
              <a:spcBef>
                <a:spcPts val="0"/>
              </a:spcBef>
              <a:spcAft>
                <a:spcPts val="0"/>
              </a:spcAft>
              <a:buFont typeface="+mj-lt"/>
              <a:buAutoNum type="arabicPeriod"/>
            </a:pPr>
            <a:r>
              <a:rPr lang="en-US" sz="1600" b="0" i="0" dirty="0">
                <a:solidFill>
                  <a:srgbClr val="000000"/>
                </a:solidFill>
                <a:effectLst/>
                <a:latin typeface="Open Sans" panose="020B0606030504020204" pitchFamily="34" charset="0"/>
              </a:rPr>
              <a:t>That children are given opportunities and facilities to develop in a healthy manner and in conditions of freedom and dignity and that childhood and youth are protected against exploitation and against moral and material abandonment</a:t>
            </a:r>
          </a:p>
          <a:p>
            <a:pPr algn="just" rtl="0" fontAlgn="base">
              <a:spcBef>
                <a:spcPts val="0"/>
              </a:spcBef>
              <a:spcAft>
                <a:spcPts val="1000"/>
              </a:spcAft>
              <a:buFont typeface="Arial" panose="020B0604020202020204" pitchFamily="34" charset="0"/>
              <a:buChar char="•"/>
            </a:pPr>
            <a:endParaRPr lang="en-US" sz="1600"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130688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696FB-D767-041F-A7C5-D2BBD39F640E}"/>
              </a:ext>
            </a:extLst>
          </p:cNvPr>
          <p:cNvSpPr txBox="1"/>
          <p:nvPr/>
        </p:nvSpPr>
        <p:spPr>
          <a:xfrm>
            <a:off x="682389" y="859809"/>
            <a:ext cx="11095630" cy="5232202"/>
          </a:xfrm>
          <a:prstGeom prst="rect">
            <a:avLst/>
          </a:prstGeom>
          <a:noFill/>
        </p:spPr>
        <p:txBody>
          <a:bodyPr wrap="square">
            <a:spAutoFit/>
          </a:bodyPr>
          <a:lstStyle/>
          <a:p>
            <a:pPr algn="just" rtl="0">
              <a:spcBef>
                <a:spcPts val="0"/>
              </a:spcBef>
              <a:spcAft>
                <a:spcPts val="400"/>
              </a:spcAft>
            </a:pPr>
            <a:r>
              <a:rPr lang="en-US" sz="1800" b="1" i="0" dirty="0">
                <a:solidFill>
                  <a:srgbClr val="000000"/>
                </a:solidFill>
                <a:effectLst/>
                <a:latin typeface="Open Sans" panose="020B0606030504020204" pitchFamily="34" charset="0"/>
              </a:rPr>
              <a:t>Article 41</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Right to work, to education and to public assistance in certain cases The State shall, within the limits of its economic capacity and development, make effective provision for securing the right to work, to education and to public assistance in cases of unemployment, old age, sickness and disablement, and in other cases of undeserved want.</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Article 42</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Provision for just and humane conditions of work and maternity relief The State shall make provision for securing just and humane conditions of work and for maternity relief.</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Article 43</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Living wage, </a:t>
            </a:r>
            <a:r>
              <a:rPr lang="en-US" sz="1800" b="0" i="0" dirty="0" err="1">
                <a:solidFill>
                  <a:srgbClr val="000000"/>
                </a:solidFill>
                <a:effectLst/>
                <a:latin typeface="Open Sans" panose="020B0606030504020204" pitchFamily="34" charset="0"/>
              </a:rPr>
              <a:t>etc</a:t>
            </a:r>
            <a:r>
              <a:rPr lang="en-US" sz="1800" b="0" i="0" dirty="0">
                <a:solidFill>
                  <a:srgbClr val="000000"/>
                </a:solidFill>
                <a:effectLst/>
                <a:latin typeface="Open Sans" panose="020B0606030504020204" pitchFamily="34" charset="0"/>
              </a:rPr>
              <a:t>, for workers The State shall </a:t>
            </a:r>
            <a:r>
              <a:rPr lang="en-US" sz="1800" b="0" i="0" dirty="0" err="1">
                <a:solidFill>
                  <a:srgbClr val="000000"/>
                </a:solidFill>
                <a:effectLst/>
                <a:latin typeface="Open Sans" panose="020B0606030504020204" pitchFamily="34" charset="0"/>
              </a:rPr>
              <a:t>endeavour</a:t>
            </a:r>
            <a:r>
              <a:rPr lang="en-US" sz="1800" b="0" i="0" dirty="0">
                <a:solidFill>
                  <a:srgbClr val="000000"/>
                </a:solidFill>
                <a:effectLst/>
                <a:latin typeface="Open Sans" panose="020B0606030504020204" pitchFamily="34" charset="0"/>
              </a:rPr>
              <a:t> to secure, by suitable legislation or economic </a:t>
            </a:r>
            <a:r>
              <a:rPr lang="en-US" sz="1800" b="0" i="0" dirty="0" err="1">
                <a:solidFill>
                  <a:srgbClr val="000000"/>
                </a:solidFill>
                <a:effectLst/>
                <a:latin typeface="Open Sans" panose="020B0606030504020204" pitchFamily="34" charset="0"/>
              </a:rPr>
              <a:t>organisation</a:t>
            </a:r>
            <a:r>
              <a:rPr lang="en-US" sz="1800" b="0" i="0" dirty="0">
                <a:solidFill>
                  <a:srgbClr val="000000"/>
                </a:solidFill>
                <a:effectLst/>
                <a:latin typeface="Open Sans" panose="020B0606030504020204" pitchFamily="34" charset="0"/>
              </a:rPr>
              <a:t> or in any other way, to all workers, agricultural, industrial or otherwise, work, a living wage, conditions of work ensuring a decent standard of life and full enjoyment of leisure and social and cultural opportunities and, in particular, the State shall </a:t>
            </a:r>
            <a:r>
              <a:rPr lang="en-US" sz="1800" b="0" i="0" dirty="0" err="1">
                <a:solidFill>
                  <a:srgbClr val="000000"/>
                </a:solidFill>
                <a:effectLst/>
                <a:latin typeface="Open Sans" panose="020B0606030504020204" pitchFamily="34" charset="0"/>
              </a:rPr>
              <a:t>endeavour</a:t>
            </a:r>
            <a:r>
              <a:rPr lang="en-US" sz="1800" b="0" i="0" dirty="0">
                <a:solidFill>
                  <a:srgbClr val="000000"/>
                </a:solidFill>
                <a:effectLst/>
                <a:latin typeface="Open Sans" panose="020B0606030504020204" pitchFamily="34" charset="0"/>
              </a:rPr>
              <a:t> to promote cottage industries on an individual or co operative basis in rural areas.</a:t>
            </a:r>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00477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7D8E50-9B73-ED91-E543-AD60342B6A16}"/>
              </a:ext>
            </a:extLst>
          </p:cNvPr>
          <p:cNvSpPr txBox="1"/>
          <p:nvPr/>
        </p:nvSpPr>
        <p:spPr>
          <a:xfrm>
            <a:off x="668741" y="450376"/>
            <a:ext cx="11368584" cy="5365571"/>
          </a:xfrm>
          <a:prstGeom prst="rect">
            <a:avLst/>
          </a:prstGeom>
          <a:noFill/>
        </p:spPr>
        <p:txBody>
          <a:bodyPr wrap="square">
            <a:spAutoFit/>
          </a:bodyPr>
          <a:lstStyle/>
          <a:p>
            <a:pPr algn="just" rtl="0">
              <a:spcBef>
                <a:spcPts val="0"/>
              </a:spcBef>
              <a:spcAft>
                <a:spcPts val="400"/>
              </a:spcAft>
            </a:pPr>
            <a:r>
              <a:rPr lang="en-US" sz="1600" b="1" i="0" dirty="0">
                <a:solidFill>
                  <a:srgbClr val="000000"/>
                </a:solidFill>
                <a:effectLst/>
                <a:latin typeface="Open Sans" panose="020B0606030504020204" pitchFamily="34" charset="0"/>
              </a:rPr>
              <a:t>Gandhian Principles</a:t>
            </a:r>
          </a:p>
          <a:p>
            <a:pPr algn="just" rtl="0">
              <a:spcBef>
                <a:spcPts val="0"/>
              </a:spcBef>
              <a:spcAft>
                <a:spcPts val="0"/>
              </a:spcAft>
            </a:pPr>
            <a:r>
              <a:rPr lang="en-US" sz="1600" b="0" i="0" dirty="0">
                <a:solidFill>
                  <a:srgbClr val="000000"/>
                </a:solidFill>
                <a:effectLst/>
                <a:latin typeface="Open Sans" panose="020B0606030504020204" pitchFamily="34" charset="0"/>
              </a:rPr>
              <a:t>The principles which are said to be based on the ideology of Gandhi, are known as Gandhian Principles.</a:t>
            </a:r>
          </a:p>
          <a:p>
            <a:pPr algn="l"/>
            <a:br>
              <a:rPr lang="en-US" sz="1600" b="0" i="0" dirty="0">
                <a:solidFill>
                  <a:srgbClr val="000000"/>
                </a:solidFill>
                <a:effectLst/>
                <a:latin typeface="Open Sans" panose="020B0606030504020204" pitchFamily="34" charset="0"/>
              </a:rPr>
            </a:br>
            <a:endParaRPr lang="en-US" sz="1600" b="0" i="0" dirty="0">
              <a:solidFill>
                <a:srgbClr val="000000"/>
              </a:solidFill>
              <a:effectLst/>
              <a:latin typeface="Open Sans" panose="020B0606030504020204" pitchFamily="34" charset="0"/>
            </a:endParaRPr>
          </a:p>
          <a:p>
            <a:pPr algn="just" rtl="0">
              <a:spcBef>
                <a:spcPts val="0"/>
              </a:spcBef>
              <a:spcAft>
                <a:spcPts val="400"/>
              </a:spcAft>
            </a:pPr>
            <a:r>
              <a:rPr lang="en-US" sz="1600" b="1" i="0" dirty="0">
                <a:solidFill>
                  <a:srgbClr val="000000"/>
                </a:solidFill>
                <a:effectLst/>
                <a:latin typeface="Open Sans" panose="020B0606030504020204" pitchFamily="34" charset="0"/>
              </a:rPr>
              <a:t>Article 40</a:t>
            </a:r>
          </a:p>
          <a:p>
            <a:pPr algn="just" rtl="0">
              <a:spcBef>
                <a:spcPts val="0"/>
              </a:spcBef>
              <a:spcAft>
                <a:spcPts val="0"/>
              </a:spcAft>
            </a:pPr>
            <a:r>
              <a:rPr lang="en-US" sz="1600" b="0" i="0" dirty="0">
                <a:solidFill>
                  <a:srgbClr val="000000"/>
                </a:solidFill>
                <a:effectLst/>
                <a:latin typeface="Open Sans" panose="020B0606030504020204" pitchFamily="34" charset="0"/>
              </a:rPr>
              <a:t>The state provides for the establishment of Panchayat Raj Institutions and endows them with such powers and authority as may be necessary to enable them to function as units of self government. </a:t>
            </a:r>
          </a:p>
          <a:p>
            <a:pPr algn="l"/>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43</a:t>
            </a:r>
          </a:p>
          <a:p>
            <a:pPr algn="just" rtl="0">
              <a:spcBef>
                <a:spcPts val="0"/>
              </a:spcBef>
              <a:spcAft>
                <a:spcPts val="0"/>
              </a:spcAft>
            </a:pPr>
            <a:r>
              <a:rPr lang="en-US" sz="1600" b="0" i="0" dirty="0">
                <a:solidFill>
                  <a:srgbClr val="000000"/>
                </a:solidFill>
                <a:effectLst/>
                <a:latin typeface="Open Sans" panose="020B0606030504020204" pitchFamily="34" charset="0"/>
              </a:rPr>
              <a:t>The State shall </a:t>
            </a:r>
            <a:r>
              <a:rPr lang="en-US" sz="1600" b="0" i="0" dirty="0" err="1">
                <a:solidFill>
                  <a:srgbClr val="000000"/>
                </a:solidFill>
                <a:effectLst/>
                <a:latin typeface="Open Sans" panose="020B0606030504020204" pitchFamily="34" charset="0"/>
              </a:rPr>
              <a:t>endeavour</a:t>
            </a:r>
            <a:r>
              <a:rPr lang="en-US" sz="1600" b="0" i="0" dirty="0">
                <a:solidFill>
                  <a:srgbClr val="000000"/>
                </a:solidFill>
                <a:effectLst/>
                <a:latin typeface="Open Sans" panose="020B0606030504020204" pitchFamily="34" charset="0"/>
              </a:rPr>
              <a:t> to promote cottage industries on an individual or co operative basis in rural areas </a:t>
            </a:r>
          </a:p>
          <a:p>
            <a:pPr algn="l"/>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46</a:t>
            </a:r>
          </a:p>
          <a:p>
            <a:pPr algn="just" rtl="0">
              <a:spcBef>
                <a:spcPts val="0"/>
              </a:spcBef>
              <a:spcAft>
                <a:spcPts val="0"/>
              </a:spcAft>
            </a:pPr>
            <a:r>
              <a:rPr lang="en-US" sz="1600" b="0" i="0" dirty="0">
                <a:solidFill>
                  <a:srgbClr val="000000"/>
                </a:solidFill>
                <a:effectLst/>
                <a:latin typeface="Open Sans" panose="020B0606030504020204" pitchFamily="34" charset="0"/>
              </a:rPr>
              <a:t>The state provides for promotion of educational and economic interests of SCs, STs and other weaker sections and protects them from social injustice and all forms of exploitation. </a:t>
            </a:r>
          </a:p>
          <a:p>
            <a:pPr algn="l"/>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47</a:t>
            </a:r>
          </a:p>
          <a:p>
            <a:pPr algn="just" rtl="0">
              <a:spcBef>
                <a:spcPts val="0"/>
              </a:spcBef>
              <a:spcAft>
                <a:spcPts val="0"/>
              </a:spcAft>
            </a:pPr>
            <a:r>
              <a:rPr lang="en-US" sz="1600" b="0" i="0" dirty="0">
                <a:solidFill>
                  <a:srgbClr val="000000"/>
                </a:solidFill>
                <a:effectLst/>
                <a:latin typeface="Open Sans" panose="020B0606030504020204" pitchFamily="34" charset="0"/>
              </a:rPr>
              <a:t>imposes a primary duty on the state to raise the level of nutrition and standard of living, to improve public health and to prohibit consumption of intoxicating drinks and drugs injurious for health except for medicinal purposes. </a:t>
            </a:r>
          </a:p>
          <a:p>
            <a:pPr algn="l"/>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48</a:t>
            </a:r>
          </a:p>
          <a:p>
            <a:pPr algn="just" rtl="0">
              <a:spcBef>
                <a:spcPts val="0"/>
              </a:spcBef>
              <a:spcAft>
                <a:spcPts val="0"/>
              </a:spcAft>
            </a:pPr>
            <a:r>
              <a:rPr lang="en-US" sz="1600" b="0" i="0" dirty="0">
                <a:solidFill>
                  <a:srgbClr val="000000"/>
                </a:solidFill>
                <a:effectLst/>
                <a:latin typeface="Open Sans" panose="020B0606030504020204" pitchFamily="34" charset="0"/>
              </a:rPr>
              <a:t>directs the state to provide for the organization of agriculture and animal husbandry. </a:t>
            </a:r>
          </a:p>
        </p:txBody>
      </p:sp>
    </p:spTree>
    <p:extLst>
      <p:ext uri="{BB962C8B-B14F-4D97-AF65-F5344CB8AC3E}">
        <p14:creationId xmlns:p14="http://schemas.microsoft.com/office/powerpoint/2010/main" val="154765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E1EC-48C3-6F0C-559B-85A0E20F100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1BD536-E281-946F-14B7-BB507364F1EE}"/>
              </a:ext>
            </a:extLst>
          </p:cNvPr>
          <p:cNvSpPr>
            <a:spLocks noGrp="1"/>
          </p:cNvSpPr>
          <p:nvPr>
            <p:ph idx="1"/>
          </p:nvPr>
        </p:nvSpPr>
        <p:spPr/>
        <p:txBody>
          <a:bodyPr/>
          <a:lstStyle/>
          <a:p>
            <a:pPr algn="just"/>
            <a:r>
              <a:rPr lang="en-US" b="0" i="0" dirty="0">
                <a:solidFill>
                  <a:srgbClr val="E8EAED"/>
                </a:solidFill>
                <a:effectLst/>
                <a:highlight>
                  <a:srgbClr val="000000"/>
                </a:highlight>
                <a:latin typeface="Google Sans"/>
              </a:rPr>
              <a:t>On 29 August, 1947, the Constituent Assembly </a:t>
            </a:r>
            <a:r>
              <a:rPr lang="en-US" b="0" i="0" dirty="0">
                <a:solidFill>
                  <a:srgbClr val="E2EEFF"/>
                </a:solidFill>
                <a:effectLst/>
                <a:highlight>
                  <a:srgbClr val="000000"/>
                </a:highlight>
                <a:latin typeface="Google Sans"/>
              </a:rPr>
              <a:t>set up a Drafting Committee under the Chairmanship of Dr. B.R.</a:t>
            </a:r>
            <a:r>
              <a:rPr lang="en-US" b="0" i="0" dirty="0">
                <a:solidFill>
                  <a:srgbClr val="E8EAED"/>
                </a:solidFill>
                <a:effectLst/>
                <a:highlight>
                  <a:srgbClr val="000000"/>
                </a:highlight>
                <a:latin typeface="Google Sans"/>
              </a:rPr>
              <a:t> </a:t>
            </a:r>
            <a:r>
              <a:rPr lang="en-US" b="0" i="0" dirty="0">
                <a:solidFill>
                  <a:srgbClr val="E2EEFF"/>
                </a:solidFill>
                <a:effectLst/>
                <a:highlight>
                  <a:srgbClr val="000000"/>
                </a:highlight>
                <a:latin typeface="Google Sans"/>
              </a:rPr>
              <a:t>Ambedkar to prepare a Draft Constitution for India</a:t>
            </a:r>
            <a:r>
              <a:rPr lang="en-US" b="0" i="0" dirty="0">
                <a:solidFill>
                  <a:srgbClr val="E8EAED"/>
                </a:solidFill>
                <a:effectLst/>
                <a:highlight>
                  <a:srgbClr val="000000"/>
                </a:highlight>
                <a:latin typeface="Google Sans"/>
              </a:rPr>
              <a:t>. While deliberating upon the draft Constitution, the Assembly moved, discussed and disposed of as many as </a:t>
            </a:r>
            <a:r>
              <a:rPr lang="en-US" b="0" i="0" dirty="0">
                <a:solidFill>
                  <a:schemeClr val="bg1"/>
                </a:solidFill>
                <a:effectLst/>
                <a:highlight>
                  <a:srgbClr val="000000"/>
                </a:highlight>
                <a:latin typeface="Google Sans"/>
              </a:rPr>
              <a:t>2,473</a:t>
            </a:r>
            <a:r>
              <a:rPr lang="en-US" b="0" i="0" dirty="0">
                <a:solidFill>
                  <a:srgbClr val="E8EAED"/>
                </a:solidFill>
                <a:effectLst/>
                <a:highlight>
                  <a:srgbClr val="000000"/>
                </a:highlight>
                <a:latin typeface="Google Sans"/>
              </a:rPr>
              <a:t> amendments out of a total of 7,635 tabled.</a:t>
            </a:r>
            <a:endParaRPr lang="en-IN" dirty="0">
              <a:highlight>
                <a:srgbClr val="000000"/>
              </a:highlight>
            </a:endParaRPr>
          </a:p>
        </p:txBody>
      </p:sp>
    </p:spTree>
    <p:extLst>
      <p:ext uri="{BB962C8B-B14F-4D97-AF65-F5344CB8AC3E}">
        <p14:creationId xmlns:p14="http://schemas.microsoft.com/office/powerpoint/2010/main" val="1114233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52BC3-3546-78FE-4335-61CABC072457}"/>
              </a:ext>
            </a:extLst>
          </p:cNvPr>
          <p:cNvSpPr txBox="1"/>
          <p:nvPr/>
        </p:nvSpPr>
        <p:spPr>
          <a:xfrm>
            <a:off x="436728" y="368490"/>
            <a:ext cx="11532359" cy="5704126"/>
          </a:xfrm>
          <a:prstGeom prst="rect">
            <a:avLst/>
          </a:prstGeom>
          <a:noFill/>
        </p:spPr>
        <p:txBody>
          <a:bodyPr wrap="square">
            <a:spAutoFit/>
          </a:bodyPr>
          <a:lstStyle/>
          <a:p>
            <a:pPr algn="just" rtl="0">
              <a:spcBef>
                <a:spcPts val="0"/>
              </a:spcBef>
              <a:spcAft>
                <a:spcPts val="400"/>
              </a:spcAft>
            </a:pPr>
            <a:r>
              <a:rPr lang="en-US" sz="1600" b="1" u="sng" dirty="0">
                <a:solidFill>
                  <a:srgbClr val="000000"/>
                </a:solidFill>
                <a:latin typeface="Open Sans" panose="020B0606030504020204" pitchFamily="34" charset="0"/>
              </a:rPr>
              <a:t>LIBERAL PRINCIPLES</a:t>
            </a:r>
            <a:endParaRPr lang="en-US" sz="1600" b="1" i="0" u="sng" dirty="0">
              <a:solidFill>
                <a:srgbClr val="000000"/>
              </a:solidFill>
              <a:effectLst/>
              <a:latin typeface="Open Sans" panose="020B0606030504020204" pitchFamily="34" charset="0"/>
            </a:endParaRPr>
          </a:p>
          <a:p>
            <a:pPr algn="just" rtl="0">
              <a:spcBef>
                <a:spcPts val="0"/>
              </a:spcBef>
              <a:spcAft>
                <a:spcPts val="0"/>
              </a:spcAft>
            </a:pPr>
            <a:r>
              <a:rPr lang="en-US" sz="1600" b="0" i="0" dirty="0">
                <a:solidFill>
                  <a:srgbClr val="000000"/>
                </a:solidFill>
                <a:effectLst/>
                <a:latin typeface="Open Sans" panose="020B0606030504020204" pitchFamily="34" charset="0"/>
              </a:rPr>
              <a:t>The principles which are said to be focused on providing equality, freedom as well as liberty in the Governance are said to be known as liberal principles.</a:t>
            </a:r>
          </a:p>
          <a:p>
            <a:pPr algn="just"/>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39 (A)</a:t>
            </a:r>
          </a:p>
          <a:p>
            <a:pPr algn="just" rtl="0">
              <a:spcBef>
                <a:spcPts val="0"/>
              </a:spcBef>
              <a:spcAft>
                <a:spcPts val="0"/>
              </a:spcAft>
            </a:pPr>
            <a:r>
              <a:rPr lang="en-US" sz="1600" b="0" i="0" dirty="0">
                <a:solidFill>
                  <a:srgbClr val="000000"/>
                </a:solidFill>
                <a:effectLst/>
                <a:latin typeface="Open Sans" panose="020B0606030504020204" pitchFamily="34" charset="0"/>
              </a:rPr>
              <a:t>directs the state to provide to all equal access to justice and free legal aid, by suitable legislations or schemes or in any other way, to ensure that the opportunities for securing justice are not denied to any citizen by any reason of economic or other liabilities ( added by the 42nd Constitution Amendment Act 1976).</a:t>
            </a:r>
          </a:p>
          <a:p>
            <a:pPr algn="just"/>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44</a:t>
            </a:r>
          </a:p>
          <a:p>
            <a:pPr algn="just" rtl="0">
              <a:spcBef>
                <a:spcPts val="0"/>
              </a:spcBef>
              <a:spcAft>
                <a:spcPts val="0"/>
              </a:spcAft>
            </a:pPr>
            <a:r>
              <a:rPr lang="en-US" sz="1600" b="0" i="0" dirty="0">
                <a:solidFill>
                  <a:srgbClr val="000000"/>
                </a:solidFill>
                <a:effectLst/>
                <a:latin typeface="Open Sans" panose="020B0606030504020204" pitchFamily="34" charset="0"/>
              </a:rPr>
              <a:t>directs the state to provide for establishment of a uniform civil code for the whole country. </a:t>
            </a:r>
          </a:p>
          <a:p>
            <a:pPr algn="just"/>
            <a:br>
              <a:rPr lang="en-US" sz="1600" b="0" i="0" dirty="0">
                <a:solidFill>
                  <a:srgbClr val="000000"/>
                </a:solidFill>
                <a:effectLst/>
                <a:latin typeface="Open Sans" panose="020B0606030504020204" pitchFamily="34" charset="0"/>
              </a:rPr>
            </a:br>
            <a:r>
              <a:rPr lang="en-US" sz="1600" b="1" i="0" dirty="0">
                <a:solidFill>
                  <a:srgbClr val="000000"/>
                </a:solidFill>
                <a:effectLst/>
                <a:latin typeface="Open Sans" panose="020B0606030504020204" pitchFamily="34" charset="0"/>
              </a:rPr>
              <a:t>Article 45</a:t>
            </a:r>
          </a:p>
          <a:p>
            <a:pPr algn="just" rtl="0">
              <a:spcBef>
                <a:spcPts val="0"/>
              </a:spcBef>
              <a:spcAft>
                <a:spcPts val="0"/>
              </a:spcAft>
            </a:pPr>
            <a:r>
              <a:rPr lang="en-US" sz="1600" b="0" i="0" dirty="0">
                <a:solidFill>
                  <a:srgbClr val="000000"/>
                </a:solidFill>
                <a:effectLst/>
                <a:latin typeface="Open Sans" panose="020B0606030504020204" pitchFamily="34" charset="0"/>
              </a:rPr>
              <a:t>This article originally provided for free and compulsory education for all children up to the age of 14. </a:t>
            </a:r>
          </a:p>
          <a:p>
            <a:pPr algn="just" rtl="0">
              <a:spcBef>
                <a:spcPts val="0"/>
              </a:spcBef>
              <a:spcAft>
                <a:spcPts val="0"/>
              </a:spcAft>
            </a:pPr>
            <a:r>
              <a:rPr lang="en-US" sz="1600" b="0" i="0" dirty="0">
                <a:solidFill>
                  <a:srgbClr val="000000"/>
                </a:solidFill>
                <a:effectLst/>
                <a:latin typeface="Open Sans" panose="020B0606030504020204" pitchFamily="34" charset="0"/>
              </a:rPr>
              <a:t>The 86th Constitutional Amendment Act 2002 made education a Fundamental Right for children between ages 6 – 14 years, as a consequence of which article 45 was substituted by a new article providing for early child care and education to children. </a:t>
            </a:r>
          </a:p>
          <a:p>
            <a:pPr algn="just" rtl="0">
              <a:spcBef>
                <a:spcPts val="0"/>
              </a:spcBef>
              <a:spcAft>
                <a:spcPts val="0"/>
              </a:spcAft>
            </a:pPr>
            <a:endParaRPr lang="en-US" sz="1600" dirty="0">
              <a:solidFill>
                <a:srgbClr val="000000"/>
              </a:solidFill>
              <a:latin typeface="Open Sans" panose="020B0606030504020204" pitchFamily="34" charset="0"/>
            </a:endParaRPr>
          </a:p>
          <a:p>
            <a:pPr algn="just" rtl="0">
              <a:spcBef>
                <a:spcPts val="0"/>
              </a:spcBef>
              <a:spcAft>
                <a:spcPts val="400"/>
              </a:spcAft>
            </a:pPr>
            <a:r>
              <a:rPr lang="en-US" sz="1600" b="1" i="0" dirty="0">
                <a:solidFill>
                  <a:srgbClr val="000000"/>
                </a:solidFill>
                <a:effectLst/>
                <a:latin typeface="Open Sans" panose="020B0606030504020204" pitchFamily="34" charset="0"/>
              </a:rPr>
              <a:t>Article 48A</a:t>
            </a:r>
          </a:p>
          <a:p>
            <a:pPr algn="just" rtl="0">
              <a:spcBef>
                <a:spcPts val="0"/>
              </a:spcBef>
              <a:spcAft>
                <a:spcPts val="0"/>
              </a:spcAft>
            </a:pPr>
            <a:r>
              <a:rPr lang="en-US" sz="1600" b="0" i="0" dirty="0">
                <a:solidFill>
                  <a:srgbClr val="000000"/>
                </a:solidFill>
                <a:effectLst/>
                <a:latin typeface="Open Sans" panose="020B0606030504020204" pitchFamily="34" charset="0"/>
              </a:rPr>
              <a:t>The State shall </a:t>
            </a:r>
            <a:r>
              <a:rPr lang="en-US" sz="1600" b="0" i="0" dirty="0" err="1">
                <a:solidFill>
                  <a:srgbClr val="000000"/>
                </a:solidFill>
                <a:effectLst/>
                <a:latin typeface="Open Sans" panose="020B0606030504020204" pitchFamily="34" charset="0"/>
              </a:rPr>
              <a:t>endeavour</a:t>
            </a:r>
            <a:r>
              <a:rPr lang="en-US" sz="1600" b="0" i="0" dirty="0">
                <a:solidFill>
                  <a:srgbClr val="000000"/>
                </a:solidFill>
                <a:effectLst/>
                <a:latin typeface="Open Sans" panose="020B0606030504020204" pitchFamily="34" charset="0"/>
              </a:rPr>
              <a:t> to protect and improve the environment and to safeguard the forests and wildlife of the country (added by the 42nd Constitution Amendment Act 1976).</a:t>
            </a:r>
          </a:p>
          <a:p>
            <a:pPr algn="just" rtl="0">
              <a:spcBef>
                <a:spcPts val="0"/>
              </a:spcBef>
              <a:spcAft>
                <a:spcPts val="0"/>
              </a:spcAft>
            </a:pPr>
            <a:endParaRPr lang="en-US" sz="1600"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189219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07076-A0BD-7C12-19DD-769EA30D59DC}"/>
              </a:ext>
            </a:extLst>
          </p:cNvPr>
          <p:cNvSpPr txBox="1"/>
          <p:nvPr/>
        </p:nvSpPr>
        <p:spPr>
          <a:xfrm>
            <a:off x="409432" y="762451"/>
            <a:ext cx="11668837" cy="4837222"/>
          </a:xfrm>
          <a:prstGeom prst="rect">
            <a:avLst/>
          </a:prstGeom>
          <a:noFill/>
        </p:spPr>
        <p:txBody>
          <a:bodyPr wrap="square">
            <a:spAutoFit/>
          </a:bodyPr>
          <a:lstStyle/>
          <a:p>
            <a:pPr algn="just" rtl="0">
              <a:spcBef>
                <a:spcPts val="0"/>
              </a:spcBef>
              <a:spcAft>
                <a:spcPts val="400"/>
              </a:spcAft>
            </a:pPr>
            <a:r>
              <a:rPr lang="en-US" sz="1800" b="1" i="0" u="sng" dirty="0">
                <a:solidFill>
                  <a:srgbClr val="000000"/>
                </a:solidFill>
                <a:effectLst/>
                <a:latin typeface="Open Sans" panose="020B0606030504020204" pitchFamily="34" charset="0"/>
              </a:rPr>
              <a:t>LIBERAL PRINCIPLES</a:t>
            </a:r>
          </a:p>
          <a:p>
            <a:pPr algn="just" rtl="0">
              <a:spcBef>
                <a:spcPts val="0"/>
              </a:spcBef>
              <a:spcAft>
                <a:spcPts val="400"/>
              </a:spcAft>
            </a:pPr>
            <a:r>
              <a:rPr lang="en-US" sz="1800" b="1" i="0" dirty="0">
                <a:solidFill>
                  <a:srgbClr val="000000"/>
                </a:solidFill>
                <a:effectLst/>
                <a:latin typeface="Open Sans" panose="020B0606030504020204" pitchFamily="34" charset="0"/>
              </a:rPr>
              <a:t>Article 49</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It directs the state to provide for protection of National monuments.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Article 50</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It directs the state to take steps to separate judiciary from the executive.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Article 51 </a:t>
            </a:r>
            <a:endParaRPr lang="en-US" b="1" i="0" dirty="0">
              <a:solidFill>
                <a:srgbClr val="000000"/>
              </a:solidFill>
              <a:effectLst/>
              <a:latin typeface="Open Sans" panose="020B0606030504020204" pitchFamily="34" charset="0"/>
            </a:endParaRPr>
          </a:p>
          <a:p>
            <a:pPr algn="just" rtl="0" fontAlgn="base">
              <a:spcBef>
                <a:spcPts val="0"/>
              </a:spcBef>
              <a:spcAft>
                <a:spcPts val="1000"/>
              </a:spcAft>
              <a:buFont typeface="+mj-lt"/>
              <a:buAutoNum type="arabicPeriod"/>
            </a:pPr>
            <a:r>
              <a:rPr lang="en-US" sz="1800" b="0" i="0" dirty="0">
                <a:solidFill>
                  <a:srgbClr val="000000"/>
                </a:solidFill>
                <a:effectLst/>
                <a:latin typeface="Open Sans" panose="020B0606030504020204" pitchFamily="34" charset="0"/>
              </a:rPr>
              <a:t>Promotion of international peace and Security </a:t>
            </a:r>
          </a:p>
          <a:p>
            <a:pPr algn="just" rtl="0" fontAlgn="base">
              <a:spcBef>
                <a:spcPts val="0"/>
              </a:spcBef>
              <a:spcAft>
                <a:spcPts val="1000"/>
              </a:spcAft>
              <a:buFont typeface="+mj-lt"/>
              <a:buAutoNum type="arabicPeriod"/>
            </a:pPr>
            <a:r>
              <a:rPr lang="en-US" sz="1800" b="0" i="0" dirty="0">
                <a:solidFill>
                  <a:srgbClr val="000000"/>
                </a:solidFill>
                <a:effectLst/>
                <a:latin typeface="Open Sans" panose="020B0606030504020204" pitchFamily="34" charset="0"/>
              </a:rPr>
              <a:t>Just and </a:t>
            </a:r>
            <a:r>
              <a:rPr lang="en-US" sz="1800" b="0" i="0" dirty="0" err="1">
                <a:solidFill>
                  <a:srgbClr val="000000"/>
                </a:solidFill>
                <a:effectLst/>
                <a:latin typeface="Open Sans" panose="020B0606030504020204" pitchFamily="34" charset="0"/>
              </a:rPr>
              <a:t>honourable</a:t>
            </a:r>
            <a:r>
              <a:rPr lang="en-US" sz="1800" b="0" i="0" dirty="0">
                <a:solidFill>
                  <a:srgbClr val="000000"/>
                </a:solidFill>
                <a:effectLst/>
                <a:latin typeface="Open Sans" panose="020B0606030504020204" pitchFamily="34" charset="0"/>
              </a:rPr>
              <a:t> relations between nations </a:t>
            </a:r>
          </a:p>
          <a:p>
            <a:pPr algn="just" rtl="0" fontAlgn="base">
              <a:spcBef>
                <a:spcPts val="0"/>
              </a:spcBef>
              <a:spcAft>
                <a:spcPts val="1000"/>
              </a:spcAft>
              <a:buFont typeface="+mj-lt"/>
              <a:buAutoNum type="arabicPeriod"/>
            </a:pPr>
            <a:r>
              <a:rPr lang="en-US" sz="1800" b="0" i="0" dirty="0">
                <a:solidFill>
                  <a:srgbClr val="000000"/>
                </a:solidFill>
                <a:effectLst/>
                <a:latin typeface="Open Sans" panose="020B0606030504020204" pitchFamily="34" charset="0"/>
              </a:rPr>
              <a:t>Respect for international law and treaty obligations </a:t>
            </a:r>
          </a:p>
          <a:p>
            <a:pPr algn="just" rtl="0" fontAlgn="base">
              <a:spcBef>
                <a:spcPts val="0"/>
              </a:spcBef>
              <a:spcAft>
                <a:spcPts val="0"/>
              </a:spcAft>
              <a:buFont typeface="+mj-lt"/>
              <a:buAutoNum type="arabicPeriod"/>
            </a:pPr>
            <a:r>
              <a:rPr lang="en-US" sz="1800" b="0" i="0" dirty="0">
                <a:solidFill>
                  <a:srgbClr val="000000"/>
                </a:solidFill>
                <a:effectLst/>
                <a:latin typeface="Open Sans" panose="020B0606030504020204" pitchFamily="34" charset="0"/>
              </a:rPr>
              <a:t>Settlement of international disputes. International treaties do not automatically become a part of the National Law. </a:t>
            </a:r>
          </a:p>
        </p:txBody>
      </p:sp>
    </p:spTree>
    <p:extLst>
      <p:ext uri="{BB962C8B-B14F-4D97-AF65-F5344CB8AC3E}">
        <p14:creationId xmlns:p14="http://schemas.microsoft.com/office/powerpoint/2010/main" val="192761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B1FB-E733-2DED-3C0F-EB4B0A7BDA64}"/>
              </a:ext>
            </a:extLst>
          </p:cNvPr>
          <p:cNvSpPr>
            <a:spLocks noGrp="1"/>
          </p:cNvSpPr>
          <p:nvPr>
            <p:ph type="title"/>
          </p:nvPr>
        </p:nvSpPr>
        <p:spPr/>
        <p:txBody>
          <a:bodyPr>
            <a:normAutofit/>
          </a:bodyPr>
          <a:lstStyle/>
          <a:p>
            <a:r>
              <a:rPr lang="en-IN" sz="3600" b="1" u="sng" kern="100" dirty="0">
                <a:effectLst/>
                <a:latin typeface="Calibri" panose="020F0502020204030204" pitchFamily="34" charset="0"/>
                <a:ea typeface="Calibri" panose="020F0502020204030204" pitchFamily="34" charset="0"/>
                <a:cs typeface="Times New Roman" panose="02020603050405020304" pitchFamily="18" charset="0"/>
              </a:rPr>
              <a:t>Salient Features of Constitution of India</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BFB35240-3CEE-4A09-F5EA-F46A433ED15D}"/>
              </a:ext>
            </a:extLst>
          </p:cNvPr>
          <p:cNvSpPr>
            <a:spLocks noGrp="1"/>
          </p:cNvSpPr>
          <p:nvPr>
            <p:ph idx="1"/>
          </p:nvPr>
        </p:nvSpPr>
        <p:spPr>
          <a:xfrm>
            <a:off x="838200" y="1337481"/>
            <a:ext cx="10515600" cy="4839482"/>
          </a:xfrm>
        </p:spPr>
        <p:txBody>
          <a:bodyPr>
            <a:no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Lengthiest Written Constitution</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Drawn from Various Sources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Blend of Rigidity and Flexibility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Federal System with Unitary Bias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Parliamentary Form of Government</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Synthesis of Parliamentary Sovereignty and Judicial Supremacy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Rule of Law</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Integrated and Independent Judiciary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Fundamental Rights</a:t>
            </a:r>
          </a:p>
          <a:p>
            <a:pPr marL="0" indent="0">
              <a:buNone/>
            </a:pPr>
            <a:endParaRPr lang="en-IN" sz="2000" dirty="0"/>
          </a:p>
        </p:txBody>
      </p:sp>
    </p:spTree>
    <p:extLst>
      <p:ext uri="{BB962C8B-B14F-4D97-AF65-F5344CB8AC3E}">
        <p14:creationId xmlns:p14="http://schemas.microsoft.com/office/powerpoint/2010/main" val="47828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6E94-9CCA-4777-AB87-E0154F7E77AE}"/>
              </a:ext>
            </a:extLst>
          </p:cNvPr>
          <p:cNvSpPr>
            <a:spLocks noGrp="1"/>
          </p:cNvSpPr>
          <p:nvPr>
            <p:ph type="title"/>
          </p:nvPr>
        </p:nvSpPr>
        <p:spPr/>
        <p:txBody>
          <a:bodyPr/>
          <a:lstStyle/>
          <a:p>
            <a:r>
              <a:rPr lang="en-IN" sz="4400" b="1" u="sng" kern="100" dirty="0">
                <a:effectLst/>
                <a:latin typeface="Calibri" panose="020F0502020204030204" pitchFamily="34" charset="0"/>
                <a:ea typeface="Calibri" panose="020F0502020204030204" pitchFamily="34" charset="0"/>
                <a:cs typeface="Times New Roman" panose="02020603050405020304" pitchFamily="18" charset="0"/>
              </a:rPr>
              <a:t>Salient Features of Constitution of India</a:t>
            </a:r>
            <a:endParaRPr lang="en-IN" dirty="0"/>
          </a:p>
        </p:txBody>
      </p:sp>
      <p:sp>
        <p:nvSpPr>
          <p:cNvPr id="3" name="Content Placeholder 2">
            <a:extLst>
              <a:ext uri="{FF2B5EF4-FFF2-40B4-BE49-F238E27FC236}">
                <a16:creationId xmlns:a16="http://schemas.microsoft.com/office/drawing/2014/main" id="{24580A63-5842-A87E-FE02-62289F032D08}"/>
              </a:ext>
            </a:extLst>
          </p:cNvPr>
          <p:cNvSpPr>
            <a:spLocks noGrp="1"/>
          </p:cNvSpPr>
          <p:nvPr>
            <p:ph idx="1"/>
          </p:nvPr>
        </p:nvSpPr>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Directive Principles of State Policy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Fundamental Duties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Indian Secularism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Universal Adult Franchise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Single Citizenship</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Independent Bodies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Emergency Provisions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Three-tier Government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Co-operative Societies</a:t>
            </a:r>
          </a:p>
          <a:p>
            <a:pPr marL="0" indent="0">
              <a:buNone/>
            </a:pPr>
            <a:endParaRPr lang="en-IN" dirty="0"/>
          </a:p>
        </p:txBody>
      </p:sp>
    </p:spTree>
    <p:extLst>
      <p:ext uri="{BB962C8B-B14F-4D97-AF65-F5344CB8AC3E}">
        <p14:creationId xmlns:p14="http://schemas.microsoft.com/office/powerpoint/2010/main" val="10275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E8B3C-8B39-57C4-B38C-7E911BA72E95}"/>
              </a:ext>
            </a:extLst>
          </p:cNvPr>
          <p:cNvSpPr>
            <a:spLocks noGrp="1"/>
          </p:cNvSpPr>
          <p:nvPr>
            <p:ph idx="4294967295"/>
          </p:nvPr>
        </p:nvSpPr>
        <p:spPr>
          <a:xfrm>
            <a:off x="545910" y="504967"/>
            <a:ext cx="10426890" cy="5671996"/>
          </a:xfrm>
        </p:spPr>
        <p:txBody>
          <a:bodyPr>
            <a:normAutofit/>
          </a:bodyPr>
          <a:lstStyle/>
          <a:p>
            <a:pPr marL="0" indent="0">
              <a:lnSpc>
                <a:spcPct val="107000"/>
              </a:lnSpc>
              <a:spcAft>
                <a:spcPts val="800"/>
              </a:spcAft>
              <a:buNone/>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 Lengthiest Written Constitution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two types of constitutions: written (like the American Constitution) and unwritten (like the British Constitution). The Indian Constitution holds the title of being the world’s longest and most comprehensive constitution to date. In other words, of all the written constitutions in the world, the Indian Constitution is the longest. It is an extremely thorough, intricate, and extensive document.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Drawn from Various Sources</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majority of the provisions of the Indian Constitution were taken from other nations’ constitutions as well as from the Government of India Act of 1935 (about 250 of the Act’s provisions were included into the Constitution).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 R. Ambedkar proclaimed with pride that the Indian Constitution was drafted after “ransacking all known Constitutions of the world.” The Government of India Act of 1935 served as the foundation for a substantial portion of the Constitution’s structural provisions. The Irish and American Constitutions, respectively, served as models for the philosophical sections of the Constitution (the Fundamental Rights and the Directive Principles of State Policy). The British Constitution served as a major inspiration for the political portion of the American Constitution, including the notion of Cabinet administration and the relationships between the executive and legislative.</a:t>
            </a:r>
          </a:p>
          <a:p>
            <a:endParaRPr lang="en-IN" dirty="0"/>
          </a:p>
          <a:p>
            <a:endParaRPr lang="en-IN" dirty="0"/>
          </a:p>
          <a:p>
            <a:endParaRPr lang="en-IN" dirty="0"/>
          </a:p>
        </p:txBody>
      </p:sp>
    </p:spTree>
    <p:extLst>
      <p:ext uri="{BB962C8B-B14F-4D97-AF65-F5344CB8AC3E}">
        <p14:creationId xmlns:p14="http://schemas.microsoft.com/office/powerpoint/2010/main" val="187557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0D594-E8AF-3DDB-74AD-138BD1289039}"/>
              </a:ext>
            </a:extLst>
          </p:cNvPr>
          <p:cNvSpPr txBox="1"/>
          <p:nvPr/>
        </p:nvSpPr>
        <p:spPr>
          <a:xfrm>
            <a:off x="286603" y="245661"/>
            <a:ext cx="10727140" cy="6434197"/>
          </a:xfrm>
          <a:prstGeom prst="rect">
            <a:avLst/>
          </a:prstGeom>
          <a:noFill/>
        </p:spPr>
        <p:txBody>
          <a:bodyPr wrap="square">
            <a:spAutoFit/>
          </a:bodyPr>
          <a:lstStyle/>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Blend of Rigidity and Flexibility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There are two types of constitutions: stiff and flexible. A rigid constitution, like the American Constitution, is one that must be amended through a certain process. A flexible constitution, like the British Constitution for instance, is one that can be changed in the same way that regular laws are produced. The Indian Constitution is a special illustration of how rigidity and flexibility may coexist. A constitution’s amendment process determines whether it is rigid or flexible.</a:t>
            </a:r>
          </a:p>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Federal System with Unitary Bias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 federal structure of governance is established under the Indian Constitution. Every characteristic of a federation is present, including two governments, a division of powers, a written constitution, the supremacy of the Constitution, its rigour, an independent judiciary, and bicameralism. K C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Wheare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has alternately defined the Indian Constitution as “federal in form but unitary in spirit” and “quasi-federal”.</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Parliamentary Form of Government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British Parliamentary System of Government has been chosen by the Indian Constitution above the American Presidential System of Government. The presidential system is founded on the notion of the separation of powers between the two organs, whereas the parliamentary system is based on the idea of cooperation and coordination between the legislative and executive organs. The Westminster model of governance, responsible government, and cabinet government are other names for the parliamentary system. The parliamentary system is established by the Constitution both at the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and in the States. It is known as a “Prime Ministerial Government” since the prime minister’s position has grown so important in parliamentary systems.</a:t>
            </a: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6272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9A3E79-88AD-73E0-EAC2-9928AE184216}"/>
              </a:ext>
            </a:extLst>
          </p:cNvPr>
          <p:cNvSpPr txBox="1"/>
          <p:nvPr/>
        </p:nvSpPr>
        <p:spPr>
          <a:xfrm>
            <a:off x="382137" y="-2004429"/>
            <a:ext cx="11423176" cy="249684"/>
          </a:xfrm>
          <a:prstGeom prst="rect">
            <a:avLst/>
          </a:prstGeom>
          <a:noFill/>
        </p:spPr>
        <p:txBody>
          <a:bodyPr wrap="square">
            <a:spAutoFit/>
          </a:bodyPr>
          <a:lstStyle/>
          <a:p>
            <a:pPr>
              <a:lnSpc>
                <a:spcPct val="107000"/>
              </a:lnSpc>
              <a:spcAft>
                <a:spcPts val="800"/>
              </a:spcAf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66BBE8C-E057-AC5B-67A2-77344A947B57}"/>
              </a:ext>
            </a:extLst>
          </p:cNvPr>
          <p:cNvSpPr txBox="1"/>
          <p:nvPr/>
        </p:nvSpPr>
        <p:spPr>
          <a:xfrm>
            <a:off x="559559" y="736978"/>
            <a:ext cx="11000096" cy="5804666"/>
          </a:xfrm>
          <a:prstGeom prst="rect">
            <a:avLst/>
          </a:prstGeom>
          <a:noFill/>
        </p:spPr>
        <p:txBody>
          <a:bodyPr wrap="square">
            <a:spAutoFit/>
          </a:bodyPr>
          <a:lstStyle/>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Synthesis of Parliamentary Sovereignty &amp; Judicial Supremacy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British Parliament is linked to the theory of parliamentary sovereignty, while the American Supreme Court is linked to the doctrine of judicial supremacy. The Indian Supreme Court has less judicial review authority than the US Supreme Court, much as how the Indian parliamentary system varies from the British one. This is so that it can be contrasted with the Indian Constitution’s “procedure established by law” and the American Constitution’s guarantee of “due process of law” (Article 21).</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Rule of Law</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axiom states that men are not infallible and that hence people are ruled by law rather than men. The statement is essential to a democracy. The notion that the rule of law is supreme in a democracy is more significant. The main component of law is custom, which is nothing more than the ordinary people’s ingrained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and beliefs over a lengthy period of time. Rule of law, in the end, refers to the supremacy of the collective knowledge of the people.</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Integrated and Independent Judiciary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 single, integrated judicial system exists in India. The Indian Constitution also establishes an independent judiciary by preventing the legislature and government from having any influence over it. The supreme court of the legal system is known as the Supreme Court. The state-level High Courts are superior courts to the Supreme Court. District courts and other lower courts fall within the high court’s hierarchy of subordinate courts. As the highest court of appeal, the protector of people’ basic rights, and steward of the Constitution, the Supreme Court is a federal court. As a result, the Constitution contains a number of safeguards that guarantee its independence.</a:t>
            </a:r>
          </a:p>
        </p:txBody>
      </p:sp>
    </p:spTree>
    <p:extLst>
      <p:ext uri="{BB962C8B-B14F-4D97-AF65-F5344CB8AC3E}">
        <p14:creationId xmlns:p14="http://schemas.microsoft.com/office/powerpoint/2010/main" val="891732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1EA46-1963-9863-F810-944211CCC092}"/>
              </a:ext>
            </a:extLst>
          </p:cNvPr>
          <p:cNvSpPr txBox="1"/>
          <p:nvPr/>
        </p:nvSpPr>
        <p:spPr>
          <a:xfrm>
            <a:off x="464024" y="245660"/>
            <a:ext cx="11300346" cy="6428235"/>
          </a:xfrm>
          <a:prstGeom prst="rect">
            <a:avLst/>
          </a:prstGeom>
          <a:noFill/>
        </p:spPr>
        <p:txBody>
          <a:bodyPr wrap="square">
            <a:spAutoFit/>
          </a:bodyPr>
          <a:lstStyle/>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Fundamental Rights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Fundamental Rights are guaranteed to all citizens of India under Part III of the constitution. One of the key components of the Indian Constitution is the guarantee of fundamental rights. The fundamental tenet of the Constitution is that everyone has a right to certain freedoms as a fellow human being, and that the exercise of those freedoms is independent of majority or minority opinion. Such rights cannot be revoked by a majority. The purpose of the fundamental rights is to further the notion of democratic democracy.</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Directive Principles of State Policy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Directive Principles of State Policy are a “new aspect,”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800" dirty="0">
                <a:effectLst/>
                <a:latin typeface="Calibri" panose="020F0502020204030204" pitchFamily="34" charset="0"/>
                <a:ea typeface="Calibri" panose="020F0502020204030204" pitchFamily="34" charset="0"/>
                <a:cs typeface="Times New Roman" panose="02020603050405020304" pitchFamily="18" charset="0"/>
              </a:rPr>
              <a:t> B. R. Ambedkar’s words, of the Indian Constitution. They are listed in the Constitution’s Part IV. For the sake of ensuring social and economic justice for our citizens, the Directive Principles were incorporated into our Constitution. According to Directive Principles, money will not be concentrated in the hands of a small number of people under India’s welfare state.</a:t>
            </a:r>
          </a:p>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Fundamental Duties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fundamental obligations of citizens were not outlined in the original constitution.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Swaran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Singh Committee’s suggestion led to the 42nd Amendment Act of 1976, which introduced Fundamental Duties to our Constitution. It outlines a list of ten Fundamental Duties that all Indian people must uphold. One more essential obligation was later added by the 86th Constitutional Amendment Act of 2002. While the duties are expectations placed on every citizen, the rights are offered to the people as guarantees.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1907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A6F5A-1D5D-AEFE-2243-8BC98B1543CC}"/>
              </a:ext>
            </a:extLst>
          </p:cNvPr>
          <p:cNvSpPr txBox="1"/>
          <p:nvPr/>
        </p:nvSpPr>
        <p:spPr>
          <a:xfrm>
            <a:off x="791570" y="286603"/>
            <a:ext cx="10781731" cy="8024056"/>
          </a:xfrm>
          <a:prstGeom prst="rect">
            <a:avLst/>
          </a:prstGeom>
          <a:noFill/>
        </p:spPr>
        <p:txBody>
          <a:bodyPr wrap="square">
            <a:spAutoFit/>
          </a:bodyPr>
          <a:lstStyle/>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Indian Secularism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India’s Constitution upholds a secular government. As a result, it does not support a specific religion as the state’s official religion in India. The idea seeks to create a secular state. This does not imply that the Indian government is hostile to religion. The Indian constitution exemplifies secularism, which is the practice of treating all religions equally or providing equal protection for all of them.</a:t>
            </a:r>
          </a:p>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Universal Adult Franchise</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One person, one vote is the foundation upon which Indian democracy is based. Elections are open to all Indian citizens who are 18 years old or older, regardless of caste, sex, colour, religion, or status. The mechanism of universal adult franchise set forth in the Indian Constitution establishes political equality in India.</a:t>
            </a:r>
          </a:p>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Single Citizenship</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is the case in the USA, citizens of federal states typically have dual citizenship. There is just one citizenship in India. It implies that every Indian is a citizen of India, regardless of where they were born or where they currently reside. He or she may be a resident of a Constituent State like Jharkhand, Uttaranchal, or Chhattisgarh, but they are not citizens of that state; instead, they are citizens of India. All Indian citizens have equal access to employment opportunities throughout the nation and to all of India’s rights.</a:t>
            </a:r>
          </a:p>
          <a:p>
            <a:pPr>
              <a:lnSpc>
                <a:spcPct val="107000"/>
              </a:lnSpc>
              <a:spcAft>
                <a:spcPts val="800"/>
              </a:spcAft>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Independent Bodies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Indian Constitution establishes a number of independent entities in addition to the legislative, executive, and judicial branches of the federal and state governments. The Constitution views them as the cornerstones of India’s democratic system of government.</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35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DE840-1AF4-D0D1-84A6-9F07492E740A}"/>
              </a:ext>
            </a:extLst>
          </p:cNvPr>
          <p:cNvSpPr txBox="1"/>
          <p:nvPr/>
        </p:nvSpPr>
        <p:spPr>
          <a:xfrm>
            <a:off x="0" y="914400"/>
            <a:ext cx="11655187" cy="4282134"/>
          </a:xfrm>
          <a:prstGeom prst="rect">
            <a:avLst/>
          </a:prstGeom>
          <a:noFill/>
        </p:spPr>
        <p:txBody>
          <a:bodyPr wrap="square">
            <a:spAutoFit/>
          </a:bodyPr>
          <a:lstStyle/>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Emergency Provisions</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authors of the Constitution anticipated that there might be circumstances in which the government could not function as it does in normal circumstances. The Constitution elaborates on emergency provisions to deal with such circumstances. During a crisis, the state governments take complete control of the federal government, which gains absolute authority.</a:t>
            </a:r>
          </a:p>
          <a:p>
            <a:pPr algn="just">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Three-Tier Government</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Indian Constitution originally called for a dual polity and included clauses describing the structure and authority of the Centre and the States. Later, a third level of governance (local government), which is absent from all other international constitutions, was added by the 73rd and 74th Constitutional Amendment Acts (1992). By adding a new Part IX and a new schedule 11 to the Constitution, the 73rd Amendment Act of 1992 gave the panchayats (rural local governments) formal status. Similar to this, the 74th Amendment Act of 1992 provided urban local governments (municipalities) official recognition by introducing a new Part IX-A and schedule 12 to the Constitution.</a:t>
            </a:r>
          </a:p>
          <a:p>
            <a:pPr algn="just">
              <a:lnSpc>
                <a:spcPct val="107000"/>
              </a:lnSpc>
              <a:spcAft>
                <a:spcPts val="800"/>
              </a:spcAft>
            </a:pPr>
            <a:r>
              <a:rPr lang="en-IN" sz="1600" b="1" u="sng" kern="100" dirty="0">
                <a:effectLst/>
                <a:latin typeface="Calibri" panose="020F0502020204030204" pitchFamily="34" charset="0"/>
                <a:ea typeface="Calibri" panose="020F0502020204030204" pitchFamily="34" charset="0"/>
                <a:cs typeface="Times New Roman" panose="02020603050405020304" pitchFamily="18" charset="0"/>
              </a:rPr>
              <a:t>Co-operative Societies</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97th Constitutional Amendment Act of 2011 granted cooperative societies a constitutional status and provided for their protection. It gives the Parliament the authority to create the necessary laws regarding multi-state cooperative societies, and it gives state legislatures the authority to do the same for other cooperative societies.</a:t>
            </a:r>
          </a:p>
        </p:txBody>
      </p:sp>
    </p:spTree>
    <p:extLst>
      <p:ext uri="{BB962C8B-B14F-4D97-AF65-F5344CB8AC3E}">
        <p14:creationId xmlns:p14="http://schemas.microsoft.com/office/powerpoint/2010/main" val="122211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9C0A-4808-027F-5514-72A44865ED99}"/>
              </a:ext>
            </a:extLst>
          </p:cNvPr>
          <p:cNvSpPr>
            <a:spLocks noGrp="1"/>
          </p:cNvSpPr>
          <p:nvPr>
            <p:ph type="title"/>
          </p:nvPr>
        </p:nvSpPr>
        <p:spPr/>
        <p:txBody>
          <a:bodyPr/>
          <a:lstStyle/>
          <a:p>
            <a:r>
              <a:rPr lang="en-US" dirty="0"/>
              <a:t>COMPOSITION OF CA</a:t>
            </a:r>
            <a:endParaRPr lang="en-IN" dirty="0"/>
          </a:p>
        </p:txBody>
      </p:sp>
      <p:sp>
        <p:nvSpPr>
          <p:cNvPr id="3" name="Content Placeholder 2">
            <a:extLst>
              <a:ext uri="{FF2B5EF4-FFF2-40B4-BE49-F238E27FC236}">
                <a16:creationId xmlns:a16="http://schemas.microsoft.com/office/drawing/2014/main" id="{18D0F663-96B0-072A-2649-33F65E7F6B96}"/>
              </a:ext>
            </a:extLst>
          </p:cNvPr>
          <p:cNvSpPr>
            <a:spLocks noGrp="1"/>
          </p:cNvSpPr>
          <p:nvPr>
            <p:ph idx="1"/>
          </p:nvPr>
        </p:nvSpPr>
        <p:spPr/>
        <p:txBody>
          <a:bodyPr/>
          <a:lstStyle/>
          <a:p>
            <a:pPr algn="just"/>
            <a:r>
              <a:rPr lang="en-US" b="0" i="0" dirty="0">
                <a:solidFill>
                  <a:srgbClr val="000000"/>
                </a:solidFill>
                <a:effectLst/>
                <a:latin typeface="Nunito" panose="020F0502020204030204" pitchFamily="2" charset="0"/>
              </a:rPr>
              <a:t>Initially, there were 389 members. Following partition, several members moved to Pakistan, bringing the total to 299 people. There were 229 nominations from British provinces and 70 from princely kingdoms.</a:t>
            </a:r>
          </a:p>
          <a:p>
            <a:pPr algn="just"/>
            <a:r>
              <a:rPr lang="en-US" b="0" i="0" dirty="0">
                <a:solidFill>
                  <a:srgbClr val="000000"/>
                </a:solidFill>
                <a:effectLst/>
                <a:latin typeface="Nunito" panose="020F0502020204030204" pitchFamily="2" charset="0"/>
              </a:rPr>
              <a:t>The first temporary chairman of the Constituent Assembly was Dr. </a:t>
            </a:r>
            <a:r>
              <a:rPr lang="en-US" b="0" i="0" dirty="0" err="1">
                <a:solidFill>
                  <a:srgbClr val="000000"/>
                </a:solidFill>
                <a:effectLst/>
                <a:latin typeface="Nunito" panose="020F0502020204030204" pitchFamily="2" charset="0"/>
              </a:rPr>
              <a:t>Sachchidananda</a:t>
            </a:r>
            <a:r>
              <a:rPr lang="en-US" b="0" i="0" dirty="0">
                <a:solidFill>
                  <a:srgbClr val="000000"/>
                </a:solidFill>
                <a:effectLst/>
                <a:latin typeface="Nunito" panose="020F0502020204030204" pitchFamily="2" charset="0"/>
              </a:rPr>
              <a:t> Sinha. Later, Dr. Rajendra Prasad was chosen president, and Harendra </a:t>
            </a:r>
            <a:r>
              <a:rPr lang="en-US" b="0" i="0" dirty="0" err="1">
                <a:solidFill>
                  <a:srgbClr val="000000"/>
                </a:solidFill>
                <a:effectLst/>
                <a:latin typeface="Nunito" panose="020F0502020204030204" pitchFamily="2" charset="0"/>
              </a:rPr>
              <a:t>Coomar</a:t>
            </a:r>
            <a:r>
              <a:rPr lang="en-US" b="0" i="0" dirty="0">
                <a:solidFill>
                  <a:srgbClr val="000000"/>
                </a:solidFill>
                <a:effectLst/>
                <a:latin typeface="Nunito" panose="020F0502020204030204" pitchFamily="2" charset="0"/>
              </a:rPr>
              <a:t> Mookerjee was appointed vice president. BN Rau served as the constitutional advisor.</a:t>
            </a:r>
          </a:p>
          <a:p>
            <a:endParaRPr lang="en-IN" dirty="0"/>
          </a:p>
        </p:txBody>
      </p:sp>
    </p:spTree>
    <p:extLst>
      <p:ext uri="{BB962C8B-B14F-4D97-AF65-F5344CB8AC3E}">
        <p14:creationId xmlns:p14="http://schemas.microsoft.com/office/powerpoint/2010/main" val="30163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FA70-C15F-4EB1-A554-FAAE3F99A259}"/>
              </a:ext>
            </a:extLst>
          </p:cNvPr>
          <p:cNvSpPr>
            <a:spLocks noGrp="1"/>
          </p:cNvSpPr>
          <p:nvPr>
            <p:ph type="title"/>
          </p:nvPr>
        </p:nvSpPr>
        <p:spPr/>
        <p:txBody>
          <a:bodyPr/>
          <a:lstStyle/>
          <a:p>
            <a:r>
              <a:rPr lang="en-US" dirty="0"/>
              <a:t>FUNCTIONS OF CA</a:t>
            </a:r>
            <a:endParaRPr lang="en-IN" dirty="0"/>
          </a:p>
        </p:txBody>
      </p:sp>
      <p:sp>
        <p:nvSpPr>
          <p:cNvPr id="3" name="Content Placeholder 2">
            <a:extLst>
              <a:ext uri="{FF2B5EF4-FFF2-40B4-BE49-F238E27FC236}">
                <a16:creationId xmlns:a16="http://schemas.microsoft.com/office/drawing/2014/main" id="{61D27779-6EA9-B467-791C-BF17D31ACDD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u="none" strike="noStrike" dirty="0">
                <a:solidFill>
                  <a:srgbClr val="3C4852"/>
                </a:solidFill>
                <a:effectLst/>
                <a:latin typeface="AvertaStd"/>
              </a:rPr>
              <a:t>Frame the Constitution of India and make sure that everyone in the country gets equal rights and opportunities.</a:t>
            </a:r>
          </a:p>
          <a:p>
            <a:pPr algn="l">
              <a:buFont typeface="Arial" panose="020B0604020202020204" pitchFamily="34" charset="0"/>
              <a:buChar char="•"/>
            </a:pPr>
            <a:r>
              <a:rPr lang="en-US" b="0" i="0" u="none" strike="noStrike" dirty="0">
                <a:solidFill>
                  <a:srgbClr val="3C4852"/>
                </a:solidFill>
                <a:effectLst/>
                <a:latin typeface="AvertaStd"/>
              </a:rPr>
              <a:t>The assembly adopted the National flag on July 22, 1947.</a:t>
            </a:r>
          </a:p>
          <a:p>
            <a:pPr algn="l">
              <a:buFont typeface="Arial" panose="020B0604020202020204" pitchFamily="34" charset="0"/>
              <a:buChar char="•"/>
            </a:pPr>
            <a:r>
              <a:rPr lang="en-US" b="0" i="0" u="none" strike="noStrike" dirty="0">
                <a:solidFill>
                  <a:srgbClr val="3C4852"/>
                </a:solidFill>
                <a:effectLst/>
                <a:latin typeface="AvertaStd"/>
              </a:rPr>
              <a:t>Enact the laws</a:t>
            </a:r>
          </a:p>
          <a:p>
            <a:pPr algn="l">
              <a:buFont typeface="Arial" panose="020B0604020202020204" pitchFamily="34" charset="0"/>
              <a:buChar char="•"/>
            </a:pPr>
            <a:r>
              <a:rPr lang="en-US" b="0" i="0" u="none" strike="noStrike" dirty="0">
                <a:solidFill>
                  <a:srgbClr val="3C4852"/>
                </a:solidFill>
                <a:effectLst/>
                <a:latin typeface="AvertaStd"/>
              </a:rPr>
              <a:t>In May 1949 the assembly approved India’s membership in the British Commonwealth.</a:t>
            </a:r>
          </a:p>
          <a:p>
            <a:pPr algn="l">
              <a:buFont typeface="Arial" panose="020B0604020202020204" pitchFamily="34" charset="0"/>
              <a:buChar char="•"/>
            </a:pPr>
            <a:r>
              <a:rPr lang="en-US" b="0" i="0" u="none" strike="noStrike" dirty="0">
                <a:solidFill>
                  <a:srgbClr val="3C4852"/>
                </a:solidFill>
                <a:effectLst/>
                <a:latin typeface="AvertaStd"/>
              </a:rPr>
              <a:t>On January 24, 1950, Dr Rajendra Prasad was elected the first President of India through this committee.</a:t>
            </a:r>
          </a:p>
          <a:p>
            <a:pPr algn="l">
              <a:buFont typeface="Arial" panose="020B0604020202020204" pitchFamily="34" charset="0"/>
              <a:buChar char="•"/>
            </a:pPr>
            <a:r>
              <a:rPr lang="en-US" b="0" i="0" u="none" strike="noStrike" dirty="0">
                <a:solidFill>
                  <a:srgbClr val="3C4852"/>
                </a:solidFill>
                <a:effectLst/>
                <a:latin typeface="AvertaStd"/>
              </a:rPr>
              <a:t>Adopted both the National anthem and National Song on January 24, 1950.</a:t>
            </a:r>
          </a:p>
          <a:p>
            <a:endParaRPr lang="en-IN" dirty="0"/>
          </a:p>
        </p:txBody>
      </p:sp>
    </p:spTree>
    <p:extLst>
      <p:ext uri="{BB962C8B-B14F-4D97-AF65-F5344CB8AC3E}">
        <p14:creationId xmlns:p14="http://schemas.microsoft.com/office/powerpoint/2010/main" val="240770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9551-74EE-406E-6D5E-CE0E7437CFF4}"/>
              </a:ext>
            </a:extLst>
          </p:cNvPr>
          <p:cNvSpPr>
            <a:spLocks noGrp="1"/>
          </p:cNvSpPr>
          <p:nvPr>
            <p:ph type="title"/>
          </p:nvPr>
        </p:nvSpPr>
        <p:spPr/>
        <p:txBody>
          <a:bodyPr/>
          <a:lstStyle/>
          <a:p>
            <a:r>
              <a:rPr lang="en-US" dirty="0"/>
              <a:t>PREAMBLE</a:t>
            </a:r>
            <a:endParaRPr lang="en-IN" dirty="0"/>
          </a:p>
        </p:txBody>
      </p:sp>
      <p:sp>
        <p:nvSpPr>
          <p:cNvPr id="3" name="Content Placeholder 2">
            <a:extLst>
              <a:ext uri="{FF2B5EF4-FFF2-40B4-BE49-F238E27FC236}">
                <a16:creationId xmlns:a16="http://schemas.microsoft.com/office/drawing/2014/main" id="{69E32EAF-9157-2BBD-92F6-ABE466E1EED7}"/>
              </a:ext>
            </a:extLst>
          </p:cNvPr>
          <p:cNvSpPr>
            <a:spLocks noGrp="1"/>
          </p:cNvSpPr>
          <p:nvPr>
            <p:ph idx="1"/>
          </p:nvPr>
        </p:nvSpPr>
        <p:spPr/>
        <p:txBody>
          <a:bodyPr>
            <a:normAutofit/>
          </a:bodyPr>
          <a:lstStyle/>
          <a:p>
            <a:pPr>
              <a:lnSpc>
                <a:spcPct val="107000"/>
              </a:lnSpc>
              <a:spcAft>
                <a:spcPts val="800"/>
              </a:spcAft>
            </a:pPr>
            <a:r>
              <a:rPr lang="en-IN" sz="1800" b="1" kern="0" dirty="0">
                <a:effectLst/>
                <a:latin typeface="Times-Bold"/>
                <a:ea typeface="Calibri" panose="020F0502020204030204" pitchFamily="34" charset="0"/>
                <a:cs typeface="Times-Bold"/>
              </a:rPr>
              <a:t>WE, THE PEOPLE OF INDIA</a:t>
            </a:r>
            <a:r>
              <a:rPr lang="en-IN" sz="1800" kern="0" dirty="0">
                <a:effectLst/>
                <a:latin typeface="Times-Roman"/>
                <a:ea typeface="Calibri" panose="020F0502020204030204" pitchFamily="34" charset="0"/>
                <a:cs typeface="Times-Roman"/>
              </a:rPr>
              <a:t>, having solemnly resolved to constitute India into 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Bold"/>
                <a:ea typeface="Calibri" panose="020F0502020204030204" pitchFamily="34" charset="0"/>
                <a:cs typeface="Times-Bold"/>
              </a:rPr>
              <a:t>SOVEREIGN SOCIALIST SECULAR DEMOCRATIC REPUBLIC </a:t>
            </a:r>
            <a:r>
              <a:rPr lang="en-IN" sz="1800" kern="0" dirty="0">
                <a:effectLst/>
                <a:latin typeface="Times-Roman"/>
                <a:ea typeface="Calibri" panose="020F0502020204030204" pitchFamily="34" charset="0"/>
                <a:cs typeface="Times-Roman"/>
              </a:rPr>
              <a:t>and to secure to all its citizens: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Bold"/>
                <a:ea typeface="Calibri" panose="020F0502020204030204" pitchFamily="34" charset="0"/>
                <a:cs typeface="Times-Bold"/>
              </a:rPr>
              <a:t>JUSTICE, </a:t>
            </a:r>
            <a:r>
              <a:rPr lang="en-IN" sz="1800" kern="0" dirty="0">
                <a:effectLst/>
                <a:latin typeface="Times-Roman"/>
                <a:ea typeface="Calibri" panose="020F0502020204030204" pitchFamily="34" charset="0"/>
                <a:cs typeface="Times-Roman"/>
              </a:rPr>
              <a:t>social, economic and political;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Bold"/>
                <a:ea typeface="Calibri" panose="020F0502020204030204" pitchFamily="34" charset="0"/>
                <a:cs typeface="Times-Bold"/>
              </a:rPr>
              <a:t>LIBERTY </a:t>
            </a:r>
            <a:r>
              <a:rPr lang="en-IN" sz="1800" kern="0" dirty="0">
                <a:effectLst/>
                <a:latin typeface="Times-Roman"/>
                <a:ea typeface="Calibri" panose="020F0502020204030204" pitchFamily="34" charset="0"/>
                <a:cs typeface="Times-Roman"/>
              </a:rPr>
              <a:t>of thought, expression, belief, faith and worship;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Bold"/>
                <a:ea typeface="Calibri" panose="020F0502020204030204" pitchFamily="34" charset="0"/>
                <a:cs typeface="Times-Bold"/>
              </a:rPr>
              <a:t>EQUALITY </a:t>
            </a:r>
            <a:r>
              <a:rPr lang="en-IN" sz="1800" kern="0" dirty="0">
                <a:effectLst/>
                <a:latin typeface="Times-Roman"/>
                <a:ea typeface="Calibri" panose="020F0502020204030204" pitchFamily="34" charset="0"/>
                <a:cs typeface="Times-Roman"/>
              </a:rPr>
              <a:t>of status and of opportunity; and to promote among them 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Bold"/>
                <a:ea typeface="Calibri" panose="020F0502020204030204" pitchFamily="34" charset="0"/>
                <a:cs typeface="Times-Bold"/>
              </a:rPr>
              <a:t>FRATERNITY </a:t>
            </a:r>
            <a:r>
              <a:rPr lang="en-IN" sz="1800" kern="0" dirty="0">
                <a:effectLst/>
                <a:latin typeface="Times-Roman"/>
                <a:ea typeface="Calibri" panose="020F0502020204030204" pitchFamily="34" charset="0"/>
                <a:cs typeface="Times-Roman"/>
              </a:rPr>
              <a:t>assuring the dignity of the individual and the </a:t>
            </a:r>
            <a:r>
              <a:rPr lang="en-IN" sz="1800" b="1" kern="0" dirty="0">
                <a:effectLst/>
                <a:latin typeface="Times-Roman"/>
                <a:ea typeface="Calibri" panose="020F0502020204030204" pitchFamily="34" charset="0"/>
                <a:cs typeface="Times-Roman"/>
              </a:rPr>
              <a:t>Unity </a:t>
            </a:r>
            <a:r>
              <a:rPr lang="en-IN" sz="1800" kern="0" dirty="0">
                <a:effectLst/>
                <a:latin typeface="Times-Roman"/>
                <a:ea typeface="Calibri" panose="020F0502020204030204" pitchFamily="34" charset="0"/>
                <a:cs typeface="Times-Roman"/>
              </a:rPr>
              <a:t>and </a:t>
            </a:r>
            <a:r>
              <a:rPr lang="en-IN" sz="1800" b="1" kern="0" dirty="0">
                <a:effectLst/>
                <a:latin typeface="Times-Roman"/>
                <a:ea typeface="Calibri" panose="020F0502020204030204" pitchFamily="34" charset="0"/>
                <a:cs typeface="Times-Roman"/>
              </a:rPr>
              <a:t>Integrity </a:t>
            </a:r>
            <a:r>
              <a:rPr lang="en-IN" sz="1800" kern="0" dirty="0">
                <a:effectLst/>
                <a:latin typeface="Times-Roman"/>
                <a:ea typeface="Calibri" panose="020F0502020204030204" pitchFamily="34" charset="0"/>
                <a:cs typeface="Times-Roman"/>
              </a:rPr>
              <a:t>of the Nation.</a:t>
            </a:r>
          </a:p>
          <a:p>
            <a:pPr marL="0" indent="0">
              <a:lnSpc>
                <a:spcPct val="107000"/>
              </a:lnSpc>
              <a:spcAft>
                <a:spcPts val="800"/>
              </a:spcAft>
              <a:buNone/>
            </a:pPr>
            <a:r>
              <a:rPr lang="en-IN" sz="1800" b="1" kern="0" dirty="0">
                <a:effectLst/>
                <a:latin typeface="Times-Bold"/>
                <a:ea typeface="Calibri" panose="020F0502020204030204" pitchFamily="34" charset="0"/>
                <a:cs typeface="Times-Bold"/>
              </a:rPr>
              <a:t>IN OUR CONSTITUENT ASSEMBLY </a:t>
            </a:r>
            <a:r>
              <a:rPr lang="en-IN" sz="1800" kern="0" dirty="0">
                <a:effectLst/>
                <a:latin typeface="Times-Roman"/>
                <a:ea typeface="Calibri" panose="020F0502020204030204" pitchFamily="34" charset="0"/>
                <a:cs typeface="Times-Roman"/>
              </a:rPr>
              <a:t>this twenty-sixth day of November, 1949, </a:t>
            </a:r>
          </a:p>
          <a:p>
            <a:pPr marL="0" indent="0">
              <a:lnSpc>
                <a:spcPct val="107000"/>
              </a:lnSpc>
              <a:spcAft>
                <a:spcPts val="800"/>
              </a:spcAft>
              <a:buNone/>
            </a:pPr>
            <a:r>
              <a:rPr lang="en-IN" sz="1800" kern="0" dirty="0">
                <a:effectLst/>
                <a:latin typeface="Times-Roman"/>
                <a:ea typeface="Calibri" panose="020F0502020204030204" pitchFamily="34" charset="0"/>
                <a:cs typeface="Times-Roman"/>
              </a:rPr>
              <a:t>do  </a:t>
            </a:r>
            <a:r>
              <a:rPr lang="en-IN" sz="1800" b="1" kern="0" dirty="0">
                <a:effectLst/>
                <a:latin typeface="Times-Bold"/>
                <a:ea typeface="Calibri" panose="020F0502020204030204" pitchFamily="34" charset="0"/>
                <a:cs typeface="Times-Bold"/>
              </a:rPr>
              <a:t>HEREBY ADOPT, ENACT AND GIVE TO OURSELVES THIS CONSTITUTION.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53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6E47-B3D5-0EE0-7253-3A387A0F80FB}"/>
              </a:ext>
            </a:extLst>
          </p:cNvPr>
          <p:cNvSpPr>
            <a:spLocks noGrp="1"/>
          </p:cNvSpPr>
          <p:nvPr>
            <p:ph type="title"/>
          </p:nvPr>
        </p:nvSpPr>
        <p:spPr/>
        <p:txBody>
          <a:bodyPr/>
          <a:lstStyle/>
          <a:p>
            <a:r>
              <a:rPr lang="en-US" dirty="0"/>
              <a:t>Objectives of PREAMBLE</a:t>
            </a:r>
            <a:endParaRPr lang="en-IN" dirty="0"/>
          </a:p>
        </p:txBody>
      </p:sp>
      <p:sp>
        <p:nvSpPr>
          <p:cNvPr id="3" name="Content Placeholder 2">
            <a:extLst>
              <a:ext uri="{FF2B5EF4-FFF2-40B4-BE49-F238E27FC236}">
                <a16:creationId xmlns:a16="http://schemas.microsoft.com/office/drawing/2014/main" id="{60F5F403-5064-DE20-CEA2-EE8F4ED2075F}"/>
              </a:ext>
            </a:extLst>
          </p:cNvPr>
          <p:cNvSpPr>
            <a:spLocks noGrp="1"/>
          </p:cNvSpPr>
          <p:nvPr>
            <p:ph idx="1"/>
          </p:nvPr>
        </p:nvSpPr>
        <p:spPr/>
        <p:txBody>
          <a:bodyPr/>
          <a:lstStyle/>
          <a:p>
            <a:pPr marL="0" indent="0">
              <a:lnSpc>
                <a:spcPct val="107000"/>
              </a:lnSpc>
              <a:spcAft>
                <a:spcPts val="800"/>
              </a:spcAft>
              <a:buNone/>
            </a:pPr>
            <a:r>
              <a:rPr lang="en-IN" sz="1800" kern="0" dirty="0" err="1">
                <a:effectLst/>
                <a:latin typeface="Calibri" panose="020F0502020204030204" pitchFamily="34" charset="0"/>
                <a:ea typeface="Calibri" panose="020F0502020204030204" pitchFamily="34" charset="0"/>
                <a:cs typeface="Calibri" panose="020F0502020204030204" pitchFamily="34" charset="0"/>
              </a:rPr>
              <a:t>i</a:t>
            </a:r>
            <a:r>
              <a:rPr lang="en-IN" sz="1800" kern="0" dirty="0">
                <a:effectLst/>
                <a:latin typeface="Calibri" panose="020F0502020204030204" pitchFamily="34" charset="0"/>
                <a:ea typeface="Calibri" panose="020F0502020204030204" pitchFamily="34" charset="0"/>
                <a:cs typeface="Calibri" panose="020F0502020204030204" pitchFamily="34" charset="0"/>
              </a:rPr>
              <a:t>) Description of Indian State as Sovereign, Socialist, Secular, Democratic Republic.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(Socialist, Secular added by 42nd Amendment, 1976).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ii) Provision to all the citizens of India i.e.,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a:effectLst/>
                <a:latin typeface="Calibri" panose="020F0502020204030204" pitchFamily="34" charset="0"/>
                <a:ea typeface="Calibri" panose="020F0502020204030204" pitchFamily="34" charset="0"/>
                <a:cs typeface="Calibri" panose="020F0502020204030204" pitchFamily="34" charset="0"/>
              </a:rPr>
              <a:t>a) Justice </a:t>
            </a:r>
            <a:r>
              <a:rPr lang="en-IN" sz="1800" kern="0" dirty="0">
                <a:effectLst/>
                <a:latin typeface="Calibri" panose="020F0502020204030204" pitchFamily="34" charset="0"/>
                <a:ea typeface="Calibri" panose="020F0502020204030204" pitchFamily="34" charset="0"/>
                <a:cs typeface="Calibri" panose="020F0502020204030204" pitchFamily="34" charset="0"/>
              </a:rPr>
              <a:t>social, economic and political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a:effectLst/>
                <a:latin typeface="Calibri" panose="020F0502020204030204" pitchFamily="34" charset="0"/>
                <a:ea typeface="Calibri" panose="020F0502020204030204" pitchFamily="34" charset="0"/>
                <a:cs typeface="Calibri" panose="020F0502020204030204" pitchFamily="34" charset="0"/>
              </a:rPr>
              <a:t>b) Liberty </a:t>
            </a:r>
            <a:r>
              <a:rPr lang="en-IN" sz="1800" kern="0" dirty="0">
                <a:effectLst/>
                <a:latin typeface="Calibri" panose="020F0502020204030204" pitchFamily="34" charset="0"/>
                <a:ea typeface="Calibri" panose="020F0502020204030204" pitchFamily="34" charset="0"/>
                <a:cs typeface="Calibri" panose="020F0502020204030204" pitchFamily="34" charset="0"/>
              </a:rPr>
              <a:t>of thought, expression, belief, faith and worship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a:effectLst/>
                <a:latin typeface="Calibri" panose="020F0502020204030204" pitchFamily="34" charset="0"/>
                <a:ea typeface="Calibri" panose="020F0502020204030204" pitchFamily="34" charset="0"/>
                <a:cs typeface="Calibri" panose="020F0502020204030204" pitchFamily="34" charset="0"/>
              </a:rPr>
              <a:t>c) Equality </a:t>
            </a:r>
            <a:r>
              <a:rPr lang="en-IN" sz="1800" kern="0" dirty="0">
                <a:effectLst/>
                <a:latin typeface="Calibri" panose="020F0502020204030204" pitchFamily="34" charset="0"/>
                <a:ea typeface="Calibri" panose="020F0502020204030204" pitchFamily="34" charset="0"/>
                <a:cs typeface="Calibri" panose="020F0502020204030204" pitchFamily="34" charset="0"/>
              </a:rPr>
              <a:t>of status and opportunity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a:effectLst/>
                <a:latin typeface="Calibri" panose="020F0502020204030204" pitchFamily="34" charset="0"/>
                <a:ea typeface="Calibri" panose="020F0502020204030204" pitchFamily="34" charset="0"/>
                <a:cs typeface="Calibri" panose="020F0502020204030204" pitchFamily="34" charset="0"/>
              </a:rPr>
              <a:t>d) Fraternity assuring dignity </a:t>
            </a:r>
            <a:r>
              <a:rPr lang="en-IN" sz="1800" kern="0" dirty="0">
                <a:effectLst/>
                <a:latin typeface="Calibri" panose="020F0502020204030204" pitchFamily="34" charset="0"/>
                <a:ea typeface="Calibri" panose="020F0502020204030204" pitchFamily="34" charset="0"/>
                <a:cs typeface="Calibri" panose="020F0502020204030204" pitchFamily="34" charset="0"/>
              </a:rPr>
              <a:t>of the individual and unity and integrity of the nation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55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34D6-C0C8-185E-85DF-33D3735DE2B8}"/>
              </a:ext>
            </a:extLst>
          </p:cNvPr>
          <p:cNvSpPr>
            <a:spLocks noGrp="1"/>
          </p:cNvSpPr>
          <p:nvPr>
            <p:ph type="title"/>
          </p:nvPr>
        </p:nvSpPr>
        <p:spPr/>
        <p:txBody>
          <a:bodyPr/>
          <a:lstStyle/>
          <a:p>
            <a:r>
              <a:rPr lang="en-US" dirty="0"/>
              <a:t>Features of Preamble</a:t>
            </a:r>
            <a:endParaRPr lang="en-IN" dirty="0"/>
          </a:p>
        </p:txBody>
      </p:sp>
      <p:sp>
        <p:nvSpPr>
          <p:cNvPr id="3" name="Content Placeholder 2">
            <a:extLst>
              <a:ext uri="{FF2B5EF4-FFF2-40B4-BE49-F238E27FC236}">
                <a16:creationId xmlns:a16="http://schemas.microsoft.com/office/drawing/2014/main" id="{18B4743B-E14D-4F08-13E4-3557454A155C}"/>
              </a:ext>
            </a:extLst>
          </p:cNvPr>
          <p:cNvSpPr>
            <a:spLocks noGrp="1"/>
          </p:cNvSpPr>
          <p:nvPr>
            <p:ph idx="1"/>
          </p:nvPr>
        </p:nvSpPr>
        <p:spPr/>
        <p:txBody>
          <a:bodyPr/>
          <a:lstStyle/>
          <a:p>
            <a:pPr marL="0" indent="0">
              <a:lnSpc>
                <a:spcPct val="107000"/>
              </a:lnSpc>
              <a:spcAft>
                <a:spcPts val="800"/>
              </a:spcAft>
              <a:buNone/>
            </a:pPr>
            <a:r>
              <a:rPr lang="en-IN" sz="1800" b="1" i="1" kern="0" dirty="0">
                <a:effectLst/>
                <a:latin typeface="Calibri" panose="020F0502020204030204" pitchFamily="34" charset="0"/>
                <a:ea typeface="Calibri" panose="020F0502020204030204" pitchFamily="34" charset="0"/>
                <a:cs typeface="Calibri" panose="020F0502020204030204" pitchFamily="34" charset="0"/>
              </a:rPr>
              <a:t>Sovereignty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Sovereignty is one of the foremost elements of any independent State. It means absolute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independence, i.e., a government which is not controlled by any other power : internal 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external. A country </a:t>
            </a:r>
            <a:r>
              <a:rPr lang="en-IN" sz="1800" i="1" kern="0" dirty="0">
                <a:effectLst/>
                <a:latin typeface="Calibri" panose="020F0502020204030204" pitchFamily="34" charset="0"/>
                <a:ea typeface="Calibri" panose="020F0502020204030204" pitchFamily="34" charset="0"/>
                <a:cs typeface="Calibri" panose="020F0502020204030204" pitchFamily="34" charset="0"/>
              </a:rPr>
              <a:t>cannot </a:t>
            </a:r>
            <a:r>
              <a:rPr lang="en-IN" sz="1800" kern="0" dirty="0">
                <a:effectLst/>
                <a:latin typeface="Calibri" panose="020F0502020204030204" pitchFamily="34" charset="0"/>
                <a:ea typeface="Calibri" panose="020F0502020204030204" pitchFamily="34" charset="0"/>
                <a:cs typeface="Calibri" panose="020F0502020204030204" pitchFamily="34" charset="0"/>
              </a:rPr>
              <a:t>have its own constitution without being sovereign. India is 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sovereign country. It is free from external control. It can frame its policies. India is free to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formulate its own foreign policy.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828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D496-A9CA-40EE-31BD-31389E1C4AD3}"/>
              </a:ext>
            </a:extLst>
          </p:cNvPr>
          <p:cNvSpPr>
            <a:spLocks noGrp="1"/>
          </p:cNvSpPr>
          <p:nvPr>
            <p:ph type="title"/>
          </p:nvPr>
        </p:nvSpPr>
        <p:spPr/>
        <p:txBody>
          <a:bodyPr/>
          <a:lstStyle/>
          <a:p>
            <a:r>
              <a:rPr lang="en-IN" sz="4400" b="1" i="1" kern="0" dirty="0">
                <a:effectLst/>
                <a:latin typeface="Calibri" panose="020F0502020204030204" pitchFamily="34" charset="0"/>
                <a:ea typeface="Calibri" panose="020F0502020204030204" pitchFamily="34" charset="0"/>
                <a:cs typeface="Calibri" panose="020F0502020204030204" pitchFamily="34" charset="0"/>
              </a:rPr>
              <a:t>Socialist</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5BDDEE-2DD9-B767-4BE5-59719554F592}"/>
              </a:ext>
            </a:extLst>
          </p:cNvPr>
          <p:cNvSpPr>
            <a:spLocks noGrp="1"/>
          </p:cNvSpPr>
          <p:nvPr>
            <p:ph idx="1"/>
          </p:nvPr>
        </p:nvSpPr>
        <p:spPr/>
        <p:txBody>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The word socialist was not there in the Preamble of the Constitution in its original form. In 1976, the 42nd Amendment to the Constitution incorporated ‘Socialist’ and ‘Secular’, in the Preamble. The word ‘Socialism’ had been used in the context of economic planning. It signifies major role in the economy. It also means commitment to attain ideals like removal of inequalities, provision of minimum basic necessities to all, equal pay for equal 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4771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CFDD-6800-AABA-D2E6-2ABCEFE19F6D}"/>
              </a:ext>
            </a:extLst>
          </p:cNvPr>
          <p:cNvSpPr>
            <a:spLocks noGrp="1"/>
          </p:cNvSpPr>
          <p:nvPr>
            <p:ph type="title"/>
          </p:nvPr>
        </p:nvSpPr>
        <p:spPr/>
        <p:txBody>
          <a:bodyPr/>
          <a:lstStyle/>
          <a:p>
            <a:r>
              <a:rPr lang="en-IN" sz="4400" b="1" i="1" kern="0" dirty="0">
                <a:effectLst/>
                <a:latin typeface="Calibri" panose="020F0502020204030204" pitchFamily="34" charset="0"/>
                <a:ea typeface="Calibri" panose="020F0502020204030204" pitchFamily="34" charset="0"/>
                <a:cs typeface="Calibri" panose="020F0502020204030204" pitchFamily="34" charset="0"/>
              </a:rPr>
              <a:t>Secularism</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0E4E63-EC87-804F-7273-DE222DA30B47}"/>
              </a:ext>
            </a:extLst>
          </p:cNvPr>
          <p:cNvSpPr>
            <a:spLocks noGrp="1"/>
          </p:cNvSpPr>
          <p:nvPr>
            <p:ph idx="1"/>
          </p:nvPr>
        </p:nvSpPr>
        <p:spPr/>
        <p:txBody>
          <a:bodyPr/>
          <a:lstStyle/>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In the context of secularism in India, it is said that ‘India is neither religious, nor irreligious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nor anti-religious.’ Now what does this imply? It implies that in India there will be no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‘State’ religion – the ‘State’ will not support any particular religion out of public fund. This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has two implications, </a:t>
            </a:r>
          </a:p>
          <a:p>
            <a:pPr marL="342900" indent="-342900">
              <a:lnSpc>
                <a:spcPct val="107000"/>
              </a:lnSpc>
              <a:spcAft>
                <a:spcPts val="800"/>
              </a:spcAft>
              <a:buAutoNum type="alphaLcParenR"/>
            </a:pPr>
            <a:r>
              <a:rPr lang="en-IN" sz="1800" kern="0" dirty="0">
                <a:latin typeface="Calibri" panose="020F0502020204030204" pitchFamily="34" charset="0"/>
                <a:ea typeface="Calibri" panose="020F0502020204030204" pitchFamily="34" charset="0"/>
                <a:cs typeface="Calibri" panose="020F0502020204030204" pitchFamily="34" charset="0"/>
              </a:rPr>
              <a:t>E</a:t>
            </a:r>
            <a:r>
              <a:rPr lang="en-IN" sz="1800" kern="0" dirty="0">
                <a:effectLst/>
                <a:latin typeface="Calibri" panose="020F0502020204030204" pitchFamily="34" charset="0"/>
                <a:ea typeface="Calibri" panose="020F0502020204030204" pitchFamily="34" charset="0"/>
                <a:cs typeface="Calibri" panose="020F0502020204030204" pitchFamily="34" charset="0"/>
              </a:rPr>
              <a:t>very individual is free to believe in, and practice, any religion he/she belongs to.</a:t>
            </a:r>
          </a:p>
          <a:p>
            <a:pPr marL="0" indent="0">
              <a:lnSpc>
                <a:spcPct val="107000"/>
              </a:lnSpc>
              <a:spcAft>
                <a:spcPts val="800"/>
              </a:spcAft>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b) State will not discriminate against any individual or group on the </a:t>
            </a:r>
            <a:r>
              <a:rPr lang="en-IN" sz="1800" kern="0" dirty="0">
                <a:effectLst/>
                <a:latin typeface="Calibri" panose="020F0502020204030204" pitchFamily="34" charset="0"/>
                <a:ea typeface="Calibri" panose="020F0502020204030204" pitchFamily="34" charset="0"/>
              </a:rPr>
              <a:t>basis of religion</a:t>
            </a:r>
            <a:endParaRPr lang="en-IN" dirty="0"/>
          </a:p>
        </p:txBody>
      </p:sp>
    </p:spTree>
    <p:extLst>
      <p:ext uri="{BB962C8B-B14F-4D97-AF65-F5344CB8AC3E}">
        <p14:creationId xmlns:p14="http://schemas.microsoft.com/office/powerpoint/2010/main" val="162990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4284</Words>
  <Application>Microsoft Office PowerPoint</Application>
  <PresentationFormat>Widescreen</PresentationFormat>
  <Paragraphs>210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AvertaStd</vt:lpstr>
      <vt:lpstr>Calibri</vt:lpstr>
      <vt:lpstr>Calibri Light</vt:lpstr>
      <vt:lpstr>Google Sans</vt:lpstr>
      <vt:lpstr>Nunito</vt:lpstr>
      <vt:lpstr>Open Sans</vt:lpstr>
      <vt:lpstr>Times-Bold</vt:lpstr>
      <vt:lpstr>Times-Roman</vt:lpstr>
      <vt:lpstr>Office Theme</vt:lpstr>
      <vt:lpstr>CONSTITUTION</vt:lpstr>
      <vt:lpstr>PowerPoint Presentation</vt:lpstr>
      <vt:lpstr>COMPOSITION OF CA</vt:lpstr>
      <vt:lpstr>FUNCTIONS OF CA</vt:lpstr>
      <vt:lpstr>PREAMBLE</vt:lpstr>
      <vt:lpstr>Objectives of PREAMBLE</vt:lpstr>
      <vt:lpstr>Features of Preamble</vt:lpstr>
      <vt:lpstr>Socialist </vt:lpstr>
      <vt:lpstr>Secularism </vt:lpstr>
      <vt:lpstr>Justice </vt:lpstr>
      <vt:lpstr>Liberty </vt:lpstr>
      <vt:lpstr>Equality </vt:lpstr>
      <vt:lpstr>Fraternity, Dignity, Unity and Integrity </vt:lpstr>
      <vt:lpstr>DPSP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Salient Features of Constitution of India </vt:lpstr>
      <vt:lpstr>Salient Features of Constitution of India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dc:title>
  <dc:creator>Farhan Ali Hyder</dc:creator>
  <cp:lastModifiedBy>Farhan Ali Hyder</cp:lastModifiedBy>
  <cp:revision>8</cp:revision>
  <dcterms:created xsi:type="dcterms:W3CDTF">2023-08-29T04:19:09Z</dcterms:created>
  <dcterms:modified xsi:type="dcterms:W3CDTF">2023-09-20T08:10:08Z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2023-08-29T06:29:17Z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5f1c3164-cdf6-4ef9-a02e-1ae9565045fa</vt:lpwstr>
  </property>
  <property fmtid="{D5CDD505-2E9C-101B-9397-08002B2CF9AE}" pid="7" name="MSIP_Label_defa4170-0d19-0005-0004-bc88714345d2_ActionId">
    <vt:lpwstr>843349c2-a1be-49b6-8beb-0ede847d00af</vt:lpwstr>
  </property>
  <property fmtid="{D5CDD505-2E9C-101B-9397-08002B2CF9AE}" pid="8" name="MSIP_Label_defa4170-0d19-0005-0004-bc88714345d2_ContentBits">
    <vt:lpwstr>0</vt:lpwstr>
  </property>
</Properties>
</file>