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6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DD298-F97B-A712-FB13-6E558175647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CDA6673D-296B-6D76-49C2-3021C5465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6C39DCD9-B758-36BD-7052-04F8F2E965BC}"/>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5" name="Footer Placeholder 4">
            <a:extLst>
              <a:ext uri="{FF2B5EF4-FFF2-40B4-BE49-F238E27FC236}">
                <a16:creationId xmlns:a16="http://schemas.microsoft.com/office/drawing/2014/main" id="{2BB38B3E-6541-F767-4AE6-46C224FD9C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D997D0-7F94-5C83-BC1E-B07A68F45440}"/>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4282055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5009-5741-BD1B-84D0-43829652FCDE}"/>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F7EB5CDC-1006-5690-9FB0-3ADF6FDB3F4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EC0BD14-FEF8-0102-811C-3FF268A6B8C1}"/>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5" name="Footer Placeholder 4">
            <a:extLst>
              <a:ext uri="{FF2B5EF4-FFF2-40B4-BE49-F238E27FC236}">
                <a16:creationId xmlns:a16="http://schemas.microsoft.com/office/drawing/2014/main" id="{C742D390-3A73-E9C4-8E7E-740491B9B2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86A298-4266-5718-C13A-A8E4E82B05A3}"/>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36911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D7D241-D8A1-BFED-6DED-2440B247C93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92806074-3A70-807C-717B-CFD2E66F3C6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270B9D8B-FC95-F6A2-8E6A-C19805E91B72}"/>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5" name="Footer Placeholder 4">
            <a:extLst>
              <a:ext uri="{FF2B5EF4-FFF2-40B4-BE49-F238E27FC236}">
                <a16:creationId xmlns:a16="http://schemas.microsoft.com/office/drawing/2014/main" id="{12F2392E-B107-37B8-1E5F-0E1B0C0622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499005-B65B-868A-598E-B216261704B0}"/>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379001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5CB4-6BB8-8F8B-7D2D-FC503F502A99}"/>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C4714EAC-AAF3-D61F-972A-01AB53A70D5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3B94F04F-3DAB-F7FC-032E-C1DDCBC4BAB6}"/>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5" name="Footer Placeholder 4">
            <a:extLst>
              <a:ext uri="{FF2B5EF4-FFF2-40B4-BE49-F238E27FC236}">
                <a16:creationId xmlns:a16="http://schemas.microsoft.com/office/drawing/2014/main" id="{9521B6EC-57EB-BE06-D9FE-FF1C57E2C3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79562B-9857-DCE8-2DA8-0EB52825E378}"/>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3806315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809C0-C969-15DB-8ACA-799A7D9F7D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0D54FCF3-C97F-E43D-A56C-CFBF6C205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7BF5338-E41D-C543-1443-8339D3D8C478}"/>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5" name="Footer Placeholder 4">
            <a:extLst>
              <a:ext uri="{FF2B5EF4-FFF2-40B4-BE49-F238E27FC236}">
                <a16:creationId xmlns:a16="http://schemas.microsoft.com/office/drawing/2014/main" id="{0C2C011F-A1F2-F8D8-FAC6-0CCB4018C5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A9E17F-8D4D-FA65-E4CC-777E9E8CA5F8}"/>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149086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88C2-E2F8-7201-1001-D734ECC5AD84}"/>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3B75BBF6-14F3-2FA7-5E5B-DC4A7F1B4B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67C9C143-C6AD-4F7B-1DDF-5C167BB63B1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3F2FFF62-A3F5-9A32-5FB4-C236179731F1}"/>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6" name="Footer Placeholder 5">
            <a:extLst>
              <a:ext uri="{FF2B5EF4-FFF2-40B4-BE49-F238E27FC236}">
                <a16:creationId xmlns:a16="http://schemas.microsoft.com/office/drawing/2014/main" id="{DA479B13-41DB-EFEE-A4E3-C27CAA2E5F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C847B9-8207-32D6-A1EA-4C9B559A11F0}"/>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173508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E62C-2853-ACDD-3492-2599B4E37107}"/>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829F7A84-3762-0E9B-BB68-CB9F75ECDC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4A58019-0FD6-2BEF-3FF8-4B8CFB1A22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F9BF3D08-01EE-6FAD-B43F-026FE621BB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5EFC7E2-7928-FE30-5A55-AF35C57C4DD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D00338F3-9026-5E35-0BE6-949B34B2431F}"/>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8" name="Footer Placeholder 7">
            <a:extLst>
              <a:ext uri="{FF2B5EF4-FFF2-40B4-BE49-F238E27FC236}">
                <a16:creationId xmlns:a16="http://schemas.microsoft.com/office/drawing/2014/main" id="{CEEDD8EA-C26E-D6DC-954C-9BFD1437E6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9DAD99-12EC-A106-DB7A-7FEDF8D10B59}"/>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87489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2D68-35B7-1397-00AF-F31BC0A605C5}"/>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FC16C71A-8D06-42B0-85FC-D7FCBC01F701}"/>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4" name="Footer Placeholder 3">
            <a:extLst>
              <a:ext uri="{FF2B5EF4-FFF2-40B4-BE49-F238E27FC236}">
                <a16:creationId xmlns:a16="http://schemas.microsoft.com/office/drawing/2014/main" id="{19D54989-9AD4-602D-D0E4-D3C6D3B683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25C743-CD52-3923-E9F4-BA17B7973DA4}"/>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700924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2D81A-F200-AFFD-FC6A-8D2B3A244D36}"/>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3" name="Footer Placeholder 2">
            <a:extLst>
              <a:ext uri="{FF2B5EF4-FFF2-40B4-BE49-F238E27FC236}">
                <a16:creationId xmlns:a16="http://schemas.microsoft.com/office/drawing/2014/main" id="{17F0D4EB-C44C-B6A7-7323-B7B4522B058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1BD956-7645-32CC-FBE5-20A9B3EDB2FF}"/>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3829471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364C-C18A-9835-558A-BB152E371AD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92289477-CC6A-3B8D-D058-27A9C1C6F0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9EB041A3-8039-B200-D819-FDCB96912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EADD0BB-F62B-F56F-C959-B8105998FC52}"/>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6" name="Footer Placeholder 5">
            <a:extLst>
              <a:ext uri="{FF2B5EF4-FFF2-40B4-BE49-F238E27FC236}">
                <a16:creationId xmlns:a16="http://schemas.microsoft.com/office/drawing/2014/main" id="{FF7A6143-D436-98AE-5F28-7ED9208C2A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2B2BC3-BB81-556A-27E8-9D6A2787FC00}"/>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10545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B850-71A8-8280-D497-DF93AE5F1B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BC77010A-95BA-0C37-2D3B-773B95AE29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C8A5D8-40EB-011C-B369-052688E823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CA22833-5C9E-02E5-04CC-F88B7CDD613E}"/>
              </a:ext>
            </a:extLst>
          </p:cNvPr>
          <p:cNvSpPr>
            <a:spLocks noGrp="1"/>
          </p:cNvSpPr>
          <p:nvPr>
            <p:ph type="dt" sz="half" idx="10"/>
          </p:nvPr>
        </p:nvSpPr>
        <p:spPr/>
        <p:txBody>
          <a:bodyPr/>
          <a:lstStyle/>
          <a:p>
            <a:fld id="{87F38EE0-6987-4087-B9F2-488FA9DF9975}" type="datetimeFigureOut">
              <a:rPr lang="en-IN" smtClean="0"/>
              <a:t>15-04-2024</a:t>
            </a:fld>
            <a:endParaRPr lang="en-IN"/>
          </a:p>
        </p:txBody>
      </p:sp>
      <p:sp>
        <p:nvSpPr>
          <p:cNvPr id="6" name="Footer Placeholder 5">
            <a:extLst>
              <a:ext uri="{FF2B5EF4-FFF2-40B4-BE49-F238E27FC236}">
                <a16:creationId xmlns:a16="http://schemas.microsoft.com/office/drawing/2014/main" id="{7626579E-969C-06ED-8195-220AFB3CCB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92CF247-EB85-C75E-130E-DE96DA7FB9D9}"/>
              </a:ext>
            </a:extLst>
          </p:cNvPr>
          <p:cNvSpPr>
            <a:spLocks noGrp="1"/>
          </p:cNvSpPr>
          <p:nvPr>
            <p:ph type="sldNum" sz="quarter" idx="12"/>
          </p:nvPr>
        </p:nvSpPr>
        <p:spPr/>
        <p:txBody>
          <a:bodyPr/>
          <a:lstStyle/>
          <a:p>
            <a:fld id="{6E4B6995-478A-4E76-B5E2-9061D3FDC5C7}" type="slidenum">
              <a:rPr lang="en-IN" smtClean="0"/>
              <a:t>‹#›</a:t>
            </a:fld>
            <a:endParaRPr lang="en-IN"/>
          </a:p>
        </p:txBody>
      </p:sp>
    </p:spTree>
    <p:extLst>
      <p:ext uri="{BB962C8B-B14F-4D97-AF65-F5344CB8AC3E}">
        <p14:creationId xmlns:p14="http://schemas.microsoft.com/office/powerpoint/2010/main" val="4240846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253B0-365B-10D4-72E2-EEC92F3D09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F393A28-8079-2705-966B-504601D5E4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E5F99D2-D857-611E-B7D2-6CDF7BDF7D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F38EE0-6987-4087-B9F2-488FA9DF9975}" type="datetimeFigureOut">
              <a:rPr lang="en-IN" smtClean="0"/>
              <a:t>15-04-2024</a:t>
            </a:fld>
            <a:endParaRPr lang="en-IN"/>
          </a:p>
        </p:txBody>
      </p:sp>
      <p:sp>
        <p:nvSpPr>
          <p:cNvPr id="5" name="Footer Placeholder 4">
            <a:extLst>
              <a:ext uri="{FF2B5EF4-FFF2-40B4-BE49-F238E27FC236}">
                <a16:creationId xmlns:a16="http://schemas.microsoft.com/office/drawing/2014/main" id="{35EFB503-54ED-664C-97E0-F14760CDB0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B81C223-4CFE-00C5-88B7-AF62C02547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4B6995-478A-4E76-B5E2-9061D3FDC5C7}" type="slidenum">
              <a:rPr lang="en-IN" smtClean="0"/>
              <a:t>‹#›</a:t>
            </a:fld>
            <a:endParaRPr lang="en-IN"/>
          </a:p>
        </p:txBody>
      </p:sp>
    </p:spTree>
    <p:extLst>
      <p:ext uri="{BB962C8B-B14F-4D97-AF65-F5344CB8AC3E}">
        <p14:creationId xmlns:p14="http://schemas.microsoft.com/office/powerpoint/2010/main" val="4219983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DAA26-58D9-1DAE-5452-D69CF7FCDC1F}"/>
              </a:ext>
            </a:extLst>
          </p:cNvPr>
          <p:cNvSpPr>
            <a:spLocks noGrp="1"/>
          </p:cNvSpPr>
          <p:nvPr>
            <p:ph type="ctrTitle"/>
          </p:nvPr>
        </p:nvSpPr>
        <p:spPr/>
        <p:txBody>
          <a:bodyPr/>
          <a:lstStyle/>
          <a:p>
            <a:r>
              <a:rPr lang="en-US" dirty="0"/>
              <a:t>SC/ST/OBC</a:t>
            </a:r>
            <a:endParaRPr lang="en-IN" dirty="0"/>
          </a:p>
        </p:txBody>
      </p:sp>
      <p:sp>
        <p:nvSpPr>
          <p:cNvPr id="3" name="Subtitle 2">
            <a:extLst>
              <a:ext uri="{FF2B5EF4-FFF2-40B4-BE49-F238E27FC236}">
                <a16:creationId xmlns:a16="http://schemas.microsoft.com/office/drawing/2014/main" id="{1A7BD459-8D9D-B2C6-084B-7D83365BB792}"/>
              </a:ext>
            </a:extLst>
          </p:cNvPr>
          <p:cNvSpPr>
            <a:spLocks noGrp="1"/>
          </p:cNvSpPr>
          <p:nvPr>
            <p:ph type="subTitle" idx="1"/>
          </p:nvPr>
        </p:nvSpPr>
        <p:spPr/>
        <p:txBody>
          <a:bodyPr/>
          <a:lstStyle/>
          <a:p>
            <a:r>
              <a:rPr lang="en-US" dirty="0"/>
              <a:t>MODULE -4</a:t>
            </a:r>
            <a:endParaRPr lang="en-IN" dirty="0"/>
          </a:p>
        </p:txBody>
      </p:sp>
    </p:spTree>
    <p:extLst>
      <p:ext uri="{BB962C8B-B14F-4D97-AF65-F5344CB8AC3E}">
        <p14:creationId xmlns:p14="http://schemas.microsoft.com/office/powerpoint/2010/main" val="3427405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E9977-AB2A-C8B4-0E0B-529986EDEF36}"/>
              </a:ext>
            </a:extLst>
          </p:cNvPr>
          <p:cNvSpPr>
            <a:spLocks noGrp="1"/>
          </p:cNvSpPr>
          <p:nvPr>
            <p:ph type="title"/>
          </p:nvPr>
        </p:nvSpPr>
        <p:spPr/>
        <p:txBody>
          <a:bodyPr/>
          <a:lstStyle/>
          <a:p>
            <a:r>
              <a:rPr lang="en-IN" sz="1800" b="1" kern="0" dirty="0">
                <a:solidFill>
                  <a:srgbClr val="333333"/>
                </a:solidFill>
                <a:effectLst/>
                <a:latin typeface="Nunito Sans" pitchFamily="2" charset="0"/>
                <a:ea typeface="Times New Roman" panose="02020603050405020304" pitchFamily="18" charset="0"/>
                <a:cs typeface="Times New Roman" panose="02020603050405020304" pitchFamily="18" charset="0"/>
              </a:rPr>
              <a:t>Scheduled Tribes in India -Salient Features of Constitutional Empowerment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267A4D7-20C2-6666-7D7E-3D0867C4FD0F}"/>
              </a:ext>
            </a:extLst>
          </p:cNvPr>
          <p:cNvSpPr>
            <a:spLocks noGrp="1"/>
          </p:cNvSpPr>
          <p:nvPr>
            <p:ph idx="1"/>
          </p:nvPr>
        </p:nvSpPr>
        <p:spPr/>
        <p:txBody>
          <a:bodyPr>
            <a:normAutofit fontScale="925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666666"/>
                </a:solidFill>
                <a:effectLst/>
                <a:latin typeface="Nunito Sans" pitchFamily="2" charset="0"/>
                <a:ea typeface="Times New Roman" panose="02020603050405020304" pitchFamily="18" charset="0"/>
                <a:cs typeface="Times New Roman" panose="02020603050405020304" pitchFamily="18" charset="0"/>
              </a:rPr>
              <a:t>According to the National Commission for Scheduled Tribes, a scheduled tribe is one that has primitiveness, geographical isolation, shyness, and social, educational, and economic backwardness.</a:t>
            </a:r>
            <a:endParaRPr lang="en-IN" sz="1800" kern="1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666666"/>
                </a:solidFill>
                <a:effectLst/>
                <a:latin typeface="Nunito Sans" pitchFamily="2" charset="0"/>
                <a:ea typeface="Times New Roman" panose="02020603050405020304" pitchFamily="18" charset="0"/>
                <a:cs typeface="Times New Roman" panose="02020603050405020304" pitchFamily="18" charset="0"/>
              </a:rPr>
              <a:t>These characteristics separate Scheduled Tribe populations in our country from other communities.</a:t>
            </a:r>
            <a:endParaRPr lang="en-IN" sz="1800" kern="1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666666"/>
                </a:solidFill>
                <a:effectLst/>
                <a:latin typeface="Nunito Sans" pitchFamily="2" charset="0"/>
                <a:ea typeface="Times New Roman" panose="02020603050405020304" pitchFamily="18" charset="0"/>
                <a:cs typeface="Times New Roman" panose="02020603050405020304" pitchFamily="18" charset="0"/>
              </a:rPr>
              <a:t>The definition for "Scheduled Tribes" has been kept from the 1931 Census, as has the term for Scheduled Castes, which was brought over from British-era legislation.</a:t>
            </a:r>
            <a:endParaRPr lang="en-IN" sz="1800" kern="1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666666"/>
                </a:solidFill>
                <a:latin typeface="Nunito Sans" pitchFamily="2" charset="0"/>
                <a:ea typeface="Times New Roman" panose="02020603050405020304" pitchFamily="18" charset="0"/>
                <a:cs typeface="Times New Roman" panose="02020603050405020304" pitchFamily="18" charset="0"/>
              </a:rPr>
              <a:t>Prohibition of discrimination on grounds of race, religion, caste, place of birth</a:t>
            </a:r>
            <a:r>
              <a:rPr lang="en-IN" sz="1800" kern="0" dirty="0">
                <a:solidFill>
                  <a:srgbClr val="666666"/>
                </a:solidFill>
                <a:effectLst/>
                <a:latin typeface="Nunito Sans" pitchFamily="2" charset="0"/>
                <a:ea typeface="Times New Roman" panose="02020603050405020304" pitchFamily="18" charset="0"/>
                <a:cs typeface="Times New Roman" panose="02020603050405020304" pitchFamily="18" charset="0"/>
              </a:rPr>
              <a:t>.</a:t>
            </a:r>
            <a:endParaRPr lang="en-IN" sz="1800" kern="1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666666"/>
                </a:solidFill>
                <a:latin typeface="Nunito Sans" pitchFamily="2" charset="0"/>
                <a:ea typeface="Times New Roman" panose="02020603050405020304" pitchFamily="18" charset="0"/>
                <a:cs typeface="Times New Roman" panose="02020603050405020304" pitchFamily="18" charset="0"/>
              </a:rPr>
              <a:t>Equality of opportunity in matters of employment</a:t>
            </a:r>
            <a:r>
              <a:rPr lang="en-IN" sz="1800" kern="0" dirty="0">
                <a:solidFill>
                  <a:srgbClr val="666666"/>
                </a:solidFill>
                <a:effectLst/>
                <a:latin typeface="Nunito Sans" pitchFamily="2" charset="0"/>
                <a:ea typeface="Times New Roman" panose="02020603050405020304" pitchFamily="18" charset="0"/>
                <a:cs typeface="Times New Roman" panose="02020603050405020304" pitchFamily="18" charset="0"/>
              </a:rPr>
              <a:t> .</a:t>
            </a:r>
            <a:endParaRPr lang="en-IN" sz="1800" kern="1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666666"/>
                </a:solidFill>
                <a:latin typeface="Nunito Sans" pitchFamily="2" charset="0"/>
                <a:ea typeface="Calibri" panose="020F0502020204030204" pitchFamily="34" charset="0"/>
                <a:cs typeface="Times New Roman" panose="02020603050405020304" pitchFamily="18" charset="0"/>
              </a:rPr>
              <a:t>Promotion of education, health and economic benefits key to survival.</a:t>
            </a:r>
            <a:endParaRPr lang="en-IN" sz="1800" kern="1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0" dirty="0">
                <a:solidFill>
                  <a:srgbClr val="666666"/>
                </a:solidFill>
                <a:latin typeface="Nunito Sans" pitchFamily="2" charset="0"/>
                <a:ea typeface="Times New Roman" panose="02020603050405020304" pitchFamily="18" charset="0"/>
                <a:cs typeface="Times New Roman" panose="02020603050405020304" pitchFamily="18" charset="0"/>
              </a:rPr>
              <a:t>Reservation or privilege </a:t>
            </a:r>
            <a:r>
              <a:rPr lang="en-IN" sz="1800" kern="0">
                <a:solidFill>
                  <a:srgbClr val="666666"/>
                </a:solidFill>
                <a:latin typeface="Nunito Sans" pitchFamily="2" charset="0"/>
                <a:ea typeface="Times New Roman" panose="02020603050405020304" pitchFamily="18" charset="0"/>
                <a:cs typeface="Times New Roman" panose="02020603050405020304" pitchFamily="18" charset="0"/>
              </a:rPr>
              <a:t>of opportunities</a:t>
            </a:r>
            <a:r>
              <a:rPr lang="en-IN" sz="1800" kern="0">
                <a:solidFill>
                  <a:srgbClr val="666666"/>
                </a:solidFill>
                <a:effectLst/>
                <a:latin typeface="Nunito Sans" pitchFamily="2" charset="0"/>
                <a:ea typeface="Times New Roman" panose="02020603050405020304" pitchFamily="18" charset="0"/>
                <a:cs typeface="Times New Roman" panose="02020603050405020304" pitchFamily="18" charset="0"/>
              </a:rPr>
              <a:t>.</a:t>
            </a:r>
            <a:endParaRPr lang="en-IN" sz="1800" kern="100" dirty="0">
              <a:solidFill>
                <a:srgbClr val="666666"/>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701756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9A320C9-9735-4D13-8279-C1C674841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92544CF4-9B52-4A7B-A4B3-88C72729B7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7126"/>
            <a:ext cx="11167447" cy="2018806"/>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E75862C5-5C00-4421-BC7B-9B7B86DBC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46C1AF-29AB-E03C-0FB6-3211B2A6C46F}"/>
              </a:ext>
            </a:extLst>
          </p:cNvPr>
          <p:cNvSpPr>
            <a:spLocks noGrp="1"/>
          </p:cNvSpPr>
          <p:nvPr>
            <p:ph type="title"/>
          </p:nvPr>
        </p:nvSpPr>
        <p:spPr>
          <a:xfrm>
            <a:off x="1115568" y="548640"/>
            <a:ext cx="10168128" cy="543181"/>
          </a:xfrm>
        </p:spPr>
        <p:txBody>
          <a:bodyPr>
            <a:normAutofit fontScale="90000"/>
          </a:bodyPr>
          <a:lstStyle/>
          <a:p>
            <a:r>
              <a:rPr lang="en-US" sz="4000" dirty="0"/>
              <a:t>Constitutional Provisions of ST</a:t>
            </a:r>
            <a:endParaRPr lang="en-IN" sz="4000" dirty="0"/>
          </a:p>
        </p:txBody>
      </p:sp>
      <p:sp>
        <p:nvSpPr>
          <p:cNvPr id="15" name="Rectangle 14">
            <a:extLst>
              <a:ext uri="{FF2B5EF4-FFF2-40B4-BE49-F238E27FC236}">
                <a16:creationId xmlns:a16="http://schemas.microsoft.com/office/drawing/2014/main" id="{089440EF-9BE9-4AE9-8C28-00B02296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E5DEC6C2-B470-BBC4-3C33-8B63AC90A71E}"/>
              </a:ext>
            </a:extLst>
          </p:cNvPr>
          <p:cNvGraphicFramePr>
            <a:graphicFrameLocks noGrp="1"/>
          </p:cNvGraphicFramePr>
          <p:nvPr>
            <p:ph idx="1"/>
            <p:extLst>
              <p:ext uri="{D42A27DB-BD31-4B8C-83A1-F6EECF244321}">
                <p14:modId xmlns:p14="http://schemas.microsoft.com/office/powerpoint/2010/main" val="3417968966"/>
              </p:ext>
            </p:extLst>
          </p:nvPr>
        </p:nvGraphicFramePr>
        <p:xfrm>
          <a:off x="1722271" y="2269730"/>
          <a:ext cx="8954723" cy="3993911"/>
        </p:xfrm>
        <a:graphic>
          <a:graphicData uri="http://schemas.openxmlformats.org/drawingml/2006/table">
            <a:tbl>
              <a:tblPr firstRow="1" firstCol="1" bandRow="1"/>
              <a:tblGrid>
                <a:gridCol w="2733971">
                  <a:extLst>
                    <a:ext uri="{9D8B030D-6E8A-4147-A177-3AD203B41FA5}">
                      <a16:colId xmlns:a16="http://schemas.microsoft.com/office/drawing/2014/main" val="2524466142"/>
                    </a:ext>
                  </a:extLst>
                </a:gridCol>
                <a:gridCol w="6220752">
                  <a:extLst>
                    <a:ext uri="{9D8B030D-6E8A-4147-A177-3AD203B41FA5}">
                      <a16:colId xmlns:a16="http://schemas.microsoft.com/office/drawing/2014/main" val="2682982040"/>
                    </a:ext>
                  </a:extLst>
                </a:gridCol>
              </a:tblGrid>
              <a:tr h="2357704">
                <a:tc>
                  <a:txBody>
                    <a:bodyPr/>
                    <a:lstStyle/>
                    <a:p>
                      <a:pPr algn="ctr" fontAlgn="ctr">
                        <a:lnSpc>
                          <a:spcPct val="107000"/>
                        </a:lnSpc>
                        <a:spcBef>
                          <a:spcPts val="0"/>
                        </a:spcBef>
                        <a:spcAft>
                          <a:spcPts val="800"/>
                        </a:spcAft>
                      </a:pPr>
                      <a:r>
                        <a:rPr lang="en-IN" sz="1500" b="0" i="0" u="none" strike="noStrike"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Article 342</a:t>
                      </a:r>
                      <a:endParaRPr lang="en-IN" sz="2200" b="0" i="0" u="none" strike="noStrike" dirty="0">
                        <a:effectLst/>
                        <a:latin typeface="Arial" panose="020B0604020202020204" pitchFamily="34" charset="0"/>
                      </a:endParaRPr>
                    </a:p>
                  </a:txBody>
                  <a:tcPr marL="11705" marR="11705" marT="11705" marB="1170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tc>
                  <a:txBody>
                    <a:bodyPr/>
                    <a:lstStyle/>
                    <a:p>
                      <a:pPr marL="347472" indent="-347472" algn="ctr" fontAlgn="ctr">
                        <a:lnSpc>
                          <a:spcPct val="107000"/>
                        </a:lnSpc>
                        <a:spcBef>
                          <a:spcPts val="0"/>
                        </a:spcBef>
                        <a:spcAft>
                          <a:spcPts val="800"/>
                        </a:spcAft>
                        <a:buClrTx/>
                        <a:buSzPts val="1000"/>
                        <a:buFont typeface="Symbol" panose="05050102010706020507" pitchFamily="18" charset="2"/>
                        <a:buChar char="·"/>
                        <a:tabLst>
                          <a:tab pos="457200" algn="l"/>
                        </a:tabLst>
                      </a:pPr>
                      <a:r>
                        <a:rPr lang="en-IN" sz="15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The President must, by public notification, designate the tribes or tribal communities, or sections of or groups within tribes or tribal communities, that shall be regarded to be Scheduled Tribes for the purposes of this Constitution.</a:t>
                      </a:r>
                      <a:endParaRPr lang="en-IN" sz="1500" b="0" i="0" u="none" strike="noStrike">
                        <a:effectLst/>
                        <a:latin typeface="Arial" panose="020B0604020202020204" pitchFamily="34" charset="0"/>
                      </a:endParaRPr>
                    </a:p>
                    <a:p>
                      <a:pPr marL="347472" indent="-347472" algn="ctr" fontAlgn="ctr">
                        <a:lnSpc>
                          <a:spcPct val="107000"/>
                        </a:lnSpc>
                        <a:spcBef>
                          <a:spcPts val="0"/>
                        </a:spcBef>
                        <a:spcAft>
                          <a:spcPts val="800"/>
                        </a:spcAft>
                        <a:tabLst>
                          <a:tab pos="457200" algn="l"/>
                        </a:tabLst>
                      </a:pPr>
                      <a:r>
                        <a:rPr lang="en-IN" sz="15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Parliament may by law include or exclude any tribe or tribal community, or part of or group within any tribe or tribal community, from the list of Scheduled Tribes specified in a notification issued under clause (1), but except as aforesaid, a notification issued under the said clause shall not be varied by any subsequent notification.</a:t>
                      </a:r>
                      <a:endParaRPr lang="en-IN" sz="2200" b="0" i="0" u="none" strike="noStrike">
                        <a:effectLst/>
                        <a:latin typeface="Arial" panose="020B0604020202020204" pitchFamily="34" charset="0"/>
                      </a:endParaRPr>
                    </a:p>
                  </a:txBody>
                  <a:tcPr marL="11705" marR="11705" marT="11705" marB="1170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extLst>
                  <a:ext uri="{0D108BD9-81ED-4DB2-BD59-A6C34878D82A}">
                    <a16:rowId xmlns:a16="http://schemas.microsoft.com/office/drawing/2014/main" val="1155031621"/>
                  </a:ext>
                </a:extLst>
              </a:tr>
              <a:tr h="1636207">
                <a:tc>
                  <a:txBody>
                    <a:bodyPr/>
                    <a:lstStyle/>
                    <a:p>
                      <a:pPr algn="ctr" fontAlgn="ctr">
                        <a:lnSpc>
                          <a:spcPct val="107000"/>
                        </a:lnSpc>
                        <a:spcBef>
                          <a:spcPts val="0"/>
                        </a:spcBef>
                        <a:spcAft>
                          <a:spcPts val="800"/>
                        </a:spcAft>
                      </a:pPr>
                      <a:r>
                        <a:rPr lang="en-IN" sz="15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Article 366</a:t>
                      </a:r>
                      <a:endParaRPr lang="en-IN" sz="2200" b="0" i="0" u="none" strike="noStrike">
                        <a:effectLst/>
                        <a:latin typeface="Arial" panose="020B0604020202020204" pitchFamily="34" charset="0"/>
                      </a:endParaRPr>
                    </a:p>
                  </a:txBody>
                  <a:tcPr marL="11705" marR="11705" marT="11705" marB="1170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tc>
                  <a:txBody>
                    <a:bodyPr/>
                    <a:lstStyle/>
                    <a:p>
                      <a:pPr marL="347472" indent="-347472" algn="ctr" fontAlgn="ctr">
                        <a:lnSpc>
                          <a:spcPct val="107000"/>
                        </a:lnSpc>
                        <a:spcBef>
                          <a:spcPts val="0"/>
                        </a:spcBef>
                        <a:spcAft>
                          <a:spcPts val="800"/>
                        </a:spcAft>
                        <a:buClrTx/>
                        <a:buSzPts val="1000"/>
                        <a:buFont typeface="Symbol" panose="05050102010706020507" pitchFamily="18" charset="2"/>
                        <a:buChar char="·"/>
                        <a:tabLst>
                          <a:tab pos="457200" algn="l"/>
                        </a:tabLst>
                      </a:pPr>
                      <a:r>
                        <a:rPr lang="en-IN" sz="15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Unless the context necessitates otherwise, the following terminology in this Constitution have the meanings now ascribed to them, that is to say, "Schedule" denotes a Schedule to this Constitution.</a:t>
                      </a:r>
                      <a:endParaRPr lang="en-IN" sz="1500" b="0" i="0" u="none" strike="noStrike">
                        <a:effectLst/>
                        <a:latin typeface="Arial" panose="020B0604020202020204" pitchFamily="34" charset="0"/>
                      </a:endParaRPr>
                    </a:p>
                    <a:p>
                      <a:pPr marL="347472" indent="-347472" algn="ctr" fontAlgn="ctr">
                        <a:lnSpc>
                          <a:spcPct val="107000"/>
                        </a:lnSpc>
                        <a:spcBef>
                          <a:spcPts val="0"/>
                        </a:spcBef>
                        <a:spcAft>
                          <a:spcPts val="800"/>
                        </a:spcAft>
                        <a:tabLst>
                          <a:tab pos="457200" algn="l"/>
                        </a:tabLst>
                      </a:pPr>
                      <a:r>
                        <a:rPr lang="en-IN" sz="15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"Scheduled Tribes" refers to tribes or tribal communities, or sections or groups within such tribes or tribal communities, that are declared Scheduled Tribes for the purposes of this Constitution under Article 342.</a:t>
                      </a:r>
                      <a:endParaRPr lang="en-IN" sz="2200" b="0" i="0" u="none" strike="noStrike">
                        <a:effectLst/>
                        <a:latin typeface="Arial" panose="020B0604020202020204" pitchFamily="34" charset="0"/>
                      </a:endParaRPr>
                    </a:p>
                  </a:txBody>
                  <a:tcPr marL="11705" marR="11705" marT="11705" marB="11705"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extLst>
                  <a:ext uri="{0D108BD9-81ED-4DB2-BD59-A6C34878D82A}">
                    <a16:rowId xmlns:a16="http://schemas.microsoft.com/office/drawing/2014/main" val="2286112125"/>
                  </a:ext>
                </a:extLst>
              </a:tr>
            </a:tbl>
          </a:graphicData>
        </a:graphic>
      </p:graphicFrame>
    </p:spTree>
    <p:extLst>
      <p:ext uri="{BB962C8B-B14F-4D97-AF65-F5344CB8AC3E}">
        <p14:creationId xmlns:p14="http://schemas.microsoft.com/office/powerpoint/2010/main" val="276405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351D3C-B0C5-5959-CC37-5995048383DF}"/>
              </a:ext>
            </a:extLst>
          </p:cNvPr>
          <p:cNvSpPr>
            <a:spLocks noGrp="1"/>
          </p:cNvSpPr>
          <p:nvPr>
            <p:ph type="title"/>
          </p:nvPr>
        </p:nvSpPr>
        <p:spPr>
          <a:xfrm>
            <a:off x="841248" y="685801"/>
            <a:ext cx="10308973" cy="706272"/>
          </a:xfrm>
        </p:spPr>
        <p:txBody>
          <a:bodyPr anchor="b">
            <a:normAutofit fontScale="90000"/>
          </a:bodyPr>
          <a:lstStyle/>
          <a:p>
            <a:r>
              <a:rPr lang="en-US" sz="4800" dirty="0"/>
              <a:t>Constitutional Provisions of ST</a:t>
            </a:r>
            <a:endParaRPr lang="en-IN" sz="4800"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A69099A2-B39F-2BED-DCE0-012691469568}"/>
              </a:ext>
            </a:extLst>
          </p:cNvPr>
          <p:cNvGraphicFramePr>
            <a:graphicFrameLocks noGrp="1"/>
          </p:cNvGraphicFramePr>
          <p:nvPr>
            <p:ph idx="1"/>
            <p:extLst>
              <p:ext uri="{D42A27DB-BD31-4B8C-83A1-F6EECF244321}">
                <p14:modId xmlns:p14="http://schemas.microsoft.com/office/powerpoint/2010/main" val="4101038872"/>
              </p:ext>
            </p:extLst>
          </p:nvPr>
        </p:nvGraphicFramePr>
        <p:xfrm>
          <a:off x="838200" y="1842805"/>
          <a:ext cx="10795782" cy="4309785"/>
        </p:xfrm>
        <a:graphic>
          <a:graphicData uri="http://schemas.openxmlformats.org/drawingml/2006/table">
            <a:tbl>
              <a:tblPr firstRow="1" firstCol="1" bandRow="1"/>
              <a:tblGrid>
                <a:gridCol w="2724542">
                  <a:extLst>
                    <a:ext uri="{9D8B030D-6E8A-4147-A177-3AD203B41FA5}">
                      <a16:colId xmlns:a16="http://schemas.microsoft.com/office/drawing/2014/main" val="1222398005"/>
                    </a:ext>
                  </a:extLst>
                </a:gridCol>
                <a:gridCol w="8071240">
                  <a:extLst>
                    <a:ext uri="{9D8B030D-6E8A-4147-A177-3AD203B41FA5}">
                      <a16:colId xmlns:a16="http://schemas.microsoft.com/office/drawing/2014/main" val="4270135798"/>
                    </a:ext>
                  </a:extLst>
                </a:gridCol>
              </a:tblGrid>
              <a:tr h="1040603">
                <a:tc>
                  <a:txBody>
                    <a:bodyPr/>
                    <a:lstStyle/>
                    <a:p>
                      <a:pPr algn="ctr" fontAlgn="ctr">
                        <a:lnSpc>
                          <a:spcPct val="107000"/>
                        </a:lnSpc>
                        <a:spcBef>
                          <a:spcPts val="0"/>
                        </a:spcBef>
                        <a:spcAft>
                          <a:spcPts val="800"/>
                        </a:spcAf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Article 15(4)</a:t>
                      </a:r>
                      <a:endParaRPr lang="en-IN" sz="2000" b="0" i="0" u="none" strike="noStrike">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tc>
                  <a:txBody>
                    <a:bodyPr/>
                    <a:lstStyle/>
                    <a:p>
                      <a:pPr marL="347472" indent="-347472" algn="ctr" fontAlgn="ctr">
                        <a:lnSpc>
                          <a:spcPct val="107000"/>
                        </a:lnSpc>
                        <a:spcBef>
                          <a:spcPts val="0"/>
                        </a:spcBef>
                        <a:spcAft>
                          <a:spcPts val="800"/>
                        </a:spcAft>
                        <a:buClrTx/>
                        <a:buSzPts val="1000"/>
                        <a:buFont typeface="Symbol" panose="05050102010706020507" pitchFamily="18" charset="2"/>
                        <a:buChar char="·"/>
                        <a:tabLst>
                          <a:tab pos="457200" algn="l"/>
                        </a:tabLst>
                      </a:pPr>
                      <a:r>
                        <a:rPr lang="en-IN" sz="1300" b="0" i="0" u="none" strike="noStrike"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The state is empowered to make any special provision for the advancement of any socially and educationally backward classes of citizens or for the scheduled castes or the scheduled tribes regarding their admission to educational institutions including private educational institutions, whether aided or unaided by the state, except the minority educational institutions.</a:t>
                      </a:r>
                      <a:endParaRPr lang="en-IN" sz="1300" b="0" i="0" u="none" strike="noStrike" dirty="0">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extLst>
                  <a:ext uri="{0D108BD9-81ED-4DB2-BD59-A6C34878D82A}">
                    <a16:rowId xmlns:a16="http://schemas.microsoft.com/office/drawing/2014/main" val="641776253"/>
                  </a:ext>
                </a:extLst>
              </a:tr>
              <a:tr h="311929">
                <a:tc>
                  <a:txBody>
                    <a:bodyPr/>
                    <a:lstStyle/>
                    <a:p>
                      <a:pPr algn="ctr" fontAlgn="ctr">
                        <a:lnSpc>
                          <a:spcPct val="107000"/>
                        </a:lnSpc>
                        <a:spcBef>
                          <a:spcPts val="0"/>
                        </a:spcBef>
                        <a:spcAft>
                          <a:spcPts val="800"/>
                        </a:spcAf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Article 16</a:t>
                      </a:r>
                      <a:endParaRPr lang="en-IN" sz="2000" b="0" i="0" u="none" strike="noStrike">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tc>
                  <a:txBody>
                    <a:bodyPr/>
                    <a:lstStyle/>
                    <a:p>
                      <a:pPr marL="347472" indent="-347472" algn="ctr" fontAlgn="ctr">
                        <a:lnSpc>
                          <a:spcPct val="107000"/>
                        </a:lnSpc>
                        <a:spcBef>
                          <a:spcPts val="0"/>
                        </a:spcBef>
                        <a:spcAft>
                          <a:spcPts val="800"/>
                        </a:spcAft>
                        <a:buClrTx/>
                        <a:buSzPts val="1000"/>
                        <a:buFont typeface="Symbol" panose="05050102010706020507" pitchFamily="18" charset="2"/>
                        <a:buChar char="·"/>
                        <a:tabLst>
                          <a:tab pos="457200" algn="l"/>
                        </a:tabLs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Equality of opportunity in matters of public employment</a:t>
                      </a:r>
                      <a:endParaRPr lang="en-IN" sz="1300" b="0" i="0" u="none" strike="noStrike">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extLst>
                  <a:ext uri="{0D108BD9-81ED-4DB2-BD59-A6C34878D82A}">
                    <a16:rowId xmlns:a16="http://schemas.microsoft.com/office/drawing/2014/main" val="138386985"/>
                  </a:ext>
                </a:extLst>
              </a:tr>
              <a:tr h="554820">
                <a:tc>
                  <a:txBody>
                    <a:bodyPr/>
                    <a:lstStyle/>
                    <a:p>
                      <a:pPr algn="ctr" fontAlgn="ctr">
                        <a:lnSpc>
                          <a:spcPct val="107000"/>
                        </a:lnSpc>
                        <a:spcBef>
                          <a:spcPts val="0"/>
                        </a:spcBef>
                        <a:spcAft>
                          <a:spcPts val="800"/>
                        </a:spcAf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Article 16(4A)</a:t>
                      </a:r>
                      <a:endParaRPr lang="en-IN" sz="2000" b="0" i="0" u="none" strike="noStrike">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tc>
                  <a:txBody>
                    <a:bodyPr/>
                    <a:lstStyle/>
                    <a:p>
                      <a:pPr marL="347472" indent="-347472" algn="ctr" fontAlgn="ctr">
                        <a:lnSpc>
                          <a:spcPct val="107000"/>
                        </a:lnSpc>
                        <a:spcBef>
                          <a:spcPts val="0"/>
                        </a:spcBef>
                        <a:spcAft>
                          <a:spcPts val="800"/>
                        </a:spcAft>
                        <a:buClrTx/>
                        <a:buSzPts val="1000"/>
                        <a:buFont typeface="Symbol" panose="05050102010706020507" pitchFamily="18" charset="2"/>
                        <a:buChar char="·"/>
                        <a:tabLst>
                          <a:tab pos="457200" algn="l"/>
                        </a:tabLs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Provides that the State may make any provision for reservation in issues of promotion in favour of Scheduled Castes and Scheduled Tribes if they are not properly represented in State services.</a:t>
                      </a:r>
                      <a:endParaRPr lang="en-IN" sz="1300" b="0" i="0" u="none" strike="noStrike">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extLst>
                  <a:ext uri="{0D108BD9-81ED-4DB2-BD59-A6C34878D82A}">
                    <a16:rowId xmlns:a16="http://schemas.microsoft.com/office/drawing/2014/main" val="2892401907"/>
                  </a:ext>
                </a:extLst>
              </a:tr>
              <a:tr h="923807">
                <a:tc>
                  <a:txBody>
                    <a:bodyPr/>
                    <a:lstStyle/>
                    <a:p>
                      <a:pPr algn="ctr" fontAlgn="ctr">
                        <a:lnSpc>
                          <a:spcPct val="107000"/>
                        </a:lnSpc>
                        <a:spcBef>
                          <a:spcPts val="0"/>
                        </a:spcBef>
                        <a:spcAft>
                          <a:spcPts val="800"/>
                        </a:spcAf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Article 17</a:t>
                      </a:r>
                      <a:endParaRPr lang="en-IN" sz="2000" b="0" i="0" u="none" strike="noStrike">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tc>
                  <a:txBody>
                    <a:bodyPr/>
                    <a:lstStyle/>
                    <a:p>
                      <a:pPr marL="347472" indent="-347472" algn="ctr" fontAlgn="ctr">
                        <a:lnSpc>
                          <a:spcPct val="107000"/>
                        </a:lnSpc>
                        <a:spcBef>
                          <a:spcPts val="0"/>
                        </a:spcBef>
                        <a:spcAft>
                          <a:spcPts val="800"/>
                        </a:spcAft>
                        <a:buClrTx/>
                        <a:buSzPts val="1000"/>
                        <a:buFont typeface="Symbol" panose="05050102010706020507" pitchFamily="18" charset="2"/>
                        <a:buChar char="·"/>
                        <a:tabLst>
                          <a:tab pos="457200" algn="l"/>
                        </a:tabLs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The article abolishes ‘untouchability’ and forbids its practice in any form.</a:t>
                      </a:r>
                      <a:endParaRPr lang="en-IN" sz="1300" b="0" i="0" u="none" strike="noStrike">
                        <a:effectLst/>
                        <a:latin typeface="Arial" panose="020B0604020202020204" pitchFamily="34" charset="0"/>
                      </a:endParaRPr>
                    </a:p>
                    <a:p>
                      <a:pPr marL="347472" indent="-347472" algn="ctr" fontAlgn="ctr">
                        <a:lnSpc>
                          <a:spcPct val="107000"/>
                        </a:lnSpc>
                        <a:spcBef>
                          <a:spcPts val="0"/>
                        </a:spcBef>
                        <a:spcAft>
                          <a:spcPts val="800"/>
                        </a:spcAft>
                        <a:tabLst>
                          <a:tab pos="457200" algn="l"/>
                        </a:tabLs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The enforcement of any disability arising out of untouchability shall be an offence punishable in accordance with law.</a:t>
                      </a:r>
                      <a:endParaRPr lang="en-IN" sz="2000" b="0" i="0" u="none" strike="noStrike">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extLst>
                  <a:ext uri="{0D108BD9-81ED-4DB2-BD59-A6C34878D82A}">
                    <a16:rowId xmlns:a16="http://schemas.microsoft.com/office/drawing/2014/main" val="2752911795"/>
                  </a:ext>
                </a:extLst>
              </a:tr>
              <a:tr h="680915">
                <a:tc>
                  <a:txBody>
                    <a:bodyPr/>
                    <a:lstStyle/>
                    <a:p>
                      <a:pPr algn="ctr" fontAlgn="ctr">
                        <a:lnSpc>
                          <a:spcPct val="107000"/>
                        </a:lnSpc>
                        <a:spcBef>
                          <a:spcPts val="0"/>
                        </a:spcBef>
                        <a:spcAft>
                          <a:spcPts val="800"/>
                        </a:spcAf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Article 21 A</a:t>
                      </a:r>
                      <a:endParaRPr lang="en-IN" sz="2000" b="0" i="0" u="none" strike="noStrike">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tc>
                  <a:txBody>
                    <a:bodyPr/>
                    <a:lstStyle/>
                    <a:p>
                      <a:pPr marL="347472" indent="-347472" algn="ctr" fontAlgn="ctr">
                        <a:lnSpc>
                          <a:spcPct val="107000"/>
                        </a:lnSpc>
                        <a:spcBef>
                          <a:spcPts val="0"/>
                        </a:spcBef>
                        <a:spcAft>
                          <a:spcPts val="800"/>
                        </a:spcAft>
                        <a:buClrTx/>
                        <a:buSzPts val="1000"/>
                        <a:buFont typeface="Symbol" panose="05050102010706020507" pitchFamily="18" charset="2"/>
                        <a:buChar char="·"/>
                        <a:tabLst>
                          <a:tab pos="457200" algn="l"/>
                        </a:tabLs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Free and compulsory education for all children of the age of 6 to14 years.</a:t>
                      </a:r>
                      <a:endParaRPr lang="en-IN" sz="1300" b="0" i="0" u="none" strike="noStrike">
                        <a:effectLst/>
                        <a:latin typeface="Arial" panose="020B0604020202020204" pitchFamily="34" charset="0"/>
                      </a:endParaRPr>
                    </a:p>
                    <a:p>
                      <a:pPr marL="347472" indent="-347472" algn="ctr" fontAlgn="ctr">
                        <a:lnSpc>
                          <a:spcPct val="107000"/>
                        </a:lnSpc>
                        <a:spcBef>
                          <a:spcPts val="0"/>
                        </a:spcBef>
                        <a:spcAft>
                          <a:spcPts val="800"/>
                        </a:spcAft>
                        <a:tabLst>
                          <a:tab pos="457200" algn="l"/>
                        </a:tabLs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Article 21A was added by the Constitution (Eighty-sixth Amendment) Act of 2002.</a:t>
                      </a:r>
                      <a:endParaRPr lang="en-IN" sz="2000" b="0" i="0" u="none" strike="noStrike">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extLst>
                  <a:ext uri="{0D108BD9-81ED-4DB2-BD59-A6C34878D82A}">
                    <a16:rowId xmlns:a16="http://schemas.microsoft.com/office/drawing/2014/main" val="7380610"/>
                  </a:ext>
                </a:extLst>
              </a:tr>
              <a:tr h="797711">
                <a:tc>
                  <a:txBody>
                    <a:bodyPr/>
                    <a:lstStyle/>
                    <a:p>
                      <a:pPr algn="ctr" fontAlgn="ctr">
                        <a:lnSpc>
                          <a:spcPct val="107000"/>
                        </a:lnSpc>
                        <a:spcBef>
                          <a:spcPts val="0"/>
                        </a:spcBef>
                        <a:spcAft>
                          <a:spcPts val="800"/>
                        </a:spcAft>
                      </a:pPr>
                      <a:r>
                        <a:rPr lang="en-IN" sz="1300" b="0" i="0" u="none" strike="noStrike">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Article 46</a:t>
                      </a:r>
                      <a:endParaRPr lang="en-IN" sz="2000" b="0" i="0" u="none" strike="noStrike">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tc>
                  <a:txBody>
                    <a:bodyPr/>
                    <a:lstStyle/>
                    <a:p>
                      <a:pPr marL="347472" indent="-347472" algn="ctr" fontAlgn="ctr">
                        <a:lnSpc>
                          <a:spcPct val="107000"/>
                        </a:lnSpc>
                        <a:spcBef>
                          <a:spcPts val="0"/>
                        </a:spcBef>
                        <a:spcAft>
                          <a:spcPts val="800"/>
                        </a:spcAft>
                        <a:buClrTx/>
                        <a:buSzPts val="1000"/>
                        <a:buFont typeface="Symbol" panose="05050102010706020507" pitchFamily="18" charset="2"/>
                        <a:buChar char="·"/>
                        <a:tabLst>
                          <a:tab pos="457200" algn="l"/>
                        </a:tabLst>
                      </a:pPr>
                      <a:r>
                        <a:rPr lang="en-IN" sz="1300" b="0" i="0" u="none" strike="noStrike" dirty="0">
                          <a:solidFill>
                            <a:srgbClr val="212529"/>
                          </a:solidFill>
                          <a:effectLst/>
                          <a:latin typeface="Times New Roman" panose="02020603050405020304" pitchFamily="18" charset="0"/>
                          <a:ea typeface="Times New Roman" panose="02020603050405020304" pitchFamily="18" charset="0"/>
                          <a:cs typeface="Times New Roman" panose="02020603050405020304" pitchFamily="18" charset="0"/>
                        </a:rPr>
                        <a:t>This article compels the state to 'promote with great care the educational and economic interests of the weaker parts of the population, particularly the Scheduled Castes and Scheduled Tribes, and to safeguard them from social injustice and all types of exploitation.</a:t>
                      </a:r>
                      <a:endParaRPr lang="en-IN" sz="1300" b="0" i="0" u="none" strike="noStrike" dirty="0">
                        <a:effectLst/>
                        <a:latin typeface="Arial" panose="020B0604020202020204" pitchFamily="34" charset="0"/>
                      </a:endParaRPr>
                    </a:p>
                  </a:txBody>
                  <a:tcPr marL="10527" marR="10527" marT="10527" marB="10527" anchor="ctr">
                    <a:lnL w="12700" cap="flat" cmpd="sng" algn="ctr">
                      <a:solidFill>
                        <a:srgbClr val="E8E8E8"/>
                      </a:solidFill>
                      <a:prstDash val="solid"/>
                      <a:round/>
                      <a:headEnd type="none" w="med" len="med"/>
                      <a:tailEnd type="none" w="med" len="med"/>
                    </a:lnL>
                    <a:lnR w="12700" cap="flat" cmpd="sng" algn="ctr">
                      <a:solidFill>
                        <a:srgbClr val="E8E8E8"/>
                      </a:solidFill>
                      <a:prstDash val="solid"/>
                      <a:round/>
                      <a:headEnd type="none" w="med" len="med"/>
                      <a:tailEnd type="none" w="med" len="med"/>
                    </a:lnR>
                    <a:lnT w="12700" cap="flat" cmpd="sng" algn="ctr">
                      <a:solidFill>
                        <a:srgbClr val="E8E8E8"/>
                      </a:solidFill>
                      <a:prstDash val="solid"/>
                      <a:round/>
                      <a:headEnd type="none" w="med" len="med"/>
                      <a:tailEnd type="none" w="med" len="med"/>
                    </a:lnT>
                    <a:lnB w="12700" cap="flat" cmpd="sng" algn="ctr">
                      <a:solidFill>
                        <a:srgbClr val="E8E8E8"/>
                      </a:solidFill>
                      <a:prstDash val="solid"/>
                      <a:round/>
                      <a:headEnd type="none" w="med" len="med"/>
                      <a:tailEnd type="none" w="med" len="med"/>
                    </a:lnB>
                    <a:noFill/>
                  </a:tcPr>
                </a:tc>
                <a:extLst>
                  <a:ext uri="{0D108BD9-81ED-4DB2-BD59-A6C34878D82A}">
                    <a16:rowId xmlns:a16="http://schemas.microsoft.com/office/drawing/2014/main" val="922958874"/>
                  </a:ext>
                </a:extLst>
              </a:tr>
            </a:tbl>
          </a:graphicData>
        </a:graphic>
      </p:graphicFrame>
    </p:spTree>
    <p:extLst>
      <p:ext uri="{BB962C8B-B14F-4D97-AF65-F5344CB8AC3E}">
        <p14:creationId xmlns:p14="http://schemas.microsoft.com/office/powerpoint/2010/main" val="97472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32E5-0F8F-9322-797F-EDAA70DDC9EF}"/>
              </a:ext>
            </a:extLst>
          </p:cNvPr>
          <p:cNvSpPr>
            <a:spLocks noGrp="1"/>
          </p:cNvSpPr>
          <p:nvPr>
            <p:ph type="title"/>
          </p:nvPr>
        </p:nvSpPr>
        <p:spPr/>
        <p:txBody>
          <a:bodyPr/>
          <a:lstStyle/>
          <a:p>
            <a:r>
              <a:rPr lang="en-US" dirty="0"/>
              <a:t>What is Women Empowerment?</a:t>
            </a:r>
            <a:endParaRPr lang="en-IN" dirty="0"/>
          </a:p>
        </p:txBody>
      </p:sp>
      <p:sp>
        <p:nvSpPr>
          <p:cNvPr id="3" name="Content Placeholder 2">
            <a:extLst>
              <a:ext uri="{FF2B5EF4-FFF2-40B4-BE49-F238E27FC236}">
                <a16:creationId xmlns:a16="http://schemas.microsoft.com/office/drawing/2014/main" id="{4D5B3C33-B330-4C4C-FA6D-A0ABA1A349B7}"/>
              </a:ext>
            </a:extLst>
          </p:cNvPr>
          <p:cNvSpPr>
            <a:spLocks noGrp="1"/>
          </p:cNvSpPr>
          <p:nvPr>
            <p:ph idx="1"/>
          </p:nvPr>
        </p:nvSpPr>
        <p:spPr>
          <a:xfrm>
            <a:off x="633483" y="1555845"/>
            <a:ext cx="10612272" cy="4486181"/>
          </a:xfrm>
        </p:spPr>
        <p:txBody>
          <a:bodyPr>
            <a:normAutofit lnSpcReduction="10000"/>
          </a:bodyPr>
          <a:lstStyle/>
          <a:p>
            <a:pPr marL="0" indent="0" algn="just">
              <a:buNone/>
            </a:pPr>
            <a:r>
              <a:rPr lang="en-IN" sz="1600" kern="0" dirty="0">
                <a:solidFill>
                  <a:srgbClr val="333333"/>
                </a:solidFill>
                <a:effectLst/>
                <a:latin typeface="Open Sans" panose="020B0606030504020204" pitchFamily="34" charset="0"/>
                <a:ea typeface="Times New Roman" panose="02020603050405020304" pitchFamily="18" charset="0"/>
              </a:rPr>
              <a:t>Women empowerment implies the ability in women to take decisions with regard to their life and work and giving equal rights to them in all spheres like: personal, social, economic, political, legal and so on. We are living in an age of women empowerment where Women are working shoulder to shoulder with men. A woman also manages to balance between their commitment to their profession as well as their home and family. They are playing multiple roles - at home as a mother, daughter, sister, and wife and at working place as professionals with remarkable simplicity and compatibility.</a:t>
            </a:r>
          </a:p>
          <a:p>
            <a:pPr marL="0" indent="0" algn="just">
              <a:buNone/>
            </a:pPr>
            <a:r>
              <a:rPr lang="en-IN" sz="1600" kern="0" dirty="0">
                <a:solidFill>
                  <a:srgbClr val="333333"/>
                </a:solidFill>
                <a:effectLst/>
                <a:latin typeface="Open Sans" panose="020B0606030504020204" pitchFamily="34" charset="0"/>
                <a:ea typeface="Times New Roman" panose="02020603050405020304" pitchFamily="18" charset="0"/>
              </a:rPr>
              <a:t>Women empowerment is not limited to urban and even women in remote towns and villages are now increasingly making their voices heard loud and clear in society. While it is true that women, to a large extent, do not face discrimination in society today, unfortunately, many of them face exploitation and harassment which can be of diverse types: emotional, physical, mental and sexual. They are often subjected to rape, abuse and other forms of physical and intellectual violence.</a:t>
            </a:r>
          </a:p>
          <a:p>
            <a:pPr marL="0" indent="0" algn="just">
              <a:buNone/>
            </a:pPr>
            <a:br>
              <a:rPr lang="en-IN" sz="1800" kern="0" dirty="0">
                <a:solidFill>
                  <a:srgbClr val="333333"/>
                </a:solidFill>
                <a:effectLst/>
                <a:latin typeface="Open Sans" panose="020B0606030504020204" pitchFamily="34" charset="0"/>
                <a:ea typeface="Times New Roman" panose="02020603050405020304" pitchFamily="18" charset="0"/>
              </a:rPr>
            </a:br>
            <a:r>
              <a:rPr lang="en-IN" sz="1600" kern="0" dirty="0">
                <a:solidFill>
                  <a:srgbClr val="333333"/>
                </a:solidFill>
                <a:effectLst/>
                <a:latin typeface="Open Sans" panose="020B0606030504020204" pitchFamily="34" charset="0"/>
                <a:ea typeface="Times New Roman" panose="02020603050405020304" pitchFamily="18" charset="0"/>
              </a:rPr>
              <a:t>Women are now claiming the socio-political rights (right to work, right to education, right to decide, etc) for them. The Parliament of India too has passed various legislations to save women from various forms of injustice and discrimination. To empower women there are some following laws : Equal Remuneration Act-1976; Dowry Prohibition Act-1961; Immoral Traffic (Prevention) Act-1956, Medical termination of Pregnancy Act-1971; Maternity Benefit Act-1961; Commission of Sati (Prevention) Act-1987; Prohibition of Child Marriage Act-2006; Pre-Conception &amp; Pre-Natal Diagnostic Techniques (Regulation and Prevention of Misuse) Act-1994; and Sexual Harassment of Women at Work Place (Prevention, Protection and) Act-2013</a:t>
            </a:r>
            <a:endParaRPr lang="en-IN" sz="1600" dirty="0"/>
          </a:p>
        </p:txBody>
      </p:sp>
    </p:spTree>
    <p:extLst>
      <p:ext uri="{BB962C8B-B14F-4D97-AF65-F5344CB8AC3E}">
        <p14:creationId xmlns:p14="http://schemas.microsoft.com/office/powerpoint/2010/main" val="7515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0F2C9-72F2-D102-1E0C-FA196AC0544B}"/>
              </a:ext>
            </a:extLst>
          </p:cNvPr>
          <p:cNvSpPr>
            <a:spLocks noGrp="1"/>
          </p:cNvSpPr>
          <p:nvPr>
            <p:ph type="title"/>
          </p:nvPr>
        </p:nvSpPr>
        <p:spPr>
          <a:xfrm>
            <a:off x="838200" y="365126"/>
            <a:ext cx="10515600" cy="603866"/>
          </a:xfrm>
        </p:spPr>
        <p:txBody>
          <a:bodyPr>
            <a:normAutofit fontScale="90000"/>
          </a:bodyPr>
          <a:lstStyle/>
          <a:p>
            <a:r>
              <a:rPr lang="en-US" dirty="0"/>
              <a:t>Legal Provision</a:t>
            </a:r>
            <a:endParaRPr lang="en-IN" dirty="0"/>
          </a:p>
        </p:txBody>
      </p:sp>
      <p:sp>
        <p:nvSpPr>
          <p:cNvPr id="3" name="Content Placeholder 2">
            <a:extLst>
              <a:ext uri="{FF2B5EF4-FFF2-40B4-BE49-F238E27FC236}">
                <a16:creationId xmlns:a16="http://schemas.microsoft.com/office/drawing/2014/main" id="{1D4529B3-B457-C832-CEB9-AB00FCFA64A7}"/>
              </a:ext>
            </a:extLst>
          </p:cNvPr>
          <p:cNvSpPr>
            <a:spLocks noGrp="1"/>
          </p:cNvSpPr>
          <p:nvPr>
            <p:ph idx="1"/>
          </p:nvPr>
        </p:nvSpPr>
        <p:spPr>
          <a:xfrm>
            <a:off x="838200" y="1269243"/>
            <a:ext cx="10515600" cy="4907720"/>
          </a:xfrm>
        </p:spPr>
        <p:txBody>
          <a:bodyPr>
            <a:normAutofit fontScale="85000" lnSpcReduction="10000"/>
          </a:bodyPr>
          <a:lstStyle/>
          <a:p>
            <a:pPr marL="0" indent="0" algn="just">
              <a:buNone/>
            </a:pPr>
            <a:br>
              <a:rPr lang="en-IN" sz="1800" kern="0" dirty="0">
                <a:solidFill>
                  <a:srgbClr val="333333"/>
                </a:solidFill>
                <a:effectLst/>
                <a:latin typeface="Open Sans" panose="020B0606030504020204" pitchFamily="34" charset="0"/>
                <a:ea typeface="Times New Roman" panose="02020603050405020304" pitchFamily="18" charset="0"/>
              </a:rPr>
            </a:br>
            <a:r>
              <a:rPr lang="en-IN" sz="2100" kern="0" dirty="0">
                <a:solidFill>
                  <a:srgbClr val="333333"/>
                </a:solidFill>
                <a:effectLst/>
                <a:latin typeface="Open Sans" panose="020B0606030504020204" pitchFamily="34" charset="0"/>
                <a:ea typeface="Times New Roman" panose="02020603050405020304" pitchFamily="18" charset="0"/>
              </a:rPr>
              <a:t>To uphold the Constitutional mandate, the State has enacted various legislative measures intended to ensure equal rights, to counter social discrimination and various forms of violence and atrocities and to provide support services especially to working women. Although women may be victims of any of the crimes such as </a:t>
            </a:r>
            <a:r>
              <a:rPr lang="en-IN" sz="2100" b="1" kern="0" dirty="0">
                <a:solidFill>
                  <a:srgbClr val="333333"/>
                </a:solidFill>
                <a:effectLst/>
                <a:latin typeface="Open Sans" panose="020B0606030504020204" pitchFamily="34" charset="0"/>
                <a:ea typeface="Times New Roman" panose="02020603050405020304" pitchFamily="18" charset="0"/>
              </a:rPr>
              <a:t>Murder, Robbery, Cheating</a:t>
            </a:r>
            <a:r>
              <a:rPr lang="en-IN" sz="2100" kern="0" dirty="0">
                <a:solidFill>
                  <a:srgbClr val="333333"/>
                </a:solidFill>
                <a:effectLst/>
                <a:latin typeface="Open Sans" panose="020B0606030504020204" pitchFamily="34" charset="0"/>
                <a:ea typeface="Times New Roman" panose="02020603050405020304" pitchFamily="18" charset="0"/>
              </a:rPr>
              <a:t> etc, the crimes, which are directed specifically against women, are characterized as </a:t>
            </a:r>
            <a:r>
              <a:rPr lang="en-IN" sz="2100" b="1" kern="0" dirty="0">
                <a:solidFill>
                  <a:srgbClr val="333333"/>
                </a:solidFill>
                <a:effectLst/>
                <a:latin typeface="Open Sans" panose="020B0606030504020204" pitchFamily="34" charset="0"/>
                <a:ea typeface="Times New Roman" panose="02020603050405020304" pitchFamily="18" charset="0"/>
              </a:rPr>
              <a:t>Crime against Women</a:t>
            </a:r>
            <a:r>
              <a:rPr lang="en-IN" sz="2100" kern="0" dirty="0">
                <a:solidFill>
                  <a:srgbClr val="333333"/>
                </a:solidFill>
                <a:effectLst/>
                <a:latin typeface="Open Sans" panose="020B0606030504020204" pitchFamily="34" charset="0"/>
                <a:ea typeface="Times New Roman" panose="02020603050405020304" pitchFamily="18" charset="0"/>
              </a:rPr>
              <a:t>. </a:t>
            </a:r>
          </a:p>
          <a:p>
            <a:pPr marL="0" indent="0">
              <a:buNone/>
            </a:pPr>
            <a:r>
              <a:rPr lang="en-IN" sz="1800" kern="0" dirty="0">
                <a:solidFill>
                  <a:srgbClr val="333333"/>
                </a:solidFill>
                <a:effectLst/>
                <a:latin typeface="Open Sans" panose="020B0606030504020204" pitchFamily="34" charset="0"/>
                <a:ea typeface="Times New Roman" panose="02020603050405020304" pitchFamily="18" charset="0"/>
              </a:rPr>
              <a:t>Examples:</a:t>
            </a:r>
            <a:br>
              <a:rPr lang="en-IN" sz="1800" kern="0" dirty="0">
                <a:solidFill>
                  <a:srgbClr val="333333"/>
                </a:solidFill>
                <a:effectLst/>
                <a:latin typeface="Open Sans" panose="020B0606030504020204" pitchFamily="34" charset="0"/>
                <a:ea typeface="Times New Roman" panose="02020603050405020304" pitchFamily="18" charset="0"/>
              </a:rPr>
            </a:br>
            <a:endParaRPr lang="en-IN" sz="1800" kern="0" dirty="0">
              <a:solidFill>
                <a:srgbClr val="333333"/>
              </a:solidFill>
              <a:effectLst/>
              <a:latin typeface="Open Sans" panose="020B0606030504020204" pitchFamily="34" charset="0"/>
              <a:ea typeface="Times New Roman" panose="02020603050405020304" pitchFamily="18" charset="0"/>
            </a:endParaRPr>
          </a:p>
          <a:p>
            <a:pPr marL="0" indent="0">
              <a:buNone/>
            </a:pPr>
            <a:r>
              <a:rPr lang="en-IN" sz="1800" b="1" kern="0" dirty="0">
                <a:solidFill>
                  <a:srgbClr val="333333"/>
                </a:solidFill>
                <a:effectLst/>
                <a:latin typeface="Open Sans" panose="020B0606030504020204" pitchFamily="34" charset="0"/>
                <a:ea typeface="Times New Roman" panose="02020603050405020304" pitchFamily="18" charset="0"/>
              </a:rPr>
              <a:t>The Crimes Identified Under the Indian Penal Code (IPC)</a:t>
            </a:r>
          </a:p>
          <a:p>
            <a:pPr marL="342900" lvl="0" indent="-342900">
              <a:lnSpc>
                <a:spcPct val="107000"/>
              </a:lnSpc>
              <a:spcAft>
                <a:spcPts val="800"/>
              </a:spcAft>
              <a:buFont typeface="+mj-lt"/>
              <a:buAutoNum type="arabicPeriod"/>
              <a:tabLst>
                <a:tab pos="457200" algn="l"/>
              </a:tabLst>
            </a:pPr>
            <a:r>
              <a:rPr lang="en-IN"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Rape (Sec.376 IPC)</a:t>
            </a:r>
            <a:endParaRPr lang="en-IN"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Kidnapping &amp; Abduction for different purposes ( Sec. 363-373)</a:t>
            </a:r>
            <a:endParaRPr lang="en-IN"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Homicide for Dowry, Dowry Deaths or their attempts (Sec. 302/304-B IPC)</a:t>
            </a:r>
            <a:endParaRPr lang="en-IN"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Torture, both mental and physical (Sec. 498-A IPC)</a:t>
            </a:r>
            <a:endParaRPr lang="en-IN"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Molestation (Sec. 354 IPC)</a:t>
            </a:r>
            <a:endParaRPr lang="en-IN"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IN" sz="1800" kern="0" dirty="0">
                <a:solidFill>
                  <a:srgbClr val="333333"/>
                </a:solidFill>
                <a:effectLst/>
                <a:latin typeface="Open Sans" panose="020B0606030504020204" pitchFamily="34" charset="0"/>
                <a:ea typeface="Times New Roman" panose="02020603050405020304" pitchFamily="18" charset="0"/>
                <a:cs typeface="Times New Roman" panose="02020603050405020304" pitchFamily="18" charset="0"/>
              </a:rPr>
              <a:t>Sexual Harassment (Sec. 509 IPC)</a:t>
            </a:r>
            <a:endParaRPr lang="en-IN" sz="18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8969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0E52B-CFF1-26CA-364D-E5C5621320E7}"/>
              </a:ext>
            </a:extLst>
          </p:cNvPr>
          <p:cNvSpPr>
            <a:spLocks noGrp="1"/>
          </p:cNvSpPr>
          <p:nvPr>
            <p:ph type="title"/>
          </p:nvPr>
        </p:nvSpPr>
        <p:spPr/>
        <p:txBody>
          <a:bodyPr/>
          <a:lstStyle/>
          <a:p>
            <a:r>
              <a:rPr lang="en-US" dirty="0"/>
              <a:t>Constitutional Provision</a:t>
            </a:r>
            <a:endParaRPr lang="en-IN" dirty="0"/>
          </a:p>
        </p:txBody>
      </p:sp>
      <p:sp>
        <p:nvSpPr>
          <p:cNvPr id="3" name="Content Placeholder 2">
            <a:extLst>
              <a:ext uri="{FF2B5EF4-FFF2-40B4-BE49-F238E27FC236}">
                <a16:creationId xmlns:a16="http://schemas.microsoft.com/office/drawing/2014/main" id="{64A22EB9-B10C-0174-9E4D-1730CE9AD047}"/>
              </a:ext>
            </a:extLst>
          </p:cNvPr>
          <p:cNvSpPr>
            <a:spLocks noGrp="1"/>
          </p:cNvSpPr>
          <p:nvPr>
            <p:ph idx="1"/>
          </p:nvPr>
        </p:nvSpPr>
        <p:spPr/>
        <p:txBody>
          <a:bodyPr/>
          <a:lstStyle/>
          <a:p>
            <a:pPr marL="0" indent="0">
              <a:buNone/>
            </a:pPr>
            <a:r>
              <a:rPr lang="en-IN" sz="1800" b="1" kern="0" dirty="0">
                <a:solidFill>
                  <a:srgbClr val="333333"/>
                </a:solidFill>
                <a:effectLst/>
                <a:latin typeface="Open Sans" panose="020B0606030504020204" pitchFamily="34" charset="0"/>
                <a:ea typeface="Times New Roman" panose="02020603050405020304" pitchFamily="18" charset="0"/>
              </a:rPr>
              <a:t>Constitutional Provisions</a:t>
            </a:r>
            <a:br>
              <a:rPr lang="en-IN" sz="1800" kern="0" dirty="0">
                <a:solidFill>
                  <a:srgbClr val="333333"/>
                </a:solidFill>
                <a:effectLst/>
                <a:latin typeface="Open Sans" panose="020B0606030504020204" pitchFamily="34" charset="0"/>
                <a:ea typeface="Times New Roman" panose="02020603050405020304" pitchFamily="18" charset="0"/>
              </a:rPr>
            </a:br>
            <a:r>
              <a:rPr lang="en-IN" sz="1800" kern="0" dirty="0">
                <a:solidFill>
                  <a:srgbClr val="333333"/>
                </a:solidFill>
                <a:effectLst/>
                <a:latin typeface="Open Sans" panose="020B0606030504020204" pitchFamily="34" charset="0"/>
                <a:ea typeface="Times New Roman" panose="02020603050405020304" pitchFamily="18" charset="0"/>
              </a:rPr>
              <a:t>The Constitution of India not only grants equality to women but also empowers the State to adopt measures of positive discrimination in favour of women for neutralizing the cumulative socio economic, education and political disadvantages faced by them. Fundamental Rights, among others, ensure equality before the law and equal protection of law; prohibits discrimination against any citizen on grounds of religion, race, caste, sex or place of birth, and guarantee equality of opportunity to all citizens in matters relating to employment. Articles 14, 15, 15(3), 16, 39(a), 39(b), 39(c) and 42 of the Constitution are of special importance in this regard</a:t>
            </a:r>
            <a:endParaRPr lang="en-IN" dirty="0"/>
          </a:p>
        </p:txBody>
      </p:sp>
    </p:spTree>
    <p:extLst>
      <p:ext uri="{BB962C8B-B14F-4D97-AF65-F5344CB8AC3E}">
        <p14:creationId xmlns:p14="http://schemas.microsoft.com/office/powerpoint/2010/main" val="4012792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C7B67-98B7-025B-063C-A66A4E3D56FA}"/>
              </a:ext>
            </a:extLst>
          </p:cNvPr>
          <p:cNvSpPr>
            <a:spLocks noGrp="1"/>
          </p:cNvSpPr>
          <p:nvPr>
            <p:ph type="title"/>
          </p:nvPr>
        </p:nvSpPr>
        <p:spPr/>
        <p:txBody>
          <a:bodyPr/>
          <a:lstStyle/>
          <a:p>
            <a:r>
              <a:rPr lang="en-US" dirty="0"/>
              <a:t>Constitutional Provision for Children</a:t>
            </a:r>
            <a:endParaRPr lang="en-IN" dirty="0"/>
          </a:p>
        </p:txBody>
      </p:sp>
      <p:sp>
        <p:nvSpPr>
          <p:cNvPr id="3" name="Content Placeholder 2">
            <a:extLst>
              <a:ext uri="{FF2B5EF4-FFF2-40B4-BE49-F238E27FC236}">
                <a16:creationId xmlns:a16="http://schemas.microsoft.com/office/drawing/2014/main" id="{05B6263F-40B4-9BBC-6463-0E8A4F203FF5}"/>
              </a:ext>
            </a:extLst>
          </p:cNvPr>
          <p:cNvSpPr>
            <a:spLocks noGrp="1"/>
          </p:cNvSpPr>
          <p:nvPr>
            <p:ph idx="1"/>
          </p:nvPr>
        </p:nvSpPr>
        <p:spPr/>
        <p:txBody>
          <a:bodyPr/>
          <a:lstStyle/>
          <a:p>
            <a:r>
              <a:rPr lang="en-IN" sz="1800" dirty="0">
                <a:solidFill>
                  <a:srgbClr val="666666"/>
                </a:solidFill>
                <a:effectLst/>
                <a:latin typeface="Nunito Sans" pitchFamily="2" charset="0"/>
                <a:ea typeface="Times New Roman" panose="02020603050405020304" pitchFamily="18" charset="0"/>
              </a:rPr>
              <a:t>The </a:t>
            </a:r>
            <a:r>
              <a:rPr lang="en-IN" sz="1800" b="1" dirty="0">
                <a:solidFill>
                  <a:srgbClr val="666666"/>
                </a:solidFill>
                <a:effectLst/>
                <a:latin typeface="Nunito Sans" pitchFamily="2" charset="0"/>
                <a:ea typeface="Times New Roman" panose="02020603050405020304" pitchFamily="18" charset="0"/>
              </a:rPr>
              <a:t>Constitution of India</a:t>
            </a:r>
            <a:r>
              <a:rPr lang="en-IN" sz="1800" dirty="0">
                <a:solidFill>
                  <a:srgbClr val="666666"/>
                </a:solidFill>
                <a:effectLst/>
                <a:latin typeface="Nunito Sans" pitchFamily="2" charset="0"/>
                <a:ea typeface="Times New Roman" panose="02020603050405020304" pitchFamily="18" charset="0"/>
              </a:rPr>
              <a:t> ensures the rights and protection of children through various provisions. </a:t>
            </a:r>
            <a:r>
              <a:rPr lang="en-IN" sz="1800" b="1" dirty="0">
                <a:solidFill>
                  <a:srgbClr val="666666"/>
                </a:solidFill>
                <a:effectLst/>
                <a:latin typeface="Nunito Sans" pitchFamily="2" charset="0"/>
                <a:ea typeface="Times New Roman" panose="02020603050405020304" pitchFamily="18" charset="0"/>
              </a:rPr>
              <a:t>Children require</a:t>
            </a:r>
            <a:r>
              <a:rPr lang="en-IN" sz="1800" dirty="0">
                <a:solidFill>
                  <a:srgbClr val="666666"/>
                </a:solidFill>
                <a:effectLst/>
                <a:latin typeface="Nunito Sans" pitchFamily="2" charset="0"/>
                <a:ea typeface="Times New Roman" panose="02020603050405020304" pitchFamily="18" charset="0"/>
              </a:rPr>
              <a:t> extra care and protection due to their sensitive age and undeveloped age. The </a:t>
            </a:r>
            <a:r>
              <a:rPr lang="en-IN" sz="1800" b="1" dirty="0">
                <a:solidFill>
                  <a:srgbClr val="666666"/>
                </a:solidFill>
                <a:effectLst/>
                <a:latin typeface="Nunito Sans" pitchFamily="2" charset="0"/>
                <a:ea typeface="Times New Roman" panose="02020603050405020304" pitchFamily="18" charset="0"/>
              </a:rPr>
              <a:t>constitution recognised</a:t>
            </a:r>
            <a:r>
              <a:rPr lang="en-IN" sz="1800" dirty="0">
                <a:solidFill>
                  <a:srgbClr val="666666"/>
                </a:solidFill>
                <a:effectLst/>
                <a:latin typeface="Nunito Sans" pitchFamily="2" charset="0"/>
                <a:ea typeface="Times New Roman" panose="02020603050405020304" pitchFamily="18" charset="0"/>
              </a:rPr>
              <a:t> children's rights and included numerous articles dealing with compulsory and </a:t>
            </a:r>
            <a:r>
              <a:rPr lang="en-IN" sz="1800" b="1" dirty="0">
                <a:solidFill>
                  <a:srgbClr val="666666"/>
                </a:solidFill>
                <a:effectLst/>
                <a:latin typeface="Nunito Sans" pitchFamily="2" charset="0"/>
                <a:ea typeface="Times New Roman" panose="02020603050405020304" pitchFamily="18" charset="0"/>
              </a:rPr>
              <a:t>free education</a:t>
            </a:r>
            <a:r>
              <a:rPr lang="en-IN" sz="1800" dirty="0">
                <a:solidFill>
                  <a:srgbClr val="666666"/>
                </a:solidFill>
                <a:effectLst/>
                <a:latin typeface="Nunito Sans" pitchFamily="2" charset="0"/>
                <a:ea typeface="Times New Roman" panose="02020603050405020304" pitchFamily="18" charset="0"/>
              </a:rPr>
              <a:t>, </a:t>
            </a:r>
            <a:r>
              <a:rPr lang="en-IN" sz="1800" b="1" dirty="0">
                <a:solidFill>
                  <a:srgbClr val="666666"/>
                </a:solidFill>
                <a:effectLst/>
                <a:latin typeface="Nunito Sans" pitchFamily="2" charset="0"/>
                <a:ea typeface="Times New Roman" panose="02020603050405020304" pitchFamily="18" charset="0"/>
              </a:rPr>
              <a:t>liberty</a:t>
            </a:r>
            <a:r>
              <a:rPr lang="en-IN" sz="1800" dirty="0">
                <a:solidFill>
                  <a:srgbClr val="666666"/>
                </a:solidFill>
                <a:effectLst/>
                <a:latin typeface="Nunito Sans" pitchFamily="2" charset="0"/>
                <a:ea typeface="Times New Roman" panose="02020603050405020304" pitchFamily="18" charset="0"/>
              </a:rPr>
              <a:t> and </a:t>
            </a:r>
            <a:r>
              <a:rPr lang="en-IN" sz="1800" b="1" dirty="0">
                <a:solidFill>
                  <a:srgbClr val="666666"/>
                </a:solidFill>
                <a:effectLst/>
                <a:latin typeface="Nunito Sans" pitchFamily="2" charset="0"/>
                <a:ea typeface="Times New Roman" panose="02020603050405020304" pitchFamily="18" charset="0"/>
              </a:rPr>
              <a:t>development in childhood</a:t>
            </a:r>
            <a:r>
              <a:rPr lang="en-IN" sz="1800" dirty="0">
                <a:solidFill>
                  <a:srgbClr val="666666"/>
                </a:solidFill>
                <a:effectLst/>
                <a:latin typeface="Nunito Sans" pitchFamily="2" charset="0"/>
                <a:ea typeface="Times New Roman" panose="02020603050405020304" pitchFamily="18" charset="0"/>
              </a:rPr>
              <a:t>, </a:t>
            </a:r>
            <a:r>
              <a:rPr lang="en-IN" sz="1800" b="1" dirty="0">
                <a:solidFill>
                  <a:srgbClr val="666666"/>
                </a:solidFill>
                <a:effectLst/>
                <a:latin typeface="Nunito Sans" pitchFamily="2" charset="0"/>
                <a:ea typeface="Times New Roman" panose="02020603050405020304" pitchFamily="18" charset="0"/>
              </a:rPr>
              <a:t>non-discrimination </a:t>
            </a:r>
            <a:r>
              <a:rPr lang="en-IN" sz="1800" dirty="0">
                <a:solidFill>
                  <a:srgbClr val="666666"/>
                </a:solidFill>
                <a:effectLst/>
                <a:latin typeface="Nunito Sans" pitchFamily="2" charset="0"/>
                <a:ea typeface="Times New Roman" panose="02020603050405020304" pitchFamily="18" charset="0"/>
              </a:rPr>
              <a:t>in educational spheres, and prohibition of their employment in factories, mines, and hazardous conditions. Many legislations, programmes, and programmes have been implemented to enhance the provisions of the constitution.</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856056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1338</TotalTime>
  <Words>1243</Words>
  <Application>Microsoft Office PowerPoint</Application>
  <PresentationFormat>Widescreen</PresentationFormat>
  <Paragraphs>50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Nunito Sans</vt:lpstr>
      <vt:lpstr>Open Sans</vt:lpstr>
      <vt:lpstr>Symbol</vt:lpstr>
      <vt:lpstr>Times New Roman</vt:lpstr>
      <vt:lpstr>Office Theme</vt:lpstr>
      <vt:lpstr>SC/ST/OBC</vt:lpstr>
      <vt:lpstr>Scheduled Tribes in India -Salient Features of Constitutional Empowerment </vt:lpstr>
      <vt:lpstr>Constitutional Provisions of ST</vt:lpstr>
      <vt:lpstr>Constitutional Provisions of ST</vt:lpstr>
      <vt:lpstr>What is Women Empowerment?</vt:lpstr>
      <vt:lpstr>Legal Provision</vt:lpstr>
      <vt:lpstr>Constitutional Provision</vt:lpstr>
      <vt:lpstr>Constitutional Provision for Children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SC/ST/OBC</dc:title>
  <dc:creator>Farhan Ali Hyder</dc:creator>
  <cp:lastModifiedBy>Farhan Ali Hyder</cp:lastModifiedBy>
  <cp:revision>6</cp:revision>
  <dcterms:created xsi:type="dcterms:W3CDTF">2023-11-07T18:02:52Z</dcterms:created>
  <dcterms:modified xsi:type="dcterms:W3CDTF">2024-04-16T03:42:07Z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2023-11-07T18:18:04Z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5f1c3164-cdf6-4ef9-a02e-1ae9565045fa</vt:lpwstr>
  </property>
  <property fmtid="{D5CDD505-2E9C-101B-9397-08002B2CF9AE}" pid="7" name="MSIP_Label_defa4170-0d19-0005-0004-bc88714345d2_ActionId">
    <vt:lpwstr>fc0914a1-3d1e-45eb-b2c6-ebacbd77b862</vt:lpwstr>
  </property>
  <property fmtid="{D5CDD505-2E9C-101B-9397-08002B2CF9AE}" pid="8" name="MSIP_Label_defa4170-0d19-0005-0004-bc88714345d2_ContentBits">
    <vt:lpwstr>0</vt:lpwstr>
  </property>
</Properties>
</file>