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CC80-DA50-F45D-2903-8EE04A1584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10413F1-FFEC-26E1-C458-03DD13F972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FCFE6F5F-A403-4FA4-80BA-DE50B2FE0AAF}"/>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7C322F52-4ACB-BE50-1F58-51157632B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65987-B100-0FC1-42C8-79CED7A6BF94}"/>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8111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CCFAC-E60B-35C9-43A8-52BAAF6CDB37}"/>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29495DE-A1B8-3061-14FC-0BF8B35DD4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FE2C081-6111-823F-708B-6D120AB2915A}"/>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3636FA70-91EF-9EB7-39FA-1E893A830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3F293-8056-3533-D613-CAAB0C936964}"/>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3006544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8F9FFC-F7CA-7267-2A45-7BB329A8594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2DB59C11-4DD2-7837-6FED-C8DE35FBC0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6A13870-63A4-3186-CEDE-981D3B057DA7}"/>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8FA5B78A-E3FC-4AFC-7634-246CA1ED00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71884C-7F0C-A0C8-9DF1-C3BDF67BE827}"/>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33641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6B10-B7BC-BA15-6ADD-E22CF60BD3D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BD45867C-E3E4-B6EF-0846-2DA4887E71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FF38EA5F-844E-51A4-A10C-FAF9703C2A92}"/>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47FAE858-6F7E-3B03-B61A-EEED93DF6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FD4314-84B7-F3F6-249A-46F5405C6062}"/>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365625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D35D-0E93-7B67-246E-2350E6BF92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6876A059-11C4-F0F1-3065-A2532B370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98FA03-3812-8C5F-4FF5-3D92DCC960E9}"/>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0C9D4942-3F33-52B6-82EB-A3B477D7C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948A4-F608-A220-7559-37BA0B0E14C9}"/>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225074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54EB-6B41-FFFE-064D-2172A04DFA9D}"/>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9C5C80C-FA64-2316-46AD-5D660667796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BC57975D-AAE3-E790-9931-B557FEAC51B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0B9D3463-D6B0-E81B-B4E0-EA99E4EB69B4}"/>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6" name="Footer Placeholder 5">
            <a:extLst>
              <a:ext uri="{FF2B5EF4-FFF2-40B4-BE49-F238E27FC236}">
                <a16:creationId xmlns:a16="http://schemas.microsoft.com/office/drawing/2014/main" id="{65F57334-12B5-6E2E-6E6F-5206B6783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495ED-2B72-A335-5AEC-992B8CC37242}"/>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4309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4904-7756-FABE-135F-A7B524CDE891}"/>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EEBA1044-C891-4884-30A7-E429B5AFC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F2A7CB8-6C65-2F36-3586-EFF3F8AE979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DD9BAFF9-90D8-EDBA-A6A9-02EF1182D1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960409-DD30-4C9F-4D4F-327FD1ED54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535A7245-8550-CACD-D9D2-4394F4E0B307}"/>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8" name="Footer Placeholder 7">
            <a:extLst>
              <a:ext uri="{FF2B5EF4-FFF2-40B4-BE49-F238E27FC236}">
                <a16:creationId xmlns:a16="http://schemas.microsoft.com/office/drawing/2014/main" id="{00C728D5-E0DC-A5DB-4EFD-106CF28403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8A815C-089E-6F88-CD1B-BCA4FB2800A8}"/>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2371128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CBAB-D538-F933-A917-9E9DB78C4E9F}"/>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89198C4-BA78-0FBD-0424-9AC9AEE39AAD}"/>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4" name="Footer Placeholder 3">
            <a:extLst>
              <a:ext uri="{FF2B5EF4-FFF2-40B4-BE49-F238E27FC236}">
                <a16:creationId xmlns:a16="http://schemas.microsoft.com/office/drawing/2014/main" id="{81E0DF10-165C-C3E8-2A24-3560AFAA50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755205-FD7F-2972-73A0-765690C55650}"/>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674968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2CE83-2C8A-FCC1-F5E7-CECF689EAE95}"/>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3" name="Footer Placeholder 2">
            <a:extLst>
              <a:ext uri="{FF2B5EF4-FFF2-40B4-BE49-F238E27FC236}">
                <a16:creationId xmlns:a16="http://schemas.microsoft.com/office/drawing/2014/main" id="{A9541AE8-C5FF-C61A-6F7D-C07455EFD2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7D4A1F-DC9E-35E7-6E96-F6D457F5D48C}"/>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57129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0A01-9593-C8BC-BA4B-176F03A74D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AD9AE650-48CC-EAED-FC54-627659C3F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3DC82E0-2114-D5D3-7E54-BC545FC9C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2686D7-A4B8-C7C1-C95F-076DFA80E221}"/>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6" name="Footer Placeholder 5">
            <a:extLst>
              <a:ext uri="{FF2B5EF4-FFF2-40B4-BE49-F238E27FC236}">
                <a16:creationId xmlns:a16="http://schemas.microsoft.com/office/drawing/2014/main" id="{C8BAB8D5-99D2-0679-8419-9F693B2E0F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BF2F61-ABF4-A0FD-DF02-E5EF0F1D4CC7}"/>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215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1945-7A9A-06FE-72B9-E862338D83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2BF2E056-FBDD-127C-FF8E-787AB35E6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FDB63F-E7A4-C1A0-C3AB-226BC1F2C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9DF1C1-A76A-9359-D93C-D6135B92B0D4}"/>
              </a:ext>
            </a:extLst>
          </p:cNvPr>
          <p:cNvSpPr>
            <a:spLocks noGrp="1"/>
          </p:cNvSpPr>
          <p:nvPr>
            <p:ph type="dt" sz="half" idx="10"/>
          </p:nvPr>
        </p:nvSpPr>
        <p:spPr/>
        <p:txBody>
          <a:bodyPr/>
          <a:lstStyle/>
          <a:p>
            <a:fld id="{3DA30FA7-7EB2-4641-9606-341B3FD4EB5C}" type="datetimeFigureOut">
              <a:rPr lang="en-IN" smtClean="0"/>
              <a:t>03-06-2024</a:t>
            </a:fld>
            <a:endParaRPr lang="en-IN"/>
          </a:p>
        </p:txBody>
      </p:sp>
      <p:sp>
        <p:nvSpPr>
          <p:cNvPr id="6" name="Footer Placeholder 5">
            <a:extLst>
              <a:ext uri="{FF2B5EF4-FFF2-40B4-BE49-F238E27FC236}">
                <a16:creationId xmlns:a16="http://schemas.microsoft.com/office/drawing/2014/main" id="{6D892180-112E-AAA3-A82B-CF708873C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9AC3C-7392-7893-A671-1E34E8D83316}"/>
              </a:ext>
            </a:extLst>
          </p:cNvPr>
          <p:cNvSpPr>
            <a:spLocks noGrp="1"/>
          </p:cNvSpPr>
          <p:nvPr>
            <p:ph type="sldNum" sz="quarter" idx="12"/>
          </p:nvPr>
        </p:nvSpPr>
        <p:spPr/>
        <p:txBody>
          <a:bodyPr/>
          <a:lstStyle/>
          <a:p>
            <a:fld id="{0E29D0C2-A713-4C03-BE3D-2C7175DBD2D2}" type="slidenum">
              <a:rPr lang="en-IN" smtClean="0"/>
              <a:t>‹#›</a:t>
            </a:fld>
            <a:endParaRPr lang="en-IN"/>
          </a:p>
        </p:txBody>
      </p:sp>
    </p:spTree>
    <p:extLst>
      <p:ext uri="{BB962C8B-B14F-4D97-AF65-F5344CB8AC3E}">
        <p14:creationId xmlns:p14="http://schemas.microsoft.com/office/powerpoint/2010/main" val="159918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17C30-4D89-6767-A7D2-2506B0BF57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2E655FFF-3E4C-6729-1765-EC10B1A742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1B80EA3-5B16-B5B0-61EC-115AD879A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30FA7-7EB2-4641-9606-341B3FD4EB5C}" type="datetimeFigureOut">
              <a:rPr lang="en-IN" smtClean="0"/>
              <a:t>03-06-2024</a:t>
            </a:fld>
            <a:endParaRPr lang="en-IN"/>
          </a:p>
        </p:txBody>
      </p:sp>
      <p:sp>
        <p:nvSpPr>
          <p:cNvPr id="5" name="Footer Placeholder 4">
            <a:extLst>
              <a:ext uri="{FF2B5EF4-FFF2-40B4-BE49-F238E27FC236}">
                <a16:creationId xmlns:a16="http://schemas.microsoft.com/office/drawing/2014/main" id="{4C56D4BD-0893-1F5A-1BE5-4FC0812A9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042873-A3C9-B120-D1A7-06B2FB1E7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9D0C2-A713-4C03-BE3D-2C7175DBD2D2}" type="slidenum">
              <a:rPr lang="en-IN" smtClean="0"/>
              <a:t>‹#›</a:t>
            </a:fld>
            <a:endParaRPr lang="en-IN"/>
          </a:p>
        </p:txBody>
      </p:sp>
    </p:spTree>
    <p:extLst>
      <p:ext uri="{BB962C8B-B14F-4D97-AF65-F5344CB8AC3E}">
        <p14:creationId xmlns:p14="http://schemas.microsoft.com/office/powerpoint/2010/main" val="286580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byjus.com/free-ias-prep/government-of-india-act-193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90B73-6404-2C34-71D7-0F5976711FB1}"/>
              </a:ext>
            </a:extLst>
          </p:cNvPr>
          <p:cNvSpPr>
            <a:spLocks noGrp="1"/>
          </p:cNvSpPr>
          <p:nvPr>
            <p:ph type="ctrTitle"/>
          </p:nvPr>
        </p:nvSpPr>
        <p:spPr/>
        <p:txBody>
          <a:bodyPr/>
          <a:lstStyle/>
          <a:p>
            <a:r>
              <a:rPr lang="en-US" dirty="0"/>
              <a:t>Module</a:t>
            </a:r>
            <a:endParaRPr lang="en-IN" dirty="0"/>
          </a:p>
        </p:txBody>
      </p:sp>
      <p:sp>
        <p:nvSpPr>
          <p:cNvPr id="3" name="Subtitle 2">
            <a:extLst>
              <a:ext uri="{FF2B5EF4-FFF2-40B4-BE49-F238E27FC236}">
                <a16:creationId xmlns:a16="http://schemas.microsoft.com/office/drawing/2014/main" id="{5856C9B8-E069-5012-760C-ACB844C89E33}"/>
              </a:ext>
            </a:extLst>
          </p:cNvPr>
          <p:cNvSpPr>
            <a:spLocks noGrp="1"/>
          </p:cNvSpPr>
          <p:nvPr>
            <p:ph type="subTitle" idx="1"/>
          </p:nvPr>
        </p:nvSpPr>
        <p:spPr/>
        <p:txBody>
          <a:bodyPr/>
          <a:lstStyle/>
          <a:p>
            <a:r>
              <a:rPr lang="en-US" dirty="0"/>
              <a:t>2 &amp; 3</a:t>
            </a:r>
            <a:endParaRPr lang="en-IN" dirty="0"/>
          </a:p>
        </p:txBody>
      </p:sp>
    </p:spTree>
    <p:extLst>
      <p:ext uri="{BB962C8B-B14F-4D97-AF65-F5344CB8AC3E}">
        <p14:creationId xmlns:p14="http://schemas.microsoft.com/office/powerpoint/2010/main" val="19482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641C-6C22-BB7D-48CC-091BE88FC9A9}"/>
              </a:ext>
            </a:extLst>
          </p:cNvPr>
          <p:cNvSpPr>
            <a:spLocks noGrp="1"/>
          </p:cNvSpPr>
          <p:nvPr>
            <p:ph type="title"/>
          </p:nvPr>
        </p:nvSpPr>
        <p:spPr/>
        <p:txBody>
          <a:bodyPr/>
          <a:lstStyle/>
          <a:p>
            <a:r>
              <a:rPr lang="en-US" dirty="0"/>
              <a:t>Financial Powers of President</a:t>
            </a:r>
            <a:endParaRPr lang="en-IN" dirty="0"/>
          </a:p>
        </p:txBody>
      </p:sp>
      <p:sp>
        <p:nvSpPr>
          <p:cNvPr id="3" name="Content Placeholder 2">
            <a:extLst>
              <a:ext uri="{FF2B5EF4-FFF2-40B4-BE49-F238E27FC236}">
                <a16:creationId xmlns:a16="http://schemas.microsoft.com/office/drawing/2014/main" id="{C945F16D-1B8A-AE06-E705-13989C271CA3}"/>
              </a:ext>
            </a:extLst>
          </p:cNvPr>
          <p:cNvSpPr>
            <a:spLocks noGrp="1"/>
          </p:cNvSpPr>
          <p:nvPr>
            <p:ph idx="1"/>
          </p:nvPr>
        </p:nvSpPr>
        <p:spPr/>
        <p:txBody>
          <a:bodyPr/>
          <a:lstStyle/>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To introduce the Money Bill, his prior recommendation is a must</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causes Union Budget to be laid before the Parliament</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To make a demand for grants, his recommendation is a pre-requisite</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Contingency Fund of India is under his control</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constitutes the Finance Commission every five years</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5819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2A86-779D-AE5E-1D2A-3141B4AE803B}"/>
              </a:ext>
            </a:extLst>
          </p:cNvPr>
          <p:cNvSpPr>
            <a:spLocks noGrp="1"/>
          </p:cNvSpPr>
          <p:nvPr>
            <p:ph type="title"/>
          </p:nvPr>
        </p:nvSpPr>
        <p:spPr>
          <a:xfrm>
            <a:off x="838200" y="365126"/>
            <a:ext cx="10515600" cy="315912"/>
          </a:xfrm>
        </p:spPr>
        <p:txBody>
          <a:bodyPr>
            <a:normAutofit fontScale="90000"/>
          </a:bodyPr>
          <a:lstStyle/>
          <a:p>
            <a:r>
              <a:rPr lang="en-US" sz="2400" b="1" dirty="0"/>
              <a:t>Duties of District Magistrate</a:t>
            </a:r>
            <a:endParaRPr lang="en-IN" sz="2400" b="1" dirty="0"/>
          </a:p>
        </p:txBody>
      </p:sp>
      <p:sp>
        <p:nvSpPr>
          <p:cNvPr id="3" name="Content Placeholder 2">
            <a:extLst>
              <a:ext uri="{FF2B5EF4-FFF2-40B4-BE49-F238E27FC236}">
                <a16:creationId xmlns:a16="http://schemas.microsoft.com/office/drawing/2014/main" id="{9B3ECE01-BE81-5B8D-085C-3C0EBD8E1BF1}"/>
              </a:ext>
            </a:extLst>
          </p:cNvPr>
          <p:cNvSpPr>
            <a:spLocks noGrp="1"/>
          </p:cNvSpPr>
          <p:nvPr>
            <p:ph idx="1"/>
          </p:nvPr>
        </p:nvSpPr>
        <p:spPr>
          <a:xfrm>
            <a:off x="838200" y="681038"/>
            <a:ext cx="10515600" cy="5495925"/>
          </a:xfrm>
        </p:spPr>
        <p:txBody>
          <a:bodyPr>
            <a:noAutofit/>
          </a:bodyPr>
          <a:lstStyle/>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It is his duty to maintain peace and order in the district.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He supervises the activities of other Additional magistrates under him in the district.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It is his duty to maintain law and order within the district and also to take all the necessary actions under the preventive section of the criminal procedure code. This concerns the question of public safety, the protection of the citizens and all of his rights within the district.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In certain cases, he may hear and decide the criminal cases, if so empowered by the State Government. Thus, the administration of criminal and civil justice may also </a:t>
            </a:r>
            <a:r>
              <a:rPr lang="en-IN" sz="1400" kern="0" dirty="0" err="1">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also</a:t>
            </a: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 fall under his jurisdiction.</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The District Magistrate controls the police department of the district that is under him and supervises the activities of the subordinate executive magistrates.</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He submits the annual criminal report to the government.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He supervises the district Police Stations at least once in a year and recommends the cases for passport and visa and takes care of the movement of the foreigners within the district.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He looks after all the election works within the district, appoints the public prosecutor of the district, gives or issues certificates to the persons belong to the Schedule Caste, Schedule Tribes and other backward communities and to the freedom fighters, appoint the village Chowkidar and punishes him for breach of discipline etc.</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800"/>
              </a:spcAft>
              <a:buSzPts val="1000"/>
              <a:buFont typeface="Courier New" panose="02070309020205020404" pitchFamily="49" charset="0"/>
              <a:buChar char="o"/>
              <a:tabLst>
                <a:tab pos="457200" algn="l"/>
              </a:tabLst>
            </a:pPr>
            <a:r>
              <a:rPr lang="en-IN" sz="1400" kern="0" dirty="0">
                <a:solidFill>
                  <a:srgbClr val="282828"/>
                </a:solidFill>
                <a:effectLst/>
                <a:latin typeface="Calibri" panose="020F0502020204030204" pitchFamily="34" charset="0"/>
                <a:ea typeface="Times New Roman" panose="02020603050405020304" pitchFamily="18" charset="0"/>
                <a:cs typeface="Calibri" panose="020F0502020204030204" pitchFamily="34" charset="0"/>
              </a:rPr>
              <a:t>As the Chief Executive Officer of the district it is the duty of the District Magistrate to implement the posting transfer and to grant the leaves of different gazetted officers within the district to implement various government orders, to submit the budget of the district to the government.</a:t>
            </a:r>
            <a:endParaRPr lang="en-IN" sz="1400" kern="100" dirty="0">
              <a:solidFill>
                <a:srgbClr val="282828"/>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62346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3D45-A9B7-2260-BCBF-692FB27F64F1}"/>
              </a:ext>
            </a:extLst>
          </p:cNvPr>
          <p:cNvSpPr>
            <a:spLocks noGrp="1"/>
          </p:cNvSpPr>
          <p:nvPr>
            <p:ph type="title"/>
          </p:nvPr>
        </p:nvSpPr>
        <p:spPr>
          <a:xfrm>
            <a:off x="838200" y="365126"/>
            <a:ext cx="10515600" cy="1020330"/>
          </a:xfrm>
        </p:spPr>
        <p:txBody>
          <a:bodyPr>
            <a:normAutofit/>
          </a:bodyPr>
          <a:lstStyle/>
          <a:p>
            <a:r>
              <a:rPr lang="en-US" sz="3200" b="1" dirty="0"/>
              <a:t>POWERS &amp; FUNCTIONS OF HIGH COURT</a:t>
            </a:r>
            <a:endParaRPr lang="en-IN" sz="3200" b="1" dirty="0"/>
          </a:p>
        </p:txBody>
      </p:sp>
      <p:sp>
        <p:nvSpPr>
          <p:cNvPr id="3" name="Content Placeholder 2">
            <a:extLst>
              <a:ext uri="{FF2B5EF4-FFF2-40B4-BE49-F238E27FC236}">
                <a16:creationId xmlns:a16="http://schemas.microsoft.com/office/drawing/2014/main" id="{405B5E60-03FD-1099-97E5-3FA8DDEDF0F8}"/>
              </a:ext>
            </a:extLst>
          </p:cNvPr>
          <p:cNvSpPr>
            <a:spLocks noGrp="1"/>
          </p:cNvSpPr>
          <p:nvPr>
            <p:ph idx="1"/>
          </p:nvPr>
        </p:nvSpPr>
        <p:spPr>
          <a:xfrm>
            <a:off x="838200" y="1385456"/>
            <a:ext cx="10515600" cy="5223162"/>
          </a:xfrm>
        </p:spPr>
        <p:txBody>
          <a:bodyPr>
            <a:normAutofit fontScale="77500" lnSpcReduction="20000"/>
          </a:bodyPr>
          <a:lstStyle/>
          <a:p>
            <a:pPr marL="0" indent="0" algn="just">
              <a:buNone/>
            </a:pPr>
            <a:r>
              <a:rPr lang="en-US" b="1" i="0" u="sng" dirty="0">
                <a:solidFill>
                  <a:srgbClr val="444444"/>
                </a:solidFill>
                <a:effectLst/>
                <a:latin typeface="Poppins" panose="00000500000000000000" pitchFamily="2" charset="0"/>
              </a:rPr>
              <a:t>As a Court of Record</a:t>
            </a:r>
          </a:p>
          <a:p>
            <a:pPr algn="just">
              <a:buFont typeface="Arial" panose="020B0604020202020204" pitchFamily="34" charset="0"/>
              <a:buChar char="•"/>
            </a:pPr>
            <a:r>
              <a:rPr lang="en-US" b="0" i="0" dirty="0">
                <a:solidFill>
                  <a:srgbClr val="444444"/>
                </a:solidFill>
                <a:effectLst/>
                <a:latin typeface="Poppins" panose="00000500000000000000" pitchFamily="2" charset="0"/>
              </a:rPr>
              <a:t>High Courts are also Courts of Record (like the Supreme Court).</a:t>
            </a:r>
          </a:p>
          <a:p>
            <a:pPr algn="just">
              <a:buFont typeface="Arial" panose="020B0604020202020204" pitchFamily="34" charset="0"/>
              <a:buChar char="•"/>
            </a:pPr>
            <a:r>
              <a:rPr lang="en-US" b="0" i="0" dirty="0">
                <a:solidFill>
                  <a:srgbClr val="444444"/>
                </a:solidFill>
                <a:effectLst/>
                <a:latin typeface="Poppins" panose="00000500000000000000" pitchFamily="2" charset="0"/>
              </a:rPr>
              <a:t>The records of the judgements of the High Courts can be used by subordinate courts for deciding cases.</a:t>
            </a:r>
          </a:p>
          <a:p>
            <a:pPr algn="just">
              <a:buFont typeface="Arial" panose="020B0604020202020204" pitchFamily="34" charset="0"/>
              <a:buChar char="•"/>
            </a:pPr>
            <a:r>
              <a:rPr lang="en-US" b="0" i="0" dirty="0">
                <a:solidFill>
                  <a:srgbClr val="444444"/>
                </a:solidFill>
                <a:effectLst/>
                <a:latin typeface="Poppins" panose="00000500000000000000" pitchFamily="2" charset="0"/>
              </a:rPr>
              <a:t>All High Courts have the power to punish all cases of contempt by any person or institution.</a:t>
            </a:r>
          </a:p>
          <a:p>
            <a:pPr marL="0" indent="0" algn="just">
              <a:buNone/>
            </a:pPr>
            <a:r>
              <a:rPr lang="en-US" b="1" i="0" u="sng" dirty="0">
                <a:solidFill>
                  <a:srgbClr val="444444"/>
                </a:solidFill>
                <a:effectLst/>
                <a:latin typeface="Poppins" panose="00000500000000000000" pitchFamily="2" charset="0"/>
              </a:rPr>
              <a:t>Administrative Powers</a:t>
            </a:r>
          </a:p>
          <a:p>
            <a:pPr algn="just">
              <a:buFont typeface="+mj-lt"/>
              <a:buAutoNum type="arabicPeriod"/>
            </a:pPr>
            <a:r>
              <a:rPr lang="en-US" b="0" i="0" dirty="0">
                <a:solidFill>
                  <a:srgbClr val="444444"/>
                </a:solidFill>
                <a:effectLst/>
                <a:latin typeface="Poppins" panose="00000500000000000000" pitchFamily="2" charset="0"/>
              </a:rPr>
              <a:t>It superintends and controls all the subordinate courts.</a:t>
            </a:r>
          </a:p>
          <a:p>
            <a:pPr algn="just">
              <a:buFont typeface="+mj-lt"/>
              <a:buAutoNum type="arabicPeriod"/>
            </a:pPr>
            <a:r>
              <a:rPr lang="en-US" b="0" i="0" dirty="0">
                <a:solidFill>
                  <a:srgbClr val="444444"/>
                </a:solidFill>
                <a:effectLst/>
                <a:latin typeface="Poppins" panose="00000500000000000000" pitchFamily="2" charset="0"/>
              </a:rPr>
              <a:t>It can ask for details of proceedings from subordinate courts.</a:t>
            </a:r>
          </a:p>
          <a:p>
            <a:pPr algn="just">
              <a:buFont typeface="+mj-lt"/>
              <a:buAutoNum type="arabicPeriod"/>
            </a:pPr>
            <a:r>
              <a:rPr lang="en-US" b="0" i="0" dirty="0">
                <a:solidFill>
                  <a:srgbClr val="444444"/>
                </a:solidFill>
                <a:effectLst/>
                <a:latin typeface="Poppins" panose="00000500000000000000" pitchFamily="2" charset="0"/>
              </a:rPr>
              <a:t>It issues rules regarding the working of the subordinate courts.</a:t>
            </a:r>
          </a:p>
          <a:p>
            <a:pPr algn="just">
              <a:buFont typeface="+mj-lt"/>
              <a:buAutoNum type="arabicPeriod"/>
            </a:pPr>
            <a:r>
              <a:rPr lang="en-US" b="0" i="0" dirty="0">
                <a:solidFill>
                  <a:srgbClr val="444444"/>
                </a:solidFill>
                <a:effectLst/>
                <a:latin typeface="Poppins" panose="00000500000000000000" pitchFamily="2" charset="0"/>
              </a:rPr>
              <a:t>It can transfer any case from one court to another and can also transfer the case to itself and decide the same.</a:t>
            </a:r>
          </a:p>
          <a:p>
            <a:pPr algn="just">
              <a:buFont typeface="+mj-lt"/>
              <a:buAutoNum type="arabicPeriod"/>
            </a:pPr>
            <a:r>
              <a:rPr lang="en-US" b="0" i="0" dirty="0">
                <a:solidFill>
                  <a:srgbClr val="444444"/>
                </a:solidFill>
                <a:effectLst/>
                <a:latin typeface="Poppins" panose="00000500000000000000" pitchFamily="2" charset="0"/>
              </a:rPr>
              <a:t>It can enquire into the records or other connected documents of any subordinate court.</a:t>
            </a:r>
          </a:p>
          <a:p>
            <a:pPr algn="just">
              <a:buFont typeface="+mj-lt"/>
              <a:buAutoNum type="arabicPeriod"/>
            </a:pPr>
            <a:r>
              <a:rPr lang="en-US" b="0" i="0" dirty="0">
                <a:solidFill>
                  <a:srgbClr val="444444"/>
                </a:solidFill>
                <a:effectLst/>
                <a:latin typeface="Poppins" panose="00000500000000000000" pitchFamily="2" charset="0"/>
              </a:rPr>
              <a:t>It can appoint its administration staff and determine their salaries and allowances, and conditions of service.</a:t>
            </a:r>
          </a:p>
          <a:p>
            <a:endParaRPr lang="en-IN" dirty="0"/>
          </a:p>
        </p:txBody>
      </p:sp>
    </p:spTree>
    <p:extLst>
      <p:ext uri="{BB962C8B-B14F-4D97-AF65-F5344CB8AC3E}">
        <p14:creationId xmlns:p14="http://schemas.microsoft.com/office/powerpoint/2010/main" val="58448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ne pillars">
            <a:extLst>
              <a:ext uri="{FF2B5EF4-FFF2-40B4-BE49-F238E27FC236}">
                <a16:creationId xmlns:a16="http://schemas.microsoft.com/office/drawing/2014/main" id="{E537EE1F-3CE2-7DFD-07B4-60852E7EE411}"/>
              </a:ext>
            </a:extLst>
          </p:cNvPr>
          <p:cNvPicPr>
            <a:picLocks noChangeAspect="1"/>
          </p:cNvPicPr>
          <p:nvPr/>
        </p:nvPicPr>
        <p:blipFill rotWithShape="1">
          <a:blip r:embed="rId2"/>
          <a:srcRect l="2167" r="39638"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6148912-387C-E109-CC01-43B284E35ABC}"/>
              </a:ext>
            </a:extLst>
          </p:cNvPr>
          <p:cNvSpPr>
            <a:spLocks noGrp="1"/>
          </p:cNvSpPr>
          <p:nvPr>
            <p:ph idx="4294967295"/>
          </p:nvPr>
        </p:nvSpPr>
        <p:spPr>
          <a:xfrm>
            <a:off x="6513788" y="2333297"/>
            <a:ext cx="4840010" cy="3843666"/>
          </a:xfrm>
        </p:spPr>
        <p:txBody>
          <a:bodyPr vert="horz" lIns="91440" tIns="45720" rIns="91440" bIns="45720" rtlCol="0">
            <a:normAutofit/>
          </a:bodyPr>
          <a:lstStyle/>
          <a:p>
            <a:pPr marL="0" indent="0">
              <a:buNone/>
            </a:pPr>
            <a:r>
              <a:rPr lang="en-US" sz="2000" b="1" i="0" u="sng" dirty="0">
                <a:effectLst/>
              </a:rPr>
              <a:t>Power of Judicial Review</a:t>
            </a:r>
          </a:p>
          <a:p>
            <a:r>
              <a:rPr lang="en-US" sz="2000" b="0" i="0" dirty="0">
                <a:effectLst/>
              </a:rPr>
              <a:t>High Courts have the power of judicial review. They have the power to declare any law or ordinance unconstitutional if it is found to be against the Indian Constitution.</a:t>
            </a:r>
          </a:p>
          <a:p>
            <a:pPr marL="0" indent="0">
              <a:buNone/>
            </a:pPr>
            <a:r>
              <a:rPr lang="en-US" sz="2000" b="1" i="0" u="sng" dirty="0">
                <a:effectLst/>
              </a:rPr>
              <a:t>Power of Certification</a:t>
            </a:r>
          </a:p>
          <a:p>
            <a:r>
              <a:rPr lang="en-US" sz="2000" b="0" i="0" dirty="0">
                <a:effectLst/>
              </a:rPr>
              <a:t>A High Court alone can certify the cases fit for appeal before the Supreme Court.</a:t>
            </a:r>
          </a:p>
          <a:p>
            <a:endParaRPr lang="en-US" sz="2000" dirty="0"/>
          </a:p>
        </p:txBody>
      </p:sp>
    </p:spTree>
    <p:extLst>
      <p:ext uri="{BB962C8B-B14F-4D97-AF65-F5344CB8AC3E}">
        <p14:creationId xmlns:p14="http://schemas.microsoft.com/office/powerpoint/2010/main" val="295667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7440-8704-5D51-9A87-04588D987A85}"/>
              </a:ext>
            </a:extLst>
          </p:cNvPr>
          <p:cNvSpPr>
            <a:spLocks noGrp="1"/>
          </p:cNvSpPr>
          <p:nvPr>
            <p:ph type="title"/>
          </p:nvPr>
        </p:nvSpPr>
        <p:spPr/>
        <p:txBody>
          <a:bodyPr/>
          <a:lstStyle/>
          <a:p>
            <a:r>
              <a:rPr lang="en-US" dirty="0"/>
              <a:t>SUPREME COURT</a:t>
            </a:r>
            <a:endParaRPr lang="en-IN" dirty="0"/>
          </a:p>
        </p:txBody>
      </p:sp>
      <p:sp>
        <p:nvSpPr>
          <p:cNvPr id="3" name="Content Placeholder 2">
            <a:extLst>
              <a:ext uri="{FF2B5EF4-FFF2-40B4-BE49-F238E27FC236}">
                <a16:creationId xmlns:a16="http://schemas.microsoft.com/office/drawing/2014/main" id="{B87C6669-0657-3874-223E-3158A65653F2}"/>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solidFill>
                  <a:srgbClr val="444444"/>
                </a:solidFill>
                <a:effectLst/>
                <a:latin typeface="Poppins" panose="00000500000000000000" pitchFamily="2" charset="0"/>
              </a:rPr>
              <a:t>The Federal Court of India was created as per the </a:t>
            </a:r>
            <a:r>
              <a:rPr lang="en-US" b="0" i="0" u="none" strike="noStrike" dirty="0">
                <a:solidFill>
                  <a:srgbClr val="8C69FF"/>
                </a:solidFill>
                <a:effectLst/>
                <a:latin typeface="Poppins" panose="00000500000000000000" pitchFamily="2" charset="0"/>
                <a:hlinkClick r:id="rId2"/>
              </a:rPr>
              <a:t>Government of India Act 1935</a:t>
            </a:r>
            <a:r>
              <a:rPr lang="en-US" b="0" i="0" dirty="0">
                <a:solidFill>
                  <a:srgbClr val="444444"/>
                </a:solidFill>
                <a:effectLst/>
                <a:latin typeface="Poppins" panose="00000500000000000000" pitchFamily="2" charset="0"/>
              </a:rPr>
              <a:t>.</a:t>
            </a:r>
          </a:p>
          <a:p>
            <a:pPr algn="just">
              <a:buFont typeface="Arial" panose="020B0604020202020204" pitchFamily="34" charset="0"/>
              <a:buChar char="•"/>
            </a:pPr>
            <a:r>
              <a:rPr lang="en-US" b="0" i="0" dirty="0">
                <a:solidFill>
                  <a:srgbClr val="444444"/>
                </a:solidFill>
                <a:effectLst/>
                <a:latin typeface="Poppins" panose="00000500000000000000" pitchFamily="2" charset="0"/>
              </a:rPr>
              <a:t>This court settled disputes between provinces and federal states and heard appeals against judgements of the high courts.</a:t>
            </a:r>
          </a:p>
          <a:p>
            <a:pPr algn="just">
              <a:buFont typeface="Arial" panose="020B0604020202020204" pitchFamily="34" charset="0"/>
              <a:buChar char="•"/>
            </a:pPr>
            <a:r>
              <a:rPr lang="en-US" b="0" i="0" dirty="0">
                <a:solidFill>
                  <a:srgbClr val="444444"/>
                </a:solidFill>
                <a:effectLst/>
                <a:latin typeface="Poppins" panose="00000500000000000000" pitchFamily="2" charset="0"/>
              </a:rPr>
              <a:t>After independence, the Federal Court and the Judicial Committee of the Privy Council were replaced by the Supreme Court of India, which came into being in January 1950.</a:t>
            </a:r>
          </a:p>
          <a:p>
            <a:pPr algn="just">
              <a:buFont typeface="Arial" panose="020B0604020202020204" pitchFamily="34" charset="0"/>
              <a:buChar char="•"/>
            </a:pPr>
            <a:r>
              <a:rPr lang="en-US" b="0" i="0" dirty="0">
                <a:solidFill>
                  <a:srgbClr val="444444"/>
                </a:solidFill>
                <a:effectLst/>
                <a:latin typeface="Poppins" panose="00000500000000000000" pitchFamily="2" charset="0"/>
              </a:rPr>
              <a:t>The Constitution of 1950 envisaged a Supreme Court with one Chief Justice and 7 puisne Judges.</a:t>
            </a:r>
          </a:p>
          <a:p>
            <a:pPr algn="just">
              <a:buFont typeface="Arial" panose="020B0604020202020204" pitchFamily="34" charset="0"/>
              <a:buChar char="•"/>
            </a:pPr>
            <a:r>
              <a:rPr lang="en-US" b="0" i="0" dirty="0">
                <a:solidFill>
                  <a:srgbClr val="444444"/>
                </a:solidFill>
                <a:effectLst/>
                <a:latin typeface="Poppins" panose="00000500000000000000" pitchFamily="2" charset="0"/>
              </a:rPr>
              <a:t>The number of SC judges was increased by the Parliament and currently, there are 34 judges including the Chief Justice of India (CJI). </a:t>
            </a:r>
          </a:p>
          <a:p>
            <a:endParaRPr lang="en-IN" dirty="0"/>
          </a:p>
        </p:txBody>
      </p:sp>
    </p:spTree>
    <p:extLst>
      <p:ext uri="{BB962C8B-B14F-4D97-AF65-F5344CB8AC3E}">
        <p14:creationId xmlns:p14="http://schemas.microsoft.com/office/powerpoint/2010/main" val="253321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2592-9586-8B2E-26F7-F17E74DA1979}"/>
              </a:ext>
            </a:extLst>
          </p:cNvPr>
          <p:cNvSpPr>
            <a:spLocks noGrp="1"/>
          </p:cNvSpPr>
          <p:nvPr>
            <p:ph type="title"/>
          </p:nvPr>
        </p:nvSpPr>
        <p:spPr/>
        <p:txBody>
          <a:bodyPr/>
          <a:lstStyle/>
          <a:p>
            <a:r>
              <a:rPr lang="en-US" dirty="0"/>
              <a:t>Functions of Supreme Court</a:t>
            </a:r>
            <a:endParaRPr lang="en-IN" dirty="0"/>
          </a:p>
        </p:txBody>
      </p:sp>
      <p:sp>
        <p:nvSpPr>
          <p:cNvPr id="3" name="Content Placeholder 2">
            <a:extLst>
              <a:ext uri="{FF2B5EF4-FFF2-40B4-BE49-F238E27FC236}">
                <a16:creationId xmlns:a16="http://schemas.microsoft.com/office/drawing/2014/main" id="{892528AF-BB21-2537-9D87-56377F07AF50}"/>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444444"/>
                </a:solidFill>
                <a:effectLst/>
                <a:latin typeface="Poppins" panose="00000500000000000000" pitchFamily="2" charset="0"/>
              </a:rPr>
              <a:t>It takes up appeals against the verdicts of the High Courts, other courts and tribunals.</a:t>
            </a:r>
          </a:p>
          <a:p>
            <a:pPr algn="just">
              <a:buFont typeface="Arial" panose="020B0604020202020204" pitchFamily="34" charset="0"/>
              <a:buChar char="•"/>
            </a:pPr>
            <a:r>
              <a:rPr lang="en-US" b="0" i="0" dirty="0">
                <a:solidFill>
                  <a:srgbClr val="444444"/>
                </a:solidFill>
                <a:effectLst/>
                <a:latin typeface="Poppins" panose="00000500000000000000" pitchFamily="2" charset="0"/>
              </a:rPr>
              <a:t>It settles disputes between various government authorities, between state governments, and between the </a:t>
            </a:r>
            <a:r>
              <a:rPr lang="en-US" b="0" i="0" dirty="0" err="1">
                <a:solidFill>
                  <a:srgbClr val="444444"/>
                </a:solidFill>
                <a:effectLst/>
                <a:latin typeface="Poppins" panose="00000500000000000000" pitchFamily="2" charset="0"/>
              </a:rPr>
              <a:t>centre</a:t>
            </a:r>
            <a:r>
              <a:rPr lang="en-US" b="0" i="0" dirty="0">
                <a:solidFill>
                  <a:srgbClr val="444444"/>
                </a:solidFill>
                <a:effectLst/>
                <a:latin typeface="Poppins" panose="00000500000000000000" pitchFamily="2" charset="0"/>
              </a:rPr>
              <a:t> and any state government.</a:t>
            </a:r>
          </a:p>
          <a:p>
            <a:pPr algn="just">
              <a:buFont typeface="Arial" panose="020B0604020202020204" pitchFamily="34" charset="0"/>
              <a:buChar char="•"/>
            </a:pPr>
            <a:r>
              <a:rPr lang="en-US" b="0" i="0" dirty="0">
                <a:solidFill>
                  <a:srgbClr val="444444"/>
                </a:solidFill>
                <a:effectLst/>
                <a:latin typeface="Poppins" panose="00000500000000000000" pitchFamily="2" charset="0"/>
              </a:rPr>
              <a:t>It also hears matters which the President refers to it, in its advisory role.</a:t>
            </a:r>
          </a:p>
          <a:p>
            <a:pPr algn="just">
              <a:buFont typeface="Arial" panose="020B0604020202020204" pitchFamily="34" charset="0"/>
              <a:buChar char="•"/>
            </a:pPr>
            <a:r>
              <a:rPr lang="en-US" b="0" i="0" dirty="0">
                <a:solidFill>
                  <a:srgbClr val="444444"/>
                </a:solidFill>
                <a:effectLst/>
                <a:latin typeface="Poppins" panose="00000500000000000000" pitchFamily="2" charset="0"/>
              </a:rPr>
              <a:t>The SC can also take up cases </a:t>
            </a:r>
            <a:r>
              <a:rPr lang="en-US" b="0" i="0" dirty="0" err="1">
                <a:solidFill>
                  <a:srgbClr val="444444"/>
                </a:solidFill>
                <a:effectLst/>
                <a:latin typeface="Poppins" panose="00000500000000000000" pitchFamily="2" charset="0"/>
              </a:rPr>
              <a:t>suo</a:t>
            </a:r>
            <a:r>
              <a:rPr lang="en-US" b="0" i="0" dirty="0">
                <a:solidFill>
                  <a:srgbClr val="444444"/>
                </a:solidFill>
                <a:effectLst/>
                <a:latin typeface="Poppins" panose="00000500000000000000" pitchFamily="2" charset="0"/>
              </a:rPr>
              <a:t> moto (on its own).</a:t>
            </a:r>
          </a:p>
          <a:p>
            <a:pPr algn="just">
              <a:buFont typeface="Arial" panose="020B0604020202020204" pitchFamily="34" charset="0"/>
              <a:buChar char="•"/>
            </a:pPr>
            <a:r>
              <a:rPr lang="en-US" b="0" i="0" dirty="0">
                <a:solidFill>
                  <a:srgbClr val="444444"/>
                </a:solidFill>
                <a:effectLst/>
                <a:latin typeface="Poppins" panose="00000500000000000000" pitchFamily="2" charset="0"/>
              </a:rPr>
              <a:t>The law that SC declares is binding on all the courts in India and on the Union as well as the state governments.</a:t>
            </a:r>
          </a:p>
          <a:p>
            <a:pPr marL="0" indent="0">
              <a:buNone/>
            </a:pPr>
            <a:endParaRPr lang="en-IN" dirty="0"/>
          </a:p>
        </p:txBody>
      </p:sp>
    </p:spTree>
    <p:extLst>
      <p:ext uri="{BB962C8B-B14F-4D97-AF65-F5344CB8AC3E}">
        <p14:creationId xmlns:p14="http://schemas.microsoft.com/office/powerpoint/2010/main" val="311294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E68D-6418-5736-2DFB-BA4A61D136AF}"/>
              </a:ext>
            </a:extLst>
          </p:cNvPr>
          <p:cNvSpPr>
            <a:spLocks noGrp="1"/>
          </p:cNvSpPr>
          <p:nvPr>
            <p:ph type="title"/>
          </p:nvPr>
        </p:nvSpPr>
        <p:spPr/>
        <p:txBody>
          <a:bodyPr/>
          <a:lstStyle/>
          <a:p>
            <a:r>
              <a:rPr lang="en-US" dirty="0"/>
              <a:t>Conditions to Presidential office Election</a:t>
            </a:r>
            <a:endParaRPr lang="en-IN" dirty="0"/>
          </a:p>
        </p:txBody>
      </p:sp>
      <p:sp>
        <p:nvSpPr>
          <p:cNvPr id="3" name="Content Placeholder 2">
            <a:extLst>
              <a:ext uri="{FF2B5EF4-FFF2-40B4-BE49-F238E27FC236}">
                <a16:creationId xmlns:a16="http://schemas.microsoft.com/office/drawing/2014/main" id="{3FBD9EDE-77FF-74CD-BF88-B362E48200F3}"/>
              </a:ext>
            </a:extLst>
          </p:cNvPr>
          <p:cNvSpPr>
            <a:spLocks noGrp="1"/>
          </p:cNvSpPr>
          <p:nvPr>
            <p:ph idx="1"/>
          </p:nvPr>
        </p:nvSpPr>
        <p:spPr>
          <a:xfrm>
            <a:off x="838200" y="1825625"/>
            <a:ext cx="10515600" cy="4493288"/>
          </a:xfrm>
        </p:spPr>
        <p:txBody>
          <a:bodyPr/>
          <a:lstStyle/>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cannot be a member of Lok Sabha and Rajya Sabha. If he has been a member of either of the house, he should vacate the seat on his first day as President in the office</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should not hold any office of profit</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For his residence, </a:t>
            </a:r>
            <a:r>
              <a:rPr lang="en-IN" sz="1800" kern="100" dirty="0" err="1">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Rashtrapati</a:t>
            </a: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 Bhavan is provided to him without the payment of rent</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Parliament decides his emoluments, allowances and privileges</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Parliament cannot diminish his emoluments and allowances during his term of office</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is given immunity from any criminal proceedings, even in respect of his personal acts</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444444"/>
                </a:solidFill>
                <a:effectLst/>
                <a:latin typeface="Poppins" panose="00000500000000000000" pitchFamily="2" charset="0"/>
                <a:ea typeface="Calibri" panose="020F0502020204030204" pitchFamily="34" charset="0"/>
              </a:rPr>
              <a:t>Arrest or imprisonment of the President cannot take place. Only civil proceedings can be initiated for his personal acts that too after giving two months’ of prior notice</a:t>
            </a:r>
            <a:endParaRPr lang="en-IN" dirty="0"/>
          </a:p>
        </p:txBody>
      </p:sp>
    </p:spTree>
    <p:extLst>
      <p:ext uri="{BB962C8B-B14F-4D97-AF65-F5344CB8AC3E}">
        <p14:creationId xmlns:p14="http://schemas.microsoft.com/office/powerpoint/2010/main" val="1079742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C7BB-E768-62E3-E972-038C6E082318}"/>
              </a:ext>
            </a:extLst>
          </p:cNvPr>
          <p:cNvSpPr>
            <a:spLocks noGrp="1"/>
          </p:cNvSpPr>
          <p:nvPr>
            <p:ph type="title"/>
          </p:nvPr>
        </p:nvSpPr>
        <p:spPr>
          <a:xfrm>
            <a:off x="838200" y="122830"/>
            <a:ext cx="10515600" cy="545910"/>
          </a:xfrm>
        </p:spPr>
        <p:txBody>
          <a:bodyPr>
            <a:normAutofit/>
          </a:bodyPr>
          <a:lstStyle/>
          <a:p>
            <a:r>
              <a:rPr lang="en-US" sz="2400" dirty="0"/>
              <a:t>                                             </a:t>
            </a:r>
            <a:r>
              <a:rPr lang="en-US" sz="2000" b="1" u="sng" dirty="0"/>
              <a:t>Executive powers of President</a:t>
            </a:r>
            <a:endParaRPr lang="en-IN" sz="2000" b="1" u="sng" dirty="0"/>
          </a:p>
        </p:txBody>
      </p:sp>
      <p:sp>
        <p:nvSpPr>
          <p:cNvPr id="3" name="Content Placeholder 2">
            <a:extLst>
              <a:ext uri="{FF2B5EF4-FFF2-40B4-BE49-F238E27FC236}">
                <a16:creationId xmlns:a16="http://schemas.microsoft.com/office/drawing/2014/main" id="{EF658498-5AA5-1517-86FD-53C37C5F36FA}"/>
              </a:ext>
            </a:extLst>
          </p:cNvPr>
          <p:cNvSpPr>
            <a:spLocks noGrp="1"/>
          </p:cNvSpPr>
          <p:nvPr>
            <p:ph idx="1"/>
          </p:nvPr>
        </p:nvSpPr>
        <p:spPr>
          <a:xfrm>
            <a:off x="838200" y="559558"/>
            <a:ext cx="10515600" cy="5933317"/>
          </a:xfrm>
        </p:spPr>
        <p:txBody>
          <a:bodyPr>
            <a:noAutofit/>
          </a:bodyPr>
          <a:lstStyle/>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For every executive action that the Indian government takes, is to be taken in his name</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may/may not make rules to simplify the transaction of business of the central government</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the Attorney General of India and determines his remuneration</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the following people:</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Comptroller and Auditor General of India(CAG)</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Chief Election Commissioner and other Election Commissioners</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Chairman and members of the Union Public Service Commission</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State Governors</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Finance Commission of India chairman and members</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seeks administrative information from the Union government</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requires PM to submit, for consideration of the council of ministers, any matter on which a decision has been taken by a minister but, which has not been considered by the council</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National Commissions of:</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Scheduled Castes  </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Scheduled Tribes </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75"/>
              </a:spcAft>
              <a:buFont typeface="+mj-lt"/>
              <a:buAutoNum type="arabicPeriod"/>
              <a:tabLst>
                <a:tab pos="9144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Other Backward Classes  </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inter-state council</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administrators of union territories</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1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can declare any area as a scheduled area and has powers with respect to the administration of scheduled areas and tribal areas</a:t>
            </a:r>
            <a:endParaRPr lang="en-IN" sz="11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100" dirty="0"/>
          </a:p>
        </p:txBody>
      </p:sp>
    </p:spTree>
    <p:extLst>
      <p:ext uri="{BB962C8B-B14F-4D97-AF65-F5344CB8AC3E}">
        <p14:creationId xmlns:p14="http://schemas.microsoft.com/office/powerpoint/2010/main" val="429490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8454-D1A9-BD4B-69C2-4D35FE3BC250}"/>
              </a:ext>
            </a:extLst>
          </p:cNvPr>
          <p:cNvSpPr>
            <a:spLocks noGrp="1"/>
          </p:cNvSpPr>
          <p:nvPr>
            <p:ph type="title"/>
          </p:nvPr>
        </p:nvSpPr>
        <p:spPr/>
        <p:txBody>
          <a:bodyPr/>
          <a:lstStyle/>
          <a:p>
            <a:r>
              <a:rPr lang="en-US" dirty="0"/>
              <a:t>Judicial Powers of President</a:t>
            </a:r>
            <a:endParaRPr lang="en-IN" dirty="0"/>
          </a:p>
        </p:txBody>
      </p:sp>
      <p:sp>
        <p:nvSpPr>
          <p:cNvPr id="3" name="Content Placeholder 2">
            <a:extLst>
              <a:ext uri="{FF2B5EF4-FFF2-40B4-BE49-F238E27FC236}">
                <a16:creationId xmlns:a16="http://schemas.microsoft.com/office/drawing/2014/main" id="{1F80286B-36AD-14DD-53B3-4B112304FB9B}"/>
              </a:ext>
            </a:extLst>
          </p:cNvPr>
          <p:cNvSpPr>
            <a:spLocks noGrp="1"/>
          </p:cNvSpPr>
          <p:nvPr>
            <p:ph idx="1"/>
          </p:nvPr>
        </p:nvSpPr>
        <p:spPr/>
        <p:txBody>
          <a:bodyPr/>
          <a:lstStyle/>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Appointment of Chief Justice and Supreme Court/High Court Judges are on him</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takes advice from the Supreme Court, however, the advice is not binding on him</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has </a:t>
            </a:r>
            <a:r>
              <a:rPr lang="en-IN" sz="1800" b="1"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pardoning power</a:t>
            </a: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 Under article 72, he has been conferred with power to grant pardon against punishment for an offence against union law, punishment by a martial court, or death sentence.</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08966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9835-8D35-01B6-CA53-1C033808F6EA}"/>
              </a:ext>
            </a:extLst>
          </p:cNvPr>
          <p:cNvSpPr>
            <a:spLocks noGrp="1"/>
          </p:cNvSpPr>
          <p:nvPr>
            <p:ph type="title"/>
          </p:nvPr>
        </p:nvSpPr>
        <p:spPr/>
        <p:txBody>
          <a:bodyPr/>
          <a:lstStyle/>
          <a:p>
            <a:r>
              <a:rPr lang="en-US" dirty="0"/>
              <a:t>Legislative Powers of President</a:t>
            </a:r>
            <a:endParaRPr lang="en-IN" dirty="0"/>
          </a:p>
        </p:txBody>
      </p:sp>
      <p:sp>
        <p:nvSpPr>
          <p:cNvPr id="3" name="Content Placeholder 2">
            <a:extLst>
              <a:ext uri="{FF2B5EF4-FFF2-40B4-BE49-F238E27FC236}">
                <a16:creationId xmlns:a16="http://schemas.microsoft.com/office/drawing/2014/main" id="{E5D35C8E-1CA6-6DB5-CE79-E2F4646AF611}"/>
              </a:ext>
            </a:extLst>
          </p:cNvPr>
          <p:cNvSpPr>
            <a:spLocks noGrp="1"/>
          </p:cNvSpPr>
          <p:nvPr>
            <p:ph idx="1"/>
          </p:nvPr>
        </p:nvSpPr>
        <p:spPr/>
        <p:txBody>
          <a:bodyPr>
            <a:normAutofit fontScale="92500" lnSpcReduction="10000"/>
          </a:bodyPr>
          <a:lstStyle/>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summons or prorogues Parliament and dissolve the Lok Sabha</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summons a joint sitting of Lok Sabha and Rajya Sabha in case of deadlock</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addresses the Indian Parliament at the commencement of the first session after every general election</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appoints speaker, deputy speaker of Lok Sabha, and chairman/deputy chairman of Rajya Sabha when the seats fall vacant </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nominates 12 members of the Rajya Sabha</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can nominate two members to the Lok Sabha from the Anglo-Indian Community</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consults the Election Commission of India on questions of disqualifications of MPs.</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recommends/ permits the introduction of certain types of bill </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Font typeface="+mj-lt"/>
              <a:buAutoNum type="arabicPeriod"/>
              <a:tabLst>
                <a:tab pos="457200" algn="l"/>
              </a:tabLst>
            </a:pPr>
            <a:r>
              <a:rPr lang="en-IN" sz="1800" kern="100" dirty="0">
                <a:solidFill>
                  <a:srgbClr val="444444"/>
                </a:solidFill>
                <a:effectLst/>
                <a:latin typeface="Poppins" panose="00000500000000000000" pitchFamily="2" charset="0"/>
                <a:ea typeface="Calibri" panose="020F0502020204030204" pitchFamily="34" charset="0"/>
                <a:cs typeface="Times New Roman" panose="02020603050405020304" pitchFamily="18" charset="0"/>
              </a:rPr>
              <a:t>He promulgates ordinances</a:t>
            </a:r>
            <a:endParaRPr lang="en-IN" sz="1800" kern="100" dirty="0">
              <a:solidFill>
                <a:srgbClr val="444444"/>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75146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4135</TotalTime>
  <Words>1265</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Poppins</vt:lpstr>
      <vt:lpstr>Office Theme</vt:lpstr>
      <vt:lpstr>Module</vt:lpstr>
      <vt:lpstr>POWERS &amp; FUNCTIONS OF HIGH COURT</vt:lpstr>
      <vt:lpstr>PowerPoint Presentation</vt:lpstr>
      <vt:lpstr>SUPREME COURT</vt:lpstr>
      <vt:lpstr>Functions of Supreme Court</vt:lpstr>
      <vt:lpstr>Conditions to Presidential office Election</vt:lpstr>
      <vt:lpstr>                                             Executive powers of President</vt:lpstr>
      <vt:lpstr>Judicial Powers of President</vt:lpstr>
      <vt:lpstr>Legislative Powers of President</vt:lpstr>
      <vt:lpstr>Financial Powers of President</vt:lpstr>
      <vt:lpstr>Duties of District Magistrate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dc:title>
  <dc:creator>Farhan Ali Hyder</dc:creator>
  <cp:lastModifiedBy>Farhan Ali Hyder</cp:lastModifiedBy>
  <cp:revision>4</cp:revision>
  <dcterms:created xsi:type="dcterms:W3CDTF">2023-11-07T19:03:08Z</dcterms:created>
  <dcterms:modified xsi:type="dcterms:W3CDTF">2024-06-06T06:05:12Z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2023-11-07T19:22:33Z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5f1c3164-cdf6-4ef9-a02e-1ae9565045fa</vt:lpwstr>
  </property>
  <property fmtid="{D5CDD505-2E9C-101B-9397-08002B2CF9AE}" pid="7" name="MSIP_Label_defa4170-0d19-0005-0004-bc88714345d2_ActionId">
    <vt:lpwstr>9f877e7c-a097-4613-9a2d-29a9056a7c79</vt:lpwstr>
  </property>
  <property fmtid="{D5CDD505-2E9C-101B-9397-08002B2CF9AE}" pid="8" name="MSIP_Label_defa4170-0d19-0005-0004-bc88714345d2_ContentBits">
    <vt:lpwstr>0</vt:lpwstr>
  </property>
</Properties>
</file>