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80" r:id="rId3"/>
    <p:sldId id="259" r:id="rId4"/>
    <p:sldId id="260" r:id="rId5"/>
    <p:sldId id="261" r:id="rId6"/>
    <p:sldId id="27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D834CD-72D1-4CD0-8554-1FF69EAF1A09}">
  <a:tblStyle styleId="{B1D834CD-72D1-4CD0-8554-1FF69EAF1A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6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7403c491cb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7403c491cb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7403c491cb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7403c491cb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78d4e21d1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78d4e21d1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78d4e21d1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78d4e21d1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78d4e21d1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78d4e21d1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79e74da9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79e74da9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79e74da94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79e74da94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9e74da94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79e74da94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9e74da94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9e74da94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79e74da94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79e74da94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910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ade6d880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ade6d880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568e9bd9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568e9bd9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568e9bd9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568e9bd9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568e9bd9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568e9bd9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568e9bd9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568e9bd9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403c491cb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7403c491cb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7403c491cb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7403c491cb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847" y="-18688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193567"/>
            <a:ext cx="9144000" cy="32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25" y="220200"/>
            <a:ext cx="1761675" cy="3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875550" y="959667"/>
            <a:ext cx="7392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 b="1" dirty="0">
                <a:solidFill>
                  <a:schemeClr val="accent1">
                    <a:lumMod val="75000"/>
                  </a:schemeClr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ANALISIS SENTIMEN </a:t>
            </a:r>
            <a:r>
              <a:rPr lang="id" sz="2400" b="1" dirty="0">
                <a:solidFill>
                  <a:srgbClr val="0B5394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PADA ULASAN APLIKASI PEDULI LINDUNGI DI </a:t>
            </a:r>
            <a:r>
              <a:rPr lang="id" sz="2400" b="1" i="1" dirty="0">
                <a:solidFill>
                  <a:srgbClr val="0B5394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GOOGLE PLAY STORE </a:t>
            </a:r>
            <a:r>
              <a:rPr lang="id" sz="2400" b="1" dirty="0">
                <a:solidFill>
                  <a:srgbClr val="0B5394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DENGAN METODE </a:t>
            </a:r>
            <a:r>
              <a:rPr lang="id" sz="2400" b="1" i="1" dirty="0">
                <a:solidFill>
                  <a:schemeClr val="accent1">
                    <a:lumMod val="75000"/>
                  </a:schemeClr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ADASYN-MULTINOMIAL NAIVE BAYES</a:t>
            </a:r>
            <a:endParaRPr sz="2400" b="1" i="1" dirty="0">
              <a:solidFill>
                <a:schemeClr val="accent1">
                  <a:lumMod val="75000"/>
                </a:schemeClr>
              </a:solidFill>
              <a:highlight>
                <a:schemeClr val="lt1"/>
              </a:highlight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0" y="5049125"/>
            <a:ext cx="9144000" cy="945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732800" y="4492443"/>
            <a:ext cx="56784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B539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Rabu, 9 November </a:t>
            </a:r>
            <a:r>
              <a:rPr lang="id" sz="1600" b="1" dirty="0">
                <a:solidFill>
                  <a:srgbClr val="0B539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2022</a:t>
            </a:r>
            <a:endParaRPr sz="1600" b="1" dirty="0">
              <a:solidFill>
                <a:srgbClr val="0B539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30150" y="2825788"/>
            <a:ext cx="3083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800" b="1" dirty="0">
                <a:solidFill>
                  <a:srgbClr val="0B5394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IMAM SUYUTI</a:t>
            </a:r>
            <a:endParaRPr sz="1800" b="1" dirty="0">
              <a:solidFill>
                <a:srgbClr val="0B5394"/>
              </a:solidFill>
              <a:highlight>
                <a:schemeClr val="lt1"/>
              </a:highlight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800" b="1" dirty="0">
                <a:solidFill>
                  <a:srgbClr val="0B5394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M0119043</a:t>
            </a:r>
            <a:endParaRPr sz="1800" dirty="0">
              <a:highlight>
                <a:schemeClr val="lt1"/>
              </a:highlight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8;p20">
            <a:extLst>
              <a:ext uri="{FF2B5EF4-FFF2-40B4-BE49-F238E27FC236}">
                <a16:creationId xmlns:a16="http://schemas.microsoft.com/office/drawing/2014/main" id="{21796F17-6E99-EBC7-B562-283A86F15206}"/>
              </a:ext>
            </a:extLst>
          </p:cNvPr>
          <p:cNvSpPr/>
          <p:nvPr/>
        </p:nvSpPr>
        <p:spPr>
          <a:xfrm>
            <a:off x="293415" y="633300"/>
            <a:ext cx="8360620" cy="1054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D9D9D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ID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176950" y="101100"/>
            <a:ext cx="1920900" cy="431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LANDASAN TEORI</a:t>
            </a:r>
            <a:endParaRPr sz="1600"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8790000" y="4789500"/>
            <a:ext cx="35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sz="11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322300" y="945800"/>
            <a:ext cx="1630200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Pembobotan TF-IDF</a:t>
            </a:r>
            <a:endParaRPr sz="1800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2624878" y="800450"/>
            <a:ext cx="5813400" cy="72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Salah satu model yang digunakan untuk menghitung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bobot kata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pada suatu dokumen dengan menggunakan model </a:t>
            </a:r>
            <a:r>
              <a:rPr lang="id" sz="1600" b="1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term frequency </a:t>
            </a:r>
            <a:r>
              <a:rPr lang="en-US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(Melita)</a:t>
            </a:r>
            <a:endParaRPr sz="1600" b="1" i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Google Shape;206;p23"/>
              <p:cNvSpPr/>
              <p:nvPr/>
            </p:nvSpPr>
            <p:spPr>
              <a:xfrm>
                <a:off x="442325" y="1832400"/>
                <a:ext cx="8062800" cy="29571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D9D9D9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Rumus pembobotan TF-IDF ditulis sebagai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D" dirty="0">
                  <a:solidFill>
                    <a:srgbClr val="0B5394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D" dirty="0">
                  <a:solidFill>
                    <a:srgbClr val="0B5394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D" dirty="0">
                  <a:solidFill>
                    <a:srgbClr val="0B5394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D" dirty="0">
                  <a:solidFill>
                    <a:srgbClr val="0B5394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dengan </a:t>
                </a:r>
              </a:p>
              <a:p>
                <a:pPr marL="0" lvl="0" indent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dirty="0">
                    <a:solidFill>
                      <a:srgbClr val="0B5394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-</a:t>
                </a:r>
                <a:r>
                  <a:rPr lang="en-ID" i="1" dirty="0">
                    <a:solidFill>
                      <a:srgbClr val="0B5394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  <a:sym typeface="Cambria Math"/>
                          </a:rPr>
                        </m:ctrlPr>
                      </m:sSubPr>
                      <m:e>
                        <m:r>
                          <a:rPr lang="en-ID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  <a:sym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  <a:sym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  <a:sym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  <a:sym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D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adalah bobot </a:t>
                </a:r>
                <a:r>
                  <a:rPr lang="en-ID" dirty="0" err="1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istilah</a:t>
                </a:r>
                <a:r>
                  <a:rPr lang="en-ID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D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) terhadap </a:t>
                </a:r>
                <a:r>
                  <a:rPr lang="en-ID" dirty="0" err="1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dokumen</a:t>
                </a:r>
                <a:r>
                  <a:rPr lang="en-ID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D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)</a:t>
                </a:r>
              </a:p>
              <a:p>
                <a:pPr marL="0" lvl="0" indent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-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B5394"/>
                        </a:solidFill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D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lang="en-ID" dirty="0" err="1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adalah</a:t>
                </a:r>
                <a:r>
                  <a:rPr lang="en-ID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jumlah kemunculan </a:t>
                </a:r>
                <a:r>
                  <a:rPr lang="en-ID" dirty="0" err="1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istilah</a:t>
                </a:r>
                <a:r>
                  <a:rPr lang="en-ID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D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) terhadap </a:t>
                </a:r>
                <a:r>
                  <a:rPr lang="en-ID" dirty="0" err="1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dokumen</a:t>
                </a:r>
                <a:r>
                  <a:rPr lang="en-ID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D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)</a:t>
                </a:r>
              </a:p>
              <a:p>
                <a:pPr marL="0" lvl="0" indent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-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B5394"/>
                        </a:solidFill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𝑁</m:t>
                    </m:r>
                  </m:oMath>
                </a14:m>
                <a:r>
                  <a:rPr lang="en-ID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lang="en-ID" dirty="0" err="1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adalah</a:t>
                </a:r>
                <a:r>
                  <a:rPr lang="en-ID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jumlah semua dokumen yang ada dalam </a:t>
                </a:r>
                <a:r>
                  <a:rPr lang="en-ID" i="1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dataset</a:t>
                </a:r>
                <a:endParaRPr lang="en-ID" dirty="0">
                  <a:solidFill>
                    <a:srgbClr val="0B5394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-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B5394"/>
                        </a:solidFill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D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lang="en-ID" dirty="0" err="1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adalah</a:t>
                </a:r>
                <a:r>
                  <a:rPr lang="en-ID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jumlah dokumen yang mengandung </a:t>
                </a:r>
                <a:r>
                  <a:rPr lang="en-ID" dirty="0" err="1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istilah</a:t>
                </a:r>
                <a:r>
                  <a:rPr lang="en-ID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D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D" sz="1300" b="1" dirty="0">
                  <a:solidFill>
                    <a:srgbClr val="0B5394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b="1" dirty="0">
                  <a:solidFill>
                    <a:srgbClr val="0B5394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206" name="Google Shape;206;p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5" y="1832400"/>
                <a:ext cx="8062800" cy="2957100"/>
              </a:xfrm>
              <a:prstGeom prst="rect">
                <a:avLst/>
              </a:prstGeom>
              <a:blipFill>
                <a:blip r:embed="rId4"/>
                <a:stretch>
                  <a:fillRect l="-75"/>
                </a:stretch>
              </a:blipFill>
              <a:ln w="28575" cap="flat" cmpd="sng">
                <a:solidFill>
                  <a:srgbClr val="D9D9D9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7" name="Google Shape;20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1675" y="2298350"/>
            <a:ext cx="2324100" cy="720300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EF036B86-E002-3E0A-ED39-D1ED12B0E3CF}"/>
              </a:ext>
            </a:extLst>
          </p:cNvPr>
          <p:cNvSpPr/>
          <p:nvPr/>
        </p:nvSpPr>
        <p:spPr>
          <a:xfrm>
            <a:off x="3311675" y="2441359"/>
            <a:ext cx="585622" cy="506027"/>
          </a:xfrm>
          <a:prstGeom prst="flowChartConnector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B1A85AB-D5AA-C36B-DD17-1240A47FF17A}"/>
              </a:ext>
            </a:extLst>
          </p:cNvPr>
          <p:cNvSpPr/>
          <p:nvPr/>
        </p:nvSpPr>
        <p:spPr>
          <a:xfrm>
            <a:off x="4046811" y="2441359"/>
            <a:ext cx="525189" cy="506027"/>
          </a:xfrm>
          <a:prstGeom prst="flowChartConnector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B9FBAAB-187C-0DA4-9E84-4396A6EA74BF}"/>
              </a:ext>
            </a:extLst>
          </p:cNvPr>
          <p:cNvSpPr/>
          <p:nvPr/>
        </p:nvSpPr>
        <p:spPr>
          <a:xfrm flipV="1">
            <a:off x="5069002" y="2298350"/>
            <a:ext cx="427687" cy="368734"/>
          </a:xfrm>
          <a:prstGeom prst="flowChartConnector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5D1B00E-14ED-3295-0015-C31E397076C3}"/>
              </a:ext>
            </a:extLst>
          </p:cNvPr>
          <p:cNvSpPr/>
          <p:nvPr/>
        </p:nvSpPr>
        <p:spPr>
          <a:xfrm flipV="1">
            <a:off x="5069002" y="2667084"/>
            <a:ext cx="427687" cy="368734"/>
          </a:xfrm>
          <a:prstGeom prst="flowChartConnector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4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/>
          <p:nvPr/>
        </p:nvSpPr>
        <p:spPr>
          <a:xfrm>
            <a:off x="240875" y="1118000"/>
            <a:ext cx="8416500" cy="108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D9D9D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322300" y="2938000"/>
            <a:ext cx="8416500" cy="16251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D9D9D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176950" y="74467"/>
            <a:ext cx="1920900" cy="431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LANDASAN TEORI</a:t>
            </a:r>
            <a:endParaRPr sz="1600"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8790000" y="4789500"/>
            <a:ext cx="35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-US" sz="11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1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486625" y="1446950"/>
            <a:ext cx="1630200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VADER</a:t>
            </a:r>
            <a:endParaRPr sz="1600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2742375" y="1287262"/>
            <a:ext cx="5813400" cy="7346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yang digunakan dalam menganalisis sentimen dan mampu menentukan keragaman data melalui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intensitas kekuatan emosional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yang ada sesuai dengan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kamus data </a:t>
            </a:r>
            <a:r>
              <a:rPr lang="id" sz="1600" b="1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lexicon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yang tersedia</a:t>
            </a:r>
            <a:r>
              <a:rPr lang="en-US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(Elbagir &amp; Yang)</a:t>
            </a:r>
            <a:endParaRPr sz="1600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461200" y="3535760"/>
            <a:ext cx="2982600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Adaptive Synthetic Sampling Approach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(ADASYN)</a:t>
            </a:r>
            <a:endParaRPr sz="1600" i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803775" y="3206810"/>
            <a:ext cx="4752000" cy="108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Menghasilkan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sampel secara adaptif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dalam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sintetik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terhadap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kelas minoritas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yang dibentuk oleh distribusi data untuk mengurangi bias yang disebabkan oleh distribusi data yang tidak merata pada data dengan label lain yang memiliki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kelas mayoritas</a:t>
            </a:r>
            <a:r>
              <a:rPr lang="en-US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(He </a:t>
            </a:r>
            <a:r>
              <a:rPr lang="en-US" sz="16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 al.)</a:t>
            </a:r>
            <a:endParaRPr sz="1600" i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5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8;p20">
            <a:extLst>
              <a:ext uri="{FF2B5EF4-FFF2-40B4-BE49-F238E27FC236}">
                <a16:creationId xmlns:a16="http://schemas.microsoft.com/office/drawing/2014/main" id="{EF5060FC-9716-D088-B5DF-D8BF513DA2A5}"/>
              </a:ext>
            </a:extLst>
          </p:cNvPr>
          <p:cNvSpPr/>
          <p:nvPr/>
        </p:nvSpPr>
        <p:spPr>
          <a:xfrm>
            <a:off x="176950" y="633300"/>
            <a:ext cx="8410500" cy="1054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D9D9D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ID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176950" y="74467"/>
            <a:ext cx="1920900" cy="431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LANDASAN TEORI</a:t>
            </a:r>
            <a:endParaRPr sz="1600" b="1"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8790000" y="4789500"/>
            <a:ext cx="35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-US" sz="11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1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379138" y="945800"/>
            <a:ext cx="2009400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6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Multinomial Naïve Bayes</a:t>
            </a:r>
            <a:endParaRPr sz="1600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2590725" y="802475"/>
            <a:ext cx="5813400" cy="72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metode </a:t>
            </a:r>
            <a:r>
              <a:rPr lang="id" sz="1600" b="1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supervised learning</a:t>
            </a:r>
            <a:r>
              <a:rPr lang="id" sz="16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yang menggunakan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probabilitas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dan lebih difokuskan untuk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klasifikasi teks</a:t>
            </a:r>
            <a:r>
              <a:rPr lang="en-US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(Liu &amp; </a:t>
            </a:r>
            <a:r>
              <a:rPr lang="en-US" sz="16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Ozsu</a:t>
            </a:r>
            <a:r>
              <a:rPr lang="en-US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6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Google Shape;230;p25"/>
              <p:cNvSpPr/>
              <p:nvPr/>
            </p:nvSpPr>
            <p:spPr>
              <a:xfrm>
                <a:off x="442325" y="1857075"/>
                <a:ext cx="8062800" cy="2932425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D9D9D9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ID" sz="1600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Proporsional probabilitas </a:t>
                </a:r>
                <a:r>
                  <a:rPr lang="en-ID" sz="1600" dirty="0" err="1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ulasan</a:t>
                </a:r>
                <a:r>
                  <a:rPr lang="en-ID" sz="1600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B5394"/>
                        </a:solidFill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𝑑</m:t>
                    </m:r>
                  </m:oMath>
                </a14:m>
                <a:r>
                  <a:rPr lang="en-ID" sz="1600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yang memiliki </a:t>
                </a:r>
                <a:r>
                  <a:rPr lang="en-ID" sz="1600" dirty="0" err="1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kelas</a:t>
                </a:r>
                <a:r>
                  <a:rPr lang="en-ID" sz="1600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B5394"/>
                        </a:solidFill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𝑐</m:t>
                    </m:r>
                  </m:oMath>
                </a14:m>
                <a:r>
                  <a:rPr lang="en-ID" sz="1600" i="1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lang="en-ID" sz="1600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ditunjukkan pada rumus yang ditulis sebagai</a:t>
                </a:r>
                <a:endParaRPr lang="en-ID" dirty="0">
                  <a:solidFill>
                    <a:srgbClr val="0B5394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D" dirty="0">
                  <a:solidFill>
                    <a:srgbClr val="0B5394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D" dirty="0">
                  <a:solidFill>
                    <a:srgbClr val="0B5394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D" dirty="0">
                  <a:solidFill>
                    <a:srgbClr val="0B5394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D" dirty="0">
                  <a:solidFill>
                    <a:srgbClr val="0B5394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600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dengan </a:t>
                </a:r>
              </a:p>
              <a:p>
                <a:pPr marL="0" lvl="0" indent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600" i="1" dirty="0">
                    <a:solidFill>
                      <a:srgbClr val="0B5394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- </a:t>
                </a:r>
                <a14:m>
                  <m:oMath xmlns:m="http://schemas.openxmlformats.org/officeDocument/2006/math">
                    <m:r>
                      <a:rPr lang="en-ID" sz="1600" b="0" i="1" smtClean="0">
                        <a:solidFill>
                          <a:srgbClr val="0B5394"/>
                        </a:solidFill>
                        <a:latin typeface="Cambria Math" panose="02040503050406030204" pitchFamily="18" charset="0"/>
                        <a:ea typeface="Cambria Math"/>
                        <a:cs typeface="Cambria Math"/>
                        <a:sym typeface="Cambria Math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  <a:sym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  <a:sym typeface="Cambria Math"/>
                          </a:rPr>
                          <m:t>𝑐</m:t>
                        </m:r>
                      </m:e>
                      <m:e>
                        <m:r>
                          <a:rPr lang="en-US" sz="1600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  <a:sym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ID" sz="1600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  : probabilitas suatu </a:t>
                </a:r>
                <a:r>
                  <a:rPr lang="en-ID" sz="1600" dirty="0" err="1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kelas</a:t>
                </a:r>
                <a:r>
                  <a:rPr lang="en-ID" sz="1600" i="1" dirty="0">
                    <a:solidFill>
                      <a:srgbClr val="0B5394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B5394"/>
                        </a:solidFill>
                        <a:latin typeface="Cambria Math" panose="02040503050406030204" pitchFamily="18" charset="0"/>
                        <a:ea typeface="Cambria Math"/>
                        <a:cs typeface="Cambria Math"/>
                        <a:sym typeface="Cambria Math"/>
                      </a:rPr>
                      <m:t>𝑐</m:t>
                    </m:r>
                  </m:oMath>
                </a14:m>
                <a:r>
                  <a:rPr lang="en-ID" sz="1600" i="1" dirty="0">
                    <a:solidFill>
                      <a:srgbClr val="0B5394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 </a:t>
                </a:r>
                <a:r>
                  <a:rPr lang="en-ID" sz="1600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pada dokumen/</a:t>
                </a:r>
                <a:r>
                  <a:rPr lang="en-ID" sz="1600" dirty="0" err="1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teks</a:t>
                </a:r>
                <a:r>
                  <a:rPr lang="en-ID" sz="1600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B5394"/>
                        </a:solidFill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𝑑</m:t>
                    </m:r>
                  </m:oMath>
                </a14:m>
                <a:endParaRPr lang="en-ID" sz="1600" i="1" dirty="0">
                  <a:solidFill>
                    <a:srgbClr val="0B5394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  <a:p>
                <a:pPr marL="0" lvl="0" indent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600" i="1" dirty="0">
                    <a:solidFill>
                      <a:srgbClr val="0B5394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-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B5394"/>
                        </a:solidFill>
                        <a:latin typeface="Cambria Math" panose="02040503050406030204" pitchFamily="18" charset="0"/>
                        <a:ea typeface="Cambria Math"/>
                        <a:cs typeface="Cambria Math"/>
                        <a:sym typeface="Cambria Math"/>
                      </a:rPr>
                      <m:t>𝑃</m:t>
                    </m:r>
                    <m:r>
                      <a:rPr lang="en-US" sz="1600" b="0" i="1" smtClean="0">
                        <a:solidFill>
                          <a:srgbClr val="0B5394"/>
                        </a:solidFill>
                        <a:latin typeface="Cambria Math" panose="02040503050406030204" pitchFamily="18" charset="0"/>
                        <a:ea typeface="Cambria Math"/>
                        <a:cs typeface="Cambria Math"/>
                        <a:sym typeface="Cambria Math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0B5394"/>
                        </a:solidFill>
                        <a:latin typeface="Cambria Math" panose="02040503050406030204" pitchFamily="18" charset="0"/>
                        <a:ea typeface="Cambria Math"/>
                        <a:cs typeface="Cambria Math"/>
                        <a:sym typeface="Cambria Math"/>
                      </a:rPr>
                      <m:t>𝑐</m:t>
                    </m:r>
                    <m:r>
                      <a:rPr lang="en-US" sz="1600" b="0" i="1" smtClean="0">
                        <a:solidFill>
                          <a:srgbClr val="0B5394"/>
                        </a:solidFill>
                        <a:latin typeface="Cambria Math" panose="02040503050406030204" pitchFamily="18" charset="0"/>
                        <a:ea typeface="Cambria Math"/>
                        <a:cs typeface="Cambria Math"/>
                        <a:sym typeface="Cambria Math"/>
                      </a:rPr>
                      <m:t>)</m:t>
                    </m:r>
                  </m:oMath>
                </a14:m>
                <a:r>
                  <a:rPr lang="en-ID" sz="1600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       : probabilitas </a:t>
                </a:r>
                <a:r>
                  <a:rPr lang="en-ID" sz="1600" i="1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prior</a:t>
                </a:r>
                <a:r>
                  <a:rPr lang="en-ID" sz="1600" i="1" dirty="0">
                    <a:solidFill>
                      <a:srgbClr val="0B5394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B5394"/>
                        </a:solidFill>
                        <a:latin typeface="Cambria Math" panose="02040503050406030204" pitchFamily="18" charset="0"/>
                        <a:ea typeface="Cambria Math"/>
                        <a:cs typeface="Cambria Math"/>
                        <a:sym typeface="Cambria Math"/>
                      </a:rPr>
                      <m:t>𝑐</m:t>
                    </m:r>
                  </m:oMath>
                </a14:m>
                <a:endParaRPr lang="en-ID" sz="1600" i="1" dirty="0">
                  <a:solidFill>
                    <a:srgbClr val="0B5394"/>
                  </a:solidFill>
                  <a:latin typeface="Cambria Math"/>
                  <a:ea typeface="Cambria Math"/>
                  <a:cs typeface="Cambria Math"/>
                  <a:sym typeface="Cambria Math"/>
                </a:endParaRPr>
              </a:p>
              <a:p>
                <a:pPr marL="0" lvl="0" indent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600" i="1" dirty="0">
                    <a:solidFill>
                      <a:srgbClr val="0B5394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-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B5394"/>
                        </a:solidFill>
                        <a:latin typeface="Cambria Math" panose="02040503050406030204" pitchFamily="18" charset="0"/>
                        <a:ea typeface="Cambria Math"/>
                        <a:cs typeface="Cambria Math"/>
                        <a:sym typeface="Cambria Math"/>
                      </a:rPr>
                      <m:t>𝑃</m:t>
                    </m:r>
                    <m:r>
                      <a:rPr lang="en-US" sz="1600" b="0" i="1" smtClean="0">
                        <a:solidFill>
                          <a:srgbClr val="0B5394"/>
                        </a:solidFill>
                        <a:latin typeface="Cambria Math" panose="02040503050406030204" pitchFamily="18" charset="0"/>
                        <a:ea typeface="Cambria Math"/>
                        <a:cs typeface="Cambria Math"/>
                        <a:sym typeface="Cambria Math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  <a:sym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  <a:sym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B5394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  <a:sym typeface="Cambria Math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B5394"/>
                        </a:solidFill>
                        <a:latin typeface="Cambria Math" panose="02040503050406030204" pitchFamily="18" charset="0"/>
                        <a:ea typeface="Cambria Math"/>
                        <a:cs typeface="Cambria Math"/>
                        <a:sym typeface="Cambria Math"/>
                      </a:rPr>
                      <m:t>|</m:t>
                    </m:r>
                    <m:r>
                      <a:rPr lang="en-US" sz="1600" b="0" i="1" smtClean="0">
                        <a:solidFill>
                          <a:srgbClr val="0B5394"/>
                        </a:solidFill>
                        <a:latin typeface="Cambria Math" panose="02040503050406030204" pitchFamily="18" charset="0"/>
                        <a:ea typeface="Cambria Math"/>
                        <a:cs typeface="Cambria Math"/>
                        <a:sym typeface="Cambria Math"/>
                      </a:rPr>
                      <m:t>𝑐</m:t>
                    </m:r>
                    <m:r>
                      <a:rPr lang="en-US" sz="1600" b="0" i="1" smtClean="0">
                        <a:solidFill>
                          <a:srgbClr val="0B5394"/>
                        </a:solidFill>
                        <a:latin typeface="Cambria Math" panose="02040503050406030204" pitchFamily="18" charset="0"/>
                        <a:ea typeface="Cambria Math"/>
                        <a:cs typeface="Cambria Math"/>
                        <a:sym typeface="Cambria Math"/>
                      </a:rPr>
                      <m:t>)</m:t>
                    </m:r>
                  </m:oMath>
                </a14:m>
                <a:r>
                  <a:rPr lang="en-ID" sz="1600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: probabilitas suatu kata pada </a:t>
                </a:r>
                <a:r>
                  <a:rPr lang="en-ID" sz="1600" dirty="0" err="1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kelas</a:t>
                </a:r>
                <a:r>
                  <a:rPr lang="en-ID" sz="1600" dirty="0">
                    <a:solidFill>
                      <a:srgbClr val="0B5394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B5394"/>
                        </a:solidFill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𝑐</m:t>
                    </m:r>
                  </m:oMath>
                </a14:m>
                <a:endParaRPr lang="en-ID" sz="1600" dirty="0">
                  <a:solidFill>
                    <a:srgbClr val="0B5394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b="1" dirty="0">
                  <a:solidFill>
                    <a:srgbClr val="0B5394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230" name="Google Shape;230;p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5" y="1857075"/>
                <a:ext cx="8062800" cy="2932425"/>
              </a:xfrm>
              <a:prstGeom prst="rect">
                <a:avLst/>
              </a:prstGeom>
              <a:blipFill>
                <a:blip r:embed="rId4"/>
                <a:stretch>
                  <a:fillRect l="-301"/>
                </a:stretch>
              </a:blipFill>
              <a:ln w="28575" cap="flat" cmpd="sng">
                <a:solidFill>
                  <a:srgbClr val="D9D9D9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1" name="Google Shape;23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7362" y="2396274"/>
            <a:ext cx="2752725" cy="923925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15444682-36D2-AFBD-681C-DB12DCE743A0}"/>
              </a:ext>
            </a:extLst>
          </p:cNvPr>
          <p:cNvSpPr/>
          <p:nvPr/>
        </p:nvSpPr>
        <p:spPr>
          <a:xfrm>
            <a:off x="3266983" y="2571751"/>
            <a:ext cx="665825" cy="535434"/>
          </a:xfrm>
          <a:prstGeom prst="flowChartConnector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0AA36F5-7FE5-5525-DE5D-A56A21C06C99}"/>
              </a:ext>
            </a:extLst>
          </p:cNvPr>
          <p:cNvSpPr/>
          <p:nvPr/>
        </p:nvSpPr>
        <p:spPr>
          <a:xfrm>
            <a:off x="4102428" y="2590519"/>
            <a:ext cx="549471" cy="535434"/>
          </a:xfrm>
          <a:prstGeom prst="flowChartConnector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CB25E6B-C156-333B-18E4-BD21D9DF4562}"/>
              </a:ext>
            </a:extLst>
          </p:cNvPr>
          <p:cNvSpPr/>
          <p:nvPr/>
        </p:nvSpPr>
        <p:spPr>
          <a:xfrm>
            <a:off x="4937874" y="2571750"/>
            <a:ext cx="797101" cy="576233"/>
          </a:xfrm>
          <a:prstGeom prst="flowChartConnector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6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 txBox="1"/>
          <p:nvPr/>
        </p:nvSpPr>
        <p:spPr>
          <a:xfrm>
            <a:off x="176950" y="74467"/>
            <a:ext cx="1920900" cy="431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LANDASAN TEORI</a:t>
            </a:r>
            <a:endParaRPr sz="1600"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363750" y="628483"/>
            <a:ext cx="2743434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Evaluasi Sistem Klasifikasi</a:t>
            </a:r>
            <a:endParaRPr sz="16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363750" y="1101100"/>
            <a:ext cx="8416500" cy="3916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D9D9D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Ada 5 metode perhitungan yang digunakan untuk menilai performa klasifikasi</a:t>
            </a:r>
            <a:r>
              <a:rPr lang="en-US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4 </a:t>
            </a:r>
            <a:r>
              <a:rPr lang="en-US" sz="16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Metode</a:t>
            </a:r>
            <a:r>
              <a:rPr lang="en-US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menurut</a:t>
            </a:r>
            <a:r>
              <a:rPr lang="en-US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Daulay</a:t>
            </a:r>
            <a:r>
              <a:rPr lang="en-US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dan </a:t>
            </a:r>
            <a:r>
              <a:rPr lang="en-US" sz="16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Asror</a:t>
            </a:r>
            <a:r>
              <a:rPr lang="en-US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yang </a:t>
            </a:r>
            <a:r>
              <a:rPr lang="en-US" sz="16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ditunjukkan</a:t>
            </a:r>
            <a:r>
              <a:rPr lang="en-US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sebagai</a:t>
            </a:r>
            <a:r>
              <a:rPr lang="en-US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berikut</a:t>
            </a:r>
            <a:r>
              <a:rPr lang="en-US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600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627750" y="2009375"/>
            <a:ext cx="1630200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Confusion Matrix</a:t>
            </a:r>
            <a:endParaRPr sz="1600" i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627750" y="2792100"/>
            <a:ext cx="1630200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i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Accuracy</a:t>
            </a:r>
            <a:endParaRPr sz="1600" i="1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627750" y="3540038"/>
            <a:ext cx="1630200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i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</a:t>
            </a:r>
            <a:endParaRPr sz="1600" i="1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627750" y="4287975"/>
            <a:ext cx="1630200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i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Precision</a:t>
            </a:r>
            <a:endParaRPr sz="1600" i="1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2536050" y="1936625"/>
            <a:ext cx="5813400" cy="57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Salah satu metode evaluasi dengan cara sebuah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tabel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yang menyatakan berapa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banyak data uji yang benar atau salah diklasifikasikan</a:t>
            </a:r>
            <a:endParaRPr sz="16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2536050" y="2666850"/>
            <a:ext cx="5813400" cy="680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Tingkat kedekatan antara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nilai prediksi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dengan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nilai aktual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Jika nilai akurasi tinggi maka sebuah sistem akan semakin bagus dalam melakukan prediksi</a:t>
            </a:r>
            <a:endParaRPr sz="1600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2536050" y="3467300"/>
            <a:ext cx="5813400" cy="57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Salah satu perhitungan keakuratan prediksi yang digunakan sebagai ukuran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tingkat keberhasilan sistem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dalam menemukan kembali sebuah informasi</a:t>
            </a:r>
            <a:endParaRPr sz="1600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2536050" y="4215225"/>
            <a:ext cx="5813400" cy="57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Tingkat ketepatan antara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informasi yang diminta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oleh pengguna dengan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jawaban sistem</a:t>
            </a:r>
            <a:endParaRPr sz="16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8790000" y="4789500"/>
            <a:ext cx="35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-US" sz="11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1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7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7"/>
          <p:cNvSpPr txBox="1"/>
          <p:nvPr/>
        </p:nvSpPr>
        <p:spPr>
          <a:xfrm>
            <a:off x="176950" y="74467"/>
            <a:ext cx="1920900" cy="431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LANDASAN TEORI</a:t>
            </a:r>
            <a:endParaRPr sz="1600"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465060" y="686694"/>
            <a:ext cx="2588858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Evaluasi Sistem Klasifikasi</a:t>
            </a:r>
            <a:endParaRPr sz="16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8790000" y="4789500"/>
            <a:ext cx="35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-US" sz="11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1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363750" y="1239900"/>
            <a:ext cx="8416500" cy="3802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D9D9D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627750" y="1731350"/>
            <a:ext cx="1630200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Area Under Curve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(AUC)</a:t>
            </a:r>
            <a:endParaRPr sz="1600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2388093" y="1489550"/>
            <a:ext cx="6063449" cy="91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Kriteria evaluasi yang menggunakan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sensitivitas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atau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spesifisitas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sebagai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dasar pengukuran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Apabila terjadi kasus ketidakseimbangan data (</a:t>
            </a:r>
            <a:r>
              <a:rPr lang="id" sz="1600" b="1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imbalance dataset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maka dalam memilih model mana yang terbaik dapat dilakukan dengan menggunakan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nilai AUC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sebagai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dasar pengukuran</a:t>
            </a:r>
            <a:r>
              <a:rPr lang="en-US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(He dan Ma)</a:t>
            </a:r>
            <a:endParaRPr sz="16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805350" y="3093100"/>
            <a:ext cx="2186400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Tabel Kategori Nilai AUC</a:t>
            </a:r>
            <a:endParaRPr sz="1600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61" name="Google Shape;261;p27"/>
          <p:cNvGraphicFramePr/>
          <p:nvPr>
            <p:extLst>
              <p:ext uri="{D42A27DB-BD31-4B8C-83A1-F6EECF244321}">
                <p14:modId xmlns:p14="http://schemas.microsoft.com/office/powerpoint/2010/main" val="3428669646"/>
              </p:ext>
            </p:extLst>
          </p:nvPr>
        </p:nvGraphicFramePr>
        <p:xfrm>
          <a:off x="3489075" y="2644851"/>
          <a:ext cx="3907350" cy="2377260"/>
        </p:xfrm>
        <a:graphic>
          <a:graphicData uri="http://schemas.openxmlformats.org/drawingml/2006/table">
            <a:tbl>
              <a:tblPr>
                <a:noFill/>
                <a:tableStyleId>{B1D834CD-72D1-4CD0-8554-1FF69EAF1A09}</a:tableStyleId>
              </a:tblPr>
              <a:tblGrid>
                <a:gridCol w="195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Nilai AUC</a:t>
                      </a:r>
                      <a:endParaRPr sz="1400" b="1" dirty="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Deskripsi</a:t>
                      </a:r>
                      <a:endParaRPr sz="1400" b="1" dirty="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b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0,9 - 1,0</a:t>
                      </a:r>
                      <a:endParaRPr sz="1400" b="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b="0" i="1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Excellent</a:t>
                      </a:r>
                      <a:endParaRPr sz="1400" b="0" i="1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b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0,8 - 0,9</a:t>
                      </a:r>
                      <a:endParaRPr sz="1400" b="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b="0" i="1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Good</a:t>
                      </a:r>
                      <a:endParaRPr sz="1400" b="0" i="1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b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0,7 - 0,8</a:t>
                      </a:r>
                      <a:endParaRPr sz="1400" b="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b="0" i="1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Fair</a:t>
                      </a:r>
                      <a:endParaRPr sz="1400" b="0" i="1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b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0,6 - 0,7</a:t>
                      </a:r>
                      <a:endParaRPr sz="1400" b="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b="0" i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Poor</a:t>
                      </a:r>
                      <a:endParaRPr sz="1400" b="0" i="1" dirty="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b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0,5 - 0,6</a:t>
                      </a:r>
                      <a:endParaRPr sz="1400" b="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b="0" i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Failure</a:t>
                      </a:r>
                      <a:endParaRPr sz="1400" b="0" i="1" dirty="0">
                        <a:solidFill>
                          <a:schemeClr val="accen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8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/>
          <p:nvPr/>
        </p:nvSpPr>
        <p:spPr>
          <a:xfrm>
            <a:off x="429675" y="1630250"/>
            <a:ext cx="8227200" cy="183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D9D9D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8"/>
          <p:cNvSpPr txBox="1"/>
          <p:nvPr/>
        </p:nvSpPr>
        <p:spPr>
          <a:xfrm>
            <a:off x="176950" y="74467"/>
            <a:ext cx="1920900" cy="431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LANDASAN TEORI</a:t>
            </a:r>
            <a:endParaRPr sz="1600"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564500" y="2274775"/>
            <a:ext cx="1647000" cy="42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Word Cloud</a:t>
            </a:r>
            <a:endParaRPr sz="1800" i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2586600" y="2032975"/>
            <a:ext cx="5813400" cy="91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Representasi dari data yang menunjukkan sekumpulan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kata-kata penting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dan sering muncul dalam kata. Kata-kata yang sering muncul ditandai dengan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banyaknya jumlah kata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dan dicetak dengan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ukuran besar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dalam </a:t>
            </a:r>
            <a:r>
              <a:rPr lang="id" sz="16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word cloud</a:t>
            </a:r>
            <a:r>
              <a:rPr lang="en-US" sz="16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(Castella </a:t>
            </a:r>
            <a:r>
              <a:rPr lang="en-US" sz="16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 al.</a:t>
            </a:r>
            <a:r>
              <a:rPr lang="en-US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600" i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8790000" y="4825011"/>
            <a:ext cx="3540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-US" sz="11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sz="11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9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-5486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9"/>
          <p:cNvSpPr txBox="1"/>
          <p:nvPr/>
        </p:nvSpPr>
        <p:spPr>
          <a:xfrm>
            <a:off x="176950" y="83344"/>
            <a:ext cx="2514900" cy="431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KERANGKA PEMIKIRAN</a:t>
            </a:r>
            <a:endParaRPr sz="1600"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1756625" y="1308000"/>
            <a:ext cx="5674200" cy="25275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rgbClr val="D9D9D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2104125" y="1544715"/>
            <a:ext cx="4979232" cy="1892691"/>
          </a:xfrm>
          <a:prstGeom prst="flowChartTerminator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Permasalahan umum yang terjadi pada analisis sentimen yaitu adanya </a:t>
            </a:r>
            <a:r>
              <a:rPr lang="id" sz="1600" b="1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imbalanced dataset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Metode </a:t>
            </a:r>
            <a:r>
              <a:rPr lang="id" sz="1600" b="1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Multinomial Naïve Bayes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dapat diterapkan pada</a:t>
            </a:r>
            <a:r>
              <a:rPr lang="en-US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analisis</a:t>
            </a:r>
            <a:r>
              <a:rPr lang="en-US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sentimen pada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ulasan aplikasi Peduli Lindungi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 </a:t>
            </a:r>
            <a:r>
              <a:rPr lang="id" sz="16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Google Play Store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Metode yang digunakan untuk mengatasi </a:t>
            </a:r>
            <a:r>
              <a:rPr lang="id" sz="1600" b="1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imbalanced dataset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adalah Metode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ADASYN</a:t>
            </a:r>
            <a:endParaRPr sz="16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8790000" y="4789500"/>
            <a:ext cx="35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endParaRPr sz="1100" b="1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0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0"/>
          <p:cNvSpPr txBox="1"/>
          <p:nvPr/>
        </p:nvSpPr>
        <p:spPr>
          <a:xfrm>
            <a:off x="176950" y="74467"/>
            <a:ext cx="2691900" cy="431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METODOLOGI PENELITIAN</a:t>
            </a:r>
            <a:endParaRPr sz="1600"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0"/>
          <p:cNvSpPr txBox="1"/>
          <p:nvPr/>
        </p:nvSpPr>
        <p:spPr>
          <a:xfrm>
            <a:off x="8790000" y="4789500"/>
            <a:ext cx="35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-US" sz="11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sz="11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349649" y="681749"/>
            <a:ext cx="1665581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Penelitian</a:t>
            </a:r>
            <a:endParaRPr sz="16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567600" y="1251750"/>
            <a:ext cx="8008800" cy="3536549"/>
          </a:xfrm>
          <a:prstGeom prst="flowChartAlternateProcess">
            <a:avLst/>
          </a:prstGeom>
          <a:solidFill>
            <a:schemeClr val="lt1"/>
          </a:solidFill>
          <a:ln w="28575" cap="flat" cmpd="sng">
            <a:solidFill>
              <a:srgbClr val="D9D9D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yang digunakan adalah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primer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dari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ulasan aplikasi Peduli Lindungi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 </a:t>
            </a:r>
            <a:r>
              <a:rPr lang="id" sz="16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Google Play Store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Variabel-variabel yang digunakan dalam penelitian ini ditunjukkan sebagai berikut</a:t>
            </a:r>
            <a:endParaRPr sz="1600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90" name="Google Shape;290;p30"/>
          <p:cNvGraphicFramePr/>
          <p:nvPr>
            <p:extLst>
              <p:ext uri="{D42A27DB-BD31-4B8C-83A1-F6EECF244321}">
                <p14:modId xmlns:p14="http://schemas.microsoft.com/office/powerpoint/2010/main" val="2347810336"/>
              </p:ext>
            </p:extLst>
          </p:nvPr>
        </p:nvGraphicFramePr>
        <p:xfrm>
          <a:off x="3164050" y="2364900"/>
          <a:ext cx="2771675" cy="2133450"/>
        </p:xfrm>
        <a:graphic>
          <a:graphicData uri="http://schemas.openxmlformats.org/drawingml/2006/table">
            <a:tbl>
              <a:tblPr>
                <a:noFill/>
                <a:tableStyleId>{B1D834CD-72D1-4CD0-8554-1FF69EAF1A09}</a:tableStyleId>
              </a:tblPr>
              <a:tblGrid>
                <a:gridCol w="11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1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Variabel</a:t>
                      </a:r>
                      <a:endParaRPr sz="1600" b="1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1" dirty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Data</a:t>
                      </a:r>
                      <a:endParaRPr sz="1600" b="1" dirty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0" i="1">
                          <a:solidFill>
                            <a:srgbClr val="0B5394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Y</a:t>
                      </a:r>
                      <a:r>
                        <a:rPr lang="id" sz="1600" b="0" i="1" baseline="-25000">
                          <a:solidFill>
                            <a:srgbClr val="0B5394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 sz="1600" b="0" i="1" baseline="-25000">
                        <a:solidFill>
                          <a:srgbClr val="0B5394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Nama </a:t>
                      </a:r>
                      <a:r>
                        <a:rPr lang="id" sz="1600" b="0" i="1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reviewer</a:t>
                      </a:r>
                      <a:endParaRPr sz="1600" b="0" i="1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600" b="0" i="1">
                          <a:solidFill>
                            <a:srgbClr val="0B5394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Y</a:t>
                      </a:r>
                      <a:r>
                        <a:rPr lang="id" sz="1600" b="0" i="1" baseline="-25000">
                          <a:solidFill>
                            <a:srgbClr val="0B5394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 sz="1600" b="0" i="1">
                        <a:solidFill>
                          <a:srgbClr val="0B5394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0" i="1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Rating</a:t>
                      </a:r>
                      <a:endParaRPr sz="1600" b="0" i="1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600" b="0" i="1">
                          <a:solidFill>
                            <a:srgbClr val="0B5394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Y</a:t>
                      </a:r>
                      <a:r>
                        <a:rPr lang="id" sz="1600" b="0" i="1" baseline="-25000">
                          <a:solidFill>
                            <a:srgbClr val="0B5394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 sz="1600" b="0" i="1">
                        <a:solidFill>
                          <a:srgbClr val="0B5394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Tanggal ulasan</a:t>
                      </a: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600" b="0" i="1">
                          <a:solidFill>
                            <a:srgbClr val="0B5394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Y</a:t>
                      </a:r>
                      <a:r>
                        <a:rPr lang="id" sz="1600" b="0" i="1" baseline="-25000">
                          <a:solidFill>
                            <a:srgbClr val="0B5394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4</a:t>
                      </a:r>
                      <a:endParaRPr sz="1600" b="0" i="1">
                        <a:solidFill>
                          <a:srgbClr val="0B5394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0" dirty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Ulasan</a:t>
                      </a:r>
                      <a:endParaRPr sz="1600" b="0" dirty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1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1"/>
          <p:cNvSpPr/>
          <p:nvPr/>
        </p:nvSpPr>
        <p:spPr>
          <a:xfrm>
            <a:off x="245850" y="769793"/>
            <a:ext cx="8298300" cy="4409217"/>
          </a:xfrm>
          <a:prstGeom prst="flowChartAlternateProcess">
            <a:avLst/>
          </a:prstGeom>
          <a:solidFill>
            <a:schemeClr val="lt1"/>
          </a:solidFill>
          <a:ln w="28575" cap="flat" cmpd="sng">
            <a:solidFill>
              <a:srgbClr val="D9D9D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8790000" y="4825010"/>
            <a:ext cx="35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-US" sz="11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sz="11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176950" y="101100"/>
            <a:ext cx="2691900" cy="431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METODOLOGI PENELITIAN</a:t>
            </a:r>
            <a:endParaRPr sz="1600"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1"/>
          <p:cNvSpPr/>
          <p:nvPr/>
        </p:nvSpPr>
        <p:spPr>
          <a:xfrm>
            <a:off x="3365736" y="331316"/>
            <a:ext cx="1985177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Langkah Penelitian</a:t>
            </a:r>
            <a:endParaRPr sz="16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0" name="Google Shape;3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971" y="1355417"/>
            <a:ext cx="3149660" cy="3490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846904"/>
            <a:ext cx="3714349" cy="433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04" y="811523"/>
            <a:ext cx="3975110" cy="4279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2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/>
          <p:nvPr/>
        </p:nvSpPr>
        <p:spPr>
          <a:xfrm>
            <a:off x="488272" y="846600"/>
            <a:ext cx="8096435" cy="3547848"/>
          </a:xfrm>
          <a:prstGeom prst="flowChartAlternateProcess">
            <a:avLst/>
          </a:prstGeom>
          <a:solidFill>
            <a:schemeClr val="lt1"/>
          </a:solidFill>
          <a:ln w="28575" cap="flat" cmpd="sng">
            <a:solidFill>
              <a:srgbClr val="D9D9D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176950" y="74467"/>
            <a:ext cx="1301700" cy="431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JADWAL</a:t>
            </a:r>
            <a:endParaRPr sz="1600"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8790000" y="4789500"/>
            <a:ext cx="3540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-US" sz="11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endParaRPr sz="11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11" name="Google Shape;311;p32"/>
          <p:cNvGraphicFramePr/>
          <p:nvPr>
            <p:extLst>
              <p:ext uri="{D42A27DB-BD31-4B8C-83A1-F6EECF244321}">
                <p14:modId xmlns:p14="http://schemas.microsoft.com/office/powerpoint/2010/main" val="1152911595"/>
              </p:ext>
            </p:extLst>
          </p:nvPr>
        </p:nvGraphicFramePr>
        <p:xfrm>
          <a:off x="923276" y="1078335"/>
          <a:ext cx="7403977" cy="2986830"/>
        </p:xfrm>
        <a:graphic>
          <a:graphicData uri="http://schemas.openxmlformats.org/drawingml/2006/table">
            <a:tbl>
              <a:tblPr>
                <a:noFill/>
                <a:tableStyleId>{B1D834CD-72D1-4CD0-8554-1FF69EAF1A09}</a:tableStyleId>
              </a:tblPr>
              <a:tblGrid>
                <a:gridCol w="598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83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1" dirty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No.</a:t>
                      </a:r>
                      <a:endParaRPr sz="1600" b="1" dirty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1" dirty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Kegiatan</a:t>
                      </a:r>
                      <a:endParaRPr sz="1600" b="1" dirty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1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2022</a:t>
                      </a:r>
                      <a:endParaRPr sz="1600" b="1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1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2023</a:t>
                      </a:r>
                      <a:endParaRPr sz="1600" b="1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1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Nov</a:t>
                      </a:r>
                      <a:endParaRPr sz="1600" b="1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1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</a:t>
                      </a:r>
                      <a:endParaRPr sz="1600" b="1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1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Jan</a:t>
                      </a:r>
                      <a:endParaRPr sz="1600" b="1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1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Feb</a:t>
                      </a:r>
                      <a:endParaRPr sz="1600" b="1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1" dirty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Maret</a:t>
                      </a:r>
                      <a:endParaRPr sz="1600" b="1" dirty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1.</a:t>
                      </a: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Ujian dan revisi proposal TA</a:t>
                      </a: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✓</a:t>
                      </a: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600" b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✓</a:t>
                      </a: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2.</a:t>
                      </a: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0" dirty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Penelitian, pembahasan, dan kesimpulan</a:t>
                      </a:r>
                      <a:endParaRPr sz="1600" b="0" dirty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600" b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✓</a:t>
                      </a: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600" b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✓</a:t>
                      </a: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3.</a:t>
                      </a: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0" dirty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Penulisan skripsi dan artikel</a:t>
                      </a:r>
                      <a:endParaRPr sz="1600" b="0" dirty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600" b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✓</a:t>
                      </a: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600" b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✓</a:t>
                      </a: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600" b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✓</a:t>
                      </a: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4.</a:t>
                      </a: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0" dirty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Seminar hasil</a:t>
                      </a:r>
                      <a:endParaRPr sz="1600" b="0" dirty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600" b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✓</a:t>
                      </a: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5.</a:t>
                      </a:r>
                      <a:endParaRPr sz="1600" b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0" dirty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Ujian dan revisi skripsi</a:t>
                      </a:r>
                      <a:endParaRPr sz="1600" b="0" dirty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600" b="0" dirty="0">
                          <a:solidFill>
                            <a:srgbClr val="0B539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✓</a:t>
                      </a:r>
                      <a:endParaRPr sz="1600" b="0" dirty="0">
                        <a:solidFill>
                          <a:srgbClr val="0B539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7;p15">
            <a:extLst>
              <a:ext uri="{FF2B5EF4-FFF2-40B4-BE49-F238E27FC236}">
                <a16:creationId xmlns:a16="http://schemas.microsoft.com/office/drawing/2014/main" id="{DF1DF589-2547-45AC-535F-DCEFA6EC661B}"/>
              </a:ext>
            </a:extLst>
          </p:cNvPr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31462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2;p15">
            <a:extLst>
              <a:ext uri="{FF2B5EF4-FFF2-40B4-BE49-F238E27FC236}">
                <a16:creationId xmlns:a16="http://schemas.microsoft.com/office/drawing/2014/main" id="{041B2875-57A6-FA04-4FC0-B6C006255601}"/>
              </a:ext>
            </a:extLst>
          </p:cNvPr>
          <p:cNvSpPr txBox="1"/>
          <p:nvPr/>
        </p:nvSpPr>
        <p:spPr>
          <a:xfrm>
            <a:off x="132387" y="31462"/>
            <a:ext cx="3020400" cy="431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LATAR BELAKANG MASALAH</a:t>
            </a:r>
            <a:endParaRPr sz="1600" b="1"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93;p15">
            <a:extLst>
              <a:ext uri="{FF2B5EF4-FFF2-40B4-BE49-F238E27FC236}">
                <a16:creationId xmlns:a16="http://schemas.microsoft.com/office/drawing/2014/main" id="{59B83AA8-98AA-ADE3-66C4-A74AE55DB43D}"/>
              </a:ext>
            </a:extLst>
          </p:cNvPr>
          <p:cNvSpPr txBox="1"/>
          <p:nvPr/>
        </p:nvSpPr>
        <p:spPr>
          <a:xfrm>
            <a:off x="8790000" y="4862652"/>
            <a:ext cx="35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100" b="1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F15AF-8298-1109-69C2-141931DE4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735" y="761337"/>
            <a:ext cx="2061376" cy="13361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5CBD65-9EF3-9102-4A26-BBDE61A9F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984" y="761338"/>
            <a:ext cx="2061376" cy="13361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B381BD-A180-BCB6-0F1C-D15D5BD9E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5822" y="2505066"/>
            <a:ext cx="1478743" cy="9314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738ECB-FFAA-7B1C-5C55-E0F017C0BE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805" y="2468843"/>
            <a:ext cx="1552944" cy="9314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DD8A8D-FA6D-E31C-437F-435B585548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6687" y="2454514"/>
            <a:ext cx="1552944" cy="10325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C8BD0F1-8B38-BB59-C116-557023838084}"/>
              </a:ext>
            </a:extLst>
          </p:cNvPr>
          <p:cNvSpPr/>
          <p:nvPr/>
        </p:nvSpPr>
        <p:spPr>
          <a:xfrm>
            <a:off x="3956166" y="1402672"/>
            <a:ext cx="1095228" cy="46163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7B6C4-96FF-F15C-73C9-2ACA20209310}"/>
              </a:ext>
            </a:extLst>
          </p:cNvPr>
          <p:cNvSpPr txBox="1"/>
          <p:nvPr/>
        </p:nvSpPr>
        <p:spPr>
          <a:xfrm>
            <a:off x="3883557" y="998487"/>
            <a:ext cx="12181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Pemerintah</a:t>
            </a:r>
            <a:endParaRPr lang="en-ID" sz="1600" dirty="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BC86395-1AF7-2C88-7118-463E209A6F3C}"/>
              </a:ext>
            </a:extLst>
          </p:cNvPr>
          <p:cNvSpPr/>
          <p:nvPr/>
        </p:nvSpPr>
        <p:spPr>
          <a:xfrm>
            <a:off x="2585149" y="2695585"/>
            <a:ext cx="488272" cy="550415"/>
          </a:xfrm>
          <a:prstGeom prst="mathPlu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4A4277E-2063-AD64-3209-06B1C608652C}"/>
              </a:ext>
            </a:extLst>
          </p:cNvPr>
          <p:cNvSpPr/>
          <p:nvPr/>
        </p:nvSpPr>
        <p:spPr>
          <a:xfrm>
            <a:off x="5233012" y="2739972"/>
            <a:ext cx="1095228" cy="46163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80189A-1E9D-5617-271C-A5A6E8AA8F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0652" y="3806950"/>
            <a:ext cx="1164623" cy="10185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2BCF1F-03A8-65E9-35D0-E8F0886B24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7629" y="3826733"/>
            <a:ext cx="1164623" cy="10185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4E015EED-B64C-FFC0-22A9-36DE2822F068}"/>
              </a:ext>
            </a:extLst>
          </p:cNvPr>
          <p:cNvSpPr/>
          <p:nvPr/>
        </p:nvSpPr>
        <p:spPr>
          <a:xfrm>
            <a:off x="2548838" y="4188287"/>
            <a:ext cx="1095228" cy="46163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9CDD73-D521-5EAC-724A-F50D7AEFB487}"/>
              </a:ext>
            </a:extLst>
          </p:cNvPr>
          <p:cNvSpPr txBox="1"/>
          <p:nvPr/>
        </p:nvSpPr>
        <p:spPr>
          <a:xfrm>
            <a:off x="2463772" y="3865492"/>
            <a:ext cx="12181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Web Scraping</a:t>
            </a:r>
            <a:endParaRPr lang="en-ID" i="1" dirty="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3FA5C3-D584-C9B8-CDBB-5F54EE5B5680}"/>
              </a:ext>
            </a:extLst>
          </p:cNvPr>
          <p:cNvSpPr txBox="1"/>
          <p:nvPr/>
        </p:nvSpPr>
        <p:spPr>
          <a:xfrm>
            <a:off x="6308422" y="4083432"/>
            <a:ext cx="190549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Belum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ditemukan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fitur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analisis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sentimen</a:t>
            </a:r>
            <a:endParaRPr lang="en-ID" b="1" dirty="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523A843-8970-49A1-4AA6-3C678747D1A5}"/>
              </a:ext>
            </a:extLst>
          </p:cNvPr>
          <p:cNvSpPr/>
          <p:nvPr/>
        </p:nvSpPr>
        <p:spPr>
          <a:xfrm>
            <a:off x="5233012" y="4145013"/>
            <a:ext cx="895273" cy="46163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418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8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3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3"/>
          <p:cNvSpPr/>
          <p:nvPr/>
        </p:nvSpPr>
        <p:spPr>
          <a:xfrm>
            <a:off x="488272" y="1447060"/>
            <a:ext cx="8291744" cy="2272684"/>
          </a:xfrm>
          <a:prstGeom prst="frame">
            <a:avLst>
              <a:gd name="adj1" fmla="val 12500"/>
            </a:avLst>
          </a:prstGeom>
          <a:solidFill>
            <a:srgbClr val="F3F3F3"/>
          </a:solidFill>
          <a:ln w="28575" cap="flat" cmpd="sng">
            <a:solidFill>
              <a:srgbClr val="CCCCCC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3"/>
          <p:cNvSpPr txBox="1"/>
          <p:nvPr/>
        </p:nvSpPr>
        <p:spPr>
          <a:xfrm>
            <a:off x="905522" y="1925434"/>
            <a:ext cx="7332955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solidFill>
                  <a:schemeClr val="accent1">
                    <a:lumMod val="75000"/>
                  </a:schemeClr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ANALISIS SENTIMEN </a:t>
            </a:r>
            <a:r>
              <a:rPr lang="en-ID" sz="2400" b="1" dirty="0">
                <a:solidFill>
                  <a:srgbClr val="0B5394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PADA ULASAN APLIKASI PEDULI LINDUNGI DI </a:t>
            </a:r>
            <a:r>
              <a:rPr lang="en-ID" sz="2400" b="1" i="1" dirty="0">
                <a:solidFill>
                  <a:srgbClr val="0B5394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GOOGLE PLAY STORE </a:t>
            </a:r>
            <a:r>
              <a:rPr lang="en-ID" sz="2400" b="1" dirty="0">
                <a:solidFill>
                  <a:srgbClr val="0B5394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DENGAN METODE </a:t>
            </a:r>
            <a:r>
              <a:rPr lang="en-ID" sz="2400" b="1" i="1" dirty="0">
                <a:solidFill>
                  <a:schemeClr val="accent1">
                    <a:lumMod val="75000"/>
                  </a:schemeClr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ADASYN-MULTINOMIAL NAIVE BAYES</a:t>
            </a:r>
          </a:p>
        </p:txBody>
      </p:sp>
      <p:cxnSp>
        <p:nvCxnSpPr>
          <p:cNvPr id="320" name="Google Shape;320;p33"/>
          <p:cNvCxnSpPr>
            <a:cxnSpLocks/>
            <a:stCxn id="319" idx="1"/>
            <a:endCxn id="319" idx="1"/>
          </p:cNvCxnSpPr>
          <p:nvPr/>
        </p:nvCxnSpPr>
        <p:spPr>
          <a:xfrm>
            <a:off x="905522" y="25717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/>
          <p:nvPr/>
        </p:nvSpPr>
        <p:spPr>
          <a:xfrm>
            <a:off x="534300" y="922525"/>
            <a:ext cx="8008800" cy="3750059"/>
          </a:xfrm>
          <a:prstGeom prst="flowChartAlternateProcess">
            <a:avLst/>
          </a:prstGeom>
          <a:solidFill>
            <a:schemeClr val="lt1"/>
          </a:solidFill>
          <a:ln w="28575" cap="flat" cmpd="sng">
            <a:solidFill>
              <a:srgbClr val="D9D9D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Berdasarkan latar belakang masalah dirumuskan tiga masalah, yaitu:</a:t>
            </a:r>
            <a:endParaRPr lang="en-US" sz="2000" dirty="0">
              <a:solidFill>
                <a:srgbClr val="0B5394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342900" indent="-342900" algn="just"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bagaimana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menganalisis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sentimen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b="1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ulasan</a:t>
            </a:r>
            <a:r>
              <a:rPr lang="en-ID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b="1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tentang</a:t>
            </a:r>
            <a:r>
              <a:rPr lang="en-ID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b="1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aplikasi</a:t>
            </a:r>
            <a:r>
              <a:rPr lang="en-ID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b="1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Peduli</a:t>
            </a:r>
            <a:r>
              <a:rPr lang="en-ID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b="1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Lindungi</a:t>
            </a:r>
            <a:r>
              <a:rPr lang="en-ID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dengan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menggunakan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metode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Non-ADASYN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disertai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metode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klasifikasi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b="1" i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Multinomial Naïve Bayes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,</a:t>
            </a:r>
          </a:p>
          <a:p>
            <a:pPr marL="342900" indent="-342900" algn="just"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bagaimana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perbandingan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hasil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kinerjanya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dengan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metode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ADASYN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disertai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metode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klasifikasi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 </a:t>
            </a:r>
            <a:r>
              <a:rPr lang="en-ID" sz="2000" b="1" i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Multinomial </a:t>
            </a:r>
            <a:r>
              <a:rPr lang="en-ID" sz="2000" b="1" i="1" dirty="0">
                <a:solidFill>
                  <a:srgbClr val="0B5394"/>
                </a:solidFill>
                <a:highlight>
                  <a:schemeClr val="lt1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Naïve</a:t>
            </a:r>
            <a:r>
              <a:rPr lang="en-ID" sz="2000" b="1" i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Bayes</a:t>
            </a:r>
            <a:r>
              <a:rPr lang="en-ID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untuk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mendapatkan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hasil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yang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terbaik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, dan</a:t>
            </a:r>
          </a:p>
          <a:p>
            <a:pPr marL="342900" indent="-342900" algn="just"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r>
              <a:rPr lang="sv-SE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bagaimana mendapatkan </a:t>
            </a:r>
            <a:r>
              <a:rPr lang="sv-SE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kata-kata</a:t>
            </a:r>
            <a:r>
              <a:rPr lang="sv-SE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yang sering muncul dalam </a:t>
            </a:r>
            <a:r>
              <a:rPr lang="sv-SE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sentimen positif</a:t>
            </a:r>
            <a:r>
              <a:rPr lang="sv-SE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dan </a:t>
            </a:r>
            <a:r>
              <a:rPr lang="sv-SE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negatif </a:t>
            </a:r>
            <a:r>
              <a:rPr lang="sv-SE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pada </a:t>
            </a:r>
            <a:r>
              <a:rPr lang="sv-SE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ulasan tentang aplikasi Peduli Lindungi</a:t>
            </a:r>
            <a:r>
              <a:rPr lang="sv-SE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.</a:t>
            </a:r>
            <a:endParaRPr sz="13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76950" y="74467"/>
            <a:ext cx="2603400" cy="431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PERUMUSAN MASALAH</a:t>
            </a:r>
            <a:endParaRPr sz="1600"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8790000" y="4789500"/>
            <a:ext cx="35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100" b="1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7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534300" y="922524"/>
            <a:ext cx="8008800" cy="3530603"/>
          </a:xfrm>
          <a:prstGeom prst="flowChartAlternateProcess">
            <a:avLst/>
          </a:prstGeom>
          <a:solidFill>
            <a:schemeClr val="lt1"/>
          </a:solidFill>
          <a:ln w="28575" cap="flat" cmpd="sng">
            <a:solidFill>
              <a:srgbClr val="D9D9D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Berdasarkan perumusan masalah diperoleh  tiga tujuan, yaitu:</a:t>
            </a:r>
            <a:endParaRPr lang="en-US" sz="2000" dirty="0">
              <a:solidFill>
                <a:srgbClr val="0B5394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342900" indent="-342900" algn="just"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menganalisis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sentimen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b="1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ulasan</a:t>
            </a:r>
            <a:r>
              <a:rPr lang="en-ID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b="1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tentang</a:t>
            </a:r>
            <a:r>
              <a:rPr lang="en-ID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b="1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aplikasi</a:t>
            </a:r>
            <a:r>
              <a:rPr lang="en-ID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b="1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Peduli</a:t>
            </a:r>
            <a:r>
              <a:rPr lang="en-ID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b="1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Lindungi</a:t>
            </a:r>
            <a:r>
              <a:rPr lang="en-ID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dengan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menggunakan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metode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Non-ADASYN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disertai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metode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klasifikasi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b="1" i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Multinomial Naïve Bayes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,</a:t>
            </a:r>
            <a:endParaRPr lang="en-ID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membandingkan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hasil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kinerjanya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dengan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metode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ADASYN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disertai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metode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klasifikasi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 </a:t>
            </a:r>
            <a:r>
              <a:rPr lang="en-ID" sz="2000" b="1" i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Multinomial </a:t>
            </a:r>
            <a:r>
              <a:rPr lang="en-ID" sz="2000" b="1" i="1" dirty="0">
                <a:solidFill>
                  <a:srgbClr val="0B5394"/>
                </a:solidFill>
                <a:highlight>
                  <a:schemeClr val="lt1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Naïve</a:t>
            </a:r>
            <a:r>
              <a:rPr lang="en-ID" sz="2000" b="1" i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Bayes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untuk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mendapatkan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hasil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yang </a:t>
            </a:r>
            <a:r>
              <a:rPr lang="en-ID" sz="2000" dirty="0" err="1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terbaik</a:t>
            </a:r>
            <a:r>
              <a:rPr lang="en-ID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, dan</a:t>
            </a:r>
            <a:endParaRPr lang="en-ID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r>
              <a:rPr lang="sv-SE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mendapatkan </a:t>
            </a:r>
            <a:r>
              <a:rPr lang="sv-SE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kata-kata</a:t>
            </a:r>
            <a:r>
              <a:rPr lang="sv-SE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yang sering muncul dalam </a:t>
            </a:r>
            <a:r>
              <a:rPr lang="sv-SE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sentimen positif </a:t>
            </a:r>
            <a:r>
              <a:rPr lang="sv-SE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dan </a:t>
            </a:r>
            <a:r>
              <a:rPr lang="sv-SE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negatif </a:t>
            </a:r>
            <a:r>
              <a:rPr lang="sv-SE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pada </a:t>
            </a:r>
            <a:r>
              <a:rPr lang="sv-SE" sz="20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ulasan tentang aplikasi Peduli Lindungi</a:t>
            </a:r>
            <a:r>
              <a:rPr lang="sv-SE" sz="20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.</a:t>
            </a:r>
            <a:endParaRPr sz="2000" dirty="0">
              <a:solidFill>
                <a:srgbClr val="0B5394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176950" y="101100"/>
            <a:ext cx="2603400" cy="431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TUJUAN PENELITIAN</a:t>
            </a:r>
            <a:endParaRPr sz="1600"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8790000" y="4789500"/>
            <a:ext cx="35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sz="1100" b="1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1" name="Google Shape;141;p18"/>
          <p:cNvSpPr/>
          <p:nvPr/>
        </p:nvSpPr>
        <p:spPr>
          <a:xfrm>
            <a:off x="1756625" y="1384200"/>
            <a:ext cx="5674200" cy="25275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rgbClr val="D9D9D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176950" y="83345"/>
            <a:ext cx="2603400" cy="431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MANFAAT PENELITIAN</a:t>
            </a:r>
            <a:endParaRPr sz="1600"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8790000" y="4789500"/>
            <a:ext cx="35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sz="1100" b="1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2104125" y="1668150"/>
            <a:ext cx="4979232" cy="1916298"/>
          </a:xfrm>
          <a:prstGeom prst="flowChartTerminator">
            <a:avLst/>
          </a:prstGeom>
          <a:solidFill>
            <a:schemeClr val="lt1"/>
          </a:solidFill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ahoma" panose="020B0604030504040204" pitchFamily="34" charset="0"/>
                <a:sym typeface="Source Sans Pro"/>
              </a:rPr>
              <a:t>M</a:t>
            </a:r>
            <a:r>
              <a:rPr lang="id" sz="16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ahoma" panose="020B0604030504040204" pitchFamily="34" charset="0"/>
                <a:sym typeface="Source Sans Pro"/>
              </a:rPr>
              <a:t>enambah wawasan ilmu pengetahuan tentang </a:t>
            </a:r>
            <a:r>
              <a:rPr lang="id" sz="16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ahoma" panose="020B0604030504040204" pitchFamily="34" charset="0"/>
                <a:sym typeface="Source Sans Pro"/>
              </a:rPr>
              <a:t>analisis sentimen pada ulasan suatu aplikasi</a:t>
            </a:r>
            <a:r>
              <a:rPr lang="id" sz="16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ahoma" panose="020B0604030504040204" pitchFamily="34" charset="0"/>
                <a:sym typeface="Source Sans Pro"/>
              </a:rPr>
              <a:t>, informasi yang diperoleh dapat digunakan oleh pihak developer aplikasi Peduli Lindungi sebagai </a:t>
            </a:r>
            <a:r>
              <a:rPr lang="id" sz="16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ahoma" panose="020B0604030504040204" pitchFamily="34" charset="0"/>
                <a:sym typeface="Source Sans Pro"/>
              </a:rPr>
              <a:t>bahan evaluasi</a:t>
            </a:r>
            <a:r>
              <a:rPr lang="id" sz="1600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ahoma" panose="020B0604030504040204" pitchFamily="34" charset="0"/>
                <a:sym typeface="Source Sans Pro"/>
              </a:rPr>
              <a:t>, dan pengguna yang akan mengunduh aplikasi maupun pihak lain yang ingin melakukan </a:t>
            </a:r>
            <a:r>
              <a:rPr lang="id" sz="1600" b="1" dirty="0">
                <a:solidFill>
                  <a:srgbClr val="0B539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ahoma" panose="020B0604030504040204" pitchFamily="34" charset="0"/>
                <a:sym typeface="Source Sans Pro"/>
              </a:rPr>
              <a:t>penelitian lanjutan</a:t>
            </a:r>
            <a:endParaRPr sz="1800" b="1" dirty="0">
              <a:solidFill>
                <a:schemeClr val="dk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140;p18">
            <a:extLst>
              <a:ext uri="{FF2B5EF4-FFF2-40B4-BE49-F238E27FC236}">
                <a16:creationId xmlns:a16="http://schemas.microsoft.com/office/drawing/2014/main" id="{C4D6872B-EE24-F257-1DE4-7ECF1B99AFD3}"/>
              </a:ext>
            </a:extLst>
          </p:cNvPr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Google Shape;426;p39">
            <a:extLst>
              <a:ext uri="{FF2B5EF4-FFF2-40B4-BE49-F238E27FC236}">
                <a16:creationId xmlns:a16="http://schemas.microsoft.com/office/drawing/2014/main" id="{C8DF7E13-EAD2-85AB-E77C-A35EC4650DEC}"/>
              </a:ext>
            </a:extLst>
          </p:cNvPr>
          <p:cNvSpPr/>
          <p:nvPr/>
        </p:nvSpPr>
        <p:spPr>
          <a:xfrm>
            <a:off x="773520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2022</a:t>
            </a:r>
            <a:endParaRPr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Google Shape;427;p39">
            <a:extLst>
              <a:ext uri="{FF2B5EF4-FFF2-40B4-BE49-F238E27FC236}">
                <a16:creationId xmlns:a16="http://schemas.microsoft.com/office/drawing/2014/main" id="{5E1743F6-3D18-D72F-BCEC-A0471412AAA4}"/>
              </a:ext>
            </a:extLst>
          </p:cNvPr>
          <p:cNvSpPr/>
          <p:nvPr/>
        </p:nvSpPr>
        <p:spPr>
          <a:xfrm>
            <a:off x="707512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428;p39">
            <a:extLst>
              <a:ext uri="{FF2B5EF4-FFF2-40B4-BE49-F238E27FC236}">
                <a16:creationId xmlns:a16="http://schemas.microsoft.com/office/drawing/2014/main" id="{A0945856-0D43-B551-F64F-6CC364ADD7D4}"/>
              </a:ext>
            </a:extLst>
          </p:cNvPr>
          <p:cNvSpPr/>
          <p:nvPr/>
        </p:nvSpPr>
        <p:spPr>
          <a:xfrm>
            <a:off x="6415040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2020</a:t>
            </a:r>
            <a:endParaRPr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Google Shape;429;p39">
            <a:extLst>
              <a:ext uri="{FF2B5EF4-FFF2-40B4-BE49-F238E27FC236}">
                <a16:creationId xmlns:a16="http://schemas.microsoft.com/office/drawing/2014/main" id="{4E333534-23F5-E34F-8AD5-664E020B9028}"/>
              </a:ext>
            </a:extLst>
          </p:cNvPr>
          <p:cNvSpPr/>
          <p:nvPr/>
        </p:nvSpPr>
        <p:spPr>
          <a:xfrm>
            <a:off x="5754956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430;p39">
            <a:extLst>
              <a:ext uri="{FF2B5EF4-FFF2-40B4-BE49-F238E27FC236}">
                <a16:creationId xmlns:a16="http://schemas.microsoft.com/office/drawing/2014/main" id="{DDCC60C7-8D94-5337-24A6-04D8C8C0687C}"/>
              </a:ext>
            </a:extLst>
          </p:cNvPr>
          <p:cNvSpPr/>
          <p:nvPr/>
        </p:nvSpPr>
        <p:spPr>
          <a:xfrm>
            <a:off x="5094872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431;p39">
            <a:extLst>
              <a:ext uri="{FF2B5EF4-FFF2-40B4-BE49-F238E27FC236}">
                <a16:creationId xmlns:a16="http://schemas.microsoft.com/office/drawing/2014/main" id="{32DF07D9-D3D4-61EC-D067-443A45589682}"/>
              </a:ext>
            </a:extLst>
          </p:cNvPr>
          <p:cNvSpPr/>
          <p:nvPr/>
        </p:nvSpPr>
        <p:spPr>
          <a:xfrm>
            <a:off x="443478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2019</a:t>
            </a:r>
            <a:endParaRPr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Google Shape;432;p39">
            <a:extLst>
              <a:ext uri="{FF2B5EF4-FFF2-40B4-BE49-F238E27FC236}">
                <a16:creationId xmlns:a16="http://schemas.microsoft.com/office/drawing/2014/main" id="{D02AC0B1-C563-DC9A-8D4E-9715696A3AF5}"/>
              </a:ext>
            </a:extLst>
          </p:cNvPr>
          <p:cNvSpPr/>
          <p:nvPr/>
        </p:nvSpPr>
        <p:spPr>
          <a:xfrm>
            <a:off x="377470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433;p39">
            <a:extLst>
              <a:ext uri="{FF2B5EF4-FFF2-40B4-BE49-F238E27FC236}">
                <a16:creationId xmlns:a16="http://schemas.microsoft.com/office/drawing/2014/main" id="{07A1E6E8-A460-F5F7-DA7B-C735AFF74A5D}"/>
              </a:ext>
            </a:extLst>
          </p:cNvPr>
          <p:cNvSpPr/>
          <p:nvPr/>
        </p:nvSpPr>
        <p:spPr>
          <a:xfrm>
            <a:off x="3114619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Google Shape;434;p39">
            <a:extLst>
              <a:ext uri="{FF2B5EF4-FFF2-40B4-BE49-F238E27FC236}">
                <a16:creationId xmlns:a16="http://schemas.microsoft.com/office/drawing/2014/main" id="{2B2F997D-CF22-D785-3378-0A6D0ED6357C}"/>
              </a:ext>
            </a:extLst>
          </p:cNvPr>
          <p:cNvSpPr/>
          <p:nvPr/>
        </p:nvSpPr>
        <p:spPr>
          <a:xfrm>
            <a:off x="2454535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2018</a:t>
            </a:r>
            <a:endParaRPr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435;p39">
            <a:extLst>
              <a:ext uri="{FF2B5EF4-FFF2-40B4-BE49-F238E27FC236}">
                <a16:creationId xmlns:a16="http://schemas.microsoft.com/office/drawing/2014/main" id="{6FFD7D9F-8853-EE16-541B-A552C51C8DC2}"/>
              </a:ext>
            </a:extLst>
          </p:cNvPr>
          <p:cNvSpPr/>
          <p:nvPr/>
        </p:nvSpPr>
        <p:spPr>
          <a:xfrm>
            <a:off x="1794451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436;p39">
            <a:extLst>
              <a:ext uri="{FF2B5EF4-FFF2-40B4-BE49-F238E27FC236}">
                <a16:creationId xmlns:a16="http://schemas.microsoft.com/office/drawing/2014/main" id="{161CE54B-A42A-1BD8-84FC-B3D7FEE38B50}"/>
              </a:ext>
            </a:extLst>
          </p:cNvPr>
          <p:cNvSpPr/>
          <p:nvPr/>
        </p:nvSpPr>
        <p:spPr>
          <a:xfrm>
            <a:off x="1134367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Google Shape;437;p39">
            <a:extLst>
              <a:ext uri="{FF2B5EF4-FFF2-40B4-BE49-F238E27FC236}">
                <a16:creationId xmlns:a16="http://schemas.microsoft.com/office/drawing/2014/main" id="{FD0E0044-5816-0B73-7FD8-49BCDDF9E629}"/>
              </a:ext>
            </a:extLst>
          </p:cNvPr>
          <p:cNvSpPr/>
          <p:nvPr/>
        </p:nvSpPr>
        <p:spPr>
          <a:xfrm>
            <a:off x="474283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2008</a:t>
            </a:r>
            <a:endParaRPr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438;p39">
            <a:extLst>
              <a:ext uri="{FF2B5EF4-FFF2-40B4-BE49-F238E27FC236}">
                <a16:creationId xmlns:a16="http://schemas.microsoft.com/office/drawing/2014/main" id="{5FE4A1AA-885B-72EE-81B8-E8A620F1D0B6}"/>
              </a:ext>
            </a:extLst>
          </p:cNvPr>
          <p:cNvSpPr/>
          <p:nvPr/>
        </p:nvSpPr>
        <p:spPr>
          <a:xfrm>
            <a:off x="0" y="24511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" name="Google Shape;439;p39">
            <a:extLst>
              <a:ext uri="{FF2B5EF4-FFF2-40B4-BE49-F238E27FC236}">
                <a16:creationId xmlns:a16="http://schemas.microsoft.com/office/drawing/2014/main" id="{2F86BB2F-67BC-F5ED-7975-A33B4B917809}"/>
              </a:ext>
            </a:extLst>
          </p:cNvPr>
          <p:cNvCxnSpPr/>
          <p:nvPr/>
        </p:nvCxnSpPr>
        <p:spPr>
          <a:xfrm rot="10800000">
            <a:off x="765724" y="1994359"/>
            <a:ext cx="0" cy="49860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Google Shape;150;p19">
            <a:extLst>
              <a:ext uri="{FF2B5EF4-FFF2-40B4-BE49-F238E27FC236}">
                <a16:creationId xmlns:a16="http://schemas.microsoft.com/office/drawing/2014/main" id="{59AC0A01-5D38-1AE4-2A43-7B890BF85228}"/>
              </a:ext>
            </a:extLst>
          </p:cNvPr>
          <p:cNvSpPr txBox="1"/>
          <p:nvPr/>
        </p:nvSpPr>
        <p:spPr>
          <a:xfrm>
            <a:off x="103798" y="24931"/>
            <a:ext cx="2211600" cy="431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TINJAUAN PUSTAKA</a:t>
            </a:r>
            <a:endParaRPr sz="1600"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52;p19">
            <a:extLst>
              <a:ext uri="{FF2B5EF4-FFF2-40B4-BE49-F238E27FC236}">
                <a16:creationId xmlns:a16="http://schemas.microsoft.com/office/drawing/2014/main" id="{9F9F4B64-B0B6-32FA-76B2-C50D694A04F7}"/>
              </a:ext>
            </a:extLst>
          </p:cNvPr>
          <p:cNvSpPr txBox="1"/>
          <p:nvPr/>
        </p:nvSpPr>
        <p:spPr>
          <a:xfrm>
            <a:off x="8790000" y="4789500"/>
            <a:ext cx="35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sz="11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" name="Google Shape;439;p39">
            <a:extLst>
              <a:ext uri="{FF2B5EF4-FFF2-40B4-BE49-F238E27FC236}">
                <a16:creationId xmlns:a16="http://schemas.microsoft.com/office/drawing/2014/main" id="{5BA50227-52B6-99D3-9A80-6A4D19ADDEF8}"/>
              </a:ext>
            </a:extLst>
          </p:cNvPr>
          <p:cNvCxnSpPr/>
          <p:nvPr/>
        </p:nvCxnSpPr>
        <p:spPr>
          <a:xfrm rot="10800000">
            <a:off x="2740677" y="2792604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" name="Google Shape;439;p39">
            <a:extLst>
              <a:ext uri="{FF2B5EF4-FFF2-40B4-BE49-F238E27FC236}">
                <a16:creationId xmlns:a16="http://schemas.microsoft.com/office/drawing/2014/main" id="{786CBA8A-379C-CDAE-4DD8-36CE994D1BCF}"/>
              </a:ext>
            </a:extLst>
          </p:cNvPr>
          <p:cNvCxnSpPr/>
          <p:nvPr/>
        </p:nvCxnSpPr>
        <p:spPr>
          <a:xfrm rot="10800000">
            <a:off x="4726227" y="200197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1" name="Google Shape;439;p39">
            <a:extLst>
              <a:ext uri="{FF2B5EF4-FFF2-40B4-BE49-F238E27FC236}">
                <a16:creationId xmlns:a16="http://schemas.microsoft.com/office/drawing/2014/main" id="{DE2BD127-2A8D-5889-5F3E-199AA051250B}"/>
              </a:ext>
            </a:extLst>
          </p:cNvPr>
          <p:cNvCxnSpPr/>
          <p:nvPr/>
        </p:nvCxnSpPr>
        <p:spPr>
          <a:xfrm rot="10800000">
            <a:off x="6740484" y="2792604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2" name="Google Shape;439;p39">
            <a:extLst>
              <a:ext uri="{FF2B5EF4-FFF2-40B4-BE49-F238E27FC236}">
                <a16:creationId xmlns:a16="http://schemas.microsoft.com/office/drawing/2014/main" id="{2F15B040-E877-9DF4-7643-AAB1DFF33155}"/>
              </a:ext>
            </a:extLst>
          </p:cNvPr>
          <p:cNvCxnSpPr/>
          <p:nvPr/>
        </p:nvCxnSpPr>
        <p:spPr>
          <a:xfrm rot="10800000">
            <a:off x="8045500" y="200197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E7245D-9EA5-3A51-B87F-B4FFDCCA9D5D}"/>
              </a:ext>
            </a:extLst>
          </p:cNvPr>
          <p:cNvSpPr txBox="1"/>
          <p:nvPr/>
        </p:nvSpPr>
        <p:spPr>
          <a:xfrm>
            <a:off x="169975" y="773947"/>
            <a:ext cx="2447376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Hasil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simulasi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pada lima set data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berdasarkan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berbagai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matrik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evaluasi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menunjukkan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efektivitas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metode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ADASYN 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(He </a:t>
            </a:r>
            <a:r>
              <a:rPr lang="en-ID" sz="14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 al.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ID" sz="1400" b="1" i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D2D788-E47E-3548-9EDD-2B06A1CE0F1A}"/>
              </a:ext>
            </a:extLst>
          </p:cNvPr>
          <p:cNvSpPr txBox="1"/>
          <p:nvPr/>
        </p:nvSpPr>
        <p:spPr>
          <a:xfrm>
            <a:off x="1724757" y="3352402"/>
            <a:ext cx="2282456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Metode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b="1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Naïve  Bayes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dapat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menganalisis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sentimen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pada data </a:t>
            </a:r>
            <a:r>
              <a:rPr lang="en-ID" sz="1400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ulasan</a:t>
            </a:r>
            <a:r>
              <a:rPr lang="en-ID" sz="14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jasa</a:t>
            </a:r>
            <a:r>
              <a:rPr lang="en-ID" sz="14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transportasi</a:t>
            </a:r>
            <a:r>
              <a:rPr lang="en-ID" sz="14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b="1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online</a:t>
            </a:r>
            <a:r>
              <a:rPr lang="en-ID" sz="14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pada twitter (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Pintoko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dan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muslim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F8241E-8243-1482-8C8C-4863A2D7566E}"/>
              </a:ext>
            </a:extLst>
          </p:cNvPr>
          <p:cNvSpPr txBox="1"/>
          <p:nvPr/>
        </p:nvSpPr>
        <p:spPr>
          <a:xfrm>
            <a:off x="3082336" y="135434"/>
            <a:ext cx="3148405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Algoritma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b="1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naïve  bayes</a:t>
            </a:r>
            <a:r>
              <a:rPr lang="en-ID" sz="14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dapat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menganalisis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sentimen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pada data </a:t>
            </a:r>
            <a:r>
              <a:rPr lang="en-ID" sz="1400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ulasan</a:t>
            </a:r>
            <a:r>
              <a:rPr lang="en-ID" sz="14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aplikasi</a:t>
            </a:r>
            <a:r>
              <a:rPr lang="en-ID" sz="14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Tokopedia 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Apriani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dan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Gustian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ID" sz="14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 algn="just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</a:t>
            </a:r>
            <a:r>
              <a:rPr lang="en-ID" sz="1400" b="1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multinomial naïve bayes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mencapai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hasil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yang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signifikan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dalam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kinerja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kategorisasi</a:t>
            </a:r>
            <a:r>
              <a:rPr lang="en-ID" sz="14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teks</a:t>
            </a:r>
            <a:r>
              <a:rPr lang="en-ID" sz="14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(Abbas </a:t>
            </a:r>
            <a:r>
              <a:rPr lang="en-ID" sz="14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 al.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ID" sz="1400" b="1" i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39EA02-4C5A-34FF-6B30-E6F929834C0F}"/>
              </a:ext>
            </a:extLst>
          </p:cNvPr>
          <p:cNvSpPr txBox="1"/>
          <p:nvPr/>
        </p:nvSpPr>
        <p:spPr>
          <a:xfrm>
            <a:off x="5211621" y="3392530"/>
            <a:ext cx="252358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Metode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b="1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multinomial naïve bayes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menghasilkan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akurasi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tertinggi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untuk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kasus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klasifikasi</a:t>
            </a:r>
            <a:r>
              <a:rPr lang="en-ID" sz="14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ulasan</a:t>
            </a:r>
            <a:r>
              <a:rPr lang="en-ID" sz="14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berdasarkan</a:t>
            </a:r>
            <a:r>
              <a:rPr lang="en-ID" sz="14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teks</a:t>
            </a:r>
            <a:r>
              <a:rPr lang="en-ID" sz="14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Daulay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dan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Asror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ID" sz="14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1FB015-74E6-9F11-8B19-C4AA4BD2B36D}"/>
              </a:ext>
            </a:extLst>
          </p:cNvPr>
          <p:cNvSpPr txBox="1"/>
          <p:nvPr/>
        </p:nvSpPr>
        <p:spPr>
          <a:xfrm>
            <a:off x="6695727" y="133472"/>
            <a:ext cx="2344475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Metode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b="1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multinomial naïve  bayes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dengan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pembagian</a:t>
            </a:r>
            <a:r>
              <a:rPr lang="en-ID" sz="14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data </a:t>
            </a:r>
            <a:r>
              <a:rPr lang="en-ID" sz="1400" b="1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Hold-Out 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pembagian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data training dan testing)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menghasilkan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akurasi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tertinggi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untuk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kasus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klasifikasi</a:t>
            </a:r>
            <a:r>
              <a:rPr lang="en-ID" sz="14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ulasan</a:t>
            </a:r>
            <a:r>
              <a:rPr lang="en-ID" sz="14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shopee</a:t>
            </a:r>
            <a:r>
              <a:rPr lang="en-ID" sz="14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(Agustina </a:t>
            </a:r>
            <a:r>
              <a:rPr lang="en-ID" sz="14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 al.</a:t>
            </a:r>
            <a:r>
              <a:rPr lang="en-ID" sz="14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ID" sz="14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" name="Google Shape;431;p39">
            <a:extLst>
              <a:ext uri="{FF2B5EF4-FFF2-40B4-BE49-F238E27FC236}">
                <a16:creationId xmlns:a16="http://schemas.microsoft.com/office/drawing/2014/main" id="{6A3D4A01-C3CE-F77B-B970-59B6EF1AC87A}"/>
              </a:ext>
            </a:extLst>
          </p:cNvPr>
          <p:cNvSpPr/>
          <p:nvPr/>
        </p:nvSpPr>
        <p:spPr>
          <a:xfrm>
            <a:off x="4434601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2019</a:t>
            </a:r>
            <a:endParaRPr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5240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0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8;p20">
            <a:extLst>
              <a:ext uri="{FF2B5EF4-FFF2-40B4-BE49-F238E27FC236}">
                <a16:creationId xmlns:a16="http://schemas.microsoft.com/office/drawing/2014/main" id="{FED5FF6C-CCE9-1306-A135-27B2FFE8D616}"/>
              </a:ext>
            </a:extLst>
          </p:cNvPr>
          <p:cNvSpPr/>
          <p:nvPr/>
        </p:nvSpPr>
        <p:spPr>
          <a:xfrm>
            <a:off x="176950" y="633300"/>
            <a:ext cx="8410500" cy="1054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D9D9D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ID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208400" y="1845100"/>
            <a:ext cx="8410500" cy="2931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D9D9D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ID" b="1" i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176950" y="74466"/>
            <a:ext cx="1920900" cy="431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LANDASAN TEORI</a:t>
            </a:r>
            <a:endParaRPr sz="1600"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692682" y="3886900"/>
            <a:ext cx="2892562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Fine-Grained sentiment analysis</a:t>
            </a:r>
          </a:p>
        </p:txBody>
      </p:sp>
      <p:sp>
        <p:nvSpPr>
          <p:cNvPr id="165" name="Google Shape;165;p20"/>
          <p:cNvSpPr/>
          <p:nvPr/>
        </p:nvSpPr>
        <p:spPr>
          <a:xfrm flipH="1">
            <a:off x="4069525" y="3583600"/>
            <a:ext cx="4271400" cy="103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Klasifikasi</a:t>
            </a:r>
            <a:r>
              <a:rPr lang="en-ID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yang </a:t>
            </a:r>
            <a:r>
              <a:rPr lang="en-ID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orientasinya</a:t>
            </a:r>
            <a:r>
              <a:rPr lang="en-ID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lebih</a:t>
            </a:r>
            <a:r>
              <a:rPr lang="en-ID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spesifik</a:t>
            </a:r>
            <a:r>
              <a:rPr lang="en-ID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ID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yaitu</a:t>
            </a:r>
            <a:r>
              <a:rPr lang="en-ID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pada </a:t>
            </a:r>
            <a:r>
              <a:rPr lang="en-ID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kalimat</a:t>
            </a:r>
            <a:r>
              <a:rPr lang="en-ID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 </a:t>
            </a:r>
            <a:r>
              <a:rPr lang="en-ID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sebuah</a:t>
            </a:r>
            <a:r>
              <a:rPr lang="en-ID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dokumen</a:t>
            </a:r>
            <a:r>
              <a:rPr lang="en-ID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ID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Klasifikasi</a:t>
            </a:r>
            <a:r>
              <a:rPr lang="en-ID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jenis</a:t>
            </a:r>
            <a:r>
              <a:rPr lang="en-ID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</a:t>
            </a:r>
            <a:r>
              <a:rPr lang="en-ID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dibagi</a:t>
            </a:r>
            <a:r>
              <a:rPr lang="en-ID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dua</a:t>
            </a:r>
            <a:r>
              <a:rPr lang="en-ID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yaitu</a:t>
            </a:r>
            <a:r>
              <a:rPr lang="en-ID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positif</a:t>
            </a:r>
            <a:r>
              <a:rPr lang="en-ID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dan </a:t>
            </a:r>
            <a:r>
              <a:rPr lang="en-ID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negatif</a:t>
            </a:r>
            <a:endParaRPr lang="en-ID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8790000" y="4825011"/>
            <a:ext cx="35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sz="11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55776-8448-F8E1-CA24-D4798A825B54}"/>
              </a:ext>
            </a:extLst>
          </p:cNvPr>
          <p:cNvSpPr txBox="1"/>
          <p:nvPr/>
        </p:nvSpPr>
        <p:spPr>
          <a:xfrm>
            <a:off x="420624" y="955380"/>
            <a:ext cx="186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Analisis</a:t>
            </a:r>
            <a:r>
              <a:rPr lang="en-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sz="1600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Sentimen</a:t>
            </a:r>
            <a:endParaRPr lang="en-ID" sz="1600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698DC-AD8B-C461-34AB-D902926439A5}"/>
              </a:ext>
            </a:extLst>
          </p:cNvPr>
          <p:cNvSpPr txBox="1"/>
          <p:nvPr/>
        </p:nvSpPr>
        <p:spPr>
          <a:xfrm>
            <a:off x="2708514" y="791268"/>
            <a:ext cx="5451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Menganalisis</a:t>
            </a:r>
            <a:r>
              <a:rPr lang="en-ID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sebuah</a:t>
            </a:r>
            <a:r>
              <a:rPr lang="en-ID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pendapat</a:t>
            </a:r>
            <a:r>
              <a:rPr lang="en-ID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ID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opini</a:t>
            </a:r>
            <a:r>
              <a:rPr lang="en-ID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ID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evaluasi</a:t>
            </a:r>
            <a:r>
              <a:rPr lang="en-ID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ID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sentimen</a:t>
            </a:r>
            <a:r>
              <a:rPr lang="en-ID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ID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sikap</a:t>
            </a:r>
            <a:r>
              <a:rPr lang="en-ID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atau</a:t>
            </a:r>
            <a:r>
              <a:rPr lang="en-ID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penilaian</a:t>
            </a:r>
            <a:r>
              <a:rPr lang="en-ID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seseorang</a:t>
            </a:r>
            <a:r>
              <a:rPr lang="en-ID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terhadap</a:t>
            </a:r>
            <a:r>
              <a:rPr lang="en-ID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individu</a:t>
            </a:r>
            <a:r>
              <a:rPr lang="en-ID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ID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kelompok</a:t>
            </a:r>
            <a:r>
              <a:rPr lang="en-ID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ID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produk</a:t>
            </a:r>
            <a:r>
              <a:rPr lang="en-ID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ID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organisasi</a:t>
            </a:r>
            <a:r>
              <a:rPr lang="en-ID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ID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masalah</a:t>
            </a:r>
            <a:r>
              <a:rPr lang="en-ID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ID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peristiwa</a:t>
            </a:r>
            <a:r>
              <a:rPr lang="en-ID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atau</a:t>
            </a:r>
            <a:r>
              <a:rPr lang="en-ID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b="1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topik</a:t>
            </a:r>
            <a:r>
              <a:rPr lang="en-ID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ID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Sabily</a:t>
            </a:r>
            <a:r>
              <a:rPr lang="en-ID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ID" dirty="0" err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dkk</a:t>
            </a:r>
            <a:r>
              <a:rPr lang="en-ID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.)</a:t>
            </a:r>
          </a:p>
        </p:txBody>
      </p:sp>
      <p:sp>
        <p:nvSpPr>
          <p:cNvPr id="11" name="Google Shape;164;p20">
            <a:extLst>
              <a:ext uri="{FF2B5EF4-FFF2-40B4-BE49-F238E27FC236}">
                <a16:creationId xmlns:a16="http://schemas.microsoft.com/office/drawing/2014/main" id="{3A4152E4-5926-9B18-6F0B-18D8CBCB8710}"/>
              </a:ext>
            </a:extLst>
          </p:cNvPr>
          <p:cNvSpPr/>
          <p:nvPr/>
        </p:nvSpPr>
        <p:spPr>
          <a:xfrm>
            <a:off x="518150" y="2436400"/>
            <a:ext cx="3157738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sz="16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Coarse-Grained sentiment analysis</a:t>
            </a:r>
          </a:p>
        </p:txBody>
      </p:sp>
      <p:sp>
        <p:nvSpPr>
          <p:cNvPr id="12" name="Google Shape;165;p20">
            <a:extLst>
              <a:ext uri="{FF2B5EF4-FFF2-40B4-BE49-F238E27FC236}">
                <a16:creationId xmlns:a16="http://schemas.microsoft.com/office/drawing/2014/main" id="{E1DAF78B-ADE0-79AE-05CC-4C85EF3BCCDA}"/>
              </a:ext>
            </a:extLst>
          </p:cNvPr>
          <p:cNvSpPr/>
          <p:nvPr/>
        </p:nvSpPr>
        <p:spPr>
          <a:xfrm flipH="1">
            <a:off x="4069525" y="2274850"/>
            <a:ext cx="4271400" cy="103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dirty="0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klasifikasi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berorientasi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pada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sebuah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1" dirty="0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dokumen</a:t>
            </a:r>
            <a:r>
              <a:rPr lang="en-ID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1" dirty="0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secara</a:t>
            </a:r>
            <a:r>
              <a:rPr lang="en-ID" b="1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1" dirty="0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keseluruhan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Klasifikas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jenis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dibagi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tiga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yaitu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b="1" dirty="0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positif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ID" b="1" dirty="0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netral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dan </a:t>
            </a:r>
            <a:r>
              <a:rPr lang="en-ID" b="1" dirty="0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negatif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ID" b="1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65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-18288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8;p20">
            <a:extLst>
              <a:ext uri="{FF2B5EF4-FFF2-40B4-BE49-F238E27FC236}">
                <a16:creationId xmlns:a16="http://schemas.microsoft.com/office/drawing/2014/main" id="{D759EEA1-A7FB-8AC9-9159-08BE904438DC}"/>
              </a:ext>
            </a:extLst>
          </p:cNvPr>
          <p:cNvSpPr/>
          <p:nvPr/>
        </p:nvSpPr>
        <p:spPr>
          <a:xfrm>
            <a:off x="176950" y="633300"/>
            <a:ext cx="8410500" cy="1054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D9D9D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ID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4056675" y="2072575"/>
            <a:ext cx="3677400" cy="257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D9D9D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8790000" y="4807256"/>
            <a:ext cx="35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endParaRPr sz="11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328575" y="872000"/>
            <a:ext cx="1630200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Scraping</a:t>
            </a:r>
            <a:endParaRPr sz="1600" i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2570280" y="799788"/>
            <a:ext cx="5813400" cy="720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Metode yang digunakan untuk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mengumpulkan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atau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mengekstraksi informasi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atau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semi-terstruktur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dari </a:t>
            </a:r>
            <a:r>
              <a:rPr lang="id" sz="1600" b="1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website</a:t>
            </a:r>
            <a:r>
              <a:rPr lang="en-US" sz="1600" b="1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(Turland)</a:t>
            </a:r>
            <a:endParaRPr sz="1600" b="1" i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176950" y="74467"/>
            <a:ext cx="1920900" cy="431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LANDASAN TEORI</a:t>
            </a:r>
            <a:endParaRPr sz="1600"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328575" y="3089949"/>
            <a:ext cx="2432913" cy="78487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bg2">
                <a:lumMod val="20000"/>
                <a:lumOff val="80000"/>
              </a:schemeClr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 Tahapan dalam </a:t>
            </a:r>
            <a:r>
              <a:rPr lang="id" sz="20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scraping</a:t>
            </a:r>
            <a:endParaRPr sz="2000" i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4348075" y="2281075"/>
            <a:ext cx="3045000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Mengunduh </a:t>
            </a:r>
            <a:r>
              <a:rPr lang="id" sz="16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content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dari halaman </a:t>
            </a:r>
            <a:r>
              <a:rPr lang="id" sz="16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</a:t>
            </a:r>
            <a:endParaRPr sz="1600" i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4348075" y="2863150"/>
            <a:ext cx="3045000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Ekstrak data</a:t>
            </a:r>
            <a:endParaRPr sz="1600" i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4348075" y="3445225"/>
            <a:ext cx="3045000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Menyimpan data dalam format </a:t>
            </a:r>
            <a:r>
              <a:rPr lang="id" sz="16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csv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atau </a:t>
            </a:r>
            <a:r>
              <a:rPr lang="id" sz="16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json</a:t>
            </a:r>
            <a:endParaRPr sz="1600" i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4348075" y="4027300"/>
            <a:ext cx="3045000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Analisis data</a:t>
            </a:r>
            <a:endParaRPr sz="1600" i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8;p20">
            <a:extLst>
              <a:ext uri="{FF2B5EF4-FFF2-40B4-BE49-F238E27FC236}">
                <a16:creationId xmlns:a16="http://schemas.microsoft.com/office/drawing/2014/main" id="{B3AF0615-65F9-D51D-CB6B-96F923479FD2}"/>
              </a:ext>
            </a:extLst>
          </p:cNvPr>
          <p:cNvSpPr/>
          <p:nvPr/>
        </p:nvSpPr>
        <p:spPr>
          <a:xfrm>
            <a:off x="176950" y="633300"/>
            <a:ext cx="8410500" cy="1054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D9D9D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ID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76950" y="74466"/>
            <a:ext cx="1920900" cy="431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LANDASAN TEORI</a:t>
            </a:r>
            <a:endParaRPr sz="1600"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8790000" y="4789500"/>
            <a:ext cx="35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endParaRPr sz="11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328575" y="872000"/>
            <a:ext cx="1890842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Preprocessing</a:t>
            </a:r>
            <a:endParaRPr sz="1600" i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2616000" y="781235"/>
            <a:ext cx="5813400" cy="6924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Tahapan yang dilakukan setelah </a:t>
            </a:r>
            <a:r>
              <a:rPr lang="id" sz="16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terkumpul untuk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membersihkan data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sehingga proses pada </a:t>
            </a:r>
            <a:r>
              <a:rPr lang="id" sz="1600" b="1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 learning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menjadi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lebih cepat </a:t>
            </a: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dan </a:t>
            </a:r>
            <a:r>
              <a:rPr lang="id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akurat</a:t>
            </a:r>
            <a:r>
              <a:rPr lang="en-US" sz="1600" b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(Nurrohmat &amp; Azhari)</a:t>
            </a:r>
            <a:endParaRPr sz="1600" b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328575" y="2863150"/>
            <a:ext cx="2704200" cy="65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tx2">
                <a:lumMod val="75000"/>
              </a:schemeClr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Proses tahapan </a:t>
            </a:r>
            <a:r>
              <a:rPr lang="id" sz="1600" i="1" dirty="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preprocessing</a:t>
            </a:r>
            <a:endParaRPr sz="1600" i="1" dirty="0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5042475" y="2072575"/>
            <a:ext cx="1920900" cy="257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D9D9D9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5421525" y="2281075"/>
            <a:ext cx="1188000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i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Folding</a:t>
            </a:r>
            <a:endParaRPr sz="1600" i="1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5421525" y="2863150"/>
            <a:ext cx="1188000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i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Tokenizing</a:t>
            </a:r>
            <a:endParaRPr sz="1600" i="1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5421525" y="3445225"/>
            <a:ext cx="1188000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i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Filtering</a:t>
            </a:r>
            <a:endParaRPr sz="1600" i="1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5421525" y="4027300"/>
            <a:ext cx="1188000" cy="429600"/>
          </a:xfrm>
          <a:prstGeom prst="rect">
            <a:avLst/>
          </a:prstGeom>
          <a:solidFill>
            <a:schemeClr val="lt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i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Stemming</a:t>
            </a:r>
            <a:endParaRPr sz="1600" i="1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1135</Words>
  <Application>Microsoft Office PowerPoint</Application>
  <PresentationFormat>On-screen Show (16:9)</PresentationFormat>
  <Paragraphs>182</Paragraphs>
  <Slides>20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Roboto</vt:lpstr>
      <vt:lpstr>Source Sans Pro</vt:lpstr>
      <vt:lpstr>Wingdings</vt:lpstr>
      <vt:lpstr>Cambria Math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Imam Imam</cp:lastModifiedBy>
  <cp:revision>14</cp:revision>
  <dcterms:modified xsi:type="dcterms:W3CDTF">2022-11-08T02:58:54Z</dcterms:modified>
</cp:coreProperties>
</file>