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0"/>
  </p:notesMasterIdLst>
  <p:sldIdLst>
    <p:sldId id="256" r:id="rId2"/>
    <p:sldId id="257" r:id="rId3"/>
    <p:sldId id="295" r:id="rId4"/>
    <p:sldId id="297" r:id="rId5"/>
    <p:sldId id="299" r:id="rId6"/>
    <p:sldId id="300" r:id="rId7"/>
    <p:sldId id="301" r:id="rId8"/>
    <p:sldId id="302" r:id="rId9"/>
    <p:sldId id="303" r:id="rId10"/>
    <p:sldId id="304" r:id="rId11"/>
    <p:sldId id="305" r:id="rId12"/>
    <p:sldId id="306" r:id="rId13"/>
    <p:sldId id="307" r:id="rId14"/>
    <p:sldId id="311" r:id="rId15"/>
    <p:sldId id="308" r:id="rId16"/>
    <p:sldId id="309" r:id="rId17"/>
    <p:sldId id="312" r:id="rId18"/>
    <p:sldId id="31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47A"/>
    <a:srgbClr val="F60A26"/>
    <a:srgbClr val="FC04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1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937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88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69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08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14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02993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427717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1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67593"/>
            <a:ext cx="6634200" cy="1184032"/>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3200" b="1" dirty="0"/>
              <a:t>Fine-Grained Sentiment Analysis on PeduliLindungi Application Users with Multinomial Na</a:t>
            </a:r>
            <a:r>
              <a:rPr lang="en-ID" sz="3200" b="1" dirty="0"/>
              <a:t>i</a:t>
            </a:r>
            <a:r>
              <a:rPr lang="en" sz="3200" b="1" dirty="0"/>
              <a:t>ve Bayes-SMOTE</a:t>
            </a:r>
            <a:endParaRPr sz="3200" b="1"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98;p12">
            <a:extLst>
              <a:ext uri="{FF2B5EF4-FFF2-40B4-BE49-F238E27FC236}">
                <a16:creationId xmlns:a16="http://schemas.microsoft.com/office/drawing/2014/main" id="{E429CA7F-CA75-1DAE-5D56-93E5321EBE45}"/>
              </a:ext>
            </a:extLst>
          </p:cNvPr>
          <p:cNvSpPr txBox="1">
            <a:spLocks/>
          </p:cNvSpPr>
          <p:nvPr/>
        </p:nvSpPr>
        <p:spPr>
          <a:xfrm>
            <a:off x="1823925" y="3230336"/>
            <a:ext cx="6634200" cy="394607"/>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1pPr>
            <a:lvl2pPr marR="0" lvl="1"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2pPr>
            <a:lvl3pPr marR="0" lvl="2"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3pPr>
            <a:lvl4pPr marR="0" lvl="3"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4pPr>
            <a:lvl5pPr marR="0" lvl="4"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5pPr>
            <a:lvl6pPr marR="0" lvl="5"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6pPr>
            <a:lvl7pPr marR="0" lvl="6"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7pPr>
            <a:lvl8pPr marR="0" lvl="7"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8pPr>
            <a:lvl9pPr marR="0" lvl="8"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9pPr>
          </a:lstStyle>
          <a:p>
            <a:r>
              <a:rPr lang="en-US" sz="1600" b="1" dirty="0">
                <a:solidFill>
                  <a:schemeClr val="accent4">
                    <a:lumMod val="60000"/>
                    <a:lumOff val="40000"/>
                  </a:schemeClr>
                </a:solidFill>
                <a:latin typeface="Inria Sans"/>
              </a:rPr>
              <a:t>Imam Suyuti</a:t>
            </a:r>
          </a:p>
        </p:txBody>
      </p:sp>
      <p:sp>
        <p:nvSpPr>
          <p:cNvPr id="7" name="Google Shape;198;p12">
            <a:extLst>
              <a:ext uri="{FF2B5EF4-FFF2-40B4-BE49-F238E27FC236}">
                <a16:creationId xmlns:a16="http://schemas.microsoft.com/office/drawing/2014/main" id="{ACF74370-9B12-24DD-97FE-51D55883584B}"/>
              </a:ext>
            </a:extLst>
          </p:cNvPr>
          <p:cNvSpPr txBox="1">
            <a:spLocks/>
          </p:cNvSpPr>
          <p:nvPr/>
        </p:nvSpPr>
        <p:spPr>
          <a:xfrm>
            <a:off x="1823925" y="3506350"/>
            <a:ext cx="6634200" cy="394607"/>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1pPr>
            <a:lvl2pPr marR="0" lvl="1"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2pPr>
            <a:lvl3pPr marR="0" lvl="2"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3pPr>
            <a:lvl4pPr marR="0" lvl="3"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4pPr>
            <a:lvl5pPr marR="0" lvl="4"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5pPr>
            <a:lvl6pPr marR="0" lvl="5"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6pPr>
            <a:lvl7pPr marR="0" lvl="6"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7pPr>
            <a:lvl8pPr marR="0" lvl="7"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8pPr>
            <a:lvl9pPr marR="0" lvl="8" algn="l" rtl="0">
              <a:lnSpc>
                <a:spcPct val="90000"/>
              </a:lnSpc>
              <a:spcBef>
                <a:spcPts val="0"/>
              </a:spcBef>
              <a:spcAft>
                <a:spcPts val="0"/>
              </a:spcAft>
              <a:buClr>
                <a:schemeClr val="dk1"/>
              </a:buClr>
              <a:buSzPts val="5400"/>
              <a:buFont typeface="Saira Semi Condensed"/>
              <a:buNone/>
              <a:defRPr sz="5400" b="0" i="0" u="none" strike="noStrike" cap="none">
                <a:solidFill>
                  <a:schemeClr val="dk1"/>
                </a:solidFill>
                <a:latin typeface="Saira Semi Condensed"/>
                <a:ea typeface="Saira Semi Condensed"/>
                <a:cs typeface="Saira Semi Condensed"/>
                <a:sym typeface="Saira Semi Condensed"/>
              </a:defRPr>
            </a:lvl9pPr>
          </a:lstStyle>
          <a:p>
            <a:r>
              <a:rPr lang="en-US" sz="1100" b="1" dirty="0">
                <a:solidFill>
                  <a:schemeClr val="bg2">
                    <a:lumMod val="20000"/>
                    <a:lumOff val="80000"/>
                  </a:schemeClr>
                </a:solidFill>
                <a:latin typeface="Montserrat" panose="00000500000000000000" pitchFamily="2" charset="0"/>
              </a:rPr>
              <a:t>Universitas Sebelas Maret, Indonesia | </a:t>
            </a:r>
            <a:r>
              <a:rPr lang="en-US" sz="1100" dirty="0">
                <a:solidFill>
                  <a:schemeClr val="bg2">
                    <a:lumMod val="20000"/>
                    <a:lumOff val="80000"/>
                  </a:schemeClr>
                </a:solidFill>
                <a:latin typeface="Montserrat" panose="00000500000000000000" pitchFamily="2" charset="0"/>
              </a:rPr>
              <a:t>imamsuyuti00@student.uns.ac.id</a:t>
            </a:r>
            <a:endParaRPr lang="en-US" sz="1100" b="1" dirty="0">
              <a:solidFill>
                <a:schemeClr val="bg2">
                  <a:lumMod val="20000"/>
                  <a:lumOff val="8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A77C9B22-8BB2-C0C9-A0D5-CBA0A19BC518}"/>
              </a:ext>
            </a:extLst>
          </p:cNvPr>
          <p:cNvSpPr txBox="1"/>
          <p:nvPr/>
        </p:nvSpPr>
        <p:spPr>
          <a:xfrm>
            <a:off x="5535386" y="587829"/>
            <a:ext cx="3184071" cy="646331"/>
          </a:xfrm>
          <a:prstGeom prst="rect">
            <a:avLst/>
          </a:prstGeom>
          <a:noFill/>
        </p:spPr>
        <p:txBody>
          <a:bodyPr wrap="square" rtlCol="0">
            <a:spAutoFit/>
          </a:bodyPr>
          <a:lstStyle/>
          <a:p>
            <a:pPr algn="r"/>
            <a:r>
              <a:rPr lang="en-US" sz="1200" b="1" i="0" dirty="0">
                <a:solidFill>
                  <a:schemeClr val="accent2">
                    <a:lumMod val="50000"/>
                  </a:schemeClr>
                </a:solidFill>
                <a:effectLst/>
                <a:latin typeface="system-ui"/>
              </a:rPr>
              <a:t>9th International Conference on Electrical Engineering, Computer Science and Informatics</a:t>
            </a:r>
          </a:p>
          <a:p>
            <a:pPr algn="r"/>
            <a:r>
              <a:rPr lang="en-US" sz="1200" b="1" dirty="0">
                <a:solidFill>
                  <a:schemeClr val="tx1"/>
                </a:solidFill>
                <a:latin typeface="system-ui"/>
              </a:rPr>
              <a:t>October 6-7, 2022</a:t>
            </a:r>
            <a:endParaRPr lang="en-ID" sz="1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9604-9C2C-DD60-B90E-07ACEB0A099F}"/>
              </a:ext>
            </a:extLst>
          </p:cNvPr>
          <p:cNvSpPr>
            <a:spLocks noGrp="1"/>
          </p:cNvSpPr>
          <p:nvPr>
            <p:ph type="title"/>
          </p:nvPr>
        </p:nvSpPr>
        <p:spPr/>
        <p:txBody>
          <a:bodyPr/>
          <a:lstStyle/>
          <a:p>
            <a:r>
              <a:rPr lang="en-US" dirty="0"/>
              <a:t>RESEARCH METHOD</a:t>
            </a:r>
            <a:endParaRPr lang="en-ID" dirty="0"/>
          </a:p>
        </p:txBody>
      </p:sp>
      <p:sp>
        <p:nvSpPr>
          <p:cNvPr id="3" name="Text Placeholder 2">
            <a:extLst>
              <a:ext uri="{FF2B5EF4-FFF2-40B4-BE49-F238E27FC236}">
                <a16:creationId xmlns:a16="http://schemas.microsoft.com/office/drawing/2014/main" id="{BE69F5CF-DE03-8C22-DA4D-70FBDB65E4AB}"/>
              </a:ext>
            </a:extLst>
          </p:cNvPr>
          <p:cNvSpPr>
            <a:spLocks noGrp="1"/>
          </p:cNvSpPr>
          <p:nvPr>
            <p:ph type="body" idx="1"/>
          </p:nvPr>
        </p:nvSpPr>
        <p:spPr>
          <a:xfrm>
            <a:off x="1207800" y="1206806"/>
            <a:ext cx="6728400" cy="3936694"/>
          </a:xfrm>
        </p:spPr>
        <p:txBody>
          <a:bodyPr/>
          <a:lstStyle/>
          <a:p>
            <a:pPr algn="just">
              <a:lnSpc>
                <a:spcPct val="150000"/>
              </a:lnSpc>
            </a:pPr>
            <a:r>
              <a:rPr lang="en-ID" sz="1400" b="1" i="0" u="none" strike="noStrike" baseline="0" dirty="0">
                <a:latin typeface="NimbusRomNo9L-Regu"/>
              </a:rPr>
              <a:t>AUC</a:t>
            </a:r>
            <a:r>
              <a:rPr lang="en-ID" sz="1400" b="0" i="0" u="none" strike="noStrike" baseline="0" dirty="0">
                <a:latin typeface="NimbusRomNo9L-Regu"/>
              </a:rPr>
              <a:t> is an </a:t>
            </a:r>
            <a:r>
              <a:rPr lang="en-US" sz="1400" b="0" i="0" u="none" strike="noStrike" baseline="0" dirty="0">
                <a:latin typeface="NimbusRomNo9L-Regu"/>
              </a:rPr>
              <a:t>evaluation criterion that uses sensitivity or specificity as the basis for measurement. </a:t>
            </a:r>
            <a:r>
              <a:rPr lang="en-ID" sz="1400" b="0" i="0" u="none" strike="noStrike" baseline="0" dirty="0">
                <a:latin typeface="NimbusRomNo9L-Regu"/>
              </a:rPr>
              <a:t>The </a:t>
            </a:r>
            <a:r>
              <a:rPr lang="en-ID" sz="1400" b="1" i="0" u="none" strike="noStrike" baseline="0" dirty="0">
                <a:latin typeface="NimbusRomNo9L-Regu"/>
              </a:rPr>
              <a:t>AUC value</a:t>
            </a:r>
            <a:r>
              <a:rPr lang="en-ID" sz="1400" b="0" i="0" u="none" strike="noStrike" baseline="0" dirty="0">
                <a:latin typeface="NimbusRomNo9L-Regu"/>
              </a:rPr>
              <a:t> is </a:t>
            </a:r>
            <a:r>
              <a:rPr lang="en-US" sz="1400" b="0" i="0" u="none" strike="noStrike" baseline="0" dirty="0">
                <a:latin typeface="NimbusRomNo9L-Regu"/>
              </a:rPr>
              <a:t>generally in the interval </a:t>
            </a:r>
            <a:r>
              <a:rPr lang="en-US" sz="1400" b="1" i="0" u="none" strike="noStrike" baseline="0" dirty="0">
                <a:latin typeface="NimbusRomNo9L-Regu"/>
              </a:rPr>
              <a:t>0.5 – 1.0</a:t>
            </a:r>
            <a:r>
              <a:rPr lang="en-US" sz="1400" b="0" i="0" u="none" strike="noStrike" baseline="0" dirty="0">
                <a:latin typeface="NimbusRomNo9L-Regu"/>
              </a:rPr>
              <a:t>. The following table description for each AUC value interval can be seen in </a:t>
            </a:r>
            <a:r>
              <a:rPr lang="en-ID" sz="1400" b="0" i="0" u="none" strike="noStrike" baseline="0" dirty="0">
                <a:latin typeface="NimbusRomNo9L-Regu"/>
              </a:rPr>
              <a:t>Table below.</a:t>
            </a:r>
          </a:p>
          <a:p>
            <a:pPr algn="just">
              <a:lnSpc>
                <a:spcPct val="150000"/>
              </a:lnSpc>
            </a:pPr>
            <a:endParaRPr lang="en-ID" sz="1400" dirty="0">
              <a:latin typeface="NimbusRomNo9L-Regu"/>
            </a:endParaRPr>
          </a:p>
          <a:p>
            <a:pPr algn="just">
              <a:lnSpc>
                <a:spcPct val="150000"/>
              </a:lnSpc>
            </a:pPr>
            <a:endParaRPr lang="en-ID" sz="1400" b="0" i="0" u="none" strike="noStrike" baseline="0" dirty="0">
              <a:latin typeface="NimbusRomNo9L-Regu"/>
            </a:endParaRPr>
          </a:p>
          <a:p>
            <a:pPr algn="just">
              <a:lnSpc>
                <a:spcPct val="150000"/>
              </a:lnSpc>
            </a:pPr>
            <a:endParaRPr lang="en-ID" sz="1400" dirty="0">
              <a:latin typeface="NimbusRomNo9L-Regu"/>
            </a:endParaRPr>
          </a:p>
          <a:p>
            <a:pPr algn="just">
              <a:lnSpc>
                <a:spcPct val="150000"/>
              </a:lnSpc>
            </a:pPr>
            <a:endParaRPr lang="en-ID" sz="1400" b="0" i="0" u="none" strike="noStrike" baseline="0" dirty="0">
              <a:latin typeface="NimbusRomNo9L-Regu"/>
            </a:endParaRPr>
          </a:p>
          <a:p>
            <a:pPr algn="just">
              <a:lnSpc>
                <a:spcPct val="150000"/>
              </a:lnSpc>
            </a:pPr>
            <a:endParaRPr lang="en-ID" sz="1400" dirty="0">
              <a:latin typeface="NimbusRomNo9L-Regu"/>
            </a:endParaRPr>
          </a:p>
          <a:p>
            <a:pPr marL="114300" indent="0" algn="just">
              <a:lnSpc>
                <a:spcPct val="150000"/>
              </a:lnSpc>
              <a:buNone/>
            </a:pPr>
            <a:endParaRPr lang="en-ID" sz="1400" b="0" i="0" u="none" strike="noStrike" baseline="0" dirty="0">
              <a:latin typeface="NimbusRomNo9L-Regu"/>
            </a:endParaRPr>
          </a:p>
          <a:p>
            <a:pPr algn="just">
              <a:lnSpc>
                <a:spcPct val="150000"/>
              </a:lnSpc>
            </a:pPr>
            <a:r>
              <a:rPr lang="en-US" sz="1400" i="0" u="none" strike="noStrike" baseline="0" dirty="0">
                <a:latin typeface="NimbusRomNo9L-Regu"/>
              </a:rPr>
              <a:t>Wordcloud</a:t>
            </a:r>
            <a:r>
              <a:rPr lang="en-US" sz="1400" b="0" i="0" u="none" strike="noStrike" baseline="0" dirty="0">
                <a:latin typeface="NimbusRomNo9L-Regu"/>
              </a:rPr>
              <a:t> will be used to </a:t>
            </a:r>
            <a:r>
              <a:rPr lang="en-US" sz="1400" b="1" i="0" u="none" strike="noStrike" baseline="0" dirty="0">
                <a:latin typeface="NimbusRomNo9L-Regu"/>
              </a:rPr>
              <a:t>visualize the results </a:t>
            </a:r>
            <a:r>
              <a:rPr lang="en-US" sz="1400" b="0" i="0" u="none" strike="noStrike" baseline="0" dirty="0">
                <a:latin typeface="NimbusRomNo9L-Regu"/>
              </a:rPr>
              <a:t>of the classification analysis. </a:t>
            </a:r>
            <a:r>
              <a:rPr lang="en-US" sz="1400" b="1" i="0" u="none" strike="noStrike" baseline="0" dirty="0">
                <a:latin typeface="NimbusRomNo9L-Regu"/>
              </a:rPr>
              <a:t>Wordcloud</a:t>
            </a:r>
            <a:r>
              <a:rPr lang="en-US" sz="1400" b="0" i="0" u="none" strike="noStrike" baseline="0" dirty="0">
                <a:latin typeface="NimbusRomNo9L-Regu"/>
              </a:rPr>
              <a:t> is a representation of data that shows a set of important and frequently occurring words in a word.</a:t>
            </a:r>
            <a:endParaRPr lang="en-ID" sz="1400" b="0" i="0" u="none" strike="noStrike" baseline="0" dirty="0">
              <a:latin typeface="NimbusRomNo9L-Regu"/>
            </a:endParaRPr>
          </a:p>
          <a:p>
            <a:pPr marL="114300" indent="0" algn="just">
              <a:lnSpc>
                <a:spcPct val="150000"/>
              </a:lnSpc>
              <a:buNone/>
            </a:pPr>
            <a:endParaRPr lang="en-ID" sz="1800" dirty="0"/>
          </a:p>
        </p:txBody>
      </p:sp>
      <p:sp>
        <p:nvSpPr>
          <p:cNvPr id="4" name="Slide Number Placeholder 3">
            <a:extLst>
              <a:ext uri="{FF2B5EF4-FFF2-40B4-BE49-F238E27FC236}">
                <a16:creationId xmlns:a16="http://schemas.microsoft.com/office/drawing/2014/main" id="{A57C96CA-0761-9038-6A96-6A209E7487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graphicFrame>
        <p:nvGraphicFramePr>
          <p:cNvPr id="5" name="Table 4">
            <a:extLst>
              <a:ext uri="{FF2B5EF4-FFF2-40B4-BE49-F238E27FC236}">
                <a16:creationId xmlns:a16="http://schemas.microsoft.com/office/drawing/2014/main" id="{BC88E284-2EF9-31B9-131B-84F1FCFE1A3F}"/>
              </a:ext>
            </a:extLst>
          </p:cNvPr>
          <p:cNvGraphicFramePr>
            <a:graphicFrameLocks noGrp="1"/>
          </p:cNvGraphicFramePr>
          <p:nvPr>
            <p:extLst>
              <p:ext uri="{D42A27DB-BD31-4B8C-83A1-F6EECF244321}">
                <p14:modId xmlns:p14="http://schemas.microsoft.com/office/powerpoint/2010/main" val="1057505216"/>
              </p:ext>
            </p:extLst>
          </p:nvPr>
        </p:nvGraphicFramePr>
        <p:xfrm>
          <a:off x="3596367" y="2204357"/>
          <a:ext cx="1951266" cy="1920180"/>
        </p:xfrm>
        <a:graphic>
          <a:graphicData uri="http://schemas.openxmlformats.org/drawingml/2006/table">
            <a:tbl>
              <a:tblPr>
                <a:noFill/>
                <a:tableStyleId>{C4F80A88-0439-40A4-8FF8-592034F107EF}</a:tableStyleId>
              </a:tblPr>
              <a:tblGrid>
                <a:gridCol w="975633">
                  <a:extLst>
                    <a:ext uri="{9D8B030D-6E8A-4147-A177-3AD203B41FA5}">
                      <a16:colId xmlns:a16="http://schemas.microsoft.com/office/drawing/2014/main" val="983748301"/>
                    </a:ext>
                  </a:extLst>
                </a:gridCol>
                <a:gridCol w="975633">
                  <a:extLst>
                    <a:ext uri="{9D8B030D-6E8A-4147-A177-3AD203B41FA5}">
                      <a16:colId xmlns:a16="http://schemas.microsoft.com/office/drawing/2014/main" val="12300401"/>
                    </a:ext>
                  </a:extLst>
                </a:gridCol>
              </a:tblGrid>
              <a:tr h="2979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AUC Value</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Description</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327022351"/>
                  </a:ext>
                </a:extLst>
              </a:tr>
              <a:tr h="297997">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0,9 – 1,0</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Excellent</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3724951776"/>
                  </a:ext>
                </a:extLst>
              </a:tr>
              <a:tr h="297997">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0,8 – 0,9</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Good</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756746226"/>
                  </a:ext>
                </a:extLst>
              </a:tr>
              <a:tr h="297997">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0,7 – 0,8</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Fair</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207196921"/>
                  </a:ext>
                </a:extLst>
              </a:tr>
              <a:tr h="297997">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0,6 – 0,7</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Poor</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434606303"/>
                  </a:ext>
                </a:extLst>
              </a:tr>
              <a:tr h="297997">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0,5 – 0,6</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Failure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557895396"/>
                  </a:ext>
                </a:extLst>
              </a:tr>
            </a:tbl>
          </a:graphicData>
        </a:graphic>
      </p:graphicFrame>
    </p:spTree>
    <p:extLst>
      <p:ext uri="{BB962C8B-B14F-4D97-AF65-F5344CB8AC3E}">
        <p14:creationId xmlns:p14="http://schemas.microsoft.com/office/powerpoint/2010/main" val="78871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RESEARCH RESULT</a:t>
            </a:r>
            <a:endParaRPr dirty="0"/>
          </a:p>
        </p:txBody>
      </p:sp>
      <p:grpSp>
        <p:nvGrpSpPr>
          <p:cNvPr id="10" name="Google Shape;878;p47">
            <a:extLst>
              <a:ext uri="{FF2B5EF4-FFF2-40B4-BE49-F238E27FC236}">
                <a16:creationId xmlns:a16="http://schemas.microsoft.com/office/drawing/2014/main" id="{A01ED9DF-FAC2-4A37-20EF-42F361AB535F}"/>
              </a:ext>
            </a:extLst>
          </p:cNvPr>
          <p:cNvGrpSpPr/>
          <p:nvPr/>
        </p:nvGrpSpPr>
        <p:grpSpPr>
          <a:xfrm>
            <a:off x="876892" y="2267550"/>
            <a:ext cx="632312" cy="608400"/>
            <a:chOff x="5961125" y="1623900"/>
            <a:chExt cx="427450" cy="448175"/>
          </a:xfrm>
        </p:grpSpPr>
        <p:sp>
          <p:nvSpPr>
            <p:cNvPr id="11" name="Google Shape;879;p47">
              <a:extLst>
                <a:ext uri="{FF2B5EF4-FFF2-40B4-BE49-F238E27FC236}">
                  <a16:creationId xmlns:a16="http://schemas.microsoft.com/office/drawing/2014/main" id="{E6B73203-DBB0-496B-EC2A-BD5EA9DC2AE0}"/>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0;p47">
              <a:extLst>
                <a:ext uri="{FF2B5EF4-FFF2-40B4-BE49-F238E27FC236}">
                  <a16:creationId xmlns:a16="http://schemas.microsoft.com/office/drawing/2014/main" id="{C59BE60F-7815-2FFD-FD5F-947F294373C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1;p47">
              <a:extLst>
                <a:ext uri="{FF2B5EF4-FFF2-40B4-BE49-F238E27FC236}">
                  <a16:creationId xmlns:a16="http://schemas.microsoft.com/office/drawing/2014/main" id="{D80AFA0B-FDF7-1FA0-CEA3-425CE644E508}"/>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2;p47">
              <a:extLst>
                <a:ext uri="{FF2B5EF4-FFF2-40B4-BE49-F238E27FC236}">
                  <a16:creationId xmlns:a16="http://schemas.microsoft.com/office/drawing/2014/main" id="{F99CF409-000C-D7F5-9191-E96CB85F483A}"/>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p47">
              <a:extLst>
                <a:ext uri="{FF2B5EF4-FFF2-40B4-BE49-F238E27FC236}">
                  <a16:creationId xmlns:a16="http://schemas.microsoft.com/office/drawing/2014/main" id="{EE86B2C3-6FA8-7427-767F-178C90874E70}"/>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4;p47">
              <a:extLst>
                <a:ext uri="{FF2B5EF4-FFF2-40B4-BE49-F238E27FC236}">
                  <a16:creationId xmlns:a16="http://schemas.microsoft.com/office/drawing/2014/main" id="{3508A5CD-48DD-EB7F-D459-9F07483FD251}"/>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5;p47">
              <a:extLst>
                <a:ext uri="{FF2B5EF4-FFF2-40B4-BE49-F238E27FC236}">
                  <a16:creationId xmlns:a16="http://schemas.microsoft.com/office/drawing/2014/main" id="{86A8ACBA-0050-9586-2234-4657C84D0505}"/>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573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ADFD-395C-58E9-9D15-A531177D123A}"/>
              </a:ext>
            </a:extLst>
          </p:cNvPr>
          <p:cNvSpPr>
            <a:spLocks noGrp="1"/>
          </p:cNvSpPr>
          <p:nvPr>
            <p:ph type="title"/>
          </p:nvPr>
        </p:nvSpPr>
        <p:spPr/>
        <p:txBody>
          <a:bodyPr/>
          <a:lstStyle/>
          <a:p>
            <a:r>
              <a:rPr lang="en-US" dirty="0"/>
              <a:t>TEXT PREPROCESSING</a:t>
            </a:r>
            <a:endParaRPr lang="en-ID" dirty="0"/>
          </a:p>
        </p:txBody>
      </p:sp>
      <p:sp>
        <p:nvSpPr>
          <p:cNvPr id="3" name="Text Placeholder 2">
            <a:extLst>
              <a:ext uri="{FF2B5EF4-FFF2-40B4-BE49-F238E27FC236}">
                <a16:creationId xmlns:a16="http://schemas.microsoft.com/office/drawing/2014/main" id="{C87F76F1-05F0-DAD1-CA9D-AA7543D8FB5F}"/>
              </a:ext>
            </a:extLst>
          </p:cNvPr>
          <p:cNvSpPr>
            <a:spLocks noGrp="1"/>
          </p:cNvSpPr>
          <p:nvPr>
            <p:ph type="body" idx="1"/>
          </p:nvPr>
        </p:nvSpPr>
        <p:spPr/>
        <p:txBody>
          <a:bodyPr/>
          <a:lstStyle/>
          <a:p>
            <a:pPr marL="114300" indent="0" algn="just">
              <a:buNone/>
            </a:pPr>
            <a:r>
              <a:rPr lang="en-US" sz="1400" b="1" dirty="0">
                <a:latin typeface="NimbusRomNo9L-Regu"/>
              </a:rPr>
              <a:t>T</a:t>
            </a:r>
            <a:r>
              <a:rPr lang="en-US" sz="1400" b="1" i="0" u="none" strike="noStrike" baseline="0" dirty="0">
                <a:latin typeface="NimbusRomNo9L-Regu"/>
              </a:rPr>
              <a:t>ext preprocessing stage</a:t>
            </a:r>
            <a:r>
              <a:rPr lang="en-US" sz="1400" b="0" i="0" u="none" strike="noStrike" baseline="0" dirty="0">
                <a:latin typeface="NimbusRomNo9L-Regu"/>
              </a:rPr>
              <a:t> is needed to uniform the spelling of words and letter shapes, reduce vocabulary and eliminate characters other than letters so that the data text is more structured and informative. The results of text preprocessing are in Table </a:t>
            </a:r>
            <a:r>
              <a:rPr lang="en-ID" sz="1400" b="0" i="0" u="none" strike="noStrike" baseline="0" dirty="0">
                <a:latin typeface="NimbusRomNo9L-Regu"/>
              </a:rPr>
              <a:t>below.</a:t>
            </a:r>
            <a:endParaRPr lang="en-US" sz="1400" b="0" i="0" u="none" strike="noStrike" baseline="0" dirty="0">
              <a:latin typeface="NimbusRomNo9L-Regu"/>
            </a:endParaRPr>
          </a:p>
        </p:txBody>
      </p:sp>
      <p:sp>
        <p:nvSpPr>
          <p:cNvPr id="4" name="Slide Number Placeholder 3">
            <a:extLst>
              <a:ext uri="{FF2B5EF4-FFF2-40B4-BE49-F238E27FC236}">
                <a16:creationId xmlns:a16="http://schemas.microsoft.com/office/drawing/2014/main" id="{28F225CA-28BB-CE26-A5A4-35C4B7F7D9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aphicFrame>
        <p:nvGraphicFramePr>
          <p:cNvPr id="5" name="Table 4">
            <a:extLst>
              <a:ext uri="{FF2B5EF4-FFF2-40B4-BE49-F238E27FC236}">
                <a16:creationId xmlns:a16="http://schemas.microsoft.com/office/drawing/2014/main" id="{32D2CAFF-B484-AF0F-012B-F7D84BB93132}"/>
              </a:ext>
            </a:extLst>
          </p:cNvPr>
          <p:cNvGraphicFramePr>
            <a:graphicFrameLocks noGrp="1"/>
          </p:cNvGraphicFramePr>
          <p:nvPr>
            <p:extLst>
              <p:ext uri="{D42A27DB-BD31-4B8C-83A1-F6EECF244321}">
                <p14:modId xmlns:p14="http://schemas.microsoft.com/office/powerpoint/2010/main" val="4059804231"/>
              </p:ext>
            </p:extLst>
          </p:nvPr>
        </p:nvGraphicFramePr>
        <p:xfrm>
          <a:off x="1592034" y="2297863"/>
          <a:ext cx="5959931" cy="2576216"/>
        </p:xfrm>
        <a:graphic>
          <a:graphicData uri="http://schemas.openxmlformats.org/drawingml/2006/table">
            <a:tbl>
              <a:tblPr>
                <a:noFill/>
                <a:tableStyleId>{C4F80A88-0439-40A4-8FF8-592034F107EF}</a:tableStyleId>
              </a:tblPr>
              <a:tblGrid>
                <a:gridCol w="3412673">
                  <a:extLst>
                    <a:ext uri="{9D8B030D-6E8A-4147-A177-3AD203B41FA5}">
                      <a16:colId xmlns:a16="http://schemas.microsoft.com/office/drawing/2014/main" val="1538836469"/>
                    </a:ext>
                  </a:extLst>
                </a:gridCol>
                <a:gridCol w="2547258">
                  <a:extLst>
                    <a:ext uri="{9D8B030D-6E8A-4147-A177-3AD203B41FA5}">
                      <a16:colId xmlns:a16="http://schemas.microsoft.com/office/drawing/2014/main" val="229307299"/>
                    </a:ext>
                  </a:extLst>
                </a:gridCol>
              </a:tblGrid>
              <a:tr h="32054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Review</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Text Preprocessing Result</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341355011"/>
                  </a:ext>
                </a:extLst>
              </a:tr>
              <a:tr h="2255667">
                <a:tc>
                  <a:txBody>
                    <a:bodyPr/>
                    <a:lstStyle/>
                    <a:p>
                      <a:pPr marL="0" lvl="0" indent="0" algn="just" rtl="0">
                        <a:spcBef>
                          <a:spcPts val="0"/>
                        </a:spcBef>
                        <a:spcAft>
                          <a:spcPts val="0"/>
                        </a:spcAft>
                        <a:buNone/>
                      </a:pPr>
                      <a:r>
                        <a:rPr lang="en-US" sz="1200" b="1" i="0" u="none" strike="noStrike" cap="none" dirty="0">
                          <a:solidFill>
                            <a:schemeClr val="tx1"/>
                          </a:solidFill>
                          <a:effectLst/>
                          <a:latin typeface="Inria Sans"/>
                          <a:ea typeface="Arial"/>
                          <a:cs typeface="Arial"/>
                          <a:sym typeface="Arial"/>
                        </a:rPr>
                        <a:t>Worked as intended, however the notification about turning on locations is unnecessary when the app isn't even being used or when you're not checked in on a public space that requires you to scan. Also, one problem I find annoying is you can't pair your phone number with your e-mail account if you had accidentally registered an account for each of them. E-mail and phone number both became separate accounts. I hope there will be a fix for this. I trust the devs would improve the app overtime.</a:t>
                      </a:r>
                      <a:endParaRPr sz="1200" b="1" dirty="0">
                        <a:solidFill>
                          <a:schemeClr val="tx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just"/>
                      <a:r>
                        <a:rPr lang="en-US" sz="1200" b="1" dirty="0">
                          <a:solidFill>
                            <a:schemeClr val="tx1"/>
                          </a:solidFill>
                          <a:effectLst/>
                          <a:latin typeface="Inria Sans"/>
                          <a:ea typeface="Times New Roman" panose="02020603050405020304" pitchFamily="18" charset="0"/>
                        </a:rPr>
                        <a:t>work intend howev notif turn locat unnecessari app isnt even use your check public space requir scan also one problem find annoy cant pair phone number email account accident regist account email phone number becam separ account hope fix trust dev would improv app overtim</a:t>
                      </a:r>
                      <a:endParaRPr lang="en-ID" sz="1200" b="1" dirty="0">
                        <a:solidFill>
                          <a:schemeClr val="tx1"/>
                        </a:solidFill>
                        <a:effectLst/>
                        <a:latin typeface="Inria Sans"/>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1450650255"/>
                  </a:ext>
                </a:extLst>
              </a:tr>
            </a:tbl>
          </a:graphicData>
        </a:graphic>
      </p:graphicFrame>
    </p:spTree>
    <p:extLst>
      <p:ext uri="{BB962C8B-B14F-4D97-AF65-F5344CB8AC3E}">
        <p14:creationId xmlns:p14="http://schemas.microsoft.com/office/powerpoint/2010/main" val="23556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F51A-A458-81EF-55D4-3E4ABDB1E9F1}"/>
              </a:ext>
            </a:extLst>
          </p:cNvPr>
          <p:cNvSpPr>
            <a:spLocks noGrp="1"/>
          </p:cNvSpPr>
          <p:nvPr>
            <p:ph type="title"/>
          </p:nvPr>
        </p:nvSpPr>
        <p:spPr/>
        <p:txBody>
          <a:bodyPr/>
          <a:lstStyle/>
          <a:p>
            <a:r>
              <a:rPr lang="en-US" dirty="0"/>
              <a:t>FINE-GRAINED SENTIMENT ANALYSIS</a:t>
            </a:r>
            <a:endParaRPr lang="en-ID" dirty="0"/>
          </a:p>
        </p:txBody>
      </p:sp>
      <p:sp>
        <p:nvSpPr>
          <p:cNvPr id="3" name="Text Placeholder 2">
            <a:extLst>
              <a:ext uri="{FF2B5EF4-FFF2-40B4-BE49-F238E27FC236}">
                <a16:creationId xmlns:a16="http://schemas.microsoft.com/office/drawing/2014/main" id="{7C60BBE6-DACC-32F3-1A3E-1E6C57518DE2}"/>
              </a:ext>
            </a:extLst>
          </p:cNvPr>
          <p:cNvSpPr>
            <a:spLocks noGrp="1"/>
          </p:cNvSpPr>
          <p:nvPr>
            <p:ph type="body" idx="1"/>
          </p:nvPr>
        </p:nvSpPr>
        <p:spPr/>
        <p:txBody>
          <a:bodyPr/>
          <a:lstStyle/>
          <a:p>
            <a:pPr algn="just"/>
            <a:r>
              <a:rPr lang="en-US" sz="1400" b="0" i="0" u="none" strike="noStrike" baseline="0" dirty="0">
                <a:latin typeface="NimbusRomNo9L-Regu"/>
              </a:rPr>
              <a:t>This research uses the </a:t>
            </a:r>
            <a:r>
              <a:rPr lang="en-US" sz="1400" b="1" i="0" u="none" strike="noStrike" baseline="0" dirty="0">
                <a:latin typeface="NimbusRomNo9L-Regu"/>
              </a:rPr>
              <a:t>VADER lexicon library</a:t>
            </a:r>
            <a:r>
              <a:rPr lang="en-US" sz="1400" b="0" i="0" u="none" strike="noStrike" baseline="0" dirty="0">
                <a:latin typeface="NimbusRomNo9L-Regu"/>
              </a:rPr>
              <a:t> to carry out the process of labeling sentiment categories on English review data automatically.</a:t>
            </a:r>
          </a:p>
          <a:p>
            <a:pPr algn="just"/>
            <a:r>
              <a:rPr lang="en-ID" sz="1400" b="0" i="0" u="none" strike="noStrike" baseline="0" dirty="0">
                <a:latin typeface="NimbusRomNo9L-Regu"/>
              </a:rPr>
              <a:t>The review data </a:t>
            </a:r>
            <a:r>
              <a:rPr lang="en-US" sz="1400" b="0" i="0" u="none" strike="noStrike" baseline="0" dirty="0">
                <a:latin typeface="NimbusRomNo9L-Regu"/>
              </a:rPr>
              <a:t>will only be labeled as two types of sentiment, namely </a:t>
            </a:r>
            <a:r>
              <a:rPr lang="en-ID" sz="1400" b="1" i="0" u="none" strike="noStrike" baseline="0" dirty="0">
                <a:latin typeface="NimbusRomNo9L-Regu"/>
              </a:rPr>
              <a:t>positive sentiment</a:t>
            </a:r>
            <a:r>
              <a:rPr lang="en-ID" sz="1400" b="0" i="0" u="none" strike="noStrike" baseline="0" dirty="0">
                <a:latin typeface="NimbusRomNo9L-Regu"/>
              </a:rPr>
              <a:t>, and </a:t>
            </a:r>
            <a:r>
              <a:rPr lang="en-ID" sz="1400" b="1" i="0" u="none" strike="noStrike" baseline="0" dirty="0">
                <a:latin typeface="NimbusRomNo9L-Regu"/>
              </a:rPr>
              <a:t>negative sentiment</a:t>
            </a:r>
            <a:r>
              <a:rPr lang="en-ID" sz="1400" b="0" i="0" u="none" strike="noStrike" baseline="0" dirty="0">
                <a:latin typeface="NimbusRomNo9L-Regu"/>
              </a:rPr>
              <a:t>.</a:t>
            </a:r>
          </a:p>
          <a:p>
            <a:pPr marL="114300" indent="0" algn="just">
              <a:buNone/>
            </a:pPr>
            <a:endParaRPr lang="en-ID" sz="1400" dirty="0"/>
          </a:p>
        </p:txBody>
      </p:sp>
      <p:sp>
        <p:nvSpPr>
          <p:cNvPr id="4" name="Slide Number Placeholder 3">
            <a:extLst>
              <a:ext uri="{FF2B5EF4-FFF2-40B4-BE49-F238E27FC236}">
                <a16:creationId xmlns:a16="http://schemas.microsoft.com/office/drawing/2014/main" id="{E7D59843-4C0F-0C05-B0C3-3ACFB1C7AB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aphicFrame>
        <p:nvGraphicFramePr>
          <p:cNvPr id="5" name="Table 4">
            <a:extLst>
              <a:ext uri="{FF2B5EF4-FFF2-40B4-BE49-F238E27FC236}">
                <a16:creationId xmlns:a16="http://schemas.microsoft.com/office/drawing/2014/main" id="{9998CFAA-9ADC-01F0-F0C9-8B55E8CC3E4C}"/>
              </a:ext>
            </a:extLst>
          </p:cNvPr>
          <p:cNvGraphicFramePr>
            <a:graphicFrameLocks noGrp="1"/>
          </p:cNvGraphicFramePr>
          <p:nvPr>
            <p:extLst>
              <p:ext uri="{D42A27DB-BD31-4B8C-83A1-F6EECF244321}">
                <p14:modId xmlns:p14="http://schemas.microsoft.com/office/powerpoint/2010/main" val="773877348"/>
              </p:ext>
            </p:extLst>
          </p:nvPr>
        </p:nvGraphicFramePr>
        <p:xfrm>
          <a:off x="3518579" y="2564984"/>
          <a:ext cx="2220914" cy="1280120"/>
        </p:xfrm>
        <a:graphic>
          <a:graphicData uri="http://schemas.openxmlformats.org/drawingml/2006/table">
            <a:tbl>
              <a:tblPr>
                <a:noFill/>
                <a:tableStyleId>{C4F80A88-0439-40A4-8FF8-592034F107EF}</a:tableStyleId>
              </a:tblPr>
              <a:tblGrid>
                <a:gridCol w="1110457">
                  <a:extLst>
                    <a:ext uri="{9D8B030D-6E8A-4147-A177-3AD203B41FA5}">
                      <a16:colId xmlns:a16="http://schemas.microsoft.com/office/drawing/2014/main" val="4270329630"/>
                    </a:ext>
                  </a:extLst>
                </a:gridCol>
                <a:gridCol w="1110457">
                  <a:extLst>
                    <a:ext uri="{9D8B030D-6E8A-4147-A177-3AD203B41FA5}">
                      <a16:colId xmlns:a16="http://schemas.microsoft.com/office/drawing/2014/main" val="2286196961"/>
                    </a:ext>
                  </a:extLst>
                </a:gridCol>
              </a:tblGrid>
              <a:tr h="2979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Sentiment</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PeduliLindungi</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075776996"/>
                  </a:ext>
                </a:extLst>
              </a:tr>
              <a:tr h="297997">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Positive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2777</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3165238762"/>
                  </a:ext>
                </a:extLst>
              </a:tr>
              <a:tr h="297997">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Negative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6244</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3811492616"/>
                  </a:ext>
                </a:extLst>
              </a:tr>
              <a:tr h="297997">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Total</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9021</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072618736"/>
                  </a:ext>
                </a:extLst>
              </a:tr>
            </a:tbl>
          </a:graphicData>
        </a:graphic>
      </p:graphicFrame>
    </p:spTree>
    <p:extLst>
      <p:ext uri="{BB962C8B-B14F-4D97-AF65-F5344CB8AC3E}">
        <p14:creationId xmlns:p14="http://schemas.microsoft.com/office/powerpoint/2010/main" val="331204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311B-10D6-3868-D497-0B19D5C594C4}"/>
              </a:ext>
            </a:extLst>
          </p:cNvPr>
          <p:cNvSpPr>
            <a:spLocks noGrp="1"/>
          </p:cNvSpPr>
          <p:nvPr>
            <p:ph type="title"/>
          </p:nvPr>
        </p:nvSpPr>
        <p:spPr/>
        <p:txBody>
          <a:bodyPr/>
          <a:lstStyle/>
          <a:p>
            <a:r>
              <a:rPr lang="en-US" dirty="0"/>
              <a:t>FINE-GRAINED SENTIMENT ANALYSIS</a:t>
            </a:r>
            <a:endParaRPr lang="en-ID"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66D591F-6AFC-75D6-9F03-07B5B996FEDB}"/>
                  </a:ext>
                </a:extLst>
              </p:cNvPr>
              <p:cNvSpPr>
                <a:spLocks noGrp="1"/>
              </p:cNvSpPr>
              <p:nvPr>
                <p:ph type="body" idx="1"/>
              </p:nvPr>
            </p:nvSpPr>
            <p:spPr/>
            <p:txBody>
              <a:bodyPr/>
              <a:lstStyle/>
              <a:p>
                <a:pPr algn="just"/>
                <a:r>
                  <a:rPr lang="en-US" sz="1400" b="0" i="0" u="none" strike="noStrike" baseline="0" dirty="0">
                    <a:solidFill>
                      <a:schemeClr val="tx1"/>
                    </a:solidFill>
                    <a:latin typeface="NimbusRomNo9L-Regu"/>
                  </a:rPr>
                  <a:t>Based on the review text that will be analyzed and has passed the preprocessing stage, a simulation of the sentiment score calculation can be carried out. The</a:t>
                </a:r>
                <a:r>
                  <a:rPr lang="en-US" sz="1400" b="1" i="0" u="none" strike="noStrike" baseline="0" dirty="0">
                    <a:solidFill>
                      <a:schemeClr val="tx1"/>
                    </a:solidFill>
                    <a:latin typeface="NimbusRomNo9L-Regu"/>
                  </a:rPr>
                  <a:t> formula used to calculate the sentiment score </a:t>
                </a:r>
                <a:r>
                  <a:rPr lang="en-US" sz="1400" b="0" i="0" u="none" strike="noStrike" baseline="0" dirty="0">
                    <a:solidFill>
                      <a:schemeClr val="tx1"/>
                    </a:solidFill>
                    <a:latin typeface="NimbusRomNo9L-Regu"/>
                  </a:rPr>
                  <a:t>is as </a:t>
                </a:r>
                <a:r>
                  <a:rPr lang="en-ID" sz="1400" b="0" i="0" u="none" strike="noStrike" baseline="0" dirty="0">
                    <a:solidFill>
                      <a:schemeClr val="tx1"/>
                    </a:solidFill>
                    <a:latin typeface="NimbusRomNo9L-Regu"/>
                  </a:rPr>
                  <a:t>follows</a:t>
                </a:r>
              </a:p>
              <a:p>
                <a:pPr marL="114300" indent="0" algn="just">
                  <a:buNone/>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𝑆𝑘𝑜𝑟</m:t>
                      </m:r>
                      <m:r>
                        <a:rPr lang="en-US" sz="1400" b="0" i="1" smtClean="0">
                          <a:solidFill>
                            <a:schemeClr val="tx1"/>
                          </a:solidFill>
                          <a:latin typeface="Cambria Math" panose="02040503050406030204" pitchFamily="18" charset="0"/>
                        </a:rPr>
                        <m:t>=</m:t>
                      </m:r>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𝑝𝑜𝑠𝑖𝑡𝑖𝑣𝑒</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𝑤𝑜𝑟𝑑</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𝑐𝑜𝑢𝑛𝑡</m:t>
                          </m:r>
                        </m:e>
                      </m:d>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𝑛𝑒𝑔𝑎𝑡𝑖𝑣𝑒</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𝑤𝑜𝑟𝑑</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𝑐𝑜𝑢𝑛𝑡</m:t>
                      </m:r>
                      <m:r>
                        <a:rPr lang="en-US" sz="1400" b="0" i="1" smtClean="0">
                          <a:solidFill>
                            <a:schemeClr val="tx1"/>
                          </a:solidFill>
                          <a:latin typeface="Cambria Math" panose="02040503050406030204" pitchFamily="18" charset="0"/>
                        </a:rPr>
                        <m:t>)</m:t>
                      </m:r>
                    </m:oMath>
                  </m:oMathPara>
                </a14:m>
                <a:endParaRPr lang="en-ID" sz="1400" dirty="0">
                  <a:solidFill>
                    <a:schemeClr val="tx1"/>
                  </a:solidFill>
                  <a:latin typeface="NimbusRomNo9L-Regu"/>
                </a:endParaRPr>
              </a:p>
              <a:p>
                <a:pPr algn="l"/>
                <a:r>
                  <a:rPr lang="en-US" sz="1400" b="0" i="0" u="none" strike="noStrike" baseline="0" dirty="0">
                    <a:solidFill>
                      <a:schemeClr val="tx1"/>
                    </a:solidFill>
                    <a:latin typeface="NimbusRomNo9L-Regu"/>
                  </a:rPr>
                  <a:t>The simulation results of the sentiment score calculation can be seen as follows.</a:t>
                </a:r>
              </a:p>
              <a:p>
                <a:pPr algn="l"/>
                <a:endParaRPr lang="en-ID" sz="1400" dirty="0">
                  <a:solidFill>
                    <a:schemeClr val="tx1"/>
                  </a:solidFill>
                  <a:latin typeface="NimbusRomNo9L-Regu"/>
                </a:endParaRPr>
              </a:p>
              <a:p>
                <a:pPr marL="114300" indent="0">
                  <a:buNone/>
                </a:pPr>
                <a:endParaRPr lang="en-ID" sz="1400" dirty="0">
                  <a:latin typeface="NimbusRomNo9L-Regu"/>
                </a:endParaRPr>
              </a:p>
            </p:txBody>
          </p:sp>
        </mc:Choice>
        <mc:Fallback>
          <p:sp>
            <p:nvSpPr>
              <p:cNvPr id="3" name="Text Placeholder 2">
                <a:extLst>
                  <a:ext uri="{FF2B5EF4-FFF2-40B4-BE49-F238E27FC236}">
                    <a16:creationId xmlns:a16="http://schemas.microsoft.com/office/drawing/2014/main" id="{666D591F-6AFC-75D6-9F03-07B5B996FEDB}"/>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ID">
                    <a:noFill/>
                  </a:rPr>
                  <a:t> </a:t>
                </a:r>
              </a:p>
            </p:txBody>
          </p:sp>
        </mc:Fallback>
      </mc:AlternateContent>
      <p:sp>
        <p:nvSpPr>
          <p:cNvPr id="4" name="Slide Number Placeholder 3">
            <a:extLst>
              <a:ext uri="{FF2B5EF4-FFF2-40B4-BE49-F238E27FC236}">
                <a16:creationId xmlns:a16="http://schemas.microsoft.com/office/drawing/2014/main" id="{FDA2FE6A-3564-0921-EA26-BBEE74B970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5" name="Table 4">
            <a:extLst>
              <a:ext uri="{FF2B5EF4-FFF2-40B4-BE49-F238E27FC236}">
                <a16:creationId xmlns:a16="http://schemas.microsoft.com/office/drawing/2014/main" id="{679E195E-F591-76F3-0CF9-8F10FF32D7D5}"/>
              </a:ext>
            </a:extLst>
          </p:cNvPr>
          <p:cNvGraphicFramePr>
            <a:graphicFrameLocks noGrp="1"/>
          </p:cNvGraphicFramePr>
          <p:nvPr>
            <p:extLst>
              <p:ext uri="{D42A27DB-BD31-4B8C-83A1-F6EECF244321}">
                <p14:modId xmlns:p14="http://schemas.microsoft.com/office/powerpoint/2010/main" val="1122921303"/>
              </p:ext>
            </p:extLst>
          </p:nvPr>
        </p:nvGraphicFramePr>
        <p:xfrm>
          <a:off x="1961964" y="2753110"/>
          <a:ext cx="5220071" cy="1097260"/>
        </p:xfrm>
        <a:graphic>
          <a:graphicData uri="http://schemas.openxmlformats.org/drawingml/2006/table">
            <a:tbl>
              <a:tblPr>
                <a:noFill/>
                <a:tableStyleId>{C4F80A88-0439-40A4-8FF8-592034F107EF}</a:tableStyleId>
              </a:tblPr>
              <a:tblGrid>
                <a:gridCol w="2539765">
                  <a:extLst>
                    <a:ext uri="{9D8B030D-6E8A-4147-A177-3AD203B41FA5}">
                      <a16:colId xmlns:a16="http://schemas.microsoft.com/office/drawing/2014/main" val="3513769424"/>
                    </a:ext>
                  </a:extLst>
                </a:gridCol>
                <a:gridCol w="1184554">
                  <a:extLst>
                    <a:ext uri="{9D8B030D-6E8A-4147-A177-3AD203B41FA5}">
                      <a16:colId xmlns:a16="http://schemas.microsoft.com/office/drawing/2014/main" val="2092814853"/>
                    </a:ext>
                  </a:extLst>
                </a:gridCol>
                <a:gridCol w="1495752">
                  <a:extLst>
                    <a:ext uri="{9D8B030D-6E8A-4147-A177-3AD203B41FA5}">
                      <a16:colId xmlns:a16="http://schemas.microsoft.com/office/drawing/2014/main" val="1760229451"/>
                    </a:ext>
                  </a:extLst>
                </a:gridCol>
              </a:tblGrid>
              <a:tr h="3151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Review Text</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Score</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Sentiment Label</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164222185"/>
                  </a:ext>
                </a:extLst>
              </a:tr>
              <a:tr h="765384">
                <a:tc>
                  <a:txBody>
                    <a:bodyPr/>
                    <a:lstStyle/>
                    <a:p>
                      <a:pPr algn="ctr"/>
                      <a:r>
                        <a:rPr lang="en-US" sz="1400" b="1" i="0" u="none" strike="noStrike" cap="none" baseline="0" dirty="0">
                          <a:solidFill>
                            <a:schemeClr val="tx1"/>
                          </a:solidFill>
                          <a:latin typeface="NimbusRomNo9L-Regu"/>
                          <a:ea typeface="Arial"/>
                          <a:cs typeface="Arial"/>
                          <a:sym typeface="Arial"/>
                        </a:rPr>
                        <a:t>The plot was </a:t>
                      </a:r>
                      <a:r>
                        <a:rPr lang="en-US" sz="1400" b="1" i="0" u="none" strike="noStrike" cap="none" baseline="0" dirty="0">
                          <a:solidFill>
                            <a:schemeClr val="accent6">
                              <a:lumMod val="75000"/>
                            </a:schemeClr>
                          </a:solidFill>
                          <a:latin typeface="NimbusRomNo9L-Regu"/>
                          <a:ea typeface="Arial"/>
                          <a:cs typeface="Arial"/>
                          <a:sym typeface="Arial"/>
                        </a:rPr>
                        <a:t>good</a:t>
                      </a:r>
                      <a:r>
                        <a:rPr lang="en-US" sz="1400" b="1" i="0" u="none" strike="noStrike" cap="none" baseline="0" dirty="0">
                          <a:solidFill>
                            <a:schemeClr val="tx1"/>
                          </a:solidFill>
                          <a:latin typeface="NimbusRomNo9L-Regu"/>
                          <a:ea typeface="Arial"/>
                          <a:cs typeface="Arial"/>
                          <a:sym typeface="Arial"/>
                        </a:rPr>
                        <a:t>, but the characters are </a:t>
                      </a:r>
                      <a:r>
                        <a:rPr lang="en-US" sz="1400" b="1" i="0" u="none" strike="noStrike" cap="none" baseline="0" dirty="0">
                          <a:solidFill>
                            <a:srgbClr val="FC047A"/>
                          </a:solidFill>
                          <a:latin typeface="NimbusRomNo9L-Regu"/>
                          <a:ea typeface="Arial"/>
                          <a:cs typeface="Arial"/>
                          <a:sym typeface="Arial"/>
                        </a:rPr>
                        <a:t>uncompelling</a:t>
                      </a:r>
                      <a:r>
                        <a:rPr lang="en-US" sz="1400" b="1" i="0" u="none" strike="noStrike" cap="none" baseline="0" dirty="0">
                          <a:solidFill>
                            <a:schemeClr val="tx1"/>
                          </a:solidFill>
                          <a:latin typeface="NimbusRomNo9L-Regu"/>
                          <a:ea typeface="Arial"/>
                          <a:cs typeface="Arial"/>
                          <a:sym typeface="Arial"/>
                        </a:rPr>
                        <a:t> and the dialog is </a:t>
                      </a:r>
                      <a:r>
                        <a:rPr lang="en-US" sz="1400" b="1" i="0" u="none" strike="noStrike" cap="none" baseline="0" dirty="0">
                          <a:solidFill>
                            <a:srgbClr val="FC047A"/>
                          </a:solidFill>
                          <a:latin typeface="NimbusRomNo9L-Regu"/>
                          <a:ea typeface="Arial"/>
                          <a:cs typeface="Arial"/>
                          <a:sym typeface="Arial"/>
                        </a:rPr>
                        <a:t>not great</a:t>
                      </a:r>
                      <a:r>
                        <a:rPr lang="en-US" sz="1400" b="1" i="0" u="none" strike="noStrike" cap="none" baseline="0" dirty="0">
                          <a:solidFill>
                            <a:schemeClr val="tx1"/>
                          </a:solidFill>
                          <a:latin typeface="NimbusRomNo9L-Regu"/>
                          <a:ea typeface="Arial"/>
                          <a:cs typeface="Arial"/>
                          <a:sym typeface="Arial"/>
                        </a:rPr>
                        <a:t>.</a:t>
                      </a:r>
                      <a:endParaRPr sz="1200" b="1" dirty="0">
                        <a:solidFill>
                          <a:schemeClr val="tx1"/>
                        </a:solidFill>
                        <a:latin typeface="NimbusRomNo9L-Regu"/>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1 – 2 = -1</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Negative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3613623505"/>
                  </a:ext>
                </a:extLst>
              </a:tr>
            </a:tbl>
          </a:graphicData>
        </a:graphic>
      </p:graphicFrame>
    </p:spTree>
    <p:extLst>
      <p:ext uri="{BB962C8B-B14F-4D97-AF65-F5344CB8AC3E}">
        <p14:creationId xmlns:p14="http://schemas.microsoft.com/office/powerpoint/2010/main" val="9015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5E09-DE29-2775-23D9-73A6DA214410}"/>
              </a:ext>
            </a:extLst>
          </p:cNvPr>
          <p:cNvSpPr>
            <a:spLocks noGrp="1"/>
          </p:cNvSpPr>
          <p:nvPr>
            <p:ph type="title"/>
          </p:nvPr>
        </p:nvSpPr>
        <p:spPr/>
        <p:txBody>
          <a:bodyPr/>
          <a:lstStyle/>
          <a:p>
            <a:r>
              <a:rPr lang="en-US" dirty="0"/>
              <a:t>CLASSIFICATION</a:t>
            </a:r>
            <a:endParaRPr lang="en-ID" dirty="0"/>
          </a:p>
        </p:txBody>
      </p:sp>
      <p:sp>
        <p:nvSpPr>
          <p:cNvPr id="3" name="Text Placeholder 2">
            <a:extLst>
              <a:ext uri="{FF2B5EF4-FFF2-40B4-BE49-F238E27FC236}">
                <a16:creationId xmlns:a16="http://schemas.microsoft.com/office/drawing/2014/main" id="{4CB6E4D1-B38B-6C44-C6AE-0A3F506848D9}"/>
              </a:ext>
            </a:extLst>
          </p:cNvPr>
          <p:cNvSpPr>
            <a:spLocks noGrp="1"/>
          </p:cNvSpPr>
          <p:nvPr>
            <p:ph type="body" idx="1"/>
          </p:nvPr>
        </p:nvSpPr>
        <p:spPr/>
        <p:txBody>
          <a:bodyPr/>
          <a:lstStyle/>
          <a:p>
            <a:pPr algn="just"/>
            <a:r>
              <a:rPr lang="en-US" sz="1400" b="0" i="0" u="none" strike="noStrike" baseline="0" dirty="0">
                <a:latin typeface="NimbusRomNo9L-Regu"/>
              </a:rPr>
              <a:t>This research will use </a:t>
            </a:r>
            <a:r>
              <a:rPr lang="en-US" sz="1400" b="1" i="0" u="none" strike="noStrike" baseline="0" dirty="0">
                <a:latin typeface="NimbusRomNo9L-Regu"/>
              </a:rPr>
              <a:t>SMOTE</a:t>
            </a:r>
            <a:r>
              <a:rPr lang="en-US" sz="1400" b="0" i="0" u="none" strike="noStrike" baseline="0" dirty="0">
                <a:latin typeface="NimbusRomNo9L-Regu"/>
              </a:rPr>
              <a:t> and </a:t>
            </a:r>
            <a:r>
              <a:rPr lang="en-US" sz="1400" b="1" i="0" u="none" strike="noStrike" baseline="0" dirty="0">
                <a:latin typeface="NimbusRomNo9L-Regu"/>
              </a:rPr>
              <a:t>non-SMOTE </a:t>
            </a:r>
            <a:r>
              <a:rPr lang="en-US" sz="1400" b="0" i="0" u="none" strike="noStrike" baseline="0" dirty="0">
                <a:latin typeface="NimbusRomNo9L-Regu"/>
              </a:rPr>
              <a:t>techniques which will later be used to compare the classification performance when applied to imbalanced </a:t>
            </a:r>
            <a:r>
              <a:rPr lang="en-ID" sz="1400" b="0" i="0" u="none" strike="noStrike" baseline="0" dirty="0">
                <a:latin typeface="NimbusRomNo9L-Regu"/>
              </a:rPr>
              <a:t>datasets.</a:t>
            </a:r>
          </a:p>
          <a:p>
            <a:pPr algn="just"/>
            <a:r>
              <a:rPr lang="en-US" sz="1400" dirty="0">
                <a:latin typeface="NimbusRomNo9L-Regu"/>
              </a:rPr>
              <a:t>C</a:t>
            </a:r>
            <a:r>
              <a:rPr lang="en-US" sz="1400" b="0" i="0" u="none" strike="noStrike" baseline="0" dirty="0">
                <a:latin typeface="NimbusRomNo9L-Regu"/>
              </a:rPr>
              <a:t>lassification predictions are made with </a:t>
            </a:r>
            <a:r>
              <a:rPr lang="en-ID" sz="1400" b="0" i="0" u="none" strike="noStrike" baseline="0" dirty="0">
                <a:latin typeface="NimbusRomNo9L-Regu"/>
              </a:rPr>
              <a:t>a </a:t>
            </a:r>
            <a:r>
              <a:rPr lang="en-ID" sz="1400" b="1" i="0" u="none" strike="noStrike" baseline="0" dirty="0">
                <a:latin typeface="NimbusRomNo9L-Regu"/>
              </a:rPr>
              <a:t>Multinomial Naïve Bayes </a:t>
            </a:r>
            <a:r>
              <a:rPr lang="en-ID" sz="1400" b="0" i="0" u="none" strike="noStrike" baseline="0" dirty="0">
                <a:latin typeface="NimbusRomNo9L-Regu"/>
              </a:rPr>
              <a:t>algorithm. </a:t>
            </a:r>
            <a:r>
              <a:rPr lang="en-US" sz="1400" b="0" i="0" u="none" strike="noStrike" baseline="0" dirty="0">
                <a:latin typeface="NimbusRomNo9L-Regu"/>
              </a:rPr>
              <a:t>From the results of the classification method used, the </a:t>
            </a:r>
            <a:r>
              <a:rPr lang="en-US" sz="1400" b="1" i="0" u="none" strike="noStrike" baseline="0" dirty="0">
                <a:latin typeface="NimbusRomNo9L-Regu"/>
              </a:rPr>
              <a:t>AUC</a:t>
            </a:r>
            <a:r>
              <a:rPr lang="en-US" sz="1400" b="0" i="0" u="none" strike="noStrike" baseline="0" dirty="0">
                <a:latin typeface="NimbusRomNo9L-Regu"/>
              </a:rPr>
              <a:t>, </a:t>
            </a:r>
            <a:r>
              <a:rPr lang="en-US" sz="1400" b="1" i="0" u="none" strike="noStrike" baseline="0" dirty="0">
                <a:latin typeface="NimbusRomNo9L-Regu"/>
              </a:rPr>
              <a:t>recall</a:t>
            </a:r>
            <a:r>
              <a:rPr lang="en-US" sz="1400" b="0" i="0" u="none" strike="noStrike" baseline="0" dirty="0">
                <a:latin typeface="NimbusRomNo9L-Regu"/>
              </a:rPr>
              <a:t>, </a:t>
            </a:r>
            <a:r>
              <a:rPr lang="en-US" sz="1400" b="1" i="0" u="none" strike="noStrike" baseline="0" dirty="0">
                <a:latin typeface="NimbusRomNo9L-Regu"/>
              </a:rPr>
              <a:t>precision</a:t>
            </a:r>
            <a:r>
              <a:rPr lang="en-US" sz="1400" b="0" i="0" u="none" strike="noStrike" baseline="0" dirty="0">
                <a:latin typeface="NimbusRomNo9L-Regu"/>
              </a:rPr>
              <a:t>, and </a:t>
            </a:r>
            <a:r>
              <a:rPr lang="en-US" sz="1400" b="1" i="0" u="none" strike="noStrike" baseline="0" dirty="0">
                <a:latin typeface="NimbusRomNo9L-Regu"/>
              </a:rPr>
              <a:t>accuracy values </a:t>
            </a:r>
            <a:r>
              <a:rPr lang="en-US" sz="1400" b="0" i="0" u="none" strike="noStrike" baseline="0" dirty="0">
                <a:latin typeface="NimbusRomNo9L-Regu"/>
              </a:rPr>
              <a:t>are obtained.</a:t>
            </a:r>
          </a:p>
          <a:p>
            <a:pPr algn="just"/>
            <a:r>
              <a:rPr lang="en-US" sz="1400" b="0" i="0" u="none" strike="noStrike" baseline="0" dirty="0">
                <a:latin typeface="NimbusRomNo9L-Regu"/>
              </a:rPr>
              <a:t>This analysis will partition the dataset with a ratio of </a:t>
            </a:r>
            <a:r>
              <a:rPr lang="en-US" sz="1400" b="1" i="0" u="none" strike="noStrike" baseline="0" dirty="0">
                <a:latin typeface="NimbusRomNo9L-Regu"/>
              </a:rPr>
              <a:t>80% </a:t>
            </a:r>
            <a:r>
              <a:rPr lang="en-US" sz="1400" b="0" i="0" u="none" strike="noStrike" baseline="0" dirty="0">
                <a:latin typeface="NimbusRomNo9L-Regu"/>
              </a:rPr>
              <a:t>as training data and </a:t>
            </a:r>
            <a:r>
              <a:rPr lang="en-US" sz="1400" b="1" i="0" u="none" strike="noStrike" baseline="0" dirty="0">
                <a:latin typeface="NimbusRomNo9L-Regu"/>
              </a:rPr>
              <a:t>20% </a:t>
            </a:r>
            <a:r>
              <a:rPr lang="en-US" sz="1400" b="0" i="0" u="none" strike="noStrike" baseline="0" dirty="0">
                <a:latin typeface="NimbusRomNo9L-Regu"/>
              </a:rPr>
              <a:t>as test data. </a:t>
            </a:r>
          </a:p>
          <a:p>
            <a:pPr marL="114300" indent="0" algn="just">
              <a:buNone/>
            </a:pPr>
            <a:endParaRPr lang="en-ID" sz="1800" dirty="0"/>
          </a:p>
        </p:txBody>
      </p:sp>
      <p:sp>
        <p:nvSpPr>
          <p:cNvPr id="4" name="Slide Number Placeholder 3">
            <a:extLst>
              <a:ext uri="{FF2B5EF4-FFF2-40B4-BE49-F238E27FC236}">
                <a16:creationId xmlns:a16="http://schemas.microsoft.com/office/drawing/2014/main" id="{FE76A907-7886-7DC7-AF0D-4BF97A31BBF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6" name="Table 5">
            <a:extLst>
              <a:ext uri="{FF2B5EF4-FFF2-40B4-BE49-F238E27FC236}">
                <a16:creationId xmlns:a16="http://schemas.microsoft.com/office/drawing/2014/main" id="{CE6540C5-16E1-65A7-55A5-B58BB4649980}"/>
              </a:ext>
            </a:extLst>
          </p:cNvPr>
          <p:cNvGraphicFramePr>
            <a:graphicFrameLocks noGrp="1"/>
          </p:cNvGraphicFramePr>
          <p:nvPr>
            <p:extLst>
              <p:ext uri="{D42A27DB-BD31-4B8C-83A1-F6EECF244321}">
                <p14:modId xmlns:p14="http://schemas.microsoft.com/office/powerpoint/2010/main" val="3240263353"/>
              </p:ext>
            </p:extLst>
          </p:nvPr>
        </p:nvGraphicFramePr>
        <p:xfrm>
          <a:off x="1961965" y="3194142"/>
          <a:ext cx="5220069" cy="1391658"/>
        </p:xfrm>
        <a:graphic>
          <a:graphicData uri="http://schemas.openxmlformats.org/drawingml/2006/table">
            <a:tbl>
              <a:tblPr>
                <a:noFill/>
                <a:tableStyleId>{C4F80A88-0439-40A4-8FF8-592034F107EF}</a:tableStyleId>
              </a:tblPr>
              <a:tblGrid>
                <a:gridCol w="1614520">
                  <a:extLst>
                    <a:ext uri="{9D8B030D-6E8A-4147-A177-3AD203B41FA5}">
                      <a16:colId xmlns:a16="http://schemas.microsoft.com/office/drawing/2014/main" val="3513769424"/>
                    </a:ext>
                  </a:extLst>
                </a:gridCol>
                <a:gridCol w="753017">
                  <a:extLst>
                    <a:ext uri="{9D8B030D-6E8A-4147-A177-3AD203B41FA5}">
                      <a16:colId xmlns:a16="http://schemas.microsoft.com/office/drawing/2014/main" val="2092814853"/>
                    </a:ext>
                  </a:extLst>
                </a:gridCol>
                <a:gridCol w="950844">
                  <a:extLst>
                    <a:ext uri="{9D8B030D-6E8A-4147-A177-3AD203B41FA5}">
                      <a16:colId xmlns:a16="http://schemas.microsoft.com/office/drawing/2014/main" val="1760229451"/>
                    </a:ext>
                  </a:extLst>
                </a:gridCol>
                <a:gridCol w="950844">
                  <a:extLst>
                    <a:ext uri="{9D8B030D-6E8A-4147-A177-3AD203B41FA5}">
                      <a16:colId xmlns:a16="http://schemas.microsoft.com/office/drawing/2014/main" val="3342224367"/>
                    </a:ext>
                  </a:extLst>
                </a:gridCol>
                <a:gridCol w="950844">
                  <a:extLst>
                    <a:ext uri="{9D8B030D-6E8A-4147-A177-3AD203B41FA5}">
                      <a16:colId xmlns:a16="http://schemas.microsoft.com/office/drawing/2014/main" val="1783464062"/>
                    </a:ext>
                  </a:extLst>
                </a:gridCol>
              </a:tblGrid>
              <a:tr h="47596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Multinomial Na</a:t>
                      </a:r>
                      <a:r>
                        <a:rPr lang="en-ID" sz="1200" dirty="0">
                          <a:solidFill>
                            <a:schemeClr val="accent4"/>
                          </a:solidFill>
                          <a:latin typeface="Inria Sans"/>
                          <a:ea typeface="Inria Sans"/>
                          <a:cs typeface="Inria Sans"/>
                          <a:sym typeface="Inria Sans"/>
                        </a:rPr>
                        <a:t>ï</a:t>
                      </a:r>
                      <a:r>
                        <a:rPr lang="en" sz="1200" dirty="0">
                          <a:solidFill>
                            <a:schemeClr val="accent4"/>
                          </a:solidFill>
                          <a:latin typeface="Inria Sans"/>
                          <a:ea typeface="Inria Sans"/>
                          <a:cs typeface="Inria Sans"/>
                          <a:sym typeface="Inria Sans"/>
                        </a:rPr>
                        <a:t>ve Bayes Method</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AUC</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Recall</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Precision</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Accuracy</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164222185"/>
                  </a:ext>
                </a:extLst>
              </a:tr>
              <a:tr h="444374">
                <a:tc>
                  <a:txBody>
                    <a:bodyPr/>
                    <a:lstStyle/>
                    <a:p>
                      <a:pPr algn="ctr"/>
                      <a:r>
                        <a:rPr lang="en-US" sz="1200" b="1" dirty="0">
                          <a:solidFill>
                            <a:schemeClr val="tx1"/>
                          </a:solidFill>
                          <a:latin typeface="NimbusRomNo9L-Regu"/>
                          <a:ea typeface="Inria Sans"/>
                          <a:cs typeface="Inria Sans"/>
                          <a:sym typeface="Inria Sans"/>
                        </a:rPr>
                        <a:t>Non-SMOTE</a:t>
                      </a:r>
                      <a:endParaRPr sz="1200" b="1" dirty="0">
                        <a:solidFill>
                          <a:schemeClr val="tx1"/>
                        </a:solidFill>
                        <a:latin typeface="NimbusRomNo9L-Regu"/>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a:solidFill>
                            <a:schemeClr val="tx1"/>
                          </a:solidFill>
                          <a:effectLst/>
                          <a:latin typeface="NimbusRomNo9L-Regu"/>
                          <a:ea typeface="Times New Roman" panose="02020603050405020304" pitchFamily="18" charset="0"/>
                        </a:rPr>
                        <a:t>0,8727</a:t>
                      </a:r>
                      <a:endParaRPr lang="en-ID" sz="1800" b="1">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a:solidFill>
                            <a:schemeClr val="tx1"/>
                          </a:solidFill>
                          <a:effectLst/>
                          <a:latin typeface="NimbusRomNo9L-Regu"/>
                          <a:ea typeface="Times New Roman" panose="02020603050405020304" pitchFamily="18" charset="0"/>
                        </a:rPr>
                        <a:t>0,9890</a:t>
                      </a:r>
                      <a:endParaRPr lang="en-ID" sz="1800" b="1">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a:solidFill>
                            <a:schemeClr val="tx1"/>
                          </a:solidFill>
                          <a:effectLst/>
                          <a:latin typeface="NimbusRomNo9L-Regu"/>
                          <a:ea typeface="Times New Roman" panose="02020603050405020304" pitchFamily="18" charset="0"/>
                        </a:rPr>
                        <a:t>0,8209</a:t>
                      </a:r>
                      <a:endParaRPr lang="en-ID" sz="1800" b="1">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dirty="0">
                          <a:solidFill>
                            <a:schemeClr val="tx1"/>
                          </a:solidFill>
                          <a:effectLst/>
                          <a:latin typeface="NimbusRomNo9L-Regu"/>
                          <a:ea typeface="Times New Roman" panose="02020603050405020304" pitchFamily="18" charset="0"/>
                        </a:rPr>
                        <a:t>0,8404</a:t>
                      </a:r>
                      <a:endParaRPr lang="en-ID" sz="1800" b="1" dirty="0">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3613623505"/>
                  </a:ext>
                </a:extLst>
              </a:tr>
              <a:tr h="444374">
                <a:tc>
                  <a:txBody>
                    <a:bodyPr/>
                    <a:lstStyle/>
                    <a:p>
                      <a:pPr algn="ctr"/>
                      <a:r>
                        <a:rPr lang="en-US" sz="1200" b="1" dirty="0">
                          <a:solidFill>
                            <a:schemeClr val="tx1"/>
                          </a:solidFill>
                          <a:latin typeface="NimbusRomNo9L-Regu"/>
                          <a:ea typeface="Inria Sans"/>
                          <a:cs typeface="Inria Sans"/>
                          <a:sym typeface="Inria Sans"/>
                        </a:rPr>
                        <a:t>SMOTE</a:t>
                      </a:r>
                      <a:endParaRPr sz="1200" b="1" dirty="0">
                        <a:solidFill>
                          <a:schemeClr val="tx1"/>
                        </a:solidFill>
                        <a:latin typeface="NimbusRomNo9L-Regu"/>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a:solidFill>
                            <a:schemeClr val="tx1"/>
                          </a:solidFill>
                          <a:effectLst/>
                          <a:latin typeface="NimbusRomNo9L-Regu"/>
                          <a:ea typeface="Times New Roman" panose="02020603050405020304" pitchFamily="18" charset="0"/>
                        </a:rPr>
                        <a:t>0,9061</a:t>
                      </a:r>
                      <a:endParaRPr lang="en-ID" sz="1800" b="1">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a:solidFill>
                            <a:schemeClr val="tx1"/>
                          </a:solidFill>
                          <a:effectLst/>
                          <a:latin typeface="NimbusRomNo9L-Regu"/>
                          <a:ea typeface="Times New Roman" panose="02020603050405020304" pitchFamily="18" charset="0"/>
                        </a:rPr>
                        <a:t>0,8890</a:t>
                      </a:r>
                      <a:endParaRPr lang="en-ID" sz="1800" b="1">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a:solidFill>
                            <a:schemeClr val="tx1"/>
                          </a:solidFill>
                          <a:effectLst/>
                          <a:latin typeface="NimbusRomNo9L-Regu"/>
                          <a:ea typeface="Times New Roman" panose="02020603050405020304" pitchFamily="18" charset="0"/>
                        </a:rPr>
                        <a:t>0,9025</a:t>
                      </a:r>
                      <a:endParaRPr lang="en-ID" sz="1800" b="1">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algn="ctr"/>
                      <a:r>
                        <a:rPr lang="en-US" sz="1200" b="1" dirty="0">
                          <a:solidFill>
                            <a:schemeClr val="tx1"/>
                          </a:solidFill>
                          <a:effectLst/>
                          <a:latin typeface="NimbusRomNo9L-Regu"/>
                          <a:ea typeface="Times New Roman" panose="02020603050405020304" pitchFamily="18" charset="0"/>
                        </a:rPr>
                        <a:t>0,8543</a:t>
                      </a:r>
                      <a:endParaRPr lang="en-ID" sz="1800" b="1" dirty="0">
                        <a:solidFill>
                          <a:schemeClr val="tx1"/>
                        </a:solidFill>
                        <a:effectLst/>
                        <a:latin typeface="NimbusRomNo9L-Regu"/>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2228768083"/>
                  </a:ext>
                </a:extLst>
              </a:tr>
            </a:tbl>
          </a:graphicData>
        </a:graphic>
      </p:graphicFrame>
    </p:spTree>
    <p:extLst>
      <p:ext uri="{BB962C8B-B14F-4D97-AF65-F5344CB8AC3E}">
        <p14:creationId xmlns:p14="http://schemas.microsoft.com/office/powerpoint/2010/main" val="131611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EEC9-8870-D53C-476C-468D0877EE32}"/>
              </a:ext>
            </a:extLst>
          </p:cNvPr>
          <p:cNvSpPr>
            <a:spLocks noGrp="1"/>
          </p:cNvSpPr>
          <p:nvPr>
            <p:ph type="title"/>
          </p:nvPr>
        </p:nvSpPr>
        <p:spPr/>
        <p:txBody>
          <a:bodyPr/>
          <a:lstStyle/>
          <a:p>
            <a:r>
              <a:rPr lang="en-US" dirty="0"/>
              <a:t>VISUALIZATION</a:t>
            </a:r>
            <a:endParaRPr lang="en-ID" dirty="0"/>
          </a:p>
        </p:txBody>
      </p:sp>
      <p:sp>
        <p:nvSpPr>
          <p:cNvPr id="3" name="Text Placeholder 2">
            <a:extLst>
              <a:ext uri="{FF2B5EF4-FFF2-40B4-BE49-F238E27FC236}">
                <a16:creationId xmlns:a16="http://schemas.microsoft.com/office/drawing/2014/main" id="{B47A6283-5B0E-64B7-8CD4-293978DB73FA}"/>
              </a:ext>
            </a:extLst>
          </p:cNvPr>
          <p:cNvSpPr>
            <a:spLocks noGrp="1"/>
          </p:cNvSpPr>
          <p:nvPr>
            <p:ph type="body" idx="1"/>
          </p:nvPr>
        </p:nvSpPr>
        <p:spPr>
          <a:xfrm>
            <a:off x="825723" y="1421270"/>
            <a:ext cx="7154915" cy="3479203"/>
          </a:xfrm>
        </p:spPr>
        <p:txBody>
          <a:bodyPr/>
          <a:lstStyle/>
          <a:p>
            <a:pPr algn="just"/>
            <a:r>
              <a:rPr lang="en-US" sz="1400" dirty="0">
                <a:latin typeface="NimbusRomNo9L-Regu"/>
              </a:rPr>
              <a:t>W</a:t>
            </a:r>
            <a:r>
              <a:rPr lang="en-US" sz="1400" b="0" i="0" u="none" strike="noStrike" baseline="0" dirty="0">
                <a:latin typeface="NimbusRomNo9L-Regu"/>
              </a:rPr>
              <a:t>ordcloud will be used to </a:t>
            </a:r>
            <a:r>
              <a:rPr lang="en-US" sz="1400" b="1" i="0" u="none" strike="noStrike" baseline="0" dirty="0">
                <a:latin typeface="NimbusRomNo9L-Regu"/>
              </a:rPr>
              <a:t>visualize the results</a:t>
            </a:r>
            <a:r>
              <a:rPr lang="en-US" sz="1400" b="0" i="0" u="none" strike="noStrike" baseline="0" dirty="0">
                <a:latin typeface="NimbusRomNo9L-Regu"/>
              </a:rPr>
              <a:t> of the classification analysis. The purpose of the visualization is </a:t>
            </a:r>
            <a:r>
              <a:rPr lang="en-US" sz="1400" b="1" i="0" u="none" strike="noStrike" baseline="0" dirty="0">
                <a:latin typeface="NimbusRomNo9L-Regu"/>
              </a:rPr>
              <a:t>to extract information in the form of topics</a:t>
            </a:r>
            <a:r>
              <a:rPr lang="en-US" sz="1400" b="0" i="0" u="none" strike="noStrike" baseline="0" dirty="0">
                <a:latin typeface="NimbusRomNo9L-Regu"/>
              </a:rPr>
              <a:t> that are often discussed by PeduliLindungi</a:t>
            </a:r>
            <a:r>
              <a:rPr lang="en-US" sz="1400" dirty="0">
                <a:latin typeface="NimbusRomNo9L-Regu"/>
              </a:rPr>
              <a:t> </a:t>
            </a:r>
            <a:r>
              <a:rPr lang="en-US" sz="1400" b="0" i="0" u="none" strike="noStrike" baseline="0" dirty="0">
                <a:latin typeface="NimbusRomNo9L-Regu"/>
              </a:rPr>
              <a:t>users so that information that is considered important can be extracted from the many existing review texts.</a:t>
            </a: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algn="just"/>
            <a:endParaRPr lang="en-US" sz="1400" dirty="0">
              <a:latin typeface="NimbusRomNo9L-Regu"/>
            </a:endParaRPr>
          </a:p>
          <a:p>
            <a:pPr marL="114300" indent="0" algn="just">
              <a:buNone/>
            </a:pPr>
            <a:r>
              <a:rPr lang="en-ID" sz="1400" dirty="0">
                <a:latin typeface="NimbusRomNo9L-Regu"/>
              </a:rPr>
              <a:t>	</a:t>
            </a:r>
            <a:r>
              <a:rPr lang="en-ID" sz="1400" b="1" i="0" u="none" strike="noStrike" baseline="0" dirty="0">
                <a:latin typeface="NimbusRomNo9L-Regu"/>
              </a:rPr>
              <a:t>PeduliLindungi Negative Sentiment 	               PeduliLindungi Positive Sentiment </a:t>
            </a:r>
          </a:p>
          <a:p>
            <a:pPr marL="114300" indent="0" algn="just">
              <a:buNone/>
            </a:pPr>
            <a:r>
              <a:rPr lang="en-ID" sz="1400" b="1" dirty="0">
                <a:latin typeface="NimbusRomNo9L-Regu"/>
              </a:rPr>
              <a:t>		</a:t>
            </a:r>
            <a:r>
              <a:rPr lang="en-ID" sz="1400" b="1" i="0" u="none" strike="noStrike" baseline="0" dirty="0">
                <a:latin typeface="NimbusRomNo9L-Regu"/>
              </a:rPr>
              <a:t>Wordcloud			</a:t>
            </a:r>
            <a:r>
              <a:rPr lang="en-ID" sz="1400" b="1" dirty="0">
                <a:latin typeface="NimbusRomNo9L-Regu"/>
              </a:rPr>
              <a:t>                  </a:t>
            </a:r>
            <a:r>
              <a:rPr lang="en-ID" sz="1200" b="1" i="0" u="none" strike="noStrike" baseline="0" dirty="0">
                <a:latin typeface="NimbusRomNo9L-Regu"/>
              </a:rPr>
              <a:t>Wordcloud</a:t>
            </a:r>
            <a:endParaRPr lang="en-ID" sz="1000" b="1" dirty="0">
              <a:latin typeface="NimbusRomNo9L-Regu"/>
            </a:endParaRPr>
          </a:p>
          <a:p>
            <a:pPr marL="114300" indent="0" algn="just">
              <a:buNone/>
            </a:pPr>
            <a:endParaRPr lang="en-ID" sz="1800" dirty="0"/>
          </a:p>
        </p:txBody>
      </p:sp>
      <p:sp>
        <p:nvSpPr>
          <p:cNvPr id="4" name="Slide Number Placeholder 3">
            <a:extLst>
              <a:ext uri="{FF2B5EF4-FFF2-40B4-BE49-F238E27FC236}">
                <a16:creationId xmlns:a16="http://schemas.microsoft.com/office/drawing/2014/main" id="{088CBC73-962F-B792-AAC6-1ACB7F606A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D0CBB272-069D-5026-B276-D65F9BECC958}"/>
              </a:ext>
            </a:extLst>
          </p:cNvPr>
          <p:cNvPicPr>
            <a:picLocks noChangeAspect="1"/>
          </p:cNvPicPr>
          <p:nvPr/>
        </p:nvPicPr>
        <p:blipFill>
          <a:blip r:embed="rId3"/>
          <a:stretch>
            <a:fillRect/>
          </a:stretch>
        </p:blipFill>
        <p:spPr>
          <a:xfrm>
            <a:off x="5299970" y="2509748"/>
            <a:ext cx="2065239" cy="177824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DFAE1191-DDE4-D413-D5F1-CAC7259815B0}"/>
              </a:ext>
            </a:extLst>
          </p:cNvPr>
          <p:cNvPicPr>
            <a:picLocks noChangeAspect="1"/>
          </p:cNvPicPr>
          <p:nvPr/>
        </p:nvPicPr>
        <p:blipFill>
          <a:blip r:embed="rId4"/>
          <a:stretch>
            <a:fillRect/>
          </a:stretch>
        </p:blipFill>
        <p:spPr>
          <a:xfrm>
            <a:off x="1941644" y="2509748"/>
            <a:ext cx="2065239" cy="1778246"/>
          </a:xfrm>
          <a:prstGeom prst="rect">
            <a:avLst/>
          </a:prstGeom>
        </p:spPr>
      </p:pic>
    </p:spTree>
    <p:extLst>
      <p:ext uri="{BB962C8B-B14F-4D97-AF65-F5344CB8AC3E}">
        <p14:creationId xmlns:p14="http://schemas.microsoft.com/office/powerpoint/2010/main" val="196907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00" y="1543200"/>
            <a:ext cx="5188200" cy="3042600"/>
          </a:xfrm>
          <a:prstGeom prst="rect">
            <a:avLst/>
          </a:prstGeom>
        </p:spPr>
        <p:txBody>
          <a:bodyPr spcFirstLastPara="1" wrap="square" lIns="0" tIns="0" rIns="0" bIns="0" anchor="t" anchorCtr="0">
            <a:noAutofit/>
          </a:bodyPr>
          <a:lstStyle/>
          <a:p>
            <a:pPr marL="25400" indent="0">
              <a:buNone/>
            </a:pPr>
            <a:r>
              <a:rPr lang="en-US" sz="1800" b="1" i="0" u="none" strike="noStrike" baseline="0" dirty="0">
                <a:latin typeface="NimbusRomNo9L-Regu"/>
              </a:rPr>
              <a:t>SMOTE</a:t>
            </a:r>
            <a:r>
              <a:rPr lang="en-US" sz="1800" b="0" i="0" u="none" strike="noStrike" baseline="0" dirty="0">
                <a:latin typeface="NimbusRomNo9L-Regu"/>
              </a:rPr>
              <a:t> is proven to increase the accuracy of the model on unbalanced data (</a:t>
            </a:r>
            <a:r>
              <a:rPr lang="en-US" sz="1800" b="1" i="0" u="none" strike="noStrike" baseline="0" dirty="0">
                <a:latin typeface="NimbusRomNo9L-Regu"/>
              </a:rPr>
              <a:t>imbalance</a:t>
            </a:r>
            <a:r>
              <a:rPr lang="en-US" sz="1800" b="0" i="0" u="none" strike="noStrike" baseline="0" dirty="0">
                <a:latin typeface="NimbusRomNo9L-Regu"/>
              </a:rPr>
              <a:t>) seen from the AUC value in the model with SMOTE higher than the AUC value generated by the non-</a:t>
            </a:r>
            <a:r>
              <a:rPr lang="en-ID" sz="1800" b="0" i="0" u="none" strike="noStrike" baseline="0" dirty="0">
                <a:latin typeface="NimbusRomNo9L-Regu"/>
              </a:rPr>
              <a:t>SMOTE model. The resulting AUC value </a:t>
            </a:r>
            <a:r>
              <a:rPr lang="en-US" sz="1800" b="0" i="0" u="none" strike="noStrike" baseline="0" dirty="0">
                <a:latin typeface="NimbusRomNo9L-Regu"/>
              </a:rPr>
              <a:t>is </a:t>
            </a:r>
            <a:r>
              <a:rPr lang="en-US" sz="1800" b="1" i="0" u="none" strike="noStrike" baseline="0" dirty="0">
                <a:latin typeface="NimbusRomNo9L-Regu"/>
              </a:rPr>
              <a:t>0.9061</a:t>
            </a:r>
            <a:r>
              <a:rPr lang="en-US" sz="1800" b="0" i="0" u="none" strike="noStrike" baseline="0" dirty="0">
                <a:latin typeface="NimbusRomNo9L-Regu"/>
              </a:rPr>
              <a:t>, so the method is classified as having a </a:t>
            </a:r>
            <a:r>
              <a:rPr lang="en-ID" sz="1800" b="1" i="0" u="none" strike="noStrike" baseline="0" dirty="0">
                <a:latin typeface="NimbusRomNo9L-Regu"/>
              </a:rPr>
              <a:t>very good classification performance </a:t>
            </a:r>
            <a:r>
              <a:rPr lang="en-ID" sz="1800" b="0" i="0" u="none" strike="noStrike" baseline="0" dirty="0">
                <a:latin typeface="NimbusRomNo9L-Regu"/>
              </a:rPr>
              <a:t>and user </a:t>
            </a:r>
            <a:r>
              <a:rPr lang="en-US" sz="1800" b="0" i="0" u="none" strike="noStrike" baseline="0" dirty="0">
                <a:latin typeface="NimbusRomNo9L-Regu"/>
              </a:rPr>
              <a:t>reviews have more </a:t>
            </a:r>
            <a:r>
              <a:rPr lang="en-US" sz="1800" b="1" i="0" u="none" strike="noStrike" baseline="0" dirty="0">
                <a:latin typeface="NimbusRomNo9L-Regu"/>
              </a:rPr>
              <a:t>negative sentiments </a:t>
            </a:r>
            <a:r>
              <a:rPr lang="en-US" sz="1800" b="0" i="0" u="none" strike="noStrike" baseline="0" dirty="0">
                <a:latin typeface="NimbusRomNo9L-Regu"/>
              </a:rPr>
              <a:t>related to the </a:t>
            </a:r>
            <a:r>
              <a:rPr lang="en-US" sz="1800" b="1" i="0" u="none" strike="noStrike" baseline="0" dirty="0">
                <a:latin typeface="NimbusRomNo9L-Regu"/>
              </a:rPr>
              <a:t>error application system</a:t>
            </a:r>
            <a:r>
              <a:rPr lang="en-US" sz="1800" b="0" i="0" u="none" strike="noStrike" baseline="0" dirty="0">
                <a:latin typeface="NimbusRomNo9L-Regu"/>
              </a:rPr>
              <a:t>, while </a:t>
            </a:r>
            <a:r>
              <a:rPr lang="en-US" sz="1800" b="1" i="0" u="none" strike="noStrike" baseline="0" dirty="0">
                <a:latin typeface="NimbusRomNo9L-Regu"/>
              </a:rPr>
              <a:t>positive reviews</a:t>
            </a:r>
            <a:r>
              <a:rPr lang="en-US" sz="1800" b="0" i="0" u="none" strike="noStrike" baseline="0" dirty="0">
                <a:latin typeface="NimbusRomNo9L-Regu"/>
              </a:rPr>
              <a:t> relating to the </a:t>
            </a:r>
            <a:r>
              <a:rPr lang="en-US" sz="1800" b="1" i="0" u="none" strike="noStrike" baseline="0" dirty="0">
                <a:latin typeface="NimbusRomNo9L-Regu"/>
              </a:rPr>
              <a:t>benefits of using the application</a:t>
            </a:r>
            <a:endParaRPr b="1"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63622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300800" y="2172762"/>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THANKS!</a:t>
            </a:r>
            <a:endParaRPr sz="6800" dirty="0"/>
          </a:p>
        </p:txBody>
      </p:sp>
      <p:sp>
        <p:nvSpPr>
          <p:cNvPr id="464" name="Google Shape;464;p34"/>
          <p:cNvSpPr txBox="1">
            <a:spLocks noGrp="1"/>
          </p:cNvSpPr>
          <p:nvPr>
            <p:ph type="sldNum" idx="12"/>
          </p:nvPr>
        </p:nvSpPr>
        <p:spPr>
          <a:xfrm>
            <a:off x="8640175" y="4612433"/>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411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212" name="Google Shape;212;p13"/>
          <p:cNvSpPr txBox="1">
            <a:spLocks noGrp="1"/>
          </p:cNvSpPr>
          <p:nvPr>
            <p:ph type="body" idx="2"/>
          </p:nvPr>
        </p:nvSpPr>
        <p:spPr>
          <a:xfrm>
            <a:off x="4792488" y="1367624"/>
            <a:ext cx="3143700" cy="1865433"/>
          </a:xfrm>
          <a:prstGeom prst="rect">
            <a:avLst/>
          </a:prstGeom>
        </p:spPr>
        <p:txBody>
          <a:bodyPr spcFirstLastPara="1" wrap="square" lIns="0" tIns="0" rIns="0" bIns="0" anchor="t" anchorCtr="0">
            <a:noAutofit/>
          </a:bodyPr>
          <a:lstStyle/>
          <a:p>
            <a:pPr marL="101600" indent="0" algn="just">
              <a:buNone/>
            </a:pPr>
            <a:r>
              <a:rPr lang="en-ID" sz="1400" b="0" i="0" u="none" strike="noStrike" baseline="0" dirty="0">
                <a:latin typeface="NimbusRomNo9L-Regu"/>
              </a:rPr>
              <a:t>PT Telekomunikasi Indonesia Tbk</a:t>
            </a:r>
            <a:r>
              <a:rPr lang="en-ID" sz="1400" dirty="0">
                <a:latin typeface="NimbusRomNo9L-Regu"/>
              </a:rPr>
              <a:t> </a:t>
            </a:r>
            <a:r>
              <a:rPr lang="en-US" sz="1400" b="0" i="0" u="none" strike="noStrike" baseline="0" dirty="0">
                <a:latin typeface="NimbusRomNo9L-Regu"/>
              </a:rPr>
              <a:t>(Telkom) and the Ministry of Communication and Information (Kominfo) have collaborated to create the PeduliLindungi application. This application was developed by the government to assist in tracking and stopping the spread of </a:t>
            </a:r>
            <a:r>
              <a:rPr lang="en-ID" sz="1400" b="0" i="0" u="none" strike="noStrike" baseline="0" dirty="0">
                <a:latin typeface="NimbusRomNo9L-Regu"/>
              </a:rPr>
              <a:t>the Covid-19 virus.</a:t>
            </a:r>
            <a:endParaRPr sz="1050" b="1" dirty="0"/>
          </a:p>
        </p:txBody>
      </p:sp>
      <p:sp>
        <p:nvSpPr>
          <p:cNvPr id="213" name="Google Shape;213;p13"/>
          <p:cNvSpPr txBox="1">
            <a:spLocks noGrp="1"/>
          </p:cNvSpPr>
          <p:nvPr>
            <p:ph type="body" idx="1"/>
          </p:nvPr>
        </p:nvSpPr>
        <p:spPr>
          <a:xfrm>
            <a:off x="1207812" y="1367624"/>
            <a:ext cx="3143700" cy="1679055"/>
          </a:xfrm>
          <a:prstGeom prst="rect">
            <a:avLst/>
          </a:prstGeom>
        </p:spPr>
        <p:txBody>
          <a:bodyPr spcFirstLastPara="1" wrap="square" lIns="0" tIns="0" rIns="0" bIns="0" anchor="t" anchorCtr="0">
            <a:noAutofit/>
          </a:bodyPr>
          <a:lstStyle/>
          <a:p>
            <a:pPr marL="101600" indent="0" algn="just">
              <a:buNone/>
            </a:pPr>
            <a:r>
              <a:rPr lang="en-US" sz="1400" b="0" i="0" u="none" strike="noStrike" baseline="0" dirty="0">
                <a:latin typeface="NimbusRomNo9L-Regu"/>
              </a:rPr>
              <a:t>The increasing spread of the COVID-19 virus (Coronavirus Disease 2019) in Indonesia has prompted the government to issue a policy to control the spread of the virus by imposing large-scale restrictions which are often known as Large-Scale Social Restrictions (PSBB).</a:t>
            </a:r>
            <a:endParaRPr lang="en-US" sz="16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Google Shape;213;p13">
            <a:extLst>
              <a:ext uri="{FF2B5EF4-FFF2-40B4-BE49-F238E27FC236}">
                <a16:creationId xmlns:a16="http://schemas.microsoft.com/office/drawing/2014/main" id="{14BFDB4C-3E86-7968-6DD2-CE4D2E2042CC}"/>
              </a:ext>
            </a:extLst>
          </p:cNvPr>
          <p:cNvSpPr txBox="1">
            <a:spLocks/>
          </p:cNvSpPr>
          <p:nvPr/>
        </p:nvSpPr>
        <p:spPr>
          <a:xfrm>
            <a:off x="1207812" y="3959678"/>
            <a:ext cx="6728376" cy="522515"/>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4"/>
              </a:buClr>
              <a:buSzPts val="2000"/>
              <a:buFont typeface="Inria Sans"/>
              <a:buChar char="⬥"/>
              <a:defRPr sz="2000" b="0" i="0" u="none" strike="noStrike" cap="none">
                <a:solidFill>
                  <a:schemeClr val="dk1"/>
                </a:solidFill>
                <a:latin typeface="Inria Sans"/>
                <a:ea typeface="Inria Sans"/>
                <a:cs typeface="Inria Sans"/>
                <a:sym typeface="Inria Sans"/>
              </a:defRPr>
            </a:lvl1pPr>
            <a:lvl2pPr marL="914400" marR="0" lvl="1" indent="-355600" algn="l" rtl="0">
              <a:lnSpc>
                <a:spcPct val="100000"/>
              </a:lnSpc>
              <a:spcBef>
                <a:spcPts val="600"/>
              </a:spcBef>
              <a:spcAft>
                <a:spcPts val="0"/>
              </a:spcAft>
              <a:buClr>
                <a:schemeClr val="accent3"/>
              </a:buClr>
              <a:buSzPts val="2000"/>
              <a:buFont typeface="Inria Sans"/>
              <a:buChar char="⬦"/>
              <a:defRPr sz="2000" b="0" i="0" u="none" strike="noStrike" cap="none">
                <a:solidFill>
                  <a:schemeClr val="dk1"/>
                </a:solidFill>
                <a:latin typeface="Inria Sans"/>
                <a:ea typeface="Inria Sans"/>
                <a:cs typeface="Inria Sans"/>
                <a:sym typeface="Inria Sans"/>
              </a:defRPr>
            </a:lvl2pPr>
            <a:lvl3pPr marL="1371600" marR="0" lvl="2" indent="-355600" algn="l" rtl="0">
              <a:lnSpc>
                <a:spcPct val="100000"/>
              </a:lnSpc>
              <a:spcBef>
                <a:spcPts val="600"/>
              </a:spcBef>
              <a:spcAft>
                <a:spcPts val="0"/>
              </a:spcAft>
              <a:buClr>
                <a:schemeClr val="accent2"/>
              </a:buClr>
              <a:buSzPts val="2000"/>
              <a:buFont typeface="Inria Sans"/>
              <a:buChar char="⬩"/>
              <a:defRPr sz="2000" b="0" i="0" u="none" strike="noStrike" cap="none">
                <a:solidFill>
                  <a:schemeClr val="dk1"/>
                </a:solidFill>
                <a:latin typeface="Inria Sans"/>
                <a:ea typeface="Inria Sans"/>
                <a:cs typeface="Inria Sans"/>
                <a:sym typeface="Inria Sans"/>
              </a:defRPr>
            </a:lvl3pPr>
            <a:lvl4pPr marL="1828800" marR="0" lvl="3"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4pPr>
            <a:lvl5pPr marL="2286000" marR="0" lvl="4"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5pPr>
            <a:lvl6pPr marL="2743200" marR="0" lvl="5"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6pPr>
            <a:lvl7pPr marL="3200400" marR="0" lvl="6"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7pPr>
            <a:lvl8pPr marL="3657600" marR="0" lvl="7"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8pPr>
            <a:lvl9pPr marL="4114800" marR="0" lvl="8" indent="-355600" algn="l" rtl="0">
              <a:lnSpc>
                <a:spcPct val="100000"/>
              </a:lnSpc>
              <a:spcBef>
                <a:spcPts val="600"/>
              </a:spcBef>
              <a:spcAft>
                <a:spcPts val="60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9pPr>
          </a:lstStyle>
          <a:p>
            <a:pPr marL="101600" indent="0" algn="ctr">
              <a:buNone/>
            </a:pPr>
            <a:r>
              <a:rPr lang="en-US" sz="1400" b="0" i="0" u="none" strike="noStrike" baseline="0" dirty="0">
                <a:solidFill>
                  <a:schemeClr val="accent4">
                    <a:lumMod val="40000"/>
                    <a:lumOff val="60000"/>
                  </a:schemeClr>
                </a:solidFill>
                <a:latin typeface="NimbusRomNo9L-Regu"/>
              </a:rPr>
              <a:t>In each application, there are user ratings and reviews regarding the services and features provided. Reviews can be in the form of suggestions, criticisms, or complaints.</a:t>
            </a:r>
            <a:endParaRPr lang="en-US" sz="1200" dirty="0">
              <a:solidFill>
                <a:schemeClr val="accent4">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213" name="Google Shape;213;p13"/>
          <p:cNvSpPr txBox="1">
            <a:spLocks noGrp="1"/>
          </p:cNvSpPr>
          <p:nvPr>
            <p:ph type="body" idx="1"/>
          </p:nvPr>
        </p:nvSpPr>
        <p:spPr>
          <a:xfrm>
            <a:off x="1207811" y="1502229"/>
            <a:ext cx="6335989" cy="2947307"/>
          </a:xfrm>
          <a:prstGeom prst="rect">
            <a:avLst/>
          </a:prstGeom>
        </p:spPr>
        <p:txBody>
          <a:bodyPr spcFirstLastPara="1" wrap="square" lIns="0" tIns="0" rIns="0" bIns="0" anchor="t" anchorCtr="0">
            <a:noAutofit/>
          </a:bodyPr>
          <a:lstStyle/>
          <a:p>
            <a:pPr algn="just">
              <a:lnSpc>
                <a:spcPct val="150000"/>
              </a:lnSpc>
            </a:pPr>
            <a:r>
              <a:rPr lang="en-US" sz="1400" b="1" i="0" u="none" strike="noStrike" baseline="0" dirty="0">
                <a:latin typeface="NimbusRomNo9L-Regu"/>
              </a:rPr>
              <a:t>Sentiment analysis</a:t>
            </a:r>
            <a:r>
              <a:rPr lang="en-US" sz="1400" b="0" i="0" u="none" strike="noStrike" baseline="0" dirty="0">
                <a:latin typeface="NimbusRomNo9L-Regu"/>
              </a:rPr>
              <a:t> is computational research of textually expressed </a:t>
            </a:r>
            <a:r>
              <a:rPr lang="en-US" sz="1400" b="1" i="0" u="none" strike="noStrike" baseline="0" dirty="0">
                <a:latin typeface="NimbusRomNo9L-Regu"/>
              </a:rPr>
              <a:t>opinions</a:t>
            </a:r>
            <a:r>
              <a:rPr lang="en-US" sz="1400" b="0" i="0" u="none" strike="noStrike" baseline="0" dirty="0">
                <a:latin typeface="NimbusRomNo9L-Regu"/>
              </a:rPr>
              <a:t>, </a:t>
            </a:r>
            <a:r>
              <a:rPr lang="en-US" sz="1400" b="1" i="0" u="none" strike="noStrike" baseline="0" dirty="0">
                <a:latin typeface="NimbusRomNo9L-Regu"/>
              </a:rPr>
              <a:t>sentiments</a:t>
            </a:r>
            <a:r>
              <a:rPr lang="en-US" sz="1400" b="0" i="0" u="none" strike="noStrike" baseline="0" dirty="0">
                <a:latin typeface="NimbusRomNo9L-Regu"/>
              </a:rPr>
              <a:t>, and </a:t>
            </a:r>
            <a:r>
              <a:rPr lang="en-US" sz="1400" b="1" i="0" u="none" strike="noStrike" baseline="0" dirty="0">
                <a:latin typeface="NimbusRomNo9L-Regu"/>
              </a:rPr>
              <a:t>emotions</a:t>
            </a:r>
            <a:r>
              <a:rPr lang="en-US" sz="1400" b="0" i="0" u="none" strike="noStrike" baseline="0" dirty="0">
                <a:latin typeface="NimbusRomNo9L-Regu"/>
              </a:rPr>
              <a:t>. Sentiment analysis is generally used to analyze something in the future. In this case, sentiment analysis can be applied to </a:t>
            </a:r>
            <a:r>
              <a:rPr lang="en-ID" sz="1400" b="1" i="0" u="none" strike="noStrike" baseline="0" dirty="0">
                <a:latin typeface="NimbusRomNo9L-Regu"/>
              </a:rPr>
              <a:t>mobile application reviews</a:t>
            </a:r>
            <a:r>
              <a:rPr lang="en-ID" sz="1400" b="0" i="0" u="none" strike="noStrike" baseline="0" dirty="0">
                <a:latin typeface="NimbusRomNo9L-Regu"/>
              </a:rPr>
              <a:t>.</a:t>
            </a:r>
          </a:p>
          <a:p>
            <a:pPr algn="just">
              <a:lnSpc>
                <a:spcPct val="150000"/>
              </a:lnSpc>
            </a:pPr>
            <a:r>
              <a:rPr lang="en-US" sz="1400" b="0" i="0" u="none" strike="noStrike" baseline="0" dirty="0">
                <a:latin typeface="NimbusRomNo9L-Regu"/>
              </a:rPr>
              <a:t>The problem that often arises in most sentiment analysis studies is that most of the review data tend to be unbalanced (</a:t>
            </a:r>
            <a:r>
              <a:rPr lang="en-US" sz="1400" b="1" i="0" u="none" strike="noStrike" baseline="0" dirty="0">
                <a:latin typeface="NimbusRomNo9L-Regu"/>
              </a:rPr>
              <a:t>imbalanced datasets</a:t>
            </a:r>
            <a:r>
              <a:rPr lang="en-US" sz="1400" b="0" i="0" u="none" strike="noStrike" baseline="0" dirty="0">
                <a:latin typeface="NimbusRomNo9L-Regu"/>
              </a:rPr>
              <a:t>) in terms of the number of each class.</a:t>
            </a:r>
          </a:p>
          <a:p>
            <a:pPr algn="just">
              <a:lnSpc>
                <a:spcPct val="150000"/>
              </a:lnSpc>
            </a:pPr>
            <a:r>
              <a:rPr lang="en-US" sz="1400" b="0" i="0" u="none" strike="noStrike" baseline="0" dirty="0">
                <a:latin typeface="NimbusRomNo9L-Regu"/>
              </a:rPr>
              <a:t>In this research, the </a:t>
            </a:r>
            <a:r>
              <a:rPr lang="en-US" sz="1400" i="0" u="none" strike="noStrike" baseline="0" dirty="0">
                <a:latin typeface="NimbusRomNo9L-Regu"/>
              </a:rPr>
              <a:t>Synthetic Minority Oversampling Technique</a:t>
            </a:r>
            <a:r>
              <a:rPr lang="en-US" sz="1400" b="0" i="0" u="none" strike="noStrike" baseline="0" dirty="0">
                <a:latin typeface="NimbusRomNo9L-Regu"/>
              </a:rPr>
              <a:t> (</a:t>
            </a:r>
            <a:r>
              <a:rPr lang="en-US" sz="1400" b="1" i="0" u="none" strike="noStrike" baseline="0" dirty="0">
                <a:latin typeface="NimbusRomNo9L-Regu"/>
              </a:rPr>
              <a:t>SMOTE</a:t>
            </a:r>
            <a:r>
              <a:rPr lang="en-US" sz="1400" b="0" i="0" u="none" strike="noStrike" baseline="0" dirty="0">
                <a:latin typeface="NimbusRomNo9L-Regu"/>
              </a:rPr>
              <a:t>) method was used to handle the case of unbalanced data.</a:t>
            </a:r>
            <a:endParaRPr sz="7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1637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42" name="Google Shape;542;p39"/>
          <p:cNvSpPr/>
          <p:nvPr/>
        </p:nvSpPr>
        <p:spPr>
          <a:xfrm>
            <a:off x="0" y="2724171"/>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71100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802668" y="206107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1</a:t>
              </a:r>
              <a:endParaRPr sz="600" dirty="0">
                <a:solidFill>
                  <a:schemeClr val="dk1"/>
                </a:solidFill>
                <a:latin typeface="Inria Sans"/>
                <a:ea typeface="Inria Sans"/>
                <a:cs typeface="Inria Sans"/>
                <a:sym typeface="Inria Sans"/>
              </a:endParaRPr>
            </a:p>
          </p:txBody>
        </p:sp>
      </p:grpSp>
      <p:grpSp>
        <p:nvGrpSpPr>
          <p:cNvPr id="547" name="Google Shape;547;p39"/>
          <p:cNvGrpSpPr/>
          <p:nvPr/>
        </p:nvGrpSpPr>
        <p:grpSpPr>
          <a:xfrm>
            <a:off x="3779145" y="206107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3</a:t>
              </a:r>
              <a:endParaRPr sz="600" dirty="0">
                <a:solidFill>
                  <a:schemeClr val="dk1"/>
                </a:solidFill>
                <a:latin typeface="Inria Sans"/>
                <a:ea typeface="Inria Sans"/>
                <a:cs typeface="Inria Sans"/>
                <a:sym typeface="Inria Sans"/>
              </a:endParaRPr>
            </a:p>
          </p:txBody>
        </p:sp>
      </p:grpSp>
      <p:grpSp>
        <p:nvGrpSpPr>
          <p:cNvPr id="550" name="Google Shape;550;p39"/>
          <p:cNvGrpSpPr/>
          <p:nvPr/>
        </p:nvGrpSpPr>
        <p:grpSpPr>
          <a:xfrm>
            <a:off x="5807220" y="206107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17470" y="393397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789395" y="393397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055915" y="1482795"/>
            <a:ext cx="1874067" cy="533400"/>
          </a:xfrm>
          <a:prstGeom prst="rect">
            <a:avLst/>
          </a:prstGeom>
          <a:noFill/>
          <a:ln>
            <a:noFill/>
          </a:ln>
        </p:spPr>
        <p:txBody>
          <a:bodyPr spcFirstLastPara="1" wrap="square" lIns="0" tIns="0" rIns="0" bIns="0" anchor="b" anchorCtr="0">
            <a:noAutofit/>
          </a:bodyPr>
          <a:lstStyle/>
          <a:p>
            <a:pPr algn="ctr"/>
            <a:r>
              <a:rPr lang="en-US" sz="900" b="0" i="0" u="none" strike="noStrike" baseline="0" dirty="0">
                <a:solidFill>
                  <a:schemeClr val="tx1"/>
                </a:solidFill>
                <a:latin typeface="Inria Sans"/>
              </a:rPr>
              <a:t>Sentiment Analysis Online Transportation Services on Twitter Using Naive Bayes Classifier Method</a:t>
            </a:r>
          </a:p>
          <a:p>
            <a:pPr algn="ctr"/>
            <a:r>
              <a:rPr lang="en-US" sz="900" dirty="0">
                <a:solidFill>
                  <a:schemeClr val="accent4">
                    <a:lumMod val="40000"/>
                    <a:lumOff val="60000"/>
                  </a:schemeClr>
                </a:solidFill>
                <a:latin typeface="Inria Sans"/>
                <a:ea typeface="Inria Sans"/>
                <a:cs typeface="Inria Sans"/>
                <a:sym typeface="Inria Sans"/>
              </a:rPr>
              <a:t>Pintoko &amp; Muslim, 2018</a:t>
            </a:r>
            <a:endParaRPr sz="200" dirty="0">
              <a:solidFill>
                <a:schemeClr val="accent4">
                  <a:lumMod val="40000"/>
                  <a:lumOff val="60000"/>
                </a:schemeClr>
              </a:solidFill>
              <a:latin typeface="Inria Sans"/>
              <a:ea typeface="Inria Sans"/>
              <a:cs typeface="Inria Sans"/>
              <a:sym typeface="Inria Sans"/>
            </a:endParaRPr>
          </a:p>
        </p:txBody>
      </p:sp>
      <p:sp>
        <p:nvSpPr>
          <p:cNvPr id="563" name="Google Shape;563;p39"/>
          <p:cNvSpPr txBox="1"/>
          <p:nvPr/>
        </p:nvSpPr>
        <p:spPr>
          <a:xfrm>
            <a:off x="4258666" y="4435171"/>
            <a:ext cx="1725107" cy="536859"/>
          </a:xfrm>
          <a:prstGeom prst="rect">
            <a:avLst/>
          </a:prstGeom>
          <a:noFill/>
          <a:ln>
            <a:noFill/>
          </a:ln>
        </p:spPr>
        <p:txBody>
          <a:bodyPr spcFirstLastPara="1" wrap="square" lIns="0" tIns="0" rIns="0" bIns="0" anchor="b" anchorCtr="0">
            <a:noAutofit/>
          </a:bodyPr>
          <a:lstStyle/>
          <a:p>
            <a:pPr algn="ctr"/>
            <a:r>
              <a:rPr lang="en-ID" sz="900" b="0" i="0" u="none" strike="noStrike" baseline="0" dirty="0">
                <a:solidFill>
                  <a:schemeClr val="tx1"/>
                </a:solidFill>
                <a:latin typeface="NimbusRomNo9L-Regu"/>
              </a:rPr>
              <a:t>Sentiment Analysis On E-Sports For</a:t>
            </a:r>
          </a:p>
          <a:p>
            <a:pPr algn="ctr"/>
            <a:r>
              <a:rPr lang="en-US" sz="900" b="0" i="0" u="none" strike="noStrike" baseline="0" dirty="0">
                <a:solidFill>
                  <a:schemeClr val="tx1"/>
                </a:solidFill>
                <a:latin typeface="NimbusRomNo9L-Regu"/>
              </a:rPr>
              <a:t>Education Curriculum Using Naive Bayes And Support </a:t>
            </a:r>
            <a:r>
              <a:rPr lang="en-ID" sz="900" b="0" i="0" u="none" strike="noStrike" baseline="0" dirty="0">
                <a:solidFill>
                  <a:schemeClr val="tx1"/>
                </a:solidFill>
                <a:latin typeface="NimbusRomNo9L-Regu"/>
              </a:rPr>
              <a:t>Vector Machine</a:t>
            </a:r>
          </a:p>
          <a:p>
            <a:pPr algn="ctr"/>
            <a:r>
              <a:rPr lang="en-ID" sz="900" dirty="0">
                <a:solidFill>
                  <a:schemeClr val="accent4">
                    <a:lumMod val="40000"/>
                    <a:lumOff val="60000"/>
                  </a:schemeClr>
                </a:solidFill>
                <a:latin typeface="NimbusRomNo9L-Regu"/>
                <a:ea typeface="Inria Sans"/>
                <a:cs typeface="Inria Sans"/>
                <a:sym typeface="Inria Sans"/>
              </a:rPr>
              <a:t>Ardianto, 2020</a:t>
            </a:r>
            <a:endParaRPr sz="200" dirty="0">
              <a:solidFill>
                <a:schemeClr val="accent4">
                  <a:lumMod val="40000"/>
                  <a:lumOff val="60000"/>
                </a:schemeClr>
              </a:solidFill>
              <a:latin typeface="Inria Sans"/>
              <a:ea typeface="Inria Sans"/>
              <a:cs typeface="Inria Sans"/>
              <a:sym typeface="Inria Sans"/>
            </a:endParaRPr>
          </a:p>
        </p:txBody>
      </p:sp>
      <p:sp>
        <p:nvSpPr>
          <p:cNvPr id="564" name="Google Shape;564;p39"/>
          <p:cNvSpPr txBox="1"/>
          <p:nvPr/>
        </p:nvSpPr>
        <p:spPr>
          <a:xfrm>
            <a:off x="5297156" y="1482795"/>
            <a:ext cx="1452325"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tx1"/>
                </a:solidFill>
                <a:latin typeface="Inria Sans"/>
                <a:ea typeface="Inria Sans"/>
                <a:cs typeface="Inria Sans"/>
                <a:sym typeface="Inria Sans"/>
              </a:rPr>
              <a:t>Sentiment Analysis on Google Play Store Reviews Using the Naive Bayes Method</a:t>
            </a:r>
          </a:p>
          <a:p>
            <a:pPr marL="0" marR="0" lvl="0" indent="0" algn="ctr" rtl="0">
              <a:lnSpc>
                <a:spcPct val="100000"/>
              </a:lnSpc>
              <a:spcBef>
                <a:spcPts val="0"/>
              </a:spcBef>
              <a:spcAft>
                <a:spcPts val="0"/>
              </a:spcAft>
              <a:buNone/>
            </a:pPr>
            <a:r>
              <a:rPr lang="en-US" sz="900" dirty="0">
                <a:solidFill>
                  <a:schemeClr val="accent4">
                    <a:lumMod val="40000"/>
                    <a:lumOff val="60000"/>
                  </a:schemeClr>
                </a:solidFill>
                <a:latin typeface="Inria Sans"/>
                <a:ea typeface="Inria Sans"/>
                <a:cs typeface="Inria Sans"/>
                <a:sym typeface="Inria Sans"/>
              </a:rPr>
              <a:t>Daulay &amp; Asror, 2020</a:t>
            </a:r>
          </a:p>
        </p:txBody>
      </p:sp>
      <p:sp>
        <p:nvSpPr>
          <p:cNvPr id="565" name="Google Shape;565;p39"/>
          <p:cNvSpPr txBox="1"/>
          <p:nvPr/>
        </p:nvSpPr>
        <p:spPr>
          <a:xfrm>
            <a:off x="2099958" y="4435171"/>
            <a:ext cx="1915887" cy="602489"/>
          </a:xfrm>
          <a:prstGeom prst="rect">
            <a:avLst/>
          </a:prstGeom>
          <a:noFill/>
          <a:ln>
            <a:noFill/>
          </a:ln>
        </p:spPr>
        <p:txBody>
          <a:bodyPr spcFirstLastPara="1" wrap="square" lIns="0" tIns="0" rIns="0" bIns="0" anchor="t" anchorCtr="0">
            <a:noAutofit/>
          </a:bodyPr>
          <a:lstStyle/>
          <a:p>
            <a:pPr algn="ctr"/>
            <a:r>
              <a:rPr lang="en-US" sz="900" b="0" i="0" u="none" strike="noStrike" baseline="0" dirty="0">
                <a:solidFill>
                  <a:schemeClr val="tx1"/>
                </a:solidFill>
                <a:latin typeface="NimbusRomNo9L-Regu"/>
              </a:rPr>
              <a:t>Sentiment analysis research using the Naï</a:t>
            </a:r>
            <a:r>
              <a:rPr lang="en-US" sz="900" dirty="0">
                <a:solidFill>
                  <a:schemeClr val="tx1"/>
                </a:solidFill>
                <a:latin typeface="NimbusRomNo9L-Regu"/>
              </a:rPr>
              <a:t>v</a:t>
            </a:r>
            <a:r>
              <a:rPr lang="en-US" sz="900" b="0" i="0" u="none" strike="noStrike" baseline="0" dirty="0">
                <a:solidFill>
                  <a:schemeClr val="tx1"/>
                </a:solidFill>
                <a:latin typeface="NimbusRomNo9L-Regu"/>
              </a:rPr>
              <a:t>e Bayes algorithm has been conducted on Tokopedia</a:t>
            </a:r>
          </a:p>
          <a:p>
            <a:pPr algn="ctr"/>
            <a:r>
              <a:rPr lang="en-US" sz="900" dirty="0">
                <a:solidFill>
                  <a:schemeClr val="accent4">
                    <a:lumMod val="40000"/>
                    <a:lumOff val="60000"/>
                  </a:schemeClr>
                </a:solidFill>
                <a:latin typeface="Inria Sans"/>
                <a:ea typeface="Inria Sans"/>
                <a:cs typeface="Inria Sans"/>
                <a:sym typeface="Inria Sans"/>
              </a:rPr>
              <a:t>Apriani &amp; Gustian, 2019</a:t>
            </a:r>
            <a:endParaRPr sz="200" dirty="0">
              <a:solidFill>
                <a:schemeClr val="accent4">
                  <a:lumMod val="40000"/>
                  <a:lumOff val="60000"/>
                </a:schemeClr>
              </a:solidFill>
              <a:latin typeface="Inria Sans"/>
              <a:ea typeface="Inria Sans"/>
              <a:cs typeface="Inria Sans"/>
              <a:sym typeface="Inria Sans"/>
            </a:endParaRPr>
          </a:p>
        </p:txBody>
      </p:sp>
      <p:sp>
        <p:nvSpPr>
          <p:cNvPr id="566" name="Google Shape;566;p39"/>
          <p:cNvSpPr txBox="1"/>
          <p:nvPr/>
        </p:nvSpPr>
        <p:spPr>
          <a:xfrm>
            <a:off x="2980283" y="1424268"/>
            <a:ext cx="2243956" cy="74452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a:solidFill>
                  <a:schemeClr val="dk1"/>
                </a:solidFill>
                <a:latin typeface="Inria Sans"/>
                <a:ea typeface="Inria Sans"/>
                <a:cs typeface="Inria Sans"/>
                <a:sym typeface="Inria Sans"/>
              </a:rPr>
              <a:t>Community Sentiment Analysis on Quick Results 2019 Indonesian Presidential Election Count on Social Media Twitter Using Naive Bayes Classifier Method</a:t>
            </a:r>
          </a:p>
          <a:p>
            <a:pPr marL="0" marR="0" lvl="0" indent="0" algn="ctr" rtl="0">
              <a:lnSpc>
                <a:spcPct val="100000"/>
              </a:lnSpc>
              <a:spcBef>
                <a:spcPts val="0"/>
              </a:spcBef>
              <a:spcAft>
                <a:spcPts val="0"/>
              </a:spcAft>
              <a:buNone/>
            </a:pPr>
            <a:r>
              <a:rPr lang="en-US" sz="900" dirty="0">
                <a:solidFill>
                  <a:schemeClr val="accent4">
                    <a:lumMod val="40000"/>
                    <a:lumOff val="60000"/>
                  </a:schemeClr>
                </a:solidFill>
                <a:latin typeface="Inria Sans"/>
                <a:ea typeface="Inria Sans"/>
                <a:cs typeface="Inria Sans"/>
                <a:sym typeface="Inria Sans"/>
              </a:rPr>
              <a:t>Andika, Azizah, &amp; Respatiwulan, 2019</a:t>
            </a:r>
          </a:p>
        </p:txBody>
      </p:sp>
    </p:spTree>
    <p:extLst>
      <p:ext uri="{BB962C8B-B14F-4D97-AF65-F5344CB8AC3E}">
        <p14:creationId xmlns:p14="http://schemas.microsoft.com/office/powerpoint/2010/main" val="272090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3" name="Google Shape;213;p13"/>
          <p:cNvSpPr txBox="1">
            <a:spLocks noGrp="1"/>
          </p:cNvSpPr>
          <p:nvPr>
            <p:ph type="body" idx="1"/>
          </p:nvPr>
        </p:nvSpPr>
        <p:spPr>
          <a:xfrm>
            <a:off x="1207811" y="1502229"/>
            <a:ext cx="6335989" cy="2947307"/>
          </a:xfrm>
          <a:prstGeom prst="rect">
            <a:avLst/>
          </a:prstGeom>
        </p:spPr>
        <p:txBody>
          <a:bodyPr spcFirstLastPara="1" wrap="square" lIns="0" tIns="0" rIns="0" bIns="0" anchor="t" anchorCtr="0">
            <a:noAutofit/>
          </a:bodyPr>
          <a:lstStyle/>
          <a:p>
            <a:pPr algn="just">
              <a:lnSpc>
                <a:spcPct val="150000"/>
              </a:lnSpc>
            </a:pPr>
            <a:r>
              <a:rPr lang="en-US" sz="1400" b="1" dirty="0"/>
              <a:t>Primary data</a:t>
            </a:r>
            <a:r>
              <a:rPr lang="en-US" sz="1400" dirty="0"/>
              <a:t> was collected through a web scrapping process on the Google Play Store website and data was collected from </a:t>
            </a:r>
            <a:r>
              <a:rPr lang="en-US" sz="1400" b="1" dirty="0"/>
              <a:t>September 14, 2021</a:t>
            </a:r>
            <a:r>
              <a:rPr lang="en-US" sz="1400" dirty="0"/>
              <a:t>, to </a:t>
            </a:r>
            <a:r>
              <a:rPr lang="en-US" sz="1400" b="1" dirty="0"/>
              <a:t>October 14, 2021</a:t>
            </a:r>
            <a:r>
              <a:rPr lang="en-US" sz="1400" dirty="0"/>
              <a:t>, with as many as </a:t>
            </a:r>
            <a:r>
              <a:rPr lang="en-US" sz="1400" b="1" dirty="0"/>
              <a:t>9021</a:t>
            </a:r>
            <a:r>
              <a:rPr lang="en-US" sz="1400" dirty="0"/>
              <a:t> PeduliLindungi user </a:t>
            </a:r>
            <a:r>
              <a:rPr lang="en-ID" sz="1400" dirty="0"/>
              <a:t>reviews.</a:t>
            </a:r>
            <a:endParaRPr lang="en-ID" dirty="0"/>
          </a:p>
          <a:p>
            <a:pPr algn="just">
              <a:lnSpc>
                <a:spcPct val="150000"/>
              </a:lnSpc>
            </a:pPr>
            <a:r>
              <a:rPr lang="en-US" sz="1400" b="1" dirty="0"/>
              <a:t>Web Scrapping method</a:t>
            </a:r>
            <a:r>
              <a:rPr lang="en-US" sz="1400" dirty="0"/>
              <a:t> is a method used to collect or extract </a:t>
            </a:r>
            <a:r>
              <a:rPr lang="en-US" sz="1400" b="1" dirty="0"/>
              <a:t>semi-structured information </a:t>
            </a:r>
            <a:r>
              <a:rPr lang="en-US" sz="1400" dirty="0"/>
              <a:t>or </a:t>
            </a:r>
            <a:r>
              <a:rPr lang="en-US" sz="1400" b="1" dirty="0"/>
              <a:t>data </a:t>
            </a:r>
            <a:r>
              <a:rPr lang="en-ID" sz="1400" dirty="0"/>
              <a:t>from websites.</a:t>
            </a:r>
          </a:p>
          <a:p>
            <a:pPr algn="just">
              <a:lnSpc>
                <a:spcPct val="150000"/>
              </a:lnSpc>
            </a:pPr>
            <a:r>
              <a:rPr lang="en-ID" sz="1400" dirty="0"/>
              <a:t>Then the </a:t>
            </a:r>
            <a:r>
              <a:rPr lang="en-US" sz="1400" dirty="0"/>
              <a:t>process of analyzing and exploring unstructured text data becomes structured to identify patterns in the form of new knowledge and meaningful or useful information with the help of a technology is </a:t>
            </a:r>
            <a:r>
              <a:rPr lang="en-ID" sz="1400" dirty="0"/>
              <a:t>called </a:t>
            </a:r>
            <a:r>
              <a:rPr lang="en-ID" sz="1400" b="1" dirty="0"/>
              <a:t>text mining</a:t>
            </a:r>
            <a:r>
              <a:rPr lang="en-ID" sz="1400" dirty="0"/>
              <a:t>.</a:t>
            </a:r>
          </a:p>
        </p:txBody>
      </p:sp>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RESEARCH METHOD</a:t>
            </a:r>
            <a:endParaRPr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21419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CD61-D50B-6E9A-8C72-FB1CFDDC3A2A}"/>
              </a:ext>
            </a:extLst>
          </p:cNvPr>
          <p:cNvSpPr>
            <a:spLocks noGrp="1"/>
          </p:cNvSpPr>
          <p:nvPr>
            <p:ph type="title"/>
          </p:nvPr>
        </p:nvSpPr>
        <p:spPr/>
        <p:txBody>
          <a:bodyPr/>
          <a:lstStyle/>
          <a:p>
            <a:r>
              <a:rPr lang="en-US" dirty="0"/>
              <a:t>RESEARCH METHOD</a:t>
            </a:r>
            <a:endParaRPr lang="en-ID" dirty="0"/>
          </a:p>
        </p:txBody>
      </p:sp>
      <p:sp>
        <p:nvSpPr>
          <p:cNvPr id="5" name="Slide Number Placeholder 4">
            <a:extLst>
              <a:ext uri="{FF2B5EF4-FFF2-40B4-BE49-F238E27FC236}">
                <a16:creationId xmlns:a16="http://schemas.microsoft.com/office/drawing/2014/main" id="{1330A36A-A247-E584-F7E1-2497C58DF16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6" name="Google Shape;213;p13">
            <a:extLst>
              <a:ext uri="{FF2B5EF4-FFF2-40B4-BE49-F238E27FC236}">
                <a16:creationId xmlns:a16="http://schemas.microsoft.com/office/drawing/2014/main" id="{245D09BA-49DA-3694-4008-FDD53DD221F5}"/>
              </a:ext>
            </a:extLst>
          </p:cNvPr>
          <p:cNvSpPr txBox="1">
            <a:spLocks noGrp="1"/>
          </p:cNvSpPr>
          <p:nvPr>
            <p:ph type="body" idx="1"/>
          </p:nvPr>
        </p:nvSpPr>
        <p:spPr>
          <a:xfrm>
            <a:off x="693461" y="1526721"/>
            <a:ext cx="7503482" cy="3118758"/>
          </a:xfrm>
          <a:prstGeom prst="rect">
            <a:avLst/>
          </a:prstGeom>
        </p:spPr>
        <p:txBody>
          <a:bodyPr spcFirstLastPara="1" wrap="square" lIns="0" tIns="0" rIns="0" bIns="0" anchor="t" anchorCtr="0">
            <a:noAutofit/>
          </a:bodyPr>
          <a:lstStyle/>
          <a:p>
            <a:pPr algn="just">
              <a:lnSpc>
                <a:spcPct val="150000"/>
              </a:lnSpc>
            </a:pPr>
            <a:r>
              <a:rPr lang="en-US" sz="1400" b="1" dirty="0">
                <a:latin typeface="NimbusRomNo9L-Regu"/>
              </a:rPr>
              <a:t>T</a:t>
            </a:r>
            <a:r>
              <a:rPr lang="en-US" sz="1400" b="1" i="0" u="none" strike="noStrike" baseline="0" dirty="0">
                <a:latin typeface="NimbusRomNo9L-Regu"/>
              </a:rPr>
              <a:t>ext preprocessing proses</a:t>
            </a:r>
            <a:r>
              <a:rPr lang="en-US" sz="1400" b="0" i="0" u="none" strike="noStrike" baseline="0" dirty="0">
                <a:latin typeface="NimbusRomNo9L-Regu"/>
              </a:rPr>
              <a:t> is a prepared document text or raw data set proses to convert text data that was </a:t>
            </a:r>
            <a:r>
              <a:rPr lang="en-US" sz="1400" b="1" i="0" u="none" strike="noStrike" baseline="0" dirty="0">
                <a:latin typeface="NimbusRomNo9L-Regu"/>
              </a:rPr>
              <a:t>originally unstructured</a:t>
            </a:r>
            <a:r>
              <a:rPr lang="en-US" sz="1400" b="0" i="0" u="none" strike="noStrike" baseline="0" dirty="0">
                <a:latin typeface="NimbusRomNo9L-Regu"/>
              </a:rPr>
              <a:t> into </a:t>
            </a:r>
            <a:r>
              <a:rPr lang="en-US" sz="1400" b="1" i="0" u="none" strike="noStrike" baseline="0" dirty="0">
                <a:latin typeface="NimbusRomNo9L-Regu"/>
              </a:rPr>
              <a:t>structured data</a:t>
            </a:r>
            <a:r>
              <a:rPr lang="en-US" sz="1400" b="0" i="0" u="none" strike="noStrike" baseline="0" dirty="0">
                <a:latin typeface="NimbusRomNo9L-Regu"/>
              </a:rPr>
              <a:t>.</a:t>
            </a:r>
          </a:p>
          <a:p>
            <a:pPr algn="just">
              <a:lnSpc>
                <a:spcPct val="150000"/>
              </a:lnSpc>
            </a:pPr>
            <a:r>
              <a:rPr lang="en-US" sz="1400" b="0" i="0" dirty="0">
                <a:solidFill>
                  <a:schemeClr val="tx1"/>
                </a:solidFill>
                <a:effectLst/>
                <a:latin typeface="NimbusRomNo9L-Regu"/>
              </a:rPr>
              <a:t>The </a:t>
            </a:r>
            <a:r>
              <a:rPr lang="en-US" sz="1400" b="1" i="0" dirty="0">
                <a:solidFill>
                  <a:schemeClr val="tx1"/>
                </a:solidFill>
                <a:effectLst/>
                <a:latin typeface="NimbusRomNo9L-Regu"/>
              </a:rPr>
              <a:t>steps for text processing</a:t>
            </a:r>
            <a:r>
              <a:rPr lang="en-US" sz="1400" b="0" i="0" dirty="0">
                <a:solidFill>
                  <a:schemeClr val="tx1"/>
                </a:solidFill>
                <a:effectLst/>
                <a:latin typeface="NimbusRomNo9L-Regu"/>
              </a:rPr>
              <a:t> are as follows:</a:t>
            </a:r>
            <a:endParaRPr lang="en-ID" sz="1600" b="0" i="0" dirty="0">
              <a:solidFill>
                <a:schemeClr val="tx1"/>
              </a:solidFill>
              <a:effectLst/>
              <a:latin typeface="NimbusRomNo9L-Regu"/>
            </a:endParaRPr>
          </a:p>
          <a:p>
            <a:pPr lvl="1" algn="just">
              <a:lnSpc>
                <a:spcPct val="150000"/>
              </a:lnSpc>
              <a:buSzPct val="100000"/>
              <a:buFont typeface="+mj-lt"/>
              <a:buAutoNum type="arabicPeriod"/>
            </a:pPr>
            <a:r>
              <a:rPr lang="en-US" sz="1200" b="1" i="0" u="none" strike="noStrike" baseline="0" dirty="0">
                <a:latin typeface="NimbusRomNo9L-Regu"/>
              </a:rPr>
              <a:t>Case Folding</a:t>
            </a:r>
            <a:r>
              <a:rPr lang="en-US" sz="1200" b="0" i="0" u="none" strike="noStrike" baseline="0" dirty="0">
                <a:latin typeface="NimbusRomNo9L-Regu"/>
              </a:rPr>
              <a:t> is a process of standardizing the form of letters so that there is no difference in </a:t>
            </a:r>
            <a:r>
              <a:rPr lang="en-ID" sz="1200" b="0" i="0" u="none" strike="noStrike" baseline="0" dirty="0">
                <a:latin typeface="NimbusRomNo9L-Regu"/>
              </a:rPr>
              <a:t>meaning.</a:t>
            </a:r>
          </a:p>
          <a:p>
            <a:pPr lvl="1" algn="just">
              <a:lnSpc>
                <a:spcPct val="150000"/>
              </a:lnSpc>
              <a:buSzPct val="100000"/>
              <a:buFont typeface="+mj-lt"/>
              <a:buAutoNum type="arabicPeriod"/>
            </a:pPr>
            <a:r>
              <a:rPr lang="en-US" sz="1200" b="1" i="0" u="none" strike="noStrike" baseline="0" dirty="0">
                <a:latin typeface="NimbusRomNo9L-Regu"/>
              </a:rPr>
              <a:t>Tokenizing</a:t>
            </a:r>
            <a:r>
              <a:rPr lang="en-US" sz="1200" b="0" i="0" u="none" strike="noStrike" baseline="0" dirty="0">
                <a:latin typeface="NimbusRomNo9L-Regu"/>
              </a:rPr>
              <a:t> is a word-by-word separation process that does not affect each other from the document </a:t>
            </a:r>
            <a:r>
              <a:rPr lang="en-ID" sz="1200" b="0" i="0" u="none" strike="noStrike" baseline="0" dirty="0">
                <a:latin typeface="NimbusRomNo9L-Regu"/>
              </a:rPr>
              <a:t>text.</a:t>
            </a:r>
          </a:p>
          <a:p>
            <a:pPr lvl="1" algn="just">
              <a:lnSpc>
                <a:spcPct val="150000"/>
              </a:lnSpc>
              <a:buSzPct val="100000"/>
              <a:buFont typeface="+mj-lt"/>
              <a:buAutoNum type="arabicPeriod"/>
            </a:pPr>
            <a:r>
              <a:rPr lang="en-US" sz="1200" b="1" i="0" u="none" strike="noStrike" baseline="0" dirty="0">
                <a:latin typeface="NimbusRomNo9L-Regu"/>
              </a:rPr>
              <a:t>Filtering</a:t>
            </a:r>
            <a:r>
              <a:rPr lang="en-US" sz="1200" b="0" i="0" u="none" strike="noStrike" baseline="0" dirty="0">
                <a:latin typeface="NimbusRomNo9L-Regu"/>
              </a:rPr>
              <a:t> is the process of filtering or selecting </a:t>
            </a:r>
            <a:r>
              <a:rPr lang="en-ID" sz="1200" b="0" i="0" u="none" strike="noStrike" baseline="0" dirty="0">
                <a:latin typeface="NimbusRomNo9L-Regu"/>
              </a:rPr>
              <a:t>words in a document.</a:t>
            </a:r>
          </a:p>
          <a:p>
            <a:pPr lvl="1" algn="just">
              <a:lnSpc>
                <a:spcPct val="150000"/>
              </a:lnSpc>
              <a:buSzPct val="100000"/>
              <a:buFont typeface="+mj-lt"/>
              <a:buAutoNum type="arabicPeriod"/>
            </a:pPr>
            <a:r>
              <a:rPr lang="en-US" sz="1200" b="1" i="0" u="none" strike="noStrike" baseline="0" dirty="0">
                <a:latin typeface="NimbusRomNo9L-Regu"/>
              </a:rPr>
              <a:t>Stemming</a:t>
            </a:r>
            <a:r>
              <a:rPr lang="en-US" sz="1200" b="0" i="0" u="none" strike="noStrike" baseline="0" dirty="0">
                <a:latin typeface="NimbusRomNo9L-Regu"/>
              </a:rPr>
              <a:t> is changing affixed words into base </a:t>
            </a:r>
            <a:r>
              <a:rPr lang="en-ID" sz="1200" b="0" i="0" u="none" strike="noStrike" baseline="0" dirty="0">
                <a:latin typeface="NimbusRomNo9L-Regu"/>
              </a:rPr>
              <a:t>words.</a:t>
            </a:r>
            <a:endParaRPr lang="en-ID" sz="1200" dirty="0">
              <a:latin typeface="NimbusRomNo9L-Regu"/>
            </a:endParaRPr>
          </a:p>
          <a:p>
            <a:pPr algn="just">
              <a:lnSpc>
                <a:spcPct val="150000"/>
              </a:lnSpc>
            </a:pPr>
            <a:r>
              <a:rPr lang="en-US" sz="1400" b="1" i="0" u="none" strike="noStrike" baseline="0" dirty="0">
                <a:latin typeface="NimbusRomNo9L-Regu"/>
              </a:rPr>
              <a:t>TF-IDF weighting</a:t>
            </a:r>
            <a:r>
              <a:rPr lang="en-US" sz="1400" b="0" i="0" u="none" strike="noStrike" baseline="0" dirty="0">
                <a:latin typeface="NimbusRomNo9L-Regu"/>
              </a:rPr>
              <a:t> is one of the models used to calculate word weights in a document using the term frequency model to count the words that appear in each </a:t>
            </a:r>
            <a:r>
              <a:rPr lang="en-ID" sz="1400" b="0" i="0" u="none" strike="noStrike" baseline="0" dirty="0">
                <a:latin typeface="NimbusRomNo9L-Regu"/>
              </a:rPr>
              <a:t>document.</a:t>
            </a:r>
          </a:p>
        </p:txBody>
      </p:sp>
    </p:spTree>
    <p:extLst>
      <p:ext uri="{BB962C8B-B14F-4D97-AF65-F5344CB8AC3E}">
        <p14:creationId xmlns:p14="http://schemas.microsoft.com/office/powerpoint/2010/main" val="297353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510A-35EF-F219-B994-61C9B3C4EE09}"/>
              </a:ext>
            </a:extLst>
          </p:cNvPr>
          <p:cNvSpPr>
            <a:spLocks noGrp="1"/>
          </p:cNvSpPr>
          <p:nvPr>
            <p:ph type="title"/>
          </p:nvPr>
        </p:nvSpPr>
        <p:spPr/>
        <p:txBody>
          <a:bodyPr/>
          <a:lstStyle/>
          <a:p>
            <a:r>
              <a:rPr lang="en-US" dirty="0"/>
              <a:t>RESEARCH METHOD</a:t>
            </a:r>
            <a:endParaRPr lang="en-ID" dirty="0"/>
          </a:p>
        </p:txBody>
      </p:sp>
      <p:sp>
        <p:nvSpPr>
          <p:cNvPr id="5" name="Slide Number Placeholder 4">
            <a:extLst>
              <a:ext uri="{FF2B5EF4-FFF2-40B4-BE49-F238E27FC236}">
                <a16:creationId xmlns:a16="http://schemas.microsoft.com/office/drawing/2014/main" id="{0015B327-621C-6910-5190-3B58E9AC5C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8" name="Google Shape;213;p13">
            <a:extLst>
              <a:ext uri="{FF2B5EF4-FFF2-40B4-BE49-F238E27FC236}">
                <a16:creationId xmlns:a16="http://schemas.microsoft.com/office/drawing/2014/main" id="{2718DEB4-1E7D-8D8E-B72D-3D91B72FAE11}"/>
              </a:ext>
            </a:extLst>
          </p:cNvPr>
          <p:cNvSpPr txBox="1">
            <a:spLocks noGrp="1"/>
          </p:cNvSpPr>
          <p:nvPr>
            <p:ph type="body" idx="1"/>
          </p:nvPr>
        </p:nvSpPr>
        <p:spPr>
          <a:xfrm>
            <a:off x="693461" y="1526721"/>
            <a:ext cx="7503482" cy="3249386"/>
          </a:xfrm>
          <a:prstGeom prst="rect">
            <a:avLst/>
          </a:prstGeom>
        </p:spPr>
        <p:txBody>
          <a:bodyPr spcFirstLastPara="1" wrap="square" lIns="0" tIns="0" rIns="0" bIns="0" anchor="t" anchorCtr="0">
            <a:noAutofit/>
          </a:bodyPr>
          <a:lstStyle/>
          <a:p>
            <a:pPr algn="just">
              <a:lnSpc>
                <a:spcPct val="150000"/>
              </a:lnSpc>
            </a:pPr>
            <a:r>
              <a:rPr lang="en-US" sz="1400" b="0" i="0" u="none" strike="noStrike" baseline="0" dirty="0">
                <a:latin typeface="NimbusRomNo9L-Regu"/>
              </a:rPr>
              <a:t>In this research, </a:t>
            </a:r>
            <a:r>
              <a:rPr lang="en-US" sz="1400" b="1" i="0" u="none" strike="noStrike" baseline="0" dirty="0">
                <a:latin typeface="NimbusRomNo9L-Regu"/>
              </a:rPr>
              <a:t>Fine-Grained Sentiment Analysis</a:t>
            </a:r>
            <a:r>
              <a:rPr lang="en-US" sz="1400" b="0" i="0" u="none" strike="noStrike" baseline="0" dirty="0">
                <a:latin typeface="NimbusRomNo9L-Regu"/>
              </a:rPr>
              <a:t> is used which is often referred to as aspect-based opinion mining, and its basic tasks include </a:t>
            </a:r>
            <a:r>
              <a:rPr lang="en-US" sz="1400" b="1" i="0" u="none" strike="noStrike" baseline="0" dirty="0">
                <a:latin typeface="NimbusRomNo9L-Regu"/>
              </a:rPr>
              <a:t>aspect extraction</a:t>
            </a:r>
            <a:r>
              <a:rPr lang="en-US" sz="1400" b="0" i="0" u="none" strike="noStrike" baseline="0" dirty="0">
                <a:latin typeface="NimbusRomNo9L-Regu"/>
              </a:rPr>
              <a:t>, </a:t>
            </a:r>
            <a:r>
              <a:rPr lang="en-US" sz="1400" b="1" i="0" u="none" strike="noStrike" baseline="0" dirty="0">
                <a:latin typeface="NimbusRomNo9L-Regu"/>
              </a:rPr>
              <a:t>opinion identification</a:t>
            </a:r>
            <a:r>
              <a:rPr lang="en-US" sz="1400" b="0" i="0" u="none" strike="noStrike" baseline="0" dirty="0">
                <a:latin typeface="NimbusRomNo9L-Regu"/>
              </a:rPr>
              <a:t>, and </a:t>
            </a:r>
            <a:r>
              <a:rPr lang="en-ID" sz="1400" b="1" i="0" u="none" strike="noStrike" baseline="0" dirty="0">
                <a:latin typeface="NimbusRomNo9L-Regu"/>
              </a:rPr>
              <a:t>sentiment classification</a:t>
            </a:r>
            <a:r>
              <a:rPr lang="en-ID" sz="1400" b="0" i="0" u="none" strike="noStrike" baseline="0" dirty="0">
                <a:latin typeface="NimbusRomNo9L-Regu"/>
              </a:rPr>
              <a:t>.</a:t>
            </a:r>
          </a:p>
          <a:p>
            <a:pPr algn="just">
              <a:lnSpc>
                <a:spcPct val="150000"/>
              </a:lnSpc>
            </a:pPr>
            <a:r>
              <a:rPr lang="en-ID" sz="1400" b="0" i="0" u="none" strike="noStrike" baseline="0" dirty="0">
                <a:latin typeface="NimbusRomNo9L-Regu"/>
              </a:rPr>
              <a:t>This analysis includes a </a:t>
            </a:r>
            <a:r>
              <a:rPr lang="en-US" sz="1400" b="0" i="0" u="none" strike="noStrike" baseline="0" dirty="0">
                <a:latin typeface="NimbusRomNo9L-Regu"/>
              </a:rPr>
              <a:t>type of sentiment analysis that will group responses or opinions into several categories such as </a:t>
            </a:r>
            <a:r>
              <a:rPr lang="en-US" sz="1400" b="1" i="0" u="none" strike="noStrike" baseline="0" dirty="0">
                <a:latin typeface="NimbusRomNo9L-Regu"/>
              </a:rPr>
              <a:t>positive</a:t>
            </a:r>
            <a:r>
              <a:rPr lang="en-US" sz="1400" b="0" i="0" u="none" strike="noStrike" baseline="0" dirty="0">
                <a:latin typeface="NimbusRomNo9L-Regu"/>
              </a:rPr>
              <a:t> </a:t>
            </a:r>
            <a:r>
              <a:rPr lang="en-ID" sz="1400" b="0" i="0" u="none" strike="noStrike" baseline="0" dirty="0">
                <a:latin typeface="NimbusRomNo9L-Regu"/>
              </a:rPr>
              <a:t>and </a:t>
            </a:r>
            <a:r>
              <a:rPr lang="en-ID" sz="1400" b="1" i="0" u="none" strike="noStrike" baseline="0" dirty="0">
                <a:latin typeface="NimbusRomNo9L-Regu"/>
              </a:rPr>
              <a:t>negative</a:t>
            </a:r>
            <a:r>
              <a:rPr lang="en-ID" sz="1400" b="0" i="0" u="none" strike="noStrike" baseline="0" dirty="0">
                <a:latin typeface="NimbusRomNo9L-Regu"/>
              </a:rPr>
              <a:t>.</a:t>
            </a:r>
          </a:p>
          <a:p>
            <a:pPr algn="just">
              <a:lnSpc>
                <a:spcPct val="150000"/>
              </a:lnSpc>
            </a:pPr>
            <a:r>
              <a:rPr lang="en-US" sz="1400" b="1" i="0" u="none" strike="noStrike" baseline="0" dirty="0">
                <a:latin typeface="NimbusRomNo9L-Regu"/>
              </a:rPr>
              <a:t>VADER Lexicon </a:t>
            </a:r>
            <a:r>
              <a:rPr lang="en-US" sz="1400" b="0" i="0" u="none" strike="noStrike" baseline="0" dirty="0">
                <a:latin typeface="NimbusRomNo9L-Regu"/>
              </a:rPr>
              <a:t>is used to automatically label sentiment classes on English review data.</a:t>
            </a:r>
          </a:p>
          <a:p>
            <a:pPr algn="just">
              <a:lnSpc>
                <a:spcPct val="150000"/>
              </a:lnSpc>
            </a:pPr>
            <a:r>
              <a:rPr lang="en-US" sz="1400" b="0" i="0" u="none" strike="noStrike" baseline="0" dirty="0">
                <a:latin typeface="NimbusRomNo9L-Regu"/>
              </a:rPr>
              <a:t>The data that has been labeled sentiment class will then be partitioned into training and testing with an </a:t>
            </a:r>
            <a:r>
              <a:rPr lang="en-ID" sz="1400" b="1" i="0" u="none" strike="noStrike" baseline="0" dirty="0">
                <a:latin typeface="NimbusRomNo9L-Regu"/>
              </a:rPr>
              <a:t>80:20</a:t>
            </a:r>
            <a:r>
              <a:rPr lang="en-ID" sz="1400" b="0" i="0" u="none" strike="noStrike" baseline="0" dirty="0">
                <a:latin typeface="NimbusRomNo9L-Regu"/>
              </a:rPr>
              <a:t> data split.</a:t>
            </a:r>
          </a:p>
          <a:p>
            <a:pPr algn="just">
              <a:lnSpc>
                <a:spcPct val="150000"/>
              </a:lnSpc>
            </a:pPr>
            <a:r>
              <a:rPr lang="en-ID" sz="1400" dirty="0">
                <a:latin typeface="NimbusRomNo9L-Regu"/>
              </a:rPr>
              <a:t>T</a:t>
            </a:r>
            <a:r>
              <a:rPr lang="en-ID" sz="1400" b="0" i="0" u="none" strike="noStrike" baseline="0" dirty="0">
                <a:latin typeface="NimbusRomNo9L-Regu"/>
              </a:rPr>
              <a:t>he </a:t>
            </a:r>
            <a:r>
              <a:rPr lang="en-ID" sz="1400" b="1" i="0" u="none" strike="noStrike" baseline="0" dirty="0">
                <a:latin typeface="NimbusRomNo9L-Regu"/>
              </a:rPr>
              <a:t>Synthetic </a:t>
            </a:r>
            <a:r>
              <a:rPr lang="en-US" sz="1400" b="1" i="0" u="none" strike="noStrike" baseline="0" dirty="0">
                <a:latin typeface="NimbusRomNo9L-Regu"/>
              </a:rPr>
              <a:t>Minority Oversampling Technique</a:t>
            </a:r>
            <a:r>
              <a:rPr lang="en-US" sz="1400" b="0" i="0" u="none" strike="noStrike" baseline="0" dirty="0">
                <a:latin typeface="NimbusRomNo9L-Regu"/>
              </a:rPr>
              <a:t> (</a:t>
            </a:r>
            <a:r>
              <a:rPr lang="en-US" sz="1400" b="1" i="0" u="none" strike="noStrike" baseline="0" dirty="0">
                <a:latin typeface="NimbusRomNo9L-Regu"/>
              </a:rPr>
              <a:t>SMOTE</a:t>
            </a:r>
            <a:r>
              <a:rPr lang="en-US" sz="1400" b="0" i="0" u="none" strike="noStrike" baseline="0" dirty="0">
                <a:latin typeface="NimbusRomNo9L-Regu"/>
              </a:rPr>
              <a:t>) method is used to handle the case of </a:t>
            </a:r>
            <a:r>
              <a:rPr lang="en-US" sz="1400" b="1" i="0" u="none" strike="noStrike" baseline="0" dirty="0">
                <a:latin typeface="NimbusRomNo9L-Regu"/>
              </a:rPr>
              <a:t>unbalanced data</a:t>
            </a:r>
            <a:r>
              <a:rPr lang="en-US" sz="1400" b="0" i="0" u="none" strike="noStrike" baseline="0" dirty="0">
                <a:latin typeface="NimbusRomNo9L-Regu"/>
              </a:rPr>
              <a:t>.</a:t>
            </a:r>
          </a:p>
        </p:txBody>
      </p:sp>
    </p:spTree>
    <p:extLst>
      <p:ext uri="{BB962C8B-B14F-4D97-AF65-F5344CB8AC3E}">
        <p14:creationId xmlns:p14="http://schemas.microsoft.com/office/powerpoint/2010/main" val="373283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9359-ADA8-DCE7-4D3F-A56640F4524A}"/>
              </a:ext>
            </a:extLst>
          </p:cNvPr>
          <p:cNvSpPr>
            <a:spLocks noGrp="1"/>
          </p:cNvSpPr>
          <p:nvPr>
            <p:ph type="title"/>
          </p:nvPr>
        </p:nvSpPr>
        <p:spPr/>
        <p:txBody>
          <a:bodyPr/>
          <a:lstStyle/>
          <a:p>
            <a:r>
              <a:rPr lang="en-US" dirty="0"/>
              <a:t>RESEARCH METHODS</a:t>
            </a:r>
            <a:endParaRPr lang="en-ID" dirty="0"/>
          </a:p>
        </p:txBody>
      </p:sp>
      <p:sp>
        <p:nvSpPr>
          <p:cNvPr id="5" name="Slide Number Placeholder 4">
            <a:extLst>
              <a:ext uri="{FF2B5EF4-FFF2-40B4-BE49-F238E27FC236}">
                <a16:creationId xmlns:a16="http://schemas.microsoft.com/office/drawing/2014/main" id="{1D360FCA-E5E8-4CB7-62EC-CE46C0AD80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mc:AlternateContent xmlns:mc="http://schemas.openxmlformats.org/markup-compatibility/2006" xmlns:a14="http://schemas.microsoft.com/office/drawing/2010/main">
        <mc:Choice Requires="a14">
          <p:sp>
            <p:nvSpPr>
              <p:cNvPr id="6" name="Google Shape;213;p13">
                <a:extLst>
                  <a:ext uri="{FF2B5EF4-FFF2-40B4-BE49-F238E27FC236}">
                    <a16:creationId xmlns:a16="http://schemas.microsoft.com/office/drawing/2014/main" id="{88408EA2-4058-6C8C-FFC0-0BDEB9438831}"/>
                  </a:ext>
                </a:extLst>
              </p:cNvPr>
              <p:cNvSpPr txBox="1">
                <a:spLocks noGrp="1"/>
              </p:cNvSpPr>
              <p:nvPr>
                <p:ph type="body" idx="1"/>
              </p:nvPr>
            </p:nvSpPr>
            <p:spPr>
              <a:xfrm>
                <a:off x="820259" y="1336414"/>
                <a:ext cx="7503482" cy="3654686"/>
              </a:xfrm>
              <a:prstGeom prst="rect">
                <a:avLst/>
              </a:prstGeom>
            </p:spPr>
            <p:txBody>
              <a:bodyPr spcFirstLastPara="1" wrap="square" lIns="0" tIns="0" rIns="0" bIns="0" anchor="t" anchorCtr="0">
                <a:noAutofit/>
              </a:bodyPr>
              <a:lstStyle/>
              <a:p>
                <a:pPr algn="just">
                  <a:lnSpc>
                    <a:spcPct val="150000"/>
                  </a:lnSpc>
                </a:pPr>
                <a:r>
                  <a:rPr lang="en-US" sz="1400" b="0" i="0" u="none" strike="noStrike" baseline="0" dirty="0">
                    <a:latin typeface="NimbusRomNo9L-Regu"/>
                  </a:rPr>
                  <a:t>The learning process is carried out using the supervised learning classification method, namely </a:t>
                </a:r>
                <a:r>
                  <a:rPr lang="en-US" sz="1400" b="1" i="0" u="none" strike="noStrike" baseline="0" dirty="0">
                    <a:latin typeface="NimbusRomNo9L-Regu"/>
                  </a:rPr>
                  <a:t>Multinomial </a:t>
                </a:r>
                <a:r>
                  <a:rPr lang="en-ID" sz="1400" b="1" i="0" u="none" strike="noStrike" baseline="0" dirty="0">
                    <a:latin typeface="NimbusRomNo9L-Regu"/>
                  </a:rPr>
                  <a:t>Na</a:t>
                </a:r>
                <a:r>
                  <a:rPr lang="en-ID" sz="1400" b="1" dirty="0">
                    <a:latin typeface="NimbusRomNo9L-Regu"/>
                  </a:rPr>
                  <a:t>i</a:t>
                </a:r>
                <a:r>
                  <a:rPr lang="en-ID" sz="1400" b="1" i="0" u="none" strike="noStrike" baseline="0" dirty="0">
                    <a:latin typeface="NimbusRomNo9L-Regu"/>
                  </a:rPr>
                  <a:t>ve Bayes</a:t>
                </a:r>
                <a:r>
                  <a:rPr lang="en-ID" sz="1400" b="0" i="0" u="none" strike="noStrike" baseline="0" dirty="0">
                    <a:latin typeface="NimbusRomNo9L-Regu"/>
                  </a:rPr>
                  <a:t>. Multinomial Naive Bayes is a </a:t>
                </a:r>
                <a:r>
                  <a:rPr lang="en-US" sz="1400" b="0" i="0" u="none" strike="noStrike" baseline="0" dirty="0">
                    <a:latin typeface="NimbusRomNo9L-Regu"/>
                  </a:rPr>
                  <a:t>supervised learning method that uses </a:t>
                </a:r>
                <a:r>
                  <a:rPr lang="en-US" sz="1400" b="1" i="0" u="none" strike="noStrike" baseline="0" dirty="0">
                    <a:latin typeface="NimbusRomNo9L-Regu"/>
                  </a:rPr>
                  <a:t>probability</a:t>
                </a:r>
                <a:r>
                  <a:rPr lang="en-US" sz="1400" b="0" i="0" u="none" strike="noStrike" baseline="0" dirty="0">
                    <a:latin typeface="NimbusRomNo9L-Regu"/>
                  </a:rPr>
                  <a:t> and is more focused on </a:t>
                </a:r>
                <a:r>
                  <a:rPr lang="en-US" sz="1400" b="1" i="0" u="none" strike="noStrike" baseline="0" dirty="0">
                    <a:latin typeface="NimbusRomNo9L-Regu"/>
                  </a:rPr>
                  <a:t>text classification.</a:t>
                </a:r>
              </a:p>
              <a:p>
                <a:pPr algn="l">
                  <a:lnSpc>
                    <a:spcPct val="150000"/>
                  </a:lnSpc>
                </a:pPr>
                <a:r>
                  <a:rPr lang="en-ID" sz="1400" b="0" i="0" u="none" strike="noStrike" baseline="0" dirty="0">
                    <a:latin typeface="NimbusRomNo9L-Regu"/>
                  </a:rPr>
                  <a:t>The calculation of the </a:t>
                </a:r>
                <a:r>
                  <a:rPr lang="en-US" sz="1400" b="0" i="0" u="none" strike="noStrike" baseline="0" dirty="0">
                    <a:latin typeface="NimbusRomNo9L-Regu"/>
                  </a:rPr>
                  <a:t>probability of review </a:t>
                </a:r>
                <a:r>
                  <a:rPr lang="en-US" sz="1400" b="0" i="1" u="none" strike="noStrike" baseline="0" dirty="0">
                    <a:latin typeface="CMMI10"/>
                  </a:rPr>
                  <a:t>d</a:t>
                </a:r>
                <a:r>
                  <a:rPr lang="en-US" sz="1400" b="0" i="0" u="none" strike="noStrike" baseline="0" dirty="0">
                    <a:latin typeface="CMMI10"/>
                  </a:rPr>
                  <a:t> </a:t>
                </a:r>
                <a:r>
                  <a:rPr lang="en-US" sz="1400" b="0" i="0" u="none" strike="noStrike" baseline="0" dirty="0">
                    <a:latin typeface="NimbusRomNo9L-Regu"/>
                  </a:rPr>
                  <a:t>having class </a:t>
                </a:r>
                <a:r>
                  <a:rPr lang="en-US" sz="1400" b="0" i="1" u="none" strike="noStrike" baseline="0" dirty="0">
                    <a:latin typeface="CMMI10"/>
                  </a:rPr>
                  <a:t>c</a:t>
                </a:r>
                <a:r>
                  <a:rPr lang="en-US" sz="1400" b="0" i="0" u="none" strike="noStrike" baseline="0" dirty="0">
                    <a:latin typeface="CMMI10"/>
                  </a:rPr>
                  <a:t> </a:t>
                </a:r>
                <a:r>
                  <a:rPr lang="en-US" sz="1400" b="0" i="0" u="none" strike="noStrike" baseline="0" dirty="0">
                    <a:latin typeface="NimbusRomNo9L-Regu"/>
                  </a:rPr>
                  <a:t>can be seen in </a:t>
                </a:r>
                <a:r>
                  <a:rPr lang="en-ID" sz="1400" b="0" i="0" u="none" strike="noStrike" baseline="0" dirty="0">
                    <a:latin typeface="NimbusRomNo9L-Regu"/>
                  </a:rPr>
                  <a:t>the following</a:t>
                </a:r>
              </a:p>
              <a:p>
                <a:pPr marL="101600" indent="0" algn="l">
                  <a:buNone/>
                </a:pPr>
                <a14:m>
                  <m:oMathPara xmlns:m="http://schemas.openxmlformats.org/officeDocument/2006/math">
                    <m:oMathParaPr>
                      <m:jc m:val="centerGroup"/>
                    </m:oMathParaPr>
                    <m:oMath xmlns:m="http://schemas.openxmlformats.org/officeDocument/2006/math">
                      <m:r>
                        <a:rPr lang="en-US" sz="1400" b="1" i="1" u="none" strike="noStrike" baseline="0" smtClean="0">
                          <a:latin typeface="Cambria Math" panose="02040503050406030204" pitchFamily="18" charset="0"/>
                        </a:rPr>
                        <m:t>𝑷</m:t>
                      </m:r>
                      <m:r>
                        <a:rPr lang="en-US" sz="1400" b="1" i="1" u="none" strike="noStrike" baseline="0" smtClean="0">
                          <a:latin typeface="Cambria Math" panose="02040503050406030204" pitchFamily="18" charset="0"/>
                        </a:rPr>
                        <m:t>(</m:t>
                      </m:r>
                      <m:r>
                        <a:rPr lang="en-US" sz="1400" b="1" i="1" u="none" strike="noStrike" baseline="0" smtClean="0">
                          <a:latin typeface="Cambria Math" panose="02040503050406030204" pitchFamily="18" charset="0"/>
                        </a:rPr>
                        <m:t>𝒄</m:t>
                      </m:r>
                      <m:r>
                        <a:rPr lang="en-US" sz="1400" b="1" i="1" u="none" strike="noStrike" baseline="0" smtClean="0">
                          <a:latin typeface="Cambria Math" panose="02040503050406030204" pitchFamily="18" charset="0"/>
                        </a:rPr>
                        <m:t>|</m:t>
                      </m:r>
                      <m:r>
                        <a:rPr lang="en-US" sz="1400" b="1" i="1" u="none" strike="noStrike" baseline="0" smtClean="0">
                          <a:latin typeface="Cambria Math" panose="02040503050406030204" pitchFamily="18" charset="0"/>
                        </a:rPr>
                        <m:t>𝒅</m:t>
                      </m:r>
                      <m:r>
                        <a:rPr lang="en-US" sz="1400" b="1" i="1" u="none" strike="noStrike" baseline="0" smtClean="0">
                          <a:latin typeface="Cambria Math" panose="02040503050406030204" pitchFamily="18" charset="0"/>
                        </a:rPr>
                        <m:t>)∝</m:t>
                      </m:r>
                      <m:r>
                        <a:rPr lang="en-US" sz="1400" b="1" i="1" u="none" strike="noStrike" baseline="0" smtClean="0">
                          <a:latin typeface="Cambria Math" panose="02040503050406030204" pitchFamily="18" charset="0"/>
                          <a:ea typeface="Cambria Math" panose="02040503050406030204" pitchFamily="18" charset="0"/>
                        </a:rPr>
                        <m:t>𝑷</m:t>
                      </m:r>
                      <m:r>
                        <a:rPr lang="en-US" sz="1400" b="1" i="1" u="none" strike="noStrike" baseline="0" smtClean="0">
                          <a:latin typeface="Cambria Math" panose="02040503050406030204" pitchFamily="18" charset="0"/>
                          <a:ea typeface="Cambria Math" panose="02040503050406030204" pitchFamily="18" charset="0"/>
                        </a:rPr>
                        <m:t>(</m:t>
                      </m:r>
                      <m:r>
                        <a:rPr lang="en-US" sz="1400" b="1" i="1" u="none" strike="noStrike" baseline="0" smtClean="0">
                          <a:latin typeface="Cambria Math" panose="02040503050406030204" pitchFamily="18" charset="0"/>
                          <a:ea typeface="Cambria Math" panose="02040503050406030204" pitchFamily="18" charset="0"/>
                        </a:rPr>
                        <m:t>𝒄</m:t>
                      </m:r>
                      <m:r>
                        <a:rPr lang="en-US" sz="1400" b="1" i="1" u="none" strike="noStrike" baseline="0" smtClean="0">
                          <a:latin typeface="Cambria Math" panose="02040503050406030204" pitchFamily="18" charset="0"/>
                          <a:ea typeface="Cambria Math" panose="02040503050406030204" pitchFamily="18" charset="0"/>
                        </a:rPr>
                        <m:t>)</m:t>
                      </m:r>
                      <m:nary>
                        <m:naryPr>
                          <m:chr m:val="∏"/>
                          <m:ctrlPr>
                            <a:rPr lang="en-US" sz="1400" b="1" i="1" u="none" strike="noStrike" baseline="0" smtClean="0">
                              <a:latin typeface="Cambria Math" panose="02040503050406030204" pitchFamily="18" charset="0"/>
                              <a:ea typeface="Cambria Math" panose="02040503050406030204" pitchFamily="18" charset="0"/>
                            </a:rPr>
                          </m:ctrlPr>
                        </m:naryPr>
                        <m:sub>
                          <m:r>
                            <m:rPr>
                              <m:brk m:alnAt="23"/>
                            </m:rPr>
                            <a:rPr lang="en-US" sz="1400" b="1" i="1" u="none" strike="noStrike" baseline="0" smtClean="0">
                              <a:latin typeface="Cambria Math" panose="02040503050406030204" pitchFamily="18" charset="0"/>
                              <a:ea typeface="Cambria Math" panose="02040503050406030204" pitchFamily="18" charset="0"/>
                            </a:rPr>
                            <m:t>𝒊</m:t>
                          </m:r>
                          <m:r>
                            <a:rPr lang="en-US" sz="1400" b="1" i="1" u="none" strike="noStrike" baseline="0" smtClean="0">
                              <a:latin typeface="Cambria Math" panose="02040503050406030204" pitchFamily="18" charset="0"/>
                              <a:ea typeface="Cambria Math" panose="02040503050406030204" pitchFamily="18" charset="0"/>
                            </a:rPr>
                            <m:t>=</m:t>
                          </m:r>
                          <m:r>
                            <a:rPr lang="en-US" sz="1400" b="1" i="1" u="none" strike="noStrike" baseline="0" smtClean="0">
                              <a:latin typeface="Cambria Math" panose="02040503050406030204" pitchFamily="18" charset="0"/>
                              <a:ea typeface="Cambria Math" panose="02040503050406030204" pitchFamily="18" charset="0"/>
                            </a:rPr>
                            <m:t>𝟏</m:t>
                          </m:r>
                        </m:sub>
                        <m:sup>
                          <m:sSub>
                            <m:sSubPr>
                              <m:ctrlPr>
                                <a:rPr lang="en-US" sz="1400" b="1" i="1" u="none" strike="noStrike" baseline="0" smtClean="0">
                                  <a:latin typeface="Cambria Math" panose="02040503050406030204" pitchFamily="18" charset="0"/>
                                  <a:ea typeface="Cambria Math" panose="02040503050406030204" pitchFamily="18" charset="0"/>
                                </a:rPr>
                              </m:ctrlPr>
                            </m:sSubPr>
                            <m:e>
                              <m:r>
                                <a:rPr lang="en-US" sz="1400" b="1" i="1" u="none" strike="noStrike" baseline="0" smtClean="0">
                                  <a:latin typeface="Cambria Math" panose="02040503050406030204" pitchFamily="18" charset="0"/>
                                  <a:ea typeface="Cambria Math" panose="02040503050406030204" pitchFamily="18" charset="0"/>
                                </a:rPr>
                                <m:t>𝒏</m:t>
                              </m:r>
                            </m:e>
                            <m:sub>
                              <m:r>
                                <a:rPr lang="en-US" sz="1400" b="1" i="1" u="none" strike="noStrike" baseline="0" smtClean="0">
                                  <a:latin typeface="Cambria Math" panose="02040503050406030204" pitchFamily="18" charset="0"/>
                                  <a:ea typeface="Cambria Math" panose="02040503050406030204" pitchFamily="18" charset="0"/>
                                </a:rPr>
                                <m:t>𝒅</m:t>
                              </m:r>
                            </m:sub>
                          </m:sSub>
                        </m:sup>
                        <m:e>
                          <m:r>
                            <a:rPr lang="en-US" sz="1400" b="1" i="1" u="none" strike="noStrike" baseline="0" smtClean="0">
                              <a:latin typeface="Cambria Math" panose="02040503050406030204" pitchFamily="18" charset="0"/>
                              <a:ea typeface="Cambria Math" panose="02040503050406030204" pitchFamily="18" charset="0"/>
                            </a:rPr>
                            <m:t>𝑷</m:t>
                          </m:r>
                          <m:r>
                            <a:rPr lang="en-US" sz="1400" b="1" i="1" u="none" strike="noStrike" baseline="0" smtClean="0">
                              <a:latin typeface="Cambria Math" panose="02040503050406030204" pitchFamily="18" charset="0"/>
                              <a:ea typeface="Cambria Math" panose="02040503050406030204" pitchFamily="18" charset="0"/>
                            </a:rPr>
                            <m:t>(</m:t>
                          </m:r>
                          <m:sSub>
                            <m:sSubPr>
                              <m:ctrlPr>
                                <a:rPr lang="en-US" sz="1400" b="1" i="1" u="none" strike="noStrike" baseline="0" smtClean="0">
                                  <a:latin typeface="Cambria Math" panose="02040503050406030204" pitchFamily="18" charset="0"/>
                                  <a:ea typeface="Cambria Math" panose="02040503050406030204" pitchFamily="18" charset="0"/>
                                </a:rPr>
                              </m:ctrlPr>
                            </m:sSubPr>
                            <m:e>
                              <m:r>
                                <a:rPr lang="en-US" sz="1400" b="1" i="1" u="none" strike="noStrike" baseline="0" smtClean="0">
                                  <a:latin typeface="Cambria Math" panose="02040503050406030204" pitchFamily="18" charset="0"/>
                                  <a:ea typeface="Cambria Math" panose="02040503050406030204" pitchFamily="18" charset="0"/>
                                </a:rPr>
                                <m:t>𝒘</m:t>
                              </m:r>
                            </m:e>
                            <m:sub>
                              <m:r>
                                <a:rPr lang="en-US" sz="1400" b="1" i="1" u="none" strike="noStrike" baseline="0" smtClean="0">
                                  <a:latin typeface="Cambria Math" panose="02040503050406030204" pitchFamily="18" charset="0"/>
                                  <a:ea typeface="Cambria Math" panose="02040503050406030204" pitchFamily="18" charset="0"/>
                                </a:rPr>
                                <m:t>𝒊</m:t>
                              </m:r>
                            </m:sub>
                          </m:sSub>
                          <m:r>
                            <a:rPr lang="en-US" sz="1400" b="1" i="1" u="none" strike="noStrike" baseline="0" smtClean="0">
                              <a:latin typeface="Cambria Math" panose="02040503050406030204" pitchFamily="18" charset="0"/>
                              <a:ea typeface="Cambria Math" panose="02040503050406030204" pitchFamily="18" charset="0"/>
                            </a:rPr>
                            <m:t>|</m:t>
                          </m:r>
                          <m:r>
                            <a:rPr lang="en-US" sz="1400" b="1" i="1" u="none" strike="noStrike" baseline="0" smtClean="0">
                              <a:latin typeface="Cambria Math" panose="02040503050406030204" pitchFamily="18" charset="0"/>
                              <a:ea typeface="Cambria Math" panose="02040503050406030204" pitchFamily="18" charset="0"/>
                            </a:rPr>
                            <m:t>𝒄</m:t>
                          </m:r>
                          <m:r>
                            <a:rPr lang="en-US" sz="1400" b="1" i="1" u="none" strike="noStrike" baseline="0" smtClean="0">
                              <a:latin typeface="Cambria Math" panose="02040503050406030204" pitchFamily="18" charset="0"/>
                              <a:ea typeface="Cambria Math" panose="02040503050406030204" pitchFamily="18" charset="0"/>
                            </a:rPr>
                            <m:t>)</m:t>
                          </m:r>
                        </m:e>
                      </m:nary>
                    </m:oMath>
                  </m:oMathPara>
                </a14:m>
                <a:endParaRPr lang="en-US" sz="1400" b="1" i="0" u="none" strike="noStrike" baseline="0" dirty="0">
                  <a:latin typeface="NimbusRomNo9L-Regu"/>
                </a:endParaRPr>
              </a:p>
              <a:p>
                <a:pPr marL="558800" lvl="1" indent="0">
                  <a:lnSpc>
                    <a:spcPct val="150000"/>
                  </a:lnSpc>
                  <a:spcBef>
                    <a:spcPts val="0"/>
                  </a:spcBef>
                  <a:buNone/>
                </a:pPr>
                <a:r>
                  <a:rPr lang="en-US" sz="1200" dirty="0">
                    <a:latin typeface="NimbusRomNo9L-Regu"/>
                  </a:rPr>
                  <a:t>Description:</a:t>
                </a:r>
              </a:p>
              <a:p>
                <a:pPr marL="558800" lvl="1" indent="0">
                  <a:lnSpc>
                    <a:spcPct val="150000"/>
                  </a:lnSpc>
                  <a:spcBef>
                    <a:spcPts val="0"/>
                  </a:spcBef>
                  <a:buNone/>
                </a:pPr>
                <a14:m>
                  <m:oMath xmlns:m="http://schemas.openxmlformats.org/officeDocument/2006/math">
                    <m:r>
                      <a:rPr lang="en-US" sz="1200" b="0" i="1" u="none" strike="noStrike" baseline="0" smtClean="0">
                        <a:latin typeface="Cambria Math" panose="02040503050406030204" pitchFamily="18" charset="0"/>
                      </a:rPr>
                      <m:t>𝑃</m:t>
                    </m:r>
                    <m:d>
                      <m:dPr>
                        <m:ctrlPr>
                          <a:rPr lang="en-US" sz="1200" b="0" i="1" u="none" strike="noStrike" baseline="0" smtClean="0">
                            <a:latin typeface="Cambria Math" panose="02040503050406030204" pitchFamily="18" charset="0"/>
                          </a:rPr>
                        </m:ctrlPr>
                      </m:dPr>
                      <m:e>
                        <m:r>
                          <a:rPr lang="en-US" sz="1200" b="0" i="1" u="none" strike="noStrike" baseline="0" smtClean="0">
                            <a:latin typeface="Cambria Math" panose="02040503050406030204" pitchFamily="18" charset="0"/>
                          </a:rPr>
                          <m:t>𝑐</m:t>
                        </m:r>
                      </m:e>
                      <m:e>
                        <m:r>
                          <a:rPr lang="en-US" sz="1200" b="0" i="1" u="none" strike="noStrike" baseline="0" smtClean="0">
                            <a:latin typeface="Cambria Math" panose="02040503050406030204" pitchFamily="18" charset="0"/>
                          </a:rPr>
                          <m:t>𝑑</m:t>
                        </m:r>
                      </m:e>
                    </m:d>
                    <m:r>
                      <a:rPr lang="en-US" sz="1200" b="0" i="1" u="none" strike="noStrike" baseline="0" smtClean="0">
                        <a:latin typeface="Cambria Math" panose="02040503050406030204" pitchFamily="18" charset="0"/>
                      </a:rPr>
                      <m:t>   :</m:t>
                    </m:r>
                  </m:oMath>
                </a14:m>
                <a:r>
                  <a:rPr lang="en-US" sz="1200" dirty="0">
                    <a:latin typeface="NimbusRomNo9L-Regu"/>
                  </a:rPr>
                  <a:t> probability of </a:t>
                </a:r>
                <a:r>
                  <a:rPr lang="en-US" sz="1200" i="1" dirty="0">
                    <a:latin typeface="NimbusRomNo9L-Regu"/>
                  </a:rPr>
                  <a:t>a</a:t>
                </a:r>
                <a:r>
                  <a:rPr lang="en-US" sz="1200" dirty="0">
                    <a:latin typeface="NimbusRomNo9L-Regu"/>
                  </a:rPr>
                  <a:t> class </a:t>
                </a:r>
                <a:r>
                  <a:rPr lang="en-US" sz="1200" i="1" dirty="0">
                    <a:latin typeface="NimbusRomNo9L-Regu"/>
                  </a:rPr>
                  <a:t>c </a:t>
                </a:r>
                <a:r>
                  <a:rPr lang="en-US" sz="1200" dirty="0">
                    <a:latin typeface="NimbusRomNo9L-Regu"/>
                  </a:rPr>
                  <a:t>on document/text </a:t>
                </a:r>
                <a:r>
                  <a:rPr lang="en-US" sz="1200" i="1" dirty="0">
                    <a:latin typeface="NimbusRomNo9L-Regu"/>
                  </a:rPr>
                  <a:t>d</a:t>
                </a:r>
                <a:endParaRPr lang="en-US" sz="1200" i="1" u="none" strike="noStrike" baseline="0" dirty="0">
                  <a:latin typeface="NimbusRomNo9L-Regu"/>
                </a:endParaRPr>
              </a:p>
              <a:p>
                <a:pPr marL="558800" lvl="1" indent="0">
                  <a:lnSpc>
                    <a:spcPct val="150000"/>
                  </a:lnSpc>
                  <a:spcBef>
                    <a:spcPts val="0"/>
                  </a:spcBef>
                  <a:buNone/>
                </a:pPr>
                <a14:m>
                  <m:oMath xmlns:m="http://schemas.openxmlformats.org/officeDocument/2006/math">
                    <m:r>
                      <a:rPr lang="en-US" sz="1200" b="0" i="1" u="none" strike="noStrike" baseline="0" smtClean="0">
                        <a:latin typeface="Cambria Math" panose="02040503050406030204" pitchFamily="18" charset="0"/>
                      </a:rPr>
                      <m:t>𝑃</m:t>
                    </m:r>
                    <m:d>
                      <m:dPr>
                        <m:ctrlPr>
                          <a:rPr lang="en-US" sz="1200" b="0" i="1" u="none" strike="noStrike" baseline="0" smtClean="0">
                            <a:latin typeface="Cambria Math" panose="02040503050406030204" pitchFamily="18" charset="0"/>
                          </a:rPr>
                        </m:ctrlPr>
                      </m:dPr>
                      <m:e>
                        <m:r>
                          <a:rPr lang="en-US" sz="1200" b="0" i="1" u="none" strike="noStrike" baseline="0" smtClean="0">
                            <a:latin typeface="Cambria Math" panose="02040503050406030204" pitchFamily="18" charset="0"/>
                          </a:rPr>
                          <m:t>𝑐</m:t>
                        </m:r>
                      </m:e>
                    </m:d>
                    <m:r>
                      <a:rPr lang="en-US" sz="1200" b="0" i="1" u="none" strike="noStrike" baseline="0" smtClean="0">
                        <a:latin typeface="Cambria Math" panose="02040503050406030204" pitchFamily="18" charset="0"/>
                      </a:rPr>
                      <m:t> </m:t>
                    </m:r>
                    <m:r>
                      <a:rPr lang="en-US" sz="1200" b="0" i="0" u="none" strike="noStrike" baseline="0" smtClean="0">
                        <a:latin typeface="Cambria Math" panose="02040503050406030204" pitchFamily="18" charset="0"/>
                      </a:rPr>
                      <m:t>      :</m:t>
                    </m:r>
                  </m:oMath>
                </a14:m>
                <a:r>
                  <a:rPr lang="en-US" sz="1200" i="0" u="none" strike="noStrike" baseline="0" dirty="0">
                    <a:latin typeface="NimbusRomNo9L-Regu"/>
                  </a:rPr>
                  <a:t> </a:t>
                </a:r>
                <a:r>
                  <a:rPr lang="en-ID" sz="1200" dirty="0">
                    <a:latin typeface="NimbusRomNo9L-Regu"/>
                  </a:rPr>
                  <a:t>prior probability c</a:t>
                </a:r>
                <a:endParaRPr lang="en-US" sz="1200" i="0" u="none" strike="noStrike" baseline="0" dirty="0">
                  <a:latin typeface="NimbusRomNo9L-Regu"/>
                </a:endParaRPr>
              </a:p>
              <a:p>
                <a:pPr marL="558800" lvl="1" indent="0">
                  <a:lnSpc>
                    <a:spcPct val="150000"/>
                  </a:lnSpc>
                  <a:spcBef>
                    <a:spcPts val="0"/>
                  </a:spcBef>
                  <a:buNone/>
                </a:pPr>
                <a14:m>
                  <m:oMath xmlns:m="http://schemas.openxmlformats.org/officeDocument/2006/math">
                    <m:r>
                      <a:rPr lang="en-US" sz="1200" b="0" i="1" u="none" strike="noStrike" baseline="0" smtClean="0">
                        <a:latin typeface="Cambria Math" panose="02040503050406030204" pitchFamily="18" charset="0"/>
                      </a:rPr>
                      <m:t>𝑃</m:t>
                    </m:r>
                    <m:d>
                      <m:dPr>
                        <m:ctrlPr>
                          <a:rPr lang="en-US" sz="1200" b="0" i="1" u="none" strike="noStrike" baseline="0" smtClean="0">
                            <a:latin typeface="Cambria Math" panose="02040503050406030204" pitchFamily="18" charset="0"/>
                          </a:rPr>
                        </m:ctrlPr>
                      </m:dPr>
                      <m:e>
                        <m:sSub>
                          <m:sSubPr>
                            <m:ctrlPr>
                              <a:rPr lang="en-US" sz="1200" b="0" i="1" u="none" strike="noStrike" baseline="0" smtClean="0">
                                <a:latin typeface="Cambria Math" panose="02040503050406030204" pitchFamily="18" charset="0"/>
                              </a:rPr>
                            </m:ctrlPr>
                          </m:sSubPr>
                          <m:e>
                            <m:r>
                              <a:rPr lang="en-US" sz="1200" b="0" i="1" u="none" strike="noStrike" baseline="0" smtClean="0">
                                <a:latin typeface="Cambria Math" panose="02040503050406030204" pitchFamily="18" charset="0"/>
                              </a:rPr>
                              <m:t>𝑤</m:t>
                            </m:r>
                          </m:e>
                          <m:sub>
                            <m:r>
                              <a:rPr lang="en-US" sz="1200" b="0" i="1" u="none" strike="noStrike" baseline="0" smtClean="0">
                                <a:latin typeface="Cambria Math" panose="02040503050406030204" pitchFamily="18" charset="0"/>
                              </a:rPr>
                              <m:t>𝑖</m:t>
                            </m:r>
                          </m:sub>
                        </m:sSub>
                      </m:e>
                      <m:e>
                        <m:r>
                          <a:rPr lang="en-US" sz="1200" b="0" i="1" u="none" strike="noStrike" baseline="0" smtClean="0">
                            <a:latin typeface="Cambria Math" panose="02040503050406030204" pitchFamily="18" charset="0"/>
                          </a:rPr>
                          <m:t>𝑐</m:t>
                        </m:r>
                      </m:e>
                    </m:d>
                    <m:r>
                      <a:rPr lang="en-US" sz="1200" b="0" i="1" u="none" strike="noStrike" baseline="0" smtClean="0">
                        <a:latin typeface="Cambria Math" panose="02040503050406030204" pitchFamily="18" charset="0"/>
                      </a:rPr>
                      <m:t> :</m:t>
                    </m:r>
                  </m:oMath>
                </a14:m>
                <a:r>
                  <a:rPr lang="en-US" sz="1200" i="0" u="none" strike="noStrike" baseline="0" dirty="0">
                    <a:latin typeface="NimbusRomNo9L-Regu"/>
                  </a:rPr>
                  <a:t> </a:t>
                </a:r>
                <a:r>
                  <a:rPr lang="en-US" sz="1200" dirty="0">
                    <a:latin typeface="NimbusRomNo9L-Regu"/>
                  </a:rPr>
                  <a:t>probability of a word in class c.</a:t>
                </a:r>
              </a:p>
              <a:p>
                <a:pPr algn="l">
                  <a:lnSpc>
                    <a:spcPct val="150000"/>
                  </a:lnSpc>
                </a:pPr>
                <a:r>
                  <a:rPr lang="en-US" sz="1400" b="0" i="0" u="none" strike="noStrike" baseline="0" dirty="0">
                    <a:latin typeface="NimbusRomNo9L-Regu"/>
                  </a:rPr>
                  <a:t>The calculation of the probability of positive sentiment or negative sentiment from a review is</a:t>
                </a:r>
              </a:p>
              <a:p>
                <a:pPr marL="101600" indent="0">
                  <a:buNone/>
                </a:pPr>
                <a14:m>
                  <m:oMathPara xmlns:m="http://schemas.openxmlformats.org/officeDocument/2006/math">
                    <m:oMathParaPr>
                      <m:jc m:val="centerGroup"/>
                    </m:oMathParaPr>
                    <m:oMath xmlns:m="http://schemas.openxmlformats.org/officeDocument/2006/math">
                      <m:r>
                        <a:rPr lang="en-US" sz="1050" b="0" i="1" u="none" strike="noStrike" baseline="0" smtClean="0">
                          <a:latin typeface="Cambria Math" panose="02040503050406030204" pitchFamily="18" charset="0"/>
                        </a:rPr>
                        <m:t>𝑃</m:t>
                      </m:r>
                      <m:d>
                        <m:dPr>
                          <m:ctrlPr>
                            <a:rPr lang="en-US" sz="1050" b="0" i="1" u="none" strike="noStrike" baseline="0" smtClean="0">
                              <a:latin typeface="Cambria Math" panose="02040503050406030204" pitchFamily="18" charset="0"/>
                            </a:rPr>
                          </m:ctrlPr>
                        </m:dPr>
                        <m:e>
                          <m:r>
                            <a:rPr lang="en-US" sz="1050" b="0" i="1" u="none" strike="noStrike" baseline="0" smtClean="0">
                              <a:latin typeface="Cambria Math" panose="02040503050406030204" pitchFamily="18" charset="0"/>
                            </a:rPr>
                            <m:t>𝑆</m:t>
                          </m:r>
                        </m:e>
                        <m:e>
                          <m:r>
                            <a:rPr lang="en-US" sz="1050" b="0" i="1" u="none" strike="noStrike" baseline="0" smtClean="0">
                              <a:latin typeface="Cambria Math" panose="02040503050406030204" pitchFamily="18" charset="0"/>
                            </a:rPr>
                            <m:t>𝑐</m:t>
                          </m:r>
                        </m:e>
                      </m:d>
                      <m:r>
                        <a:rPr lang="en-US" sz="1050" b="0" i="1" u="none" strike="noStrike" baseline="0" smtClean="0">
                          <a:latin typeface="Cambria Math" panose="02040503050406030204" pitchFamily="18" charset="0"/>
                        </a:rPr>
                        <m:t>=</m:t>
                      </m:r>
                      <m:f>
                        <m:fPr>
                          <m:ctrlPr>
                            <a:rPr lang="en-US" sz="1050" b="0" i="1" u="none" strike="noStrike" baseline="0" smtClean="0">
                              <a:latin typeface="Cambria Math" panose="02040503050406030204" pitchFamily="18" charset="0"/>
                              <a:ea typeface="Cambria Math" panose="02040503050406030204" pitchFamily="18" charset="0"/>
                            </a:rPr>
                          </m:ctrlPr>
                        </m:fPr>
                        <m:num>
                          <m:r>
                            <m:rPr>
                              <m:nor/>
                            </m:rPr>
                            <a:rPr lang="en-US" sz="1050">
                              <a:latin typeface="Cambria Math" panose="02040503050406030204" pitchFamily="18" charset="0"/>
                              <a:ea typeface="Cambria Math" panose="02040503050406030204" pitchFamily="18" charset="0"/>
                            </a:rPr>
                            <m:t>The</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number</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of</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occurrences</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of</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positive</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or</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negative</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sentiment</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words</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in</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the</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text</m:t>
                          </m:r>
                        </m:num>
                        <m:den>
                          <m:r>
                            <m:rPr>
                              <m:nor/>
                            </m:rPr>
                            <a:rPr lang="en-US" sz="1050">
                              <a:latin typeface="Cambria Math" panose="02040503050406030204" pitchFamily="18" charset="0"/>
                              <a:ea typeface="Cambria Math" panose="02040503050406030204" pitchFamily="18" charset="0"/>
                            </a:rPr>
                            <m:t>The</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number</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of</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occurrences</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of</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positive</m:t>
                          </m:r>
                          <m:r>
                            <m:rPr>
                              <m:nor/>
                            </m:rPr>
                            <a:rPr lang="en-US" sz="1050">
                              <a:latin typeface="Cambria Math" panose="02040503050406030204" pitchFamily="18" charset="0"/>
                              <a:ea typeface="Cambria Math" panose="02040503050406030204" pitchFamily="18" charset="0"/>
                            </a:rPr>
                            <m:t> </m:t>
                          </m:r>
                          <m:r>
                            <m:rPr>
                              <m:nor/>
                            </m:rPr>
                            <a:rPr lang="en-US" sz="1050" b="0" smtClean="0">
                              <a:latin typeface="Cambria Math" panose="02040503050406030204" pitchFamily="18" charset="0"/>
                              <a:ea typeface="Cambria Math" panose="02040503050406030204" pitchFamily="18" charset="0"/>
                            </a:rPr>
                            <m:t>and</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negative</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sentiment</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words</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in</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the</m:t>
                          </m:r>
                          <m:r>
                            <m:rPr>
                              <m:nor/>
                            </m:rPr>
                            <a:rPr lang="en-US" sz="1050">
                              <a:latin typeface="Cambria Math" panose="02040503050406030204" pitchFamily="18" charset="0"/>
                              <a:ea typeface="Cambria Math" panose="02040503050406030204" pitchFamily="18" charset="0"/>
                            </a:rPr>
                            <m:t> </m:t>
                          </m:r>
                          <m:r>
                            <m:rPr>
                              <m:nor/>
                            </m:rPr>
                            <a:rPr lang="en-US" sz="1050">
                              <a:latin typeface="Cambria Math" panose="02040503050406030204" pitchFamily="18" charset="0"/>
                              <a:ea typeface="Cambria Math" panose="02040503050406030204" pitchFamily="18" charset="0"/>
                            </a:rPr>
                            <m:t>text</m:t>
                          </m:r>
                        </m:den>
                      </m:f>
                    </m:oMath>
                  </m:oMathPara>
                </a14:m>
                <a:endParaRPr lang="en-US" sz="1050" u="none" strike="noStrike" baseline="0" dirty="0">
                  <a:latin typeface="Cambria Math" panose="02040503050406030204" pitchFamily="18" charset="0"/>
                  <a:ea typeface="Cambria Math" panose="02040503050406030204" pitchFamily="18" charset="0"/>
                </a:endParaRPr>
              </a:p>
            </p:txBody>
          </p:sp>
        </mc:Choice>
        <mc:Fallback xmlns="">
          <p:sp>
            <p:nvSpPr>
              <p:cNvPr id="6" name="Google Shape;213;p13">
                <a:extLst>
                  <a:ext uri="{FF2B5EF4-FFF2-40B4-BE49-F238E27FC236}">
                    <a16:creationId xmlns:a16="http://schemas.microsoft.com/office/drawing/2014/main" id="{88408EA2-4058-6C8C-FFC0-0BDEB9438831}"/>
                  </a:ext>
                </a:extLst>
              </p:cNvPr>
              <p:cNvSpPr txBox="1">
                <a:spLocks noGrp="1" noRot="1" noChangeAspect="1" noMove="1" noResize="1" noEditPoints="1" noAdjustHandles="1" noChangeArrowheads="1" noChangeShapeType="1" noTextEdit="1"/>
              </p:cNvSpPr>
              <p:nvPr>
                <p:ph type="body" idx="1"/>
              </p:nvPr>
            </p:nvSpPr>
            <p:spPr>
              <a:xfrm>
                <a:off x="820259" y="1336414"/>
                <a:ext cx="7503482" cy="3654686"/>
              </a:xfrm>
              <a:prstGeom prst="rect">
                <a:avLst/>
              </a:prstGeo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424980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ADDB-F7F3-2E41-E12F-A85A804B94FF}"/>
              </a:ext>
            </a:extLst>
          </p:cNvPr>
          <p:cNvSpPr>
            <a:spLocks noGrp="1"/>
          </p:cNvSpPr>
          <p:nvPr>
            <p:ph type="title"/>
          </p:nvPr>
        </p:nvSpPr>
        <p:spPr/>
        <p:txBody>
          <a:bodyPr/>
          <a:lstStyle/>
          <a:p>
            <a:r>
              <a:rPr lang="en-US" dirty="0"/>
              <a:t>RESEARCH METHODS</a:t>
            </a:r>
            <a:endParaRPr lang="en-ID" dirty="0"/>
          </a:p>
        </p:txBody>
      </p:sp>
      <p:sp>
        <p:nvSpPr>
          <p:cNvPr id="3" name="Text Placeholder 2">
            <a:extLst>
              <a:ext uri="{FF2B5EF4-FFF2-40B4-BE49-F238E27FC236}">
                <a16:creationId xmlns:a16="http://schemas.microsoft.com/office/drawing/2014/main" id="{7E6DAEC2-3AA8-7CE9-FB14-DF359AE17136}"/>
              </a:ext>
            </a:extLst>
          </p:cNvPr>
          <p:cNvSpPr>
            <a:spLocks noGrp="1"/>
          </p:cNvSpPr>
          <p:nvPr>
            <p:ph type="body" idx="1"/>
          </p:nvPr>
        </p:nvSpPr>
        <p:spPr>
          <a:xfrm>
            <a:off x="1207850" y="1295482"/>
            <a:ext cx="6728400" cy="3521447"/>
          </a:xfrm>
        </p:spPr>
        <p:txBody>
          <a:bodyPr/>
          <a:lstStyle/>
          <a:p>
            <a:pPr algn="just">
              <a:lnSpc>
                <a:spcPct val="150000"/>
              </a:lnSpc>
            </a:pPr>
            <a:r>
              <a:rPr lang="en-US" sz="1400" b="0" i="0" u="none" strike="noStrike" baseline="0" dirty="0">
                <a:latin typeface="NimbusRomNo9L-Regu"/>
              </a:rPr>
              <a:t>The number of each prediction class and actual class must be known when measuring the accuracy of the classification because this is done to see the performance of the classification that has been carried </a:t>
            </a:r>
            <a:r>
              <a:rPr lang="en-ID" sz="1400" b="0" i="0" u="none" strike="noStrike" baseline="0" dirty="0">
                <a:latin typeface="NimbusRomNo9L-Regu"/>
              </a:rPr>
              <a:t>out. </a:t>
            </a:r>
            <a:r>
              <a:rPr lang="en-US" sz="1400" b="0" i="0" u="none" strike="noStrike" baseline="0" dirty="0">
                <a:latin typeface="NimbusRomNo9L-Regu"/>
              </a:rPr>
              <a:t>The following Table </a:t>
            </a:r>
            <a:r>
              <a:rPr lang="en-US" sz="1400" b="1" i="0" u="none" strike="noStrike" baseline="0" dirty="0">
                <a:latin typeface="NimbusRomNo9L-Regu"/>
              </a:rPr>
              <a:t>confusion matrix </a:t>
            </a:r>
            <a:r>
              <a:rPr lang="en-US" sz="1400" b="0" i="0" u="none" strike="noStrike" baseline="0" dirty="0">
                <a:latin typeface="NimbusRomNo9L-Regu"/>
              </a:rPr>
              <a:t>can be used to calculate </a:t>
            </a:r>
            <a:r>
              <a:rPr lang="en-ID" sz="1400" b="0" i="0" u="none" strike="noStrike" baseline="0" dirty="0">
                <a:latin typeface="NimbusRomNo9L-Regu"/>
              </a:rPr>
              <a:t>classification accuracy.</a:t>
            </a:r>
          </a:p>
          <a:p>
            <a:pPr algn="just"/>
            <a:endParaRPr lang="en-ID" sz="1400" dirty="0">
              <a:latin typeface="NimbusRomNo9L-Regu"/>
            </a:endParaRPr>
          </a:p>
          <a:p>
            <a:pPr algn="just"/>
            <a:endParaRPr lang="en-ID" sz="1400" dirty="0">
              <a:latin typeface="NimbusRomNo9L-Regu"/>
            </a:endParaRPr>
          </a:p>
          <a:p>
            <a:pPr algn="just"/>
            <a:endParaRPr lang="en-ID" sz="1400" dirty="0">
              <a:latin typeface="NimbusRomNo9L-Regu"/>
            </a:endParaRPr>
          </a:p>
          <a:p>
            <a:pPr algn="just"/>
            <a:endParaRPr lang="en-ID" sz="1400" dirty="0">
              <a:latin typeface="NimbusRomNo9L-Regu"/>
            </a:endParaRPr>
          </a:p>
          <a:p>
            <a:pPr algn="just"/>
            <a:endParaRPr lang="en-ID" sz="1400" dirty="0">
              <a:latin typeface="NimbusRomNo9L-Regu"/>
            </a:endParaRPr>
          </a:p>
          <a:p>
            <a:pPr algn="just"/>
            <a:endParaRPr lang="en-ID" sz="1400" dirty="0">
              <a:latin typeface="NimbusRomNo9L-Regu"/>
            </a:endParaRPr>
          </a:p>
          <a:p>
            <a:pPr marL="114300" indent="0" algn="just">
              <a:buNone/>
            </a:pPr>
            <a:endParaRPr lang="en-ID" sz="1400" dirty="0">
              <a:latin typeface="NimbusRomNo9L-Regu"/>
            </a:endParaRPr>
          </a:p>
          <a:p>
            <a:pPr algn="l">
              <a:lnSpc>
                <a:spcPct val="150000"/>
              </a:lnSpc>
            </a:pPr>
            <a:r>
              <a:rPr lang="en-US" sz="1400" dirty="0">
                <a:latin typeface="NimbusRomNo9L-Regu"/>
              </a:rPr>
              <a:t>I</a:t>
            </a:r>
            <a:r>
              <a:rPr lang="en-US" sz="1400" b="0" i="0" u="none" strike="noStrike" baseline="0" dirty="0">
                <a:latin typeface="NimbusRomNo9L-Regu"/>
              </a:rPr>
              <a:t>f there is a </a:t>
            </a:r>
            <a:r>
              <a:rPr lang="en-US" sz="1400" b="1" i="0" u="none" strike="noStrike" baseline="0" dirty="0">
                <a:latin typeface="NimbusRomNo9L-Regu"/>
              </a:rPr>
              <a:t>data imbalance case</a:t>
            </a:r>
            <a:r>
              <a:rPr lang="en-US" sz="1400" b="0" i="0" u="none" strike="noStrike" baseline="0" dirty="0">
                <a:latin typeface="NimbusRomNo9L-Regu"/>
              </a:rPr>
              <a:t>, then choosing which model is best, it can be done by using the </a:t>
            </a:r>
            <a:r>
              <a:rPr lang="en-US" sz="1400" b="1" i="0" u="none" strike="noStrike" baseline="0" dirty="0">
                <a:latin typeface="NimbusRomNo9L-Regu"/>
              </a:rPr>
              <a:t>AUC</a:t>
            </a:r>
            <a:r>
              <a:rPr lang="en-US" sz="1400" b="0" i="0" u="none" strike="noStrike" baseline="0" dirty="0">
                <a:latin typeface="NimbusRomNo9L-Regu"/>
              </a:rPr>
              <a:t> (</a:t>
            </a:r>
            <a:r>
              <a:rPr lang="en-US" sz="1400" b="1" i="0" u="none" strike="noStrike" baseline="0" dirty="0">
                <a:latin typeface="NimbusRomNo9L-Regu"/>
              </a:rPr>
              <a:t>Area Under Curve</a:t>
            </a:r>
            <a:r>
              <a:rPr lang="en-US" sz="1400" b="0" i="0" u="none" strike="noStrike" baseline="0" dirty="0">
                <a:latin typeface="NimbusRomNo9L-Regu"/>
              </a:rPr>
              <a:t>) value.</a:t>
            </a:r>
            <a:endParaRPr lang="en-ID" sz="1400" dirty="0"/>
          </a:p>
        </p:txBody>
      </p:sp>
      <p:sp>
        <p:nvSpPr>
          <p:cNvPr id="4" name="Slide Number Placeholder 3">
            <a:extLst>
              <a:ext uri="{FF2B5EF4-FFF2-40B4-BE49-F238E27FC236}">
                <a16:creationId xmlns:a16="http://schemas.microsoft.com/office/drawing/2014/main" id="{ED359112-5CB0-E0B3-59D8-BDAA92538F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graphicFrame>
        <p:nvGraphicFramePr>
          <p:cNvPr id="6" name="Google Shape;327;p24">
            <a:extLst>
              <a:ext uri="{FF2B5EF4-FFF2-40B4-BE49-F238E27FC236}">
                <a16:creationId xmlns:a16="http://schemas.microsoft.com/office/drawing/2014/main" id="{3034B4D2-146D-8AAB-06D5-A8F909A34EC5}"/>
              </a:ext>
            </a:extLst>
          </p:cNvPr>
          <p:cNvGraphicFramePr/>
          <p:nvPr>
            <p:extLst>
              <p:ext uri="{D42A27DB-BD31-4B8C-83A1-F6EECF244321}">
                <p14:modId xmlns:p14="http://schemas.microsoft.com/office/powerpoint/2010/main" val="1625124195"/>
              </p:ext>
            </p:extLst>
          </p:nvPr>
        </p:nvGraphicFramePr>
        <p:xfrm>
          <a:off x="2624817" y="2710542"/>
          <a:ext cx="3894366" cy="1280120"/>
        </p:xfrm>
        <a:graphic>
          <a:graphicData uri="http://schemas.openxmlformats.org/drawingml/2006/table">
            <a:tbl>
              <a:tblPr>
                <a:noFill/>
                <a:tableStyleId>{C4F80A88-0439-40A4-8FF8-592034F107EF}</a:tableStyleId>
              </a:tblPr>
              <a:tblGrid>
                <a:gridCol w="1298122">
                  <a:extLst>
                    <a:ext uri="{9D8B030D-6E8A-4147-A177-3AD203B41FA5}">
                      <a16:colId xmlns:a16="http://schemas.microsoft.com/office/drawing/2014/main" val="20000"/>
                    </a:ext>
                  </a:extLst>
                </a:gridCol>
                <a:gridCol w="1298122">
                  <a:extLst>
                    <a:ext uri="{9D8B030D-6E8A-4147-A177-3AD203B41FA5}">
                      <a16:colId xmlns:a16="http://schemas.microsoft.com/office/drawing/2014/main" val="20001"/>
                    </a:ext>
                  </a:extLst>
                </a:gridCol>
                <a:gridCol w="1298122">
                  <a:extLst>
                    <a:ext uri="{9D8B030D-6E8A-4147-A177-3AD203B41FA5}">
                      <a16:colId xmlns:a16="http://schemas.microsoft.com/office/drawing/2014/main" val="20002"/>
                    </a:ext>
                  </a:extLst>
                </a:gridCol>
              </a:tblGrid>
              <a:tr h="304120">
                <a:tc rowSpan="2">
                  <a:txBody>
                    <a:bodyPr/>
                    <a:lstStyle/>
                    <a:p>
                      <a:pPr marL="0" lvl="0" indent="0" algn="ctr" rtl="0">
                        <a:spcBef>
                          <a:spcPts val="0"/>
                        </a:spcBef>
                        <a:spcAft>
                          <a:spcPts val="0"/>
                        </a:spcAft>
                        <a:buNone/>
                      </a:pPr>
                      <a:r>
                        <a:rPr lang="en" sz="1200" dirty="0">
                          <a:solidFill>
                            <a:schemeClr val="accent4"/>
                          </a:solidFill>
                          <a:latin typeface="Inria Sans"/>
                          <a:sym typeface="Inria Sans"/>
                        </a:rPr>
                        <a:t>Actual</a:t>
                      </a:r>
                      <a:endParaRPr sz="1200" dirty="0">
                        <a:solidFill>
                          <a:schemeClr val="accent4"/>
                        </a:solidFill>
                        <a:latin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gridSpan="2">
                  <a:txBody>
                    <a:bodyPr/>
                    <a:lstStyle/>
                    <a:p>
                      <a:pPr marL="0" lvl="0" indent="0" algn="ctr" rtl="0">
                        <a:spcBef>
                          <a:spcPts val="0"/>
                        </a:spcBef>
                        <a:spcAft>
                          <a:spcPts val="0"/>
                        </a:spcAft>
                        <a:buNone/>
                      </a:pPr>
                      <a:r>
                        <a:rPr lang="en" sz="1200" dirty="0">
                          <a:solidFill>
                            <a:schemeClr val="accent4"/>
                          </a:solidFill>
                          <a:latin typeface="Inria Sans"/>
                          <a:ea typeface="Inria Sans"/>
                          <a:cs typeface="Inria Sans"/>
                          <a:sym typeface="Inria Sans"/>
                        </a:rPr>
                        <a:t>Prediction</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hMerge="1">
                  <a:txBody>
                    <a:bodyPr/>
                    <a:lstStyle/>
                    <a:p>
                      <a:pPr marL="0" lvl="0" indent="0" algn="ctr" rtl="0">
                        <a:spcBef>
                          <a:spcPts val="0"/>
                        </a:spcBef>
                        <a:spcAft>
                          <a:spcPts val="0"/>
                        </a:spcAft>
                        <a:buNone/>
                      </a:pPr>
                      <a:r>
                        <a:rPr lang="en" dirty="0">
                          <a:solidFill>
                            <a:schemeClr val="accent4"/>
                          </a:solidFill>
                          <a:latin typeface="Inria Sans"/>
                          <a:ea typeface="Inria Sans"/>
                          <a:cs typeface="Inria Sans"/>
                          <a:sym typeface="Inria Sans"/>
                        </a:rPr>
                        <a:t>B</a:t>
                      </a:r>
                      <a:endParaRPr dirty="0">
                        <a:solidFill>
                          <a:schemeClr val="accent4"/>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304120">
                <a:tc vMerge="1">
                  <a:txBody>
                    <a:bodyPr/>
                    <a:lstStyle/>
                    <a:p>
                      <a:pPr marL="0" lvl="0" indent="0" algn="r" rtl="0">
                        <a:spcBef>
                          <a:spcPts val="0"/>
                        </a:spcBef>
                        <a:spcAft>
                          <a:spcPts val="0"/>
                        </a:spcAft>
                        <a:buNone/>
                      </a:pPr>
                      <a:r>
                        <a:rPr lang="en" dirty="0">
                          <a:solidFill>
                            <a:schemeClr val="accent4"/>
                          </a:solidFill>
                          <a:latin typeface="Inria Sans"/>
                          <a:ea typeface="Inria Sans"/>
                          <a:cs typeface="Inria Sans"/>
                          <a:sym typeface="Inria Sans"/>
                        </a:rPr>
                        <a:t>Yellow</a:t>
                      </a:r>
                      <a:endParaRPr dirty="0">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Positive</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dirty="0">
                          <a:solidFill>
                            <a:schemeClr val="accent4"/>
                          </a:solidFill>
                          <a:latin typeface="Inria Sans"/>
                          <a:ea typeface="Inria Sans"/>
                          <a:cs typeface="Inria Sans"/>
                          <a:sym typeface="Inria Sans"/>
                        </a:rPr>
                        <a:t>Negative</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10001"/>
                  </a:ext>
                </a:extLst>
              </a:tr>
              <a:tr h="304120">
                <a:tc>
                  <a:txBody>
                    <a:bodyPr/>
                    <a:lstStyle/>
                    <a:p>
                      <a:pPr marL="0" lvl="0" indent="0" algn="ctr" rtl="0">
                        <a:spcBef>
                          <a:spcPts val="0"/>
                        </a:spcBef>
                        <a:spcAft>
                          <a:spcPts val="0"/>
                        </a:spcAft>
                        <a:buNone/>
                      </a:pPr>
                      <a:r>
                        <a:rPr lang="en" sz="1200" dirty="0">
                          <a:solidFill>
                            <a:schemeClr val="accent4"/>
                          </a:solidFill>
                          <a:latin typeface="Inria Sans"/>
                          <a:ea typeface="Inria Sans"/>
                          <a:cs typeface="Inria Sans"/>
                          <a:sym typeface="Inria Sans"/>
                        </a:rPr>
                        <a:t>Positive</a:t>
                      </a:r>
                      <a:endParaRPr sz="1200" dirty="0">
                        <a:solidFill>
                          <a:schemeClr val="accent4"/>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True Positive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False Negative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10002"/>
                  </a:ext>
                </a:extLst>
              </a:tr>
              <a:tr h="304120">
                <a:tc>
                  <a:txBody>
                    <a:bodyPr/>
                    <a:lstStyle/>
                    <a:p>
                      <a:pPr marL="0" lvl="0" indent="0" algn="ctr" rtl="0">
                        <a:spcBef>
                          <a:spcPts val="0"/>
                        </a:spcBef>
                        <a:spcAft>
                          <a:spcPts val="0"/>
                        </a:spcAft>
                        <a:buNone/>
                      </a:pPr>
                      <a:r>
                        <a:rPr lang="en" sz="1200" dirty="0">
                          <a:solidFill>
                            <a:schemeClr val="accent4"/>
                          </a:solidFill>
                          <a:latin typeface="Inria Sans"/>
                          <a:ea typeface="Inria Sans"/>
                          <a:cs typeface="Inria Sans"/>
                          <a:sym typeface="Inria Sans"/>
                        </a:rPr>
                        <a:t>Negative</a:t>
                      </a:r>
                      <a:endParaRPr sz="1200" dirty="0">
                        <a:solidFill>
                          <a:schemeClr val="accent4"/>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False Positive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tc>
                  <a:txBody>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True Negative</a:t>
                      </a:r>
                      <a:endParaRPr sz="1200" b="1" dirty="0">
                        <a:solidFill>
                          <a:schemeClr val="dk1"/>
                        </a:solidFill>
                        <a:latin typeface="Inria Sans"/>
                        <a:ea typeface="Inria Sans"/>
                        <a:cs typeface="Inria Sans"/>
                        <a:sym typeface="Inria Sans"/>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2A44">
                        <a:alpha val="1732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91212509"/>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1629</Words>
  <Application>Microsoft Office PowerPoint</Application>
  <PresentationFormat>On-screen Show (16:9)</PresentationFormat>
  <Paragraphs>178</Paragraphs>
  <Slides>18</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Cambria Math</vt:lpstr>
      <vt:lpstr>CMMI10</vt:lpstr>
      <vt:lpstr>Inria Sans</vt:lpstr>
      <vt:lpstr>Montserrat</vt:lpstr>
      <vt:lpstr>NimbusRomNo9L-Regu</vt:lpstr>
      <vt:lpstr>Saira Semi Condensed</vt:lpstr>
      <vt:lpstr>system-ui</vt:lpstr>
      <vt:lpstr>Titillium Web</vt:lpstr>
      <vt:lpstr>Gurney template</vt:lpstr>
      <vt:lpstr>Fine-Grained Sentiment Analysis on PeduliLindungi Application Users with Multinomial Naive Bayes-SMOTE</vt:lpstr>
      <vt:lpstr>INTRODUCTION</vt:lpstr>
      <vt:lpstr>INTRODUCTION</vt:lpstr>
      <vt:lpstr>INTRODUCTION</vt:lpstr>
      <vt:lpstr>RESEARCH METHOD</vt:lpstr>
      <vt:lpstr>RESEARCH METHOD</vt:lpstr>
      <vt:lpstr>RESEARCH METHOD</vt:lpstr>
      <vt:lpstr>RESEARCH METHODS</vt:lpstr>
      <vt:lpstr>RESEARCH METHODS</vt:lpstr>
      <vt:lpstr>RESEARCH METHOD</vt:lpstr>
      <vt:lpstr>RESEARCH RESULT</vt:lpstr>
      <vt:lpstr>TEXT PREPROCESSING</vt:lpstr>
      <vt:lpstr>FINE-GRAINED SENTIMENT ANALYSIS</vt:lpstr>
      <vt:lpstr>FINE-GRAINED SENTIMENT ANALYSIS</vt:lpstr>
      <vt:lpstr>CLASSIFICATION</vt:lpstr>
      <vt:lpstr>VISUALIZATION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Fine-Grained Sentiment Analysis on PeduliLindungi Application Users with Multinomial Naive Bayes-SMOTE</dc:title>
  <dc:creator>Asus</dc:creator>
  <cp:lastModifiedBy>Imam Imam</cp:lastModifiedBy>
  <cp:revision>21</cp:revision>
  <dcterms:modified xsi:type="dcterms:W3CDTF">2022-09-12T03:25:08Z</dcterms:modified>
</cp:coreProperties>
</file>