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2" r:id="rId7"/>
    <p:sldId id="261" r:id="rId8"/>
    <p:sldId id="263" r:id="rId9"/>
    <p:sldId id="264" r:id="rId10"/>
    <p:sldId id="266" r:id="rId11"/>
    <p:sldId id="268" r:id="rId12"/>
    <p:sldId id="269" r:id="rId13"/>
    <p:sldId id="270" r:id="rId14"/>
    <p:sldId id="271" r:id="rId15"/>
    <p:sldId id="267" r:id="rId16"/>
    <p:sldId id="273" r:id="rId17"/>
    <p:sldId id="274" r:id="rId18"/>
    <p:sldId id="278" r:id="rId19"/>
    <p:sldId id="275" r:id="rId20"/>
    <p:sldId id="277" r:id="rId21"/>
    <p:sldId id="276"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1" d="100"/>
          <a:sy n="81" d="100"/>
        </p:scale>
        <p:origin x="-912"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5DB22A-D735-D64B-89EE-273074D58266}" type="datetimeFigureOut">
              <a:rPr lang="en-US" smtClean="0"/>
              <a:t>07/11/17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C7A882-EAA1-7E4E-ADB6-3EB95ADDC622}" type="slidenum">
              <a:rPr lang="en-US" smtClean="0"/>
              <a:t>‹#›</a:t>
            </a:fld>
            <a:endParaRPr lang="en-US"/>
          </a:p>
        </p:txBody>
      </p:sp>
    </p:spTree>
    <p:extLst>
      <p:ext uri="{BB962C8B-B14F-4D97-AF65-F5344CB8AC3E}">
        <p14:creationId xmlns:p14="http://schemas.microsoft.com/office/powerpoint/2010/main" val="486221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5DB22A-D735-D64B-89EE-273074D58266}" type="datetimeFigureOut">
              <a:rPr lang="en-US" smtClean="0"/>
              <a:t>07/11/17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C7A882-EAA1-7E4E-ADB6-3EB95ADDC622}" type="slidenum">
              <a:rPr lang="en-US" smtClean="0"/>
              <a:t>‹#›</a:t>
            </a:fld>
            <a:endParaRPr lang="en-US"/>
          </a:p>
        </p:txBody>
      </p:sp>
    </p:spTree>
    <p:extLst>
      <p:ext uri="{BB962C8B-B14F-4D97-AF65-F5344CB8AC3E}">
        <p14:creationId xmlns:p14="http://schemas.microsoft.com/office/powerpoint/2010/main" val="1752968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5DB22A-D735-D64B-89EE-273074D58266}" type="datetimeFigureOut">
              <a:rPr lang="en-US" smtClean="0"/>
              <a:t>07/11/17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C7A882-EAA1-7E4E-ADB6-3EB95ADDC622}" type="slidenum">
              <a:rPr lang="en-US" smtClean="0"/>
              <a:t>‹#›</a:t>
            </a:fld>
            <a:endParaRPr lang="en-US"/>
          </a:p>
        </p:txBody>
      </p:sp>
    </p:spTree>
    <p:extLst>
      <p:ext uri="{BB962C8B-B14F-4D97-AF65-F5344CB8AC3E}">
        <p14:creationId xmlns:p14="http://schemas.microsoft.com/office/powerpoint/2010/main" val="925281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5DB22A-D735-D64B-89EE-273074D58266}" type="datetimeFigureOut">
              <a:rPr lang="en-US" smtClean="0"/>
              <a:t>07/11/17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C7A882-EAA1-7E4E-ADB6-3EB95ADDC622}" type="slidenum">
              <a:rPr lang="en-US" smtClean="0"/>
              <a:t>‹#›</a:t>
            </a:fld>
            <a:endParaRPr lang="en-US"/>
          </a:p>
        </p:txBody>
      </p:sp>
    </p:spTree>
    <p:extLst>
      <p:ext uri="{BB962C8B-B14F-4D97-AF65-F5344CB8AC3E}">
        <p14:creationId xmlns:p14="http://schemas.microsoft.com/office/powerpoint/2010/main" val="71521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5DB22A-D735-D64B-89EE-273074D58266}" type="datetimeFigureOut">
              <a:rPr lang="en-US" smtClean="0"/>
              <a:t>07/11/17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C7A882-EAA1-7E4E-ADB6-3EB95ADDC622}" type="slidenum">
              <a:rPr lang="en-US" smtClean="0"/>
              <a:t>‹#›</a:t>
            </a:fld>
            <a:endParaRPr lang="en-US"/>
          </a:p>
        </p:txBody>
      </p:sp>
    </p:spTree>
    <p:extLst>
      <p:ext uri="{BB962C8B-B14F-4D97-AF65-F5344CB8AC3E}">
        <p14:creationId xmlns:p14="http://schemas.microsoft.com/office/powerpoint/2010/main" val="474401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5DB22A-D735-D64B-89EE-273074D58266}" type="datetimeFigureOut">
              <a:rPr lang="en-US" smtClean="0"/>
              <a:t>07/11/17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C7A882-EAA1-7E4E-ADB6-3EB95ADDC622}" type="slidenum">
              <a:rPr lang="en-US" smtClean="0"/>
              <a:t>‹#›</a:t>
            </a:fld>
            <a:endParaRPr lang="en-US"/>
          </a:p>
        </p:txBody>
      </p:sp>
    </p:spTree>
    <p:extLst>
      <p:ext uri="{BB962C8B-B14F-4D97-AF65-F5344CB8AC3E}">
        <p14:creationId xmlns:p14="http://schemas.microsoft.com/office/powerpoint/2010/main" val="3292542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5DB22A-D735-D64B-89EE-273074D58266}" type="datetimeFigureOut">
              <a:rPr lang="en-US" smtClean="0"/>
              <a:t>07/11/17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C7A882-EAA1-7E4E-ADB6-3EB95ADDC622}" type="slidenum">
              <a:rPr lang="en-US" smtClean="0"/>
              <a:t>‹#›</a:t>
            </a:fld>
            <a:endParaRPr lang="en-US"/>
          </a:p>
        </p:txBody>
      </p:sp>
    </p:spTree>
    <p:extLst>
      <p:ext uri="{BB962C8B-B14F-4D97-AF65-F5344CB8AC3E}">
        <p14:creationId xmlns:p14="http://schemas.microsoft.com/office/powerpoint/2010/main" val="3947812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5DB22A-D735-D64B-89EE-273074D58266}" type="datetimeFigureOut">
              <a:rPr lang="en-US" smtClean="0"/>
              <a:t>07/11/17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C7A882-EAA1-7E4E-ADB6-3EB95ADDC622}" type="slidenum">
              <a:rPr lang="en-US" smtClean="0"/>
              <a:t>‹#›</a:t>
            </a:fld>
            <a:endParaRPr lang="en-US"/>
          </a:p>
        </p:txBody>
      </p:sp>
    </p:spTree>
    <p:extLst>
      <p:ext uri="{BB962C8B-B14F-4D97-AF65-F5344CB8AC3E}">
        <p14:creationId xmlns:p14="http://schemas.microsoft.com/office/powerpoint/2010/main" val="658374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5DB22A-D735-D64B-89EE-273074D58266}" type="datetimeFigureOut">
              <a:rPr lang="en-US" smtClean="0"/>
              <a:t>07/11/17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C7A882-EAA1-7E4E-ADB6-3EB95ADDC622}" type="slidenum">
              <a:rPr lang="en-US" smtClean="0"/>
              <a:t>‹#›</a:t>
            </a:fld>
            <a:endParaRPr lang="en-US"/>
          </a:p>
        </p:txBody>
      </p:sp>
    </p:spTree>
    <p:extLst>
      <p:ext uri="{BB962C8B-B14F-4D97-AF65-F5344CB8AC3E}">
        <p14:creationId xmlns:p14="http://schemas.microsoft.com/office/powerpoint/2010/main" val="2724961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5DB22A-D735-D64B-89EE-273074D58266}" type="datetimeFigureOut">
              <a:rPr lang="en-US" smtClean="0"/>
              <a:t>07/11/17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C7A882-EAA1-7E4E-ADB6-3EB95ADDC622}" type="slidenum">
              <a:rPr lang="en-US" smtClean="0"/>
              <a:t>‹#›</a:t>
            </a:fld>
            <a:endParaRPr lang="en-US"/>
          </a:p>
        </p:txBody>
      </p:sp>
    </p:spTree>
    <p:extLst>
      <p:ext uri="{BB962C8B-B14F-4D97-AF65-F5344CB8AC3E}">
        <p14:creationId xmlns:p14="http://schemas.microsoft.com/office/powerpoint/2010/main" val="1537960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5DB22A-D735-D64B-89EE-273074D58266}" type="datetimeFigureOut">
              <a:rPr lang="en-US" smtClean="0"/>
              <a:t>07/11/17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C7A882-EAA1-7E4E-ADB6-3EB95ADDC622}" type="slidenum">
              <a:rPr lang="en-US" smtClean="0"/>
              <a:t>‹#›</a:t>
            </a:fld>
            <a:endParaRPr lang="en-US"/>
          </a:p>
        </p:txBody>
      </p:sp>
    </p:spTree>
    <p:extLst>
      <p:ext uri="{BB962C8B-B14F-4D97-AF65-F5344CB8AC3E}">
        <p14:creationId xmlns:p14="http://schemas.microsoft.com/office/powerpoint/2010/main" val="10734402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5DB22A-D735-D64B-89EE-273074D58266}" type="datetimeFigureOut">
              <a:rPr lang="en-US" smtClean="0"/>
              <a:t>07/11/17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C7A882-EAA1-7E4E-ADB6-3EB95ADDC622}" type="slidenum">
              <a:rPr lang="en-US" smtClean="0"/>
              <a:t>‹#›</a:t>
            </a:fld>
            <a:endParaRPr lang="en-US"/>
          </a:p>
        </p:txBody>
      </p:sp>
    </p:spTree>
    <p:extLst>
      <p:ext uri="{BB962C8B-B14F-4D97-AF65-F5344CB8AC3E}">
        <p14:creationId xmlns:p14="http://schemas.microsoft.com/office/powerpoint/2010/main" val="767638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oasiscentrearena.com" TargetMode="Externa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4181564"/>
            <a:ext cx="6400800" cy="1752600"/>
          </a:xfrm>
        </p:spPr>
        <p:txBody>
          <a:bodyPr/>
          <a:lstStyle/>
          <a:p>
            <a:r>
              <a:rPr lang="en-US" dirty="0" smtClean="0">
                <a:solidFill>
                  <a:schemeClr val="tx1"/>
                </a:solidFill>
              </a:rPr>
              <a:t>Website Content</a:t>
            </a:r>
          </a:p>
          <a:p>
            <a:r>
              <a:rPr lang="en-US" dirty="0" smtClean="0">
                <a:solidFill>
                  <a:schemeClr val="tx1"/>
                </a:solidFill>
                <a:hlinkClick r:id="rId2"/>
              </a:rPr>
              <a:t>www.oasiscentrearena.com</a:t>
            </a:r>
            <a:r>
              <a:rPr lang="en-US" dirty="0" smtClean="0">
                <a:solidFill>
                  <a:schemeClr val="tx1"/>
                </a:solidFill>
              </a:rPr>
              <a:t> </a:t>
            </a:r>
            <a:endParaRPr lang="en-US" dirty="0">
              <a:solidFill>
                <a:schemeClr val="tx1"/>
              </a:solidFill>
            </a:endParaRPr>
          </a:p>
        </p:txBody>
      </p:sp>
      <p:pic>
        <p:nvPicPr>
          <p:cNvPr id="4" name="Picture 3" descr="skatesgeneric.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6859" y="712362"/>
            <a:ext cx="5138604" cy="3083162"/>
          </a:xfrm>
          <a:prstGeom prst="rect">
            <a:avLst/>
          </a:prstGeom>
        </p:spPr>
      </p:pic>
    </p:spTree>
    <p:extLst>
      <p:ext uri="{BB962C8B-B14F-4D97-AF65-F5344CB8AC3E}">
        <p14:creationId xmlns:p14="http://schemas.microsoft.com/office/powerpoint/2010/main" val="3819564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rgbClr val="FF0000"/>
                </a:solidFill>
              </a:rPr>
              <a:t>2. Public Ticket</a:t>
            </a:r>
            <a:endParaRPr lang="en-US" b="1" dirty="0">
              <a:solidFill>
                <a:srgbClr val="FF0000"/>
              </a:solidFill>
            </a:endParaRPr>
          </a:p>
        </p:txBody>
      </p:sp>
      <p:sp>
        <p:nvSpPr>
          <p:cNvPr id="3" name="Content Placeholder 2"/>
          <p:cNvSpPr>
            <a:spLocks noGrp="1"/>
          </p:cNvSpPr>
          <p:nvPr>
            <p:ph idx="1"/>
          </p:nvPr>
        </p:nvSpPr>
        <p:spPr/>
        <p:txBody>
          <a:bodyPr>
            <a:normAutofit/>
          </a:bodyPr>
          <a:lstStyle/>
          <a:p>
            <a:r>
              <a:rPr lang="en-US" b="1" dirty="0" smtClean="0">
                <a:solidFill>
                  <a:srgbClr val="0000FF"/>
                </a:solidFill>
              </a:rPr>
              <a:t>Ticket</a:t>
            </a:r>
          </a:p>
          <a:p>
            <a:pPr marL="0" indent="0">
              <a:buNone/>
            </a:pPr>
            <a:r>
              <a:rPr lang="en-US" dirty="0" smtClean="0">
                <a:solidFill>
                  <a:srgbClr val="000000"/>
                </a:solidFill>
              </a:rPr>
              <a:t>Weekday =&gt;</a:t>
            </a:r>
          </a:p>
          <a:p>
            <a:pPr marL="0" indent="0">
              <a:buNone/>
            </a:pPr>
            <a:r>
              <a:rPr lang="en-US" dirty="0" smtClean="0">
                <a:solidFill>
                  <a:srgbClr val="000000"/>
                </a:solidFill>
              </a:rPr>
              <a:t>Weekend =&gt;</a:t>
            </a:r>
          </a:p>
          <a:p>
            <a:pPr marL="0" indent="0">
              <a:buNone/>
            </a:pPr>
            <a:r>
              <a:rPr lang="en-US" dirty="0" smtClean="0">
                <a:solidFill>
                  <a:srgbClr val="000000"/>
                </a:solidFill>
              </a:rPr>
              <a:t>Kids =&gt;</a:t>
            </a:r>
          </a:p>
          <a:p>
            <a:pPr marL="0" indent="0">
              <a:buNone/>
            </a:pPr>
            <a:r>
              <a:rPr lang="en-US" dirty="0" smtClean="0">
                <a:solidFill>
                  <a:srgbClr val="000000"/>
                </a:solidFill>
              </a:rPr>
              <a:t>Adults =&gt;</a:t>
            </a:r>
          </a:p>
          <a:p>
            <a:pPr marL="0" indent="0">
              <a:buNone/>
            </a:pPr>
            <a:r>
              <a:rPr lang="en-US" dirty="0" smtClean="0">
                <a:solidFill>
                  <a:srgbClr val="000000"/>
                </a:solidFill>
              </a:rPr>
              <a:t>Groups =&gt;</a:t>
            </a:r>
          </a:p>
          <a:p>
            <a:pPr marL="0" indent="0">
              <a:buNone/>
            </a:pPr>
            <a:r>
              <a:rPr lang="en-US" dirty="0" err="1" smtClean="0">
                <a:solidFill>
                  <a:srgbClr val="000000"/>
                </a:solidFill>
              </a:rPr>
              <a:t>Coorporate</a:t>
            </a:r>
            <a:r>
              <a:rPr lang="en-US" dirty="0" smtClean="0">
                <a:solidFill>
                  <a:srgbClr val="000000"/>
                </a:solidFill>
              </a:rPr>
              <a:t>/ Community =&gt;</a:t>
            </a:r>
          </a:p>
        </p:txBody>
      </p:sp>
    </p:spTree>
    <p:extLst>
      <p:ext uri="{BB962C8B-B14F-4D97-AF65-F5344CB8AC3E}">
        <p14:creationId xmlns:p14="http://schemas.microsoft.com/office/powerpoint/2010/main" val="3191719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35034"/>
            <a:ext cx="8229600" cy="5491129"/>
          </a:xfrm>
        </p:spPr>
        <p:txBody>
          <a:bodyPr/>
          <a:lstStyle/>
          <a:p>
            <a:r>
              <a:rPr lang="en-US" b="1" dirty="0">
                <a:solidFill>
                  <a:srgbClr val="0000FF"/>
                </a:solidFill>
              </a:rPr>
              <a:t>Skating </a:t>
            </a:r>
            <a:r>
              <a:rPr lang="en-US" b="1" dirty="0" smtClean="0">
                <a:solidFill>
                  <a:srgbClr val="0000FF"/>
                </a:solidFill>
              </a:rPr>
              <a:t>Aid</a:t>
            </a:r>
          </a:p>
          <a:p>
            <a:pPr marL="514350" indent="-514350">
              <a:buAutoNum type="arabicPeriod"/>
            </a:pPr>
            <a:r>
              <a:rPr lang="en-US" dirty="0" smtClean="0">
                <a:solidFill>
                  <a:srgbClr val="000000"/>
                </a:solidFill>
              </a:rPr>
              <a:t>Gerald the Seal</a:t>
            </a:r>
          </a:p>
          <a:p>
            <a:pPr marL="514350" indent="-514350">
              <a:buAutoNum type="arabicPeriod"/>
            </a:pPr>
            <a:r>
              <a:rPr lang="en-US" dirty="0" smtClean="0">
                <a:solidFill>
                  <a:srgbClr val="000000"/>
                </a:solidFill>
              </a:rPr>
              <a:t>Ramon the Penguin</a:t>
            </a:r>
          </a:p>
          <a:p>
            <a:pPr marL="514350" indent="-514350">
              <a:buAutoNum type="arabicPeriod"/>
            </a:pPr>
            <a:endParaRPr lang="en-US" dirty="0" smtClean="0">
              <a:solidFill>
                <a:srgbClr val="000000"/>
              </a:solidFill>
            </a:endParaRPr>
          </a:p>
          <a:p>
            <a:pPr marL="514350" indent="-514350">
              <a:buAutoNum type="arabicPeriod"/>
            </a:pPr>
            <a:endParaRPr lang="en-US" dirty="0">
              <a:solidFill>
                <a:srgbClr val="000000"/>
              </a:solidFill>
            </a:endParaRPr>
          </a:p>
          <a:p>
            <a:pPr marL="0" indent="0">
              <a:buNone/>
            </a:pPr>
            <a:r>
              <a:rPr lang="en-US" dirty="0" smtClean="0">
                <a:solidFill>
                  <a:srgbClr val="000000"/>
                </a:solidFill>
              </a:rPr>
              <a:t>How much? </a:t>
            </a:r>
          </a:p>
          <a:p>
            <a:pPr marL="0" indent="0">
              <a:buNone/>
            </a:pPr>
            <a:r>
              <a:rPr lang="en-US" dirty="0" smtClean="0">
                <a:solidFill>
                  <a:srgbClr val="FF0000"/>
                </a:solidFill>
              </a:rPr>
              <a:t>95k per 1 hour</a:t>
            </a:r>
            <a:endParaRPr lang="en-US" dirty="0">
              <a:solidFill>
                <a:srgbClr val="FF0000"/>
              </a:solidFill>
            </a:endParaRPr>
          </a:p>
          <a:p>
            <a:pPr marL="0" indent="0">
              <a:buNone/>
            </a:pPr>
            <a:r>
              <a:rPr lang="en-US" dirty="0" smtClean="0">
                <a:solidFill>
                  <a:srgbClr val="000000"/>
                </a:solidFill>
              </a:rPr>
              <a:t>How long?</a:t>
            </a:r>
          </a:p>
        </p:txBody>
      </p:sp>
    </p:spTree>
    <p:extLst>
      <p:ext uri="{BB962C8B-B14F-4D97-AF65-F5344CB8AC3E}">
        <p14:creationId xmlns:p14="http://schemas.microsoft.com/office/powerpoint/2010/main" val="2642984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79340"/>
            <a:ext cx="8229600" cy="5446824"/>
          </a:xfrm>
        </p:spPr>
        <p:txBody>
          <a:bodyPr/>
          <a:lstStyle/>
          <a:p>
            <a:r>
              <a:rPr lang="en-US" b="1" dirty="0" smtClean="0">
                <a:solidFill>
                  <a:srgbClr val="0000FF"/>
                </a:solidFill>
              </a:rPr>
              <a:t>Operational</a:t>
            </a:r>
            <a:endParaRPr lang="en-US" b="1" dirty="0">
              <a:solidFill>
                <a:srgbClr val="0000FF"/>
              </a:solidFill>
            </a:endParaRPr>
          </a:p>
          <a:p>
            <a:pPr marL="0" indent="0">
              <a:buNone/>
            </a:pPr>
            <a:r>
              <a:rPr lang="en-US" dirty="0" smtClean="0"/>
              <a:t>Oasis Centre Arena Open from 10am – 10pm</a:t>
            </a:r>
          </a:p>
          <a:p>
            <a:pPr marL="0" indent="0">
              <a:buNone/>
            </a:pPr>
            <a:r>
              <a:rPr lang="en-US" dirty="0" smtClean="0"/>
              <a:t>Ice surface (timetable)</a:t>
            </a:r>
          </a:p>
          <a:p>
            <a:pPr marL="0" indent="0">
              <a:buNone/>
            </a:pPr>
            <a:endParaRPr lang="en-US" dirty="0"/>
          </a:p>
          <a:p>
            <a:pPr marL="0" indent="0">
              <a:buNone/>
            </a:pPr>
            <a:r>
              <a:rPr lang="en-US" dirty="0" smtClean="0"/>
              <a:t>Occasionally, the ice rink will be closed due to several events such as competitions and training program. The information will be announced 2 weeks before, please kindly always check our website and social media for the most update information.</a:t>
            </a:r>
            <a:endParaRPr lang="en-US" dirty="0"/>
          </a:p>
        </p:txBody>
      </p:sp>
    </p:spTree>
    <p:extLst>
      <p:ext uri="{BB962C8B-B14F-4D97-AF65-F5344CB8AC3E}">
        <p14:creationId xmlns:p14="http://schemas.microsoft.com/office/powerpoint/2010/main" val="3326313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266"/>
            <a:ext cx="8229600" cy="5505897"/>
          </a:xfrm>
        </p:spPr>
        <p:txBody>
          <a:bodyPr/>
          <a:lstStyle/>
          <a:p>
            <a:r>
              <a:rPr lang="en-US" b="1" dirty="0">
                <a:solidFill>
                  <a:srgbClr val="0000FF"/>
                </a:solidFill>
              </a:rPr>
              <a:t>Rules and </a:t>
            </a:r>
            <a:r>
              <a:rPr lang="en-US" b="1" dirty="0" smtClean="0">
                <a:solidFill>
                  <a:srgbClr val="0000FF"/>
                </a:solidFill>
              </a:rPr>
              <a:t>Regulation</a:t>
            </a:r>
          </a:p>
          <a:p>
            <a:pPr marL="514350" indent="-514350">
              <a:buAutoNum type="arabicPeriod"/>
            </a:pPr>
            <a:r>
              <a:rPr lang="en-US" dirty="0" smtClean="0"/>
              <a:t>Please keep our facility neat and clean</a:t>
            </a:r>
          </a:p>
          <a:p>
            <a:pPr marL="514350" indent="-514350">
              <a:buAutoNum type="arabicPeriod"/>
            </a:pPr>
            <a:r>
              <a:rPr lang="en-US" dirty="0" smtClean="0"/>
              <a:t>Don</a:t>
            </a:r>
            <a:r>
              <a:rPr lang="fr-FR" dirty="0" smtClean="0"/>
              <a:t>’</a:t>
            </a:r>
            <a:r>
              <a:rPr lang="en-US" dirty="0" smtClean="0"/>
              <a:t>t sit or climb over </a:t>
            </a:r>
            <a:r>
              <a:rPr lang="en-US" dirty="0" err="1" smtClean="0"/>
              <a:t>dasherboards</a:t>
            </a:r>
            <a:endParaRPr lang="en-US" dirty="0" smtClean="0"/>
          </a:p>
          <a:p>
            <a:pPr marL="514350" indent="-514350">
              <a:buAutoNum type="arabicPeriod"/>
            </a:pPr>
            <a:r>
              <a:rPr lang="en-US" dirty="0" smtClean="0"/>
              <a:t>Care must be used at all times to insure a safe freestyle </a:t>
            </a:r>
            <a:r>
              <a:rPr lang="en-US" dirty="0" err="1" smtClean="0"/>
              <a:t>sesion</a:t>
            </a:r>
            <a:endParaRPr lang="en-US" dirty="0" smtClean="0"/>
          </a:p>
          <a:p>
            <a:pPr marL="514350" indent="-514350">
              <a:buAutoNum type="arabicPeriod"/>
            </a:pPr>
            <a:endParaRPr lang="en-US" dirty="0"/>
          </a:p>
          <a:p>
            <a:pPr marL="514350" indent="-514350">
              <a:buAutoNum type="arabicPeriod"/>
            </a:pPr>
            <a:r>
              <a:rPr lang="en-US" dirty="0" smtClean="0">
                <a:solidFill>
                  <a:srgbClr val="FF0000"/>
                </a:solidFill>
              </a:rPr>
              <a:t>(</a:t>
            </a:r>
            <a:r>
              <a:rPr lang="en-US" dirty="0" err="1" smtClean="0">
                <a:solidFill>
                  <a:srgbClr val="FF0000"/>
                </a:solidFill>
              </a:rPr>
              <a:t>ada</a:t>
            </a:r>
            <a:r>
              <a:rPr lang="en-US" dirty="0" smtClean="0">
                <a:solidFill>
                  <a:srgbClr val="FF0000"/>
                </a:solidFill>
              </a:rPr>
              <a:t> rules and regulation yang </a:t>
            </a:r>
            <a:r>
              <a:rPr lang="en-US" dirty="0" err="1" smtClean="0">
                <a:solidFill>
                  <a:srgbClr val="FF0000"/>
                </a:solidFill>
              </a:rPr>
              <a:t>panjang</a:t>
            </a:r>
            <a:r>
              <a:rPr lang="en-US" dirty="0" smtClean="0">
                <a:solidFill>
                  <a:srgbClr val="FF0000"/>
                </a:solidFill>
              </a:rPr>
              <a:t> </a:t>
            </a:r>
            <a:r>
              <a:rPr lang="en-US" dirty="0" err="1" smtClean="0">
                <a:solidFill>
                  <a:srgbClr val="FF0000"/>
                </a:solidFill>
              </a:rPr>
              <a:t>sekali</a:t>
            </a:r>
            <a:r>
              <a:rPr lang="en-US" dirty="0" smtClean="0">
                <a:solidFill>
                  <a:srgbClr val="FF0000"/>
                </a:solidFill>
              </a:rPr>
              <a:t>, </a:t>
            </a:r>
            <a:r>
              <a:rPr lang="en-US" dirty="0" err="1" smtClean="0">
                <a:solidFill>
                  <a:srgbClr val="FF0000"/>
                </a:solidFill>
              </a:rPr>
              <a:t>ntar</a:t>
            </a:r>
            <a:r>
              <a:rPr lang="en-US" dirty="0" smtClean="0">
                <a:solidFill>
                  <a:srgbClr val="FF0000"/>
                </a:solidFill>
              </a:rPr>
              <a:t> </a:t>
            </a:r>
            <a:r>
              <a:rPr lang="en-US" dirty="0" err="1" smtClean="0">
                <a:solidFill>
                  <a:srgbClr val="FF0000"/>
                </a:solidFill>
              </a:rPr>
              <a:t>dikasih</a:t>
            </a:r>
            <a:r>
              <a:rPr lang="en-US" dirty="0" smtClean="0">
                <a:solidFill>
                  <a:srgbClr val="FF0000"/>
                </a:solidFill>
              </a:rPr>
              <a:t> copy </a:t>
            </a:r>
            <a:r>
              <a:rPr lang="en-US" dirty="0" err="1" smtClean="0">
                <a:solidFill>
                  <a:srgbClr val="FF0000"/>
                </a:solidFill>
              </a:rPr>
              <a:t>nya</a:t>
            </a:r>
            <a:r>
              <a:rPr lang="en-US" dirty="0" smtClean="0">
                <a:solidFill>
                  <a:srgbClr val="FF0000"/>
                </a:solidFill>
              </a:rPr>
              <a:t>)</a:t>
            </a:r>
          </a:p>
        </p:txBody>
      </p:sp>
    </p:spTree>
    <p:extLst>
      <p:ext uri="{BB962C8B-B14F-4D97-AF65-F5344CB8AC3E}">
        <p14:creationId xmlns:p14="http://schemas.microsoft.com/office/powerpoint/2010/main" val="3911953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266"/>
            <a:ext cx="8229600" cy="5505897"/>
          </a:xfrm>
        </p:spPr>
        <p:txBody>
          <a:bodyPr/>
          <a:lstStyle/>
          <a:p>
            <a:r>
              <a:rPr lang="en-US" b="1" dirty="0">
                <a:solidFill>
                  <a:srgbClr val="0000FF"/>
                </a:solidFill>
              </a:rPr>
              <a:t>Discount and </a:t>
            </a:r>
            <a:r>
              <a:rPr lang="en-US" b="1" dirty="0" smtClean="0">
                <a:solidFill>
                  <a:srgbClr val="0000FF"/>
                </a:solidFill>
              </a:rPr>
              <a:t>Promo</a:t>
            </a:r>
          </a:p>
          <a:p>
            <a:pPr marL="0" indent="0">
              <a:buNone/>
            </a:pPr>
            <a:r>
              <a:rPr lang="en-US" dirty="0" smtClean="0">
                <a:solidFill>
                  <a:srgbClr val="000000"/>
                </a:solidFill>
              </a:rPr>
              <a:t>Slide 1</a:t>
            </a:r>
          </a:p>
          <a:p>
            <a:pPr marL="0" indent="0">
              <a:buNone/>
            </a:pPr>
            <a:r>
              <a:rPr lang="en-US" dirty="0" smtClean="0">
                <a:solidFill>
                  <a:srgbClr val="000000"/>
                </a:solidFill>
              </a:rPr>
              <a:t>another = group booking? Got a big group to celebrate with? Special discounted rated at xx for group and please call us on xx to </a:t>
            </a:r>
            <a:r>
              <a:rPr lang="en-US" dirty="0" err="1" smtClean="0">
                <a:solidFill>
                  <a:srgbClr val="000000"/>
                </a:solidFill>
              </a:rPr>
              <a:t>disscuss</a:t>
            </a:r>
            <a:endParaRPr lang="en-US" dirty="0" smtClean="0">
              <a:solidFill>
                <a:srgbClr val="000000"/>
              </a:solidFill>
            </a:endParaRPr>
          </a:p>
          <a:p>
            <a:pPr marL="0" indent="0">
              <a:buNone/>
            </a:pPr>
            <a:endParaRPr lang="en-US" dirty="0">
              <a:solidFill>
                <a:srgbClr val="000000"/>
              </a:solidFill>
            </a:endParaRPr>
          </a:p>
          <a:p>
            <a:pPr marL="0" indent="0">
              <a:buNone/>
            </a:pPr>
            <a:r>
              <a:rPr lang="en-US" dirty="0" smtClean="0">
                <a:solidFill>
                  <a:srgbClr val="FF0000"/>
                </a:solidFill>
              </a:rPr>
              <a:t>Group booking, birthday, product launching, </a:t>
            </a:r>
            <a:r>
              <a:rPr lang="en-US" dirty="0" err="1" smtClean="0">
                <a:solidFill>
                  <a:srgbClr val="FF0000"/>
                </a:solidFill>
              </a:rPr>
              <a:t>dll</a:t>
            </a:r>
            <a:r>
              <a:rPr lang="en-US" dirty="0" smtClean="0">
                <a:solidFill>
                  <a:srgbClr val="FF0000"/>
                </a:solidFill>
              </a:rPr>
              <a:t> </a:t>
            </a:r>
            <a:r>
              <a:rPr lang="en-US" dirty="0" err="1" smtClean="0">
                <a:solidFill>
                  <a:srgbClr val="FF0000"/>
                </a:solidFill>
              </a:rPr>
              <a:t>masuk</a:t>
            </a:r>
            <a:r>
              <a:rPr lang="en-US" dirty="0" smtClean="0">
                <a:solidFill>
                  <a:srgbClr val="FF0000"/>
                </a:solidFill>
              </a:rPr>
              <a:t> </a:t>
            </a:r>
            <a:r>
              <a:rPr lang="en-US" dirty="0" err="1" smtClean="0">
                <a:solidFill>
                  <a:srgbClr val="FF0000"/>
                </a:solidFill>
              </a:rPr>
              <a:t>ke</a:t>
            </a:r>
            <a:r>
              <a:rPr lang="en-US" dirty="0" smtClean="0">
                <a:solidFill>
                  <a:srgbClr val="FF0000"/>
                </a:solidFill>
              </a:rPr>
              <a:t> </a:t>
            </a:r>
            <a:r>
              <a:rPr lang="en-US" dirty="0" err="1" smtClean="0">
                <a:solidFill>
                  <a:srgbClr val="FF0000"/>
                </a:solidFill>
              </a:rPr>
              <a:t>dalam</a:t>
            </a:r>
            <a:r>
              <a:rPr lang="en-US" dirty="0" smtClean="0">
                <a:solidFill>
                  <a:srgbClr val="FF0000"/>
                </a:solidFill>
              </a:rPr>
              <a:t> tab events.</a:t>
            </a:r>
            <a:endParaRPr lang="en-US" dirty="0">
              <a:solidFill>
                <a:srgbClr val="FF0000"/>
              </a:solidFill>
            </a:endParaRPr>
          </a:p>
          <a:p>
            <a:endParaRPr lang="en-US" dirty="0"/>
          </a:p>
        </p:txBody>
      </p:sp>
    </p:spTree>
    <p:extLst>
      <p:ext uri="{BB962C8B-B14F-4D97-AF65-F5344CB8AC3E}">
        <p14:creationId xmlns:p14="http://schemas.microsoft.com/office/powerpoint/2010/main" val="1966647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rgbClr val="FF0000"/>
                </a:solidFill>
              </a:rPr>
              <a:t>3. Skating Academy</a:t>
            </a:r>
            <a:endParaRPr lang="en-US" b="1" dirty="0">
              <a:solidFill>
                <a:srgbClr val="FF0000"/>
              </a:solidFill>
            </a:endParaRPr>
          </a:p>
        </p:txBody>
      </p:sp>
      <p:sp>
        <p:nvSpPr>
          <p:cNvPr id="3" name="Content Placeholder 2"/>
          <p:cNvSpPr>
            <a:spLocks noGrp="1"/>
          </p:cNvSpPr>
          <p:nvPr>
            <p:ph idx="1"/>
          </p:nvPr>
        </p:nvSpPr>
        <p:spPr/>
        <p:txBody>
          <a:bodyPr>
            <a:normAutofit fontScale="70000" lnSpcReduction="20000"/>
          </a:bodyPr>
          <a:lstStyle/>
          <a:p>
            <a:pPr marL="0" indent="0">
              <a:buNone/>
            </a:pPr>
            <a:r>
              <a:rPr lang="en-US" b="1" dirty="0" smtClean="0">
                <a:solidFill>
                  <a:srgbClr val="0000FF"/>
                </a:solidFill>
              </a:rPr>
              <a:t>“Sign them up for skating lesson with </a:t>
            </a:r>
            <a:r>
              <a:rPr lang="en-US" b="1" dirty="0" err="1" smtClean="0">
                <a:solidFill>
                  <a:srgbClr val="0000FF"/>
                </a:solidFill>
              </a:rPr>
              <a:t>profesional</a:t>
            </a:r>
            <a:r>
              <a:rPr lang="en-US" b="1" dirty="0" smtClean="0">
                <a:solidFill>
                  <a:srgbClr val="0000FF"/>
                </a:solidFill>
              </a:rPr>
              <a:t> coaches”</a:t>
            </a:r>
          </a:p>
          <a:p>
            <a:pPr marL="0" indent="0">
              <a:buNone/>
            </a:pPr>
            <a:endParaRPr lang="en-US" b="1" dirty="0">
              <a:solidFill>
                <a:srgbClr val="0000FF"/>
              </a:solidFill>
            </a:endParaRPr>
          </a:p>
          <a:p>
            <a:pPr marL="0" indent="0">
              <a:buNone/>
            </a:pPr>
            <a:r>
              <a:rPr lang="en-US" dirty="0" smtClean="0"/>
              <a:t>We aim to develop the best athletes by providing the best team and facilities to support your kids. Our </a:t>
            </a:r>
            <a:r>
              <a:rPr lang="en-US" dirty="0"/>
              <a:t>p</a:t>
            </a:r>
            <a:r>
              <a:rPr lang="en-US" dirty="0" smtClean="0"/>
              <a:t>rofessional coaches can introduce basic skating skills in more technical detail and also more easily identify any potentially to become an athletes. If you want to ensure your kids safe, happy, and have an experience for years to come. Signing them up for classes is the best way to do</a:t>
            </a:r>
            <a:endParaRPr lang="en-US" dirty="0" smtClean="0">
              <a:solidFill>
                <a:srgbClr val="0000FF"/>
              </a:solidFill>
            </a:endParaRPr>
          </a:p>
          <a:p>
            <a:pPr marL="0" indent="0">
              <a:buNone/>
            </a:pPr>
            <a:endParaRPr lang="en-US" dirty="0" smtClean="0"/>
          </a:p>
          <a:p>
            <a:pPr marL="0" indent="0">
              <a:buNone/>
            </a:pPr>
            <a:r>
              <a:rPr lang="en-US" dirty="0" smtClean="0"/>
              <a:t>There </a:t>
            </a:r>
            <a:r>
              <a:rPr lang="en-US" dirty="0"/>
              <a:t>are three sports that you can choose to learn more; </a:t>
            </a:r>
            <a:endParaRPr lang="en-US" dirty="0" smtClean="0"/>
          </a:p>
          <a:p>
            <a:pPr marL="514350" indent="-514350">
              <a:buAutoNum type="arabicPeriod"/>
            </a:pPr>
            <a:r>
              <a:rPr lang="en-US" dirty="0" smtClean="0"/>
              <a:t>Figure Skating</a:t>
            </a:r>
            <a:endParaRPr lang="en-US" dirty="0"/>
          </a:p>
          <a:p>
            <a:pPr marL="514350" indent="-514350">
              <a:buAutoNum type="arabicPeriod"/>
            </a:pPr>
            <a:r>
              <a:rPr lang="en-US" dirty="0" smtClean="0"/>
              <a:t>Ice Hockey </a:t>
            </a:r>
          </a:p>
          <a:p>
            <a:pPr marL="514350" indent="-514350">
              <a:buAutoNum type="arabicPeriod"/>
            </a:pPr>
            <a:r>
              <a:rPr lang="en-US" dirty="0" smtClean="0"/>
              <a:t>Short </a:t>
            </a:r>
            <a:r>
              <a:rPr lang="en-US" dirty="0"/>
              <a:t>Track Speed </a:t>
            </a:r>
            <a:r>
              <a:rPr lang="en-US" dirty="0" smtClean="0"/>
              <a:t>Skating</a:t>
            </a:r>
          </a:p>
          <a:p>
            <a:pPr marL="0" indent="0">
              <a:buNone/>
            </a:pPr>
            <a:endParaRPr lang="en-US" dirty="0"/>
          </a:p>
          <a:p>
            <a:pPr marL="0" indent="0">
              <a:buNone/>
            </a:pPr>
            <a:endParaRPr lang="en-US" dirty="0"/>
          </a:p>
          <a:p>
            <a:pPr marL="0" indent="0">
              <a:buNone/>
            </a:pP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923348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5498"/>
            <a:ext cx="8229600" cy="5520665"/>
          </a:xfrm>
        </p:spPr>
        <p:txBody>
          <a:bodyPr/>
          <a:lstStyle/>
          <a:p>
            <a:r>
              <a:rPr lang="en-US" b="1" dirty="0" smtClean="0">
                <a:solidFill>
                  <a:srgbClr val="0000FF"/>
                </a:solidFill>
              </a:rPr>
              <a:t>Table </a:t>
            </a:r>
            <a:r>
              <a:rPr lang="en-US" b="1" dirty="0" err="1" smtClean="0">
                <a:solidFill>
                  <a:srgbClr val="0000FF"/>
                </a:solidFill>
              </a:rPr>
              <a:t>harga</a:t>
            </a:r>
            <a:r>
              <a:rPr lang="en-US" b="1" dirty="0" smtClean="0">
                <a:solidFill>
                  <a:srgbClr val="0000FF"/>
                </a:solidFill>
              </a:rPr>
              <a:t> skating academy</a:t>
            </a:r>
          </a:p>
          <a:p>
            <a:r>
              <a:rPr lang="en-US" b="1" dirty="0" smtClean="0">
                <a:solidFill>
                  <a:srgbClr val="0000FF"/>
                </a:solidFill>
              </a:rPr>
              <a:t>Profile coaches (insert photo)</a:t>
            </a:r>
          </a:p>
          <a:p>
            <a:r>
              <a:rPr lang="en-US" b="1" dirty="0" smtClean="0">
                <a:solidFill>
                  <a:srgbClr val="0000FF"/>
                </a:solidFill>
              </a:rPr>
              <a:t>Insert facilities photo</a:t>
            </a:r>
          </a:p>
          <a:p>
            <a:r>
              <a:rPr lang="en-US" b="1" dirty="0" smtClean="0">
                <a:solidFill>
                  <a:srgbClr val="0000FF"/>
                </a:solidFill>
              </a:rPr>
              <a:t>Rules and regulation Skating Academy</a:t>
            </a:r>
          </a:p>
          <a:p>
            <a:r>
              <a:rPr lang="en-US" b="1" dirty="0" smtClean="0">
                <a:solidFill>
                  <a:srgbClr val="0000FF"/>
                </a:solidFill>
              </a:rPr>
              <a:t>Upcoming event or competition</a:t>
            </a:r>
          </a:p>
          <a:p>
            <a:endParaRPr lang="en-US" b="1" dirty="0" smtClean="0">
              <a:solidFill>
                <a:srgbClr val="0000FF"/>
              </a:solidFill>
            </a:endParaRPr>
          </a:p>
        </p:txBody>
      </p:sp>
    </p:spTree>
    <p:extLst>
      <p:ext uri="{BB962C8B-B14F-4D97-AF65-F5344CB8AC3E}">
        <p14:creationId xmlns:p14="http://schemas.microsoft.com/office/powerpoint/2010/main" val="233535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solidFill>
                  <a:srgbClr val="FF0000"/>
                </a:solidFill>
              </a:rPr>
              <a:t>4. OCA Pass Annual Membership Card</a:t>
            </a:r>
            <a:endParaRPr lang="en-US" b="1"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Have you get yourself an OCA Pass? This is our </a:t>
            </a:r>
            <a:r>
              <a:rPr lang="en-US" dirty="0"/>
              <a:t>compliment for you, our dear loyal customers. Redeem this OCA Pass only for </a:t>
            </a:r>
            <a:r>
              <a:rPr lang="en-US" dirty="0" smtClean="0"/>
              <a:t>IDR300K </a:t>
            </a:r>
            <a:r>
              <a:rPr lang="en-US" dirty="0"/>
              <a:t>and get special price all year long for public tickets, 5% off for ice skating academy package</a:t>
            </a:r>
            <a:r>
              <a:rPr lang="en-US" dirty="0" smtClean="0"/>
              <a:t>, 10% off for our merchandise </a:t>
            </a:r>
            <a:r>
              <a:rPr lang="en-US" dirty="0"/>
              <a:t>and 10% off for food and beverages at our </a:t>
            </a:r>
            <a:r>
              <a:rPr lang="en-US" dirty="0" err="1"/>
              <a:t>OCAffein</a:t>
            </a:r>
            <a:r>
              <a:rPr lang="en-US" dirty="0"/>
              <a:t> Café. Get yours now!</a:t>
            </a:r>
          </a:p>
          <a:p>
            <a:pPr marL="0" indent="0">
              <a:buNone/>
            </a:pPr>
            <a:endParaRPr lang="en-US" dirty="0"/>
          </a:p>
        </p:txBody>
      </p:sp>
    </p:spTree>
    <p:extLst>
      <p:ext uri="{BB962C8B-B14F-4D97-AF65-F5344CB8AC3E}">
        <p14:creationId xmlns:p14="http://schemas.microsoft.com/office/powerpoint/2010/main" val="2875903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a:t>
            </a:r>
            <a:r>
              <a:rPr lang="en-US" dirty="0" err="1" smtClean="0"/>
              <a:t>perbandingan</a:t>
            </a:r>
            <a:r>
              <a:rPr lang="en-US" dirty="0" smtClean="0"/>
              <a:t> benefit</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953621485"/>
              </p:ext>
            </p:extLst>
          </p:nvPr>
        </p:nvGraphicFramePr>
        <p:xfrm>
          <a:off x="457200" y="1600200"/>
          <a:ext cx="8229600" cy="1656079"/>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endParaRPr lang="en-US" dirty="0"/>
                    </a:p>
                  </a:txBody>
                  <a:tcPr/>
                </a:tc>
                <a:tc>
                  <a:txBody>
                    <a:bodyPr/>
                    <a:lstStyle/>
                    <a:p>
                      <a:r>
                        <a:rPr lang="en-US" dirty="0" smtClean="0"/>
                        <a:t>regular</a:t>
                      </a:r>
                      <a:endParaRPr lang="en-US" dirty="0"/>
                    </a:p>
                  </a:txBody>
                  <a:tcPr/>
                </a:tc>
                <a:tc>
                  <a:txBody>
                    <a:bodyPr/>
                    <a:lstStyle/>
                    <a:p>
                      <a:r>
                        <a:rPr lang="en-US" dirty="0" smtClean="0"/>
                        <a:t>With OCA Pass</a:t>
                      </a:r>
                      <a:endParaRPr lang="en-US" dirty="0"/>
                    </a:p>
                  </a:txBody>
                  <a:tcPr/>
                </a:tc>
              </a:tr>
              <a:tr h="370840">
                <a:tc>
                  <a:txBody>
                    <a:bodyPr/>
                    <a:lstStyle/>
                    <a:p>
                      <a:r>
                        <a:rPr lang="en-US" dirty="0" smtClean="0"/>
                        <a:t>Ticket</a:t>
                      </a:r>
                      <a:r>
                        <a:rPr lang="en-US" baseline="0" dirty="0" smtClean="0"/>
                        <a:t> entry weekday</a:t>
                      </a:r>
                    </a:p>
                  </a:txBody>
                  <a:tcPr/>
                </a:tc>
                <a:tc>
                  <a:txBody>
                    <a:bodyPr/>
                    <a:lstStyle/>
                    <a:p>
                      <a:r>
                        <a:rPr lang="en-US" dirty="0" smtClean="0"/>
                        <a:t>105,000</a:t>
                      </a:r>
                      <a:endParaRPr lang="en-US" dirty="0"/>
                    </a:p>
                  </a:txBody>
                  <a:tcPr/>
                </a:tc>
                <a:tc>
                  <a:txBody>
                    <a:bodyPr/>
                    <a:lstStyle/>
                    <a:p>
                      <a:r>
                        <a:rPr lang="en-US" dirty="0" smtClean="0"/>
                        <a:t>90,000</a:t>
                      </a:r>
                      <a:endParaRPr lang="en-US" dirty="0"/>
                    </a:p>
                  </a:txBody>
                  <a:tcPr/>
                </a:tc>
              </a:tr>
              <a:tr h="370840">
                <a:tc>
                  <a:txBody>
                    <a:bodyPr/>
                    <a:lstStyle/>
                    <a:p>
                      <a:r>
                        <a:rPr lang="en-US" dirty="0" smtClean="0"/>
                        <a:t>Ticket entry weekend</a:t>
                      </a:r>
                    </a:p>
                    <a:p>
                      <a:r>
                        <a:rPr lang="en-US" dirty="0" err="1" smtClean="0"/>
                        <a:t>Caf</a:t>
                      </a:r>
                      <a:r>
                        <a:rPr lang="fr-FR" dirty="0" err="1" smtClean="0"/>
                        <a:t>é</a:t>
                      </a:r>
                      <a:endParaRPr lang="en-US" dirty="0" smtClean="0"/>
                    </a:p>
                    <a:p>
                      <a:r>
                        <a:rPr lang="en-US" dirty="0" smtClean="0"/>
                        <a:t>Merchandise</a:t>
                      </a:r>
                      <a:endParaRPr lang="en-US" dirty="0"/>
                    </a:p>
                  </a:txBody>
                  <a:tcPr/>
                </a:tc>
                <a:tc>
                  <a:txBody>
                    <a:bodyPr/>
                    <a:lstStyle/>
                    <a:p>
                      <a:r>
                        <a:rPr lang="en-US" dirty="0" smtClean="0"/>
                        <a:t>135,000</a:t>
                      </a:r>
                    </a:p>
                    <a:p>
                      <a:r>
                        <a:rPr lang="en-US" dirty="0" smtClean="0"/>
                        <a:t>-</a:t>
                      </a:r>
                    </a:p>
                    <a:p>
                      <a:r>
                        <a:rPr lang="en-US" dirty="0" smtClean="0"/>
                        <a:t>-</a:t>
                      </a:r>
                      <a:endParaRPr lang="en-US" dirty="0"/>
                    </a:p>
                  </a:txBody>
                  <a:tcPr/>
                </a:tc>
                <a:tc>
                  <a:txBody>
                    <a:bodyPr/>
                    <a:lstStyle/>
                    <a:p>
                      <a:r>
                        <a:rPr lang="en-US" dirty="0" smtClean="0"/>
                        <a:t>120,000</a:t>
                      </a:r>
                    </a:p>
                    <a:p>
                      <a:r>
                        <a:rPr lang="en-US" dirty="0" smtClean="0"/>
                        <a:t>10%</a:t>
                      </a:r>
                    </a:p>
                    <a:p>
                      <a:r>
                        <a:rPr lang="en-US" dirty="0" smtClean="0"/>
                        <a:t>10%</a:t>
                      </a:r>
                      <a:endParaRPr lang="en-US" dirty="0"/>
                    </a:p>
                  </a:txBody>
                  <a:tcPr/>
                </a:tc>
              </a:tr>
            </a:tbl>
          </a:graphicData>
        </a:graphic>
      </p:graphicFrame>
    </p:spTree>
    <p:extLst>
      <p:ext uri="{BB962C8B-B14F-4D97-AF65-F5344CB8AC3E}">
        <p14:creationId xmlns:p14="http://schemas.microsoft.com/office/powerpoint/2010/main" val="3579846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rgbClr val="FF0000"/>
                </a:solidFill>
              </a:rPr>
              <a:t>5. Events</a:t>
            </a:r>
            <a:endParaRPr lang="en-US" b="1" dirty="0">
              <a:solidFill>
                <a:srgbClr val="FF0000"/>
              </a:solidFill>
            </a:endParaRPr>
          </a:p>
        </p:txBody>
      </p:sp>
      <p:sp>
        <p:nvSpPr>
          <p:cNvPr id="3" name="Content Placeholder 2"/>
          <p:cNvSpPr>
            <a:spLocks noGrp="1"/>
          </p:cNvSpPr>
          <p:nvPr>
            <p:ph idx="1"/>
          </p:nvPr>
        </p:nvSpPr>
        <p:spPr/>
        <p:txBody>
          <a:bodyPr>
            <a:normAutofit fontScale="62500" lnSpcReduction="20000"/>
          </a:bodyPr>
          <a:lstStyle/>
          <a:p>
            <a:pPr marL="0" indent="0">
              <a:buNone/>
            </a:pPr>
            <a:r>
              <a:rPr lang="en-US" b="1" dirty="0">
                <a:solidFill>
                  <a:srgbClr val="0000FF"/>
                </a:solidFill>
              </a:rPr>
              <a:t>We offer you beyond ordinary experience at extraordinary </a:t>
            </a:r>
            <a:r>
              <a:rPr lang="en-US" b="1" dirty="0" smtClean="0">
                <a:solidFill>
                  <a:srgbClr val="0000FF"/>
                </a:solidFill>
              </a:rPr>
              <a:t>place!</a:t>
            </a:r>
          </a:p>
          <a:p>
            <a:pPr marL="514350" indent="-514350">
              <a:buAutoNum type="arabicPeriod"/>
            </a:pPr>
            <a:r>
              <a:rPr lang="en-US" dirty="0" smtClean="0"/>
              <a:t>End of Year festival = Come and join the festive fun at Oasis Centre Arena by meeting Santa in this event”</a:t>
            </a:r>
          </a:p>
          <a:p>
            <a:pPr marL="514350" indent="-514350">
              <a:buAutoNum type="arabicPeriod"/>
            </a:pPr>
            <a:r>
              <a:rPr lang="en-US" dirty="0" smtClean="0"/>
              <a:t>Birthday Parties = Celebrate </a:t>
            </a:r>
            <a:r>
              <a:rPr lang="en-US" dirty="0"/>
              <a:t>the happiest moment with us. We provide on and off ice activities for your birthday receptions.  This is a very popular package that you can book by simply calling us on </a:t>
            </a:r>
            <a:r>
              <a:rPr lang="en-US" dirty="0" smtClean="0"/>
              <a:t>xxx. </a:t>
            </a:r>
            <a:r>
              <a:rPr lang="en-US" dirty="0"/>
              <a:t>To get your special date and time secured a xxx deposit is </a:t>
            </a:r>
            <a:r>
              <a:rPr lang="en-US" dirty="0" smtClean="0"/>
              <a:t>required</a:t>
            </a:r>
          </a:p>
          <a:p>
            <a:pPr marL="514350" indent="-514350">
              <a:buAutoNum type="arabicPeriod"/>
            </a:pPr>
            <a:r>
              <a:rPr lang="en-US" dirty="0" smtClean="0"/>
              <a:t>Corporate </a:t>
            </a:r>
            <a:r>
              <a:rPr lang="en-US" dirty="0"/>
              <a:t>Functions </a:t>
            </a:r>
            <a:r>
              <a:rPr lang="en-US" dirty="0" smtClean="0"/>
              <a:t>=</a:t>
            </a:r>
            <a:r>
              <a:rPr lang="en-US" dirty="0"/>
              <a:t> </a:t>
            </a:r>
            <a:r>
              <a:rPr lang="en-US" dirty="0" smtClean="0"/>
              <a:t>Escape </a:t>
            </a:r>
            <a:r>
              <a:rPr lang="en-US" dirty="0"/>
              <a:t>your routines and refresh your mind and soul by having a day off with us. We provide a wide range of functions such as company family day, staff training, motivation and team developing day, product launches, End Year parties, Christmas </a:t>
            </a:r>
            <a:r>
              <a:rPr lang="en-US" dirty="0" smtClean="0"/>
              <a:t>Parties, and game functions</a:t>
            </a:r>
            <a:endParaRPr lang="en-US" dirty="0"/>
          </a:p>
          <a:p>
            <a:pPr marL="514350" indent="-514350">
              <a:buAutoNum type="arabicPeriod"/>
            </a:pPr>
            <a:r>
              <a:rPr lang="en-US" dirty="0" smtClean="0"/>
              <a:t>Group Party Package = fancy party with a bit of a difference? Got a big group you wish to celebrate with? Yes, we are offering this special deal for a limited time only. A minimum of x people is required for this package</a:t>
            </a:r>
            <a:endParaRPr lang="en-US" dirty="0"/>
          </a:p>
          <a:p>
            <a:pPr marL="0" indent="0">
              <a:buNone/>
            </a:pPr>
            <a:endParaRPr lang="en-US" dirty="0"/>
          </a:p>
          <a:p>
            <a:pPr marL="514350" indent="-514350">
              <a:buAutoNum type="arabicPeriod"/>
            </a:pPr>
            <a:endParaRPr lang="en-US" dirty="0"/>
          </a:p>
          <a:p>
            <a:pPr marL="0" indent="0">
              <a:buNone/>
            </a:pPr>
            <a:endParaRPr lang="en-US" dirty="0" smtClean="0"/>
          </a:p>
          <a:p>
            <a:pPr marL="0" indent="0">
              <a:buNone/>
            </a:pPr>
            <a:endParaRPr lang="en-US" b="1" dirty="0">
              <a:solidFill>
                <a:srgbClr val="0000FF"/>
              </a:solidFill>
            </a:endParaRPr>
          </a:p>
          <a:p>
            <a:pPr marL="0" indent="0">
              <a:buNone/>
            </a:pPr>
            <a:endParaRPr lang="en-US" b="1" dirty="0">
              <a:solidFill>
                <a:srgbClr val="0000FF"/>
              </a:solidFill>
            </a:endParaRPr>
          </a:p>
        </p:txBody>
      </p:sp>
    </p:spTree>
    <p:extLst>
      <p:ext uri="{BB962C8B-B14F-4D97-AF65-F5344CB8AC3E}">
        <p14:creationId xmlns:p14="http://schemas.microsoft.com/office/powerpoint/2010/main" val="3999386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rgbClr val="FF0000"/>
                </a:solidFill>
              </a:rPr>
              <a:t>1. Homepage</a:t>
            </a:r>
            <a:endParaRPr lang="en-US" b="1" dirty="0">
              <a:solidFill>
                <a:srgbClr val="FF0000"/>
              </a:solidFill>
            </a:endParaRPr>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 Slideshow </a:t>
            </a:r>
            <a:r>
              <a:rPr lang="en-US" dirty="0" err="1" smtClean="0"/>
              <a:t>berisi</a:t>
            </a:r>
            <a:r>
              <a:rPr lang="en-US" dirty="0" smtClean="0"/>
              <a:t> </a:t>
            </a:r>
            <a:r>
              <a:rPr lang="en-US" b="1" dirty="0" smtClean="0">
                <a:solidFill>
                  <a:srgbClr val="0000FF"/>
                </a:solidFill>
              </a:rPr>
              <a:t>On </a:t>
            </a:r>
            <a:r>
              <a:rPr lang="en-US" b="1" dirty="0">
                <a:solidFill>
                  <a:srgbClr val="0000FF"/>
                </a:solidFill>
              </a:rPr>
              <a:t>G</a:t>
            </a:r>
            <a:r>
              <a:rPr lang="en-US" b="1" dirty="0" smtClean="0">
                <a:solidFill>
                  <a:srgbClr val="0000FF"/>
                </a:solidFill>
              </a:rPr>
              <a:t>oing </a:t>
            </a:r>
            <a:r>
              <a:rPr lang="en-US" b="1" dirty="0">
                <a:solidFill>
                  <a:srgbClr val="0000FF"/>
                </a:solidFill>
              </a:rPr>
              <a:t>P</a:t>
            </a:r>
            <a:r>
              <a:rPr lang="en-US" b="1" dirty="0" smtClean="0">
                <a:solidFill>
                  <a:srgbClr val="0000FF"/>
                </a:solidFill>
              </a:rPr>
              <a:t>romotion</a:t>
            </a:r>
            <a:r>
              <a:rPr lang="en-US" dirty="0" smtClean="0"/>
              <a:t>;</a:t>
            </a:r>
          </a:p>
          <a:p>
            <a:pPr marL="0" indent="0">
              <a:buNone/>
            </a:pPr>
            <a:r>
              <a:rPr lang="en-US" dirty="0"/>
              <a:t> </a:t>
            </a:r>
            <a:r>
              <a:rPr lang="en-US" dirty="0" smtClean="0"/>
              <a:t>  </a:t>
            </a:r>
            <a:endParaRPr lang="en-US" dirty="0"/>
          </a:p>
          <a:p>
            <a:pPr marL="514350" indent="-514350">
              <a:buAutoNum type="arabicPeriod"/>
            </a:pPr>
            <a:r>
              <a:rPr lang="en-US" dirty="0" smtClean="0"/>
              <a:t>Promo “OCA Pass Annual Membership Card” only 300k // Discount 30% for entrance, 10% for </a:t>
            </a:r>
            <a:r>
              <a:rPr lang="en-US" dirty="0" err="1" smtClean="0"/>
              <a:t>OCAffeine</a:t>
            </a:r>
            <a:r>
              <a:rPr lang="en-US" dirty="0" smtClean="0"/>
              <a:t>, 10% for Merchandise, 5% for Skating Academy // Valid for 1 year // Kids to adults</a:t>
            </a:r>
          </a:p>
          <a:p>
            <a:pPr marL="514350" indent="-514350">
              <a:buAutoNum type="arabicPeriod"/>
            </a:pPr>
            <a:r>
              <a:rPr lang="en-US" dirty="0" smtClean="0"/>
              <a:t>Promo Buy 2 get 3 </a:t>
            </a:r>
            <a:r>
              <a:rPr lang="en-US" dirty="0" err="1" smtClean="0"/>
              <a:t>dengan</a:t>
            </a:r>
            <a:r>
              <a:rPr lang="en-US" dirty="0" smtClean="0"/>
              <a:t> </a:t>
            </a:r>
            <a:r>
              <a:rPr lang="en-US" dirty="0" err="1" smtClean="0"/>
              <a:t>menggunakan</a:t>
            </a:r>
            <a:r>
              <a:rPr lang="en-US" dirty="0" smtClean="0"/>
              <a:t> AEON Privilege Card</a:t>
            </a:r>
            <a:r>
              <a:rPr lang="en-US" dirty="0"/>
              <a:t> </a:t>
            </a:r>
            <a:r>
              <a:rPr lang="en-US" dirty="0" smtClean="0"/>
              <a:t>// Everyday from 10am </a:t>
            </a:r>
            <a:r>
              <a:rPr lang="en-US" dirty="0" err="1" smtClean="0"/>
              <a:t>til</a:t>
            </a:r>
            <a:r>
              <a:rPr lang="en-US" dirty="0" smtClean="0"/>
              <a:t> 10pm // Valid until end of December 2017</a:t>
            </a:r>
          </a:p>
          <a:p>
            <a:pPr marL="514350" indent="-514350">
              <a:buFont typeface="Arial"/>
              <a:buAutoNum type="arabicPeriod"/>
            </a:pPr>
            <a:r>
              <a:rPr lang="en-US" dirty="0" smtClean="0">
                <a:solidFill>
                  <a:srgbClr val="FF0000"/>
                </a:solidFill>
              </a:rPr>
              <a:t>Promo “Ladies Friendship” // Only for ladies // Discount 30% // Only for Monday // Start from 10am – 10pm</a:t>
            </a:r>
          </a:p>
          <a:p>
            <a:pPr marL="514350" indent="-514350">
              <a:buFont typeface="Arial"/>
              <a:buAutoNum type="arabicPeriod"/>
            </a:pPr>
            <a:r>
              <a:rPr lang="en-US" dirty="0" smtClean="0">
                <a:solidFill>
                  <a:srgbClr val="FF0000"/>
                </a:solidFill>
              </a:rPr>
              <a:t>Promo “Employee Day” // Showing ID Card // Discount 30% // Only for Tuesday // Start from 10am – 10pm</a:t>
            </a:r>
          </a:p>
          <a:p>
            <a:pPr marL="514350" indent="-514350">
              <a:buFont typeface="Arial"/>
              <a:buAutoNum type="arabicPeriod"/>
            </a:pPr>
            <a:r>
              <a:rPr lang="en-US" dirty="0" smtClean="0">
                <a:solidFill>
                  <a:srgbClr val="FF0000"/>
                </a:solidFill>
              </a:rPr>
              <a:t>Promo “Follow and Snap” // Follow </a:t>
            </a:r>
            <a:r>
              <a:rPr lang="en-US" dirty="0" err="1" smtClean="0">
                <a:solidFill>
                  <a:srgbClr val="FF0000"/>
                </a:solidFill>
              </a:rPr>
              <a:t>akun</a:t>
            </a:r>
            <a:r>
              <a:rPr lang="en-US" dirty="0" smtClean="0">
                <a:solidFill>
                  <a:srgbClr val="FF0000"/>
                </a:solidFill>
              </a:rPr>
              <a:t> IG OCA &amp; </a:t>
            </a:r>
            <a:r>
              <a:rPr lang="en-US" dirty="0" err="1" smtClean="0">
                <a:solidFill>
                  <a:srgbClr val="FF0000"/>
                </a:solidFill>
              </a:rPr>
              <a:t>Snapgram</a:t>
            </a:r>
            <a:r>
              <a:rPr lang="en-US" dirty="0" smtClean="0">
                <a:solidFill>
                  <a:srgbClr val="FF0000"/>
                </a:solidFill>
              </a:rPr>
              <a:t> </a:t>
            </a:r>
            <a:r>
              <a:rPr lang="en-US" dirty="0" err="1" smtClean="0">
                <a:solidFill>
                  <a:srgbClr val="FF0000"/>
                </a:solidFill>
              </a:rPr>
              <a:t>dengan</a:t>
            </a:r>
            <a:r>
              <a:rPr lang="en-US" dirty="0" smtClean="0">
                <a:solidFill>
                  <a:srgbClr val="FF0000"/>
                </a:solidFill>
              </a:rPr>
              <a:t> # // Discount 30% // Only for Wednesday // Start from 10am – 10pm</a:t>
            </a:r>
          </a:p>
          <a:p>
            <a:pPr marL="514350" indent="-514350">
              <a:buFont typeface="Arial"/>
              <a:buAutoNum type="arabicPeriod"/>
            </a:pPr>
            <a:r>
              <a:rPr lang="en-US" dirty="0" smtClean="0">
                <a:solidFill>
                  <a:srgbClr val="FF0000"/>
                </a:solidFill>
              </a:rPr>
              <a:t>Promo “Kids </a:t>
            </a:r>
            <a:r>
              <a:rPr lang="en-US" dirty="0" err="1" smtClean="0">
                <a:solidFill>
                  <a:srgbClr val="FF0000"/>
                </a:solidFill>
              </a:rPr>
              <a:t>zaman</a:t>
            </a:r>
            <a:r>
              <a:rPr lang="en-US" dirty="0" smtClean="0">
                <a:solidFill>
                  <a:srgbClr val="FF0000"/>
                </a:solidFill>
              </a:rPr>
              <a:t> NOW” // Pay 1 get 2 // Kids and adults // Only for Thursday // Start from 10am – 10pm</a:t>
            </a:r>
          </a:p>
          <a:p>
            <a:pPr marL="514350" indent="-514350">
              <a:buAutoNum type="arabicPeriod"/>
            </a:pPr>
            <a:endParaRPr lang="en-US" dirty="0" smtClean="0">
              <a:solidFill>
                <a:srgbClr val="FF0000"/>
              </a:solidFill>
            </a:endParaRPr>
          </a:p>
          <a:p>
            <a:pPr marL="514350" indent="-514350">
              <a:buAutoNum type="arabicPeriod"/>
            </a:pPr>
            <a:endParaRPr lang="en-US" dirty="0">
              <a:solidFill>
                <a:srgbClr val="FF0000"/>
              </a:solidFill>
            </a:endParaRPr>
          </a:p>
        </p:txBody>
      </p:sp>
    </p:spTree>
    <p:extLst>
      <p:ext uri="{BB962C8B-B14F-4D97-AF65-F5344CB8AC3E}">
        <p14:creationId xmlns:p14="http://schemas.microsoft.com/office/powerpoint/2010/main" val="1469475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rgbClr val="FF0000"/>
                </a:solidFill>
              </a:rPr>
              <a:t>6. Our newsletter</a:t>
            </a:r>
            <a:endParaRPr lang="en-US" b="1" dirty="0">
              <a:solidFill>
                <a:srgbClr val="FF0000"/>
              </a:solidFill>
            </a:endParaRPr>
          </a:p>
        </p:txBody>
      </p:sp>
      <p:sp>
        <p:nvSpPr>
          <p:cNvPr id="3" name="Content Placeholder 2"/>
          <p:cNvSpPr>
            <a:spLocks noGrp="1"/>
          </p:cNvSpPr>
          <p:nvPr>
            <p:ph idx="1"/>
          </p:nvPr>
        </p:nvSpPr>
        <p:spPr/>
        <p:txBody>
          <a:bodyPr/>
          <a:lstStyle/>
          <a:p>
            <a:r>
              <a:rPr lang="en-US" dirty="0" smtClean="0"/>
              <a:t>See our newest update and give us a feedback!</a:t>
            </a:r>
          </a:p>
          <a:p>
            <a:pPr marL="0" indent="0">
              <a:buNone/>
            </a:pPr>
            <a:endParaRPr lang="en-US" dirty="0"/>
          </a:p>
          <a:p>
            <a:pPr marL="0" indent="0">
              <a:buNone/>
            </a:pPr>
            <a:r>
              <a:rPr lang="en-US" dirty="0" smtClean="0"/>
              <a:t>Isi newsletter </a:t>
            </a:r>
            <a:r>
              <a:rPr lang="en-US" dirty="0" err="1" smtClean="0"/>
              <a:t>bisa</a:t>
            </a:r>
            <a:r>
              <a:rPr lang="en-US" dirty="0" smtClean="0"/>
              <a:t> update </a:t>
            </a:r>
            <a:r>
              <a:rPr lang="en-US" dirty="0" err="1" smtClean="0"/>
              <a:t>aktivitas</a:t>
            </a:r>
            <a:r>
              <a:rPr lang="en-US" dirty="0" smtClean="0"/>
              <a:t> </a:t>
            </a:r>
            <a:r>
              <a:rPr lang="en-US" dirty="0" err="1" smtClean="0"/>
              <a:t>terakhir</a:t>
            </a:r>
            <a:r>
              <a:rPr lang="en-US" dirty="0" smtClean="0"/>
              <a:t>, up info </a:t>
            </a:r>
            <a:r>
              <a:rPr lang="en-US" dirty="0" err="1" smtClean="0"/>
              <a:t>terus</a:t>
            </a:r>
            <a:r>
              <a:rPr lang="en-US" dirty="0" smtClean="0"/>
              <a:t> </a:t>
            </a:r>
            <a:r>
              <a:rPr lang="en-US" dirty="0" err="1" smtClean="0"/>
              <a:t>ttg</a:t>
            </a:r>
            <a:r>
              <a:rPr lang="en-US" dirty="0" smtClean="0"/>
              <a:t> skating academy, promo, event </a:t>
            </a:r>
            <a:r>
              <a:rPr lang="en-US" dirty="0" err="1" smtClean="0"/>
              <a:t>spesial</a:t>
            </a:r>
            <a:r>
              <a:rPr lang="en-US" dirty="0" smtClean="0"/>
              <a:t> </a:t>
            </a:r>
            <a:r>
              <a:rPr lang="en-US" dirty="0" err="1" smtClean="0"/>
              <a:t>apa</a:t>
            </a:r>
            <a:r>
              <a:rPr lang="en-US" dirty="0" smtClean="0"/>
              <a:t> </a:t>
            </a:r>
            <a:r>
              <a:rPr lang="en-US" dirty="0" err="1" smtClean="0"/>
              <a:t>saja</a:t>
            </a:r>
            <a:r>
              <a:rPr lang="en-US" dirty="0" smtClean="0"/>
              <a:t>, saran </a:t>
            </a:r>
            <a:r>
              <a:rPr lang="en-US" dirty="0" err="1" smtClean="0"/>
              <a:t>dan</a:t>
            </a:r>
            <a:r>
              <a:rPr lang="en-US" dirty="0" smtClean="0"/>
              <a:t> </a:t>
            </a:r>
            <a:r>
              <a:rPr lang="en-US" dirty="0" err="1" smtClean="0"/>
              <a:t>rekomendasi</a:t>
            </a:r>
            <a:endParaRPr lang="en-US" dirty="0"/>
          </a:p>
        </p:txBody>
      </p:sp>
    </p:spTree>
    <p:extLst>
      <p:ext uri="{BB962C8B-B14F-4D97-AF65-F5344CB8AC3E}">
        <p14:creationId xmlns:p14="http://schemas.microsoft.com/office/powerpoint/2010/main" val="3192756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rgbClr val="FF0000"/>
                </a:solidFill>
              </a:rPr>
              <a:t>7</a:t>
            </a:r>
            <a:r>
              <a:rPr lang="en-US" b="1" dirty="0" smtClean="0">
                <a:solidFill>
                  <a:srgbClr val="FF0000"/>
                </a:solidFill>
              </a:rPr>
              <a:t>. Contact Us</a:t>
            </a:r>
            <a:endParaRPr lang="en-US" b="1" dirty="0">
              <a:solidFill>
                <a:srgbClr val="FF0000"/>
              </a:solidFill>
            </a:endParaRP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345294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rgbClr val="FF0000"/>
                </a:solidFill>
              </a:rPr>
              <a:t>Upcoming Promo</a:t>
            </a:r>
            <a:endParaRPr lang="en-US" b="1" dirty="0">
              <a:solidFill>
                <a:srgbClr val="FF0000"/>
              </a:solidFill>
            </a:endParaRPr>
          </a:p>
        </p:txBody>
      </p:sp>
      <p:sp>
        <p:nvSpPr>
          <p:cNvPr id="3" name="Content Placeholder 2"/>
          <p:cNvSpPr>
            <a:spLocks noGrp="1"/>
          </p:cNvSpPr>
          <p:nvPr>
            <p:ph idx="1"/>
          </p:nvPr>
        </p:nvSpPr>
        <p:spPr/>
        <p:txBody>
          <a:bodyPr>
            <a:normAutofit fontScale="85000" lnSpcReduction="10000"/>
          </a:bodyPr>
          <a:lstStyle/>
          <a:p>
            <a:r>
              <a:rPr lang="en-US" dirty="0" smtClean="0"/>
              <a:t>Promo “Redeem your 1000 points and get 1 free voucher” (Go-</a:t>
            </a:r>
            <a:r>
              <a:rPr lang="en-US" dirty="0" err="1" smtClean="0"/>
              <a:t>Jek</a:t>
            </a:r>
            <a:r>
              <a:rPr lang="en-US" dirty="0" smtClean="0"/>
              <a:t> =&gt; soon)</a:t>
            </a:r>
          </a:p>
          <a:p>
            <a:r>
              <a:rPr lang="en-US" dirty="0" smtClean="0"/>
              <a:t>Promo “End of Year” // December 18</a:t>
            </a:r>
            <a:r>
              <a:rPr lang="en-US" baseline="30000" dirty="0" smtClean="0"/>
              <a:t>th</a:t>
            </a:r>
            <a:r>
              <a:rPr lang="en-US" dirty="0" smtClean="0"/>
              <a:t> 2017 – January 13</a:t>
            </a:r>
            <a:r>
              <a:rPr lang="en-US" baseline="30000" dirty="0" smtClean="0"/>
              <a:t>th</a:t>
            </a:r>
            <a:r>
              <a:rPr lang="en-US" dirty="0" smtClean="0"/>
              <a:t> 2018 // IDR 75k @person // From Monday to Friday // Start from 10am – 10pm</a:t>
            </a:r>
          </a:p>
          <a:p>
            <a:r>
              <a:rPr lang="en-US" dirty="0" smtClean="0"/>
              <a:t>Buy ticket from </a:t>
            </a:r>
            <a:r>
              <a:rPr lang="en-US" dirty="0" err="1" smtClean="0"/>
              <a:t>Groupun</a:t>
            </a:r>
            <a:r>
              <a:rPr lang="en-US" dirty="0" smtClean="0"/>
              <a:t>, </a:t>
            </a:r>
            <a:r>
              <a:rPr lang="en-US" dirty="0" err="1" smtClean="0"/>
              <a:t>Lazada</a:t>
            </a:r>
            <a:r>
              <a:rPr lang="en-US" dirty="0" smtClean="0"/>
              <a:t>, </a:t>
            </a:r>
            <a:r>
              <a:rPr lang="en-US" dirty="0" err="1" smtClean="0"/>
              <a:t>etc</a:t>
            </a:r>
            <a:endParaRPr lang="en-US" dirty="0" smtClean="0"/>
          </a:p>
          <a:p>
            <a:r>
              <a:rPr lang="en-US" dirty="0" smtClean="0">
                <a:solidFill>
                  <a:srgbClr val="FF0000"/>
                </a:solidFill>
              </a:rPr>
              <a:t>Promo per-theme </a:t>
            </a:r>
            <a:r>
              <a:rPr lang="en-US" dirty="0" err="1" smtClean="0">
                <a:solidFill>
                  <a:srgbClr val="FF0000"/>
                </a:solidFill>
              </a:rPr>
              <a:t>setiap</a:t>
            </a:r>
            <a:r>
              <a:rPr lang="en-US" dirty="0" smtClean="0">
                <a:solidFill>
                  <a:srgbClr val="FF0000"/>
                </a:solidFill>
              </a:rPr>
              <a:t> </a:t>
            </a:r>
            <a:r>
              <a:rPr lang="en-US" dirty="0" err="1" smtClean="0">
                <a:solidFill>
                  <a:srgbClr val="FF0000"/>
                </a:solidFill>
              </a:rPr>
              <a:t>bulan</a:t>
            </a:r>
            <a:r>
              <a:rPr lang="en-US" dirty="0" smtClean="0">
                <a:solidFill>
                  <a:srgbClr val="FF0000"/>
                </a:solidFill>
              </a:rPr>
              <a:t> </a:t>
            </a:r>
            <a:r>
              <a:rPr lang="en-US" dirty="0" err="1" smtClean="0">
                <a:solidFill>
                  <a:srgbClr val="FF0000"/>
                </a:solidFill>
              </a:rPr>
              <a:t>harus</a:t>
            </a:r>
            <a:r>
              <a:rPr lang="en-US" dirty="0" smtClean="0">
                <a:solidFill>
                  <a:srgbClr val="FF0000"/>
                </a:solidFill>
              </a:rPr>
              <a:t> </a:t>
            </a:r>
            <a:r>
              <a:rPr lang="en-US" dirty="0" err="1" smtClean="0">
                <a:solidFill>
                  <a:srgbClr val="FF0000"/>
                </a:solidFill>
              </a:rPr>
              <a:t>ada</a:t>
            </a:r>
            <a:r>
              <a:rPr lang="en-US" dirty="0" smtClean="0">
                <a:solidFill>
                  <a:srgbClr val="FF0000"/>
                </a:solidFill>
              </a:rPr>
              <a:t> </a:t>
            </a:r>
            <a:r>
              <a:rPr lang="en-US" dirty="0" err="1" smtClean="0">
                <a:solidFill>
                  <a:srgbClr val="FF0000"/>
                </a:solidFill>
              </a:rPr>
              <a:t>tema</a:t>
            </a:r>
            <a:r>
              <a:rPr lang="en-US" dirty="0" smtClean="0">
                <a:solidFill>
                  <a:srgbClr val="FF0000"/>
                </a:solidFill>
              </a:rPr>
              <a:t> </a:t>
            </a:r>
            <a:r>
              <a:rPr lang="en-US" dirty="0" err="1" smtClean="0">
                <a:solidFill>
                  <a:srgbClr val="FF0000"/>
                </a:solidFill>
              </a:rPr>
              <a:t>baru</a:t>
            </a:r>
            <a:r>
              <a:rPr lang="en-US" dirty="0" smtClean="0">
                <a:solidFill>
                  <a:srgbClr val="FF0000"/>
                </a:solidFill>
              </a:rPr>
              <a:t>// </a:t>
            </a:r>
            <a:r>
              <a:rPr lang="en-US" dirty="0" err="1" smtClean="0">
                <a:solidFill>
                  <a:srgbClr val="FF0000"/>
                </a:solidFill>
              </a:rPr>
              <a:t>maks</a:t>
            </a:r>
            <a:r>
              <a:rPr lang="en-US" dirty="0" smtClean="0">
                <a:solidFill>
                  <a:srgbClr val="FF0000"/>
                </a:solidFill>
              </a:rPr>
              <a:t> 2 </a:t>
            </a:r>
            <a:r>
              <a:rPr lang="en-US" dirty="0" err="1" smtClean="0">
                <a:solidFill>
                  <a:srgbClr val="FF0000"/>
                </a:solidFill>
              </a:rPr>
              <a:t>bulan</a:t>
            </a:r>
            <a:r>
              <a:rPr lang="en-US" dirty="0" smtClean="0">
                <a:solidFill>
                  <a:srgbClr val="FF0000"/>
                </a:solidFill>
              </a:rPr>
              <a:t> </a:t>
            </a:r>
            <a:r>
              <a:rPr lang="en-US" dirty="0" err="1" smtClean="0">
                <a:solidFill>
                  <a:srgbClr val="FF0000"/>
                </a:solidFill>
              </a:rPr>
              <a:t>sekali</a:t>
            </a:r>
            <a:r>
              <a:rPr lang="en-US" dirty="0" smtClean="0">
                <a:solidFill>
                  <a:srgbClr val="FF0000"/>
                </a:solidFill>
              </a:rPr>
              <a:t> (Valentine, </a:t>
            </a:r>
            <a:r>
              <a:rPr lang="en-US" dirty="0" err="1" smtClean="0">
                <a:solidFill>
                  <a:srgbClr val="FF0000"/>
                </a:solidFill>
              </a:rPr>
              <a:t>Imlek</a:t>
            </a:r>
            <a:r>
              <a:rPr lang="en-US" dirty="0" smtClean="0">
                <a:solidFill>
                  <a:srgbClr val="FF0000"/>
                </a:solidFill>
              </a:rPr>
              <a:t>, HAN, </a:t>
            </a:r>
            <a:r>
              <a:rPr lang="en-US" dirty="0" err="1" smtClean="0">
                <a:solidFill>
                  <a:srgbClr val="FF0000"/>
                </a:solidFill>
              </a:rPr>
              <a:t>etc</a:t>
            </a:r>
            <a:r>
              <a:rPr lang="en-US" dirty="0" smtClean="0">
                <a:solidFill>
                  <a:srgbClr val="FF0000"/>
                </a:solidFill>
              </a:rPr>
              <a:t>)</a:t>
            </a:r>
          </a:p>
          <a:p>
            <a:r>
              <a:rPr lang="en-US" dirty="0" smtClean="0">
                <a:solidFill>
                  <a:srgbClr val="FF0000"/>
                </a:solidFill>
              </a:rPr>
              <a:t>Join with Skating Academy and get special rate at limited time! </a:t>
            </a:r>
            <a:r>
              <a:rPr lang="en-US" dirty="0" err="1" smtClean="0">
                <a:solidFill>
                  <a:srgbClr val="FF0000"/>
                </a:solidFill>
              </a:rPr>
              <a:t>Arahkan</a:t>
            </a:r>
            <a:r>
              <a:rPr lang="en-US" dirty="0" smtClean="0">
                <a:solidFill>
                  <a:srgbClr val="FF0000"/>
                </a:solidFill>
              </a:rPr>
              <a:t> </a:t>
            </a:r>
            <a:r>
              <a:rPr lang="en-US" dirty="0" err="1" smtClean="0">
                <a:solidFill>
                  <a:srgbClr val="FF0000"/>
                </a:solidFill>
              </a:rPr>
              <a:t>ke</a:t>
            </a:r>
            <a:r>
              <a:rPr lang="en-US" dirty="0" smtClean="0">
                <a:solidFill>
                  <a:srgbClr val="FF0000"/>
                </a:solidFill>
              </a:rPr>
              <a:t> OCA pass. Get 5% disc </a:t>
            </a:r>
            <a:r>
              <a:rPr lang="en-US" dirty="0" err="1" smtClean="0">
                <a:solidFill>
                  <a:srgbClr val="FF0000"/>
                </a:solidFill>
              </a:rPr>
              <a:t>everytime</a:t>
            </a:r>
            <a:r>
              <a:rPr lang="en-US" dirty="0" smtClean="0">
                <a:solidFill>
                  <a:srgbClr val="FF0000"/>
                </a:solidFill>
              </a:rPr>
              <a:t> you pay.</a:t>
            </a:r>
          </a:p>
          <a:p>
            <a:pPr marL="0" indent="0">
              <a:buNone/>
            </a:pPr>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2222486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rgbClr val="FF0000"/>
                </a:solidFill>
              </a:rPr>
              <a:t>Calendar</a:t>
            </a:r>
            <a:endParaRPr lang="en-US" b="1" dirty="0">
              <a:solidFill>
                <a:srgbClr val="FF0000"/>
              </a:solidFill>
            </a:endParaRPr>
          </a:p>
        </p:txBody>
      </p:sp>
      <p:sp>
        <p:nvSpPr>
          <p:cNvPr id="3" name="Content Placeholder 2"/>
          <p:cNvSpPr>
            <a:spLocks noGrp="1"/>
          </p:cNvSpPr>
          <p:nvPr>
            <p:ph idx="1"/>
          </p:nvPr>
        </p:nvSpPr>
        <p:spPr/>
        <p:txBody>
          <a:bodyPr/>
          <a:lstStyle/>
          <a:p>
            <a:r>
              <a:rPr lang="en-US" dirty="0" smtClean="0"/>
              <a:t>3 days in a row: free lesson for 30 </a:t>
            </a:r>
            <a:r>
              <a:rPr lang="en-US" dirty="0" err="1" smtClean="0"/>
              <a:t>mins</a:t>
            </a:r>
            <a:r>
              <a:rPr lang="en-US" dirty="0" smtClean="0"/>
              <a:t>, show, best deal, information for enrollment skating academy</a:t>
            </a:r>
          </a:p>
          <a:p>
            <a:r>
              <a:rPr lang="en-US" dirty="0" smtClean="0"/>
              <a:t>Promotion Reminder</a:t>
            </a:r>
          </a:p>
          <a:p>
            <a:r>
              <a:rPr lang="en-US" dirty="0" smtClean="0"/>
              <a:t>Information about Skating Academy</a:t>
            </a:r>
          </a:p>
          <a:p>
            <a:pPr marL="0" indent="0">
              <a:buNone/>
            </a:pPr>
            <a:endParaRPr lang="en-US" dirty="0"/>
          </a:p>
        </p:txBody>
      </p:sp>
    </p:spTree>
    <p:extLst>
      <p:ext uri="{BB962C8B-B14F-4D97-AF65-F5344CB8AC3E}">
        <p14:creationId xmlns:p14="http://schemas.microsoft.com/office/powerpoint/2010/main" val="3206606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260"/>
            <a:ext cx="8229600" cy="1143000"/>
          </a:xfrm>
        </p:spPr>
        <p:txBody>
          <a:bodyPr/>
          <a:lstStyle/>
          <a:p>
            <a:pPr algn="l"/>
            <a:r>
              <a:rPr lang="en-US" b="1" dirty="0" smtClean="0">
                <a:solidFill>
                  <a:srgbClr val="FF0000"/>
                </a:solidFill>
              </a:rPr>
              <a:t>Plan Your Visit!</a:t>
            </a:r>
            <a:endParaRPr lang="en-US" b="1" dirty="0">
              <a:solidFill>
                <a:srgbClr val="FF0000"/>
              </a:solidFill>
            </a:endParaRPr>
          </a:p>
        </p:txBody>
      </p:sp>
      <p:sp>
        <p:nvSpPr>
          <p:cNvPr id="3" name="Content Placeholder 2"/>
          <p:cNvSpPr>
            <a:spLocks noGrp="1"/>
          </p:cNvSpPr>
          <p:nvPr>
            <p:ph idx="1"/>
          </p:nvPr>
        </p:nvSpPr>
        <p:spPr>
          <a:xfrm>
            <a:off x="457200" y="1171921"/>
            <a:ext cx="8229600" cy="5281799"/>
          </a:xfrm>
        </p:spPr>
        <p:txBody>
          <a:bodyPr>
            <a:normAutofit fontScale="32500" lnSpcReduction="20000"/>
          </a:bodyPr>
          <a:lstStyle/>
          <a:p>
            <a:r>
              <a:rPr lang="en-US" sz="5200" dirty="0" smtClean="0"/>
              <a:t>Getting Here</a:t>
            </a:r>
          </a:p>
          <a:p>
            <a:pPr marL="0" indent="0">
              <a:buNone/>
            </a:pPr>
            <a:r>
              <a:rPr lang="en-US" sz="5200" b="1" dirty="0" smtClean="0">
                <a:solidFill>
                  <a:srgbClr val="0000FF"/>
                </a:solidFill>
              </a:rPr>
              <a:t>1. Where is the location?</a:t>
            </a:r>
          </a:p>
          <a:p>
            <a:pPr marL="0" indent="0">
              <a:buNone/>
            </a:pPr>
            <a:r>
              <a:rPr lang="en-US" sz="5200" dirty="0" smtClean="0"/>
              <a:t>Oasis </a:t>
            </a:r>
            <a:r>
              <a:rPr lang="en-US" sz="5200" dirty="0"/>
              <a:t>Centre Arena is located at the </a:t>
            </a:r>
            <a:r>
              <a:rPr lang="en-US" sz="5200" dirty="0" smtClean="0"/>
              <a:t>1</a:t>
            </a:r>
            <a:r>
              <a:rPr lang="en-US" sz="5200" baseline="30000" dirty="0" smtClean="0"/>
              <a:t>st</a:t>
            </a:r>
            <a:r>
              <a:rPr lang="en-US" sz="5200" dirty="0" smtClean="0"/>
              <a:t>  </a:t>
            </a:r>
            <a:r>
              <a:rPr lang="en-US" sz="5200" dirty="0"/>
              <a:t>floor of AEON Mall Jakarta Garden City.  </a:t>
            </a:r>
            <a:endParaRPr lang="en-US" sz="5200" dirty="0" smtClean="0"/>
          </a:p>
          <a:p>
            <a:pPr marL="0" indent="0">
              <a:buNone/>
            </a:pPr>
            <a:r>
              <a:rPr lang="en-US" sz="5200" b="1" dirty="0" smtClean="0">
                <a:solidFill>
                  <a:srgbClr val="0000FF"/>
                </a:solidFill>
              </a:rPr>
              <a:t>2. How to reach OCA Ice Rink?</a:t>
            </a:r>
          </a:p>
          <a:p>
            <a:pPr marL="0" indent="0">
              <a:buNone/>
            </a:pPr>
            <a:r>
              <a:rPr lang="en-US" sz="5200" dirty="0" smtClean="0">
                <a:solidFill>
                  <a:srgbClr val="000000"/>
                </a:solidFill>
              </a:rPr>
              <a:t>It would be able to reach by public transportation such as </a:t>
            </a:r>
            <a:r>
              <a:rPr lang="en-US" sz="5200" dirty="0" smtClean="0"/>
              <a:t>motorcycle</a:t>
            </a:r>
            <a:r>
              <a:rPr lang="en-US" sz="5200" dirty="0"/>
              <a:t>, bus, train, </a:t>
            </a:r>
            <a:r>
              <a:rPr lang="en-US" sz="5200" dirty="0" err="1"/>
              <a:t>busway</a:t>
            </a:r>
            <a:r>
              <a:rPr lang="en-US" sz="5200" dirty="0"/>
              <a:t> and vehicle transportation directly to the AEON Jakarta </a:t>
            </a:r>
            <a:r>
              <a:rPr lang="en-US" sz="5200" dirty="0" smtClean="0"/>
              <a:t>Garden. Choose your transportation!</a:t>
            </a:r>
          </a:p>
          <a:p>
            <a:pPr marL="0" indent="0">
              <a:buNone/>
            </a:pPr>
            <a:endParaRPr lang="en-US" sz="5200" dirty="0"/>
          </a:p>
          <a:p>
            <a:pPr marL="0" indent="0">
              <a:buNone/>
            </a:pPr>
            <a:r>
              <a:rPr lang="en-US" sz="5200" b="1" dirty="0" smtClean="0">
                <a:solidFill>
                  <a:srgbClr val="0000FF"/>
                </a:solidFill>
              </a:rPr>
              <a:t>Get directions here! </a:t>
            </a:r>
          </a:p>
          <a:p>
            <a:pPr marL="514350" indent="-514350">
              <a:buAutoNum type="arabicPeriod"/>
            </a:pPr>
            <a:r>
              <a:rPr lang="en-US" sz="5200" dirty="0" smtClean="0"/>
              <a:t>By toll road = from Bandung, </a:t>
            </a:r>
            <a:r>
              <a:rPr lang="en-US" sz="5200" dirty="0" err="1" smtClean="0"/>
              <a:t>Karawang</a:t>
            </a:r>
            <a:r>
              <a:rPr lang="en-US" sz="5200" dirty="0" smtClean="0"/>
              <a:t> and </a:t>
            </a:r>
            <a:r>
              <a:rPr lang="en-US" sz="5200" dirty="0" err="1" smtClean="0"/>
              <a:t>Bekasi</a:t>
            </a:r>
            <a:r>
              <a:rPr lang="en-US" sz="5200" dirty="0" smtClean="0"/>
              <a:t> entry from toll JORR (Jakarta Outer Ring Road), exit to toll East </a:t>
            </a:r>
            <a:r>
              <a:rPr lang="en-US" sz="5200" dirty="0" err="1" smtClean="0"/>
              <a:t>Cakung</a:t>
            </a:r>
            <a:r>
              <a:rPr lang="en-US" sz="5200" dirty="0" smtClean="0"/>
              <a:t>/</a:t>
            </a:r>
            <a:r>
              <a:rPr lang="en-US" sz="5200" dirty="0" err="1" smtClean="0"/>
              <a:t>Cilincing</a:t>
            </a:r>
            <a:r>
              <a:rPr lang="en-US" sz="5200" dirty="0" smtClean="0"/>
              <a:t>. From Jakarta entry from toll </a:t>
            </a:r>
            <a:r>
              <a:rPr lang="en-US" sz="5200" dirty="0" err="1" smtClean="0"/>
              <a:t>Cawang</a:t>
            </a:r>
            <a:r>
              <a:rPr lang="en-US" sz="5200" dirty="0" smtClean="0"/>
              <a:t>, go straight to toll JORR, exit to toll East </a:t>
            </a:r>
            <a:r>
              <a:rPr lang="en-US" sz="5200" dirty="0" err="1" smtClean="0"/>
              <a:t>Cakung</a:t>
            </a:r>
            <a:r>
              <a:rPr lang="en-US" sz="5200" dirty="0" smtClean="0"/>
              <a:t>/</a:t>
            </a:r>
            <a:r>
              <a:rPr lang="en-US" sz="5200" dirty="0" err="1" smtClean="0"/>
              <a:t>Cilincing</a:t>
            </a:r>
            <a:endParaRPr lang="en-US" sz="5200" dirty="0" smtClean="0"/>
          </a:p>
          <a:p>
            <a:pPr marL="514350" indent="-514350">
              <a:buAutoNum type="arabicPeriod"/>
            </a:pPr>
            <a:r>
              <a:rPr lang="en-US" sz="5200" dirty="0" smtClean="0"/>
              <a:t>By online </a:t>
            </a:r>
            <a:r>
              <a:rPr lang="en-US" sz="5200" dirty="0"/>
              <a:t>t</a:t>
            </a:r>
            <a:r>
              <a:rPr lang="en-US" sz="5200" dirty="0" smtClean="0"/>
              <a:t>ransportation = You simply set the current location and destination “AEON Jakarta Garden City” and you will be on your way</a:t>
            </a:r>
          </a:p>
          <a:p>
            <a:pPr marL="514350" indent="-514350">
              <a:buAutoNum type="arabicPeriod"/>
            </a:pPr>
            <a:r>
              <a:rPr lang="en-US" sz="5200" dirty="0" smtClean="0"/>
              <a:t>By KRL commuter line = You can stop at </a:t>
            </a:r>
            <a:r>
              <a:rPr lang="en-US" sz="5200" dirty="0" err="1" smtClean="0"/>
              <a:t>Cakung</a:t>
            </a:r>
            <a:r>
              <a:rPr lang="en-US" sz="5200" dirty="0" smtClean="0"/>
              <a:t> KRL station and only 9 </a:t>
            </a:r>
            <a:r>
              <a:rPr lang="en-US" sz="5200" dirty="0" err="1" smtClean="0"/>
              <a:t>kilometrs</a:t>
            </a:r>
            <a:r>
              <a:rPr lang="en-US" sz="5200" dirty="0" smtClean="0"/>
              <a:t> to location</a:t>
            </a:r>
          </a:p>
          <a:p>
            <a:pPr marL="0" indent="0">
              <a:buNone/>
            </a:pPr>
            <a:r>
              <a:rPr lang="en-US" sz="5200" dirty="0" err="1" smtClean="0">
                <a:solidFill>
                  <a:srgbClr val="FF0000"/>
                </a:solidFill>
              </a:rPr>
              <a:t>Promtion</a:t>
            </a:r>
            <a:r>
              <a:rPr lang="en-US" sz="5200" dirty="0" smtClean="0">
                <a:solidFill>
                  <a:srgbClr val="FF0000"/>
                </a:solidFill>
              </a:rPr>
              <a:t>; </a:t>
            </a:r>
            <a:r>
              <a:rPr lang="en-US" sz="5200" dirty="0" err="1" smtClean="0">
                <a:solidFill>
                  <a:srgbClr val="FF0000"/>
                </a:solidFill>
              </a:rPr>
              <a:t>kerja</a:t>
            </a:r>
            <a:r>
              <a:rPr lang="en-US" sz="5200" dirty="0" smtClean="0">
                <a:solidFill>
                  <a:srgbClr val="FF0000"/>
                </a:solidFill>
              </a:rPr>
              <a:t> </a:t>
            </a:r>
            <a:r>
              <a:rPr lang="en-US" sz="5200" dirty="0" err="1" smtClean="0">
                <a:solidFill>
                  <a:srgbClr val="FF0000"/>
                </a:solidFill>
              </a:rPr>
              <a:t>sama</a:t>
            </a:r>
            <a:r>
              <a:rPr lang="en-US" sz="5200" dirty="0" smtClean="0">
                <a:solidFill>
                  <a:srgbClr val="FF0000"/>
                </a:solidFill>
              </a:rPr>
              <a:t> </a:t>
            </a:r>
            <a:r>
              <a:rPr lang="en-US" sz="5200" dirty="0" err="1" smtClean="0">
                <a:solidFill>
                  <a:srgbClr val="FF0000"/>
                </a:solidFill>
              </a:rPr>
              <a:t>dengan</a:t>
            </a:r>
            <a:r>
              <a:rPr lang="en-US" sz="5200" dirty="0" smtClean="0">
                <a:solidFill>
                  <a:srgbClr val="FF0000"/>
                </a:solidFill>
              </a:rPr>
              <a:t> </a:t>
            </a:r>
            <a:r>
              <a:rPr lang="en-US" sz="5200" dirty="0" err="1" smtClean="0">
                <a:solidFill>
                  <a:srgbClr val="FF0000"/>
                </a:solidFill>
              </a:rPr>
              <a:t>gojek</a:t>
            </a:r>
            <a:r>
              <a:rPr lang="en-US" sz="5200" dirty="0" smtClean="0">
                <a:solidFill>
                  <a:srgbClr val="FF0000"/>
                </a:solidFill>
              </a:rPr>
              <a:t> </a:t>
            </a:r>
            <a:r>
              <a:rPr lang="en-US" sz="5200" dirty="0" err="1" smtClean="0">
                <a:solidFill>
                  <a:srgbClr val="FF0000"/>
                </a:solidFill>
              </a:rPr>
              <a:t>atau</a:t>
            </a:r>
            <a:r>
              <a:rPr lang="en-US" sz="5200" dirty="0" smtClean="0">
                <a:solidFill>
                  <a:srgbClr val="FF0000"/>
                </a:solidFill>
              </a:rPr>
              <a:t> </a:t>
            </a:r>
            <a:r>
              <a:rPr lang="en-US" sz="5200" dirty="0" err="1" smtClean="0">
                <a:solidFill>
                  <a:srgbClr val="FF0000"/>
                </a:solidFill>
              </a:rPr>
              <a:t>uber</a:t>
            </a:r>
            <a:r>
              <a:rPr lang="en-US" sz="5200" dirty="0" smtClean="0">
                <a:solidFill>
                  <a:srgbClr val="FF0000"/>
                </a:solidFill>
              </a:rPr>
              <a:t> </a:t>
            </a:r>
            <a:r>
              <a:rPr lang="en-US" sz="5200" dirty="0" err="1" smtClean="0">
                <a:solidFill>
                  <a:srgbClr val="FF0000"/>
                </a:solidFill>
              </a:rPr>
              <a:t>atau</a:t>
            </a:r>
            <a:r>
              <a:rPr lang="en-US" sz="5200" dirty="0" smtClean="0">
                <a:solidFill>
                  <a:srgbClr val="FF0000"/>
                </a:solidFill>
              </a:rPr>
              <a:t> grab </a:t>
            </a:r>
            <a:r>
              <a:rPr lang="en-US" sz="5200" dirty="0" err="1" smtClean="0">
                <a:solidFill>
                  <a:srgbClr val="FF0000"/>
                </a:solidFill>
              </a:rPr>
              <a:t>untuk</a:t>
            </a:r>
            <a:r>
              <a:rPr lang="en-US" sz="5200" dirty="0" smtClean="0">
                <a:solidFill>
                  <a:srgbClr val="FF0000"/>
                </a:solidFill>
              </a:rPr>
              <a:t> </a:t>
            </a:r>
            <a:r>
              <a:rPr lang="en-US" sz="5200" dirty="0" err="1" smtClean="0">
                <a:solidFill>
                  <a:srgbClr val="FF0000"/>
                </a:solidFill>
              </a:rPr>
              <a:t>dapat</a:t>
            </a:r>
            <a:r>
              <a:rPr lang="en-US" sz="5200" dirty="0" smtClean="0">
                <a:solidFill>
                  <a:srgbClr val="FF0000"/>
                </a:solidFill>
              </a:rPr>
              <a:t> discount </a:t>
            </a:r>
            <a:r>
              <a:rPr lang="en-US" sz="5200" dirty="0" err="1" smtClean="0">
                <a:solidFill>
                  <a:srgbClr val="FF0000"/>
                </a:solidFill>
              </a:rPr>
              <a:t>pakai</a:t>
            </a:r>
            <a:r>
              <a:rPr lang="en-US" sz="5200" dirty="0" smtClean="0">
                <a:solidFill>
                  <a:srgbClr val="FF0000"/>
                </a:solidFill>
              </a:rPr>
              <a:t> </a:t>
            </a:r>
            <a:r>
              <a:rPr lang="en-US" sz="5200" dirty="0" err="1" smtClean="0">
                <a:solidFill>
                  <a:srgbClr val="FF0000"/>
                </a:solidFill>
              </a:rPr>
              <a:t>kode</a:t>
            </a:r>
            <a:r>
              <a:rPr lang="en-US" sz="5200" dirty="0" smtClean="0">
                <a:solidFill>
                  <a:srgbClr val="FF0000"/>
                </a:solidFill>
              </a:rPr>
              <a:t> OCA.</a:t>
            </a:r>
          </a:p>
          <a:p>
            <a:pPr marL="514350" indent="-514350">
              <a:buAutoNum type="arabicPeriod"/>
            </a:pPr>
            <a:endParaRPr lang="en-US" sz="5200" dirty="0"/>
          </a:p>
          <a:p>
            <a:pPr marL="0" indent="0">
              <a:buNone/>
            </a:pPr>
            <a:endParaRPr lang="en-US" sz="5200" dirty="0" smtClean="0"/>
          </a:p>
          <a:p>
            <a:pPr marL="514350" indent="-514350">
              <a:buAutoNum type="arabicPeriod"/>
            </a:pPr>
            <a:endParaRPr lang="en-US" dirty="0"/>
          </a:p>
          <a:p>
            <a:pPr marL="514350" indent="-514350">
              <a:buAutoNum type="arabicPeriod"/>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4229285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a:solidFill>
                  <a:srgbClr val="FF0000"/>
                </a:solidFill>
              </a:rPr>
              <a:t>4</a:t>
            </a:r>
            <a:r>
              <a:rPr lang="en-US" sz="3200" b="1" dirty="0" smtClean="0">
                <a:solidFill>
                  <a:srgbClr val="FF0000"/>
                </a:solidFill>
              </a:rPr>
              <a:t> practical tips for using public transportation (additional)</a:t>
            </a:r>
            <a:endParaRPr lang="en-US" sz="3200" b="1" dirty="0">
              <a:solidFill>
                <a:srgbClr val="FF0000"/>
              </a:solidFill>
            </a:endParaRPr>
          </a:p>
        </p:txBody>
      </p:sp>
      <p:sp>
        <p:nvSpPr>
          <p:cNvPr id="3" name="Content Placeholder 2"/>
          <p:cNvSpPr>
            <a:spLocks noGrp="1"/>
          </p:cNvSpPr>
          <p:nvPr>
            <p:ph idx="1"/>
          </p:nvPr>
        </p:nvSpPr>
        <p:spPr/>
        <p:txBody>
          <a:bodyPr/>
          <a:lstStyle/>
          <a:p>
            <a:r>
              <a:rPr lang="en-US" dirty="0" smtClean="0"/>
              <a:t>Know where you are going</a:t>
            </a:r>
          </a:p>
          <a:p>
            <a:r>
              <a:rPr lang="en-US" dirty="0" smtClean="0"/>
              <a:t>Know your schedules and routes</a:t>
            </a:r>
          </a:p>
          <a:p>
            <a:r>
              <a:rPr lang="en-US" dirty="0" smtClean="0"/>
              <a:t>Please pay close attention to each stop</a:t>
            </a:r>
          </a:p>
          <a:p>
            <a:r>
              <a:rPr lang="en-US" dirty="0" smtClean="0"/>
              <a:t>Please be extra aware of road signs</a:t>
            </a:r>
          </a:p>
          <a:p>
            <a:endParaRPr lang="en-US" dirty="0"/>
          </a:p>
          <a:p>
            <a:endParaRPr lang="en-US" dirty="0" smtClean="0"/>
          </a:p>
          <a:p>
            <a:endParaRPr lang="en-US" dirty="0"/>
          </a:p>
        </p:txBody>
      </p:sp>
    </p:spTree>
    <p:extLst>
      <p:ext uri="{BB962C8B-B14F-4D97-AF65-F5344CB8AC3E}">
        <p14:creationId xmlns:p14="http://schemas.microsoft.com/office/powerpoint/2010/main" val="4189105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0132"/>
            <a:ext cx="8229600" cy="6138356"/>
          </a:xfrm>
        </p:spPr>
        <p:txBody>
          <a:bodyPr/>
          <a:lstStyle/>
          <a:p>
            <a:pPr marL="0" indent="0">
              <a:buNone/>
            </a:pPr>
            <a:r>
              <a:rPr lang="en-US" b="1" dirty="0" smtClean="0">
                <a:solidFill>
                  <a:srgbClr val="0000FF"/>
                </a:solidFill>
              </a:rPr>
              <a:t>3. Traffic information</a:t>
            </a:r>
          </a:p>
          <a:p>
            <a:pPr marL="0" indent="0">
              <a:buNone/>
            </a:pPr>
            <a:r>
              <a:rPr lang="en-US" dirty="0" smtClean="0"/>
              <a:t>Info </a:t>
            </a:r>
            <a:r>
              <a:rPr lang="en-US" dirty="0" err="1" smtClean="0"/>
              <a:t>ambil</a:t>
            </a:r>
            <a:r>
              <a:rPr lang="en-US" dirty="0" smtClean="0"/>
              <a:t> </a:t>
            </a:r>
            <a:r>
              <a:rPr lang="en-US" dirty="0" err="1" smtClean="0"/>
              <a:t>dari</a:t>
            </a:r>
            <a:r>
              <a:rPr lang="en-US" dirty="0" smtClean="0"/>
              <a:t> </a:t>
            </a:r>
            <a:r>
              <a:rPr lang="en-US" dirty="0" err="1" smtClean="0"/>
              <a:t>lewatmana</a:t>
            </a:r>
            <a:r>
              <a:rPr lang="en-US" dirty="0" smtClean="0"/>
              <a:t> </a:t>
            </a:r>
            <a:r>
              <a:rPr lang="en-US" dirty="0" err="1" smtClean="0"/>
              <a:t>atau</a:t>
            </a:r>
            <a:r>
              <a:rPr lang="en-US" dirty="0" smtClean="0"/>
              <a:t> </a:t>
            </a:r>
            <a:r>
              <a:rPr lang="en-US" dirty="0" err="1" smtClean="0"/>
              <a:t>lalu</a:t>
            </a:r>
            <a:r>
              <a:rPr lang="en-US" dirty="0" smtClean="0"/>
              <a:t> </a:t>
            </a:r>
            <a:r>
              <a:rPr lang="en-US" dirty="0" err="1" smtClean="0"/>
              <a:t>lintas</a:t>
            </a:r>
            <a:endParaRPr lang="en-US" dirty="0" smtClean="0"/>
          </a:p>
          <a:p>
            <a:pPr marL="0" indent="0">
              <a:buNone/>
            </a:pPr>
            <a:r>
              <a:rPr lang="en-US" b="1" dirty="0" smtClean="0">
                <a:solidFill>
                  <a:srgbClr val="0000FF"/>
                </a:solidFill>
              </a:rPr>
              <a:t>4. Insert Map</a:t>
            </a:r>
          </a:p>
          <a:p>
            <a:pPr marL="0" indent="0">
              <a:buNone/>
            </a:pPr>
            <a:r>
              <a:rPr lang="en-US" dirty="0" smtClean="0"/>
              <a:t>Capture map, insert, </a:t>
            </a:r>
            <a:r>
              <a:rPr lang="en-US" dirty="0" err="1" smtClean="0"/>
              <a:t>bisa</a:t>
            </a:r>
            <a:r>
              <a:rPr lang="en-US" dirty="0" smtClean="0"/>
              <a:t> di zoom in zoom out (</a:t>
            </a:r>
            <a:r>
              <a:rPr lang="en-US" dirty="0" err="1" smtClean="0"/>
              <a:t>e.g</a:t>
            </a:r>
            <a:r>
              <a:rPr lang="en-US" dirty="0" smtClean="0"/>
              <a:t> </a:t>
            </a:r>
            <a:r>
              <a:rPr lang="en-US" dirty="0" err="1" smtClean="0"/>
              <a:t>bxrink</a:t>
            </a:r>
            <a:r>
              <a:rPr lang="en-US" dirty="0" smtClean="0"/>
              <a:t>)</a:t>
            </a:r>
            <a:endParaRPr lang="en-US" dirty="0"/>
          </a:p>
        </p:txBody>
      </p:sp>
    </p:spTree>
    <p:extLst>
      <p:ext uri="{BB962C8B-B14F-4D97-AF65-F5344CB8AC3E}">
        <p14:creationId xmlns:p14="http://schemas.microsoft.com/office/powerpoint/2010/main" val="1903868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61193"/>
            <a:ext cx="8229600" cy="5744844"/>
          </a:xfrm>
        </p:spPr>
        <p:txBody>
          <a:bodyPr>
            <a:normAutofit fontScale="62500" lnSpcReduction="20000"/>
          </a:bodyPr>
          <a:lstStyle/>
          <a:p>
            <a:r>
              <a:rPr lang="en-US" b="1" dirty="0" smtClean="0">
                <a:solidFill>
                  <a:srgbClr val="0000FF"/>
                </a:solidFill>
              </a:rPr>
              <a:t>What to wear </a:t>
            </a:r>
          </a:p>
          <a:p>
            <a:pPr marL="0" indent="0">
              <a:buNone/>
            </a:pPr>
            <a:r>
              <a:rPr lang="en-US" dirty="0" smtClean="0"/>
              <a:t>Outfit Do’s:</a:t>
            </a:r>
          </a:p>
          <a:p>
            <a:pPr marL="514350" indent="-514350">
              <a:buAutoNum type="arabicPeriod"/>
            </a:pPr>
            <a:r>
              <a:rPr lang="en-US" dirty="0" smtClean="0"/>
              <a:t>Long pants</a:t>
            </a:r>
          </a:p>
          <a:p>
            <a:pPr marL="514350" indent="-514350">
              <a:buAutoNum type="arabicPeriod"/>
            </a:pPr>
            <a:r>
              <a:rPr lang="en-US" dirty="0" smtClean="0"/>
              <a:t>Layers</a:t>
            </a:r>
          </a:p>
          <a:p>
            <a:pPr marL="514350" indent="-514350">
              <a:buAutoNum type="arabicPeriod"/>
            </a:pPr>
            <a:r>
              <a:rPr lang="en-US" dirty="0" smtClean="0"/>
              <a:t>Gloves (</a:t>
            </a:r>
            <a:r>
              <a:rPr lang="en-US" dirty="0" err="1" smtClean="0">
                <a:solidFill>
                  <a:srgbClr val="FF0000"/>
                </a:solidFill>
              </a:rPr>
              <a:t>tuliskan</a:t>
            </a:r>
            <a:r>
              <a:rPr lang="en-US" dirty="0" smtClean="0">
                <a:solidFill>
                  <a:srgbClr val="FF0000"/>
                </a:solidFill>
              </a:rPr>
              <a:t> </a:t>
            </a:r>
            <a:r>
              <a:rPr lang="en-US" dirty="0" err="1" smtClean="0">
                <a:solidFill>
                  <a:srgbClr val="FF0000"/>
                </a:solidFill>
              </a:rPr>
              <a:t>kalau</a:t>
            </a:r>
            <a:r>
              <a:rPr lang="en-US" dirty="0" smtClean="0">
                <a:solidFill>
                  <a:srgbClr val="FF0000"/>
                </a:solidFill>
              </a:rPr>
              <a:t> </a:t>
            </a:r>
            <a:r>
              <a:rPr lang="en-US" dirty="0" err="1" smtClean="0">
                <a:solidFill>
                  <a:srgbClr val="FF0000"/>
                </a:solidFill>
              </a:rPr>
              <a:t>ini</a:t>
            </a:r>
            <a:r>
              <a:rPr lang="en-US" dirty="0" smtClean="0">
                <a:solidFill>
                  <a:srgbClr val="FF0000"/>
                </a:solidFill>
              </a:rPr>
              <a:t> compulsory)</a:t>
            </a:r>
          </a:p>
          <a:p>
            <a:pPr marL="514350" indent="-514350">
              <a:buFont typeface="Arial"/>
              <a:buAutoNum type="arabicPeriod"/>
            </a:pPr>
            <a:r>
              <a:rPr lang="en-US" dirty="0" smtClean="0"/>
              <a:t>Appropriate socks (</a:t>
            </a:r>
            <a:r>
              <a:rPr lang="en-US" dirty="0" err="1" smtClean="0">
                <a:solidFill>
                  <a:srgbClr val="FF0000"/>
                </a:solidFill>
              </a:rPr>
              <a:t>tuliskan</a:t>
            </a:r>
            <a:r>
              <a:rPr lang="en-US" dirty="0" smtClean="0">
                <a:solidFill>
                  <a:srgbClr val="FF0000"/>
                </a:solidFill>
              </a:rPr>
              <a:t> </a:t>
            </a:r>
            <a:r>
              <a:rPr lang="en-US" dirty="0" err="1">
                <a:solidFill>
                  <a:srgbClr val="FF0000"/>
                </a:solidFill>
              </a:rPr>
              <a:t>kalau</a:t>
            </a:r>
            <a:r>
              <a:rPr lang="en-US" dirty="0">
                <a:solidFill>
                  <a:srgbClr val="FF0000"/>
                </a:solidFill>
              </a:rPr>
              <a:t> </a:t>
            </a:r>
            <a:r>
              <a:rPr lang="en-US" dirty="0" err="1">
                <a:solidFill>
                  <a:srgbClr val="FF0000"/>
                </a:solidFill>
              </a:rPr>
              <a:t>ini</a:t>
            </a:r>
            <a:r>
              <a:rPr lang="en-US" dirty="0">
                <a:solidFill>
                  <a:srgbClr val="FF0000"/>
                </a:solidFill>
              </a:rPr>
              <a:t> compulsory)</a:t>
            </a:r>
          </a:p>
          <a:p>
            <a:pPr marL="514350" indent="-514350">
              <a:buAutoNum type="arabicPeriod"/>
            </a:pPr>
            <a:endParaRPr lang="en-US" dirty="0" smtClean="0"/>
          </a:p>
          <a:p>
            <a:pPr marL="514350" indent="-514350">
              <a:buAutoNum type="arabicPeriod"/>
            </a:pPr>
            <a:endParaRPr lang="en-US" dirty="0"/>
          </a:p>
          <a:p>
            <a:pPr marL="0" indent="0">
              <a:buNone/>
            </a:pPr>
            <a:r>
              <a:rPr lang="en-US" dirty="0" smtClean="0"/>
              <a:t>Outfit </a:t>
            </a:r>
            <a:r>
              <a:rPr lang="en-US" dirty="0" err="1" smtClean="0"/>
              <a:t>Dont’s</a:t>
            </a:r>
            <a:r>
              <a:rPr lang="en-US" dirty="0" smtClean="0"/>
              <a:t> (not recommend to wear):</a:t>
            </a:r>
          </a:p>
          <a:p>
            <a:pPr marL="514350" indent="-514350">
              <a:buAutoNum type="arabicPeriod"/>
            </a:pPr>
            <a:r>
              <a:rPr lang="en-US" dirty="0" smtClean="0"/>
              <a:t>Short pants</a:t>
            </a:r>
          </a:p>
          <a:p>
            <a:pPr marL="514350" indent="-514350">
              <a:buAutoNum type="arabicPeriod"/>
            </a:pPr>
            <a:r>
              <a:rPr lang="en-US" dirty="0" smtClean="0"/>
              <a:t>Dressing without dressing</a:t>
            </a:r>
          </a:p>
          <a:p>
            <a:pPr marL="514350" indent="-514350">
              <a:buAutoNum type="arabicPeriod"/>
            </a:pPr>
            <a:r>
              <a:rPr lang="en-US" dirty="0" smtClean="0"/>
              <a:t>Tight pants</a:t>
            </a:r>
          </a:p>
          <a:p>
            <a:pPr marL="514350" indent="-514350">
              <a:buAutoNum type="arabicPeriod"/>
            </a:pPr>
            <a:r>
              <a:rPr lang="en-US" dirty="0" smtClean="0"/>
              <a:t>Thick socks</a:t>
            </a:r>
          </a:p>
          <a:p>
            <a:pPr marL="514350" indent="-514350">
              <a:buAutoNum type="arabicPeriod"/>
            </a:pPr>
            <a:endParaRPr lang="en-US" dirty="0" smtClean="0"/>
          </a:p>
          <a:p>
            <a:pPr marL="0" indent="0">
              <a:buNone/>
            </a:pPr>
            <a:r>
              <a:rPr lang="en-US" dirty="0" smtClean="0"/>
              <a:t>Even if it is warm outside, but the ice rink temperature is about 10 degree </a:t>
            </a:r>
            <a:r>
              <a:rPr lang="en-US" dirty="0" err="1" smtClean="0"/>
              <a:t>celcius</a:t>
            </a:r>
            <a:r>
              <a:rPr lang="en-US" dirty="0" smtClean="0"/>
              <a:t>. Please don’t plan to go to ice skating while wearing shorts or street dress and use a heavy jacket. A light </a:t>
            </a:r>
            <a:r>
              <a:rPr lang="en-US" dirty="0" err="1" smtClean="0"/>
              <a:t>fleese</a:t>
            </a:r>
            <a:r>
              <a:rPr lang="en-US" dirty="0" smtClean="0"/>
              <a:t>, warm-up jacket, or sweater could keep you warm. Please, skaters should not carry secondary items such as camera, handbag, </a:t>
            </a:r>
            <a:r>
              <a:rPr lang="en-US" dirty="0" err="1" smtClean="0"/>
              <a:t>etc</a:t>
            </a:r>
            <a:r>
              <a:rPr lang="en-US" dirty="0" smtClean="0"/>
              <a:t> while skating.</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806538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2254"/>
            <a:ext cx="8229600" cy="5567624"/>
          </a:xfrm>
        </p:spPr>
        <p:txBody>
          <a:bodyPr>
            <a:normAutofit lnSpcReduction="10000"/>
          </a:bodyPr>
          <a:lstStyle/>
          <a:p>
            <a:r>
              <a:rPr lang="en-US" b="1" dirty="0" smtClean="0">
                <a:solidFill>
                  <a:srgbClr val="0000FF"/>
                </a:solidFill>
              </a:rPr>
              <a:t>Food and Drink</a:t>
            </a:r>
          </a:p>
          <a:p>
            <a:pPr marL="0" lvl="0" indent="0">
              <a:buNone/>
            </a:pPr>
            <a:r>
              <a:rPr lang="en-US" dirty="0" smtClean="0"/>
              <a:t>Take a seat in one of chairs and enjoy our various food, drinks, and coffee at out </a:t>
            </a:r>
            <a:r>
              <a:rPr lang="en-US" dirty="0" err="1" smtClean="0"/>
              <a:t>OCAffein</a:t>
            </a:r>
            <a:r>
              <a:rPr lang="en-US" dirty="0" smtClean="0"/>
              <a:t> Café while waiting for the ice resurface or chilling out. It is located at the second floor of the rink and the access is exclusively for OCA customer only</a:t>
            </a:r>
          </a:p>
          <a:p>
            <a:pPr marL="0" lvl="0" indent="0">
              <a:buNone/>
            </a:pPr>
            <a:r>
              <a:rPr lang="en-US" dirty="0" smtClean="0">
                <a:solidFill>
                  <a:srgbClr val="FF0000"/>
                </a:solidFill>
              </a:rPr>
              <a:t>(OCA pass promotion)</a:t>
            </a:r>
          </a:p>
          <a:p>
            <a:pPr marL="0" lvl="0" indent="0">
              <a:buNone/>
            </a:pPr>
            <a:endParaRPr lang="en-US" dirty="0"/>
          </a:p>
          <a:p>
            <a:pPr marL="514350" lvl="0" indent="-514350">
              <a:buAutoNum type="arabicPeriod"/>
            </a:pPr>
            <a:r>
              <a:rPr lang="en-US" b="1" dirty="0" smtClean="0">
                <a:solidFill>
                  <a:srgbClr val="0000FF"/>
                </a:solidFill>
              </a:rPr>
              <a:t>Café hours (</a:t>
            </a:r>
            <a:r>
              <a:rPr lang="en-US" b="1" dirty="0" err="1" smtClean="0">
                <a:solidFill>
                  <a:srgbClr val="0000FF"/>
                </a:solidFill>
              </a:rPr>
              <a:t>e.g</a:t>
            </a:r>
            <a:r>
              <a:rPr lang="en-US" b="1" dirty="0" smtClean="0">
                <a:solidFill>
                  <a:srgbClr val="0000FF"/>
                </a:solidFill>
              </a:rPr>
              <a:t> 10.00-11.00) in table</a:t>
            </a:r>
          </a:p>
          <a:p>
            <a:pPr marL="514350" lvl="0" indent="-514350">
              <a:buAutoNum type="arabicPeriod"/>
            </a:pPr>
            <a:r>
              <a:rPr lang="en-US" b="1" dirty="0" smtClean="0">
                <a:solidFill>
                  <a:srgbClr val="0000FF"/>
                </a:solidFill>
              </a:rPr>
              <a:t>Menu includes (insert pictures and price)</a:t>
            </a:r>
          </a:p>
          <a:p>
            <a:pPr marL="0" lvl="0" indent="0">
              <a:buNone/>
            </a:pPr>
            <a:endParaRPr lang="en-US" dirty="0"/>
          </a:p>
          <a:p>
            <a:pPr marL="0" indent="0">
              <a:buNone/>
            </a:pPr>
            <a:endParaRPr lang="en-US" dirty="0" smtClean="0"/>
          </a:p>
          <a:p>
            <a:endParaRPr lang="en-US" dirty="0"/>
          </a:p>
          <a:p>
            <a:endParaRPr lang="en-US" dirty="0"/>
          </a:p>
          <a:p>
            <a:endParaRPr lang="en-US" dirty="0"/>
          </a:p>
        </p:txBody>
      </p:sp>
    </p:spTree>
    <p:extLst>
      <p:ext uri="{BB962C8B-B14F-4D97-AF65-F5344CB8AC3E}">
        <p14:creationId xmlns:p14="http://schemas.microsoft.com/office/powerpoint/2010/main" val="22328593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5185</TotalTime>
  <Words>1434</Words>
  <Application>Microsoft Macintosh PowerPoint</Application>
  <PresentationFormat>On-screen Show (4:3)</PresentationFormat>
  <Paragraphs>158</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1. Homepage</vt:lpstr>
      <vt:lpstr>Upcoming Promo</vt:lpstr>
      <vt:lpstr>Calendar</vt:lpstr>
      <vt:lpstr>Plan Your Visit!</vt:lpstr>
      <vt:lpstr>4 practical tips for using public transportation (additional)</vt:lpstr>
      <vt:lpstr>PowerPoint Presentation</vt:lpstr>
      <vt:lpstr>PowerPoint Presentation</vt:lpstr>
      <vt:lpstr>PowerPoint Presentation</vt:lpstr>
      <vt:lpstr>2. Public Ticket</vt:lpstr>
      <vt:lpstr>PowerPoint Presentation</vt:lpstr>
      <vt:lpstr>PowerPoint Presentation</vt:lpstr>
      <vt:lpstr>PowerPoint Presentation</vt:lpstr>
      <vt:lpstr>PowerPoint Presentation</vt:lpstr>
      <vt:lpstr>3. Skating Academy</vt:lpstr>
      <vt:lpstr>PowerPoint Presentation</vt:lpstr>
      <vt:lpstr>4. OCA Pass Annual Membership Card</vt:lpstr>
      <vt:lpstr>Table perbandingan benefit</vt:lpstr>
      <vt:lpstr>5. Events</vt:lpstr>
      <vt:lpstr>6. Our newsletter</vt:lpstr>
      <vt:lpstr>7. Contact Us</vt:lpstr>
    </vt:vector>
  </TitlesOfParts>
  <Company>Parahyangan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Inriana  Simangunsong</dc:creator>
  <cp:lastModifiedBy>Mac Book</cp:lastModifiedBy>
  <cp:revision>43</cp:revision>
  <dcterms:created xsi:type="dcterms:W3CDTF">2017-11-02T06:10:20Z</dcterms:created>
  <dcterms:modified xsi:type="dcterms:W3CDTF">2017-11-07T11:17:34Z</dcterms:modified>
</cp:coreProperties>
</file>