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7"/>
    <p:sldId id="257" r:id="rId48"/>
    <p:sldId id="258" r:id="rId49"/>
    <p:sldId id="259" r:id="rId50"/>
    <p:sldId id="260" r:id="rId51"/>
    <p:sldId id="261" r:id="rId52"/>
    <p:sldId id="262" r:id="rId53"/>
    <p:sldId id="263" r:id="rId54"/>
    <p:sldId id="264" r:id="rId55"/>
    <p:sldId id="265" r:id="rId56"/>
    <p:sldId id="266" r:id="rId5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butus Slab" charset="1" panose="02000000000000000000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  <p:embeddedFont>
      <p:font typeface="Canva Sans Medium" charset="1" panose="020B0603030501040103"/>
      <p:regular r:id="rId15"/>
    </p:embeddedFont>
    <p:embeddedFont>
      <p:font typeface="Canva Sans Medium Italics" charset="1" panose="020B0603030501040103"/>
      <p:regular r:id="rId16"/>
    </p:embeddedFont>
    <p:embeddedFont>
      <p:font typeface="Aileron" charset="1" panose="00000500000000000000"/>
      <p:regular r:id="rId17"/>
    </p:embeddedFont>
    <p:embeddedFont>
      <p:font typeface="Aileron Bold" charset="1" panose="00000800000000000000"/>
      <p:regular r:id="rId18"/>
    </p:embeddedFont>
    <p:embeddedFont>
      <p:font typeface="Aileron Italics" charset="1" panose="00000500000000000000"/>
      <p:regular r:id="rId19"/>
    </p:embeddedFont>
    <p:embeddedFont>
      <p:font typeface="Aileron Bold Italics" charset="1" panose="00000800000000000000"/>
      <p:regular r:id="rId20"/>
    </p:embeddedFont>
    <p:embeddedFont>
      <p:font typeface="Aileron Thin" charset="1" panose="00000300000000000000"/>
      <p:regular r:id="rId21"/>
    </p:embeddedFont>
    <p:embeddedFont>
      <p:font typeface="Aileron Thin Italics" charset="1" panose="00000300000000000000"/>
      <p:regular r:id="rId22"/>
    </p:embeddedFont>
    <p:embeddedFont>
      <p:font typeface="Aileron Light" charset="1" panose="00000400000000000000"/>
      <p:regular r:id="rId23"/>
    </p:embeddedFont>
    <p:embeddedFont>
      <p:font typeface="Aileron Light Italics" charset="1" panose="00000400000000000000"/>
      <p:regular r:id="rId24"/>
    </p:embeddedFont>
    <p:embeddedFont>
      <p:font typeface="Aileron Ultra-Bold" charset="1" panose="00000A00000000000000"/>
      <p:regular r:id="rId25"/>
    </p:embeddedFont>
    <p:embeddedFont>
      <p:font typeface="Aileron Ultra-Bold Italics" charset="1" panose="00000A00000000000000"/>
      <p:regular r:id="rId26"/>
    </p:embeddedFont>
    <p:embeddedFont>
      <p:font typeface="Aileron Heavy" charset="1" panose="00000A00000000000000"/>
      <p:regular r:id="rId27"/>
    </p:embeddedFont>
    <p:embeddedFont>
      <p:font typeface="Aileron Heavy Italics" charset="1" panose="00000A00000000000000"/>
      <p:regular r:id="rId28"/>
    </p:embeddedFont>
    <p:embeddedFont>
      <p:font typeface="Barlow" charset="1" panose="00000500000000000000"/>
      <p:regular r:id="rId29"/>
    </p:embeddedFont>
    <p:embeddedFont>
      <p:font typeface="Barlow Bold" charset="1" panose="00000800000000000000"/>
      <p:regular r:id="rId30"/>
    </p:embeddedFont>
    <p:embeddedFont>
      <p:font typeface="Barlow Italics" charset="1" panose="00000500000000000000"/>
      <p:regular r:id="rId31"/>
    </p:embeddedFont>
    <p:embeddedFont>
      <p:font typeface="Barlow Bold Italics" charset="1" panose="00000800000000000000"/>
      <p:regular r:id="rId32"/>
    </p:embeddedFont>
    <p:embeddedFont>
      <p:font typeface="Barlow Thin" charset="1" panose="00000300000000000000"/>
      <p:regular r:id="rId33"/>
    </p:embeddedFont>
    <p:embeddedFont>
      <p:font typeface="Barlow Thin Italics" charset="1" panose="00000300000000000000"/>
      <p:regular r:id="rId34"/>
    </p:embeddedFont>
    <p:embeddedFont>
      <p:font typeface="Barlow Extra-Light" charset="1" panose="00000300000000000000"/>
      <p:regular r:id="rId35"/>
    </p:embeddedFont>
    <p:embeddedFont>
      <p:font typeface="Barlow Extra-Light Italics" charset="1" panose="00000300000000000000"/>
      <p:regular r:id="rId36"/>
    </p:embeddedFont>
    <p:embeddedFont>
      <p:font typeface="Barlow Light" charset="1" panose="00000400000000000000"/>
      <p:regular r:id="rId37"/>
    </p:embeddedFont>
    <p:embeddedFont>
      <p:font typeface="Barlow Light Italics" charset="1" panose="00000400000000000000"/>
      <p:regular r:id="rId38"/>
    </p:embeddedFont>
    <p:embeddedFont>
      <p:font typeface="Barlow Medium" charset="1" panose="00000600000000000000"/>
      <p:regular r:id="rId39"/>
    </p:embeddedFont>
    <p:embeddedFont>
      <p:font typeface="Barlow Medium Italics" charset="1" panose="00000600000000000000"/>
      <p:regular r:id="rId40"/>
    </p:embeddedFont>
    <p:embeddedFont>
      <p:font typeface="Barlow Semi-Bold" charset="1" panose="00000700000000000000"/>
      <p:regular r:id="rId41"/>
    </p:embeddedFont>
    <p:embeddedFont>
      <p:font typeface="Barlow Semi-Bold Italics" charset="1" panose="00000700000000000000"/>
      <p:regular r:id="rId42"/>
    </p:embeddedFont>
    <p:embeddedFont>
      <p:font typeface="Barlow Ultra-Bold" charset="1" panose="00000900000000000000"/>
      <p:regular r:id="rId43"/>
    </p:embeddedFont>
    <p:embeddedFont>
      <p:font typeface="Barlow Ultra-Bold Italics" charset="1" panose="00000900000000000000"/>
      <p:regular r:id="rId44"/>
    </p:embeddedFont>
    <p:embeddedFont>
      <p:font typeface="Barlow Heavy" charset="1" panose="00000A00000000000000"/>
      <p:regular r:id="rId45"/>
    </p:embeddedFont>
    <p:embeddedFont>
      <p:font typeface="Barlow Heavy Italics" charset="1" panose="00000A00000000000000"/>
      <p:regular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47" Target="slides/slide1.xml" Type="http://schemas.openxmlformats.org/officeDocument/2006/relationships/slide"/><Relationship Id="rId48" Target="slides/slide2.xml" Type="http://schemas.openxmlformats.org/officeDocument/2006/relationships/slide"/><Relationship Id="rId49" Target="slides/slide3.xml" Type="http://schemas.openxmlformats.org/officeDocument/2006/relationships/slide"/><Relationship Id="rId5" Target="tableStyles.xml" Type="http://schemas.openxmlformats.org/officeDocument/2006/relationships/tableStyles"/><Relationship Id="rId50" Target="slides/slide4.xml" Type="http://schemas.openxmlformats.org/officeDocument/2006/relationships/slide"/><Relationship Id="rId51" Target="slides/slide5.xml" Type="http://schemas.openxmlformats.org/officeDocument/2006/relationships/slide"/><Relationship Id="rId52" Target="slides/slide6.xml" Type="http://schemas.openxmlformats.org/officeDocument/2006/relationships/slide"/><Relationship Id="rId53" Target="slides/slide7.xml" Type="http://schemas.openxmlformats.org/officeDocument/2006/relationships/slide"/><Relationship Id="rId54" Target="slides/slide8.xml" Type="http://schemas.openxmlformats.org/officeDocument/2006/relationships/slide"/><Relationship Id="rId55" Target="slides/slide9.xml" Type="http://schemas.openxmlformats.org/officeDocument/2006/relationships/slide"/><Relationship Id="rId56" Target="slides/slide10.xml" Type="http://schemas.openxmlformats.org/officeDocument/2006/relationships/slide"/><Relationship Id="rId57" Target="slides/slide11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slide5.xml" Type="http://schemas.openxmlformats.org/officeDocument/2006/relationships/slid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slide5.xml" Type="http://schemas.openxmlformats.org/officeDocument/2006/relationships/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slide7.xml" Type="http://schemas.openxmlformats.org/officeDocument/2006/relationships/slide"/><Relationship Id="rId5" Target="slide10.xml" Type="http://schemas.openxmlformats.org/officeDocument/2006/relationships/slide"/><Relationship Id="rId6" Target="slide11.xml" Type="http://schemas.openxmlformats.org/officeDocument/2006/relationships/slid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slide5.xml" Type="http://schemas.openxmlformats.org/officeDocument/2006/relationships/slid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slide5.xml" Type="http://schemas.openxmlformats.org/officeDocument/2006/relationships/slid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Relationship Id="rId5" Target="../media/image33.pn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slide5.xml" Type="http://schemas.openxmlformats.org/officeDocument/2006/relationships/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45036" y="2636318"/>
            <a:ext cx="9092330" cy="5932917"/>
            <a:chOff x="0" y="0"/>
            <a:chExt cx="2852747" cy="18614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52747" cy="1861471"/>
            </a:xfrm>
            <a:custGeom>
              <a:avLst/>
              <a:gdLst/>
              <a:ahLst/>
              <a:cxnLst/>
              <a:rect r="r" b="b" t="t" l="l"/>
              <a:pathLst>
                <a:path h="1861471" w="2852747">
                  <a:moveTo>
                    <a:pt x="0" y="0"/>
                  </a:moveTo>
                  <a:lnTo>
                    <a:pt x="2852747" y="0"/>
                  </a:lnTo>
                  <a:lnTo>
                    <a:pt x="2852747" y="1861471"/>
                  </a:lnTo>
                  <a:lnTo>
                    <a:pt x="0" y="1861471"/>
                  </a:lnTo>
                  <a:close/>
                </a:path>
              </a:pathLst>
            </a:custGeom>
            <a:solidFill>
              <a:srgbClr val="F2F1EC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260226" y="8569234"/>
            <a:ext cx="2461951" cy="801253"/>
          </a:xfrm>
          <a:custGeom>
            <a:avLst/>
            <a:gdLst/>
            <a:ahLst/>
            <a:cxnLst/>
            <a:rect r="r" b="b" t="t" l="l"/>
            <a:pathLst>
              <a:path h="801253" w="2461951">
                <a:moveTo>
                  <a:pt x="0" y="0"/>
                </a:moveTo>
                <a:lnTo>
                  <a:pt x="2461951" y="0"/>
                </a:lnTo>
                <a:lnTo>
                  <a:pt x="2461951" y="801253"/>
                </a:lnTo>
                <a:lnTo>
                  <a:pt x="0" y="801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915861" y="3513184"/>
            <a:ext cx="3889122" cy="10913353"/>
          </a:xfrm>
          <a:custGeom>
            <a:avLst/>
            <a:gdLst/>
            <a:ahLst/>
            <a:cxnLst/>
            <a:rect r="r" b="b" t="t" l="l"/>
            <a:pathLst>
              <a:path h="10913353" w="3889122">
                <a:moveTo>
                  <a:pt x="3889122" y="0"/>
                </a:moveTo>
                <a:lnTo>
                  <a:pt x="0" y="0"/>
                </a:lnTo>
                <a:lnTo>
                  <a:pt x="0" y="10913353"/>
                </a:lnTo>
                <a:lnTo>
                  <a:pt x="3889122" y="10913353"/>
                </a:lnTo>
                <a:lnTo>
                  <a:pt x="388912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725511" y="7087144"/>
            <a:ext cx="1916377" cy="1186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340"/>
              </a:lnSpc>
            </a:pPr>
            <a:r>
              <a:rPr lang="en-US" sz="1800" spc="7">
                <a:solidFill>
                  <a:srgbClr val="F2F1EC"/>
                </a:solidFill>
                <a:latin typeface="Barlow"/>
              </a:rPr>
              <a:t>Understanding where we are as a brand and how our competitors work.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7348" y="1677989"/>
            <a:ext cx="16425855" cy="4443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827"/>
              </a:lnSpc>
            </a:pPr>
            <a:r>
              <a:rPr lang="en-US" sz="8448">
                <a:solidFill>
                  <a:srgbClr val="365B6D"/>
                </a:solidFill>
                <a:latin typeface="Barlow Bold"/>
              </a:rPr>
              <a:t>Analisa Karakter dan Kata</a:t>
            </a:r>
          </a:p>
          <a:p>
            <a:pPr algn="r">
              <a:lnSpc>
                <a:spcPts val="11827"/>
              </a:lnSpc>
            </a:pPr>
            <a:r>
              <a:rPr lang="en-US" sz="8448">
                <a:solidFill>
                  <a:srgbClr val="365B6D"/>
                </a:solidFill>
                <a:latin typeface="Barlow Bold"/>
              </a:rPr>
              <a:t>pada Data Tweet Menggunakan Descriptive Analytic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4269" y="1777383"/>
            <a:ext cx="3595400" cy="3572381"/>
          </a:xfrm>
          <a:custGeom>
            <a:avLst/>
            <a:gdLst/>
            <a:ahLst/>
            <a:cxnLst/>
            <a:rect r="r" b="b" t="t" l="l"/>
            <a:pathLst>
              <a:path h="3572381" w="3595400">
                <a:moveTo>
                  <a:pt x="0" y="0"/>
                </a:moveTo>
                <a:lnTo>
                  <a:pt x="3595399" y="0"/>
                </a:lnTo>
                <a:lnTo>
                  <a:pt x="3595399" y="3572381"/>
                </a:lnTo>
                <a:lnTo>
                  <a:pt x="0" y="35723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60" t="0" r="-17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4269" y="5884508"/>
            <a:ext cx="4940312" cy="3737679"/>
          </a:xfrm>
          <a:custGeom>
            <a:avLst/>
            <a:gdLst/>
            <a:ahLst/>
            <a:cxnLst/>
            <a:rect r="r" b="b" t="t" l="l"/>
            <a:pathLst>
              <a:path h="3737679" w="4940312">
                <a:moveTo>
                  <a:pt x="0" y="0"/>
                </a:moveTo>
                <a:lnTo>
                  <a:pt x="4940312" y="0"/>
                </a:lnTo>
                <a:lnTo>
                  <a:pt x="4940312" y="3737680"/>
                </a:lnTo>
                <a:lnTo>
                  <a:pt x="0" y="37376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64962" y="-171450"/>
            <a:ext cx="1018914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Bivariate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54270" y="1783034"/>
            <a:ext cx="9382346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•Dalam Descriptive Statistic menunjukkan variabel total karakter dan total kata memiliki korelasi positif.</a:t>
            </a:r>
          </a:p>
          <a:p>
            <a:pPr>
              <a:lnSpc>
                <a:spcPts val="475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333007" y="6667928"/>
            <a:ext cx="10926293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•Dalam visualisasi menunjukkan: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Variabel total karakter dan total kata terkonfirmasi memiliki korelasi positif</a:t>
            </a:r>
          </a:p>
          <a:p>
            <a:pPr>
              <a:lnSpc>
                <a:spcPts val="4759"/>
              </a:lnSpc>
            </a:pPr>
          </a:p>
        </p:txBody>
      </p:sp>
      <p:sp>
        <p:nvSpPr>
          <p:cNvPr name="Freeform 7" id="7">
            <a:hlinkClick r:id="rId6" action="ppaction://hlinksldjump"/>
          </p:cNvPr>
          <p:cNvSpPr/>
          <p:nvPr/>
        </p:nvSpPr>
        <p:spPr>
          <a:xfrm flipH="false" flipV="false" rot="0">
            <a:off x="16974835" y="8928214"/>
            <a:ext cx="965898" cy="965898"/>
          </a:xfrm>
          <a:custGeom>
            <a:avLst/>
            <a:gdLst/>
            <a:ahLst/>
            <a:cxnLst/>
            <a:rect r="r" b="b" t="t" l="l"/>
            <a:pathLst>
              <a:path h="965898" w="965898">
                <a:moveTo>
                  <a:pt x="0" y="0"/>
                </a:moveTo>
                <a:lnTo>
                  <a:pt x="965898" y="0"/>
                </a:lnTo>
                <a:lnTo>
                  <a:pt x="965898" y="965898"/>
                </a:lnTo>
                <a:lnTo>
                  <a:pt x="0" y="9658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39956" y="3718120"/>
            <a:ext cx="13608089" cy="3714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 Bold"/>
              </a:rPr>
              <a:t>Dari hasil di atas, dapat disimpulkan bahwa tweet dengan status Abusive memiliki ciri khas panjang dan banyak kata. Analisis univariate dan bivariate mengungkapkan bahwa tweet tersebut mengandung kata-kata tertentu yang dapat diidentifikasi. Selain itu, jika menghilangkan kata penghubung, kata-kata yang sering muncul menunjukkan adanya indikasi pernyataan atau pengarahannya kepada orang tertentu.</a:t>
            </a: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Freeform 3" id="3">
            <a:hlinkClick r:id="rId4" action="ppaction://hlinksldjump"/>
          </p:cNvPr>
          <p:cNvSpPr/>
          <p:nvPr/>
        </p:nvSpPr>
        <p:spPr>
          <a:xfrm flipH="false" flipV="false" rot="0">
            <a:off x="17259300" y="9120075"/>
            <a:ext cx="965898" cy="965898"/>
          </a:xfrm>
          <a:custGeom>
            <a:avLst/>
            <a:gdLst/>
            <a:ahLst/>
            <a:cxnLst/>
            <a:rect r="r" b="b" t="t" l="l"/>
            <a:pathLst>
              <a:path h="965898" w="965898">
                <a:moveTo>
                  <a:pt x="0" y="0"/>
                </a:moveTo>
                <a:lnTo>
                  <a:pt x="965898" y="0"/>
                </a:lnTo>
                <a:lnTo>
                  <a:pt x="965898" y="965898"/>
                </a:lnTo>
                <a:lnTo>
                  <a:pt x="0" y="965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485468" y="2177042"/>
            <a:ext cx="3198231" cy="5932917"/>
            <a:chOff x="0" y="0"/>
            <a:chExt cx="1003455" cy="18614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3455" cy="1861471"/>
            </a:xfrm>
            <a:custGeom>
              <a:avLst/>
              <a:gdLst/>
              <a:ahLst/>
              <a:cxnLst/>
              <a:rect r="r" b="b" t="t" l="l"/>
              <a:pathLst>
                <a:path h="1861471" w="1003455">
                  <a:moveTo>
                    <a:pt x="0" y="0"/>
                  </a:moveTo>
                  <a:lnTo>
                    <a:pt x="1003455" y="0"/>
                  </a:lnTo>
                  <a:lnTo>
                    <a:pt x="1003455" y="1861471"/>
                  </a:lnTo>
                  <a:lnTo>
                    <a:pt x="0" y="1861471"/>
                  </a:lnTo>
                  <a:close/>
                </a:path>
              </a:pathLst>
            </a:custGeom>
            <a:solidFill>
              <a:srgbClr val="F2F1EC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4704222" y="3976061"/>
            <a:ext cx="8879555" cy="1164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22"/>
              </a:lnSpc>
            </a:pPr>
            <a:r>
              <a:rPr lang="en-US" sz="8722">
                <a:solidFill>
                  <a:srgbClr val="365B6D"/>
                </a:solidFill>
                <a:latin typeface="Barlow Bold"/>
              </a:rPr>
              <a:t>IMAM SYUBANI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04222" y="5181600"/>
            <a:ext cx="8879555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spc="12">
                <a:solidFill>
                  <a:srgbClr val="365B6D"/>
                </a:solidFill>
                <a:latin typeface="Barlow"/>
              </a:rPr>
              <a:t>BINAR ACADEMY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29030" y="463717"/>
            <a:ext cx="2803188" cy="912310"/>
          </a:xfrm>
          <a:custGeom>
            <a:avLst/>
            <a:gdLst/>
            <a:ahLst/>
            <a:cxnLst/>
            <a:rect r="r" b="b" t="t" l="l"/>
            <a:pathLst>
              <a:path h="912310" w="2803188">
                <a:moveTo>
                  <a:pt x="0" y="0"/>
                </a:moveTo>
                <a:lnTo>
                  <a:pt x="2803188" y="0"/>
                </a:lnTo>
                <a:lnTo>
                  <a:pt x="2803188" y="912310"/>
                </a:lnTo>
                <a:lnTo>
                  <a:pt x="0" y="912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0086" y="4936293"/>
            <a:ext cx="3080246" cy="3348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 spc="9">
                <a:solidFill>
                  <a:srgbClr val="365B6D"/>
                </a:solidFill>
                <a:latin typeface="Barlow"/>
              </a:rPr>
              <a:t>Twitter(X) telah menjadi bagian kehidupan sehari-hari.</a:t>
            </a:r>
          </a:p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 spc="9">
                <a:solidFill>
                  <a:srgbClr val="365B6D"/>
                </a:solidFill>
                <a:latin typeface="Barlow"/>
              </a:rPr>
              <a:t>Fenomena cara kita berinteraksi serta berinteraksi bertukar informasi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642165"/>
            <a:ext cx="2943426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254"/>
              </a:lnSpc>
            </a:pPr>
            <a:r>
              <a:rPr lang="en-US" sz="9378">
                <a:solidFill>
                  <a:srgbClr val="365B6D"/>
                </a:solidFill>
                <a:latin typeface="Barlow Bold"/>
              </a:rPr>
              <a:t>01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243415" y="4905515"/>
            <a:ext cx="3080246" cy="502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 spc="9">
                <a:solidFill>
                  <a:srgbClr val="365B6D"/>
                </a:solidFill>
                <a:latin typeface="Barlow"/>
              </a:rPr>
              <a:t>Twitter(x) bukan hanya sarana komunikasi tapi juga untuk mencerminkan tren,sentiment, dan argumentasi</a:t>
            </a:r>
          </a:p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 spc="9">
                <a:solidFill>
                  <a:srgbClr val="365B6D"/>
                </a:solidFill>
                <a:latin typeface="Barlow"/>
              </a:rPr>
              <a:t>Kata-kata dalam tweet menjadi sorotan, termasuk yang besifat “abusive”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06851" y="1716722"/>
            <a:ext cx="2680860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254"/>
              </a:lnSpc>
            </a:pPr>
            <a:r>
              <a:rPr lang="en-US" sz="9378">
                <a:solidFill>
                  <a:srgbClr val="365B6D"/>
                </a:solidFill>
                <a:latin typeface="Barlow Bold"/>
              </a:rPr>
              <a:t>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09461" y="4905515"/>
            <a:ext cx="3730486" cy="5444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 spc="9">
                <a:solidFill>
                  <a:srgbClr val="365B6D"/>
                </a:solidFill>
                <a:latin typeface="Barlow"/>
              </a:rPr>
              <a:t>Penelitian ini difikuskan pada analisis jumlah karakter dan kata dalam tweet sebagai landasan memahami ekspresi digital di Twitter(X)</a:t>
            </a:r>
          </a:p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 spc="9">
                <a:solidFill>
                  <a:srgbClr val="365B6D"/>
                </a:solidFill>
                <a:latin typeface="Barlow"/>
              </a:rPr>
              <a:t>Tujuan adalah menjelajahi pola percakapan sehari-sehari agar memeri gambaran tentang keberaaman di Twitter(X)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53207" y="1642165"/>
            <a:ext cx="2721682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254"/>
              </a:lnSpc>
            </a:pPr>
            <a:r>
              <a:rPr lang="en-US" sz="9378">
                <a:solidFill>
                  <a:srgbClr val="365B6D"/>
                </a:solidFill>
                <a:latin typeface="Barlow Bold"/>
              </a:rPr>
              <a:t>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88568" y="4905515"/>
            <a:ext cx="3080246" cy="4187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 spc="9">
                <a:solidFill>
                  <a:srgbClr val="365B6D"/>
                </a:solidFill>
                <a:latin typeface="Barlow"/>
              </a:rPr>
              <a:t>Analisis karakter dan kata-kata diharapkan memberikan pemahaman yang lebih dalam terhadap dinamika percakapan di Twitter(X) pada masa kin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46683" y="1504081"/>
            <a:ext cx="2599669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254"/>
              </a:lnSpc>
            </a:pPr>
            <a:r>
              <a:rPr lang="en-US" sz="9378">
                <a:solidFill>
                  <a:srgbClr val="365B6D"/>
                </a:solidFill>
                <a:latin typeface="Barlow Bold"/>
              </a:rPr>
              <a:t>04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20591" y="8946"/>
            <a:ext cx="670307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65B6D"/>
                </a:solidFill>
                <a:latin typeface="Barlow Bold"/>
              </a:rPr>
              <a:t>Pendahuluan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06851" y="3117310"/>
            <a:ext cx="4608308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9"/>
              </a:lnSpc>
            </a:pPr>
            <a:r>
              <a:rPr lang="en-US" sz="2700">
                <a:solidFill>
                  <a:srgbClr val="365B6D"/>
                </a:solidFill>
                <a:latin typeface="Barlow Semi-Bold"/>
              </a:rPr>
              <a:t>Twitter sebagai </a:t>
            </a:r>
          </a:p>
          <a:p>
            <a:pPr>
              <a:lnSpc>
                <a:spcPts val="3779"/>
              </a:lnSpc>
            </a:pPr>
            <a:r>
              <a:rPr lang="en-US" sz="2700">
                <a:solidFill>
                  <a:srgbClr val="365B6D"/>
                </a:solidFill>
                <a:latin typeface="Barlow Semi-Bold"/>
              </a:rPr>
              <a:t>panggung digital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0086" y="3090695"/>
            <a:ext cx="4608308" cy="95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91"/>
              </a:lnSpc>
            </a:pPr>
            <a:r>
              <a:rPr lang="en-US" sz="2779">
                <a:solidFill>
                  <a:srgbClr val="365B6D"/>
                </a:solidFill>
                <a:latin typeface="Barlow Semi-Bold"/>
              </a:rPr>
              <a:t>Peran Twitter(X) di kehidupan sehari-hari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448533" y="3090695"/>
            <a:ext cx="4112617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365B6D"/>
                </a:solidFill>
                <a:latin typeface="Barlow Semi-Bold"/>
              </a:rPr>
              <a:t>Analisa jumlah karakter dan kata sebagai landasan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146683" y="3015634"/>
            <a:ext cx="4112617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365B6D"/>
                </a:solidFill>
                <a:latin typeface="Barlow Semi-Bold"/>
              </a:rPr>
              <a:t>Pentingnya pemahaman terhadap Dinamika percakapan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07472" y="6672678"/>
            <a:ext cx="7673056" cy="7673056"/>
          </a:xfrm>
          <a:custGeom>
            <a:avLst/>
            <a:gdLst/>
            <a:ahLst/>
            <a:cxnLst/>
            <a:rect r="r" b="b" t="t" l="l"/>
            <a:pathLst>
              <a:path h="7673056" w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024816" y="5501099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63659" y="6071953"/>
            <a:ext cx="960682" cy="1052540"/>
          </a:xfrm>
          <a:custGeom>
            <a:avLst/>
            <a:gdLst/>
            <a:ahLst/>
            <a:cxnLst/>
            <a:rect r="r" b="b" t="t" l="l"/>
            <a:pathLst>
              <a:path h="1052540" w="960682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539534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510099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994936" y="789120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512259" y="2334028"/>
            <a:ext cx="3474003" cy="647719"/>
            <a:chOff x="0" y="0"/>
            <a:chExt cx="914964" cy="17059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372A2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914964" cy="2372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8">
                  <a:solidFill>
                    <a:srgbClr val="FFF4EA"/>
                  </a:solidFill>
                  <a:latin typeface="Barlow Bold"/>
                </a:rPr>
                <a:t>Sumber data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977722" y="115936"/>
            <a:ext cx="14332556" cy="1446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3"/>
              </a:lnSpc>
            </a:pPr>
            <a:r>
              <a:rPr lang="en-US" sz="8618" spc="-172">
                <a:solidFill>
                  <a:srgbClr val="372A28"/>
                </a:solidFill>
                <a:latin typeface="Arbutus Slab"/>
              </a:rPr>
              <a:t>Metode penelitian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2259" y="3177615"/>
            <a:ext cx="3360904" cy="2725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4050" indent="-217025" lvl="1">
              <a:lnSpc>
                <a:spcPts val="2774"/>
              </a:lnSpc>
              <a:buFont typeface="Arial"/>
              <a:buChar char="•"/>
            </a:pPr>
            <a:r>
              <a:rPr lang="en-US" sz="2010">
                <a:solidFill>
                  <a:srgbClr val="946C0A"/>
                </a:solidFill>
                <a:latin typeface="Arbutus Slab"/>
              </a:rPr>
              <a:t>Munggunakan data dari “kaggle.com”. sesuai dengan instruksi dari Binar Academy</a:t>
            </a:r>
          </a:p>
          <a:p>
            <a:pPr marL="434050" indent="-217025" lvl="1">
              <a:lnSpc>
                <a:spcPts val="2774"/>
              </a:lnSpc>
              <a:buFont typeface="Arial"/>
              <a:buChar char="•"/>
            </a:pPr>
            <a:r>
              <a:rPr lang="en-US" sz="2010">
                <a:solidFill>
                  <a:srgbClr val="946C0A"/>
                </a:solidFill>
                <a:latin typeface="Arbutus Slab"/>
              </a:rPr>
              <a:t>Data yang digunakan adalah kumpulan Tweet dari platform Twitter(X)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6287815" y="2334028"/>
            <a:ext cx="3474003" cy="647719"/>
            <a:chOff x="0" y="0"/>
            <a:chExt cx="914964" cy="17059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372A2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914964" cy="2372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8">
                  <a:solidFill>
                    <a:srgbClr val="FFF4EA"/>
                  </a:solidFill>
                  <a:latin typeface="Barlow Bold"/>
                </a:rPr>
                <a:t>Data Cleansing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5284646" y="3483938"/>
            <a:ext cx="6254887" cy="1170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72536" indent="-186268" lvl="1">
              <a:lnSpc>
                <a:spcPts val="2381"/>
              </a:lnSpc>
              <a:buFont typeface="Arial"/>
              <a:buChar char="•"/>
            </a:pPr>
            <a:r>
              <a:rPr lang="en-US" sz="1725">
                <a:solidFill>
                  <a:srgbClr val="946C0A"/>
                </a:solidFill>
                <a:latin typeface="Arbutus Slab"/>
              </a:rPr>
              <a:t>setelah proses pembersihan data pada kolom Tweet di dataframe ”Data” dilakukan penilaian berdasarkan kata-kata yang terkandung dataframe “Abusive”.</a:t>
            </a:r>
          </a:p>
          <a:p>
            <a:pPr marL="372536" indent="-186268" lvl="1">
              <a:lnSpc>
                <a:spcPts val="2381"/>
              </a:lnSpc>
              <a:buFont typeface="Arial"/>
              <a:buChar char="•"/>
            </a:pPr>
            <a:r>
              <a:rPr lang="en-US" sz="1725">
                <a:solidFill>
                  <a:srgbClr val="946C0A"/>
                </a:solidFill>
                <a:latin typeface="Arbutus Slab"/>
              </a:rPr>
              <a:t>Hasil penilaian terdiri dari “Abusive” dan “Normal”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3211120" y="2334028"/>
            <a:ext cx="3474003" cy="647719"/>
            <a:chOff x="0" y="0"/>
            <a:chExt cx="914964" cy="17059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372A28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914964" cy="2372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8">
                  <a:solidFill>
                    <a:srgbClr val="FFF4EA"/>
                  </a:solidFill>
                  <a:latin typeface="Barlow Bold"/>
                </a:rPr>
                <a:t>Analisa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2130084" y="3151708"/>
            <a:ext cx="6157916" cy="4440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74"/>
              </a:lnSpc>
            </a:pPr>
            <a:r>
              <a:rPr lang="en-US" sz="2010">
                <a:solidFill>
                  <a:srgbClr val="946C0A"/>
                </a:solidFill>
                <a:latin typeface="Arbutus Slab"/>
              </a:rPr>
              <a:t>Analisa menggunakan Descriptive Analytic </a:t>
            </a:r>
          </a:p>
          <a:p>
            <a:pPr marL="434050" indent="-217025" lvl="1">
              <a:lnSpc>
                <a:spcPts val="2774"/>
              </a:lnSpc>
              <a:buFont typeface="Arial"/>
              <a:buChar char="•"/>
            </a:pPr>
            <a:r>
              <a:rPr lang="en-US" sz="2010">
                <a:solidFill>
                  <a:srgbClr val="946C0A"/>
                </a:solidFill>
                <a:latin typeface="Arbutus Slab"/>
              </a:rPr>
              <a:t>Univariate analysis akan memberikan wawasan mendalam tentang distribusi jumlah karakter dan kata pada setiap tweet</a:t>
            </a:r>
          </a:p>
          <a:p>
            <a:pPr marL="434050" indent="-217025" lvl="1">
              <a:lnSpc>
                <a:spcPts val="2774"/>
              </a:lnSpc>
              <a:buFont typeface="Arial"/>
              <a:buChar char="•"/>
            </a:pPr>
            <a:r>
              <a:rPr lang="en-US" sz="2010">
                <a:solidFill>
                  <a:srgbClr val="946C0A"/>
                </a:solidFill>
                <a:latin typeface="Arbutus Slab"/>
              </a:rPr>
              <a:t>bivariate analysis secara visual akan mengungkapkan hubungan antara variabel, membantu kita memahami dinamika percakapan di Twitter(X). </a:t>
            </a:r>
          </a:p>
          <a:p>
            <a:pPr marL="434050" indent="-217025" lvl="1">
              <a:lnSpc>
                <a:spcPts val="2774"/>
              </a:lnSpc>
              <a:buFont typeface="Arial"/>
              <a:buChar char="•"/>
            </a:pPr>
            <a:r>
              <a:rPr lang="en-US" sz="2010">
                <a:solidFill>
                  <a:srgbClr val="946C0A"/>
                </a:solidFill>
                <a:latin typeface="Arbutus Slab"/>
              </a:rPr>
              <a:t>Melalui pendekatan ini, kita dapat memahami lebih baik cara kata-kata berperan dalam membentuk sentimen dan interaksi di platform media sosial ini.</a:t>
            </a:r>
          </a:p>
          <a:p>
            <a:pPr>
              <a:lnSpc>
                <a:spcPts val="2774"/>
              </a:lnSpc>
            </a:pP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76568" y="2457778"/>
            <a:ext cx="3959107" cy="546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41"/>
              </a:lnSpc>
            </a:pPr>
            <a:r>
              <a:rPr lang="en-US" sz="2961" spc="59">
                <a:solidFill>
                  <a:srgbClr val="191919"/>
                </a:solidFill>
                <a:latin typeface="Aileron Bold"/>
              </a:rPr>
              <a:t>1.Univariate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76714" y="7205681"/>
            <a:ext cx="3959107" cy="956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07"/>
              </a:lnSpc>
            </a:pPr>
            <a:r>
              <a:rPr lang="en-US" sz="2538" spc="50">
                <a:solidFill>
                  <a:srgbClr val="191919"/>
                </a:solidFill>
                <a:latin typeface="Aileron"/>
              </a:rPr>
              <a:t>hasil analis berdasarkan Univariate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164446" y="2457778"/>
            <a:ext cx="3959107" cy="546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41"/>
              </a:lnSpc>
            </a:pPr>
            <a:r>
              <a:rPr lang="en-US" sz="2961" spc="59">
                <a:solidFill>
                  <a:srgbClr val="191919"/>
                </a:solidFill>
                <a:latin typeface="Aileron Bold"/>
              </a:rPr>
              <a:t>2. Bivariate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64446" y="7205681"/>
            <a:ext cx="3959107" cy="956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07"/>
              </a:lnSpc>
            </a:pPr>
            <a:r>
              <a:rPr lang="en-US" sz="2538" spc="50">
                <a:solidFill>
                  <a:srgbClr val="191919"/>
                </a:solidFill>
                <a:latin typeface="Aileron"/>
              </a:rPr>
              <a:t>hasil analisa berdasarkan</a:t>
            </a:r>
          </a:p>
          <a:p>
            <a:pPr>
              <a:lnSpc>
                <a:spcPts val="3807"/>
              </a:lnSpc>
            </a:pPr>
            <a:r>
              <a:rPr lang="en-US" sz="2538" spc="50">
                <a:solidFill>
                  <a:srgbClr val="191919"/>
                </a:solidFill>
                <a:latin typeface="Aileron"/>
              </a:rPr>
              <a:t>Bivariate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552324" y="2457778"/>
            <a:ext cx="3959107" cy="546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41"/>
              </a:lnSpc>
            </a:pPr>
            <a:r>
              <a:rPr lang="en-US" sz="2961" spc="59">
                <a:solidFill>
                  <a:srgbClr val="191919"/>
                </a:solidFill>
                <a:latin typeface="Aileron Bold"/>
              </a:rPr>
              <a:t>Kesimpulan Akhir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00771" y="7205681"/>
            <a:ext cx="3959107" cy="472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07"/>
              </a:lnSpc>
            </a:pPr>
            <a:r>
              <a:rPr lang="en-US" sz="2538" spc="50">
                <a:solidFill>
                  <a:srgbClr val="191919"/>
                </a:solidFill>
                <a:latin typeface="Aileron"/>
              </a:rPr>
              <a:t>Kesimpulan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776568" y="4125822"/>
            <a:ext cx="3959107" cy="2315231"/>
            <a:chOff x="0" y="0"/>
            <a:chExt cx="5638478" cy="32308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" y="12700"/>
              <a:ext cx="5623239" cy="3205480"/>
            </a:xfrm>
            <a:custGeom>
              <a:avLst/>
              <a:gdLst/>
              <a:ahLst/>
              <a:cxnLst/>
              <a:rect r="r" b="b" t="t" l="l"/>
              <a:pathLst>
                <a:path h="3205480" w="5623239">
                  <a:moveTo>
                    <a:pt x="4833298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4833298" y="0"/>
                  </a:lnTo>
                  <a:lnTo>
                    <a:pt x="5623238" y="1602740"/>
                  </a:lnTo>
                  <a:lnTo>
                    <a:pt x="4833298" y="320548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sp>
        <p:nvSpPr>
          <p:cNvPr name="Freeform 10" id="10">
            <a:hlinkClick r:id="rId4" action="ppaction://hlinksldjump"/>
          </p:cNvPr>
          <p:cNvSpPr/>
          <p:nvPr/>
        </p:nvSpPr>
        <p:spPr>
          <a:xfrm flipH="false" flipV="false" rot="0">
            <a:off x="4273173" y="4800488"/>
            <a:ext cx="965898" cy="965898"/>
          </a:xfrm>
          <a:custGeom>
            <a:avLst/>
            <a:gdLst/>
            <a:ahLst/>
            <a:cxnLst/>
            <a:rect r="r" b="b" t="t" l="l"/>
            <a:pathLst>
              <a:path h="965898" w="965898">
                <a:moveTo>
                  <a:pt x="0" y="0"/>
                </a:moveTo>
                <a:lnTo>
                  <a:pt x="965898" y="0"/>
                </a:lnTo>
                <a:lnTo>
                  <a:pt x="965898" y="965898"/>
                </a:lnTo>
                <a:lnTo>
                  <a:pt x="0" y="965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7164446" y="4125822"/>
            <a:ext cx="3959107" cy="2315231"/>
            <a:chOff x="0" y="0"/>
            <a:chExt cx="5638478" cy="3230880"/>
          </a:xfrm>
        </p:grpSpPr>
        <p:sp>
          <p:nvSpPr>
            <p:cNvPr name="Freeform 12" id="12">
              <a:hlinkClick r:id="rId5" action="ppaction://hlinksldjump"/>
            </p:cNvPr>
            <p:cNvSpPr/>
            <p:nvPr/>
          </p:nvSpPr>
          <p:spPr>
            <a:xfrm flipH="false" flipV="false" rot="0">
              <a:off x="5080" y="12700"/>
              <a:ext cx="5623239" cy="3205480"/>
            </a:xfrm>
            <a:custGeom>
              <a:avLst/>
              <a:gdLst/>
              <a:ahLst/>
              <a:cxnLst/>
              <a:rect r="r" b="b" t="t" l="l"/>
              <a:pathLst>
                <a:path h="3205480" w="5623239">
                  <a:moveTo>
                    <a:pt x="4833298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4833298" y="0"/>
                  </a:lnTo>
                  <a:lnTo>
                    <a:pt x="5623238" y="1602740"/>
                  </a:lnTo>
                  <a:lnTo>
                    <a:pt x="4833298" y="320548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1552324" y="4125822"/>
            <a:ext cx="3959107" cy="2315231"/>
            <a:chOff x="0" y="0"/>
            <a:chExt cx="5638478" cy="3230880"/>
          </a:xfrm>
        </p:grpSpPr>
        <p:sp>
          <p:nvSpPr>
            <p:cNvPr name="Freeform 14" id="14">
              <a:hlinkClick r:id="rId6" action="ppaction://hlinksldjump"/>
            </p:cNvPr>
            <p:cNvSpPr/>
            <p:nvPr/>
          </p:nvSpPr>
          <p:spPr>
            <a:xfrm flipH="false" flipV="false" rot="0">
              <a:off x="5080" y="12700"/>
              <a:ext cx="5623239" cy="3205480"/>
            </a:xfrm>
            <a:custGeom>
              <a:avLst/>
              <a:gdLst/>
              <a:ahLst/>
              <a:cxnLst/>
              <a:rect r="r" b="b" t="t" l="l"/>
              <a:pathLst>
                <a:path h="3205480" w="5623239">
                  <a:moveTo>
                    <a:pt x="4833298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4833298" y="0"/>
                  </a:lnTo>
                  <a:lnTo>
                    <a:pt x="5623238" y="1602740"/>
                  </a:lnTo>
                  <a:lnTo>
                    <a:pt x="4833298" y="320548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8569465" y="4708903"/>
            <a:ext cx="1149069" cy="1149069"/>
          </a:xfrm>
          <a:custGeom>
            <a:avLst/>
            <a:gdLst/>
            <a:ahLst/>
            <a:cxnLst/>
            <a:rect r="r" b="b" t="t" l="l"/>
            <a:pathLst>
              <a:path h="1149069" w="1149069">
                <a:moveTo>
                  <a:pt x="0" y="0"/>
                </a:moveTo>
                <a:lnTo>
                  <a:pt x="1149070" y="0"/>
                </a:lnTo>
                <a:lnTo>
                  <a:pt x="1149070" y="1149069"/>
                </a:lnTo>
                <a:lnTo>
                  <a:pt x="0" y="114906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007018" y="4758578"/>
            <a:ext cx="1049719" cy="1049719"/>
          </a:xfrm>
          <a:custGeom>
            <a:avLst/>
            <a:gdLst/>
            <a:ahLst/>
            <a:cxnLst/>
            <a:rect r="r" b="b" t="t" l="l"/>
            <a:pathLst>
              <a:path h="1049719" w="1049719">
                <a:moveTo>
                  <a:pt x="0" y="0"/>
                </a:moveTo>
                <a:lnTo>
                  <a:pt x="1049719" y="0"/>
                </a:lnTo>
                <a:lnTo>
                  <a:pt x="1049719" y="1049719"/>
                </a:lnTo>
                <a:lnTo>
                  <a:pt x="0" y="10497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711204" y="242255"/>
            <a:ext cx="12121139" cy="1410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480"/>
              </a:lnSpc>
            </a:pPr>
            <a:r>
              <a:rPr lang="en-US" sz="8200" spc="410">
                <a:solidFill>
                  <a:srgbClr val="191919"/>
                </a:solidFill>
                <a:latin typeface="Aileron Bold"/>
              </a:rPr>
              <a:t>Hasil dan Kesimpulan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75664" y="1511860"/>
            <a:ext cx="6936672" cy="6218570"/>
          </a:xfrm>
          <a:custGeom>
            <a:avLst/>
            <a:gdLst/>
            <a:ahLst/>
            <a:cxnLst/>
            <a:rect r="r" b="b" t="t" l="l"/>
            <a:pathLst>
              <a:path h="6218570" w="6936672">
                <a:moveTo>
                  <a:pt x="0" y="0"/>
                </a:moveTo>
                <a:lnTo>
                  <a:pt x="6936672" y="0"/>
                </a:lnTo>
                <a:lnTo>
                  <a:pt x="6936672" y="6218569"/>
                </a:lnTo>
                <a:lnTo>
                  <a:pt x="0" y="62185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641" r="0" b="-345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34307" y="165113"/>
            <a:ext cx="14019386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Perbandingan status pada data kalimat tweet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23492" y="8156439"/>
            <a:ext cx="14806671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nva Sans"/>
              </a:rPr>
              <a:t>dalam data kalimat  tweet yang di analisa kalimat Normal lebih banyak dari pada yang berstatus Normal </a:t>
            </a:r>
          </a:p>
          <a:p>
            <a:pPr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nva Sans"/>
              </a:rPr>
              <a:t>dengan perbandingan 49,4% - 50,6%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6236253" y="4630203"/>
            <a:ext cx="5815493" cy="701545"/>
            <a:chOff x="0" y="0"/>
            <a:chExt cx="1531653" cy="1847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31653" cy="184769"/>
            </a:xfrm>
            <a:custGeom>
              <a:avLst/>
              <a:gdLst/>
              <a:ahLst/>
              <a:cxnLst/>
              <a:rect r="r" b="b" t="t" l="l"/>
              <a:pathLst>
                <a:path h="184769" w="1531653">
                  <a:moveTo>
                    <a:pt x="1328453" y="0"/>
                  </a:moveTo>
                  <a:lnTo>
                    <a:pt x="203200" y="0"/>
                  </a:lnTo>
                  <a:lnTo>
                    <a:pt x="0" y="92385"/>
                  </a:lnTo>
                  <a:lnTo>
                    <a:pt x="203200" y="184769"/>
                  </a:lnTo>
                  <a:lnTo>
                    <a:pt x="1328453" y="184769"/>
                  </a:lnTo>
                  <a:lnTo>
                    <a:pt x="1531653" y="92385"/>
                  </a:lnTo>
                  <a:lnTo>
                    <a:pt x="1328453" y="0"/>
                  </a:lnTo>
                  <a:close/>
                </a:path>
              </a:pathLst>
            </a:custGeom>
            <a:solidFill>
              <a:srgbClr val="289D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52400" y="-85725"/>
              <a:ext cx="1226853" cy="2704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0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15007" y="2155681"/>
            <a:ext cx="7224538" cy="5544808"/>
          </a:xfrm>
          <a:custGeom>
            <a:avLst/>
            <a:gdLst/>
            <a:ahLst/>
            <a:cxnLst/>
            <a:rect r="r" b="b" t="t" l="l"/>
            <a:pathLst>
              <a:path h="5544808" w="7224538">
                <a:moveTo>
                  <a:pt x="0" y="0"/>
                </a:moveTo>
                <a:lnTo>
                  <a:pt x="7224538" y="0"/>
                </a:lnTo>
                <a:lnTo>
                  <a:pt x="7224538" y="5544807"/>
                </a:lnTo>
                <a:lnTo>
                  <a:pt x="0" y="55448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07" r="-5331" b="-60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47198" y="2263232"/>
            <a:ext cx="7219569" cy="5625490"/>
          </a:xfrm>
          <a:custGeom>
            <a:avLst/>
            <a:gdLst/>
            <a:ahLst/>
            <a:cxnLst/>
            <a:rect r="r" b="b" t="t" l="l"/>
            <a:pathLst>
              <a:path h="5625490" w="7219569">
                <a:moveTo>
                  <a:pt x="0" y="0"/>
                </a:moveTo>
                <a:lnTo>
                  <a:pt x="7219569" y="0"/>
                </a:lnTo>
                <a:lnTo>
                  <a:pt x="7219569" y="5625491"/>
                </a:lnTo>
                <a:lnTo>
                  <a:pt x="0" y="56254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565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452108" y="159703"/>
            <a:ext cx="1099467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Univariate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6715" y="8195628"/>
            <a:ext cx="775283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</a:rPr>
              <a:t>Jumlah total karakter pada data tweet antara 40 - 100  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47198" y="8195628"/>
            <a:ext cx="5741343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</a:rPr>
              <a:t>Jumlah total kata pada data tweet antara 5 - 15</a:t>
            </a:r>
          </a:p>
        </p:txBody>
      </p:sp>
      <p:sp>
        <p:nvSpPr>
          <p:cNvPr name="Freeform 10" id="10">
            <a:hlinkClick r:id="rId6" action="ppaction://hlinksldjump"/>
          </p:cNvPr>
          <p:cNvSpPr/>
          <p:nvPr/>
        </p:nvSpPr>
        <p:spPr>
          <a:xfrm flipH="false" flipV="false" rot="0">
            <a:off x="16776351" y="8937810"/>
            <a:ext cx="965898" cy="965898"/>
          </a:xfrm>
          <a:custGeom>
            <a:avLst/>
            <a:gdLst/>
            <a:ahLst/>
            <a:cxnLst/>
            <a:rect r="r" b="b" t="t" l="l"/>
            <a:pathLst>
              <a:path h="965898" w="965898">
                <a:moveTo>
                  <a:pt x="0" y="0"/>
                </a:moveTo>
                <a:lnTo>
                  <a:pt x="965898" y="0"/>
                </a:lnTo>
                <a:lnTo>
                  <a:pt x="965898" y="965898"/>
                </a:lnTo>
                <a:lnTo>
                  <a:pt x="0" y="9658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6519191" y="4347266"/>
            <a:ext cx="5249618" cy="701545"/>
            <a:chOff x="0" y="0"/>
            <a:chExt cx="1382615" cy="1847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2615" cy="184769"/>
            </a:xfrm>
            <a:custGeom>
              <a:avLst/>
              <a:gdLst/>
              <a:ahLst/>
              <a:cxnLst/>
              <a:rect r="r" b="b" t="t" l="l"/>
              <a:pathLst>
                <a:path h="184769" w="1382615">
                  <a:moveTo>
                    <a:pt x="1179415" y="0"/>
                  </a:moveTo>
                  <a:lnTo>
                    <a:pt x="203200" y="0"/>
                  </a:lnTo>
                  <a:lnTo>
                    <a:pt x="0" y="92385"/>
                  </a:lnTo>
                  <a:lnTo>
                    <a:pt x="203200" y="184769"/>
                  </a:lnTo>
                  <a:lnTo>
                    <a:pt x="1179415" y="184769"/>
                  </a:lnTo>
                  <a:lnTo>
                    <a:pt x="1382615" y="92385"/>
                  </a:lnTo>
                  <a:lnTo>
                    <a:pt x="1179415" y="0"/>
                  </a:lnTo>
                  <a:close/>
                </a:path>
              </a:pathLst>
            </a:custGeom>
            <a:solidFill>
              <a:srgbClr val="289D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52400" y="-85725"/>
              <a:ext cx="1077815" cy="2704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0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45073" y="1726247"/>
            <a:ext cx="7204819" cy="5596600"/>
          </a:xfrm>
          <a:custGeom>
            <a:avLst/>
            <a:gdLst/>
            <a:ahLst/>
            <a:cxnLst/>
            <a:rect r="r" b="b" t="t" l="l"/>
            <a:pathLst>
              <a:path h="5596600" w="7204819">
                <a:moveTo>
                  <a:pt x="0" y="0"/>
                </a:moveTo>
                <a:lnTo>
                  <a:pt x="7204818" y="0"/>
                </a:lnTo>
                <a:lnTo>
                  <a:pt x="7204818" y="5596600"/>
                </a:lnTo>
                <a:lnTo>
                  <a:pt x="0" y="5596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342498" y="1726247"/>
            <a:ext cx="7204819" cy="5596600"/>
          </a:xfrm>
          <a:custGeom>
            <a:avLst/>
            <a:gdLst/>
            <a:ahLst/>
            <a:cxnLst/>
            <a:rect r="r" b="b" t="t" l="l"/>
            <a:pathLst>
              <a:path h="5596600" w="7204819">
                <a:moveTo>
                  <a:pt x="0" y="0"/>
                </a:moveTo>
                <a:lnTo>
                  <a:pt x="7204818" y="0"/>
                </a:lnTo>
                <a:lnTo>
                  <a:pt x="7204818" y="5596600"/>
                </a:lnTo>
                <a:lnTo>
                  <a:pt x="0" y="5596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472519" y="-171450"/>
            <a:ext cx="1099467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Univariate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529425" y="7455853"/>
            <a:ext cx="9322653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</a:rPr>
              <a:t>Jumlah total karakter dan kata dalam status Abusive   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42498" y="7481253"/>
            <a:ext cx="656138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</a:rPr>
              <a:t>Jumlah total karakter dan kata dalam status Normal   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45073" y="7992428"/>
            <a:ext cx="15637892" cy="2111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</a:rPr>
              <a:t>Dalam Descriptive Statistic menunjukkan data yang diolah memiliki outlier namun tidak terlalu signifikan</a:t>
            </a:r>
          </a:p>
          <a:p>
            <a:pPr algn="just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</a:rPr>
              <a:t>dalam visualisasi diatas menunjukan </a:t>
            </a:r>
          </a:p>
          <a:p>
            <a:pPr algn="just" marL="863614" indent="-287871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000000"/>
                </a:solidFill>
                <a:latin typeface="Canva Sans"/>
              </a:rPr>
              <a:t>Total karakter dan total kata pada data tweet terbanyak terdapat pada status Abusive yaitu 10 -100, 5 - 20  , selanjutnya status Normal </a:t>
            </a:r>
          </a:p>
          <a:p>
            <a:pPr algn="just">
              <a:lnSpc>
                <a:spcPts val="2800"/>
              </a:lnSpc>
            </a:pPr>
          </a:p>
          <a:p>
            <a:pPr algn="just">
              <a:lnSpc>
                <a:spcPts val="2800"/>
              </a:lnSpc>
            </a:pPr>
          </a:p>
        </p:txBody>
      </p:sp>
      <p:sp>
        <p:nvSpPr>
          <p:cNvPr name="Freeform 11" id="11">
            <a:hlinkClick r:id="rId6" action="ppaction://hlinksldjump"/>
          </p:cNvPr>
          <p:cNvSpPr/>
          <p:nvPr/>
        </p:nvSpPr>
        <p:spPr>
          <a:xfrm flipH="false" flipV="false" rot="0">
            <a:off x="16776351" y="8937810"/>
            <a:ext cx="965898" cy="965898"/>
          </a:xfrm>
          <a:custGeom>
            <a:avLst/>
            <a:gdLst/>
            <a:ahLst/>
            <a:cxnLst/>
            <a:rect r="r" b="b" t="t" l="l"/>
            <a:pathLst>
              <a:path h="965898" w="965898">
                <a:moveTo>
                  <a:pt x="0" y="0"/>
                </a:moveTo>
                <a:lnTo>
                  <a:pt x="965898" y="0"/>
                </a:lnTo>
                <a:lnTo>
                  <a:pt x="965898" y="965898"/>
                </a:lnTo>
                <a:lnTo>
                  <a:pt x="0" y="9658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14514"/>
            <a:ext cx="5143037" cy="2660536"/>
          </a:xfrm>
          <a:custGeom>
            <a:avLst/>
            <a:gdLst/>
            <a:ahLst/>
            <a:cxnLst/>
            <a:rect r="r" b="b" t="t" l="l"/>
            <a:pathLst>
              <a:path h="2660536" w="5143037">
                <a:moveTo>
                  <a:pt x="0" y="0"/>
                </a:moveTo>
                <a:lnTo>
                  <a:pt x="5143037" y="0"/>
                </a:lnTo>
                <a:lnTo>
                  <a:pt x="5143037" y="2660536"/>
                </a:lnTo>
                <a:lnTo>
                  <a:pt x="0" y="26605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97" r="0" b="-29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1014514"/>
            <a:ext cx="5112597" cy="2660536"/>
          </a:xfrm>
          <a:custGeom>
            <a:avLst/>
            <a:gdLst/>
            <a:ahLst/>
            <a:cxnLst/>
            <a:rect r="r" b="b" t="t" l="l"/>
            <a:pathLst>
              <a:path h="2660536" w="5112597">
                <a:moveTo>
                  <a:pt x="0" y="0"/>
                </a:moveTo>
                <a:lnTo>
                  <a:pt x="5112597" y="0"/>
                </a:lnTo>
                <a:lnTo>
                  <a:pt x="5112597" y="2660536"/>
                </a:lnTo>
                <a:lnTo>
                  <a:pt x="0" y="26605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4522139"/>
            <a:ext cx="5143037" cy="2676377"/>
          </a:xfrm>
          <a:custGeom>
            <a:avLst/>
            <a:gdLst/>
            <a:ahLst/>
            <a:cxnLst/>
            <a:rect r="r" b="b" t="t" l="l"/>
            <a:pathLst>
              <a:path h="2676377" w="5143037">
                <a:moveTo>
                  <a:pt x="0" y="0"/>
                </a:moveTo>
                <a:lnTo>
                  <a:pt x="5143037" y="0"/>
                </a:lnTo>
                <a:lnTo>
                  <a:pt x="5143037" y="2676377"/>
                </a:lnTo>
                <a:lnTo>
                  <a:pt x="0" y="2676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4522139"/>
            <a:ext cx="5142116" cy="2675897"/>
          </a:xfrm>
          <a:custGeom>
            <a:avLst/>
            <a:gdLst/>
            <a:ahLst/>
            <a:cxnLst/>
            <a:rect r="r" b="b" t="t" l="l"/>
            <a:pathLst>
              <a:path h="2675897" w="5142116">
                <a:moveTo>
                  <a:pt x="0" y="0"/>
                </a:moveTo>
                <a:lnTo>
                  <a:pt x="5142116" y="0"/>
                </a:lnTo>
                <a:lnTo>
                  <a:pt x="5142116" y="2675897"/>
                </a:lnTo>
                <a:lnTo>
                  <a:pt x="0" y="26758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4518" y="7588406"/>
            <a:ext cx="15637892" cy="2463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</a:p>
          <a:p>
            <a:pPr algn="just" marL="863614" indent="-287871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000000"/>
                </a:solidFill>
                <a:latin typeface="Canva Sans"/>
              </a:rPr>
              <a:t> pada ststus Abusive, kata yang sering muncul adalah “dan”, “itu”, “yang”, “yg” dan di</a:t>
            </a:r>
          </a:p>
          <a:p>
            <a:pPr algn="just" marL="863614" indent="-287871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000000"/>
                </a:solidFill>
                <a:latin typeface="Canva Sans"/>
              </a:rPr>
              <a:t>Pada status Abusive, kata yang sering muncul dengan menggunakan stopword adalah "orang", "cebong", ”gue ", ”lu",   dan”lu”.</a:t>
            </a:r>
          </a:p>
          <a:p>
            <a:pPr algn="just">
              <a:lnSpc>
                <a:spcPts val="2800"/>
              </a:lnSpc>
            </a:pPr>
          </a:p>
          <a:p>
            <a:pPr algn="just">
              <a:lnSpc>
                <a:spcPts val="2800"/>
              </a:lnSpc>
            </a:pPr>
          </a:p>
          <a:p>
            <a:pPr algn="just">
              <a:lnSpc>
                <a:spcPts val="28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627425"/>
            <a:ext cx="5218063" cy="389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anva Sans"/>
              </a:rPr>
              <a:t>tanpa stop word pada status Abusive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3627425"/>
            <a:ext cx="5210249" cy="389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anva Sans"/>
              </a:rPr>
              <a:t> tanpa stop word pada status Normal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53511" y="-95250"/>
            <a:ext cx="793990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Kata yang Sering Muncul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884" y="7369966"/>
            <a:ext cx="5445696" cy="389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anva Sans"/>
              </a:rPr>
              <a:t>dengan stop word pada status Abusive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030184" y="7199151"/>
            <a:ext cx="5445696" cy="389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anva Sans"/>
              </a:rPr>
              <a:t>dengan stop word pada status Abusive</a:t>
            </a:r>
          </a:p>
        </p:txBody>
      </p:sp>
      <p:sp>
        <p:nvSpPr>
          <p:cNvPr name="Freeform 12" id="12">
            <a:hlinkClick r:id="rId8" action="ppaction://hlinksldjump"/>
          </p:cNvPr>
          <p:cNvSpPr/>
          <p:nvPr/>
        </p:nvSpPr>
        <p:spPr>
          <a:xfrm flipH="false" flipV="false" rot="0">
            <a:off x="17259300" y="9258300"/>
            <a:ext cx="965898" cy="965898"/>
          </a:xfrm>
          <a:custGeom>
            <a:avLst/>
            <a:gdLst/>
            <a:ahLst/>
            <a:cxnLst/>
            <a:rect r="r" b="b" t="t" l="l"/>
            <a:pathLst>
              <a:path h="965898" w="965898">
                <a:moveTo>
                  <a:pt x="0" y="0"/>
                </a:moveTo>
                <a:lnTo>
                  <a:pt x="965898" y="0"/>
                </a:lnTo>
                <a:lnTo>
                  <a:pt x="965898" y="965898"/>
                </a:lnTo>
                <a:lnTo>
                  <a:pt x="0" y="9658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DAF0AtG8Ekk</dc:identifier>
  <dcterms:modified xsi:type="dcterms:W3CDTF">2011-08-01T06:04:30Z</dcterms:modified>
  <cp:revision>1</cp:revision>
  <dc:title>Analisa Karakter dan Kata pada Data Tweet Menggunakan Descriptive Analytic</dc:title>
</cp:coreProperties>
</file>