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259" r:id="rId3"/>
    <p:sldId id="260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286" r:id="rId12"/>
    <p:sldId id="287" r:id="rId13"/>
    <p:sldId id="289" r:id="rId14"/>
    <p:sldId id="288" r:id="rId15"/>
    <p:sldId id="261" r:id="rId16"/>
    <p:sldId id="262" r:id="rId17"/>
    <p:sldId id="263" r:id="rId18"/>
    <p:sldId id="264" r:id="rId19"/>
    <p:sldId id="290" r:id="rId20"/>
    <p:sldId id="300" r:id="rId21"/>
    <p:sldId id="265" r:id="rId22"/>
    <p:sldId id="266" r:id="rId23"/>
    <p:sldId id="267" r:id="rId24"/>
    <p:sldId id="268" r:id="rId25"/>
    <p:sldId id="304" r:id="rId26"/>
    <p:sldId id="284" r:id="rId27"/>
    <p:sldId id="295" r:id="rId28"/>
    <p:sldId id="296" r:id="rId29"/>
    <p:sldId id="297" r:id="rId30"/>
    <p:sldId id="298" r:id="rId31"/>
    <p:sldId id="291" r:id="rId32"/>
    <p:sldId id="305" r:id="rId33"/>
    <p:sldId id="301" r:id="rId34"/>
    <p:sldId id="302" r:id="rId35"/>
    <p:sldId id="303" r:id="rId36"/>
    <p:sldId id="2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Grid="0">
      <p:cViewPr>
        <p:scale>
          <a:sx n="70" d="100"/>
          <a:sy n="70" d="100"/>
        </p:scale>
        <p:origin x="-41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D38BD-61F0-41E7-B78E-F6EFBE05382B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5FB2B-EE60-41A8-A3C8-ABA3DC79B1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475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6752B-3518-40A9-9DE6-FA4BDBF3BBDA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353D2-11F2-485D-990E-102323A8302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C5452-D751-401D-88FB-9705DCFED29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CE09C-B0E9-4EE8-8BF9-185BB6E01D5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0C82A-3561-4EA2-82FB-4A6FE727E93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9D720F-301E-4E45-ADE7-D765358C0DF8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6D7FD6-D3B8-438E-A5B6-6283108AAA37}" type="slidenum">
              <a:rPr lang="en-US" sz="1200" smtClean="0"/>
              <a:pPr eaLnBrk="1" hangingPunct="1"/>
              <a:t>28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31F4FA-3F9C-4D92-B317-34935A62C135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AD24-05CC-4B3A-8A91-DB29DDDE91A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029D0-11C5-4462-86A6-E11E41A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audio" Target="../media/audio4.wav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225632" y="2436037"/>
            <a:ext cx="11697194" cy="199505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>
                <a:solidFill>
                  <a:srgbClr val="FFFF00"/>
                </a:solidFill>
                <a:latin typeface="Arial Black" pitchFamily="34" charset="0"/>
              </a:rPr>
              <a:t>PERAN FASILITATOR UNTUK KEBERLANGSUNGAN TEAM LEARNING PADA OPD DALAM PENGUATAN INTEGRITAS DAN PENCEGAHAN KORUPSI</a:t>
            </a:r>
          </a:p>
        </p:txBody>
      </p:sp>
    </p:spTree>
    <p:extLst>
      <p:ext uri="{BB962C8B-B14F-4D97-AF65-F5344CB8AC3E}">
        <p14:creationId xmlns:p14="http://schemas.microsoft.com/office/powerpoint/2010/main" val="4783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888" y="105819"/>
            <a:ext cx="6927376" cy="672104"/>
          </a:xfrm>
          <a:solidFill>
            <a:srgbClr val="00FFFF"/>
          </a:solidFill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Aharoni" pitchFamily="2" charset="-79"/>
                <a:cs typeface="Aharoni" pitchFamily="2" charset="-79"/>
              </a:rPr>
              <a:t>Tanggung Jawab Fasilitator</a:t>
            </a:r>
            <a:endParaRPr lang="id-ID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6216" y="1050877"/>
            <a:ext cx="11423176" cy="7096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1. Selalu Netral atas isi atau materi pertemuan</a:t>
            </a:r>
            <a:endParaRPr lang="id-ID" sz="32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6216" y="2067636"/>
            <a:ext cx="11423176" cy="709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2. Merancang Fasilitasi</a:t>
            </a:r>
            <a:endParaRPr lang="id-ID" sz="32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6216" y="3034352"/>
            <a:ext cx="11423176" cy="7096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3. Memastikan Keseimbangan Partisipasi</a:t>
            </a:r>
            <a:endParaRPr lang="id-ID" sz="32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6216" y="3971499"/>
            <a:ext cx="11423176" cy="7096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4. Mendorong dialog antara peserta</a:t>
            </a:r>
            <a:endParaRPr lang="id-ID" sz="32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6216" y="4935939"/>
            <a:ext cx="11423176" cy="837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5. Menyediakan Struktur dan Proses untuk kerja kelompok</a:t>
            </a:r>
            <a:endParaRPr lang="id-ID" sz="32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6216" y="5986818"/>
            <a:ext cx="11423176" cy="7096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6. Mendorong Perbedaan Pandangan ke Arah Positif</a:t>
            </a:r>
            <a:endParaRPr lang="id-ID" sz="32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81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23" y="175689"/>
            <a:ext cx="10515600" cy="1325563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>
                <a:solidFill>
                  <a:srgbClr val="FFFF00"/>
                </a:solidFill>
              </a:rPr>
              <a:t>Terdapat Dua Pendekatan Dalam Reformasi Birokrasi Publik menurut Prof. Azhar Kasim (1998)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32763" y="1501252"/>
            <a:ext cx="4476465" cy="39487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latin typeface="Aharoni" pitchFamily="2" charset="-79"/>
                <a:cs typeface="Aharoni" pitchFamily="2" charset="-79"/>
              </a:rPr>
              <a:t>Pendekatan Struktural, dengan melakukan </a:t>
            </a:r>
            <a:r>
              <a:rPr lang="id-ID" sz="2800" i="1" dirty="0">
                <a:latin typeface="Aharoni" pitchFamily="2" charset="-79"/>
                <a:cs typeface="Aharoni" pitchFamily="2" charset="-79"/>
              </a:rPr>
              <a:t>down sizing, restructuring and redesign</a:t>
            </a:r>
            <a:r>
              <a:rPr lang="id-ID" sz="2800" i="1" dirty="0" smtClean="0">
                <a:latin typeface="Aharoni" pitchFamily="2" charset="-79"/>
                <a:cs typeface="Aharoni" pitchFamily="2" charset="-79"/>
              </a:rPr>
              <a:t>.</a:t>
            </a:r>
            <a:endParaRPr lang="id-ID" sz="2800" i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70544" y="2072185"/>
            <a:ext cx="3070746" cy="27818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latin typeface="Aharoni" pitchFamily="2" charset="-79"/>
                <a:cs typeface="Aharoni" pitchFamily="2" charset="-79"/>
              </a:rPr>
              <a:t>Pendekatan Kultural melalui </a:t>
            </a:r>
            <a:r>
              <a:rPr lang="id-ID" sz="2400" i="1" dirty="0">
                <a:latin typeface="Aharoni" pitchFamily="2" charset="-79"/>
                <a:cs typeface="Aharoni" pitchFamily="2" charset="-79"/>
              </a:rPr>
              <a:t>Leraning </a:t>
            </a:r>
            <a:r>
              <a:rPr lang="id-ID" sz="2400" i="1" dirty="0" smtClean="0">
                <a:latin typeface="Aharoni" pitchFamily="2" charset="-79"/>
                <a:cs typeface="Aharoni" pitchFamily="2" charset="-79"/>
              </a:rPr>
              <a:t>Organization</a:t>
            </a:r>
            <a:endParaRPr lang="id-ID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5659" y="5732060"/>
            <a:ext cx="5857164" cy="72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Porsi Pendekatan Struktural Jauh Lebih besar dalam praktek daripada pendekatan Kultural.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7554036" y="4876802"/>
            <a:ext cx="4399128" cy="72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Aspek Kultural tidak mengalami perubahan yang positif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7424382" y="5909482"/>
            <a:ext cx="4658436" cy="891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Pendekatan </a:t>
            </a:r>
            <a:r>
              <a:rPr lang="id-ID" i="1" dirty="0" smtClean="0"/>
              <a:t>Learning Organization </a:t>
            </a:r>
            <a:r>
              <a:rPr lang="id-ID" dirty="0" smtClean="0"/>
              <a:t> merupakan pendekatan yang mendesak untuk di implementasikan</a:t>
            </a:r>
            <a:endParaRPr lang="id-ID" dirty="0"/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9753600" y="5600133"/>
            <a:ext cx="0" cy="30934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 flipV="1">
            <a:off x="5609228" y="3463120"/>
            <a:ext cx="2661316" cy="1250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7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 Baru Pemimpin pada Organisasi Publik di Abad ke-21. ( Peter M. Senge )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3603009" y="5008726"/>
            <a:ext cx="1569492" cy="13374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TEACHER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7219666" y="5008725"/>
            <a:ext cx="1692322" cy="133748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STEWARD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5364706" y="1992570"/>
            <a:ext cx="1690048" cy="133748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DESIGNER</a:t>
            </a:r>
            <a:endParaRPr lang="id-ID" dirty="0"/>
          </a:p>
        </p:txBody>
      </p:sp>
      <p:sp>
        <p:nvSpPr>
          <p:cNvPr id="8" name="Isosceles Triangle 7"/>
          <p:cNvSpPr/>
          <p:nvPr/>
        </p:nvSpPr>
        <p:spPr>
          <a:xfrm>
            <a:off x="4981433" y="3330053"/>
            <a:ext cx="2456597" cy="1842448"/>
          </a:xfrm>
          <a:prstGeom prst="triangl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5732059" y="4067033"/>
            <a:ext cx="955343" cy="9416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FF00"/>
                </a:solidFill>
              </a:rPr>
              <a:t>LEADER</a:t>
            </a:r>
          </a:p>
          <a:p>
            <a:pPr algn="ctr"/>
            <a:r>
              <a:rPr lang="id-ID" b="1" dirty="0" smtClean="0">
                <a:solidFill>
                  <a:srgbClr val="FFFF00"/>
                </a:solidFill>
              </a:rPr>
              <a:t>AS </a:t>
            </a:r>
          </a:p>
          <a:p>
            <a:pPr algn="ctr"/>
            <a:r>
              <a:rPr lang="id-ID" b="1" dirty="0">
                <a:solidFill>
                  <a:srgbClr val="FFFF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0532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182" y="337829"/>
            <a:ext cx="7609764" cy="1325563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ctr"/>
            <a:r>
              <a:rPr lang="id-ID" sz="3600" dirty="0" smtClean="0">
                <a:latin typeface="Aharoni" pitchFamily="2" charset="-79"/>
                <a:cs typeface="Aharoni" pitchFamily="2" charset="-79"/>
              </a:rPr>
              <a:t>PEMIMPIN sebagai FASILITATOR atau KOMANDAN </a:t>
            </a:r>
            <a:r>
              <a:rPr lang="id-ID" sz="3600" dirty="0" smtClean="0">
                <a:latin typeface="Adobe Gothic Std B" pitchFamily="34" charset="-128"/>
                <a:ea typeface="Adobe Gothic Std B" pitchFamily="34" charset="-128"/>
                <a:cs typeface="Aharoni" pitchFamily="2" charset="-79"/>
              </a:rPr>
              <a:t>?</a:t>
            </a:r>
            <a:endParaRPr lang="id-ID" sz="3600" dirty="0">
              <a:latin typeface="Adobe Gothic Std B" pitchFamily="34" charset="-128"/>
              <a:ea typeface="Adobe Gothic Std B" pitchFamily="34" charset="-128"/>
              <a:cs typeface="Aharoni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5219" y="1872018"/>
            <a:ext cx="3029803" cy="1787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latin typeface="Arial Black" pitchFamily="34" charset="0"/>
              </a:rPr>
              <a:t>Sebagai komandan mengutamakan </a:t>
            </a:r>
            <a:r>
              <a:rPr lang="id-ID" sz="2400" b="1" dirty="0" smtClean="0">
                <a:latin typeface="Arial Black" pitchFamily="34" charset="0"/>
              </a:rPr>
              <a:t>kekuasaan</a:t>
            </a:r>
            <a:endParaRPr lang="id-ID" sz="2400" b="1" dirty="0">
              <a:latin typeface="Arial Black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91236" y="1872017"/>
            <a:ext cx="3860042" cy="1787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latin typeface="Arial Black" pitchFamily="34" charset="0"/>
              </a:rPr>
              <a:t>Sebagai fasilitator mendorong terjadinya pembelajaran dalam team learning</a:t>
            </a:r>
          </a:p>
        </p:txBody>
      </p:sp>
      <p:pic>
        <p:nvPicPr>
          <p:cNvPr id="5122" name="Picture 2" descr="D:\Pa Yamin\557016990423bd402b8b456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5" y="36598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a Yamin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61" y="3815636"/>
            <a:ext cx="3596192" cy="254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46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94" y="283239"/>
            <a:ext cx="6967669" cy="1325563"/>
          </a:xfrm>
          <a:solidFill>
            <a:srgbClr val="00FFFF"/>
          </a:solidFill>
        </p:spPr>
        <p:txBody>
          <a:bodyPr>
            <a:noAutofit/>
          </a:bodyPr>
          <a:lstStyle/>
          <a:p>
            <a:pPr algn="ctr"/>
            <a:r>
              <a:rPr lang="id-ID" sz="3200" dirty="0" smtClean="0">
                <a:latin typeface="Arial Black" pitchFamily="34" charset="0"/>
              </a:rPr>
              <a:t>Pemimpin sebagai Fasilitator melakukan </a:t>
            </a:r>
            <a:br>
              <a:rPr lang="id-ID" sz="3200" dirty="0" smtClean="0">
                <a:latin typeface="Arial Black" pitchFamily="34" charset="0"/>
              </a:rPr>
            </a:br>
            <a:r>
              <a:rPr lang="id-ID" sz="3200" dirty="0" smtClean="0">
                <a:latin typeface="Arial Black" pitchFamily="34" charset="0"/>
              </a:rPr>
              <a:t>hal-hal sebagai berikut :</a:t>
            </a:r>
            <a:endParaRPr lang="id-ID" sz="3200" dirty="0">
              <a:latin typeface="Arial Black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60502" y="1780540"/>
            <a:ext cx="6237026" cy="4995080"/>
            <a:chOff x="3113965" y="1733266"/>
            <a:chExt cx="4970058" cy="4326340"/>
          </a:xfrm>
        </p:grpSpPr>
        <p:sp>
          <p:nvSpPr>
            <p:cNvPr id="4" name="Oval 3"/>
            <p:cNvSpPr/>
            <p:nvPr/>
          </p:nvSpPr>
          <p:spPr>
            <a:xfrm>
              <a:off x="3739487" y="1733266"/>
              <a:ext cx="1460310" cy="137842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i="1" dirty="0" smtClean="0">
                  <a:solidFill>
                    <a:srgbClr val="002060"/>
                  </a:solidFill>
                </a:rPr>
                <a:t>1. Chating The Process</a:t>
              </a:r>
              <a:endParaRPr lang="id-ID" b="1" i="1" dirty="0">
                <a:solidFill>
                  <a:srgbClr val="00206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113965" y="3603009"/>
              <a:ext cx="1460310" cy="13784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i="1" dirty="0" smtClean="0">
                  <a:solidFill>
                    <a:schemeClr val="bg1"/>
                  </a:solidFill>
                </a:rPr>
                <a:t>2. Inspiring a Shared Vision</a:t>
              </a:r>
              <a:endParaRPr lang="id-ID" b="1" i="1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785814" y="4681182"/>
              <a:ext cx="1460310" cy="137842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i="1" dirty="0" smtClean="0">
                  <a:solidFill>
                    <a:schemeClr val="tx1"/>
                  </a:solidFill>
                </a:rPr>
                <a:t>3. Enabling Other to Act</a:t>
              </a:r>
              <a:endParaRPr lang="id-ID" b="1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414447" y="3575713"/>
              <a:ext cx="1669576" cy="163773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i="1" dirty="0" smtClean="0">
                  <a:solidFill>
                    <a:srgbClr val="FFFF00"/>
                  </a:solidFill>
                </a:rPr>
                <a:t>4. Modeling The Way</a:t>
              </a:r>
              <a:endParaRPr lang="id-ID" b="1" i="1" dirty="0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844650" y="1774211"/>
              <a:ext cx="1558121" cy="1378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i="1" dirty="0"/>
            </a:p>
          </p:txBody>
        </p:sp>
        <p:sp>
          <p:nvSpPr>
            <p:cNvPr id="9" name="Regular Pentagon 8"/>
            <p:cNvSpPr/>
            <p:nvPr/>
          </p:nvSpPr>
          <p:spPr>
            <a:xfrm>
              <a:off x="4312692" y="2606722"/>
              <a:ext cx="2406555" cy="2074460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itchFamily="34" charset="0"/>
                </a:rPr>
                <a:t>LEADER AS A FASILITATOR DO :</a:t>
              </a:r>
              <a:endParaRPr lang="id-ID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5015" y="2047165"/>
              <a:ext cx="1257868" cy="812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i="1" dirty="0"/>
                <a:t>5. </a:t>
              </a:r>
              <a:endParaRPr lang="id-ID" b="1" i="1" dirty="0" smtClean="0"/>
            </a:p>
            <a:p>
              <a:pPr algn="ctr"/>
              <a:r>
                <a:rPr lang="id-ID" b="1" i="1" dirty="0" smtClean="0"/>
                <a:t>Encharging </a:t>
              </a:r>
              <a:r>
                <a:rPr lang="id-ID" b="1" i="1" dirty="0"/>
                <a:t>The </a:t>
              </a:r>
              <a:r>
                <a:rPr lang="id-ID" b="1" i="1" dirty="0" smtClean="0"/>
                <a:t>Heart</a:t>
              </a:r>
              <a:endParaRPr lang="id-ID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02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1692" y="1"/>
            <a:ext cx="7101417" cy="608013"/>
          </a:xfrm>
        </p:spPr>
        <p:txBody>
          <a:bodyPr>
            <a:normAutofit fontScale="90000"/>
          </a:bodyPr>
          <a:lstStyle/>
          <a:p>
            <a:pPr algn="r" eaLnBrk="1" hangingPunct="1">
              <a:defRPr/>
            </a:pPr>
            <a:r>
              <a:rPr lang="id-ID" b="1" dirty="0" smtClean="0">
                <a:solidFill>
                  <a:srgbClr val="002060"/>
                </a:solidFill>
                <a:latin typeface="Anthony" pitchFamily="2" charset="0"/>
              </a:rPr>
              <a:t>DINOSAURUS</a:t>
            </a:r>
            <a:endParaRPr lang="id-ID" b="1" dirty="0" smtClean="0">
              <a:solidFill>
                <a:srgbClr val="002060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59428-B305-49E8-9747-AF77F1A9FB7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3887755" y="1143001"/>
            <a:ext cx="680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id-ID" sz="2000" i="1" dirty="0">
                <a:solidFill>
                  <a:srgbClr val="002060"/>
                </a:solidFill>
              </a:rPr>
              <a:t>Apakah Anda termasuk juga ?</a:t>
            </a:r>
            <a:endParaRPr lang="id-ID" sz="3200" i="1" dirty="0">
              <a:solidFill>
                <a:srgbClr val="002060"/>
              </a:solidFill>
            </a:endParaRP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6480043" y="6381328"/>
            <a:ext cx="497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b="1" dirty="0">
                <a:solidFill>
                  <a:srgbClr val="FFFF00"/>
                </a:solidFill>
              </a:rPr>
              <a:t>  Sumber : Dinosaurus   Brain, 1991</a:t>
            </a:r>
          </a:p>
        </p:txBody>
      </p:sp>
      <p:sp>
        <p:nvSpPr>
          <p:cNvPr id="1033" name="Text Box 5"/>
          <p:cNvSpPr txBox="1">
            <a:spLocks noChangeArrowheads="1"/>
          </p:cNvSpPr>
          <p:nvPr/>
        </p:nvSpPr>
        <p:spPr bwMode="auto">
          <a:xfrm>
            <a:off x="1828800" y="2667001"/>
            <a:ext cx="9855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d-ID" sz="2000" b="1" i="1" dirty="0">
                <a:solidFill>
                  <a:srgbClr val="002060"/>
                </a:solidFill>
              </a:rPr>
              <a:t>Merasa paling kuat, paling besar dan paling berkuasa.</a:t>
            </a:r>
          </a:p>
          <a:p>
            <a:pPr>
              <a:spcBef>
                <a:spcPct val="10000"/>
              </a:spcBef>
            </a:pPr>
            <a:r>
              <a:rPr lang="id-ID" sz="2000" b="1" i="1" dirty="0">
                <a:solidFill>
                  <a:srgbClr val="002060"/>
                </a:solidFill>
              </a:rPr>
              <a:t>Anggap enteng orang, tidak menghargai sesamanya</a:t>
            </a:r>
          </a:p>
          <a:p>
            <a:pPr>
              <a:spcBef>
                <a:spcPct val="10000"/>
              </a:spcBef>
            </a:pPr>
            <a:r>
              <a:rPr lang="id-ID" sz="2000" b="1" i="1" dirty="0">
                <a:solidFill>
                  <a:srgbClr val="002060"/>
                </a:solidFill>
              </a:rPr>
              <a:t>Merasa paling berjasa, sok pahlawan.</a:t>
            </a:r>
          </a:p>
          <a:p>
            <a:pPr>
              <a:spcBef>
                <a:spcPct val="10000"/>
              </a:spcBef>
            </a:pPr>
            <a:r>
              <a:rPr lang="id-ID" sz="2000" b="1" i="1" dirty="0">
                <a:solidFill>
                  <a:srgbClr val="002060"/>
                </a:solidFill>
              </a:rPr>
              <a:t>Suka ngambek [ mutung ] dan bersikap masa bodo</a:t>
            </a:r>
          </a:p>
          <a:p>
            <a:pPr>
              <a:spcBef>
                <a:spcPct val="10000"/>
              </a:spcBef>
            </a:pPr>
            <a:r>
              <a:rPr lang="id-ID" sz="2000" b="1" i="1" dirty="0">
                <a:solidFill>
                  <a:srgbClr val="002060"/>
                </a:solidFill>
              </a:rPr>
              <a:t>Beraninya hanya “dikandang sendiri”.</a:t>
            </a:r>
          </a:p>
          <a:p>
            <a:pPr>
              <a:spcBef>
                <a:spcPct val="10000"/>
              </a:spcBef>
            </a:pPr>
            <a:r>
              <a:rPr lang="id-ID" sz="2000" b="1" i="1" dirty="0">
                <a:solidFill>
                  <a:srgbClr val="002060"/>
                </a:solidFill>
              </a:rPr>
              <a:t>Badan segede gunung, nyali cuma sekecil kacang </a:t>
            </a:r>
          </a:p>
          <a:p>
            <a:pPr>
              <a:spcBef>
                <a:spcPct val="10000"/>
              </a:spcBef>
            </a:pPr>
            <a:r>
              <a:rPr lang="id-ID" sz="2000" b="1" i="1" dirty="0">
                <a:solidFill>
                  <a:srgbClr val="002060"/>
                </a:solidFill>
              </a:rPr>
              <a:t>hijau, 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2844800" y="4800600"/>
          <a:ext cx="25400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Clip" r:id="rId4" imgW="2798640" imgH="1068840" progId="">
                  <p:embed/>
                </p:oleObj>
              </mc:Choice>
              <mc:Fallback>
                <p:oleObj name="Clip" r:id="rId4" imgW="2798640" imgH="1068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800600"/>
                        <a:ext cx="2540000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"/>
          <p:cNvGraphicFramePr>
            <a:graphicFrameLocks noChangeAspect="1"/>
          </p:cNvGraphicFramePr>
          <p:nvPr/>
        </p:nvGraphicFramePr>
        <p:xfrm>
          <a:off x="2032000" y="533400"/>
          <a:ext cx="3556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Clip" r:id="rId6" imgW="1668600" imgH="1002600" progId="">
                  <p:embed/>
                </p:oleObj>
              </mc:Choice>
              <mc:Fallback>
                <p:oleObj name="Clip" r:id="rId6" imgW="1668600" imgH="100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33400"/>
                        <a:ext cx="35560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"/>
          <p:cNvGraphicFramePr>
            <a:graphicFrameLocks noChangeAspect="1"/>
          </p:cNvGraphicFramePr>
          <p:nvPr/>
        </p:nvGraphicFramePr>
        <p:xfrm>
          <a:off x="2133601" y="1143000"/>
          <a:ext cx="3325284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Clip" r:id="rId8" imgW="2798640" imgH="1068840" progId="">
                  <p:embed/>
                </p:oleObj>
              </mc:Choice>
              <mc:Fallback>
                <p:oleObj name="Clip" r:id="rId8" imgW="2798640" imgH="1068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143000"/>
                        <a:ext cx="3325284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1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07833" y="277813"/>
            <a:ext cx="6451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b="1" dirty="0" smtClean="0">
                <a:solidFill>
                  <a:srgbClr val="002060"/>
                </a:solidFill>
                <a:latin typeface="Anthony" pitchFamily="2" charset="0"/>
              </a:rPr>
              <a:t>DINOSAURUS</a:t>
            </a:r>
            <a:endParaRPr lang="id-ID" b="1" dirty="0" smtClean="0">
              <a:solidFill>
                <a:srgbClr val="002060"/>
              </a:solidFill>
            </a:endParaRPr>
          </a:p>
        </p:txBody>
      </p:sp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4572000" y="990601"/>
            <a:ext cx="558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2000" b="1" i="1" dirty="0">
                <a:solidFill>
                  <a:srgbClr val="002060"/>
                </a:solidFill>
              </a:rPr>
              <a:t>Apakah Anda termasuk juga ?</a:t>
            </a:r>
          </a:p>
        </p:txBody>
      </p:sp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3962400" y="1266132"/>
            <a:ext cx="77216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d-ID" b="1" i="1" dirty="0"/>
              <a:t>Suka bertingkah aneh-aneh lucu dan menggelikan.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id-ID" b="1" i="1" dirty="0"/>
              <a:t>Kemauannya tak jelas, sulit dimengerti orang.</a:t>
            </a:r>
          </a:p>
          <a:p>
            <a:pPr>
              <a:spcBef>
                <a:spcPct val="10000"/>
              </a:spcBef>
            </a:pPr>
            <a:r>
              <a:rPr lang="id-ID" b="1" i="1" dirty="0"/>
              <a:t>Suka mengancam, menakut-nakuti dan mengertak orang.</a:t>
            </a:r>
          </a:p>
          <a:p>
            <a:pPr>
              <a:spcBef>
                <a:spcPct val="10000"/>
              </a:spcBef>
            </a:pPr>
            <a:r>
              <a:rPr lang="id-ID" b="1" i="1" dirty="0"/>
              <a:t>Sering marah-marah, dan mengamuk tanpa ada sebab yg jelas.</a:t>
            </a:r>
          </a:p>
          <a:p>
            <a:pPr>
              <a:spcBef>
                <a:spcPct val="10000"/>
              </a:spcBef>
            </a:pPr>
            <a:r>
              <a:rPr lang="id-ID" b="1" i="1" dirty="0"/>
              <a:t>Suka mengejek dan merendahkan orang lain. Bahkan kalau menghukum orang, merasa bangga dan senang</a:t>
            </a:r>
            <a:r>
              <a:rPr lang="id-ID" i="1" dirty="0"/>
              <a:t>.</a:t>
            </a:r>
            <a:endParaRPr lang="id-ID" sz="2000" i="1" dirty="0"/>
          </a:p>
        </p:txBody>
      </p:sp>
      <p:sp>
        <p:nvSpPr>
          <p:cNvPr id="2056" name="Text Box 5"/>
          <p:cNvSpPr txBox="1">
            <a:spLocks noChangeArrowheads="1"/>
          </p:cNvSpPr>
          <p:nvPr/>
        </p:nvSpPr>
        <p:spPr bwMode="auto">
          <a:xfrm>
            <a:off x="1128859" y="3429001"/>
            <a:ext cx="7968885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id-ID" b="1" i="1" dirty="0"/>
              <a:t>Tidak  mau “mainannya” diganggu.</a:t>
            </a:r>
          </a:p>
          <a:p>
            <a:pPr>
              <a:spcBef>
                <a:spcPct val="10000"/>
              </a:spcBef>
            </a:pPr>
            <a:r>
              <a:rPr lang="id-ID" b="1" i="1" dirty="0"/>
              <a:t>Teritorialnya tidak boleh dimasuki orang.</a:t>
            </a:r>
          </a:p>
          <a:p>
            <a:pPr>
              <a:spcBef>
                <a:spcPct val="10000"/>
              </a:spcBef>
            </a:pPr>
            <a:r>
              <a:rPr lang="id-ID" b="1" i="1" dirty="0"/>
              <a:t>Egois, mau menang sendiri, tanpa ada toleransi</a:t>
            </a:r>
          </a:p>
          <a:p>
            <a:pPr>
              <a:spcBef>
                <a:spcPct val="10000"/>
              </a:spcBef>
            </a:pPr>
            <a:r>
              <a:rPr lang="id-ID" b="1" i="1" dirty="0"/>
              <a:t>Sok disiplin, sok peraturan, tak ada keluwesan sama sekali.</a:t>
            </a:r>
          </a:p>
          <a:p>
            <a:pPr>
              <a:spcBef>
                <a:spcPct val="10000"/>
              </a:spcBef>
            </a:pPr>
            <a:r>
              <a:rPr lang="id-ID" b="1" i="1" dirty="0"/>
              <a:t>Suka cekcok dan berantem dengan sesama “species.”</a:t>
            </a:r>
          </a:p>
          <a:p>
            <a:pPr>
              <a:spcBef>
                <a:spcPct val="10000"/>
              </a:spcBef>
            </a:pPr>
            <a:r>
              <a:rPr lang="id-ID" b="1" i="1" dirty="0"/>
              <a:t>Tega menekan dan memeras sesama “bangsa.”</a:t>
            </a:r>
          </a:p>
          <a:p>
            <a:pPr>
              <a:spcBef>
                <a:spcPct val="10000"/>
              </a:spcBef>
            </a:pPr>
            <a:r>
              <a:rPr lang="id-ID" b="1" i="1" dirty="0"/>
              <a:t>Tidak peka terhadap perasaan orang lain.</a:t>
            </a:r>
          </a:p>
        </p:txBody>
      </p:sp>
      <p:sp>
        <p:nvSpPr>
          <p:cNvPr id="2057" name="Text Box 6"/>
          <p:cNvSpPr txBox="1">
            <a:spLocks noChangeArrowheads="1"/>
          </p:cNvSpPr>
          <p:nvPr/>
        </p:nvSpPr>
        <p:spPr bwMode="auto">
          <a:xfrm>
            <a:off x="6604000" y="6404818"/>
            <a:ext cx="52832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b="1" dirty="0"/>
              <a:t> Sumber : Dinosaurus Brain, 1991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416680"/>
              </p:ext>
            </p:extLst>
          </p:nvPr>
        </p:nvGraphicFramePr>
        <p:xfrm>
          <a:off x="406400" y="836712"/>
          <a:ext cx="3657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Clip" r:id="rId4" imgW="2798640" imgH="1068840" progId="">
                  <p:embed/>
                </p:oleObj>
              </mc:Choice>
              <mc:Fallback>
                <p:oleObj name="Clip" r:id="rId4" imgW="2798640" imgH="1068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836712"/>
                        <a:ext cx="36576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8839201" y="3962400"/>
          <a:ext cx="2817284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Clip" r:id="rId6" imgW="2798640" imgH="1068840" progId="">
                  <p:embed/>
                </p:oleObj>
              </mc:Choice>
              <mc:Fallback>
                <p:oleObj name="Clip" r:id="rId6" imgW="2798640" imgH="1068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3962400"/>
                        <a:ext cx="2817284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1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5689600" y="1524001"/>
            <a:ext cx="5283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3600" b="1">
                <a:solidFill>
                  <a:schemeClr val="bg1"/>
                </a:solidFill>
                <a:latin typeface="AbrazoScriptSSi" pitchFamily="2" charset="0"/>
              </a:rPr>
              <a:t>  </a:t>
            </a:r>
            <a:r>
              <a:rPr lang="id-ID" sz="2400" b="1" i="1"/>
              <a:t>My strategies are :</a:t>
            </a:r>
          </a:p>
          <a:p>
            <a:pPr>
              <a:spcBef>
                <a:spcPct val="50000"/>
              </a:spcBef>
            </a:pPr>
            <a:r>
              <a:rPr lang="id-ID" sz="2400">
                <a:latin typeface="Arial Black" pitchFamily="34" charset="0"/>
              </a:rPr>
              <a:t>  </a:t>
            </a:r>
            <a:r>
              <a:rPr lang="id-ID" sz="2400" b="1">
                <a:latin typeface="Cooper Black" pitchFamily="18" charset="0"/>
              </a:rPr>
              <a:t>FRIGHT</a:t>
            </a:r>
          </a:p>
          <a:p>
            <a:pPr>
              <a:spcBef>
                <a:spcPct val="50000"/>
              </a:spcBef>
            </a:pPr>
            <a:r>
              <a:rPr lang="id-ID" sz="2400">
                <a:latin typeface="AbrazoScriptSSi" pitchFamily="2" charset="0"/>
              </a:rPr>
              <a:t>  </a:t>
            </a:r>
            <a:r>
              <a:rPr lang="id-ID" sz="2400" b="1" i="1"/>
              <a:t>Ketakutan</a:t>
            </a:r>
          </a:p>
          <a:p>
            <a:pPr>
              <a:spcBef>
                <a:spcPct val="50000"/>
              </a:spcBef>
            </a:pPr>
            <a:r>
              <a:rPr lang="id-ID" sz="2400">
                <a:latin typeface="Aachen-Bold" pitchFamily="2" charset="0"/>
              </a:rPr>
              <a:t>  </a:t>
            </a:r>
            <a:r>
              <a:rPr lang="id-ID" sz="2400" b="1">
                <a:latin typeface="Cooper Black" pitchFamily="18" charset="0"/>
              </a:rPr>
              <a:t>FIGHT</a:t>
            </a:r>
            <a:r>
              <a:rPr lang="id-ID" sz="2400">
                <a:latin typeface="Cooper Black" pitchFamily="18" charset="0"/>
              </a:rPr>
              <a:t>  </a:t>
            </a:r>
            <a:r>
              <a:rPr lang="id-ID" sz="2400">
                <a:latin typeface="Aachen-Bold" pitchFamily="2" charset="0"/>
              </a:rPr>
              <a:t>…...  </a:t>
            </a:r>
            <a:r>
              <a:rPr lang="id-ID" sz="2400" i="1"/>
              <a:t>and then</a:t>
            </a:r>
          </a:p>
          <a:p>
            <a:pPr>
              <a:spcBef>
                <a:spcPct val="50000"/>
              </a:spcBef>
            </a:pPr>
            <a:r>
              <a:rPr lang="id-ID" sz="3200">
                <a:latin typeface="AbrazoScriptSSi" pitchFamily="2" charset="0"/>
              </a:rPr>
              <a:t>  </a:t>
            </a:r>
            <a:r>
              <a:rPr lang="id-ID" sz="2400" b="1" i="1"/>
              <a:t>Berkelahi </a:t>
            </a:r>
          </a:p>
          <a:p>
            <a:pPr>
              <a:spcBef>
                <a:spcPct val="50000"/>
              </a:spcBef>
            </a:pPr>
            <a:r>
              <a:rPr lang="id-ID" sz="2400">
                <a:latin typeface="Aachen-Bold" pitchFamily="2" charset="0"/>
              </a:rPr>
              <a:t>  </a:t>
            </a:r>
            <a:r>
              <a:rPr lang="id-ID" sz="2400" b="1">
                <a:latin typeface="Cooper Black" pitchFamily="18" charset="0"/>
              </a:rPr>
              <a:t>FLIGHT</a:t>
            </a:r>
          </a:p>
          <a:p>
            <a:pPr>
              <a:spcBef>
                <a:spcPct val="50000"/>
              </a:spcBef>
            </a:pPr>
            <a:r>
              <a:rPr lang="id-ID" sz="2400">
                <a:latin typeface="Aachen-Bold" pitchFamily="2" charset="0"/>
              </a:rPr>
              <a:t>   </a:t>
            </a:r>
            <a:r>
              <a:rPr lang="id-ID" sz="2400" b="1" i="1"/>
              <a:t>L a r i</a:t>
            </a:r>
          </a:p>
          <a:p>
            <a:pPr>
              <a:spcBef>
                <a:spcPct val="50000"/>
              </a:spcBef>
            </a:pPr>
            <a:endParaRPr lang="id-ID" sz="2400" i="1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5711957" y="980728"/>
            <a:ext cx="4800533" cy="638944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b="1" dirty="0" smtClean="0">
                <a:solidFill>
                  <a:srgbClr val="FFFF00"/>
                </a:solidFill>
                <a:latin typeface="Anthony" pitchFamily="2" charset="0"/>
              </a:rPr>
              <a:t>DINOSAURUS</a:t>
            </a:r>
            <a:endParaRPr lang="id-ID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09600" y="914400"/>
          <a:ext cx="46736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Clip" r:id="rId4" imgW="7404120" imgH="4457520" progId="">
                  <p:embed/>
                </p:oleObj>
              </mc:Choice>
              <mc:Fallback>
                <p:oleObj name="Clip" r:id="rId4" imgW="7404120" imgH="4457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4673600" cy="44577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508000" y="4114801"/>
          <a:ext cx="45720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Clip" r:id="rId6" imgW="2798640" imgH="1068840" progId="">
                  <p:embed/>
                </p:oleObj>
              </mc:Choice>
              <mc:Fallback>
                <p:oleObj name="Clip" r:id="rId6" imgW="2798640" imgH="1068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114801"/>
                        <a:ext cx="4572000" cy="197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0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5979" y="332656"/>
            <a:ext cx="11444651" cy="619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id-ID" sz="3600" b="1" dirty="0" smtClean="0">
                <a:solidFill>
                  <a:srgbClr val="FFFF00"/>
                </a:solidFill>
                <a:latin typeface="Anthony" pitchFamily="2" charset="0"/>
              </a:rPr>
              <a:t>BUILDING LEARNING COMMITMENT</a:t>
            </a:r>
            <a:endParaRPr lang="id-ID" b="1" dirty="0" smtClean="0">
              <a:solidFill>
                <a:srgbClr val="FFFF00"/>
              </a:solidFill>
            </a:endParaRPr>
          </a:p>
        </p:txBody>
      </p:sp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106BB-DE68-428F-B3EC-CA2BFFBB4C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6400" y="2133600"/>
          <a:ext cx="4165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Clip" r:id="rId4" imgW="2798640" imgH="1068840" progId="">
                  <p:embed/>
                </p:oleObj>
              </mc:Choice>
              <mc:Fallback>
                <p:oleObj name="Clip" r:id="rId4" imgW="2798640" imgH="1068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133600"/>
                        <a:ext cx="4165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4978400" y="3276601"/>
            <a:ext cx="335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2000" i="1"/>
              <a:t>Fokus Pembelajaran Proses dan Metode</a:t>
            </a:r>
          </a:p>
        </p:txBody>
      </p:sp>
      <p:sp>
        <p:nvSpPr>
          <p:cNvPr id="4105" name="AutoShape 5"/>
          <p:cNvSpPr>
            <a:spLocks noChangeArrowheads="1"/>
          </p:cNvSpPr>
          <p:nvPr/>
        </p:nvSpPr>
        <p:spPr bwMode="auto">
          <a:xfrm>
            <a:off x="9245600" y="3657600"/>
            <a:ext cx="508000" cy="304800"/>
          </a:xfrm>
          <a:prstGeom prst="flowChartPrepa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AutoShape 6"/>
          <p:cNvSpPr>
            <a:spLocks noChangeArrowheads="1"/>
          </p:cNvSpPr>
          <p:nvPr/>
        </p:nvSpPr>
        <p:spPr bwMode="auto">
          <a:xfrm>
            <a:off x="9245600" y="4038600"/>
            <a:ext cx="508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AutoShape 7"/>
          <p:cNvSpPr>
            <a:spLocks noChangeArrowheads="1"/>
          </p:cNvSpPr>
          <p:nvPr/>
        </p:nvSpPr>
        <p:spPr bwMode="auto">
          <a:xfrm>
            <a:off x="8737600" y="3657600"/>
            <a:ext cx="508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AutoShape 8"/>
          <p:cNvSpPr>
            <a:spLocks noChangeArrowheads="1"/>
          </p:cNvSpPr>
          <p:nvPr/>
        </p:nvSpPr>
        <p:spPr bwMode="auto">
          <a:xfrm>
            <a:off x="8839200" y="3238500"/>
            <a:ext cx="508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AutoShape 9"/>
          <p:cNvSpPr>
            <a:spLocks noChangeArrowheads="1"/>
          </p:cNvSpPr>
          <p:nvPr/>
        </p:nvSpPr>
        <p:spPr bwMode="auto">
          <a:xfrm>
            <a:off x="8940800" y="2819400"/>
            <a:ext cx="508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AutoShape 10"/>
          <p:cNvSpPr>
            <a:spLocks noChangeArrowheads="1"/>
          </p:cNvSpPr>
          <p:nvPr/>
        </p:nvSpPr>
        <p:spPr bwMode="auto">
          <a:xfrm>
            <a:off x="9347200" y="2971800"/>
            <a:ext cx="609600" cy="45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AutoShape 11"/>
          <p:cNvSpPr>
            <a:spLocks noChangeArrowheads="1"/>
          </p:cNvSpPr>
          <p:nvPr/>
        </p:nvSpPr>
        <p:spPr bwMode="auto">
          <a:xfrm>
            <a:off x="9652000" y="3429000"/>
            <a:ext cx="508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AutoShape 12"/>
          <p:cNvSpPr>
            <a:spLocks noChangeArrowheads="1"/>
          </p:cNvSpPr>
          <p:nvPr/>
        </p:nvSpPr>
        <p:spPr bwMode="auto">
          <a:xfrm>
            <a:off x="9347200" y="2590800"/>
            <a:ext cx="609600" cy="3810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AutoShape 13"/>
          <p:cNvSpPr>
            <a:spLocks noChangeArrowheads="1"/>
          </p:cNvSpPr>
          <p:nvPr/>
        </p:nvSpPr>
        <p:spPr bwMode="auto">
          <a:xfrm>
            <a:off x="9956800" y="3048000"/>
            <a:ext cx="609600" cy="3810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AutoShape 14"/>
          <p:cNvSpPr>
            <a:spLocks noChangeArrowheads="1"/>
          </p:cNvSpPr>
          <p:nvPr/>
        </p:nvSpPr>
        <p:spPr bwMode="auto">
          <a:xfrm>
            <a:off x="10160000" y="3429000"/>
            <a:ext cx="609600" cy="3810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AutoShape 15"/>
          <p:cNvSpPr>
            <a:spLocks noChangeArrowheads="1"/>
          </p:cNvSpPr>
          <p:nvPr/>
        </p:nvSpPr>
        <p:spPr bwMode="auto">
          <a:xfrm>
            <a:off x="8737600" y="2438400"/>
            <a:ext cx="711200" cy="3048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AutoShape 16"/>
          <p:cNvSpPr>
            <a:spLocks noChangeArrowheads="1"/>
          </p:cNvSpPr>
          <p:nvPr/>
        </p:nvSpPr>
        <p:spPr bwMode="auto">
          <a:xfrm>
            <a:off x="8636000" y="4114800"/>
            <a:ext cx="609600" cy="3810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AutoShape 17"/>
          <p:cNvSpPr>
            <a:spLocks noChangeArrowheads="1"/>
          </p:cNvSpPr>
          <p:nvPr/>
        </p:nvSpPr>
        <p:spPr bwMode="auto">
          <a:xfrm>
            <a:off x="10160000" y="3886200"/>
            <a:ext cx="7112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AutoShape 18"/>
          <p:cNvSpPr>
            <a:spLocks noChangeArrowheads="1"/>
          </p:cNvSpPr>
          <p:nvPr/>
        </p:nvSpPr>
        <p:spPr bwMode="auto">
          <a:xfrm>
            <a:off x="9347200" y="2209800"/>
            <a:ext cx="711200" cy="3048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AutoShape 19"/>
          <p:cNvSpPr>
            <a:spLocks noChangeArrowheads="1"/>
          </p:cNvSpPr>
          <p:nvPr/>
        </p:nvSpPr>
        <p:spPr bwMode="auto">
          <a:xfrm>
            <a:off x="9855200" y="2743200"/>
            <a:ext cx="609600" cy="304800"/>
          </a:xfrm>
          <a:prstGeom prst="hexagon">
            <a:avLst>
              <a:gd name="adj" fmla="val 375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AutoShape 20"/>
          <p:cNvSpPr>
            <a:spLocks noChangeArrowheads="1"/>
          </p:cNvSpPr>
          <p:nvPr/>
        </p:nvSpPr>
        <p:spPr bwMode="auto">
          <a:xfrm>
            <a:off x="9753600" y="3810000"/>
            <a:ext cx="508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AutoShape 21"/>
          <p:cNvSpPr>
            <a:spLocks noChangeArrowheads="1"/>
          </p:cNvSpPr>
          <p:nvPr/>
        </p:nvSpPr>
        <p:spPr bwMode="auto">
          <a:xfrm>
            <a:off x="11176000" y="3810000"/>
            <a:ext cx="609600" cy="3810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AutoShape 22"/>
          <p:cNvSpPr>
            <a:spLocks noChangeArrowheads="1"/>
          </p:cNvSpPr>
          <p:nvPr/>
        </p:nvSpPr>
        <p:spPr bwMode="auto">
          <a:xfrm>
            <a:off x="10566400" y="4343400"/>
            <a:ext cx="508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3"/>
          <p:cNvSpPr txBox="1">
            <a:spLocks noChangeArrowheads="1"/>
          </p:cNvSpPr>
          <p:nvPr/>
        </p:nvSpPr>
        <p:spPr bwMode="auto">
          <a:xfrm>
            <a:off x="0" y="5410201"/>
            <a:ext cx="355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000" b="1"/>
              <a:t>Kelompok Individu yang Ego Sentris</a:t>
            </a:r>
          </a:p>
        </p:txBody>
      </p:sp>
      <p:sp>
        <p:nvSpPr>
          <p:cNvPr id="4124" name="AutoShape 24"/>
          <p:cNvSpPr>
            <a:spLocks noChangeArrowheads="1"/>
          </p:cNvSpPr>
          <p:nvPr/>
        </p:nvSpPr>
        <p:spPr bwMode="auto">
          <a:xfrm>
            <a:off x="8534400" y="2743200"/>
            <a:ext cx="406400" cy="304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AutoShape 25"/>
          <p:cNvSpPr>
            <a:spLocks noChangeArrowheads="1"/>
          </p:cNvSpPr>
          <p:nvPr/>
        </p:nvSpPr>
        <p:spPr bwMode="auto">
          <a:xfrm>
            <a:off x="10769600" y="3657600"/>
            <a:ext cx="4064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AutoShape 26"/>
          <p:cNvSpPr>
            <a:spLocks noChangeArrowheads="1"/>
          </p:cNvSpPr>
          <p:nvPr/>
        </p:nvSpPr>
        <p:spPr bwMode="auto">
          <a:xfrm>
            <a:off x="11074400" y="3429000"/>
            <a:ext cx="711200" cy="3048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AutoShape 27"/>
          <p:cNvSpPr>
            <a:spLocks noChangeArrowheads="1"/>
          </p:cNvSpPr>
          <p:nvPr/>
        </p:nvSpPr>
        <p:spPr bwMode="auto">
          <a:xfrm>
            <a:off x="9753600" y="4267200"/>
            <a:ext cx="711200" cy="3048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AutoShape 28"/>
          <p:cNvSpPr>
            <a:spLocks noChangeArrowheads="1"/>
          </p:cNvSpPr>
          <p:nvPr/>
        </p:nvSpPr>
        <p:spPr bwMode="auto">
          <a:xfrm>
            <a:off x="9753600" y="4648200"/>
            <a:ext cx="609600" cy="304800"/>
          </a:xfrm>
          <a:prstGeom prst="hexagon">
            <a:avLst>
              <a:gd name="adj" fmla="val 375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AutoShape 29"/>
          <p:cNvSpPr>
            <a:spLocks noChangeArrowheads="1"/>
          </p:cNvSpPr>
          <p:nvPr/>
        </p:nvSpPr>
        <p:spPr bwMode="auto">
          <a:xfrm>
            <a:off x="11074400" y="4343400"/>
            <a:ext cx="609600" cy="304800"/>
          </a:xfrm>
          <a:prstGeom prst="hexagon">
            <a:avLst>
              <a:gd name="adj" fmla="val 375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AutoShape 30"/>
          <p:cNvSpPr>
            <a:spLocks noChangeArrowheads="1"/>
          </p:cNvSpPr>
          <p:nvPr/>
        </p:nvSpPr>
        <p:spPr bwMode="auto">
          <a:xfrm>
            <a:off x="10769600" y="4038600"/>
            <a:ext cx="508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AutoShape 31"/>
          <p:cNvSpPr>
            <a:spLocks noChangeArrowheads="1"/>
          </p:cNvSpPr>
          <p:nvPr/>
        </p:nvSpPr>
        <p:spPr bwMode="auto">
          <a:xfrm>
            <a:off x="10566400" y="3276600"/>
            <a:ext cx="406400" cy="304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2" name="AutoShape 32"/>
          <p:cNvSpPr>
            <a:spLocks noChangeArrowheads="1"/>
          </p:cNvSpPr>
          <p:nvPr/>
        </p:nvSpPr>
        <p:spPr bwMode="auto">
          <a:xfrm>
            <a:off x="10464800" y="2895600"/>
            <a:ext cx="609600" cy="304800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3" name="AutoShape 33"/>
          <p:cNvSpPr>
            <a:spLocks noChangeArrowheads="1"/>
          </p:cNvSpPr>
          <p:nvPr/>
        </p:nvSpPr>
        <p:spPr bwMode="auto">
          <a:xfrm>
            <a:off x="10972800" y="3276600"/>
            <a:ext cx="508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4" name="AutoShape 34"/>
          <p:cNvSpPr>
            <a:spLocks noChangeArrowheads="1"/>
          </p:cNvSpPr>
          <p:nvPr/>
        </p:nvSpPr>
        <p:spPr bwMode="auto">
          <a:xfrm>
            <a:off x="9245600" y="4495800"/>
            <a:ext cx="609600" cy="304800"/>
          </a:xfrm>
          <a:prstGeom prst="hexagon">
            <a:avLst>
              <a:gd name="adj" fmla="val 375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5" name="AutoShape 35"/>
          <p:cNvSpPr>
            <a:spLocks noChangeArrowheads="1"/>
          </p:cNvSpPr>
          <p:nvPr/>
        </p:nvSpPr>
        <p:spPr bwMode="auto">
          <a:xfrm>
            <a:off x="10668000" y="4648200"/>
            <a:ext cx="508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AutoShape 36"/>
          <p:cNvSpPr>
            <a:spLocks noChangeArrowheads="1"/>
          </p:cNvSpPr>
          <p:nvPr/>
        </p:nvSpPr>
        <p:spPr bwMode="auto">
          <a:xfrm>
            <a:off x="9855200" y="4953000"/>
            <a:ext cx="609600" cy="304800"/>
          </a:xfrm>
          <a:prstGeom prst="hexagon">
            <a:avLst>
              <a:gd name="adj" fmla="val 375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AutoShape 37"/>
          <p:cNvSpPr>
            <a:spLocks noChangeArrowheads="1"/>
          </p:cNvSpPr>
          <p:nvPr/>
        </p:nvSpPr>
        <p:spPr bwMode="auto">
          <a:xfrm>
            <a:off x="8737600" y="4572000"/>
            <a:ext cx="609600" cy="304800"/>
          </a:xfrm>
          <a:prstGeom prst="hexagon">
            <a:avLst>
              <a:gd name="adj" fmla="val 375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8" name="AutoShape 38"/>
          <p:cNvSpPr>
            <a:spLocks noChangeArrowheads="1"/>
          </p:cNvSpPr>
          <p:nvPr/>
        </p:nvSpPr>
        <p:spPr bwMode="auto">
          <a:xfrm>
            <a:off x="9347200" y="4876800"/>
            <a:ext cx="5080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9" name="Object 39"/>
          <p:cNvGraphicFramePr>
            <a:graphicFrameLocks noChangeAspect="1"/>
          </p:cNvGraphicFramePr>
          <p:nvPr/>
        </p:nvGraphicFramePr>
        <p:xfrm>
          <a:off x="9753600" y="1981200"/>
          <a:ext cx="146685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Clip" r:id="rId6" imgW="643320" imgH="541800" progId="">
                  <p:embed/>
                </p:oleObj>
              </mc:Choice>
              <mc:Fallback>
                <p:oleObj name="Clip" r:id="rId6" imgW="643320" imgH="54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1981200"/>
                        <a:ext cx="1466851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0"/>
          <p:cNvGraphicFramePr>
            <a:graphicFrameLocks noChangeAspect="1"/>
          </p:cNvGraphicFramePr>
          <p:nvPr/>
        </p:nvGraphicFramePr>
        <p:xfrm>
          <a:off x="8839201" y="2873376"/>
          <a:ext cx="1750484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Clip" r:id="rId8" imgW="643320" imgH="541800" progId="">
                  <p:embed/>
                </p:oleObj>
              </mc:Choice>
              <mc:Fallback>
                <p:oleObj name="Clip" r:id="rId8" imgW="643320" imgH="54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73376"/>
                        <a:ext cx="1750484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9" name="AutoShape 41"/>
          <p:cNvSpPr>
            <a:spLocks noChangeArrowheads="1"/>
          </p:cNvSpPr>
          <p:nvPr/>
        </p:nvSpPr>
        <p:spPr bwMode="auto">
          <a:xfrm>
            <a:off x="11176000" y="4648200"/>
            <a:ext cx="406400" cy="304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AutoShape 42"/>
          <p:cNvSpPr>
            <a:spLocks noChangeArrowheads="1"/>
          </p:cNvSpPr>
          <p:nvPr/>
        </p:nvSpPr>
        <p:spPr bwMode="auto">
          <a:xfrm>
            <a:off x="10261600" y="4572000"/>
            <a:ext cx="406400" cy="381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1" name="Object 43"/>
          <p:cNvGraphicFramePr>
            <a:graphicFrameLocks noChangeAspect="1"/>
          </p:cNvGraphicFramePr>
          <p:nvPr/>
        </p:nvGraphicFramePr>
        <p:xfrm>
          <a:off x="8940800" y="4114800"/>
          <a:ext cx="136525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Clip" r:id="rId9" imgW="643320" imgH="541800" progId="">
                  <p:embed/>
                </p:oleObj>
              </mc:Choice>
              <mc:Fallback>
                <p:oleObj name="Clip" r:id="rId9" imgW="643320" imgH="54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0" y="4114800"/>
                        <a:ext cx="136525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1" name="Text Box 44"/>
          <p:cNvSpPr txBox="1">
            <a:spLocks noChangeArrowheads="1"/>
          </p:cNvSpPr>
          <p:nvPr/>
        </p:nvSpPr>
        <p:spPr bwMode="auto">
          <a:xfrm>
            <a:off x="8636000" y="5334001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000" b="1"/>
              <a:t>Team Matang/Effektif</a:t>
            </a:r>
          </a:p>
        </p:txBody>
      </p:sp>
      <p:sp>
        <p:nvSpPr>
          <p:cNvPr id="4142" name="Line 45"/>
          <p:cNvSpPr>
            <a:spLocks noChangeShapeType="1"/>
          </p:cNvSpPr>
          <p:nvPr/>
        </p:nvSpPr>
        <p:spPr bwMode="auto">
          <a:xfrm>
            <a:off x="3860800" y="5943600"/>
            <a:ext cx="17272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Text Box 46"/>
          <p:cNvSpPr txBox="1">
            <a:spLocks noChangeArrowheads="1"/>
          </p:cNvSpPr>
          <p:nvPr/>
        </p:nvSpPr>
        <p:spPr bwMode="auto">
          <a:xfrm>
            <a:off x="5384800" y="5761038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400" b="1" dirty="0">
                <a:solidFill>
                  <a:srgbClr val="FFFF00"/>
                </a:solidFill>
                <a:latin typeface="Abbey-Medium" pitchFamily="2" charset="0"/>
              </a:rPr>
              <a:t>BLC</a:t>
            </a:r>
          </a:p>
        </p:txBody>
      </p:sp>
      <p:sp>
        <p:nvSpPr>
          <p:cNvPr id="4144" name="Line 47"/>
          <p:cNvSpPr>
            <a:spLocks noChangeShapeType="1"/>
          </p:cNvSpPr>
          <p:nvPr/>
        </p:nvSpPr>
        <p:spPr bwMode="auto">
          <a:xfrm>
            <a:off x="6807200" y="5943600"/>
            <a:ext cx="20320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5" name="AutoShape 48"/>
          <p:cNvSpPr>
            <a:spLocks noChangeArrowheads="1"/>
          </p:cNvSpPr>
          <p:nvPr/>
        </p:nvSpPr>
        <p:spPr bwMode="auto">
          <a:xfrm rot="939250">
            <a:off x="3759200" y="4038600"/>
            <a:ext cx="5283200" cy="12192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6" name="Line 49"/>
          <p:cNvSpPr>
            <a:spLocks noChangeShapeType="1"/>
          </p:cNvSpPr>
          <p:nvPr/>
        </p:nvSpPr>
        <p:spPr bwMode="auto">
          <a:xfrm flipH="1">
            <a:off x="1219200" y="2362200"/>
            <a:ext cx="2235200" cy="22098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7" name="Line 50"/>
          <p:cNvSpPr>
            <a:spLocks noChangeShapeType="1"/>
          </p:cNvSpPr>
          <p:nvPr/>
        </p:nvSpPr>
        <p:spPr bwMode="auto">
          <a:xfrm>
            <a:off x="1422400" y="2362200"/>
            <a:ext cx="2235200" cy="22098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8" name="Text Box 51"/>
          <p:cNvSpPr txBox="1">
            <a:spLocks noChangeArrowheads="1"/>
          </p:cNvSpPr>
          <p:nvPr/>
        </p:nvSpPr>
        <p:spPr bwMode="auto">
          <a:xfrm>
            <a:off x="914400" y="4572001"/>
            <a:ext cx="254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800" b="1"/>
              <a:t>DINOSAURUS</a:t>
            </a:r>
          </a:p>
        </p:txBody>
      </p:sp>
      <p:sp>
        <p:nvSpPr>
          <p:cNvPr id="4149" name="Text Box 52"/>
          <p:cNvSpPr txBox="1">
            <a:spLocks noChangeArrowheads="1"/>
          </p:cNvSpPr>
          <p:nvPr/>
        </p:nvSpPr>
        <p:spPr bwMode="auto">
          <a:xfrm>
            <a:off x="9448800" y="1295401"/>
            <a:ext cx="101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BEE</a:t>
            </a:r>
          </a:p>
        </p:txBody>
      </p:sp>
      <p:sp>
        <p:nvSpPr>
          <p:cNvPr id="4150" name="Oval 53"/>
          <p:cNvSpPr>
            <a:spLocks noChangeArrowheads="1"/>
          </p:cNvSpPr>
          <p:nvPr/>
        </p:nvSpPr>
        <p:spPr bwMode="auto">
          <a:xfrm>
            <a:off x="9448800" y="1143000"/>
            <a:ext cx="1016000" cy="685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51" name="AutoShape 54"/>
          <p:cNvSpPr>
            <a:spLocks noChangeArrowheads="1"/>
          </p:cNvSpPr>
          <p:nvPr/>
        </p:nvSpPr>
        <p:spPr bwMode="auto">
          <a:xfrm>
            <a:off x="9245600" y="3429000"/>
            <a:ext cx="406400" cy="228600"/>
          </a:xfrm>
          <a:prstGeom prst="flowChartPrepa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4966" y="668740"/>
            <a:ext cx="5998190" cy="21017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rgbClr val="C00000"/>
                </a:solidFill>
                <a:latin typeface="Arial Black" pitchFamily="34" charset="0"/>
              </a:rPr>
              <a:t>Pemimpin sebagai Fasilitator adalah berperan sebagai </a:t>
            </a:r>
            <a:r>
              <a:rPr lang="id-ID" sz="3200" dirty="0" smtClean="0">
                <a:solidFill>
                  <a:srgbClr val="C00000"/>
                </a:solidFill>
                <a:latin typeface="Arial Black" pitchFamily="34" charset="0"/>
              </a:rPr>
              <a:t>“ratu lebah”</a:t>
            </a:r>
            <a:endParaRPr lang="id-ID" sz="32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9431" y="4051114"/>
            <a:ext cx="5882185" cy="19834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rgbClr val="002060"/>
                </a:solidFill>
                <a:latin typeface="Arial Black" pitchFamily="34" charset="0"/>
              </a:rPr>
              <a:t>Pemimpin sebagai Komandan lebih mengutamakan kekuasaan</a:t>
            </a:r>
            <a:endParaRPr lang="id-ID" sz="32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03156" y="2674961"/>
            <a:ext cx="5493226" cy="18560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latin typeface="Arial Black" pitchFamily="34" charset="0"/>
              </a:rPr>
              <a:t>Dalam </a:t>
            </a:r>
            <a:r>
              <a:rPr lang="id-ID" sz="3200" i="1" dirty="0">
                <a:latin typeface="Arial Black" pitchFamily="34" charset="0"/>
              </a:rPr>
              <a:t>Team Learning </a:t>
            </a:r>
            <a:r>
              <a:rPr lang="id-ID" sz="3200" dirty="0">
                <a:latin typeface="Arial Black" pitchFamily="34" charset="0"/>
              </a:rPr>
              <a:t>dibutuhkan pemimpin sebagai </a:t>
            </a:r>
            <a:r>
              <a:rPr lang="id-ID" sz="3200" dirty="0" smtClean="0">
                <a:latin typeface="Arial Black" pitchFamily="34" charset="0"/>
              </a:rPr>
              <a:t>“Ratu Lebah”/Fasilitator</a:t>
            </a:r>
            <a:endParaRPr lang="id-ID" sz="3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0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3"/>
          <p:cNvSpPr/>
          <p:nvPr/>
        </p:nvSpPr>
        <p:spPr>
          <a:xfrm>
            <a:off x="431371" y="260648"/>
            <a:ext cx="11233248" cy="1368152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solidFill>
                  <a:srgbClr val="FF0000"/>
                </a:solidFill>
              </a:rPr>
              <a:t>A. TUJUAN PEMBERIAN MATERI</a:t>
            </a:r>
            <a:endParaRPr lang="id-ID" sz="3600" dirty="0">
              <a:solidFill>
                <a:srgbClr val="FF0000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431371" y="1196752"/>
            <a:ext cx="11233248" cy="5472608"/>
          </a:xfrm>
          <a:prstGeom prst="horizontalScroll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3600" b="1" dirty="0" smtClean="0">
                <a:solidFill>
                  <a:schemeClr val="tx1"/>
                </a:solidFill>
              </a:rPr>
              <a:t>Memberikan pemahaman tentang pentingnya peran fasilitator dalam implementasi Team Learning pada OPD untuk penguatan Integritas dan pencegahan korupsi</a:t>
            </a:r>
          </a:p>
        </p:txBody>
      </p:sp>
    </p:spTree>
    <p:extLst>
      <p:ext uri="{BB962C8B-B14F-4D97-AF65-F5344CB8AC3E}">
        <p14:creationId xmlns:p14="http://schemas.microsoft.com/office/powerpoint/2010/main" val="16607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383" y="2726188"/>
            <a:ext cx="10515600" cy="1325563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ctr"/>
            <a:r>
              <a:rPr lang="id-ID" sz="4800" dirty="0" smtClean="0">
                <a:latin typeface="Algerian" pitchFamily="82" charset="0"/>
              </a:rPr>
              <a:t>PERANAN FASILITATOR DALAM </a:t>
            </a:r>
            <a:br>
              <a:rPr lang="id-ID" sz="4800" dirty="0" smtClean="0">
                <a:latin typeface="Algerian" pitchFamily="82" charset="0"/>
              </a:rPr>
            </a:br>
            <a:r>
              <a:rPr lang="id-ID" sz="4800" dirty="0" smtClean="0">
                <a:latin typeface="Algerian" pitchFamily="82" charset="0"/>
              </a:rPr>
              <a:t>TEAM LEARNING</a:t>
            </a:r>
            <a:endParaRPr lang="id-ID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91476" y="2492896"/>
            <a:ext cx="10372893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rgbClr val="FFFF00"/>
                </a:solidFill>
                <a:latin typeface="Arial Black" pitchFamily="34" charset="0"/>
              </a:rPr>
              <a:t>1</a:t>
            </a:r>
            <a:r>
              <a:rPr lang="id-ID" sz="2800" dirty="0" smtClean="0">
                <a:solidFill>
                  <a:srgbClr val="FFFF00"/>
                </a:solidFill>
                <a:latin typeface="Arial Black" pitchFamily="34" charset="0"/>
              </a:rPr>
              <a:t>. Perananan Pertama Pemimpin sebagai Fasilitator adalah melakukan Analisis tentang </a:t>
            </a:r>
            <a:r>
              <a:rPr lang="id-ID" sz="2800" i="1" dirty="0" smtClean="0">
                <a:solidFill>
                  <a:srgbClr val="FFFF00"/>
                </a:solidFill>
                <a:latin typeface="Arial Black" pitchFamily="34" charset="0"/>
              </a:rPr>
              <a:t>Eksistensi Learning Disabilities </a:t>
            </a:r>
            <a:r>
              <a:rPr lang="id-ID" sz="2800" dirty="0" smtClean="0">
                <a:solidFill>
                  <a:srgbClr val="FFFF00"/>
                </a:solidFill>
                <a:latin typeface="Arial Black" pitchFamily="34" charset="0"/>
              </a:rPr>
              <a:t>pada Unit Kerja</a:t>
            </a:r>
            <a:endParaRPr lang="id-ID" sz="28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2033" y="381000"/>
            <a:ext cx="5367599" cy="509649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FF00"/>
                </a:solidFill>
              </a:rPr>
              <a:t>LEARNIN</a:t>
            </a:r>
            <a:r>
              <a:rPr lang="id-ID" b="1" dirty="0" smtClean="0">
                <a:solidFill>
                  <a:srgbClr val="FFFF00"/>
                </a:solidFill>
              </a:rPr>
              <a:t>G </a:t>
            </a:r>
            <a:r>
              <a:rPr lang="en-US" b="1" dirty="0" smtClean="0">
                <a:solidFill>
                  <a:srgbClr val="FFFF00"/>
                </a:solidFill>
              </a:rPr>
              <a:t>DISABILITIES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625600" y="1828800"/>
            <a:ext cx="9753600" cy="4495800"/>
          </a:xfrm>
        </p:spPr>
        <p:txBody>
          <a:bodyPr>
            <a:normAutofit/>
          </a:bodyPr>
          <a:lstStyle/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800" b="1" i="1" dirty="0" smtClean="0"/>
              <a:t>1.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I am my position.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800" b="1" i="1" dirty="0" smtClean="0"/>
              <a:t>2. The enemy is out there.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800" b="1" i="1" dirty="0" smtClean="0"/>
              <a:t>3. The illusion of taking charge. 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800" b="1" i="1" dirty="0" smtClean="0"/>
              <a:t>4. The fixation on events.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800" b="1" i="1" dirty="0" smtClean="0"/>
              <a:t>5. The parable of boiled frog.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i="1" dirty="0" smtClean="0"/>
              <a:t>6. The delusion of learning from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i="1" dirty="0" smtClean="0"/>
              <a:t>     experience.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800" b="1" i="1" dirty="0" smtClean="0"/>
              <a:t>7. The myth of the management team.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800" b="1" i="1" dirty="0" smtClean="0"/>
              <a:t>     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endParaRPr lang="en-US" sz="1600" b="1" i="1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D8C61-8475-430C-A900-B0537F26206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5" name="Picture 5" descr="ed00316_"/>
          <p:cNvSpPr>
            <a:spLocks noChangeAspect="1" noChangeArrowheads="1"/>
          </p:cNvSpPr>
          <p:nvPr/>
        </p:nvSpPr>
        <p:spPr bwMode="auto">
          <a:xfrm>
            <a:off x="8229601" y="381000"/>
            <a:ext cx="294216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5" y="764704"/>
            <a:ext cx="11919067" cy="623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6646" y="121919"/>
            <a:ext cx="11656005" cy="662608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PENJELASAN LEARNING DISABILITIES</a:t>
            </a:r>
          </a:p>
        </p:txBody>
      </p:sp>
    </p:spTree>
    <p:extLst>
      <p:ext uri="{BB962C8B-B14F-4D97-AF65-F5344CB8AC3E}">
        <p14:creationId xmlns:p14="http://schemas.microsoft.com/office/powerpoint/2010/main" val="38459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6646" y="116632"/>
            <a:ext cx="11656005" cy="662608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PENJELASAN LEARNING DISABILITIES</a:t>
            </a:r>
            <a:r>
              <a:rPr lang="id-ID" sz="2800" dirty="0" smtClean="0"/>
              <a:t> (2)</a:t>
            </a:r>
            <a:endParaRPr lang="en-US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1" y="860250"/>
            <a:ext cx="11952651" cy="595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2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pPr algn="ctr"/>
            <a:r>
              <a:rPr lang="id-ID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1. Peran Pertama Pemimpin sebagai Fasilitator</a:t>
            </a:r>
            <a:endParaRPr lang="id-ID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id-ID" sz="3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Mempersiapkan segala fasilitasi untuk jalannya dialog</a:t>
            </a:r>
          </a:p>
          <a:p>
            <a:pPr marL="514350" indent="-514350">
              <a:buAutoNum type="alphaLcPeriod"/>
            </a:pPr>
            <a:r>
              <a:rPr lang="id-ID" sz="3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Merubah suasana kerjan menjadi lebih bersifat kolaboratif dan partnership</a:t>
            </a:r>
          </a:p>
          <a:p>
            <a:pPr marL="514350" indent="-514350">
              <a:buAutoNum type="alphaLcPeriod"/>
            </a:pPr>
            <a:r>
              <a:rPr lang="id-ID" sz="3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Menciptakan iklim </a:t>
            </a:r>
            <a:r>
              <a:rPr lang="id-ID" sz="3200" i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Learning</a:t>
            </a:r>
            <a:r>
              <a:rPr lang="id-ID" sz="3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dengan mendorong tumbuhnya semangat untuk berubah melalui Learning pada diri anggota sehingga setiap aparatur memiliki kemampuan mengembangkan kapasitas sebagai individual learning</a:t>
            </a:r>
            <a:endParaRPr lang="id-ID" sz="32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985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637731"/>
            <a:ext cx="12191998" cy="5100141"/>
            <a:chOff x="617517" y="-63721"/>
            <a:chExt cx="11051962" cy="6888562"/>
          </a:xfrm>
          <a:solidFill>
            <a:srgbClr val="002060"/>
          </a:solidFill>
        </p:grpSpPr>
        <p:sp>
          <p:nvSpPr>
            <p:cNvPr id="6" name="Rounded Rectangle 5"/>
            <p:cNvSpPr/>
            <p:nvPr/>
          </p:nvSpPr>
          <p:spPr>
            <a:xfrm>
              <a:off x="712519" y="-63721"/>
              <a:ext cx="3542248" cy="3410198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u="sng" dirty="0">
                  <a:solidFill>
                    <a:srgbClr val="FFFF00"/>
                  </a:solidFill>
                </a:rPr>
                <a:t>I. </a:t>
              </a:r>
              <a:r>
                <a:rPr lang="en-GB" sz="2000" u="sng" dirty="0" err="1">
                  <a:solidFill>
                    <a:srgbClr val="FFFF00"/>
                  </a:solidFill>
                </a:rPr>
                <a:t>Penguatan</a:t>
              </a:r>
              <a:r>
                <a:rPr lang="en-GB" sz="2000" u="sng" dirty="0">
                  <a:solidFill>
                    <a:srgbClr val="FFFF00"/>
                  </a:solidFill>
                </a:rPr>
                <a:t> </a:t>
              </a:r>
              <a:r>
                <a:rPr lang="en-GB" sz="2000" u="sng" dirty="0" err="1">
                  <a:solidFill>
                    <a:srgbClr val="FFFF00"/>
                  </a:solidFill>
                </a:rPr>
                <a:t>Integritas</a:t>
              </a:r>
              <a:r>
                <a:rPr lang="en-GB" sz="2000" u="sng" dirty="0">
                  <a:solidFill>
                    <a:srgbClr val="FFFF00"/>
                  </a:solidFill>
                </a:rPr>
                <a:t> </a:t>
              </a:r>
              <a:r>
                <a:rPr lang="en-GB" sz="2000" dirty="0">
                  <a:solidFill>
                    <a:srgbClr val="FFFF00"/>
                  </a:solidFill>
                </a:rPr>
                <a:t>: </a:t>
              </a:r>
            </a:p>
            <a:p>
              <a:pPr marL="342900" indent="-342900">
                <a:buAutoNum type="arabicPeriod"/>
              </a:pPr>
              <a:r>
                <a:rPr lang="en-GB" sz="2000" dirty="0">
                  <a:solidFill>
                    <a:srgbClr val="FFFF00"/>
                  </a:solidFill>
                </a:rPr>
                <a:t>Norma &amp; </a:t>
              </a:r>
              <a:r>
                <a:rPr lang="en-GB" sz="2000" dirty="0" err="1" smtClean="0">
                  <a:solidFill>
                    <a:srgbClr val="FFFF00"/>
                  </a:solidFill>
                </a:rPr>
                <a:t>Etika</a:t>
              </a:r>
              <a:r>
                <a:rPr lang="id-ID" sz="2000" dirty="0" smtClean="0">
                  <a:solidFill>
                    <a:srgbClr val="FFFF00"/>
                  </a:solidFill>
                </a:rPr>
                <a:t>,( Kode Etik Birokrasi Pemda )</a:t>
              </a:r>
              <a:endParaRPr lang="en-GB" sz="20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sz="2000" dirty="0" err="1">
                  <a:solidFill>
                    <a:srgbClr val="FFFF00"/>
                  </a:solidFill>
                </a:rPr>
                <a:t>Regulasi</a:t>
              </a:r>
              <a:r>
                <a:rPr lang="en-GB" sz="2000" dirty="0">
                  <a:solidFill>
                    <a:srgbClr val="FFFF00"/>
                  </a:solidFill>
                </a:rPr>
                <a:t> &amp; </a:t>
              </a:r>
              <a:r>
                <a:rPr lang="en-GB" sz="2000" dirty="0" err="1" smtClean="0">
                  <a:solidFill>
                    <a:srgbClr val="FFFF00"/>
                  </a:solidFill>
                </a:rPr>
                <a:t>Hukum</a:t>
              </a:r>
              <a:r>
                <a:rPr lang="id-ID" sz="2000" dirty="0" smtClean="0">
                  <a:solidFill>
                    <a:srgbClr val="FFFF00"/>
                  </a:solidFill>
                </a:rPr>
                <a:t> yang bersifat mengikat dan menjadi acuan</a:t>
              </a:r>
              <a:endParaRPr lang="en-GB" sz="20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id-ID" sz="2000" dirty="0" smtClean="0">
                  <a:solidFill>
                    <a:srgbClr val="FFFF00"/>
                  </a:solidFill>
                </a:rPr>
                <a:t>Good </a:t>
              </a:r>
              <a:r>
                <a:rPr lang="en-GB" sz="2000" dirty="0" smtClean="0">
                  <a:solidFill>
                    <a:srgbClr val="FFFF00"/>
                  </a:solidFill>
                </a:rPr>
                <a:t>Govern</a:t>
              </a:r>
              <a:r>
                <a:rPr lang="id-ID" sz="2000" dirty="0" smtClean="0">
                  <a:solidFill>
                    <a:srgbClr val="FFFF00"/>
                  </a:solidFill>
                </a:rPr>
                <a:t>ance</a:t>
              </a:r>
              <a:endParaRPr lang="en-GB" sz="20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sz="2000" dirty="0" err="1" smtClean="0">
                  <a:solidFill>
                    <a:srgbClr val="FFFF00"/>
                  </a:solidFill>
                </a:rPr>
                <a:t>Profesionalisme</a:t>
              </a:r>
              <a:r>
                <a:rPr lang="id-ID" sz="2000" dirty="0" smtClean="0">
                  <a:solidFill>
                    <a:srgbClr val="FFFF00"/>
                  </a:solidFill>
                </a:rPr>
                <a:t> </a:t>
              </a:r>
              <a:r>
                <a:rPr lang="en-GB" sz="2000" dirty="0" err="1" smtClean="0">
                  <a:solidFill>
                    <a:srgbClr val="FFFF00"/>
                  </a:solidFill>
                </a:rPr>
                <a:t>Aparatur</a:t>
              </a:r>
              <a:endParaRPr lang="en-GB" sz="2000" dirty="0">
                <a:solidFill>
                  <a:srgbClr val="FFFF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7517" y="3789384"/>
              <a:ext cx="3823854" cy="295101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FFFF00"/>
                  </a:solidFill>
                </a:rPr>
                <a:t>I</a:t>
              </a:r>
              <a:r>
                <a:rPr lang="id-ID" sz="2400" dirty="0" smtClean="0">
                  <a:solidFill>
                    <a:srgbClr val="FFFF00"/>
                  </a:solidFill>
                </a:rPr>
                <a:t>V</a:t>
              </a:r>
              <a:r>
                <a:rPr lang="en-GB" sz="2400" dirty="0" smtClean="0">
                  <a:solidFill>
                    <a:srgbClr val="FFFF00"/>
                  </a:solidFill>
                </a:rPr>
                <a:t>. </a:t>
              </a:r>
              <a:r>
                <a:rPr lang="en-GB" sz="2400" dirty="0" err="1">
                  <a:solidFill>
                    <a:srgbClr val="FFFF00"/>
                  </a:solidFill>
                </a:rPr>
                <a:t>Pengembangan</a:t>
              </a:r>
              <a:r>
                <a:rPr lang="en-GB" sz="2400" dirty="0">
                  <a:solidFill>
                    <a:srgbClr val="FFFF00"/>
                  </a:solidFill>
                </a:rPr>
                <a:t> </a:t>
              </a:r>
              <a:r>
                <a:rPr lang="en-GB" sz="2400" dirty="0" err="1">
                  <a:solidFill>
                    <a:srgbClr val="FFFF00"/>
                  </a:solidFill>
                </a:rPr>
                <a:t>Sistem</a:t>
              </a:r>
              <a:r>
                <a:rPr lang="en-GB" sz="2400" dirty="0">
                  <a:solidFill>
                    <a:srgbClr val="FFFF00"/>
                  </a:solidFill>
                </a:rPr>
                <a:t> </a:t>
              </a:r>
              <a:r>
                <a:rPr lang="id-ID" sz="2400" dirty="0" smtClean="0">
                  <a:solidFill>
                    <a:srgbClr val="FFFF00"/>
                  </a:solidFill>
                </a:rPr>
                <a:t>dan </a:t>
              </a:r>
              <a:r>
                <a:rPr lang="en-GB" sz="2400" dirty="0" err="1" smtClean="0">
                  <a:solidFill>
                    <a:srgbClr val="FFFF00"/>
                  </a:solidFill>
                </a:rPr>
                <a:t>Penguatan</a:t>
              </a:r>
              <a:r>
                <a:rPr lang="en-GB" sz="2400" dirty="0" smtClean="0">
                  <a:solidFill>
                    <a:srgbClr val="FFFF00"/>
                  </a:solidFill>
                </a:rPr>
                <a:t> </a:t>
              </a:r>
              <a:r>
                <a:rPr lang="en-GB" sz="2400" dirty="0" err="1">
                  <a:solidFill>
                    <a:srgbClr val="FFFF00"/>
                  </a:solidFill>
                </a:rPr>
                <a:t>Aplikasi</a:t>
              </a:r>
              <a:endParaRPr lang="en-GB" sz="24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sz="2400" dirty="0" err="1">
                  <a:solidFill>
                    <a:srgbClr val="FFFF00"/>
                  </a:solidFill>
                </a:rPr>
                <a:t>Transparansi</a:t>
              </a:r>
              <a:r>
                <a:rPr lang="en-GB" sz="2400" dirty="0">
                  <a:solidFill>
                    <a:srgbClr val="FFFF00"/>
                  </a:solidFill>
                </a:rPr>
                <a:t> </a:t>
              </a:r>
              <a:r>
                <a:rPr lang="en-GB" sz="2400" dirty="0" err="1">
                  <a:solidFill>
                    <a:srgbClr val="FFFF00"/>
                  </a:solidFill>
                </a:rPr>
                <a:t>Kebijakan</a:t>
              </a:r>
              <a:r>
                <a:rPr lang="en-GB" sz="2400" dirty="0">
                  <a:solidFill>
                    <a:srgbClr val="FFFF00"/>
                  </a:solidFill>
                </a:rPr>
                <a:t> </a:t>
              </a:r>
              <a:r>
                <a:rPr lang="en-GB" sz="2400" dirty="0" err="1">
                  <a:solidFill>
                    <a:srgbClr val="FFFF00"/>
                  </a:solidFill>
                </a:rPr>
                <a:t>Pelayanan</a:t>
              </a:r>
              <a:endParaRPr lang="en-GB" sz="24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sz="2400" dirty="0" err="1">
                  <a:solidFill>
                    <a:srgbClr val="FFFF00"/>
                  </a:solidFill>
                </a:rPr>
                <a:t>Transparansi</a:t>
              </a:r>
              <a:r>
                <a:rPr lang="en-GB" sz="2400" dirty="0">
                  <a:solidFill>
                    <a:srgbClr val="FFFF00"/>
                  </a:solidFill>
                </a:rPr>
                <a:t> system online</a:t>
              </a:r>
            </a:p>
            <a:p>
              <a:pPr marL="342900" indent="-342900">
                <a:buAutoNum type="arabicPeriod"/>
              </a:pPr>
              <a:r>
                <a:rPr lang="en-GB" sz="2400" dirty="0" err="1">
                  <a:solidFill>
                    <a:srgbClr val="FFFF00"/>
                  </a:solidFill>
                </a:rPr>
                <a:t>Penguatan</a:t>
              </a:r>
              <a:r>
                <a:rPr lang="en-GB" sz="2400" dirty="0">
                  <a:solidFill>
                    <a:srgbClr val="FFFF00"/>
                  </a:solidFill>
                </a:rPr>
                <a:t> </a:t>
              </a:r>
              <a:r>
                <a:rPr lang="en-GB" sz="2400" dirty="0" err="1">
                  <a:solidFill>
                    <a:srgbClr val="FFFF00"/>
                  </a:solidFill>
                </a:rPr>
                <a:t>Akuntabilitas</a:t>
              </a:r>
              <a:endParaRPr lang="en-GB" sz="2400" dirty="0">
                <a:solidFill>
                  <a:srgbClr val="FFFF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500739" y="459769"/>
              <a:ext cx="2897579" cy="170233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dirty="0">
                  <a:solidFill>
                    <a:srgbClr val="FFFF00"/>
                  </a:solidFill>
                </a:rPr>
                <a:t>III. </a:t>
              </a:r>
              <a:r>
                <a:rPr lang="id-ID" sz="2000" dirty="0">
                  <a:solidFill>
                    <a:srgbClr val="FFFF00"/>
                  </a:solidFill>
                </a:rPr>
                <a:t>Pemecahan </a:t>
              </a:r>
              <a:r>
                <a:rPr lang="id-ID" sz="2000" dirty="0" smtClean="0">
                  <a:solidFill>
                    <a:srgbClr val="FFFF00"/>
                  </a:solidFill>
                </a:rPr>
                <a:t>Masalah Pelayanan Public</a:t>
              </a:r>
              <a:endParaRPr lang="en-GB" sz="20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sz="2000" dirty="0">
                  <a:solidFill>
                    <a:srgbClr val="FFFF00"/>
                  </a:solidFill>
                </a:rPr>
                <a:t>Predictable</a:t>
              </a:r>
            </a:p>
            <a:p>
              <a:pPr marL="342900" indent="-342900">
                <a:buAutoNum type="arabicPeriod"/>
              </a:pPr>
              <a:r>
                <a:rPr lang="en-GB" sz="2000" dirty="0">
                  <a:solidFill>
                    <a:srgbClr val="FFFF00"/>
                  </a:solidFill>
                </a:rPr>
                <a:t>Unpredictable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482932" y="3375065"/>
              <a:ext cx="3186547" cy="34497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rgbClr val="FFFF00"/>
                  </a:solidFill>
                </a:rPr>
                <a:t>V</a:t>
              </a:r>
              <a:r>
                <a:rPr lang="en-GB" dirty="0">
                  <a:solidFill>
                    <a:srgbClr val="FFFF00"/>
                  </a:solidFill>
                </a:rPr>
                <a:t>. </a:t>
              </a:r>
              <a:r>
                <a:rPr lang="en-GB" dirty="0" err="1">
                  <a:solidFill>
                    <a:srgbClr val="FFFF00"/>
                  </a:solidFill>
                </a:rPr>
                <a:t>Strategi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Penguatan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Integritas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dan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Pencegahan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Korupsi</a:t>
              </a:r>
              <a:endParaRPr lang="en-GB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dirty="0" err="1">
                  <a:solidFill>
                    <a:srgbClr val="FFFF00"/>
                  </a:solidFill>
                </a:rPr>
                <a:t>Penguatan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id-ID" dirty="0" smtClean="0">
                  <a:solidFill>
                    <a:srgbClr val="FFFF00"/>
                  </a:solidFill>
                </a:rPr>
                <a:t>sistem </a:t>
              </a:r>
              <a:r>
                <a:rPr lang="id-ID" dirty="0">
                  <a:solidFill>
                    <a:srgbClr val="FFFF00"/>
                  </a:solidFill>
                </a:rPr>
                <a:t>pengawasan </a:t>
              </a:r>
              <a:r>
                <a:rPr lang="en-GB" dirty="0" smtClean="0">
                  <a:solidFill>
                    <a:srgbClr val="FFFF00"/>
                  </a:solidFill>
                </a:rPr>
                <a:t>internal</a:t>
              </a:r>
              <a:endParaRPr lang="en-GB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dirty="0" err="1" smtClean="0">
                  <a:solidFill>
                    <a:srgbClr val="FFFF00"/>
                  </a:solidFill>
                </a:rPr>
                <a:t>Peng</a:t>
              </a:r>
              <a:r>
                <a:rPr lang="id-ID" dirty="0" smtClean="0">
                  <a:solidFill>
                    <a:srgbClr val="FFFF00"/>
                  </a:solidFill>
                </a:rPr>
                <a:t>uatan</a:t>
              </a:r>
              <a:r>
                <a:rPr lang="en-GB" dirty="0" smtClean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partisipasi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 smtClean="0">
                  <a:solidFill>
                    <a:srgbClr val="FFFF00"/>
                  </a:solidFill>
                </a:rPr>
                <a:t>masyarakat</a:t>
              </a:r>
              <a:endParaRPr lang="id-ID" dirty="0" smtClean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id-ID" dirty="0" smtClean="0">
                  <a:solidFill>
                    <a:srgbClr val="FFFF00"/>
                  </a:solidFill>
                </a:rPr>
                <a:t>Reward and Punishment</a:t>
              </a:r>
            </a:p>
            <a:p>
              <a:pPr marL="342900" indent="-342900">
                <a:buAutoNum type="arabicPeriod"/>
              </a:pPr>
              <a:r>
                <a:rPr lang="id-ID" dirty="0" smtClean="0">
                  <a:solidFill>
                    <a:srgbClr val="FFFF00"/>
                  </a:solidFill>
                </a:rPr>
                <a:t>Penegakan hukum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951333" y="2741339"/>
              <a:ext cx="3139132" cy="279678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800" dirty="0">
                  <a:solidFill>
                    <a:srgbClr val="FFFF00"/>
                  </a:solidFill>
                </a:rPr>
                <a:t>AGENDA TEAM LEARNING UNTUK PENGUATAN INTEGRITAS</a:t>
              </a:r>
            </a:p>
          </p:txBody>
        </p:sp>
      </p:grpSp>
      <p:cxnSp>
        <p:nvCxnSpPr>
          <p:cNvPr id="13" name="Straight Arrow Connector 12"/>
          <p:cNvCxnSpPr>
            <a:stCxn id="10" idx="1"/>
            <a:endCxn id="6" idx="3"/>
          </p:cNvCxnSpPr>
          <p:nvPr/>
        </p:nvCxnSpPr>
        <p:spPr>
          <a:xfrm flipH="1" flipV="1">
            <a:off x="4012441" y="2900149"/>
            <a:ext cx="1275554" cy="1117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7" idx="3"/>
          </p:cNvCxnSpPr>
          <p:nvPr/>
        </p:nvCxnSpPr>
        <p:spPr>
          <a:xfrm flipH="1">
            <a:off x="4218294" y="5481969"/>
            <a:ext cx="1069701" cy="100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7"/>
            <a:endCxn id="8" idx="1"/>
          </p:cNvCxnSpPr>
          <p:nvPr/>
        </p:nvCxnSpPr>
        <p:spPr>
          <a:xfrm flipV="1">
            <a:off x="7736664" y="2655498"/>
            <a:ext cx="959731" cy="13622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9" idx="1"/>
          </p:cNvCxnSpPr>
          <p:nvPr/>
        </p:nvCxnSpPr>
        <p:spPr>
          <a:xfrm flipV="1">
            <a:off x="7736664" y="5460803"/>
            <a:ext cx="940087" cy="211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391477" y="49944"/>
            <a:ext cx="95050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rgbClr val="FFFF00"/>
                </a:solidFill>
                <a:latin typeface="Arial Black" pitchFamily="34" charset="0"/>
              </a:rPr>
              <a:t>2</a:t>
            </a:r>
            <a:r>
              <a:rPr lang="id-ID" sz="2800" dirty="0" smtClean="0">
                <a:solidFill>
                  <a:srgbClr val="FFFF00"/>
                </a:solidFill>
                <a:latin typeface="Arial Black" pitchFamily="34" charset="0"/>
              </a:rPr>
              <a:t>. Fasilitator Menetapkan Pilihan Agenda Dalam Penguatan Integritas dan Pencegahan Korupsi pada Pemkot Bogor</a:t>
            </a:r>
            <a:endParaRPr lang="id-ID" sz="28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14093" y="1637731"/>
            <a:ext cx="3196471" cy="126037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rgbClr val="FFFF00"/>
                </a:solidFill>
              </a:rPr>
              <a:t>II. </a:t>
            </a:r>
            <a:r>
              <a:rPr lang="id-ID" sz="2000" dirty="0" smtClean="0">
                <a:solidFill>
                  <a:srgbClr val="FFFF00"/>
                </a:solidFill>
              </a:rPr>
              <a:t>Kebijakan dan Strategi Pemda Kota Bogor dalam pencegahan Korupsi,</a:t>
            </a:r>
            <a:endParaRPr lang="en-GB" sz="20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10" idx="0"/>
            <a:endCxn id="22" idx="2"/>
          </p:cNvCxnSpPr>
          <p:nvPr/>
        </p:nvCxnSpPr>
        <p:spPr>
          <a:xfrm flipH="1" flipV="1">
            <a:off x="6512329" y="2898103"/>
            <a:ext cx="1" cy="8164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C9B629-668B-41E6-861B-4985E27B6A9A}" type="slidenum">
              <a:rPr lang="en-US" sz="1400" smtClean="0"/>
              <a:pPr eaLnBrk="1" hangingPunct="1"/>
              <a:t>27</a:t>
            </a:fld>
            <a:endParaRPr lang="en-US" sz="140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924334"/>
            <a:ext cx="5847307" cy="103381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latin typeface="Stencil" pitchFamily="82" charset="0"/>
              </a:rPr>
              <a:t>13 UNSUR PROTOKOL DIALOG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12800" y="3129886"/>
            <a:ext cx="10769600" cy="3231654"/>
          </a:xfrm>
          <a:prstGeom prst="rect">
            <a:avLst/>
          </a:prstGeom>
          <a:solidFill>
            <a:srgbClr val="003399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3399"/>
            </a:extrusionClr>
          </a:sp3d>
        </p:spPr>
        <p:txBody>
          <a:bodyPr>
            <a:spAutoFit/>
            <a:flatTx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Kita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seyogyanya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menampung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pendapat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orang lain.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Pandangan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yang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berlawanan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sepatutnya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diperhatikan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Sebaiknya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tidak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menyela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pembicaraan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Lebih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baik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mendengarkan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Secara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perorangan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kita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tidak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tahu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apa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yang paling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baik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Tidak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setiap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rapat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menuntut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kesepakatan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Pertemuan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mungkin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memakan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waktu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lebih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lama,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tetapi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berbobot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3931" y="186424"/>
            <a:ext cx="95050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rgbClr val="FFFF00"/>
                </a:solidFill>
                <a:latin typeface="Arial Black" pitchFamily="34" charset="0"/>
              </a:rPr>
              <a:t>3</a:t>
            </a:r>
            <a:r>
              <a:rPr lang="id-ID" sz="2800" dirty="0" smtClean="0">
                <a:solidFill>
                  <a:srgbClr val="FFFF00"/>
                </a:solidFill>
                <a:latin typeface="Arial Black" pitchFamily="34" charset="0"/>
              </a:rPr>
              <a:t>. Fasilitator Memimpin Dialog dengan Protokol </a:t>
            </a:r>
            <a:r>
              <a:rPr lang="id-ID" sz="2800" i="1" dirty="0" smtClean="0">
                <a:solidFill>
                  <a:srgbClr val="FFFF00"/>
                </a:solidFill>
                <a:latin typeface="Arial Black" pitchFamily="34" charset="0"/>
              </a:rPr>
              <a:t>Team Learning</a:t>
            </a:r>
            <a:endParaRPr lang="id-ID" sz="2800" i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  <p:bldP spid="1433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B65468-A6E6-4565-B97F-DA49ED98A067}" type="slidenum">
              <a:rPr lang="en-US" sz="1400" smtClean="0"/>
              <a:pPr eaLnBrk="1" hangingPunct="1"/>
              <a:t>28</a:t>
            </a:fld>
            <a:endParaRPr lang="en-US" sz="140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>
                <a:latin typeface="Stencil" pitchFamily="82" charset="0"/>
              </a:rPr>
              <a:t>13 UNSUR : PROTOKOL DIALOG</a:t>
            </a:r>
            <a:r>
              <a:rPr lang="en-US" sz="3200" b="1" smtClean="0">
                <a:latin typeface="Stencil" pitchFamily="82" charset="0"/>
              </a:rPr>
              <a:t>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11200" y="1524000"/>
            <a:ext cx="11074400" cy="3600986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8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Sebaiknya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tidak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mencemooh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orang lain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tetapi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menyimak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apa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yang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dimaksudkan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9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Sebaiknya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kita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menguji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asumsi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kita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,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disamping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asumsi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orang lain.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10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Sebaiknya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sepakat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utk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membahas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masalah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yg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pelik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11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Sebaiknya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menanggalkan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unsur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senioritas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12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Ketidaksepakatan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harus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dipandang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sbg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sumber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pemikiran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baru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13.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Jelaskan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alasan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pola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pikir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&amp;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tindakan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kita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kepada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pihak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lain. </a:t>
            </a:r>
          </a:p>
        </p:txBody>
      </p:sp>
    </p:spTree>
    <p:extLst>
      <p:ext uri="{BB962C8B-B14F-4D97-AF65-F5344CB8AC3E}">
        <p14:creationId xmlns:p14="http://schemas.microsoft.com/office/powerpoint/2010/main" val="18654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2784" y="98179"/>
            <a:ext cx="11317874" cy="6864823"/>
            <a:chOff x="364610" y="504966"/>
            <a:chExt cx="11317874" cy="6274265"/>
          </a:xfrm>
        </p:grpSpPr>
        <p:grpSp>
          <p:nvGrpSpPr>
            <p:cNvPr id="14" name="Group 13"/>
            <p:cNvGrpSpPr/>
            <p:nvPr/>
          </p:nvGrpSpPr>
          <p:grpSpPr>
            <a:xfrm>
              <a:off x="832513" y="504966"/>
              <a:ext cx="10849971" cy="5895833"/>
              <a:chOff x="409433" y="375314"/>
              <a:chExt cx="11395880" cy="635985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9433" y="375314"/>
                <a:ext cx="11395880" cy="6359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07373" y="375314"/>
                <a:ext cx="45719" cy="635985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9433" y="3555242"/>
                <a:ext cx="11395880" cy="457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 rot="19849672">
              <a:off x="1230990" y="1104106"/>
              <a:ext cx="200734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MENGATAKAN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 rot="-5400000">
              <a:off x="-295179" y="3174389"/>
              <a:ext cx="16889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PEMBELAAN</a:t>
              </a: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 rot="1803492">
              <a:off x="1441327" y="5537630"/>
              <a:ext cx="158667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MENGAMATI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5241498" y="6409899"/>
              <a:ext cx="203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PENYELIDIKAN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 rot="998131">
              <a:off x="7991563" y="604466"/>
              <a:ext cx="2263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MEMBANGKITKAN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 rot="19733205">
              <a:off x="9585370" y="5493391"/>
              <a:ext cx="175950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BERTANYA</a:t>
              </a:r>
            </a:p>
          </p:txBody>
        </p:sp>
      </p:grp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46412" cy="54591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PALLET</a:t>
            </a:r>
          </a:p>
        </p:txBody>
      </p:sp>
      <p:cxnSp>
        <p:nvCxnSpPr>
          <p:cNvPr id="7" name="Straight Connector 6"/>
          <p:cNvCxnSpPr>
            <a:stCxn id="4" idx="0"/>
            <a:endCxn id="4" idx="4"/>
          </p:cNvCxnSpPr>
          <p:nvPr/>
        </p:nvCxnSpPr>
        <p:spPr>
          <a:xfrm>
            <a:off x="6275673" y="98179"/>
            <a:ext cx="0" cy="645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697604" y="179058"/>
            <a:ext cx="2937771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 smtClean="0">
                <a:solidFill>
                  <a:schemeClr val="tx2"/>
                </a:solidFill>
                <a:latin typeface="Arial" charset="0"/>
              </a:rPr>
              <a:t>Menguji</a:t>
            </a:r>
            <a:r>
              <a:rPr lang="en-US" sz="1600" b="1" i="1" dirty="0" smtClean="0">
                <a:solidFill>
                  <a:schemeClr val="tx2"/>
                </a:solidFill>
                <a:latin typeface="Arial" charset="0"/>
              </a:rPr>
              <a:t>:</a:t>
            </a:r>
            <a:r>
              <a:rPr lang="en-US" sz="1600" b="1" i="1" dirty="0" smtClean="0">
                <a:latin typeface="Arial" charset="0"/>
              </a:rPr>
              <a:t> </a:t>
            </a:r>
            <a:r>
              <a:rPr lang="en-US" sz="1600" i="1" dirty="0" err="1" smtClean="0">
                <a:latin typeface="Arial" charset="0"/>
              </a:rPr>
              <a:t>Begitulah</a:t>
            </a:r>
            <a:r>
              <a:rPr lang="en-US" sz="1600" i="1" dirty="0" smtClean="0">
                <a:latin typeface="Arial" charset="0"/>
              </a:rPr>
              <a:t> </a:t>
            </a:r>
            <a:r>
              <a:rPr lang="en-US" sz="1600" i="1" dirty="0" err="1" smtClean="0">
                <a:latin typeface="Arial" charset="0"/>
              </a:rPr>
              <a:t>menurut</a:t>
            </a:r>
            <a:r>
              <a:rPr lang="en-US" sz="1600" i="1" dirty="0" smtClean="0">
                <a:latin typeface="Arial" charset="0"/>
              </a:rPr>
              <a:t> </a:t>
            </a:r>
            <a:r>
              <a:rPr lang="en-US" sz="1600" i="1" dirty="0" err="1" smtClean="0">
                <a:latin typeface="Arial" charset="0"/>
              </a:rPr>
              <a:t>saya</a:t>
            </a:r>
            <a:r>
              <a:rPr lang="en-US" sz="1600" i="1" dirty="0" smtClean="0">
                <a:latin typeface="Arial" charset="0"/>
              </a:rPr>
              <a:t>. </a:t>
            </a:r>
            <a:r>
              <a:rPr lang="en-US" sz="1600" i="1" dirty="0" err="1" smtClean="0">
                <a:latin typeface="Arial" charset="0"/>
              </a:rPr>
              <a:t>Bagaimana</a:t>
            </a:r>
            <a:r>
              <a:rPr lang="en-US" sz="1600" i="1" dirty="0" smtClean="0">
                <a:latin typeface="Arial" charset="0"/>
              </a:rPr>
              <a:t> </a:t>
            </a:r>
            <a:r>
              <a:rPr lang="en-US" sz="1600" i="1" dirty="0" err="1" smtClean="0">
                <a:latin typeface="Arial" charset="0"/>
              </a:rPr>
              <a:t>menurut</a:t>
            </a:r>
            <a:r>
              <a:rPr lang="en-US" sz="1600" i="1" dirty="0" smtClean="0">
                <a:latin typeface="Arial" charset="0"/>
              </a:rPr>
              <a:t> </a:t>
            </a:r>
            <a:r>
              <a:rPr lang="en-US" sz="1600" i="1" dirty="0" err="1" smtClean="0">
                <a:latin typeface="Arial" charset="0"/>
              </a:rPr>
              <a:t>Anda</a:t>
            </a:r>
            <a:r>
              <a:rPr lang="en-US" sz="1600" i="1" dirty="0" smtClean="0">
                <a:latin typeface="Arial" charset="0"/>
              </a:rPr>
              <a:t> ?</a:t>
            </a:r>
            <a:endParaRPr lang="en-US" sz="1600" b="1" i="1" dirty="0">
              <a:latin typeface="Arial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882711" y="1203221"/>
            <a:ext cx="30480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Mendikte</a:t>
            </a:r>
            <a:r>
              <a:rPr lang="en-US" sz="1600" i="1" dirty="0">
                <a:solidFill>
                  <a:schemeClr val="tx2"/>
                </a:solidFill>
                <a:latin typeface="Arial" charset="0"/>
              </a:rPr>
              <a:t>: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Begitulan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menurut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saya</a:t>
            </a:r>
            <a:r>
              <a:rPr lang="en-US" sz="1600" i="1" dirty="0">
                <a:latin typeface="Arial" charset="0"/>
              </a:rPr>
              <a:t>, </a:t>
            </a:r>
            <a:r>
              <a:rPr lang="en-US" sz="1600" i="1" dirty="0" err="1">
                <a:latin typeface="Arial" charset="0"/>
              </a:rPr>
              <a:t>dan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tidak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peduli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mengapa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>
                <a:solidFill>
                  <a:srgbClr val="002060"/>
                </a:solidFill>
                <a:latin typeface="Arial" charset="0"/>
              </a:rPr>
              <a:t>(</a:t>
            </a:r>
            <a:r>
              <a:rPr lang="en-US" sz="1600" i="1" dirty="0" err="1">
                <a:solidFill>
                  <a:srgbClr val="002060"/>
                </a:solidFill>
                <a:latin typeface="Arial" charset="0"/>
              </a:rPr>
              <a:t>disfungsional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)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1320800" y="2248769"/>
            <a:ext cx="37592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Menjelaskan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: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Beginilah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dunia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bekerja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dan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mengapa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saya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bisa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melihatnya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dengan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cara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itu</a:t>
            </a:r>
            <a:r>
              <a:rPr lang="en-US" sz="1600" i="1" dirty="0">
                <a:latin typeface="Arial" charset="0"/>
              </a:rPr>
              <a:t> ?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453428" y="1096638"/>
            <a:ext cx="335280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 i="1" dirty="0" err="1">
                <a:solidFill>
                  <a:schemeClr val="tx2"/>
                </a:solidFill>
                <a:latin typeface="Arial" charset="0"/>
              </a:rPr>
              <a:t>Diskusi</a:t>
            </a:r>
            <a:r>
              <a:rPr lang="en-US" sz="1200" b="1" i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1200" b="1" i="1" dirty="0" err="1">
                <a:solidFill>
                  <a:schemeClr val="tx2"/>
                </a:solidFill>
                <a:latin typeface="Arial" charset="0"/>
              </a:rPr>
              <a:t>mahir</a:t>
            </a:r>
            <a:r>
              <a:rPr lang="en-US" sz="1200" i="1" dirty="0" err="1">
                <a:latin typeface="Arial" charset="0"/>
              </a:rPr>
              <a:t>:Menyeimbangkan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pembelaan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dan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penyelidikan,keingintahuan</a:t>
            </a:r>
            <a:r>
              <a:rPr lang="en-US" sz="1200" i="1" dirty="0">
                <a:latin typeface="Arial" charset="0"/>
              </a:rPr>
              <a:t> yang </a:t>
            </a:r>
            <a:r>
              <a:rPr lang="en-US" sz="1200" i="1" dirty="0" err="1">
                <a:latin typeface="Arial" charset="0"/>
              </a:rPr>
              <a:t>tulus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membuat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pertimbangan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menjadi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eksplisit,tanyakan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kepada</a:t>
            </a:r>
            <a:r>
              <a:rPr lang="en-US" sz="1200" i="1" dirty="0">
                <a:latin typeface="Arial" charset="0"/>
              </a:rPr>
              <a:t> yang lain </a:t>
            </a:r>
            <a:r>
              <a:rPr lang="en-US" sz="1200" i="1" dirty="0" err="1">
                <a:latin typeface="Arial" charset="0"/>
              </a:rPr>
              <a:t>tentang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asumsi-asumsi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tanpa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bersikap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mengkritik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atau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menuduh</a:t>
            </a:r>
            <a:r>
              <a:rPr lang="en-US" sz="1200" i="1" dirty="0">
                <a:latin typeface="Arial" charset="0"/>
              </a:rPr>
              <a:t>.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453428" y="2443405"/>
            <a:ext cx="32512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 i="1" dirty="0" err="1">
                <a:solidFill>
                  <a:schemeClr val="tx2"/>
                </a:solidFill>
                <a:latin typeface="Arial" charset="0"/>
              </a:rPr>
              <a:t>Berpolitik</a:t>
            </a:r>
            <a:r>
              <a:rPr lang="en-US" sz="1200" b="1" i="1" dirty="0">
                <a:latin typeface="Arial" charset="0"/>
              </a:rPr>
              <a:t> </a:t>
            </a:r>
            <a:r>
              <a:rPr lang="en-US" sz="1200" i="1" dirty="0">
                <a:latin typeface="Arial" charset="0"/>
              </a:rPr>
              <a:t>: </a:t>
            </a:r>
            <a:r>
              <a:rPr lang="en-US" sz="1200" i="1" dirty="0" err="1">
                <a:latin typeface="Arial" charset="0"/>
              </a:rPr>
              <a:t>Memberikan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kesan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penyeimbangan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pembelaan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dan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penyelidikan,sementara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bersikap</a:t>
            </a:r>
            <a:r>
              <a:rPr lang="en-US" sz="1200" i="1" dirty="0">
                <a:latin typeface="Arial" charset="0"/>
              </a:rPr>
              <a:t> closed </a:t>
            </a:r>
            <a:r>
              <a:rPr lang="en-US" sz="1200" i="1" dirty="0">
                <a:solidFill>
                  <a:srgbClr val="002060"/>
                </a:solidFill>
                <a:latin typeface="Arial" charset="0"/>
              </a:rPr>
              <a:t>minded (</a:t>
            </a:r>
            <a:r>
              <a:rPr lang="en-US" sz="1200" i="1" dirty="0" err="1">
                <a:solidFill>
                  <a:srgbClr val="002060"/>
                </a:solidFill>
                <a:latin typeface="Arial" charset="0"/>
              </a:rPr>
              <a:t>disfungsional</a:t>
            </a:r>
            <a:r>
              <a:rPr lang="en-US" sz="1200" dirty="0">
                <a:solidFill>
                  <a:srgbClr val="002060"/>
                </a:solidFill>
                <a:latin typeface="Arial" charset="0"/>
              </a:rPr>
              <a:t>)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790672" y="2151462"/>
            <a:ext cx="2759858" cy="692497"/>
          </a:xfrm>
          <a:prstGeom prst="rect">
            <a:avLst/>
          </a:prstGeom>
          <a:solidFill>
            <a:srgbClr val="FFFF00"/>
          </a:solidFill>
          <a:ln w="38100">
            <a:solidFill>
              <a:srgbClr val="7030A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300" b="1" i="1" smtClean="0">
                <a:solidFill>
                  <a:schemeClr val="tx2"/>
                </a:solidFill>
                <a:latin typeface="Arial" charset="0"/>
              </a:rPr>
              <a:t>Dialog</a:t>
            </a:r>
            <a:r>
              <a:rPr lang="en-US" sz="1300" b="1" i="1" smtClean="0">
                <a:solidFill>
                  <a:schemeClr val="tx2"/>
                </a:solidFill>
              </a:rPr>
              <a:t> :</a:t>
            </a:r>
            <a:r>
              <a:rPr lang="en-US" sz="1300" smtClean="0"/>
              <a:t> </a:t>
            </a:r>
            <a:r>
              <a:rPr lang="en-US" sz="1300" i="1" smtClean="0">
                <a:latin typeface="Arial" charset="0"/>
              </a:rPr>
              <a:t>Menyingkirkan semua asumsi menciptakan suatu wadah pemikiran bersama bisa muncul</a:t>
            </a:r>
            <a:endParaRPr lang="en-US" sz="1300" i="1" dirty="0">
              <a:latin typeface="Arial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517151" y="3474516"/>
            <a:ext cx="4387409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Menginterogasi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 :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Mengapa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Anda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tidak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bisa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melihat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bahwa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sudut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pandang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Anda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salah</a:t>
            </a:r>
            <a:r>
              <a:rPr lang="en-US" sz="1600" i="1" dirty="0">
                <a:latin typeface="Arial" charset="0"/>
              </a:rPr>
              <a:t> ? </a:t>
            </a:r>
            <a:r>
              <a:rPr lang="en-US" sz="1600" i="1" dirty="0">
                <a:solidFill>
                  <a:srgbClr val="002060"/>
                </a:solidFill>
                <a:latin typeface="Arial" charset="0"/>
              </a:rPr>
              <a:t>(</a:t>
            </a:r>
            <a:r>
              <a:rPr lang="en-US" sz="1600" i="1" dirty="0" err="1">
                <a:solidFill>
                  <a:srgbClr val="002060"/>
                </a:solidFill>
                <a:latin typeface="Arial" charset="0"/>
              </a:rPr>
              <a:t>disfungsional</a:t>
            </a:r>
            <a:r>
              <a:rPr lang="en-US" sz="1600" i="1" dirty="0">
                <a:solidFill>
                  <a:srgbClr val="002060"/>
                </a:solidFill>
                <a:latin typeface="Arial" charset="0"/>
              </a:rPr>
              <a:t>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517151" y="5043079"/>
            <a:ext cx="37592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Mengklarifikasikan</a:t>
            </a:r>
            <a:r>
              <a:rPr lang="en-US" sz="1600" b="1" i="1" dirty="0">
                <a:latin typeface="Arial" charset="0"/>
              </a:rPr>
              <a:t> :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Apa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pertanyaan</a:t>
            </a:r>
            <a:r>
              <a:rPr lang="en-US" sz="1600" i="1" dirty="0">
                <a:latin typeface="Arial" charset="0"/>
              </a:rPr>
              <a:t> yang </a:t>
            </a:r>
            <a:r>
              <a:rPr lang="en-US" sz="1600" i="1" dirty="0" err="1">
                <a:latin typeface="Arial" charset="0"/>
              </a:rPr>
              <a:t>sedang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kita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jawab</a:t>
            </a:r>
            <a:r>
              <a:rPr lang="en-US" sz="1600" i="1" dirty="0">
                <a:latin typeface="Arial" charset="0"/>
              </a:rPr>
              <a:t> ?</a:t>
            </a:r>
            <a:endParaRPr lang="en-US" sz="1600" b="1" i="1" dirty="0">
              <a:latin typeface="Arial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541005" y="4388905"/>
            <a:ext cx="43397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Mewawancarai</a:t>
            </a:r>
            <a:r>
              <a:rPr lang="en-US" sz="1600" b="1" i="1" dirty="0">
                <a:latin typeface="Arial" charset="0"/>
              </a:rPr>
              <a:t> :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Menggali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sudut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pandang</a:t>
            </a:r>
            <a:r>
              <a:rPr lang="en-US" sz="1600" i="1" dirty="0">
                <a:latin typeface="Arial" charset="0"/>
              </a:rPr>
              <a:t> orang lain </a:t>
            </a:r>
            <a:r>
              <a:rPr lang="en-US" sz="1600" i="1" dirty="0" err="1">
                <a:latin typeface="Arial" charset="0"/>
              </a:rPr>
              <a:t>dan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alasan</a:t>
            </a:r>
            <a:r>
              <a:rPr lang="en-US" sz="1600" i="1" dirty="0">
                <a:latin typeface="Arial" charset="0"/>
              </a:rPr>
              <a:t> di </a:t>
            </a:r>
            <a:r>
              <a:rPr lang="en-US" sz="1600" i="1" dirty="0" err="1">
                <a:latin typeface="Arial" charset="0"/>
              </a:rPr>
              <a:t>baliknya</a:t>
            </a:r>
            <a:r>
              <a:rPr lang="en-US" sz="1600" i="1" dirty="0">
                <a:latin typeface="Arial" charset="0"/>
              </a:rPr>
              <a:t>.</a:t>
            </a:r>
            <a:endParaRPr lang="en-US" sz="1600" b="1" i="1" dirty="0">
              <a:latin typeface="Arial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016000" y="3474515"/>
            <a:ext cx="4243672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Menonton</a:t>
            </a:r>
            <a:r>
              <a:rPr lang="en-US" sz="1600" b="1" i="1" dirty="0">
                <a:latin typeface="Arial" charset="0"/>
              </a:rPr>
              <a:t> </a:t>
            </a:r>
            <a:r>
              <a:rPr lang="en-US" sz="1600" i="1" dirty="0">
                <a:latin typeface="Arial" charset="0"/>
              </a:rPr>
              <a:t>: </a:t>
            </a:r>
            <a:r>
              <a:rPr lang="en-US" sz="1600" i="1" dirty="0" err="1">
                <a:latin typeface="Arial" charset="0"/>
              </a:rPr>
              <a:t>Memberikan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komentar</a:t>
            </a:r>
            <a:r>
              <a:rPr lang="en-US" sz="1600" i="1" dirty="0">
                <a:latin typeface="Arial" charset="0"/>
              </a:rPr>
              <a:t> yang </a:t>
            </a:r>
            <a:r>
              <a:rPr lang="en-US" sz="1600" i="1" dirty="0" err="1">
                <a:latin typeface="Arial" charset="0"/>
              </a:rPr>
              <a:t>menyinggung</a:t>
            </a:r>
            <a:r>
              <a:rPr lang="en-US" sz="1600" i="1" dirty="0">
                <a:latin typeface="Arial" charset="0"/>
              </a:rPr>
              <a:t> proses </a:t>
            </a:r>
            <a:r>
              <a:rPr lang="en-US" sz="1600" i="1" dirty="0" err="1">
                <a:latin typeface="Arial" charset="0"/>
              </a:rPr>
              <a:t>kelompok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namun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tidak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memuatnya</a:t>
            </a:r>
            <a:r>
              <a:rPr lang="en-US" sz="1600" dirty="0"/>
              <a:t> 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364776" y="4307017"/>
            <a:ext cx="4565935" cy="83099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Merasakan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 :</a:t>
            </a:r>
            <a:r>
              <a:rPr lang="en-US" sz="1600" i="1" dirty="0">
                <a:latin typeface="Arial" charset="0"/>
              </a:rPr>
              <a:t>  </a:t>
            </a:r>
            <a:r>
              <a:rPr lang="en-US" sz="1600" i="1" dirty="0" err="1">
                <a:latin typeface="Arial" charset="0"/>
              </a:rPr>
              <a:t>Memperhatikan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atas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percakapan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tanpa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banyak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berbicara</a:t>
            </a:r>
            <a:r>
              <a:rPr lang="en-US" sz="1600" i="1" dirty="0">
                <a:latin typeface="Arial" charset="0"/>
              </a:rPr>
              <a:t>, </a:t>
            </a:r>
            <a:r>
              <a:rPr lang="en-US" sz="1600" i="1" dirty="0" err="1">
                <a:latin typeface="Arial" charset="0"/>
              </a:rPr>
              <a:t>namun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sepenuhnya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menyadari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perubahan</a:t>
            </a:r>
            <a:endParaRPr lang="en-US" sz="1600" i="1" dirty="0">
              <a:latin typeface="Arial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777554" y="5115884"/>
            <a:ext cx="3478404" cy="83099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Menarik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diri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 :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Secara</a:t>
            </a:r>
            <a:r>
              <a:rPr lang="en-US" sz="1600" i="1" dirty="0">
                <a:latin typeface="Arial" charset="0"/>
              </a:rPr>
              <a:t> mental </a:t>
            </a:r>
            <a:r>
              <a:rPr lang="en-US" sz="1600" i="1" dirty="0" err="1">
                <a:latin typeface="Arial" charset="0"/>
              </a:rPr>
              <a:t>keluar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dari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ruangan,dan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tidak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memberikan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perhatian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>
                <a:solidFill>
                  <a:srgbClr val="002060"/>
                </a:solidFill>
                <a:latin typeface="Arial" charset="0"/>
              </a:rPr>
              <a:t>(</a:t>
            </a:r>
            <a:r>
              <a:rPr lang="en-US" sz="1600" i="1" dirty="0" err="1">
                <a:solidFill>
                  <a:srgbClr val="002060"/>
                </a:solidFill>
                <a:latin typeface="Arial" charset="0"/>
              </a:rPr>
              <a:t>disfungsional</a:t>
            </a:r>
            <a:r>
              <a:rPr lang="en-US" sz="1600" i="1" dirty="0">
                <a:solidFill>
                  <a:srgbClr val="002060"/>
                </a:solidFill>
                <a:latin typeface="Arial" charset="0"/>
              </a:rPr>
              <a:t>)</a:t>
            </a:r>
            <a:endParaRPr lang="en-US" sz="1600" b="1" dirty="0">
              <a:solidFill>
                <a:srgbClr val="00206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3"/>
          <p:cNvSpPr/>
          <p:nvPr/>
        </p:nvSpPr>
        <p:spPr>
          <a:xfrm>
            <a:off x="431371" y="260648"/>
            <a:ext cx="11233248" cy="1368152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>
                <a:solidFill>
                  <a:srgbClr val="FF0000"/>
                </a:solidFill>
              </a:rPr>
              <a:t>B. MATERI POKOK</a:t>
            </a:r>
            <a:endParaRPr lang="id-ID" sz="36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9535" y="1937500"/>
            <a:ext cx="825691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rgbClr val="FFFF00"/>
                </a:solidFill>
                <a:latin typeface="Arial Black" pitchFamily="34" charset="0"/>
              </a:rPr>
              <a:t>Mengapa Perlu Fasilitator Dalam Team Learning ?</a:t>
            </a:r>
            <a:endParaRPr lang="id-ID" sz="28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5122" name="Picture 2" descr="F:\Pa Yamin\kartun-orang-dan-tanda-tanya-330x3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42" y="2948873"/>
            <a:ext cx="31432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9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200" smtClean="0">
                <a:latin typeface="Stencil" pitchFamily="82" charset="0"/>
              </a:rPr>
              <a:t>PROSES </a:t>
            </a:r>
            <a:br>
              <a:rPr lang="en-US" sz="3200" smtClean="0">
                <a:latin typeface="Stencil" pitchFamily="82" charset="0"/>
              </a:rPr>
            </a:br>
            <a:r>
              <a:rPr lang="en-US" sz="3200" smtClean="0">
                <a:latin typeface="Stencil" pitchFamily="82" charset="0"/>
              </a:rPr>
              <a:t>PERKEMBANGAN DIALOG</a:t>
            </a:r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711200" y="2667000"/>
            <a:ext cx="10972800" cy="16764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98" name="WordArt 14"/>
          <p:cNvSpPr>
            <a:spLocks noChangeArrowheads="1" noChangeShapeType="1" noTextEdit="1"/>
          </p:cNvSpPr>
          <p:nvPr/>
        </p:nvSpPr>
        <p:spPr bwMode="auto">
          <a:xfrm>
            <a:off x="1270000" y="2895600"/>
            <a:ext cx="9652000" cy="1066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id-ID" sz="800" b="1" kern="10">
                <a:solidFill>
                  <a:schemeClr val="bg2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Arial Unicode MS"/>
                <a:ea typeface="Arial Unicode MS"/>
                <a:cs typeface="Arial Unicode MS"/>
              </a:rPr>
              <a:t>      RAW              POLITE           SKILLFULL           DIALOG</a:t>
            </a:r>
          </a:p>
          <a:p>
            <a:pPr algn="ctr"/>
            <a:r>
              <a:rPr lang="id-ID" sz="800" b="1" kern="10">
                <a:solidFill>
                  <a:schemeClr val="bg2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Arial Unicode MS"/>
                <a:ea typeface="Arial Unicode MS"/>
                <a:cs typeface="Arial Unicode MS"/>
              </a:rPr>
              <a:t>DEBATE       DISCUSSION         DISCUSSION</a:t>
            </a:r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3048000" y="2743200"/>
            <a:ext cx="1016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5515968" y="2971800"/>
            <a:ext cx="9144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8356976" y="3104864"/>
            <a:ext cx="1016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1524000" y="4572000"/>
            <a:ext cx="284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5689600" y="4648200"/>
            <a:ext cx="558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5689600" y="4953000"/>
            <a:ext cx="599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LEBIH MENYESUAIKAN KEPADA SUMBER DARI KELOMPOK BERPIKIR DAN MEMBAWANYA KE PERMUKAAN</a:t>
            </a:r>
          </a:p>
        </p:txBody>
      </p:sp>
    </p:spTree>
    <p:extLst>
      <p:ext uri="{BB962C8B-B14F-4D97-AF65-F5344CB8AC3E}">
        <p14:creationId xmlns:p14="http://schemas.microsoft.com/office/powerpoint/2010/main" val="3545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396" grpId="0" animBg="1"/>
      <p:bldP spid="16398" grpId="0" animBg="1"/>
      <p:bldP spid="16399" grpId="0" animBg="1"/>
      <p:bldP spid="16400" grpId="0" animBg="1"/>
      <p:bldP spid="16401" grpId="0" animBg="1"/>
      <p:bldP spid="16402" grpId="0" animBg="1"/>
      <p:bldP spid="16403" grpId="0" animBg="1"/>
      <p:bldP spid="1640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91477" y="2492896"/>
            <a:ext cx="95050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rgbClr val="FFFF00"/>
                </a:solidFill>
                <a:latin typeface="Arial Black" pitchFamily="34" charset="0"/>
              </a:rPr>
              <a:t>5</a:t>
            </a:r>
            <a:r>
              <a:rPr lang="id-ID" sz="2800" dirty="0" smtClean="0">
                <a:solidFill>
                  <a:srgbClr val="FFFF00"/>
                </a:solidFill>
                <a:latin typeface="Arial Black" pitchFamily="34" charset="0"/>
              </a:rPr>
              <a:t>. Fasilitator Melakukan Evaluasi dan Pelaporan tentang hasil Dialog TL</a:t>
            </a:r>
            <a:endParaRPr lang="id-ID" sz="28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700154" y="2140184"/>
            <a:ext cx="3906982" cy="22899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rgbClr val="FFFF00"/>
                </a:solidFill>
              </a:rPr>
              <a:t>Peran Penting </a:t>
            </a:r>
            <a:r>
              <a:rPr lang="id-ID" sz="2400" dirty="0" smtClean="0">
                <a:solidFill>
                  <a:srgbClr val="FFFF00"/>
                </a:solidFill>
              </a:rPr>
              <a:t>Fasilitator Selama Pelaksanaan Dialog</a:t>
            </a:r>
            <a:endParaRPr lang="id-ID" sz="2400" dirty="0">
              <a:solidFill>
                <a:srgbClr val="FFFF00"/>
              </a:solidFill>
            </a:endParaRPr>
          </a:p>
        </p:txBody>
      </p:sp>
      <p:sp>
        <p:nvSpPr>
          <p:cNvPr id="5" name="Plaque 4"/>
          <p:cNvSpPr/>
          <p:nvPr/>
        </p:nvSpPr>
        <p:spPr>
          <a:xfrm>
            <a:off x="486886" y="1915277"/>
            <a:ext cx="1864426" cy="1086024"/>
          </a:xfrm>
          <a:prstGeom prst="plaqu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10. Melanjutkan </a:t>
            </a:r>
            <a:r>
              <a:rPr lang="id-ID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Agenda </a:t>
            </a:r>
            <a:r>
              <a:rPr lang="id-ID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Dialog</a:t>
            </a:r>
            <a:endParaRPr lang="id-ID" dirty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laque 5"/>
          <p:cNvSpPr/>
          <p:nvPr/>
        </p:nvSpPr>
        <p:spPr>
          <a:xfrm>
            <a:off x="4168239" y="114976"/>
            <a:ext cx="2970812" cy="1157844"/>
          </a:xfrm>
          <a:prstGeom prst="plaqu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 Menetapkan Agenda Sub </a:t>
            </a:r>
            <a:r>
              <a:rPr lang="id-ID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Agenda Menjadi </a:t>
            </a:r>
            <a:r>
              <a:rPr lang="id-ID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Topik </a:t>
            </a:r>
            <a:r>
              <a:rPr lang="id-ID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Dialog dalam </a:t>
            </a:r>
            <a:r>
              <a:rPr lang="id-ID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</a:t>
            </a:r>
            <a:endParaRPr lang="id-ID" dirty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Plaque 7"/>
          <p:cNvSpPr/>
          <p:nvPr/>
        </p:nvSpPr>
        <p:spPr>
          <a:xfrm>
            <a:off x="7941538" y="541697"/>
            <a:ext cx="4075216" cy="1373579"/>
          </a:xfrm>
          <a:prstGeom prst="plaqu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 Memperkenalkan </a:t>
            </a:r>
            <a:r>
              <a:rPr lang="id-ID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materi dalam sub agenda yang harus dipresentasikan dalam rangka penguatan integritas aparatur Pemda.</a:t>
            </a:r>
          </a:p>
        </p:txBody>
      </p:sp>
      <p:sp>
        <p:nvSpPr>
          <p:cNvPr id="10" name="Plaque 9"/>
          <p:cNvSpPr/>
          <p:nvPr/>
        </p:nvSpPr>
        <p:spPr>
          <a:xfrm>
            <a:off x="1003462" y="208106"/>
            <a:ext cx="2695699" cy="1042547"/>
          </a:xfrm>
          <a:prstGeom prst="plaqu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1. Merumuskan </a:t>
            </a:r>
            <a:r>
              <a:rPr lang="id-ID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formulasi masalah yang harus dipecahkan</a:t>
            </a:r>
          </a:p>
        </p:txBody>
      </p:sp>
      <p:sp>
        <p:nvSpPr>
          <p:cNvPr id="12" name="Plaque 11"/>
          <p:cNvSpPr/>
          <p:nvPr/>
        </p:nvSpPr>
        <p:spPr>
          <a:xfrm>
            <a:off x="8808070" y="2311814"/>
            <a:ext cx="3135085" cy="1341910"/>
          </a:xfrm>
          <a:prstGeom prst="plaqu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4. Memimpin </a:t>
            </a:r>
            <a:r>
              <a:rPr lang="id-ID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dialog secara kolaboratif dan equal dengan melibatkan seluruh anggota dalam ruangan.</a:t>
            </a:r>
          </a:p>
        </p:txBody>
      </p:sp>
      <p:sp>
        <p:nvSpPr>
          <p:cNvPr id="14" name="Plaque 13"/>
          <p:cNvSpPr/>
          <p:nvPr/>
        </p:nvSpPr>
        <p:spPr>
          <a:xfrm>
            <a:off x="8839114" y="4455115"/>
            <a:ext cx="2280063" cy="779814"/>
          </a:xfrm>
          <a:prstGeom prst="plaqu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FF00"/>
                </a:solidFill>
              </a:rPr>
              <a:t>5. Merumuskan alternatif pemecahan masalah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18" name="Plaque 17"/>
          <p:cNvSpPr/>
          <p:nvPr/>
        </p:nvSpPr>
        <p:spPr>
          <a:xfrm>
            <a:off x="91536" y="3492216"/>
            <a:ext cx="2655127" cy="1175132"/>
          </a:xfrm>
          <a:prstGeom prst="plaqu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FF00"/>
                </a:solidFill>
              </a:rPr>
              <a:t>9. Membuata </a:t>
            </a:r>
            <a:r>
              <a:rPr lang="id-ID" dirty="0">
                <a:solidFill>
                  <a:srgbClr val="FFFF00"/>
                </a:solidFill>
              </a:rPr>
              <a:t>report dan feed back untuk dialog pada level organisasi</a:t>
            </a:r>
          </a:p>
        </p:txBody>
      </p:sp>
      <p:sp>
        <p:nvSpPr>
          <p:cNvPr id="19" name="Plaque 18"/>
          <p:cNvSpPr/>
          <p:nvPr/>
        </p:nvSpPr>
        <p:spPr>
          <a:xfrm>
            <a:off x="4272318" y="5894240"/>
            <a:ext cx="2280063" cy="779814"/>
          </a:xfrm>
          <a:prstGeom prst="plaqu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FF00"/>
                </a:solidFill>
              </a:rPr>
              <a:t>7. Menetapkan kesepakatan tentang hasil dialog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20" name="Plaque 19"/>
          <p:cNvSpPr/>
          <p:nvPr/>
        </p:nvSpPr>
        <p:spPr>
          <a:xfrm>
            <a:off x="7243130" y="5662228"/>
            <a:ext cx="2280063" cy="779814"/>
          </a:xfrm>
          <a:prstGeom prst="plaqu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FF00"/>
                </a:solidFill>
              </a:rPr>
              <a:t>6. Menentukan </a:t>
            </a:r>
            <a:r>
              <a:rPr lang="id-ID" dirty="0">
                <a:solidFill>
                  <a:srgbClr val="FFFF00"/>
                </a:solidFill>
              </a:rPr>
              <a:t>solusi untuk pemecahan masalah</a:t>
            </a:r>
          </a:p>
        </p:txBody>
      </p:sp>
      <p:cxnSp>
        <p:nvCxnSpPr>
          <p:cNvPr id="4" name="Straight Arrow Connector 3"/>
          <p:cNvCxnSpPr>
            <a:stCxn id="3" idx="0"/>
            <a:endCxn id="6" idx="2"/>
          </p:cNvCxnSpPr>
          <p:nvPr/>
        </p:nvCxnSpPr>
        <p:spPr>
          <a:xfrm flipV="1">
            <a:off x="5653645" y="1272820"/>
            <a:ext cx="0" cy="86736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  <a:endCxn id="10" idx="2"/>
          </p:cNvCxnSpPr>
          <p:nvPr/>
        </p:nvCxnSpPr>
        <p:spPr>
          <a:xfrm flipH="1" flipV="1">
            <a:off x="2351312" y="1250653"/>
            <a:ext cx="1921006" cy="12248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3"/>
          </p:cNvCxnSpPr>
          <p:nvPr/>
        </p:nvCxnSpPr>
        <p:spPr>
          <a:xfrm flipH="1" flipV="1">
            <a:off x="2351312" y="2458289"/>
            <a:ext cx="1348842" cy="82687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  <a:endCxn id="18" idx="3"/>
          </p:cNvCxnSpPr>
          <p:nvPr/>
        </p:nvCxnSpPr>
        <p:spPr>
          <a:xfrm flipH="1" flipV="1">
            <a:off x="2746663" y="4079782"/>
            <a:ext cx="1525655" cy="1500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4"/>
            <a:endCxn id="19" idx="0"/>
          </p:cNvCxnSpPr>
          <p:nvPr/>
        </p:nvCxnSpPr>
        <p:spPr>
          <a:xfrm flipH="1">
            <a:off x="5412350" y="4430145"/>
            <a:ext cx="241295" cy="146409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7"/>
            <a:endCxn id="8" idx="1"/>
          </p:cNvCxnSpPr>
          <p:nvPr/>
        </p:nvCxnSpPr>
        <p:spPr>
          <a:xfrm flipV="1">
            <a:off x="7034972" y="1228487"/>
            <a:ext cx="906566" cy="12470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" idx="5"/>
            <a:endCxn id="14" idx="1"/>
          </p:cNvCxnSpPr>
          <p:nvPr/>
        </p:nvCxnSpPr>
        <p:spPr>
          <a:xfrm>
            <a:off x="7034972" y="4094788"/>
            <a:ext cx="1804142" cy="75023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6"/>
            <a:endCxn id="12" idx="1"/>
          </p:cNvCxnSpPr>
          <p:nvPr/>
        </p:nvCxnSpPr>
        <p:spPr>
          <a:xfrm flipV="1">
            <a:off x="7607136" y="2982769"/>
            <a:ext cx="1200934" cy="30239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  <a:endCxn id="20" idx="0"/>
          </p:cNvCxnSpPr>
          <p:nvPr/>
        </p:nvCxnSpPr>
        <p:spPr>
          <a:xfrm>
            <a:off x="5653645" y="4430145"/>
            <a:ext cx="2729517" cy="123208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laque 23"/>
          <p:cNvSpPr/>
          <p:nvPr/>
        </p:nvSpPr>
        <p:spPr>
          <a:xfrm>
            <a:off x="1239523" y="5378776"/>
            <a:ext cx="2655127" cy="1175132"/>
          </a:xfrm>
          <a:prstGeom prst="plaqu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rgbClr val="FFFF00"/>
                </a:solidFill>
              </a:rPr>
              <a:t>8. Mengarahkan strategy penguatan sistem dan pencegahan korupsi</a:t>
            </a:r>
          </a:p>
        </p:txBody>
      </p:sp>
      <p:cxnSp>
        <p:nvCxnSpPr>
          <p:cNvPr id="15" name="Straight Arrow Connector 14"/>
          <p:cNvCxnSpPr>
            <a:stCxn id="3" idx="3"/>
            <a:endCxn id="24" idx="0"/>
          </p:cNvCxnSpPr>
          <p:nvPr/>
        </p:nvCxnSpPr>
        <p:spPr>
          <a:xfrm flipH="1">
            <a:off x="2567087" y="4094788"/>
            <a:ext cx="1705231" cy="12839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913" y="464023"/>
            <a:ext cx="2792104" cy="81886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b="1" dirty="0" smtClean="0">
                <a:latin typeface="Algerian" pitchFamily="82" charset="0"/>
              </a:rPr>
              <a:t>PENUTUP</a:t>
            </a:r>
            <a:endParaRPr lang="id-ID" b="1" dirty="0">
              <a:latin typeface="Algerian" pitchFamily="8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215" y="3260725"/>
            <a:ext cx="10515600" cy="132556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>
                <a:solidFill>
                  <a:srgbClr val="FFFF00"/>
                </a:solidFill>
              </a:rPr>
              <a:t>2. Pemimpin sebagai Fasilitator berperan laksana “Ratu Lebah” pada kelompoknya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7215" y="1625268"/>
            <a:ext cx="10515600" cy="132556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FFFF00"/>
                </a:solidFill>
              </a:rPr>
              <a:t>1. Peran baru Pemimpin sebagai Teacher, Steward dan Designer menuntut setiap pemimpin mampuh menjadi Fasilitator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7215" y="4869655"/>
            <a:ext cx="10515600" cy="132556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>
                <a:solidFill>
                  <a:srgbClr val="FFFF00"/>
                </a:solidFill>
              </a:rPr>
              <a:t>3. Keberhasilan Team Learning dalam memperkuat integritas dan pencegahan korupsi sangat ditentukan oleh peran pemimpin sebagai Fasilitator</a:t>
            </a:r>
            <a:endParaRPr lang="id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48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120" y="204470"/>
            <a:ext cx="7130715" cy="672867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 smtClean="0"/>
              <a:t>Format Isian tentang Jadwal dan Agenda</a:t>
            </a:r>
            <a:r>
              <a:rPr lang="en-GB" sz="2800" dirty="0" smtClean="0"/>
              <a:t> Dialog </a:t>
            </a:r>
            <a:r>
              <a:rPr lang="en-GB" sz="2800" dirty="0" err="1" smtClean="0"/>
              <a:t>Dalam</a:t>
            </a:r>
            <a:r>
              <a:rPr lang="en-GB" sz="2800" dirty="0" smtClean="0"/>
              <a:t> Team Learning</a:t>
            </a:r>
            <a:r>
              <a:rPr lang="id-ID" sz="2800" dirty="0" smtClean="0"/>
              <a:t> pada Unit Organisasi Pemkot Bogor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858753"/>
              </p:ext>
            </p:extLst>
          </p:nvPr>
        </p:nvGraphicFramePr>
        <p:xfrm>
          <a:off x="150124" y="1023582"/>
          <a:ext cx="11941791" cy="571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77"/>
                <a:gridCol w="2667166"/>
                <a:gridCol w="1696984"/>
                <a:gridCol w="1709891"/>
                <a:gridCol w="2026833"/>
                <a:gridCol w="2287125"/>
                <a:gridCol w="1124815"/>
              </a:tblGrid>
              <a:tr h="46116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Waktu</a:t>
                      </a:r>
                      <a:r>
                        <a:rPr lang="en-GB" sz="1200" dirty="0" smtClean="0"/>
                        <a:t>/</a:t>
                      </a:r>
                      <a:r>
                        <a:rPr lang="en-GB" sz="1200" dirty="0" err="1" smtClean="0"/>
                        <a:t>Tgl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Agenda/ </a:t>
                      </a:r>
                      <a:r>
                        <a:rPr lang="en-GB" sz="1200" dirty="0" err="1" smtClean="0"/>
                        <a:t>Bidang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Topik</a:t>
                      </a:r>
                      <a:r>
                        <a:rPr lang="en-GB" sz="1200" dirty="0" smtClean="0"/>
                        <a:t> Dialog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Hasil</a:t>
                      </a:r>
                      <a:r>
                        <a:rPr lang="en-GB" sz="1200" dirty="0" smtClean="0"/>
                        <a:t> </a:t>
                      </a:r>
                      <a:r>
                        <a:rPr lang="en-GB" sz="1200" dirty="0" err="1" smtClean="0"/>
                        <a:t>Kesepakatan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Tindak</a:t>
                      </a:r>
                      <a:r>
                        <a:rPr lang="en-GB" sz="1200" dirty="0" smtClean="0"/>
                        <a:t> </a:t>
                      </a:r>
                      <a:r>
                        <a:rPr lang="en-GB" sz="1200" dirty="0" err="1" smtClean="0"/>
                        <a:t>Lanjut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Ket</a:t>
                      </a:r>
                      <a:r>
                        <a:rPr lang="en-GB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5257250">
                <a:tc>
                  <a:txBody>
                    <a:bodyPr/>
                    <a:lstStyle/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(</a:t>
                      </a:r>
                      <a:r>
                        <a:rPr lang="en-GB" sz="1200" dirty="0" err="1" smtClean="0"/>
                        <a:t>Maksimal</a:t>
                      </a:r>
                      <a:r>
                        <a:rPr lang="en-GB" sz="1200" dirty="0" smtClean="0"/>
                        <a:t> 1 Jam</a:t>
                      </a:r>
                      <a:r>
                        <a:rPr lang="en-GB" sz="1200" baseline="0" dirty="0" smtClean="0"/>
                        <a:t> per </a:t>
                      </a:r>
                      <a:r>
                        <a:rPr lang="en-GB" sz="1200" baseline="0" dirty="0" err="1" smtClean="0"/>
                        <a:t>kegiatan</a:t>
                      </a:r>
                      <a:r>
                        <a:rPr lang="en-GB" sz="1200" baseline="0" dirty="0" smtClean="0"/>
                        <a:t>)</a:t>
                      </a:r>
                    </a:p>
                    <a:p>
                      <a:r>
                        <a:rPr lang="en-GB" sz="1200" baseline="0" dirty="0" smtClean="0"/>
                        <a:t>3 Kali </a:t>
                      </a:r>
                      <a:r>
                        <a:rPr lang="en-GB" sz="1200" baseline="0" dirty="0" err="1" smtClean="0"/>
                        <a:t>dalam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Seminggu</a:t>
                      </a:r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(</a:t>
                      </a:r>
                      <a:r>
                        <a:rPr lang="en-GB" sz="1200" baseline="0" dirty="0" err="1" smtClean="0"/>
                        <a:t>Senin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pada</a:t>
                      </a:r>
                      <a:r>
                        <a:rPr lang="en-GB" sz="1200" baseline="0" dirty="0" smtClean="0"/>
                        <a:t> level </a:t>
                      </a:r>
                      <a:r>
                        <a:rPr lang="en-GB" sz="1200" baseline="0" dirty="0" err="1" smtClean="0"/>
                        <a:t>Pemda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dan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Selasa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pada</a:t>
                      </a:r>
                      <a:r>
                        <a:rPr lang="en-GB" sz="1200" baseline="0" dirty="0" smtClean="0"/>
                        <a:t> Unit </a:t>
                      </a:r>
                      <a:r>
                        <a:rPr lang="en-GB" sz="1200" baseline="0" dirty="0" err="1" smtClean="0"/>
                        <a:t>Organisasi</a:t>
                      </a:r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*1. </a:t>
                      </a:r>
                      <a:r>
                        <a:rPr lang="en-GB" sz="1200" baseline="0" dirty="0" err="1" smtClean="0"/>
                        <a:t>Waktu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pada</a:t>
                      </a:r>
                      <a:r>
                        <a:rPr lang="en-GB" sz="1200" baseline="0" dirty="0" smtClean="0"/>
                        <a:t> unit2 </a:t>
                      </a:r>
                      <a:r>
                        <a:rPr lang="en-GB" sz="1200" baseline="0" dirty="0" err="1" smtClean="0"/>
                        <a:t>kerja</a:t>
                      </a:r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*2. </a:t>
                      </a:r>
                      <a:r>
                        <a:rPr lang="en-GB" sz="1200" baseline="0" dirty="0" err="1" smtClean="0"/>
                        <a:t>Pilih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satu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atau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dua</a:t>
                      </a:r>
                      <a:r>
                        <a:rPr lang="en-GB" sz="1200" baseline="0" dirty="0" smtClean="0"/>
                        <a:t> agenda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dirty="0" err="1" smtClean="0"/>
                        <a:t>Nama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fasilita</a:t>
                      </a:r>
                      <a:r>
                        <a:rPr lang="id-ID" sz="1200" baseline="0" dirty="0" smtClean="0"/>
                        <a:t>tor</a:t>
                      </a:r>
                      <a:endParaRPr lang="en-GB" sz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/>
                        <a:t>Nama </a:t>
                      </a:r>
                      <a:r>
                        <a:rPr lang="en-GB" sz="1200" baseline="0" dirty="0" err="1" smtClean="0"/>
                        <a:t>Partisipan</a:t>
                      </a:r>
                      <a:endParaRPr lang="en-GB" sz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err="1" smtClean="0"/>
                        <a:t>Notulen</a:t>
                      </a:r>
                      <a:endParaRPr lang="en-GB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89" y="231006"/>
            <a:ext cx="360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Unit </a:t>
            </a:r>
            <a:r>
              <a:rPr lang="en-GB" dirty="0" err="1" smtClean="0"/>
              <a:t>Kerja</a:t>
            </a:r>
            <a:r>
              <a:rPr lang="en-GB" dirty="0" smtClean="0"/>
              <a:t>/OPD    : </a:t>
            </a:r>
          </a:p>
          <a:p>
            <a:r>
              <a:rPr lang="en-GB" dirty="0" err="1" smtClean="0"/>
              <a:t>Pemimpin</a:t>
            </a:r>
            <a:r>
              <a:rPr lang="en-GB" dirty="0" smtClean="0"/>
              <a:t> Dialog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749419" y="44926"/>
            <a:ext cx="2988859" cy="310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rgbClr val="FFFF00"/>
                </a:solidFill>
              </a:rPr>
              <a:t>Laporan Hasil Dialog</a:t>
            </a:r>
            <a:endParaRPr lang="id-ID" sz="2400" dirty="0">
              <a:solidFill>
                <a:srgbClr val="FFFF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61784"/>
              </p:ext>
            </p:extLst>
          </p:nvPr>
        </p:nvGraphicFramePr>
        <p:xfrm>
          <a:off x="95534" y="396210"/>
          <a:ext cx="11941790" cy="6122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495"/>
                <a:gridCol w="3373607"/>
                <a:gridCol w="208280"/>
                <a:gridCol w="7475408"/>
              </a:tblGrid>
              <a:tr h="391885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NO.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Keterangan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I.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Waktu</a:t>
                      </a:r>
                      <a:r>
                        <a:rPr lang="id-ID" sz="1200" baseline="0" dirty="0" smtClean="0"/>
                        <a:t> (Hari/Tanggal)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: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II.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Unit Kerja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: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869662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III.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Agenda Yang Dibicarakan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: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a. ...........................................................................................................................................................................................</a:t>
                      </a:r>
                    </a:p>
                    <a:p>
                      <a:r>
                        <a:rPr lang="id-ID" sz="1200" dirty="0" smtClean="0"/>
                        <a:t>b. ...........................................................................................................................................................................................</a:t>
                      </a:r>
                    </a:p>
                    <a:p>
                      <a:r>
                        <a:rPr lang="id-ID" sz="1200" dirty="0" smtClean="0"/>
                        <a:t>c. ...........................................................................................................................................................................................</a:t>
                      </a:r>
                    </a:p>
                    <a:p>
                      <a:r>
                        <a:rPr lang="id-ID" sz="1200" dirty="0" smtClean="0"/>
                        <a:t>d.</a:t>
                      </a:r>
                      <a:r>
                        <a:rPr lang="id-ID" sz="1200" baseline="0" dirty="0" smtClean="0"/>
                        <a:t> ...........................................................................................................................................................................................</a:t>
                      </a:r>
                      <a:endParaRPr lang="id-ID" sz="1200" dirty="0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IV.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Topik Dialog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: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869662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V.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Hasil Kesepakatan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: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a. ...........................................................................................................................................................................................</a:t>
                      </a:r>
                    </a:p>
                    <a:p>
                      <a:r>
                        <a:rPr lang="id-ID" sz="1200" dirty="0" smtClean="0"/>
                        <a:t>b. ...........................................................................................................................................................................................</a:t>
                      </a:r>
                    </a:p>
                    <a:p>
                      <a:r>
                        <a:rPr lang="id-ID" sz="1200" dirty="0" smtClean="0"/>
                        <a:t>c. ...........................................................................................................................................................................................</a:t>
                      </a:r>
                    </a:p>
                    <a:p>
                      <a:r>
                        <a:rPr lang="id-ID" sz="1200" dirty="0" smtClean="0"/>
                        <a:t>d. ...........................................................................................................................................................................................</a:t>
                      </a:r>
                      <a:endParaRPr lang="id-ID" sz="1200" dirty="0"/>
                    </a:p>
                  </a:txBody>
                  <a:tcPr/>
                </a:tc>
              </a:tr>
              <a:tr h="869662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VI.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Tindak Lanjut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: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a. ...........................................................................................................................................................................................</a:t>
                      </a:r>
                    </a:p>
                    <a:p>
                      <a:r>
                        <a:rPr lang="id-ID" sz="1200" dirty="0" smtClean="0"/>
                        <a:t>b. ...........................................................................................................................................................................................</a:t>
                      </a:r>
                    </a:p>
                    <a:p>
                      <a:r>
                        <a:rPr lang="id-ID" sz="1200" dirty="0" smtClean="0"/>
                        <a:t>c. ...........................................................................................................................................................................................</a:t>
                      </a:r>
                    </a:p>
                    <a:p>
                      <a:r>
                        <a:rPr lang="id-ID" sz="1200" dirty="0" smtClean="0"/>
                        <a:t>d. ...........................................................................................................................................................................................</a:t>
                      </a:r>
                      <a:endParaRPr lang="id-ID" sz="1200" dirty="0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VII.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Nama Fasilitator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: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IX.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Catatan/ Feed</a:t>
                      </a:r>
                      <a:r>
                        <a:rPr lang="id-ID" sz="1200" baseline="0" dirty="0" smtClean="0"/>
                        <a:t> Back Untuk Dialog yang akan datang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: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 smtClean="0"/>
                    </a:p>
                    <a:p>
                      <a:endParaRPr lang="id-ID" sz="1200" dirty="0" smtClean="0"/>
                    </a:p>
                    <a:p>
                      <a:endParaRPr lang="id-ID" sz="1200" dirty="0" smtClean="0"/>
                    </a:p>
                    <a:p>
                      <a:endParaRPr lang="id-ID" sz="1200" dirty="0" smtClean="0"/>
                    </a:p>
                    <a:p>
                      <a:endParaRPr lang="id-ID" sz="1200" dirty="0" smtClean="0"/>
                    </a:p>
                    <a:p>
                      <a:endParaRPr lang="id-ID" sz="1200" dirty="0" smtClean="0"/>
                    </a:p>
                    <a:p>
                      <a:endParaRPr lang="id-ID" sz="1200" dirty="0" smtClean="0"/>
                    </a:p>
                    <a:p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266834" y="6591868"/>
            <a:ext cx="2743200" cy="23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Fasilitator,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80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98041" y="2620370"/>
            <a:ext cx="5622877" cy="955344"/>
          </a:xfrm>
          <a:solidFill>
            <a:srgbClr val="0070C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 smtClean="0">
                <a:solidFill>
                  <a:srgbClr val="FFFF00"/>
                </a:solidFill>
                <a:latin typeface="Showcard Gothic" pitchFamily="82" charset="0"/>
              </a:rPr>
              <a:t>TERIMA KASIH</a:t>
            </a:r>
            <a:endParaRPr lang="id-ID" sz="6000" dirty="0">
              <a:solidFill>
                <a:srgbClr val="FFFF00"/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42" y="447013"/>
            <a:ext cx="2942230" cy="11634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latin typeface="Aharoni" pitchFamily="2" charset="-79"/>
                <a:cs typeface="Aharoni" pitchFamily="2" charset="-79"/>
              </a:rPr>
              <a:t>Apa Itu Fasilitator?</a:t>
            </a:r>
            <a:endParaRPr lang="id-ID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233" y="2630844"/>
            <a:ext cx="10515600" cy="1272417"/>
          </a:xfrm>
          <a:solidFill>
            <a:schemeClr val="accent6">
              <a:lumMod val="5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Adalah Orang yang membuat KERJA KELOMPOK menjadi LEBIH MUDAH karena KEMAMPUANNYA dalam MENENTUKAN dan MEMANDU PARTISIPASI anggota kelompok.</a:t>
            </a:r>
          </a:p>
          <a:p>
            <a:endParaRPr lang="id-ID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52131" y="5090615"/>
            <a:ext cx="7629098" cy="8188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latin typeface="Aharoni" pitchFamily="2" charset="-79"/>
                <a:cs typeface="Aharoni" pitchFamily="2" charset="-79"/>
              </a:rPr>
              <a:t>Disebut Juga </a:t>
            </a:r>
            <a:r>
              <a:rPr lang="id-ID" sz="2800" b="1" dirty="0" smtClean="0">
                <a:latin typeface="Aharoni" pitchFamily="2" charset="-79"/>
                <a:cs typeface="Aharoni" pitchFamily="2" charset="-79"/>
              </a:rPr>
              <a:t>Pemudah </a:t>
            </a:r>
            <a:r>
              <a:rPr lang="id-ID" sz="2800" b="1" dirty="0" smtClean="0">
                <a:latin typeface="Aharoni" pitchFamily="2" charset="-79"/>
                <a:cs typeface="Aharoni" pitchFamily="2" charset="-79"/>
              </a:rPr>
              <a:t>Acara</a:t>
            </a:r>
            <a:endParaRPr lang="id-ID" sz="28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>
            <a:off x="6353033" y="3903261"/>
            <a:ext cx="13647" cy="118735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8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307"/>
            <a:ext cx="10515600" cy="1719618"/>
          </a:xfrm>
          <a:solidFill>
            <a:srgbClr val="7030A0"/>
          </a:solidFill>
        </p:spPr>
        <p:txBody>
          <a:bodyPr>
            <a:noAutofit/>
          </a:bodyPr>
          <a:lstStyle/>
          <a:p>
            <a:r>
              <a:rPr lang="id-ID" sz="3200" dirty="0" smtClean="0">
                <a:solidFill>
                  <a:srgbClr val="FFFF00"/>
                </a:solidFill>
                <a:latin typeface="Algerian" pitchFamily="82" charset="0"/>
              </a:rPr>
              <a:t>Carl Rogers (1983) dalam Bukunya “Freedom To Learn” menyatakan bahwa FASILITASI berasal dari kata FACILIS yang berarti UNTUK MEMPERMUDAH</a:t>
            </a:r>
            <a:endParaRPr lang="id-ID" sz="32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412543" y="2347402"/>
            <a:ext cx="2347415" cy="1501253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solidFill>
                  <a:srgbClr val="FFFF00"/>
                </a:solidFill>
                <a:latin typeface="Algerian" pitchFamily="82" charset="0"/>
              </a:rPr>
              <a:t>FACILIS</a:t>
            </a:r>
            <a:endParaRPr lang="id-ID" sz="36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7" name="Striped Right Arrow 6"/>
          <p:cNvSpPr/>
          <p:nvPr/>
        </p:nvSpPr>
        <p:spPr>
          <a:xfrm>
            <a:off x="3759958" y="2108567"/>
            <a:ext cx="3459708" cy="197892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FASILITASI</a:t>
            </a:r>
            <a:endParaRPr lang="id-ID" sz="3600" dirty="0">
              <a:solidFill>
                <a:schemeClr val="accent5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19666" y="2108568"/>
            <a:ext cx="3452884" cy="197892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rgbClr val="FFFF00"/>
                </a:solidFill>
                <a:latin typeface="Algerian" pitchFamily="82" charset="0"/>
              </a:rPr>
              <a:t>UNTUK MEMPERMUDAH</a:t>
            </a:r>
            <a:endParaRPr lang="id-ID" sz="28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95651" y="5042940"/>
            <a:ext cx="9213376" cy="157285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Trevor Bently (1994) menyebutkan bahwa FASILITASI berarti MENAWARKAN, MENYEDIAKAN peluang pembelajaran.</a:t>
            </a:r>
            <a:endParaRPr lang="id-ID" sz="36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25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762" y="515251"/>
            <a:ext cx="6258636" cy="1325563"/>
          </a:xfrm>
        </p:spPr>
        <p:txBody>
          <a:bodyPr/>
          <a:lstStyle/>
          <a:p>
            <a:pPr algn="ctr"/>
            <a:r>
              <a:rPr lang="id-ID" dirty="0" smtClean="0">
                <a:latin typeface="Aharoni" pitchFamily="2" charset="-79"/>
                <a:cs typeface="Aharoni" pitchFamily="2" charset="-79"/>
              </a:rPr>
              <a:t>FUNGSI SEORANG FASILITATOR</a:t>
            </a:r>
            <a:endParaRPr lang="id-ID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2954" y="2704534"/>
            <a:ext cx="3616657" cy="3259538"/>
            <a:chOff x="272954" y="2704534"/>
            <a:chExt cx="3616657" cy="3259538"/>
          </a:xfrm>
          <a:solidFill>
            <a:srgbClr val="7030A0"/>
          </a:solidFill>
        </p:grpSpPr>
        <p:sp>
          <p:nvSpPr>
            <p:cNvPr id="5" name="Rectangle 4"/>
            <p:cNvSpPr/>
            <p:nvPr/>
          </p:nvSpPr>
          <p:spPr>
            <a:xfrm>
              <a:off x="272954" y="3398293"/>
              <a:ext cx="3616657" cy="256577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id-ID" sz="2400" dirty="0" smtClean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rPr>
                <a:t>Fasilitasi Suasana</a:t>
              </a:r>
            </a:p>
            <a:p>
              <a:pPr algn="ctr"/>
              <a:r>
                <a:rPr lang="id-ID" sz="2400" dirty="0" smtClean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rPr>
                <a:t>- Ciptakan Ruang waktu bagi tumbuhnya saling percaya (</a:t>
              </a:r>
              <a:r>
                <a:rPr lang="id-ID" sz="2400" i="1" dirty="0" smtClean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rPr>
                <a:t>mutual trust</a:t>
              </a:r>
              <a:r>
                <a:rPr lang="id-ID" sz="2400" dirty="0" smtClean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rPr>
                <a:t>)</a:t>
              </a:r>
              <a:endParaRPr lang="id-ID" sz="2400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508076" y="2704534"/>
              <a:ext cx="900752" cy="709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0" dirty="0" smtClean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rPr>
                <a:t>1</a:t>
              </a:r>
              <a:endParaRPr lang="id-ID" sz="8000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33814" y="2688610"/>
            <a:ext cx="4249002" cy="3275462"/>
            <a:chOff x="7833814" y="2688610"/>
            <a:chExt cx="4249002" cy="3275462"/>
          </a:xfrm>
          <a:solidFill>
            <a:schemeClr val="tx1"/>
          </a:solidFill>
        </p:grpSpPr>
        <p:sp>
          <p:nvSpPr>
            <p:cNvPr id="7" name="Rectangle 6"/>
            <p:cNvSpPr/>
            <p:nvPr/>
          </p:nvSpPr>
          <p:spPr>
            <a:xfrm>
              <a:off x="7833814" y="3398293"/>
              <a:ext cx="4249002" cy="256577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haroni" pitchFamily="2" charset="-79"/>
                  <a:cs typeface="Aharoni" pitchFamily="2" charset="-79"/>
                </a:rPr>
                <a:t>3. Fasilitasi Resolusi</a:t>
              </a:r>
            </a:p>
            <a:p>
              <a:pPr algn="ctr"/>
              <a:r>
                <a:rPr lang="id-ID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haroni" pitchFamily="2" charset="-79"/>
                  <a:cs typeface="Aharoni" pitchFamily="2" charset="-79"/>
                </a:rPr>
                <a:t>Bantu untuk temukan keinginan bersama menuju suatu situasi yang ingin dicapai dan komitmen untuk menyelesaikan masalah yang dihadapi</a:t>
              </a:r>
              <a:endParaRPr lang="id-ID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749051" y="2688610"/>
              <a:ext cx="900752" cy="709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haroni" pitchFamily="2" charset="-79"/>
                  <a:cs typeface="Aharoni" pitchFamily="2" charset="-79"/>
                </a:rPr>
                <a:t>3</a:t>
              </a:r>
              <a:endParaRPr lang="id-ID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02374" y="2688610"/>
            <a:ext cx="3385781" cy="3275462"/>
            <a:chOff x="4202374" y="2688610"/>
            <a:chExt cx="3385781" cy="327546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4202374" y="3398293"/>
              <a:ext cx="3385781" cy="256577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rgbClr val="7030A0"/>
                  </a:solidFill>
                  <a:latin typeface="Aharoni" pitchFamily="2" charset="-79"/>
                  <a:cs typeface="Aharoni" pitchFamily="2" charset="-79"/>
                </a:rPr>
                <a:t>2. Fasilitasi Diagnosis</a:t>
              </a:r>
            </a:p>
            <a:p>
              <a:pPr algn="ctr"/>
              <a:r>
                <a:rPr lang="id-ID" sz="2400" dirty="0" smtClean="0">
                  <a:solidFill>
                    <a:srgbClr val="7030A0"/>
                  </a:solidFill>
                  <a:latin typeface="Aharoni" pitchFamily="2" charset="-79"/>
                  <a:cs typeface="Aharoni" pitchFamily="2" charset="-79"/>
                </a:rPr>
                <a:t>Bantu Temukan Masalah yang Berkaitan dengan Agenda</a:t>
              </a:r>
              <a:endParaRPr lang="id-ID" sz="2400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4888" y="2688610"/>
              <a:ext cx="900752" cy="709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0" dirty="0" smtClean="0">
                  <a:solidFill>
                    <a:srgbClr val="7030A0"/>
                  </a:solidFill>
                  <a:latin typeface="Aharoni" pitchFamily="2" charset="-79"/>
                  <a:cs typeface="Aharoni" pitchFamily="2" charset="-79"/>
                </a:rPr>
                <a:t>2</a:t>
              </a:r>
              <a:endParaRPr lang="id-ID" sz="8000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44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788087" y="5631975"/>
            <a:ext cx="900752" cy="7096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4</a:t>
            </a:r>
            <a:endParaRPr lang="id-ID" sz="80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88087" y="4249008"/>
            <a:ext cx="900752" cy="7096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3</a:t>
            </a:r>
            <a:endParaRPr lang="id-ID" sz="80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33581" y="2875134"/>
            <a:ext cx="900752" cy="7096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2</a:t>
            </a:r>
            <a:endParaRPr lang="id-ID" sz="80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4833581" y="1473960"/>
            <a:ext cx="900752" cy="7096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1</a:t>
            </a:r>
            <a:endParaRPr lang="id-ID" sz="80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39048" y="1148688"/>
            <a:ext cx="5977719" cy="136022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latin typeface="Aharoni" pitchFamily="2" charset="-79"/>
                <a:cs typeface="Aharoni" pitchFamily="2" charset="-79"/>
              </a:rPr>
              <a:t>1. Partisipasi Penuh yaitu ungkapan seutuhnya tentang apa yang jadi pendapatnya</a:t>
            </a:r>
            <a:endParaRPr lang="id-ID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39050" y="5306703"/>
            <a:ext cx="5977719" cy="13602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4. Tanggung Jawab Bersama</a:t>
            </a:r>
            <a:endParaRPr lang="id-ID" sz="28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39050" y="3923736"/>
            <a:ext cx="5977719" cy="13602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3. Solusi Inklusif </a:t>
            </a:r>
            <a:r>
              <a:rPr lang="id-ID" sz="28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</a:t>
            </a:r>
            <a:r>
              <a:rPr lang="id-ID" sz="28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Tidak Eksklusif pada satu atau dua orang saja   </a:t>
            </a:r>
            <a:endParaRPr lang="id-ID" sz="28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39049" y="2543036"/>
            <a:ext cx="5977719" cy="13602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2. Kesepahaman Mental</a:t>
            </a:r>
            <a:endParaRPr lang="id-ID" sz="28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Bevel 3"/>
          <p:cNvSpPr/>
          <p:nvPr/>
        </p:nvSpPr>
        <p:spPr>
          <a:xfrm>
            <a:off x="163773" y="2695434"/>
            <a:ext cx="4039737" cy="2263257"/>
          </a:xfrm>
          <a:prstGeom prst="bevel">
            <a:avLst/>
          </a:prstGeom>
          <a:solidFill>
            <a:srgbClr val="00FFFF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Nilai-Nilai Dasar Partisipasi Dalam Team Pembelajaran</a:t>
            </a:r>
            <a:endParaRPr lang="id-ID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3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4503762" y="3029803"/>
            <a:ext cx="3589361" cy="1815152"/>
          </a:xfrm>
          <a:prstGeom prst="bevel">
            <a:avLst/>
          </a:prstGeom>
          <a:solidFill>
            <a:schemeClr val="tx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latin typeface="Aharoni" pitchFamily="2" charset="-79"/>
                <a:cs typeface="Aharoni" pitchFamily="2" charset="-79"/>
              </a:rPr>
              <a:t>SIKAP DASAR FASILITATOR</a:t>
            </a:r>
            <a:endParaRPr lang="id-ID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35772" y="5076967"/>
            <a:ext cx="3043451" cy="12419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4</a:t>
            </a:r>
            <a:r>
              <a:rPr lang="id-ID" sz="28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. PERCAYA PADA KELOMPOK</a:t>
            </a:r>
            <a:endParaRPr lang="id-ID" sz="28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13760" y="3316406"/>
            <a:ext cx="3043451" cy="12419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3. BERPIKIR POSITIF</a:t>
            </a:r>
            <a:endParaRPr lang="id-ID" sz="28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35771" y="1555845"/>
            <a:ext cx="3043451" cy="12419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2. EMPATI</a:t>
            </a:r>
            <a:endParaRPr lang="id-ID" sz="28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89630" y="3316406"/>
            <a:ext cx="3043451" cy="12419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1. MINAT</a:t>
            </a:r>
            <a:endParaRPr lang="id-ID" sz="28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8245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940" y="382138"/>
            <a:ext cx="9263985" cy="95370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KETERAMPILAN DASAR FASILITATOR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05470" y="1624084"/>
            <a:ext cx="9457898" cy="6755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Aharoni" pitchFamily="2" charset="-79"/>
                <a:cs typeface="Aharoni" pitchFamily="2" charset="-79"/>
              </a:rPr>
              <a:t>1. Seni bertanya </a:t>
            </a:r>
            <a:r>
              <a:rPr lang="id-ID" sz="2400" dirty="0" smtClean="0">
                <a:latin typeface="Aharoni" pitchFamily="2" charset="-79"/>
                <a:cs typeface="Aharoni" pitchFamily="2" charset="-79"/>
                <a:sym typeface="Wingdings" pitchFamily="2" charset="2"/>
              </a:rPr>
              <a:t> bertanya secara bertingkat. ORIK (Objektif, Reflektif, Introspektif dan Keputusan</a:t>
            </a:r>
            <a:endParaRPr lang="id-ID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5845" y="2438401"/>
            <a:ext cx="8720919" cy="6755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2. Seni menggali lebih dalam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97039" y="3257265"/>
            <a:ext cx="8011235" cy="675564"/>
          </a:xfrm>
          <a:prstGeom prst="round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3. Seni membuat ikhtisar (Parafrase)</a:t>
            </a:r>
            <a:endParaRPr lang="id-ID" sz="24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47416" y="4128448"/>
            <a:ext cx="7165074" cy="6755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4. Seni mengaitkan pernyataan dan komentar</a:t>
            </a:r>
            <a:endParaRPr lang="id-ID" sz="24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74961" y="4985982"/>
            <a:ext cx="6605517" cy="6755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5. Seni Mengamati</a:t>
            </a:r>
            <a:endParaRPr lang="id-ID" sz="24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16156" y="5920853"/>
            <a:ext cx="6032310" cy="6755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6. Seni Menyimak</a:t>
            </a:r>
            <a:endParaRPr lang="id-ID" sz="24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163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1617</Words>
  <Application>Microsoft Office PowerPoint</Application>
  <PresentationFormat>Custom</PresentationFormat>
  <Paragraphs>304</Paragraphs>
  <Slides>36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Clip</vt:lpstr>
      <vt:lpstr>PowerPoint Presentation</vt:lpstr>
      <vt:lpstr>PowerPoint Presentation</vt:lpstr>
      <vt:lpstr>PowerPoint Presentation</vt:lpstr>
      <vt:lpstr>Apa Itu Fasilitator?</vt:lpstr>
      <vt:lpstr>Carl Rogers (1983) dalam Bukunya “Freedom To Learn” menyatakan bahwa FASILITASI berasal dari kata FACILIS yang berarti UNTUK MEMPERMUDAH</vt:lpstr>
      <vt:lpstr>FUNGSI SEORANG FASILITATOR</vt:lpstr>
      <vt:lpstr>PowerPoint Presentation</vt:lpstr>
      <vt:lpstr>PowerPoint Presentation</vt:lpstr>
      <vt:lpstr>KETERAMPILAN DASAR FASILITATOR</vt:lpstr>
      <vt:lpstr>Tanggung Jawab Fasilitator</vt:lpstr>
      <vt:lpstr>Terdapat Dua Pendekatan Dalam Reformasi Birokrasi Publik menurut Prof. Azhar Kasim (1998)</vt:lpstr>
      <vt:lpstr>Peran Baru Pemimpin pada Organisasi Publik di Abad ke-21. ( Peter M. Senge )</vt:lpstr>
      <vt:lpstr>PEMIMPIN sebagai FASILITATOR atau KOMANDAN ?</vt:lpstr>
      <vt:lpstr>Pemimpin sebagai Fasilitator melakukan  hal-hal sebagai berikut :</vt:lpstr>
      <vt:lpstr>DINOSAURUS</vt:lpstr>
      <vt:lpstr>DINOSAURUS</vt:lpstr>
      <vt:lpstr>DINOSAURUS</vt:lpstr>
      <vt:lpstr>BUILDING LEARNING COMMITMENT</vt:lpstr>
      <vt:lpstr>PowerPoint Presentation</vt:lpstr>
      <vt:lpstr>PERANAN FASILITATOR DALAM  TEAM LEARNING</vt:lpstr>
      <vt:lpstr>PowerPoint Presentation</vt:lpstr>
      <vt:lpstr>LEARNING DISABILITIES</vt:lpstr>
      <vt:lpstr>PENJELASAN LEARNING DISABILITIES</vt:lpstr>
      <vt:lpstr>PENJELASAN LEARNING DISABILITIES (2)</vt:lpstr>
      <vt:lpstr>1. Peran Pertama Pemimpin sebagai Fasilitator</vt:lpstr>
      <vt:lpstr>PowerPoint Presentation</vt:lpstr>
      <vt:lpstr>13 UNSUR PROTOKOL DIALOG</vt:lpstr>
      <vt:lpstr>13 UNSUR : PROTOKOL DIALOG </vt:lpstr>
      <vt:lpstr>PALLET</vt:lpstr>
      <vt:lpstr>PROSES  PERKEMBANGAN DIALOG</vt:lpstr>
      <vt:lpstr>PowerPoint Presentation</vt:lpstr>
      <vt:lpstr>PowerPoint Presentation</vt:lpstr>
      <vt:lpstr>PENUTUP</vt:lpstr>
      <vt:lpstr>Format Isian tentang Jadwal dan Agenda Dialog Dalam Team Learning pada Unit Organisasi Pemkot Bogor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Iskandar Agung</dc:creator>
  <cp:lastModifiedBy>TOSHIBA</cp:lastModifiedBy>
  <cp:revision>43</cp:revision>
  <dcterms:created xsi:type="dcterms:W3CDTF">2015-07-06T02:47:38Z</dcterms:created>
  <dcterms:modified xsi:type="dcterms:W3CDTF">2015-07-09T05:37:30Z</dcterms:modified>
</cp:coreProperties>
</file>