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6" r:id="rId2"/>
    <p:sldId id="325" r:id="rId3"/>
    <p:sldId id="337" r:id="rId4"/>
    <p:sldId id="327" r:id="rId5"/>
    <p:sldId id="328" r:id="rId6"/>
    <p:sldId id="329" r:id="rId7"/>
    <p:sldId id="339" r:id="rId8"/>
    <p:sldId id="335" r:id="rId9"/>
    <p:sldId id="330" r:id="rId10"/>
    <p:sldId id="332" r:id="rId11"/>
    <p:sldId id="326" r:id="rId12"/>
    <p:sldId id="333" r:id="rId13"/>
    <p:sldId id="33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  <a:srgbClr val="17375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03" autoAdjust="0"/>
  </p:normalViewPr>
  <p:slideViewPr>
    <p:cSldViewPr>
      <p:cViewPr varScale="1">
        <p:scale>
          <a:sx n="63" d="100"/>
          <a:sy n="63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060E-2945-46EB-B58E-9F29FECE1E88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03A0-B2D4-4781-A5B3-9CB077372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2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DC0D-1BDC-4CC9-B9AA-D3C8D26D63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21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DC0D-1BDC-4CC9-B9AA-D3C8D26D63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4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DC0D-1BDC-4CC9-B9AA-D3C8D26D63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68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DC0D-1BDC-4CC9-B9AA-D3C8D26D63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0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DC0D-1BDC-4CC9-B9AA-D3C8D26D63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8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DC0D-1BDC-4CC9-B9AA-D3C8D26D63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3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DC0D-1BDC-4CC9-B9AA-D3C8D26D63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4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DC0D-1BDC-4CC9-B9AA-D3C8D26D63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5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DC0D-1BDC-4CC9-B9AA-D3C8D26D63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1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DC0D-1BDC-4CC9-B9AA-D3C8D26D63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81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DC0D-1BDC-4CC9-B9AA-D3C8D26D63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17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DC0D-1BDC-4CC9-B9AA-D3C8D26D63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23D-3789-4C99-BB5D-5646A3DA860B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FD5-1001-497F-958F-57397A27E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23D-3789-4C99-BB5D-5646A3DA860B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FD5-1001-497F-958F-57397A27E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23D-3789-4C99-BB5D-5646A3DA860B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FD5-1001-497F-958F-57397A27E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23D-3789-4C99-BB5D-5646A3DA860B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FD5-1001-497F-958F-57397A27E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23D-3789-4C99-BB5D-5646A3DA860B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FD5-1001-497F-958F-57397A27E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23D-3789-4C99-BB5D-5646A3DA860B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FD5-1001-497F-958F-57397A27E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23D-3789-4C99-BB5D-5646A3DA860B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FD5-1001-497F-958F-57397A27E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23D-3789-4C99-BB5D-5646A3DA860B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FD5-1001-497F-958F-57397A27E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23D-3789-4C99-BB5D-5646A3DA860B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FD5-1001-497F-958F-57397A27E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23D-3789-4C99-BB5D-5646A3DA860B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FD5-1001-497F-958F-57397A27E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23D-3789-4C99-BB5D-5646A3DA860B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FD5-1001-497F-958F-57397A27E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23D-3789-4C99-BB5D-5646A3DA860B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93FD5-1001-497F-958F-57397A27E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41314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334000" y="6270544"/>
            <a:ext cx="3907315" cy="607875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-30481" y="-20420"/>
            <a:ext cx="6736081" cy="1620619"/>
          </a:xfrm>
          <a:prstGeom prst="rect">
            <a:avLst/>
          </a:prstGeom>
          <a:solidFill>
            <a:srgbClr val="17375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6" name="TextBox 5"/>
          <p:cNvSpPr txBox="1"/>
          <p:nvPr/>
        </p:nvSpPr>
        <p:spPr>
          <a:xfrm>
            <a:off x="77503" y="429475"/>
            <a:ext cx="1494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Impact" pitchFamily="34" charset="0"/>
              </a:rPr>
              <a:t>POKJA II</a:t>
            </a:r>
            <a:endParaRPr lang="id-ID" sz="3200" dirty="0">
              <a:solidFill>
                <a:schemeClr val="accent1">
                  <a:lumMod val="20000"/>
                  <a:lumOff val="80000"/>
                </a:schemeClr>
              </a:solidFill>
              <a:latin typeface="Impac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03" y="1015425"/>
            <a:ext cx="6628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C000"/>
                </a:solidFill>
                <a:latin typeface="Impact" pitchFamily="34" charset="0"/>
              </a:rPr>
              <a:t>TEKNOLOGI INFORMASI </a:t>
            </a:r>
            <a:r>
              <a:rPr lang="en-US" sz="3200" smtClean="0">
                <a:solidFill>
                  <a:srgbClr val="FFC000"/>
                </a:solidFill>
                <a:latin typeface="Impact" pitchFamily="34" charset="0"/>
              </a:rPr>
              <a:t>dan KOMUNIKASI</a:t>
            </a:r>
            <a:endParaRPr lang="id-ID" sz="3200" dirty="0">
              <a:solidFill>
                <a:srgbClr val="FFC000"/>
              </a:solidFill>
              <a:latin typeface="Impac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" y="2502280"/>
            <a:ext cx="9241313" cy="1707366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TextBox 14"/>
          <p:cNvSpPr txBox="1"/>
          <p:nvPr/>
        </p:nvSpPr>
        <p:spPr>
          <a:xfrm>
            <a:off x="722760" y="2438400"/>
            <a:ext cx="7964040" cy="1754326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5400" smtClean="0">
                <a:solidFill>
                  <a:srgbClr val="FFC000"/>
                </a:solidFill>
                <a:latin typeface="Impact" pitchFamily="34" charset="0"/>
              </a:rPr>
              <a:t>Peranan TIK</a:t>
            </a:r>
          </a:p>
          <a:p>
            <a:pPr algn="ctr"/>
            <a:r>
              <a:rPr lang="en-US" sz="5400" smtClean="0">
                <a:solidFill>
                  <a:srgbClr val="FFC000"/>
                </a:solidFill>
                <a:latin typeface="Impact" pitchFamily="34" charset="0"/>
              </a:rPr>
              <a:t>dalam Pencegahan Korupsi</a:t>
            </a:r>
            <a:endParaRPr lang="id-ID" sz="5400" dirty="0">
              <a:solidFill>
                <a:srgbClr val="FFC000"/>
              </a:solidFill>
              <a:latin typeface="Impact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0" y="1014250"/>
            <a:ext cx="6400800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76600" y="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entury Gothic" pitchFamily="34" charset="0"/>
              </a:rPr>
              <a:t>OUTPUT KUNCI</a:t>
            </a:r>
            <a:endParaRPr lang="en-US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" y="1507449"/>
            <a:ext cx="880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III</a:t>
            </a:r>
            <a:r>
              <a:rPr lang="en-US" sz="2400" b="1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. JANGKA PANJANG, s.d. Desember 2016 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2181163"/>
            <a:ext cx="838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96875" algn="l"/>
              </a:tabLst>
            </a:pPr>
            <a:r>
              <a:rPr lang="en-US" smtClean="0"/>
              <a:t>1.	datawarehouse </a:t>
            </a:r>
            <a:r>
              <a:rPr lang="en-US"/>
              <a:t>(yang telah terintegrasi dengan SIAK) , di </a:t>
            </a:r>
            <a:r>
              <a:rPr lang="en-US" smtClean="0"/>
              <a:t>Integrasikan dengan </a:t>
            </a:r>
            <a:r>
              <a:rPr lang="en-US"/>
              <a:t>:</a:t>
            </a:r>
          </a:p>
          <a:p>
            <a:pPr defTabSz="350838">
              <a:tabLst>
                <a:tab pos="350838" algn="l"/>
              </a:tabLst>
            </a:pPr>
            <a:r>
              <a:rPr lang="en-US" smtClean="0"/>
              <a:t>	1</a:t>
            </a:r>
            <a:r>
              <a:rPr lang="en-US"/>
              <a:t>. 	SIM </a:t>
            </a:r>
            <a:r>
              <a:rPr lang="en-US" smtClean="0"/>
              <a:t>Wilayah</a:t>
            </a:r>
            <a:endParaRPr lang="en-US"/>
          </a:p>
          <a:p>
            <a:pPr defTabSz="350838">
              <a:tabLst>
                <a:tab pos="350838" algn="l"/>
              </a:tabLst>
            </a:pPr>
            <a:r>
              <a:rPr lang="en-US" smtClean="0"/>
              <a:t>	2</a:t>
            </a:r>
            <a:r>
              <a:rPr lang="en-US"/>
              <a:t>. 	SIM </a:t>
            </a:r>
            <a:r>
              <a:rPr lang="en-US" smtClean="0"/>
              <a:t>Puskesmas</a:t>
            </a:r>
            <a:endParaRPr lang="en-US"/>
          </a:p>
          <a:p>
            <a:pPr defTabSz="350838">
              <a:tabLst>
                <a:tab pos="350838" algn="l"/>
              </a:tabLst>
            </a:pPr>
            <a:r>
              <a:rPr lang="en-US" smtClean="0"/>
              <a:t>	3</a:t>
            </a:r>
            <a:r>
              <a:rPr lang="en-US"/>
              <a:t>. 	</a:t>
            </a:r>
            <a:r>
              <a:rPr lang="en-US" smtClean="0"/>
              <a:t>DISPENDA</a:t>
            </a:r>
            <a:endParaRPr lang="en-US"/>
          </a:p>
          <a:p>
            <a:pPr defTabSz="350838">
              <a:tabLst>
                <a:tab pos="350838" algn="l"/>
              </a:tabLst>
            </a:pPr>
            <a:r>
              <a:rPr lang="en-US" smtClean="0"/>
              <a:t>	4</a:t>
            </a:r>
            <a:r>
              <a:rPr lang="en-US"/>
              <a:t>. 	</a:t>
            </a:r>
            <a:r>
              <a:rPr lang="en-US" smtClean="0"/>
              <a:t>BPPTPM</a:t>
            </a:r>
            <a:endParaRPr lang="en-US" b="1" smtClean="0"/>
          </a:p>
          <a:p>
            <a:pPr defTabSz="350838">
              <a:tabLst>
                <a:tab pos="350838" algn="l"/>
              </a:tabLst>
            </a:pPr>
            <a:r>
              <a:rPr lang="en-US" b="1"/>
              <a:t>	</a:t>
            </a:r>
            <a:r>
              <a:rPr lang="en-US" smtClean="0"/>
              <a:t>5.	6 </a:t>
            </a:r>
            <a:r>
              <a:rPr lang="en-US" smtClean="0"/>
              <a:t>KECAMATAN</a:t>
            </a:r>
            <a:endParaRPr lang="en-US" b="1"/>
          </a:p>
          <a:p>
            <a:pPr marL="350837" lvl="0" defTabSz="854075">
              <a:tabLst>
                <a:tab pos="854075" algn="l"/>
              </a:tabLst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5334000"/>
            <a:ext cx="8458200" cy="1371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SIAK (data kependudukan) ditarik ke DATAWAREHOUSE, tercipta Pemanfaatan Single Identity. Setelah SIAK ada di Datawarehouse, akan dimanfaatkan unt </a:t>
            </a:r>
            <a:r>
              <a:rPr lang="en-US" smtClean="0"/>
              <a:t>10 </a:t>
            </a:r>
            <a:r>
              <a:rPr lang="en-US"/>
              <a:t>OPD : Kelurahan/Kecamatan, Puskesmas, DISPENDA dan </a:t>
            </a:r>
            <a:r>
              <a:rPr lang="en-US" smtClean="0"/>
              <a:t>BPPTPM dan 6 Kecamatan. </a:t>
            </a:r>
            <a:r>
              <a:rPr lang="en-US"/>
              <a:t>Harapan : verifikasi berkas penduduk, menghindari tatap muka dgn masyarakat dan mempercepat proses pelayanan.</a:t>
            </a:r>
          </a:p>
        </p:txBody>
      </p:sp>
    </p:spTree>
    <p:extLst>
      <p:ext uri="{BB962C8B-B14F-4D97-AF65-F5344CB8AC3E}">
        <p14:creationId xmlns:p14="http://schemas.microsoft.com/office/powerpoint/2010/main" val="35247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76600" y="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entury Gothic" pitchFamily="34" charset="0"/>
              </a:rPr>
              <a:t>OUTPUT KUNCI</a:t>
            </a:r>
            <a:endParaRPr lang="en-US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800" y="44288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entury Gothic" pitchFamily="34" charset="0"/>
              </a:rPr>
              <a:t>III. </a:t>
            </a:r>
            <a:r>
              <a:rPr lang="en-US" sz="2400" b="1">
                <a:solidFill>
                  <a:schemeClr val="bg1"/>
                </a:solidFill>
                <a:latin typeface="Century Gothic" pitchFamily="34" charset="0"/>
              </a:rPr>
              <a:t>JANGKA PANJANG, s.d. Desember 2016 </a:t>
            </a:r>
            <a:endParaRPr lang="en-US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295400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Datawarehouse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" name="Can 1"/>
          <p:cNvSpPr/>
          <p:nvPr/>
        </p:nvSpPr>
        <p:spPr>
          <a:xfrm>
            <a:off x="320040" y="3076903"/>
            <a:ext cx="1600200" cy="95118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SIMPEG</a:t>
            </a:r>
          </a:p>
          <a:p>
            <a:pPr algn="ctr"/>
            <a:r>
              <a:rPr lang="en-US" b="1" smtClean="0"/>
              <a:t>BKPP</a:t>
            </a:r>
            <a:endParaRPr lang="en-US" b="1"/>
          </a:p>
        </p:txBody>
      </p:sp>
      <p:sp>
        <p:nvSpPr>
          <p:cNvPr id="7" name="Can 6"/>
          <p:cNvSpPr/>
          <p:nvPr/>
        </p:nvSpPr>
        <p:spPr>
          <a:xfrm>
            <a:off x="304800" y="1969114"/>
            <a:ext cx="1600200" cy="98166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SIAK</a:t>
            </a:r>
          </a:p>
          <a:p>
            <a:pPr algn="ctr"/>
            <a:r>
              <a:rPr lang="en-US" b="1" smtClean="0"/>
              <a:t>DISDUKCAPIL</a:t>
            </a:r>
            <a:endParaRPr lang="en-US" b="1"/>
          </a:p>
        </p:txBody>
      </p:sp>
      <p:sp>
        <p:nvSpPr>
          <p:cNvPr id="8" name="Can 7"/>
          <p:cNvSpPr/>
          <p:nvPr/>
        </p:nvSpPr>
        <p:spPr>
          <a:xfrm>
            <a:off x="304800" y="4154212"/>
            <a:ext cx="1600200" cy="95118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Smart</a:t>
            </a:r>
          </a:p>
          <a:p>
            <a:pPr algn="ctr"/>
            <a:r>
              <a:rPr lang="en-US" b="1" smtClean="0"/>
              <a:t>BPPTPM</a:t>
            </a:r>
            <a:endParaRPr lang="en-US" b="1"/>
          </a:p>
        </p:txBody>
      </p:sp>
      <p:sp>
        <p:nvSpPr>
          <p:cNvPr id="9" name="Can 8"/>
          <p:cNvSpPr/>
          <p:nvPr/>
        </p:nvSpPr>
        <p:spPr>
          <a:xfrm>
            <a:off x="2644140" y="2237798"/>
            <a:ext cx="2019300" cy="3182006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DATAWAREHOUSE</a:t>
            </a:r>
            <a:endParaRPr lang="en-US" b="1"/>
          </a:p>
        </p:txBody>
      </p:sp>
      <p:sp>
        <p:nvSpPr>
          <p:cNvPr id="11" name="Can 10"/>
          <p:cNvSpPr/>
          <p:nvPr/>
        </p:nvSpPr>
        <p:spPr>
          <a:xfrm>
            <a:off x="5257800" y="1731675"/>
            <a:ext cx="1600200" cy="981668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SIM WILAYAH di Kelurahan</a:t>
            </a:r>
            <a:endParaRPr lang="en-US" b="1"/>
          </a:p>
        </p:txBody>
      </p:sp>
      <p:sp>
        <p:nvSpPr>
          <p:cNvPr id="12" name="Can 11"/>
          <p:cNvSpPr/>
          <p:nvPr/>
        </p:nvSpPr>
        <p:spPr>
          <a:xfrm>
            <a:off x="5326380" y="3108657"/>
            <a:ext cx="1600200" cy="981668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SIM PUSKESMAS</a:t>
            </a:r>
            <a:endParaRPr lang="en-US" b="1"/>
          </a:p>
        </p:txBody>
      </p:sp>
      <p:sp>
        <p:nvSpPr>
          <p:cNvPr id="13" name="Can 12"/>
          <p:cNvSpPr/>
          <p:nvPr/>
        </p:nvSpPr>
        <p:spPr>
          <a:xfrm>
            <a:off x="5257800" y="4363102"/>
            <a:ext cx="1737360" cy="981668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Verifikasi NIK</a:t>
            </a:r>
          </a:p>
          <a:p>
            <a:pPr algn="ctr"/>
            <a:r>
              <a:rPr lang="en-US" b="1" smtClean="0"/>
              <a:t>Pada DISPENDA</a:t>
            </a:r>
            <a:endParaRPr lang="en-US" b="1"/>
          </a:p>
        </p:txBody>
      </p:sp>
      <p:sp>
        <p:nvSpPr>
          <p:cNvPr id="14" name="Can 13"/>
          <p:cNvSpPr/>
          <p:nvPr/>
        </p:nvSpPr>
        <p:spPr>
          <a:xfrm>
            <a:off x="5257800" y="5658502"/>
            <a:ext cx="1737360" cy="981668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Verifikasi NIK</a:t>
            </a:r>
          </a:p>
          <a:p>
            <a:pPr algn="ctr"/>
            <a:r>
              <a:rPr lang="en-US" b="1" smtClean="0"/>
              <a:t>Pada BPPTPM</a:t>
            </a:r>
            <a:endParaRPr lang="en-US" b="1"/>
          </a:p>
        </p:txBody>
      </p:sp>
      <p:sp>
        <p:nvSpPr>
          <p:cNvPr id="15" name="Can 14"/>
          <p:cNvSpPr/>
          <p:nvPr/>
        </p:nvSpPr>
        <p:spPr>
          <a:xfrm>
            <a:off x="7254240" y="3567738"/>
            <a:ext cx="1737360" cy="981668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BOGOR GREEN ROOM</a:t>
            </a:r>
            <a:endParaRPr lang="en-US" sz="1600" b="1"/>
          </a:p>
        </p:txBody>
      </p:sp>
      <p:sp>
        <p:nvSpPr>
          <p:cNvPr id="16" name="Can 15"/>
          <p:cNvSpPr/>
          <p:nvPr/>
        </p:nvSpPr>
        <p:spPr>
          <a:xfrm>
            <a:off x="7254240" y="5105400"/>
            <a:ext cx="1737360" cy="981668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Dashboard Pemerintah</a:t>
            </a:r>
            <a:endParaRPr lang="en-US" sz="1600" b="1"/>
          </a:p>
        </p:txBody>
      </p:sp>
      <p:cxnSp>
        <p:nvCxnSpPr>
          <p:cNvPr id="4" name="Straight Arrow Connector 3"/>
          <p:cNvCxnSpPr>
            <a:stCxn id="7" idx="4"/>
          </p:cNvCxnSpPr>
          <p:nvPr/>
        </p:nvCxnSpPr>
        <p:spPr>
          <a:xfrm>
            <a:off x="1905000" y="2459947"/>
            <a:ext cx="73152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05000" y="3567738"/>
            <a:ext cx="678180" cy="26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905000" y="3828801"/>
            <a:ext cx="678180" cy="76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n 21"/>
          <p:cNvSpPr/>
          <p:nvPr/>
        </p:nvSpPr>
        <p:spPr>
          <a:xfrm>
            <a:off x="7239000" y="2308073"/>
            <a:ext cx="1737360" cy="981668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6 KECAMATAN</a:t>
            </a:r>
            <a:endParaRPr lang="en-US" sz="1600" b="1"/>
          </a:p>
        </p:txBody>
      </p:sp>
      <p:cxnSp>
        <p:nvCxnSpPr>
          <p:cNvPr id="19" name="Curved Connector 18"/>
          <p:cNvCxnSpPr>
            <a:endCxn id="22" idx="2"/>
          </p:cNvCxnSpPr>
          <p:nvPr/>
        </p:nvCxnSpPr>
        <p:spPr>
          <a:xfrm flipV="1">
            <a:off x="4678680" y="2798907"/>
            <a:ext cx="2560320" cy="502559"/>
          </a:xfrm>
          <a:prstGeom prst="curvedConnector3">
            <a:avLst>
              <a:gd name="adj1" fmla="val 23214"/>
            </a:avLst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11" idx="2"/>
          </p:cNvCxnSpPr>
          <p:nvPr/>
        </p:nvCxnSpPr>
        <p:spPr>
          <a:xfrm rot="5400000" flipH="1" flipV="1">
            <a:off x="4541043" y="2360146"/>
            <a:ext cx="854394" cy="579120"/>
          </a:xfrm>
          <a:prstGeom prst="curvedConnector2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endCxn id="12" idx="2"/>
          </p:cNvCxnSpPr>
          <p:nvPr/>
        </p:nvCxnSpPr>
        <p:spPr>
          <a:xfrm flipV="1">
            <a:off x="4678680" y="3599491"/>
            <a:ext cx="647700" cy="11725"/>
          </a:xfrm>
          <a:prstGeom prst="curved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endCxn id="15" idx="2"/>
          </p:cNvCxnSpPr>
          <p:nvPr/>
        </p:nvCxnSpPr>
        <p:spPr>
          <a:xfrm>
            <a:off x="4678680" y="3904581"/>
            <a:ext cx="2575560" cy="153991"/>
          </a:xfrm>
          <a:prstGeom prst="curvedConnector3">
            <a:avLst>
              <a:gd name="adj1" fmla="val 55325"/>
            </a:avLst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13" idx="2"/>
          </p:cNvCxnSpPr>
          <p:nvPr/>
        </p:nvCxnSpPr>
        <p:spPr>
          <a:xfrm rot="16200000" flipH="1">
            <a:off x="4641687" y="4237822"/>
            <a:ext cx="653107" cy="579120"/>
          </a:xfrm>
          <a:prstGeom prst="curvedConnector2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16" idx="2"/>
          </p:cNvCxnSpPr>
          <p:nvPr/>
        </p:nvCxnSpPr>
        <p:spPr>
          <a:xfrm>
            <a:off x="4663440" y="4641632"/>
            <a:ext cx="2590800" cy="954602"/>
          </a:xfrm>
          <a:prstGeom prst="curvedConnector3">
            <a:avLst>
              <a:gd name="adj1" fmla="val 11765"/>
            </a:avLst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endCxn id="14" idx="2"/>
          </p:cNvCxnSpPr>
          <p:nvPr/>
        </p:nvCxnSpPr>
        <p:spPr>
          <a:xfrm rot="16200000" flipH="1">
            <a:off x="4200615" y="5092151"/>
            <a:ext cx="1520010" cy="594360"/>
          </a:xfrm>
          <a:prstGeom prst="curvedConnector2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320040" y="5231521"/>
            <a:ext cx="1600200" cy="95118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Pajak On Line</a:t>
            </a:r>
          </a:p>
          <a:p>
            <a:pPr algn="ctr"/>
            <a:r>
              <a:rPr lang="en-US" b="1" smtClean="0"/>
              <a:t>BPPTPM</a:t>
            </a:r>
            <a:endParaRPr lang="en-US" b="1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935480" y="3828801"/>
            <a:ext cx="693420" cy="190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76600" y="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entury Gothic" pitchFamily="34" charset="0"/>
              </a:rPr>
              <a:t>OUTPUT KUNCI</a:t>
            </a:r>
            <a:endParaRPr lang="en-US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800" y="442882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entury Gothic" pitchFamily="34" charset="0"/>
              </a:rPr>
              <a:t>POKJA II : TIK</a:t>
            </a:r>
            <a:endParaRPr lang="en-US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" y="1507449"/>
            <a:ext cx="880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III. </a:t>
            </a:r>
            <a:r>
              <a:rPr lang="en-US" sz="2400" b="1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JANGKA PANJANG, s.d. Desember 2016 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2181163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0838" indent="-350838">
              <a:tabLst>
                <a:tab pos="350838" algn="l"/>
              </a:tabLst>
            </a:pPr>
            <a:r>
              <a:rPr lang="en-US"/>
              <a:t>2.	</a:t>
            </a:r>
            <a:r>
              <a:rPr lang="en-US" smtClean="0"/>
              <a:t>Penandatanganan PERDA -&gt; Naskah Akademis dan draft (23 </a:t>
            </a:r>
            <a:r>
              <a:rPr lang="en-US"/>
              <a:t>Juli) -&gt; Perda (des 2015</a:t>
            </a:r>
            <a:r>
              <a:rPr lang="en-US" smtClean="0"/>
              <a:t>)</a:t>
            </a:r>
            <a:r>
              <a:rPr lang="en-US" b="1" smtClean="0"/>
              <a:t> </a:t>
            </a:r>
            <a:r>
              <a:rPr lang="en-US" b="1"/>
              <a:t>,  </a:t>
            </a:r>
            <a:r>
              <a:rPr lang="en-US"/>
              <a:t>berisi :</a:t>
            </a:r>
          </a:p>
          <a:p>
            <a:pPr>
              <a:tabLst>
                <a:tab pos="350838" algn="l"/>
              </a:tabLst>
            </a:pPr>
            <a:r>
              <a:rPr lang="en-US" b="1"/>
              <a:t>	BAB I	: 	Penyelenggaraan e-Government </a:t>
            </a:r>
            <a:endParaRPr lang="en-US"/>
          </a:p>
          <a:p>
            <a:r>
              <a:rPr lang="en-US"/>
              <a:t>	Bagian kesatu	:	Perencanaan</a:t>
            </a:r>
          </a:p>
          <a:p>
            <a:r>
              <a:rPr lang="en-US"/>
              <a:t>	Bagian kedua	:	Kebijakan</a:t>
            </a:r>
          </a:p>
          <a:p>
            <a:r>
              <a:rPr lang="en-US"/>
              <a:t>	Bagian Ketiga	:	Kelembagaan</a:t>
            </a:r>
          </a:p>
          <a:p>
            <a:r>
              <a:rPr lang="en-US"/>
              <a:t>	Bagian Keempat	:	Sistem Informasi</a:t>
            </a:r>
          </a:p>
          <a:p>
            <a:r>
              <a:rPr lang="en-US"/>
              <a:t>	Bagian Kelima	:	Infrastruktur	</a:t>
            </a:r>
          </a:p>
          <a:p>
            <a:pPr>
              <a:tabLst>
                <a:tab pos="350838" algn="l"/>
              </a:tabLst>
            </a:pPr>
            <a:r>
              <a:rPr lang="en-US" b="1"/>
              <a:t>	BAB II: 	Penyelenggaraan Sistem Pengamanan Informasi</a:t>
            </a:r>
            <a:endParaRPr lang="en-US"/>
          </a:p>
          <a:p>
            <a:r>
              <a:rPr lang="en-US"/>
              <a:t>	Bagian Kesatu	:	Pengamanan pada Sistem Elektronik</a:t>
            </a:r>
          </a:p>
          <a:p>
            <a:r>
              <a:rPr lang="en-US"/>
              <a:t>	Bagian Kedua 	:	Pengamanan pada Transaksi Elektronik</a:t>
            </a:r>
          </a:p>
          <a:p>
            <a:pPr>
              <a:tabLst>
                <a:tab pos="350838" algn="l"/>
              </a:tabLst>
            </a:pPr>
            <a:r>
              <a:rPr lang="en-US" b="1"/>
              <a:t>	BAB III: 	Penyelenggaraan Pelayanan Publik</a:t>
            </a:r>
            <a:endParaRPr lang="en-US"/>
          </a:p>
          <a:p>
            <a:r>
              <a:rPr lang="en-US"/>
              <a:t>	Bagian Kesatu	:	Pendidikan dan Kesehatan </a:t>
            </a:r>
          </a:p>
          <a:p>
            <a:r>
              <a:rPr lang="en-US"/>
              <a:t>	Bagian Kedua	:	Keuangan </a:t>
            </a:r>
            <a:r>
              <a:rPr lang="en-US" smtClean="0"/>
              <a:t>Daerah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76600" y="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entury Gothic" pitchFamily="34" charset="0"/>
              </a:rPr>
              <a:t>OUTPUT KUNCI</a:t>
            </a:r>
            <a:endParaRPr lang="en-US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800" y="442882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entury Gothic" pitchFamily="34" charset="0"/>
              </a:rPr>
              <a:t>POKJA II : TIK</a:t>
            </a:r>
            <a:endParaRPr lang="en-US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" y="1295400"/>
            <a:ext cx="880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III. JANGKA PANJANG ,s.d. Desember 2016 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1676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tabLst>
                <a:tab pos="288925" algn="l"/>
              </a:tabLst>
            </a:pPr>
            <a:r>
              <a:rPr lang="en-US"/>
              <a:t>1</a:t>
            </a:r>
            <a:r>
              <a:rPr lang="en-US" smtClean="0"/>
              <a:t>.	Mengintegrasikan </a:t>
            </a:r>
            <a:r>
              <a:rPr lang="en-US"/>
              <a:t>e-planning </a:t>
            </a:r>
            <a:r>
              <a:rPr lang="en-US" smtClean="0"/>
              <a:t>BAPPEDA dengan </a:t>
            </a:r>
            <a:r>
              <a:rPr lang="en-US"/>
              <a:t>SIMDA </a:t>
            </a:r>
            <a:r>
              <a:rPr lang="en-US" smtClean="0"/>
              <a:t>BPKAD ( </a:t>
            </a:r>
            <a:r>
              <a:rPr lang="en-US"/>
              <a:t>2016 )</a:t>
            </a:r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99565"/>
            <a:ext cx="6477000" cy="46778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3400" y="5334000"/>
            <a:ext cx="8458200" cy="1371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SIAK (data kependudukan) ditarik ke DATAWAREHOUSE, tercipta Pemanfaatan Single Identity. Setelah SIAK ada di Datawarehouse, akan dimanfaatkan unt </a:t>
            </a:r>
            <a:r>
              <a:rPr lang="en-US" smtClean="0"/>
              <a:t>10 </a:t>
            </a:r>
            <a:r>
              <a:rPr lang="en-US"/>
              <a:t>OPD : Kelurahan/Kecamatan, Puskesmas, DISPENDA dan </a:t>
            </a:r>
            <a:r>
              <a:rPr lang="en-US" smtClean="0"/>
              <a:t>BPPTPM dan 6 Kecamatan. </a:t>
            </a:r>
            <a:r>
              <a:rPr lang="en-US"/>
              <a:t>Harapan : verifikasi berkas penduduk, menghindari tatap muka dgn masyarakat dan mempercepat proses pelayanan.</a:t>
            </a:r>
          </a:p>
        </p:txBody>
      </p:sp>
    </p:spTree>
    <p:extLst>
      <p:ext uri="{BB962C8B-B14F-4D97-AF65-F5344CB8AC3E}">
        <p14:creationId xmlns:p14="http://schemas.microsoft.com/office/powerpoint/2010/main" val="30207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123319"/>
            <a:ext cx="5745481" cy="1506081"/>
          </a:xfrm>
          <a:prstGeom prst="rect">
            <a:avLst/>
          </a:prstGeom>
          <a:solidFill>
            <a:schemeClr val="bg1">
              <a:lumMod val="75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/>
        </p:nvSpPr>
        <p:spPr>
          <a:xfrm>
            <a:off x="-1" y="3351552"/>
            <a:ext cx="5715001" cy="1617401"/>
          </a:xfrm>
          <a:prstGeom prst="rect">
            <a:avLst/>
          </a:prstGeom>
          <a:solidFill>
            <a:schemeClr val="tx2">
              <a:lumMod val="40000"/>
              <a:lumOff val="6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2" name="Rectangle 11"/>
          <p:cNvSpPr/>
          <p:nvPr/>
        </p:nvSpPr>
        <p:spPr>
          <a:xfrm>
            <a:off x="0" y="1581088"/>
            <a:ext cx="5715000" cy="1602107"/>
          </a:xfrm>
          <a:prstGeom prst="rect">
            <a:avLst/>
          </a:prstGeom>
          <a:solidFill>
            <a:schemeClr val="tx2">
              <a:lumMod val="60000"/>
              <a:lumOff val="4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100" y="155555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Impact" panose="020B0806030902050204" pitchFamily="34" charset="0"/>
              </a:rPr>
              <a:t>OUTPUT KUNCI</a:t>
            </a:r>
            <a:endParaRPr 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" y="617220"/>
            <a:ext cx="5753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>
                <a:solidFill>
                  <a:srgbClr val="FFFF00"/>
                </a:solidFill>
                <a:latin typeface="Impact" panose="020B0806030902050204" pitchFamily="34" charset="0"/>
              </a:rPr>
              <a:t>JANGKA PENDEK ( s.d. 24 Juli 2015 )</a:t>
            </a:r>
            <a:endParaRPr lang="en-US" sz="3200" dirty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1" y="2494300"/>
            <a:ext cx="54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smtClean="0"/>
              <a:t>FORUM DIALOG DIGITAL pada aplikasi DIGITAL OFFICE dapat digunakan oleh 32 anggota Tim Fasilitator sebagai media komunikasi dan diskusi</a:t>
            </a:r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228600" y="4107656"/>
            <a:ext cx="5186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400"/>
              <a:t>Draft Naskah Akademis dan RAPERDA </a:t>
            </a:r>
            <a:r>
              <a:rPr lang="id-ID" sz="1400"/>
              <a:t>PENYELENGGARAAN SISTEM </a:t>
            </a:r>
            <a:r>
              <a:rPr lang="id-ID" sz="1400" smtClean="0"/>
              <a:t>ELEKTRONIK</a:t>
            </a:r>
            <a:r>
              <a:rPr lang="en-US" sz="1400" smtClean="0"/>
              <a:t> </a:t>
            </a:r>
            <a:r>
              <a:rPr lang="id-ID" sz="1400" smtClean="0"/>
              <a:t>DI </a:t>
            </a:r>
            <a:r>
              <a:rPr lang="id-ID" sz="1400"/>
              <a:t>PEMERINTAHAN KOTA </a:t>
            </a:r>
            <a:r>
              <a:rPr lang="id-ID" sz="1400" smtClean="0"/>
              <a:t>BOGOR</a:t>
            </a:r>
            <a:r>
              <a:rPr lang="en-US" sz="1400" b="1" smtClean="0"/>
              <a:t> </a:t>
            </a:r>
            <a:r>
              <a:rPr lang="en-US" sz="1400" smtClean="0"/>
              <a:t>(Perubahan pada Perwali No. 33 Tahun 2013)</a:t>
            </a:r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182880" y="5953780"/>
            <a:ext cx="5232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/>
              <a:t>Pemberkasan Kenaikan Pangkat PNS Secara On </a:t>
            </a:r>
            <a:r>
              <a:rPr lang="en-US" sz="1400" smtClean="0"/>
              <a:t>Line</a:t>
            </a:r>
            <a:r>
              <a:rPr lang="en-US" sz="1400" b="1" smtClean="0"/>
              <a:t>, (</a:t>
            </a:r>
            <a:r>
              <a:rPr lang="en-US" sz="1400" smtClean="0"/>
              <a:t>Persyaratan </a:t>
            </a:r>
            <a:r>
              <a:rPr lang="en-US" sz="1400"/>
              <a:t>administrasi untuk kenaikan pangkat dapat diunggah secara on </a:t>
            </a:r>
            <a:r>
              <a:rPr lang="en-US" sz="1400" smtClean="0"/>
              <a:t>line)</a:t>
            </a:r>
            <a:endParaRPr lang="en-US" sz="14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2400" y="609600"/>
            <a:ext cx="5638800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615440"/>
            <a:ext cx="2523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FORUM DIALOG DIGITAL</a:t>
            </a:r>
          </a:p>
          <a:p>
            <a:r>
              <a:rPr lang="en-US" b="1" smtClean="0"/>
              <a:t>12 JUNI 2015 </a:t>
            </a:r>
            <a:endParaRPr lang="en-US" b="1"/>
          </a:p>
        </p:txBody>
      </p:sp>
      <p:sp>
        <p:nvSpPr>
          <p:cNvPr id="7" name="Rectangle 6"/>
          <p:cNvSpPr/>
          <p:nvPr/>
        </p:nvSpPr>
        <p:spPr>
          <a:xfrm>
            <a:off x="182880" y="3393192"/>
            <a:ext cx="5232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RAPERDA PENYELENGGARAAN SISTEM ELEKTRONIK </a:t>
            </a:r>
          </a:p>
          <a:p>
            <a:r>
              <a:rPr lang="en-US" b="1" smtClean="0"/>
              <a:t>23 JULI 2015 </a:t>
            </a:r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213360" y="5171928"/>
            <a:ext cx="29402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KENAIKAN PANGKAT ONLINE</a:t>
            </a:r>
          </a:p>
          <a:p>
            <a:r>
              <a:rPr lang="en-US" b="1" smtClean="0"/>
              <a:t>20 JULI 2015</a:t>
            </a:r>
            <a:endParaRPr lang="en-US" b="1"/>
          </a:p>
        </p:txBody>
      </p:sp>
      <p:cxnSp>
        <p:nvCxnSpPr>
          <p:cNvPr id="21" name="Straight Connector 20"/>
          <p:cNvCxnSpPr/>
          <p:nvPr/>
        </p:nvCxnSpPr>
        <p:spPr>
          <a:xfrm>
            <a:off x="304800" y="2362200"/>
            <a:ext cx="5110346" cy="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4800" y="4069080"/>
            <a:ext cx="5110346" cy="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4800" y="5867400"/>
            <a:ext cx="4953000" cy="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819650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9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447800"/>
            <a:ext cx="9144000" cy="762000"/>
          </a:xfrm>
          <a:prstGeom prst="rect">
            <a:avLst/>
          </a:prstGeom>
          <a:solidFill>
            <a:schemeClr val="tx2">
              <a:lumMod val="60000"/>
              <a:lumOff val="4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04800" y="15240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Impact" panose="020B0806030902050204" pitchFamily="34" charset="0"/>
              </a:rPr>
              <a:t>OUTPUT KUNCI</a:t>
            </a:r>
            <a:endParaRPr 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032" y="5529792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mtClean="0"/>
              <a:t>Saat sudah terintegrasi dengan</a:t>
            </a:r>
            <a:r>
              <a:rPr lang="en-US" b="1" smtClean="0"/>
              <a:t> SIMPEG, </a:t>
            </a:r>
            <a:r>
              <a:rPr lang="en-US" smtClean="0"/>
              <a:t>semua pegawai yang terdata di SIMPEG dapat menggunakan Aplikasi Digital Office:</a:t>
            </a:r>
            <a:r>
              <a:rPr lang="en-US"/>
              <a:t> </a:t>
            </a:r>
            <a:r>
              <a:rPr lang="en-US" smtClean="0"/>
              <a:t>User </a:t>
            </a:r>
            <a:r>
              <a:rPr lang="en-US"/>
              <a:t>Id : NIP , password : Tahun </a:t>
            </a:r>
            <a:r>
              <a:rPr lang="en-US" smtClean="0"/>
              <a:t>Lahir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" y="1600200"/>
            <a:ext cx="8724900" cy="609600"/>
          </a:xfrm>
          <a:prstGeom prst="rect">
            <a:avLst/>
          </a:prstGeom>
          <a:noFill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just"/>
            <a:r>
              <a:rPr lang="en-US" smtClean="0">
                <a:solidFill>
                  <a:sysClr val="windowText" lastClr="000000"/>
                </a:solidFill>
                <a:effectLst/>
              </a:rPr>
              <a:t>FORUM DIALOG DIGITAL sebagai </a:t>
            </a:r>
            <a:r>
              <a:rPr lang="en-US">
                <a:solidFill>
                  <a:sysClr val="windowText" lastClr="000000"/>
                </a:solidFill>
                <a:effectLst/>
              </a:rPr>
              <a:t>sarana komunikasi </a:t>
            </a:r>
            <a:r>
              <a:rPr lang="en-US" smtClean="0">
                <a:solidFill>
                  <a:sysClr val="windowText" lastClr="000000"/>
                </a:solidFill>
                <a:effectLst/>
              </a:rPr>
              <a:t>dan diskusi antar </a:t>
            </a:r>
            <a:r>
              <a:rPr lang="en-US">
                <a:solidFill>
                  <a:sysClr val="windowText" lastClr="000000"/>
                </a:solidFill>
                <a:effectLst/>
              </a:rPr>
              <a:t>Fasilitator sehingga tercipta Tim </a:t>
            </a:r>
            <a:r>
              <a:rPr lang="en-US" smtClean="0">
                <a:solidFill>
                  <a:sysClr val="windowText" lastClr="000000"/>
                </a:solidFill>
                <a:effectLst/>
              </a:rPr>
              <a:t>Efektif</a:t>
            </a:r>
          </a:p>
          <a:p>
            <a:pPr algn="just"/>
            <a:endParaRPr lang="en-US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609600"/>
            <a:ext cx="3911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rgbClr val="FFFF00"/>
                </a:solidFill>
                <a:latin typeface="Impact" panose="020B0806030902050204" pitchFamily="34" charset="0"/>
              </a:rPr>
              <a:t>FORUM DIALOG DIGITAL</a:t>
            </a:r>
            <a:endParaRPr lang="en-US" sz="320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2032" y="3048000"/>
            <a:ext cx="8220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mtClean="0"/>
              <a:t>Forum </a:t>
            </a:r>
            <a:r>
              <a:rPr lang="en-US"/>
              <a:t>Dialog </a:t>
            </a:r>
            <a:r>
              <a:rPr lang="en-US" smtClean="0"/>
              <a:t>Digital merupakan fasilitas yang ada pada aplikasi digitaloffice : http://digitaloffice.kotabogor.go.id. </a:t>
            </a:r>
          </a:p>
          <a:p>
            <a:pPr lvl="0" algn="just"/>
            <a:endParaRPr lang="en-US"/>
          </a:p>
          <a:p>
            <a:pPr lvl="0" algn="just"/>
            <a:r>
              <a:rPr lang="en-US" smtClean="0"/>
              <a:t>Fasilitas lainnya antara lain adalah: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mtClean="0"/>
              <a:t>Pencatatan Agenda Kerja Harian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mtClean="0"/>
              <a:t>Kalender Kerja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mtClean="0"/>
              <a:t>Manajemen File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mtClean="0"/>
              <a:t>Forum Dialog Digital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" y="2254477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54075">
              <a:tabLst>
                <a:tab pos="854075" algn="l"/>
              </a:tabLst>
            </a:pPr>
            <a:r>
              <a:rPr lang="en-US">
                <a:solidFill>
                  <a:sysClr val="windowText" lastClr="000000"/>
                </a:solidFill>
              </a:rPr>
              <a:t>Tujuan : Saranan Diskusi dan koordinasi antar anggota Tim Fasilitator dan Team Learning</a:t>
            </a:r>
          </a:p>
          <a:p>
            <a:pPr lvl="0" defTabSz="854075">
              <a:tabLst>
                <a:tab pos="854075" algn="l"/>
              </a:tabLst>
            </a:pPr>
            <a:r>
              <a:rPr lang="en-US" smtClean="0">
                <a:solidFill>
                  <a:sysClr val="windowText" lastClr="000000"/>
                </a:solidFill>
              </a:rPr>
              <a:t>Digunakan </a:t>
            </a:r>
            <a:r>
              <a:rPr lang="en-US">
                <a:solidFill>
                  <a:sysClr val="windowText" lastClr="000000"/>
                </a:solidFill>
              </a:rPr>
              <a:t>Oleh Team Learning : Yang ada pada daftar SK Walikota Team Learning</a:t>
            </a:r>
          </a:p>
        </p:txBody>
      </p:sp>
    </p:spTree>
    <p:extLst>
      <p:ext uri="{BB962C8B-B14F-4D97-AF65-F5344CB8AC3E}">
        <p14:creationId xmlns:p14="http://schemas.microsoft.com/office/powerpoint/2010/main" val="22434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4290" y="1499828"/>
            <a:ext cx="773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0838" lvl="0" indent="-350838">
              <a:tabLst>
                <a:tab pos="350838" algn="l"/>
              </a:tabLst>
            </a:pPr>
            <a:r>
              <a:rPr lang="en-US" smtClean="0"/>
              <a:t>Digital </a:t>
            </a:r>
            <a:r>
              <a:rPr lang="en-US"/>
              <a:t>Office (Forum Dialog Digital) terintegrasi dgn Simpeg </a:t>
            </a:r>
            <a:r>
              <a:rPr lang="en-US" b="1" smtClean="0"/>
              <a:t>( Juli </a:t>
            </a:r>
            <a:r>
              <a:rPr lang="en-US" b="1"/>
              <a:t>2015 </a:t>
            </a:r>
            <a:r>
              <a:rPr lang="en-US" b="1" smtClean="0"/>
              <a:t>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9" y="2089354"/>
            <a:ext cx="8215551" cy="43876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304800" y="15240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Impact" panose="020B0806030902050204" pitchFamily="34" charset="0"/>
              </a:rPr>
              <a:t>APLIKASI</a:t>
            </a:r>
            <a:endParaRPr 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609600"/>
            <a:ext cx="3911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rgbClr val="FFFF00"/>
                </a:solidFill>
                <a:latin typeface="Impact" panose="020B0806030902050204" pitchFamily="34" charset="0"/>
              </a:rPr>
              <a:t>FORUM DIALOG DIGITAL </a:t>
            </a:r>
            <a:endParaRPr lang="en-US" sz="320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3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1600200"/>
            <a:ext cx="861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0838" indent="-350838" algn="just">
              <a:tabLst>
                <a:tab pos="350838" algn="l"/>
              </a:tabLst>
            </a:pPr>
            <a:r>
              <a:rPr lang="en-US" smtClean="0"/>
              <a:t>2.	</a:t>
            </a:r>
            <a:r>
              <a:rPr lang="en-US"/>
              <a:t>Draft Naskah Akademis dan RAPERDA </a:t>
            </a:r>
            <a:r>
              <a:rPr lang="id-ID"/>
              <a:t>PENYELENGGARAAN SISTEM ELEKTRONIK DI PEMERINTAHAN KOTA BOGOR</a:t>
            </a:r>
            <a:r>
              <a:rPr lang="en-US" b="1"/>
              <a:t> ( </a:t>
            </a:r>
            <a:r>
              <a:rPr lang="en-US" b="1" smtClean="0"/>
              <a:t>23 JULI </a:t>
            </a:r>
            <a:r>
              <a:rPr lang="en-US" b="1"/>
              <a:t>2015 ) ,  </a:t>
            </a:r>
            <a:r>
              <a:rPr lang="en-US"/>
              <a:t>berisi </a:t>
            </a:r>
            <a:r>
              <a:rPr lang="en-US" smtClean="0"/>
              <a:t>:</a:t>
            </a:r>
            <a:endParaRPr lang="en-US"/>
          </a:p>
          <a:p>
            <a:pPr>
              <a:tabLst>
                <a:tab pos="350838" algn="l"/>
              </a:tabLst>
            </a:pPr>
            <a:r>
              <a:rPr lang="en-US" b="1"/>
              <a:t>	</a:t>
            </a:r>
            <a:r>
              <a:rPr lang="en-US" b="1" smtClean="0"/>
              <a:t>BAB </a:t>
            </a:r>
            <a:r>
              <a:rPr lang="en-US" b="1"/>
              <a:t>I	: </a:t>
            </a:r>
            <a:r>
              <a:rPr lang="en-US" b="1" smtClean="0"/>
              <a:t>Penyelenggaraan </a:t>
            </a:r>
            <a:r>
              <a:rPr lang="en-US" b="1"/>
              <a:t>e-Government </a:t>
            </a:r>
            <a:endParaRPr lang="en-US"/>
          </a:p>
          <a:p>
            <a:r>
              <a:rPr lang="en-US"/>
              <a:t>	Bagian kesatu	</a:t>
            </a:r>
            <a:r>
              <a:rPr lang="en-US" smtClean="0"/>
              <a:t>: Perencanaan</a:t>
            </a:r>
            <a:endParaRPr lang="en-US"/>
          </a:p>
          <a:p>
            <a:r>
              <a:rPr lang="en-US"/>
              <a:t>	Bagian kedua	</a:t>
            </a:r>
            <a:r>
              <a:rPr lang="en-US" smtClean="0"/>
              <a:t>: Kebijakan</a:t>
            </a:r>
            <a:endParaRPr lang="en-US"/>
          </a:p>
          <a:p>
            <a:r>
              <a:rPr lang="en-US"/>
              <a:t>	Bagian Ketiga	</a:t>
            </a:r>
            <a:r>
              <a:rPr lang="en-US" smtClean="0"/>
              <a:t>: Kelembagaan</a:t>
            </a:r>
            <a:endParaRPr lang="en-US"/>
          </a:p>
          <a:p>
            <a:r>
              <a:rPr lang="en-US"/>
              <a:t>	Bagian Keempat	</a:t>
            </a:r>
            <a:r>
              <a:rPr lang="en-US" smtClean="0"/>
              <a:t>: Sistem </a:t>
            </a:r>
            <a:r>
              <a:rPr lang="en-US"/>
              <a:t>Informasi</a:t>
            </a:r>
          </a:p>
          <a:p>
            <a:r>
              <a:rPr lang="en-US"/>
              <a:t>	Bagian Kelima	</a:t>
            </a:r>
            <a:r>
              <a:rPr lang="en-US" smtClean="0"/>
              <a:t>: Infrastruktur</a:t>
            </a:r>
            <a:r>
              <a:rPr lang="en-US"/>
              <a:t>	</a:t>
            </a:r>
          </a:p>
          <a:p>
            <a:pPr>
              <a:tabLst>
                <a:tab pos="350838" algn="l"/>
              </a:tabLst>
            </a:pPr>
            <a:r>
              <a:rPr lang="en-US" b="1" smtClean="0"/>
              <a:t>	BAB II: Penyelenggaraan </a:t>
            </a:r>
            <a:r>
              <a:rPr lang="en-US" b="1"/>
              <a:t>Sistem Pengamanan Informasi</a:t>
            </a:r>
            <a:endParaRPr lang="en-US"/>
          </a:p>
          <a:p>
            <a:r>
              <a:rPr lang="en-US"/>
              <a:t>	Bagian Kesatu	</a:t>
            </a:r>
            <a:r>
              <a:rPr lang="en-US" smtClean="0"/>
              <a:t>: Pengamanan </a:t>
            </a:r>
            <a:r>
              <a:rPr lang="en-US"/>
              <a:t>pada Sistem Elektronik</a:t>
            </a:r>
          </a:p>
          <a:p>
            <a:r>
              <a:rPr lang="en-US"/>
              <a:t>	Bagian Kedua 	</a:t>
            </a:r>
            <a:r>
              <a:rPr lang="en-US" smtClean="0"/>
              <a:t>: Pengamanan </a:t>
            </a:r>
            <a:r>
              <a:rPr lang="en-US"/>
              <a:t>pada Transaksi Elektronik</a:t>
            </a:r>
          </a:p>
          <a:p>
            <a:pPr>
              <a:tabLst>
                <a:tab pos="350838" algn="l"/>
              </a:tabLst>
            </a:pPr>
            <a:r>
              <a:rPr lang="en-US" b="1" smtClean="0"/>
              <a:t>	BAB III: Penyelenggaraan </a:t>
            </a:r>
            <a:r>
              <a:rPr lang="en-US" b="1"/>
              <a:t>Pelayanan Publik</a:t>
            </a:r>
            <a:endParaRPr lang="en-US"/>
          </a:p>
          <a:p>
            <a:r>
              <a:rPr lang="en-US"/>
              <a:t>	Bagian Kesatu	</a:t>
            </a:r>
            <a:r>
              <a:rPr lang="en-US" smtClean="0"/>
              <a:t>: Pendidikan </a:t>
            </a:r>
            <a:r>
              <a:rPr lang="en-US"/>
              <a:t>dan Kesehatan </a:t>
            </a:r>
          </a:p>
          <a:p>
            <a:r>
              <a:rPr lang="en-US"/>
              <a:t>	Bagian Kedua	</a:t>
            </a:r>
            <a:r>
              <a:rPr lang="en-US" smtClean="0"/>
              <a:t>: Keuangan </a:t>
            </a:r>
            <a:r>
              <a:rPr lang="en-US"/>
              <a:t>Daerah</a:t>
            </a:r>
          </a:p>
          <a:p>
            <a:pPr marL="350837" lvl="0" defTabSz="854075">
              <a:tabLst>
                <a:tab pos="854075" algn="l"/>
              </a:tabLst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Raperda : mengatur Tata Kelola </a:t>
            </a:r>
            <a:r>
              <a:rPr lang="en-US" smtClean="0"/>
              <a:t>TIK sehingga terjadi efisiensi anggaran, yang </a:t>
            </a:r>
            <a:r>
              <a:rPr lang="en-US"/>
              <a:t>selama ini </a:t>
            </a:r>
            <a:r>
              <a:rPr lang="en-US" smtClean="0"/>
              <a:t>masing-masing </a:t>
            </a:r>
            <a:r>
              <a:rPr lang="en-US"/>
              <a:t>OPD memanfaatkan APBD </a:t>
            </a:r>
            <a:r>
              <a:rPr lang="en-US" smtClean="0"/>
              <a:t>untuk </a:t>
            </a:r>
            <a:r>
              <a:rPr lang="en-US"/>
              <a:t>TIK tanpa perencanaan </a:t>
            </a:r>
            <a:r>
              <a:rPr lang="en-US" smtClean="0"/>
              <a:t>yang </a:t>
            </a:r>
            <a:r>
              <a:rPr lang="en-US"/>
              <a:t>baku </a:t>
            </a:r>
            <a:r>
              <a:rPr lang="en-US" smtClean="0"/>
              <a:t>(liar).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5240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Impact" panose="020B0806030902050204" pitchFamily="34" charset="0"/>
              </a:rPr>
              <a:t>OUTPUT KUNCI</a:t>
            </a:r>
            <a:endParaRPr 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609600"/>
            <a:ext cx="8014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rgbClr val="FFFF00"/>
                </a:solidFill>
                <a:latin typeface="Impact" panose="020B0806030902050204" pitchFamily="34" charset="0"/>
              </a:rPr>
              <a:t>RAPERDA </a:t>
            </a:r>
            <a:r>
              <a:rPr lang="en-US" sz="3200">
                <a:solidFill>
                  <a:srgbClr val="FFFF00"/>
                </a:solidFill>
                <a:latin typeface="Impact" panose="020B0806030902050204" pitchFamily="34" charset="0"/>
              </a:rPr>
              <a:t>PENYELENGGARAAN SISTEM </a:t>
            </a:r>
            <a:r>
              <a:rPr lang="en-US" sz="3200" smtClean="0">
                <a:solidFill>
                  <a:srgbClr val="FFFF00"/>
                </a:solidFill>
                <a:latin typeface="Impact" panose="020B0806030902050204" pitchFamily="34" charset="0"/>
              </a:rPr>
              <a:t>ELEKTRONIK</a:t>
            </a:r>
            <a:endParaRPr lang="en-US" sz="320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3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1372521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0838" lvl="0" indent="-350838" algn="just">
              <a:tabLst>
                <a:tab pos="350838" algn="l"/>
              </a:tabLst>
            </a:pPr>
            <a:r>
              <a:rPr lang="en-US" sz="2000" smtClean="0"/>
              <a:t>3.	</a:t>
            </a:r>
            <a:r>
              <a:rPr lang="en-US" sz="2000"/>
              <a:t>Pemberkasan Kenaikan Pangkat PNS Secara On Line </a:t>
            </a:r>
            <a:r>
              <a:rPr lang="en-US" sz="2000" b="1" smtClean="0"/>
              <a:t>( 20 </a:t>
            </a:r>
            <a:r>
              <a:rPr lang="en-US" sz="2000" b="1"/>
              <a:t>Juli 2015</a:t>
            </a:r>
            <a:r>
              <a:rPr lang="en-US" sz="2000" b="1" smtClean="0"/>
              <a:t>),  </a:t>
            </a:r>
            <a:r>
              <a:rPr lang="en-US" sz="2000"/>
              <a:t>berisi </a:t>
            </a:r>
            <a:r>
              <a:rPr lang="en-US" sz="2000" smtClean="0"/>
              <a:t>:</a:t>
            </a:r>
            <a:endParaRPr lang="en-US" sz="2000"/>
          </a:p>
          <a:p>
            <a:pPr marL="350837" lvl="0" algn="just" defTabSz="854075">
              <a:tabLst>
                <a:tab pos="854075" algn="l"/>
              </a:tabLst>
            </a:pPr>
            <a:r>
              <a:rPr lang="en-US" sz="2000" smtClean="0"/>
              <a:t>Persyaratan administrasi untuk kenaikan pangkat dapat diunggah secara on line</a:t>
            </a:r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0" y="5944184"/>
            <a:ext cx="9144000" cy="9138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Menghindari pemberian tip kepada orang mengurus pemberkasan, meskipun tip nya kecil, tapi kalau di kali dengan jumlah PNS sebanyak 9083 orang cukup besar.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286000"/>
            <a:ext cx="6667500" cy="355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304800" y="15240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Impact" panose="020B0806030902050204" pitchFamily="34" charset="0"/>
              </a:rPr>
              <a:t>OUTPUT KUNCI</a:t>
            </a:r>
            <a:endParaRPr 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609600"/>
            <a:ext cx="6937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rgbClr val="FFFF00"/>
                </a:solidFill>
                <a:latin typeface="Impact" panose="020B0806030902050204" pitchFamily="34" charset="0"/>
              </a:rPr>
              <a:t>PEMBERKASAN KENAIKAN PANGKAT ONLINE</a:t>
            </a:r>
            <a:endParaRPr lang="en-US" sz="320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581088"/>
            <a:ext cx="5715000" cy="1432387"/>
          </a:xfrm>
          <a:prstGeom prst="rect">
            <a:avLst/>
          </a:prstGeom>
          <a:solidFill>
            <a:schemeClr val="tx2">
              <a:lumMod val="60000"/>
              <a:lumOff val="4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6" name="Rectangle 5"/>
          <p:cNvSpPr/>
          <p:nvPr/>
        </p:nvSpPr>
        <p:spPr>
          <a:xfrm>
            <a:off x="228600" y="1615440"/>
            <a:ext cx="56515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Penandatanganan Perda Penyelenggaraan Pemerintahan </a:t>
            </a:r>
            <a:endParaRPr lang="en-US" b="1" smtClean="0"/>
          </a:p>
          <a:p>
            <a:r>
              <a:rPr lang="en-US" b="1" smtClean="0"/>
              <a:t>dengan </a:t>
            </a:r>
            <a:r>
              <a:rPr lang="en-US" b="1"/>
              <a:t>Sistem Elektronik di Lingkungan Pemerintah </a:t>
            </a:r>
            <a:endParaRPr lang="en-US" b="1" smtClean="0"/>
          </a:p>
          <a:p>
            <a:r>
              <a:rPr lang="en-US" b="1" smtClean="0"/>
              <a:t>Kota </a:t>
            </a:r>
            <a:r>
              <a:rPr lang="en-US" b="1"/>
              <a:t>Bogor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04800" y="2514600"/>
            <a:ext cx="5110346" cy="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" y="155555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Impact" panose="020B0806030902050204" pitchFamily="34" charset="0"/>
              </a:rPr>
              <a:t>OUTPUT KUNCI</a:t>
            </a:r>
            <a:endParaRPr 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00" y="617220"/>
            <a:ext cx="7200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>
                <a:solidFill>
                  <a:srgbClr val="FFFF00"/>
                </a:solidFill>
                <a:latin typeface="Impact" panose="020B0806030902050204" pitchFamily="34" charset="0"/>
              </a:rPr>
              <a:t>JANGKA MENENGAH ( s.d. DESEMBER 2015 )</a:t>
            </a:r>
            <a:endParaRPr lang="en-US" sz="3200" dirty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52400" y="609600"/>
            <a:ext cx="6705600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1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1450" y="1364511"/>
            <a:ext cx="880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APLIKASI PENDAFTARAN WAJIB PAJAK ONLINE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420" y="5320099"/>
            <a:ext cx="4411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mtClean="0"/>
              <a:t>Aplikasi ini bertujuan untuk memudahkan calon wajib pajak untuk terdaftar menjadi wajib pajak dan untuk menjaring wajib pajak sebanyak-banyaknya. 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6800" y="5181600"/>
            <a:ext cx="4095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mtClean="0"/>
              <a:t>Dalam hal pencegahan korupsi, dengan adanya aplikasi meminimalkan pertemuan antara fiskus dan wajib pajak, sehingga kemungkinan adanya korupsi dapat diminimalisir.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5" y="1895287"/>
            <a:ext cx="4309195" cy="32261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09" y="1895287"/>
            <a:ext cx="4028491" cy="31990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38100" y="155555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Impact" panose="020B0806030902050204" pitchFamily="34" charset="0"/>
              </a:rPr>
              <a:t>OUTPUT KUNCI</a:t>
            </a:r>
            <a:endParaRPr 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" y="617220"/>
            <a:ext cx="7200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>
                <a:solidFill>
                  <a:srgbClr val="FFFF00"/>
                </a:solidFill>
                <a:latin typeface="Impact" panose="020B0806030902050204" pitchFamily="34" charset="0"/>
              </a:rPr>
              <a:t>PENDAFTARAN WAJIB PAJAK ONLINE</a:t>
            </a:r>
            <a:endParaRPr lang="en-US" sz="3200" dirty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609600"/>
            <a:ext cx="6705600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8489" y="32445"/>
            <a:ext cx="7200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>
                <a:solidFill>
                  <a:srgbClr val="FFFF00"/>
                </a:solidFill>
                <a:latin typeface="Impact" panose="020B0806030902050204" pitchFamily="34" charset="0"/>
              </a:rPr>
              <a:t>JANGKA </a:t>
            </a:r>
            <a:r>
              <a:rPr lang="en-US" sz="3200" smtClean="0">
                <a:solidFill>
                  <a:srgbClr val="FFFF00"/>
                </a:solidFill>
                <a:latin typeface="Impact" panose="020B0806030902050204" pitchFamily="34" charset="0"/>
              </a:rPr>
              <a:t>PANJANG ( </a:t>
            </a:r>
            <a:r>
              <a:rPr lang="en-US" sz="3200" smtClean="0">
                <a:solidFill>
                  <a:srgbClr val="FFFF00"/>
                </a:solidFill>
                <a:latin typeface="Impact" panose="020B0806030902050204" pitchFamily="34" charset="0"/>
              </a:rPr>
              <a:t>s.d. DESEMBER </a:t>
            </a:r>
            <a:r>
              <a:rPr lang="en-US" sz="3200" smtClean="0">
                <a:solidFill>
                  <a:srgbClr val="FFFF00"/>
                </a:solidFill>
                <a:latin typeface="Impact" panose="020B0806030902050204" pitchFamily="34" charset="0"/>
              </a:rPr>
              <a:t>2016 </a:t>
            </a:r>
            <a:r>
              <a:rPr lang="en-US" sz="3200" smtClean="0">
                <a:solidFill>
                  <a:srgbClr val="FFFF00"/>
                </a:solidFill>
                <a:latin typeface="Impact" panose="020B0806030902050204" pitchFamily="34" charset="0"/>
              </a:rPr>
              <a:t>)</a:t>
            </a:r>
            <a:endParaRPr lang="en-US" sz="3200" dirty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76600" y="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entury Gothic" pitchFamily="34" charset="0"/>
              </a:rPr>
              <a:t>OUTPUT KUNCI</a:t>
            </a:r>
            <a:endParaRPr lang="en-US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800" y="442882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entury Gothic" pitchFamily="34" charset="0"/>
              </a:rPr>
              <a:t>POKJA II : TIK</a:t>
            </a:r>
            <a:endParaRPr lang="en-US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" y="1507449"/>
            <a:ext cx="880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III. JANGKA PANJANG, s.d. Desember 2016 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181163"/>
            <a:ext cx="773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mtClean="0"/>
              <a:t>1. 	SIAK </a:t>
            </a:r>
            <a:r>
              <a:rPr lang="en-US"/>
              <a:t>--&gt; dimasukkan ke Datawarehouse.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77784"/>
            <a:ext cx="4286250" cy="2762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808264"/>
            <a:ext cx="3563178" cy="27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603</Words>
  <Application>Microsoft Office PowerPoint</Application>
  <PresentationFormat>On-screen Show (4:3)</PresentationFormat>
  <Paragraphs>130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Impact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sandy b</cp:lastModifiedBy>
  <cp:revision>323</cp:revision>
  <dcterms:created xsi:type="dcterms:W3CDTF">2015-06-25T00:24:11Z</dcterms:created>
  <dcterms:modified xsi:type="dcterms:W3CDTF">2015-07-24T07:53:18Z</dcterms:modified>
</cp:coreProperties>
</file>