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6" r:id="rId3"/>
    <p:sldId id="287" r:id="rId4"/>
    <p:sldId id="288" r:id="rId5"/>
    <p:sldId id="289" r:id="rId6"/>
    <p:sldId id="290" r:id="rId7"/>
    <p:sldId id="291" r:id="rId8"/>
    <p:sldId id="275" r:id="rId9"/>
    <p:sldId id="267" r:id="rId10"/>
    <p:sldId id="277" r:id="rId11"/>
    <p:sldId id="268" r:id="rId12"/>
    <p:sldId id="269" r:id="rId13"/>
    <p:sldId id="270" r:id="rId14"/>
    <p:sldId id="278" r:id="rId15"/>
    <p:sldId id="273" r:id="rId16"/>
    <p:sldId id="274" r:id="rId17"/>
    <p:sldId id="272" r:id="rId18"/>
    <p:sldId id="279" r:id="rId19"/>
    <p:sldId id="284" r:id="rId20"/>
    <p:sldId id="285" r:id="rId21"/>
    <p:sldId id="257" r:id="rId22"/>
    <p:sldId id="260" r:id="rId23"/>
    <p:sldId id="258" r:id="rId24"/>
    <p:sldId id="280" r:id="rId25"/>
    <p:sldId id="281" r:id="rId26"/>
    <p:sldId id="282" r:id="rId27"/>
    <p:sldId id="283" r:id="rId28"/>
    <p:sldId id="261" r:id="rId29"/>
    <p:sldId id="262" r:id="rId30"/>
    <p:sldId id="263" r:id="rId3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344" y="9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2E4FB-7DCC-4A74-A5C3-560B269D2D3F}" type="datetimeFigureOut">
              <a:rPr lang="id-ID" smtClean="0"/>
              <a:pPr/>
              <a:t>22/09/2015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9DF35-121A-43A9-8350-EADB2554170C}" type="slidenum">
              <a:rPr lang="id-ID" smtClean="0"/>
              <a:pPr/>
              <a:t>‹#›</a:t>
            </a:fld>
            <a:endParaRPr lang="id-ID"/>
          </a:p>
        </p:txBody>
      </p:sp>
    </p:spTree>
    <p:extLst>
      <p:ext uri="{BB962C8B-B14F-4D97-AF65-F5344CB8AC3E}">
        <p14:creationId xmlns:p14="http://schemas.microsoft.com/office/powerpoint/2010/main" val="178997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99D5C17-A22C-4392-A51C-D549D0CB7DFF}" type="slidenum">
              <a:rPr lang="en-US" altLang="en-US"/>
              <a:pPr/>
              <a:t>9</a:t>
            </a:fld>
            <a:endParaRPr lang="en-US" altLang="en-US"/>
          </a:p>
        </p:txBody>
      </p:sp>
      <p:sp>
        <p:nvSpPr>
          <p:cNvPr id="25603" name="Rectangle 2"/>
          <p:cNvSpPr>
            <a:spLocks noGrp="1" noRot="1" noChangeAspect="1" noChangeArrowheads="1" noTextEdit="1"/>
          </p:cNvSpPr>
          <p:nvPr>
            <p:ph type="sldImg"/>
          </p:nvPr>
        </p:nvSpPr>
        <p:spPr>
          <a:xfrm>
            <a:off x="1144588" y="685800"/>
            <a:ext cx="4572000" cy="3429000"/>
          </a:xfrm>
          <a:ln/>
        </p:spPr>
      </p:sp>
      <p:sp>
        <p:nvSpPr>
          <p:cNvPr id="25604" name="Rectangle 3"/>
          <p:cNvSpPr>
            <a:spLocks noGrp="1" noChangeArrowheads="1"/>
          </p:cNvSpPr>
          <p:nvPr>
            <p:ph type="body" idx="1"/>
          </p:nvPr>
        </p:nvSpPr>
        <p:spPr>
          <a:xfrm>
            <a:off x="915988" y="4341813"/>
            <a:ext cx="5026025" cy="4116387"/>
          </a:xfrm>
          <a:noFill/>
          <a:ln/>
        </p:spPr>
        <p:txBody>
          <a:bodyPr/>
          <a:lstStyle/>
          <a:p>
            <a:pPr indent="361950" algn="just" eaLnBrk="1" hangingPunct="1">
              <a:spcAft>
                <a:spcPct val="30000"/>
              </a:spcAft>
            </a:pPr>
            <a:r>
              <a:rPr lang="en-US" altLang="en-US" smtClean="0"/>
              <a:t>Penetapan kinerja pada dasarnya merupakan salah satu komponen dari Sistem Akuntabilitas Kinerja Instansi Pemerintah (Sistem AKIP), meski belum diatur secara eksplisit dalam Inpres 7 tahun 1999. Penyusunan Penetapan kinerja ini diharapkan dapat mendorong keberhasilan peningkatan kinerja instansi pemerintah. </a:t>
            </a:r>
          </a:p>
          <a:p>
            <a:pPr indent="361950" algn="just" eaLnBrk="1" hangingPunct="1">
              <a:spcAft>
                <a:spcPct val="30000"/>
              </a:spcAft>
            </a:pPr>
            <a:r>
              <a:rPr lang="en-US" altLang="en-US" smtClean="0"/>
              <a:t>Penyusunan Penetapan kinerja ini dimulai dengan merumuskan renstra yang merupakan rencana jangka menengah (lima tahunan) yang dilanjutkan dengan menjabarkan rencana lima tahunan tersebut kedalam rencana kinerja tahunan. Berdasarkan rencana kinerja tahunan tersebut, maka diajukan dan disetujui anggaran yang dibutuhkan untuk membiayai rencana tahunan tersebut. Berdasarkan rencana kinerja tahunan yang telah disetujui anggarannya, maka ditetapkan suatu Penetapan kinerja yang merupakan kesanggupan dari penerima mandat untuk mewujudkan kinerja seperti yang telah direncanakan.</a:t>
            </a:r>
          </a:p>
          <a:p>
            <a:pPr indent="361950" algn="just" eaLnBrk="1" hangingPunct="1">
              <a:spcAft>
                <a:spcPct val="30000"/>
              </a:spcAft>
            </a:pPr>
            <a:r>
              <a:rPr lang="en-US" altLang="en-US" smtClean="0"/>
              <a:t>Dalam tahun berjalan, pelaksanaan Penetapan kinerja ini akan dilakukan pengukuran kinerja untuk mengetahui sejauh mana capaian kinerja yang dapat diwujudkan oleh organisasi serta dilaporkan dalam suatu laporan kinerja yang biasa disebut Laporan Akuntabilitas Kinerja Instansi Pemerintah (LAKIP).</a:t>
            </a:r>
          </a:p>
        </p:txBody>
      </p:sp>
    </p:spTree>
    <p:extLst>
      <p:ext uri="{BB962C8B-B14F-4D97-AF65-F5344CB8AC3E}">
        <p14:creationId xmlns:p14="http://schemas.microsoft.com/office/powerpoint/2010/main" val="351434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id-ID" altLang="en-US" smtClean="0"/>
          </a:p>
        </p:txBody>
      </p:sp>
      <p:sp>
        <p:nvSpPr>
          <p:cNvPr id="31748" name="Slide Number Placeholder 3"/>
          <p:cNvSpPr>
            <a:spLocks noGrp="1"/>
          </p:cNvSpPr>
          <p:nvPr>
            <p:ph type="sldNum" sz="quarter" idx="5"/>
          </p:nvPr>
        </p:nvSpPr>
        <p:spPr>
          <a:noFill/>
        </p:spPr>
        <p:txBody>
          <a:bodyPr/>
          <a:lstStyle/>
          <a:p>
            <a:fld id="{9CD65F57-B685-44FC-AF8B-E5242807C49E}" type="slidenum">
              <a:rPr lang="id-ID" altLang="en-US"/>
              <a:pPr/>
              <a:t>28</a:t>
            </a:fld>
            <a:endParaRPr lang="id-ID" altLang="en-US"/>
          </a:p>
        </p:txBody>
      </p:sp>
    </p:spTree>
    <p:extLst>
      <p:ext uri="{BB962C8B-B14F-4D97-AF65-F5344CB8AC3E}">
        <p14:creationId xmlns:p14="http://schemas.microsoft.com/office/powerpoint/2010/main" val="318971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3E7359C-7BCB-46C2-9D1C-4CBD211B0A6F}" type="slidenum">
              <a:rPr lang="en-US" smtClean="0"/>
              <a:pPr/>
              <a:t>17</a:t>
            </a:fld>
            <a:endParaRPr lang="en-US" smtClean="0"/>
          </a:p>
        </p:txBody>
      </p:sp>
      <p:sp>
        <p:nvSpPr>
          <p:cNvPr id="22531" name="Rectangle 2"/>
          <p:cNvSpPr>
            <a:spLocks noGrp="1" noRot="1" noChangeAspect="1" noChangeArrowheads="1" noTextEdit="1"/>
          </p:cNvSpPr>
          <p:nvPr>
            <p:ph type="sldImg"/>
          </p:nvPr>
        </p:nvSpPr>
        <p:spPr>
          <a:xfrm>
            <a:off x="1146175" y="685800"/>
            <a:ext cx="4570413" cy="3427413"/>
          </a:xfrm>
          <a:ln/>
        </p:spPr>
      </p:sp>
      <p:sp>
        <p:nvSpPr>
          <p:cNvPr id="22532" name="Rectangle 3"/>
          <p:cNvSpPr>
            <a:spLocks noGrp="1" noChangeArrowheads="1"/>
          </p:cNvSpPr>
          <p:nvPr>
            <p:ph type="body" idx="1"/>
          </p:nvPr>
        </p:nvSpPr>
        <p:spPr>
          <a:xfrm>
            <a:off x="915988" y="4341813"/>
            <a:ext cx="5026025" cy="4116387"/>
          </a:xfrm>
          <a:noFill/>
          <a:ln/>
        </p:spPr>
        <p:txBody>
          <a:bodyPr/>
          <a:lstStyle/>
          <a:p>
            <a:pPr indent="533400" algn="just" eaLnBrk="1" hangingPunct="1">
              <a:spcAft>
                <a:spcPct val="30000"/>
              </a:spcAft>
            </a:pPr>
            <a:r>
              <a:rPr lang="en-US" smtClean="0"/>
              <a:t>Dalam Sistem AKIP, rencana strategis, rencana kinerja dan Penetapan kinerja mempunyai keterkaitan yang sangat erat sebagai dokumen perencanaan. Jika perencanaan strategis memberikan arah pembangunan organisasi dalam jangka menengah, maka rencana kinerja dan Penetapan kinerja menetapkan target dan komitmen kinerja yang akan diwujudkan pada suatu tahun tertentu. </a:t>
            </a:r>
            <a:r>
              <a:rPr lang="id-ID" smtClean="0"/>
              <a:t>Setiap tahun perencanaan strate</a:t>
            </a:r>
            <a:r>
              <a:rPr lang="en-US" smtClean="0"/>
              <a:t>gis</a:t>
            </a:r>
            <a:r>
              <a:rPr lang="id-ID" smtClean="0"/>
              <a:t> ini dituangkan dalam suatu perencanaan kinerja tahunan (</a:t>
            </a:r>
            <a:r>
              <a:rPr lang="id-ID" i="1" smtClean="0"/>
              <a:t>annual performance plan</a:t>
            </a:r>
            <a:r>
              <a:rPr lang="id-ID" smtClean="0"/>
              <a:t>). </a:t>
            </a:r>
            <a:r>
              <a:rPr lang="sv-SE" smtClean="0"/>
              <a:t>Rencana kinerja ini merupakan penjabaran lebih lanjut dari Rencana Strategis, di dalamnya memuat seluruh rencana atau target kinerja yang hendak dicapai dalam suatu tahun yang dituangkan dalam sejumlah indikator kinerja strategis (</a:t>
            </a:r>
            <a:r>
              <a:rPr lang="sv-SE" i="1" smtClean="0"/>
              <a:t>strategic performance indicators</a:t>
            </a:r>
            <a:r>
              <a:rPr lang="sv-SE" smtClean="0"/>
              <a:t>) yang relevan. Rencana kinerja yang telah disesuaikan dengan ketersediaan alokasi anggaran, dituangkan dalam suatu Penetapan kinerja. Pada setiap akhir tahun, Penetapan kinerja ini akan dipertanggungjawabkan capaian kinerjanya pada Laporan Akuntabilitas Kinerja Instansi Pemerintah (LAKIP).</a:t>
            </a:r>
            <a:endParaRPr lang="en-US" smtClean="0"/>
          </a:p>
        </p:txBody>
      </p:sp>
    </p:spTree>
    <p:extLst>
      <p:ext uri="{BB962C8B-B14F-4D97-AF65-F5344CB8AC3E}">
        <p14:creationId xmlns:p14="http://schemas.microsoft.com/office/powerpoint/2010/main" val="265667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21</a:t>
            </a:fld>
            <a:endParaRPr lang="id-ID"/>
          </a:p>
        </p:txBody>
      </p:sp>
    </p:spTree>
    <p:extLst>
      <p:ext uri="{BB962C8B-B14F-4D97-AF65-F5344CB8AC3E}">
        <p14:creationId xmlns:p14="http://schemas.microsoft.com/office/powerpoint/2010/main" val="1433754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22</a:t>
            </a:fld>
            <a:endParaRPr lang="id-ID"/>
          </a:p>
        </p:txBody>
      </p:sp>
    </p:spTree>
    <p:extLst>
      <p:ext uri="{BB962C8B-B14F-4D97-AF65-F5344CB8AC3E}">
        <p14:creationId xmlns:p14="http://schemas.microsoft.com/office/powerpoint/2010/main" val="230852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23</a:t>
            </a:fld>
            <a:endParaRPr lang="id-ID"/>
          </a:p>
        </p:txBody>
      </p:sp>
    </p:spTree>
    <p:extLst>
      <p:ext uri="{BB962C8B-B14F-4D97-AF65-F5344CB8AC3E}">
        <p14:creationId xmlns:p14="http://schemas.microsoft.com/office/powerpoint/2010/main" val="15522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24</a:t>
            </a:fld>
            <a:endParaRPr lang="id-ID"/>
          </a:p>
        </p:txBody>
      </p:sp>
    </p:spTree>
    <p:extLst>
      <p:ext uri="{BB962C8B-B14F-4D97-AF65-F5344CB8AC3E}">
        <p14:creationId xmlns:p14="http://schemas.microsoft.com/office/powerpoint/2010/main" val="352339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25</a:t>
            </a:fld>
            <a:endParaRPr lang="id-ID"/>
          </a:p>
        </p:txBody>
      </p:sp>
    </p:spTree>
    <p:extLst>
      <p:ext uri="{BB962C8B-B14F-4D97-AF65-F5344CB8AC3E}">
        <p14:creationId xmlns:p14="http://schemas.microsoft.com/office/powerpoint/2010/main" val="73787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26</a:t>
            </a:fld>
            <a:endParaRPr lang="id-ID"/>
          </a:p>
        </p:txBody>
      </p:sp>
    </p:spTree>
    <p:extLst>
      <p:ext uri="{BB962C8B-B14F-4D97-AF65-F5344CB8AC3E}">
        <p14:creationId xmlns:p14="http://schemas.microsoft.com/office/powerpoint/2010/main" val="219159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7B9DF35-121A-43A9-8350-EADB2554170C}" type="slidenum">
              <a:rPr lang="id-ID" smtClean="0"/>
              <a:pPr/>
              <a:t>27</a:t>
            </a:fld>
            <a:endParaRPr lang="id-ID"/>
          </a:p>
        </p:txBody>
      </p:sp>
    </p:spTree>
    <p:extLst>
      <p:ext uri="{BB962C8B-B14F-4D97-AF65-F5344CB8AC3E}">
        <p14:creationId xmlns:p14="http://schemas.microsoft.com/office/powerpoint/2010/main" val="3808631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168C4C4-3064-4D75-96D0-D8BC8E3409CC}" type="datetimeFigureOut">
              <a:rPr lang="id-ID" smtClean="0"/>
              <a:pPr/>
              <a:t>22/09/2015</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66FAE4-DF87-4D66-B9A1-AB2E9EADCE1E}"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166FAE4-DF87-4D66-B9A1-AB2E9EADCE1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166FAE4-DF87-4D66-B9A1-AB2E9EADCE1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166FAE4-DF87-4D66-B9A1-AB2E9EADCE1E}"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3166FAE4-DF87-4D66-B9A1-AB2E9EADCE1E}" type="slidenum">
              <a:rPr lang="id-ID" smtClean="0"/>
              <a:pPr/>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166FAE4-DF87-4D66-B9A1-AB2E9EADCE1E}"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3166FAE4-DF87-4D66-B9A1-AB2E9EADCE1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3166FAE4-DF87-4D66-B9A1-AB2E9EADCE1E}"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168C4C4-3064-4D75-96D0-D8BC8E3409CC}" type="datetimeFigureOut">
              <a:rPr lang="id-ID" smtClean="0"/>
              <a:pPr/>
              <a:t>22/09/2015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3166FAE4-DF87-4D66-B9A1-AB2E9EADCE1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168C4C4-3064-4D75-96D0-D8BC8E3409CC}" type="datetimeFigureOut">
              <a:rPr lang="id-ID" smtClean="0"/>
              <a:pPr/>
              <a:t>22/09/2015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3166FAE4-DF87-4D66-B9A1-AB2E9EADCE1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168C4C4-3064-4D75-96D0-D8BC8E3409CC}" type="datetimeFigureOut">
              <a:rPr lang="id-ID" smtClean="0"/>
              <a:pPr/>
              <a:t>22/09/2015</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66FAE4-DF87-4D66-B9A1-AB2E9EADCE1E}" type="slidenum">
              <a:rPr lang="id-ID" smtClean="0"/>
              <a:pPr/>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168C4C4-3064-4D75-96D0-D8BC8E3409CC}" type="datetimeFigureOut">
              <a:rPr lang="id-ID" smtClean="0"/>
              <a:pPr/>
              <a:t>22/09/2015</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66FAE4-DF87-4D66-B9A1-AB2E9EADCE1E}"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smtClean="0"/>
              <a:t>SISTEM AKUNTABILITAS KINERJA INSTANSI PEMERINTAH</a:t>
            </a:r>
            <a:endParaRPr lang="id-ID" dirty="0"/>
          </a:p>
        </p:txBody>
      </p:sp>
      <p:sp>
        <p:nvSpPr>
          <p:cNvPr id="3" name="Subtitle 2"/>
          <p:cNvSpPr>
            <a:spLocks noGrp="1"/>
          </p:cNvSpPr>
          <p:nvPr>
            <p:ph type="subTitle" idx="1"/>
          </p:nvPr>
        </p:nvSpPr>
        <p:spPr/>
        <p:txBody>
          <a:bodyPr/>
          <a:lstStyle/>
          <a:p>
            <a:r>
              <a:rPr lang="id-ID" dirty="0" smtClean="0"/>
              <a:t>Mewujudkan instansi pemerintah yang (lebih) akuntabel terhadap kinerjanya</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7800" y="517525"/>
            <a:ext cx="75438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2400">
                <a:solidFill>
                  <a:srgbClr val="D8E6DB"/>
                </a:solidFill>
                <a:latin typeface="Arial" panose="020B0604020202020204" pitchFamily="34" charset="0"/>
              </a:defRPr>
            </a:lvl1pPr>
            <a:lvl2pPr marL="742950" indent="-285750">
              <a:spcBef>
                <a:spcPct val="20000"/>
              </a:spcBef>
              <a:buBlip>
                <a:blip r:embed="rId2"/>
              </a:buBlip>
              <a:defRPr sz="2000">
                <a:solidFill>
                  <a:srgbClr val="D8E6DB"/>
                </a:solidFill>
                <a:latin typeface="Arial" panose="020B0604020202020204" pitchFamily="34" charset="0"/>
              </a:defRPr>
            </a:lvl2pPr>
            <a:lvl3pPr marL="1143000" indent="-228600">
              <a:spcBef>
                <a:spcPct val="20000"/>
              </a:spcBef>
              <a:buBlip>
                <a:blip r:embed="rId2"/>
              </a:buBlip>
              <a:defRPr sz="2400">
                <a:solidFill>
                  <a:srgbClr val="D8E6DB"/>
                </a:solidFill>
                <a:latin typeface="Arial" panose="020B0604020202020204" pitchFamily="34" charset="0"/>
              </a:defRPr>
            </a:lvl3pPr>
            <a:lvl4pPr marL="1600200" indent="-228600">
              <a:spcBef>
                <a:spcPct val="20000"/>
              </a:spcBef>
              <a:buBlip>
                <a:blip r:embed="rId2"/>
              </a:buBlip>
              <a:defRPr sz="1600">
                <a:solidFill>
                  <a:srgbClr val="D8E6DB"/>
                </a:solidFill>
                <a:latin typeface="Arial" panose="020B0604020202020204" pitchFamily="34" charset="0"/>
              </a:defRPr>
            </a:lvl4pPr>
            <a:lvl5pPr marL="2057400" indent="-228600">
              <a:spcBef>
                <a:spcPct val="20000"/>
              </a:spcBef>
              <a:buBlip>
                <a:blip r:embed="rId2"/>
              </a:buBlip>
              <a:defRPr sz="1600">
                <a:solidFill>
                  <a:srgbClr val="D8E6DB"/>
                </a:solidFill>
                <a:latin typeface="Arial" panose="020B0604020202020204" pitchFamily="34" charset="0"/>
              </a:defRPr>
            </a:lvl5pPr>
            <a:lvl6pPr marL="25146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6pPr>
            <a:lvl7pPr marL="29718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7pPr>
            <a:lvl8pPr marL="34290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8pPr>
            <a:lvl9pPr marL="38862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9pPr>
          </a:lstStyle>
          <a:p>
            <a:pPr algn="ctr">
              <a:lnSpc>
                <a:spcPct val="90000"/>
              </a:lnSpc>
              <a:spcBef>
                <a:spcPct val="50000"/>
              </a:spcBef>
              <a:buFontTx/>
              <a:buNone/>
            </a:pPr>
            <a:r>
              <a:rPr lang="en-US" altLang="en-US" sz="4400" dirty="0" err="1">
                <a:solidFill>
                  <a:schemeClr val="tx1"/>
                </a:solidFill>
                <a:latin typeface="Tahoma" panose="020B0604030504040204" pitchFamily="34" charset="0"/>
              </a:rPr>
              <a:t>Tujuan</a:t>
            </a:r>
            <a:r>
              <a:rPr lang="en-US" altLang="en-US" sz="4400" dirty="0">
                <a:solidFill>
                  <a:schemeClr val="tx1"/>
                </a:solidFill>
                <a:latin typeface="Tahoma" panose="020B0604030504040204" pitchFamily="34" charset="0"/>
              </a:rPr>
              <a:t> </a:t>
            </a:r>
            <a:r>
              <a:rPr lang="en-US" altLang="en-US" sz="4400" dirty="0" err="1">
                <a:solidFill>
                  <a:schemeClr val="tx1"/>
                </a:solidFill>
                <a:latin typeface="Tahoma" panose="020B0604030504040204" pitchFamily="34" charset="0"/>
              </a:rPr>
              <a:t>Evaluasi</a:t>
            </a:r>
            <a:endParaRPr lang="en-US" altLang="en-US" sz="4400" dirty="0">
              <a:solidFill>
                <a:schemeClr val="tx1"/>
              </a:solidFill>
              <a:latin typeface="Tahoma" panose="020B0604030504040204" pitchFamily="34" charset="0"/>
            </a:endParaRPr>
          </a:p>
        </p:txBody>
      </p:sp>
      <p:sp>
        <p:nvSpPr>
          <p:cNvPr id="29699" name="Content Placeholder 2"/>
          <p:cNvSpPr>
            <a:spLocks noGrp="1"/>
          </p:cNvSpPr>
          <p:nvPr>
            <p:ph idx="1"/>
          </p:nvPr>
        </p:nvSpPr>
        <p:spPr>
          <a:xfrm>
            <a:off x="1373188" y="1689100"/>
            <a:ext cx="7770812" cy="4406900"/>
          </a:xfrm>
        </p:spPr>
        <p:txBody>
          <a:bodyPr/>
          <a:lstStyle/>
          <a:p>
            <a:pPr marL="387350" lvl="3" indent="-381000">
              <a:buFontTx/>
              <a:buAutoNum type="arabicPeriod"/>
            </a:pPr>
            <a:r>
              <a:rPr lang="pt-BR" altLang="en-US" sz="2400" dirty="0" smtClean="0">
                <a:latin typeface="Comic Sans MS" panose="030F0702030302020204" pitchFamily="66" charset="0"/>
              </a:rPr>
              <a:t>Memperoleh informasi tentang implementasi Sistem AKIP;</a:t>
            </a:r>
          </a:p>
          <a:p>
            <a:pPr marL="387350" lvl="3" indent="-381000">
              <a:buFontTx/>
              <a:buAutoNum type="arabicPeriod"/>
            </a:pPr>
            <a:r>
              <a:rPr lang="fi-FI" altLang="en-US" sz="2400" dirty="0" smtClean="0">
                <a:latin typeface="Comic Sans MS" panose="030F0702030302020204" pitchFamily="66" charset="0"/>
              </a:rPr>
              <a:t>Menilai dan menyimpulkan akuntabilitas kinerja instansi pemerintah;</a:t>
            </a:r>
          </a:p>
          <a:p>
            <a:pPr marL="387350" lvl="3" indent="-381000">
              <a:buFontTx/>
              <a:buAutoNum type="arabicPeriod"/>
            </a:pPr>
            <a:r>
              <a:rPr lang="en-US" altLang="en-US" sz="2400" dirty="0" err="1" smtClean="0">
                <a:latin typeface="Comic Sans MS" panose="030F0702030302020204" pitchFamily="66" charset="0"/>
              </a:rPr>
              <a:t>Memberikan</a:t>
            </a:r>
            <a:r>
              <a:rPr lang="en-US" altLang="en-US" sz="2400" dirty="0" smtClean="0">
                <a:latin typeface="Comic Sans MS" panose="030F0702030302020204" pitchFamily="66" charset="0"/>
              </a:rPr>
              <a:t> saran </a:t>
            </a:r>
            <a:r>
              <a:rPr lang="en-US" altLang="en-US" sz="2400" dirty="0" err="1" smtClean="0">
                <a:latin typeface="Comic Sans MS" panose="030F0702030302020204" pitchFamily="66" charset="0"/>
              </a:rPr>
              <a:t>perbaikan</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untuk</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peningkatan</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kinerja</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dan</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penguatan</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akuntabilitas</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instansi</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pemerintah</a:t>
            </a:r>
            <a:r>
              <a:rPr lang="en-US" altLang="en-US" sz="2400" dirty="0" smtClean="0">
                <a:latin typeface="Comic Sans MS" panose="030F0702030302020204" pitchFamily="66" charset="0"/>
              </a:rPr>
              <a:t>.</a:t>
            </a:r>
          </a:p>
          <a:p>
            <a:pPr marL="387350" lvl="3" indent="-381000">
              <a:buFontTx/>
              <a:buAutoNum type="arabicPeriod"/>
            </a:pPr>
            <a:r>
              <a:rPr lang="en-US" altLang="en-US" sz="2400" dirty="0" err="1" smtClean="0">
                <a:latin typeface="Comic Sans MS" panose="030F0702030302020204" pitchFamily="66" charset="0"/>
              </a:rPr>
              <a:t>Memonitor</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tindak</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lanjut</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perbaikan</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atas</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hasil</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evaluasi</a:t>
            </a: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sebelumnya</a:t>
            </a:r>
            <a:endParaRPr lang="en-US" altLang="en-US" sz="2400" dirty="0" smtClean="0">
              <a:latin typeface="Comic Sans MS" panose="030F0702030302020204" pitchFamily="66" charset="0"/>
            </a:endParaRPr>
          </a:p>
        </p:txBody>
      </p:sp>
    </p:spTree>
    <p:extLst>
      <p:ext uri="{BB962C8B-B14F-4D97-AF65-F5344CB8AC3E}">
        <p14:creationId xmlns:p14="http://schemas.microsoft.com/office/powerpoint/2010/main" val="2026998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990600" y="1914525"/>
            <a:ext cx="7762875" cy="4181475"/>
          </a:xfrm>
        </p:spPr>
        <p:txBody>
          <a:bodyPr/>
          <a:lstStyle/>
          <a:p>
            <a:pPr eaLnBrk="1" hangingPunct="1">
              <a:defRPr/>
            </a:pPr>
            <a:r>
              <a:rPr lang="en-AU" smtClean="0"/>
              <a:t>Clarity about objectives</a:t>
            </a:r>
          </a:p>
          <a:p>
            <a:pPr lvl="1" eaLnBrk="1" hangingPunct="1">
              <a:defRPr/>
            </a:pPr>
            <a:r>
              <a:rPr lang="en-AU" smtClean="0"/>
              <a:t>Outcomes</a:t>
            </a:r>
          </a:p>
          <a:p>
            <a:pPr eaLnBrk="1" hangingPunct="1">
              <a:defRPr/>
            </a:pPr>
            <a:r>
              <a:rPr lang="en-AU" smtClean="0"/>
              <a:t>Link between objectives and means</a:t>
            </a:r>
          </a:p>
          <a:p>
            <a:pPr lvl="1" eaLnBrk="1" hangingPunct="1">
              <a:defRPr/>
            </a:pPr>
            <a:r>
              <a:rPr lang="en-AU" smtClean="0"/>
              <a:t>Outputs, inputs and processes</a:t>
            </a:r>
          </a:p>
          <a:p>
            <a:pPr eaLnBrk="1" hangingPunct="1">
              <a:defRPr/>
            </a:pPr>
            <a:r>
              <a:rPr lang="en-AU" smtClean="0"/>
              <a:t>Information on results</a:t>
            </a:r>
          </a:p>
          <a:p>
            <a:pPr lvl="1" eaLnBrk="1" hangingPunct="1">
              <a:defRPr/>
            </a:pPr>
            <a:r>
              <a:rPr lang="en-AU" smtClean="0"/>
              <a:t>Performance indicators</a:t>
            </a:r>
          </a:p>
          <a:p>
            <a:pPr eaLnBrk="1" hangingPunct="1">
              <a:defRPr/>
            </a:pPr>
            <a:r>
              <a:rPr lang="en-AU" smtClean="0"/>
              <a:t>Targets for results</a:t>
            </a:r>
          </a:p>
        </p:txBody>
      </p:sp>
      <p:sp>
        <p:nvSpPr>
          <p:cNvPr id="63490" name="Rectangle 2"/>
          <p:cNvSpPr>
            <a:spLocks noGrp="1" noChangeArrowheads="1"/>
          </p:cNvSpPr>
          <p:nvPr>
            <p:ph type="title"/>
          </p:nvPr>
        </p:nvSpPr>
        <p:spPr>
          <a:xfrm>
            <a:off x="457200" y="152400"/>
            <a:ext cx="8229600" cy="1143000"/>
          </a:xfrm>
        </p:spPr>
        <p:txBody>
          <a:bodyPr/>
          <a:lstStyle/>
          <a:p>
            <a:pPr eaLnBrk="1" hangingPunct="1">
              <a:defRPr/>
            </a:pPr>
            <a:r>
              <a:rPr lang="en-AU" smtClean="0"/>
              <a:t>Results-Oriented Government</a:t>
            </a:r>
          </a:p>
        </p:txBody>
      </p:sp>
    </p:spTree>
  </p:cSld>
  <p:clrMapOvr>
    <a:masterClrMapping/>
  </p:clrMapOvr>
  <p:transition spd="slow">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loud Callout 9"/>
          <p:cNvSpPr/>
          <p:nvPr/>
        </p:nvSpPr>
        <p:spPr>
          <a:xfrm>
            <a:off x="7236296" y="1844824"/>
            <a:ext cx="1368152" cy="864096"/>
          </a:xfrm>
          <a:prstGeom prst="cloudCallout">
            <a:avLst>
              <a:gd name="adj1" fmla="val -75122"/>
              <a:gd name="adj2" fmla="val 7407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loud Callout 1"/>
          <p:cNvSpPr/>
          <p:nvPr/>
        </p:nvSpPr>
        <p:spPr>
          <a:xfrm>
            <a:off x="3203848" y="1988840"/>
            <a:ext cx="2815952" cy="864096"/>
          </a:xfrm>
          <a:prstGeom prst="cloudCallout">
            <a:avLst>
              <a:gd name="adj1" fmla="val -75122"/>
              <a:gd name="adj2" fmla="val 7407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9" name="Rectangle 3"/>
          <p:cNvSpPr>
            <a:spLocks noGrp="1" noChangeArrowheads="1"/>
          </p:cNvSpPr>
          <p:nvPr>
            <p:ph idx="1"/>
          </p:nvPr>
        </p:nvSpPr>
        <p:spPr>
          <a:xfrm>
            <a:off x="268424" y="1623789"/>
            <a:ext cx="8686800" cy="4181475"/>
          </a:xfrm>
        </p:spPr>
        <p:txBody>
          <a:bodyPr>
            <a:normAutofit fontScale="92500" lnSpcReduction="20000"/>
          </a:bodyPr>
          <a:lstStyle/>
          <a:p>
            <a:pPr marL="365760" indent="-256032" eaLnBrk="1" fontAlgn="auto" hangingPunct="1">
              <a:spcAft>
                <a:spcPts val="0"/>
              </a:spcAft>
              <a:buFont typeface="Wingdings 3"/>
              <a:buChar char=""/>
              <a:defRPr/>
            </a:pPr>
            <a:r>
              <a:rPr lang="en-AU" dirty="0" err="1" smtClean="0"/>
              <a:t>Terdapat</a:t>
            </a:r>
            <a:r>
              <a:rPr lang="en-AU" dirty="0" smtClean="0"/>
              <a:t> </a:t>
            </a:r>
            <a:r>
              <a:rPr lang="en-AU" dirty="0" err="1" smtClean="0"/>
              <a:t>sasaran</a:t>
            </a:r>
            <a:r>
              <a:rPr lang="en-AU" dirty="0" smtClean="0"/>
              <a:t> </a:t>
            </a:r>
            <a:r>
              <a:rPr lang="en-AU" dirty="0" err="1" smtClean="0"/>
              <a:t>atau</a:t>
            </a:r>
            <a:r>
              <a:rPr lang="en-AU" dirty="0" smtClean="0"/>
              <a:t> Outcomes yang </a:t>
            </a:r>
            <a:r>
              <a:rPr lang="en-AU" dirty="0" err="1" smtClean="0"/>
              <a:t>jelas</a:t>
            </a:r>
            <a:endParaRPr lang="en-AU" dirty="0" smtClean="0"/>
          </a:p>
          <a:p>
            <a:pPr marL="365760" indent="-256032" eaLnBrk="1" fontAlgn="auto" hangingPunct="1">
              <a:spcAft>
                <a:spcPts val="0"/>
              </a:spcAft>
              <a:buFont typeface="Wingdings 3"/>
              <a:buChar char=""/>
              <a:defRPr/>
            </a:pPr>
            <a:r>
              <a:rPr lang="en-AU" sz="3000" dirty="0" err="1" smtClean="0"/>
              <a:t>Keterkaitan</a:t>
            </a:r>
            <a:r>
              <a:rPr lang="en-AU" sz="3000" dirty="0" smtClean="0"/>
              <a:t> </a:t>
            </a:r>
            <a:r>
              <a:rPr lang="en-AU" sz="3000" dirty="0" err="1" smtClean="0"/>
              <a:t>antara</a:t>
            </a:r>
            <a:r>
              <a:rPr lang="en-AU" sz="3000" dirty="0" smtClean="0"/>
              <a:t> </a:t>
            </a:r>
            <a:r>
              <a:rPr lang="en-AU" sz="3000" dirty="0" err="1" smtClean="0"/>
              <a:t>Sasaran</a:t>
            </a:r>
            <a:r>
              <a:rPr lang="en-AU" sz="3000" dirty="0" smtClean="0"/>
              <a:t>/Outcome </a:t>
            </a:r>
            <a:r>
              <a:rPr lang="en-AU" sz="3000" dirty="0" err="1" smtClean="0"/>
              <a:t>dengan</a:t>
            </a:r>
            <a:r>
              <a:rPr lang="id-ID" sz="3000" dirty="0" smtClean="0"/>
              <a:t> </a:t>
            </a:r>
            <a:r>
              <a:rPr lang="en-AU" sz="3000" dirty="0" err="1" smtClean="0"/>
              <a:t>caranya</a:t>
            </a:r>
            <a:r>
              <a:rPr lang="en-AU" sz="3000" dirty="0" smtClean="0"/>
              <a:t> </a:t>
            </a:r>
          </a:p>
          <a:p>
            <a:pPr marL="621792" lvl="1" eaLnBrk="1" fontAlgn="auto" hangingPunct="1">
              <a:spcBef>
                <a:spcPts val="324"/>
              </a:spcBef>
              <a:spcAft>
                <a:spcPts val="0"/>
              </a:spcAft>
              <a:buFont typeface="Verdana"/>
              <a:buChar char="◦"/>
              <a:defRPr/>
            </a:pPr>
            <a:endParaRPr lang="en-AU" sz="3200" dirty="0" smtClean="0"/>
          </a:p>
          <a:p>
            <a:pPr marL="621792" lvl="1" eaLnBrk="1" fontAlgn="auto" hangingPunct="1">
              <a:spcBef>
                <a:spcPts val="324"/>
              </a:spcBef>
              <a:spcAft>
                <a:spcPts val="0"/>
              </a:spcAft>
              <a:buFont typeface="Verdana"/>
              <a:buChar char="◦"/>
              <a:defRPr/>
            </a:pPr>
            <a:endParaRPr lang="en-AU" sz="3200" dirty="0" smtClean="0"/>
          </a:p>
          <a:p>
            <a:pPr marL="621792" lvl="1" eaLnBrk="1" fontAlgn="auto" hangingPunct="1">
              <a:spcBef>
                <a:spcPts val="324"/>
              </a:spcBef>
              <a:spcAft>
                <a:spcPts val="0"/>
              </a:spcAft>
              <a:buFont typeface="Verdana"/>
              <a:buChar char="◦"/>
              <a:defRPr/>
            </a:pPr>
            <a:endParaRPr lang="en-AU" sz="3200" dirty="0" smtClean="0"/>
          </a:p>
          <a:p>
            <a:pPr marL="365760" indent="-256032" eaLnBrk="1" fontAlgn="auto" hangingPunct="1">
              <a:spcAft>
                <a:spcPts val="0"/>
              </a:spcAft>
              <a:buFont typeface="Wingdings 3"/>
              <a:buChar char=""/>
              <a:defRPr/>
            </a:pPr>
            <a:r>
              <a:rPr lang="en-AU" sz="3600" dirty="0" err="1" smtClean="0"/>
              <a:t>Terdapat</a:t>
            </a:r>
            <a:r>
              <a:rPr lang="en-AU" sz="3600" dirty="0" smtClean="0"/>
              <a:t> </a:t>
            </a:r>
            <a:r>
              <a:rPr lang="en-AU" sz="3600" dirty="0" err="1" smtClean="0"/>
              <a:t>ukuran</a:t>
            </a:r>
            <a:r>
              <a:rPr lang="en-AU" sz="3600" dirty="0" smtClean="0"/>
              <a:t> </a:t>
            </a:r>
            <a:r>
              <a:rPr lang="en-AU" sz="3600" dirty="0" err="1" smtClean="0"/>
              <a:t>tentang</a:t>
            </a:r>
            <a:r>
              <a:rPr lang="en-AU" sz="3600" dirty="0" smtClean="0"/>
              <a:t> </a:t>
            </a:r>
            <a:r>
              <a:rPr lang="en-AU" sz="3600" dirty="0" err="1" smtClean="0"/>
              <a:t>hasilnya</a:t>
            </a:r>
            <a:endParaRPr lang="en-AU" sz="3600" dirty="0" smtClean="0"/>
          </a:p>
          <a:p>
            <a:pPr marL="621792" lvl="1" eaLnBrk="1" fontAlgn="auto" hangingPunct="1">
              <a:spcBef>
                <a:spcPts val="324"/>
              </a:spcBef>
              <a:spcAft>
                <a:spcPts val="0"/>
              </a:spcAft>
              <a:buFont typeface="Verdana"/>
              <a:buChar char="◦"/>
              <a:defRPr/>
            </a:pPr>
            <a:r>
              <a:rPr lang="en-AU" sz="3200" dirty="0" err="1" smtClean="0"/>
              <a:t>Indikator</a:t>
            </a:r>
            <a:r>
              <a:rPr lang="en-AU" sz="3200" dirty="0" smtClean="0"/>
              <a:t> </a:t>
            </a:r>
            <a:r>
              <a:rPr lang="en-AU" sz="3200" dirty="0" err="1" smtClean="0"/>
              <a:t>Kinerja</a:t>
            </a:r>
            <a:endParaRPr lang="en-AU" sz="3200" dirty="0" smtClean="0"/>
          </a:p>
          <a:p>
            <a:pPr marL="365760" indent="-256032" eaLnBrk="1" fontAlgn="auto" hangingPunct="1">
              <a:spcAft>
                <a:spcPts val="0"/>
              </a:spcAft>
              <a:buFont typeface="Wingdings 3"/>
              <a:buChar char=""/>
              <a:defRPr/>
            </a:pPr>
            <a:r>
              <a:rPr lang="en-AU" dirty="0" err="1" smtClean="0"/>
              <a:t>Terdapat</a:t>
            </a:r>
            <a:r>
              <a:rPr lang="en-AU" dirty="0" smtClean="0"/>
              <a:t> target </a:t>
            </a:r>
            <a:r>
              <a:rPr lang="en-AU" dirty="0" err="1" smtClean="0"/>
              <a:t>hasil</a:t>
            </a:r>
            <a:r>
              <a:rPr lang="en-AU" dirty="0" smtClean="0"/>
              <a:t> yang </a:t>
            </a:r>
            <a:r>
              <a:rPr lang="en-AU" dirty="0" err="1" smtClean="0"/>
              <a:t>jelas</a:t>
            </a:r>
            <a:r>
              <a:rPr lang="en-AU" dirty="0" smtClean="0"/>
              <a:t> </a:t>
            </a:r>
            <a:r>
              <a:rPr lang="en-AU" dirty="0"/>
              <a:t> </a:t>
            </a:r>
            <a:endParaRPr lang="en-AU" dirty="0" smtClean="0"/>
          </a:p>
          <a:p>
            <a:pPr marL="628650" lvl="1" indent="-271463">
              <a:buFont typeface="Courier New" panose="02070309020205020404" pitchFamily="49" charset="0"/>
              <a:buChar char="o"/>
              <a:defRPr/>
            </a:pPr>
            <a:r>
              <a:rPr lang="en-AU" dirty="0" smtClean="0"/>
              <a:t>(</a:t>
            </a:r>
            <a:r>
              <a:rPr lang="en-AU" dirty="0" err="1" smtClean="0"/>
              <a:t>mis</a:t>
            </a:r>
            <a:r>
              <a:rPr lang="en-AU" dirty="0" smtClean="0"/>
              <a:t>: X%; Y unit; J jam; </a:t>
            </a:r>
            <a:r>
              <a:rPr lang="en-AU" dirty="0" err="1" smtClean="0"/>
              <a:t>Rp</a:t>
            </a:r>
            <a:r>
              <a:rPr lang="en-AU" dirty="0" smtClean="0"/>
              <a:t> X/KK; 2: 1000</a:t>
            </a:r>
          </a:p>
        </p:txBody>
      </p:sp>
      <p:sp>
        <p:nvSpPr>
          <p:cNvPr id="16389" name="Slide Number Placeholder 4"/>
          <p:cNvSpPr>
            <a:spLocks noGrp="1"/>
          </p:cNvSpPr>
          <p:nvPr>
            <p:ph type="sldNum" sz="quarter" idx="12"/>
          </p:nvPr>
        </p:nvSpPr>
        <p:spPr>
          <a:xfrm>
            <a:off x="3124200" y="6248400"/>
            <a:ext cx="2895600" cy="457200"/>
          </a:xfrm>
        </p:spPr>
        <p:txBody>
          <a:bodyPr/>
          <a:lstStyle/>
          <a:p>
            <a:pPr algn="ctr"/>
            <a:fld id="{816AB479-96DD-4C4E-B88B-799D5198A471}" type="slidenum">
              <a:rPr lang="id-ID" altLang="en-US"/>
              <a:pPr algn="ctr"/>
              <a:t>12</a:t>
            </a:fld>
            <a:endParaRPr lang="id-ID" altLang="en-US"/>
          </a:p>
        </p:txBody>
      </p:sp>
      <p:sp>
        <p:nvSpPr>
          <p:cNvPr id="45058" name="Rectangle 2"/>
          <p:cNvSpPr>
            <a:spLocks noGrp="1" noChangeArrowheads="1"/>
          </p:cNvSpPr>
          <p:nvPr>
            <p:ph type="title"/>
          </p:nvPr>
        </p:nvSpPr>
        <p:spPr>
          <a:xfrm>
            <a:off x="471488" y="322263"/>
            <a:ext cx="8215312" cy="989012"/>
          </a:xfrm>
        </p:spPr>
        <p:txBody>
          <a:bodyPr/>
          <a:lstStyle/>
          <a:p>
            <a:pPr eaLnBrk="1" fontAlgn="auto" hangingPunct="1">
              <a:spcAft>
                <a:spcPts val="0"/>
              </a:spcAft>
              <a:defRPr/>
            </a:pPr>
            <a:r>
              <a:rPr lang="en-AU" dirty="0" smtClean="0"/>
              <a:t>Results-Oriented Government</a:t>
            </a:r>
          </a:p>
        </p:txBody>
      </p:sp>
      <p:sp>
        <p:nvSpPr>
          <p:cNvPr id="9" name="Left-Right Arrow 8"/>
          <p:cNvSpPr/>
          <p:nvPr/>
        </p:nvSpPr>
        <p:spPr>
          <a:xfrm>
            <a:off x="2895600" y="3200400"/>
            <a:ext cx="935038" cy="5048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914400" y="3200400"/>
            <a:ext cx="1511300"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Outcomes</a:t>
            </a:r>
          </a:p>
        </p:txBody>
      </p:sp>
      <p:sp>
        <p:nvSpPr>
          <p:cNvPr id="8" name="Rectangle 7"/>
          <p:cNvSpPr/>
          <p:nvPr/>
        </p:nvSpPr>
        <p:spPr>
          <a:xfrm>
            <a:off x="4427538" y="3200400"/>
            <a:ext cx="3673475" cy="50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Outputs, Processes and Inputs</a:t>
            </a:r>
          </a:p>
        </p:txBody>
      </p:sp>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par>
                          <p:cTn id="21" fill="hold" nodeType="after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9" dur="500"/>
                                        <p:tgtEl>
                                          <p:spTgt spid="45059">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32" dur="500"/>
                                        <p:tgtEl>
                                          <p:spTgt spid="450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059">
                                            <p:txEl>
                                              <p:pRg st="7" end="7"/>
                                            </p:txEl>
                                          </p:spTgt>
                                        </p:tgtEl>
                                        <p:attrNameLst>
                                          <p:attrName>style.visibility</p:attrName>
                                        </p:attrNameLst>
                                      </p:cBhvr>
                                      <p:to>
                                        <p:strVal val="visible"/>
                                      </p:to>
                                    </p:set>
                                    <p:animEffect transition="in" filter="blinds(horizontal)">
                                      <p:cBhvr>
                                        <p:cTn id="37" dur="500"/>
                                        <p:tgtEl>
                                          <p:spTgt spid="4505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59">
                                            <p:txEl>
                                              <p:pRg st="8" end="8"/>
                                            </p:txEl>
                                          </p:spTgt>
                                        </p:tgtEl>
                                        <p:attrNameLst>
                                          <p:attrName>style.visibility</p:attrName>
                                        </p:attrNameLst>
                                      </p:cBhvr>
                                      <p:to>
                                        <p:strVal val="visible"/>
                                      </p:to>
                                    </p:set>
                                    <p:animEffect transition="in" filter="blinds(horizontal)">
                                      <p:cBhvr>
                                        <p:cTn id="42"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2438400"/>
          <a:ext cx="8991600" cy="4419600"/>
        </p:xfrm>
        <a:graphic>
          <a:graphicData uri="http://schemas.openxmlformats.org/drawingml/2006/table">
            <a:tbl>
              <a:tblPr firstRow="1" bandRow="1">
                <a:tableStyleId>{5C22544A-7EE6-4342-B048-85BDC9FD1C3A}</a:tableStyleId>
              </a:tblPr>
              <a:tblGrid>
                <a:gridCol w="2057400"/>
                <a:gridCol w="2209800"/>
                <a:gridCol w="1752600"/>
                <a:gridCol w="1524000"/>
                <a:gridCol w="1447800"/>
              </a:tblGrid>
              <a:tr h="998008">
                <a:tc rowSpan="2">
                  <a:txBody>
                    <a:bodyPr/>
                    <a:lstStyle/>
                    <a:p>
                      <a:pPr algn="ctr"/>
                      <a:endParaRPr lang="id-ID" dirty="0">
                        <a:latin typeface="Arial" pitchFamily="34" charset="0"/>
                        <a:cs typeface="Arial" pitchFamily="34" charset="0"/>
                      </a:endParaRPr>
                    </a:p>
                  </a:txBody>
                  <a:tcPr anchor="ctr"/>
                </a:tc>
                <a:tc rowSpan="2">
                  <a:txBody>
                    <a:bodyPr/>
                    <a:lstStyle/>
                    <a:p>
                      <a:pPr algn="ctr"/>
                      <a:endParaRPr lang="id-ID" dirty="0">
                        <a:latin typeface="Arial" pitchFamily="34" charset="0"/>
                        <a:cs typeface="Arial" pitchFamily="34" charset="0"/>
                      </a:endParaRPr>
                    </a:p>
                  </a:txBody>
                  <a:tcPr anchor="ctr"/>
                </a:tc>
                <a:tc rowSpan="2">
                  <a:txBody>
                    <a:bodyPr/>
                    <a:lstStyle/>
                    <a:p>
                      <a:pPr algn="ctr"/>
                      <a:endParaRPr lang="id-ID" dirty="0">
                        <a:latin typeface="Arial" pitchFamily="34" charset="0"/>
                        <a:cs typeface="Arial" pitchFamily="34" charset="0"/>
                      </a:endParaRPr>
                    </a:p>
                  </a:txBody>
                  <a:tcPr anchor="ctr"/>
                </a:tc>
                <a:tc gridSpan="2">
                  <a:txBody>
                    <a:bodyPr/>
                    <a:lstStyle/>
                    <a:p>
                      <a:pPr algn="ctr"/>
                      <a:endParaRPr lang="id-ID" dirty="0">
                        <a:latin typeface="Arial" pitchFamily="34" charset="0"/>
                        <a:cs typeface="Arial" pitchFamily="34" charset="0"/>
                      </a:endParaRPr>
                    </a:p>
                  </a:txBody>
                  <a:tcPr anchor="ctr"/>
                </a:tc>
                <a:tc hMerge="1">
                  <a:txBody>
                    <a:bodyPr/>
                    <a:lstStyle/>
                    <a:p>
                      <a:pPr algn="ctr"/>
                      <a:endParaRPr lang="id-ID" dirty="0">
                        <a:latin typeface="Arial" pitchFamily="34" charset="0"/>
                        <a:cs typeface="Arial" pitchFamily="34" charset="0"/>
                      </a:endParaRPr>
                    </a:p>
                  </a:txBody>
                  <a:tcPr anchor="ctr"/>
                </a:tc>
              </a:tr>
              <a:tr h="873257">
                <a:tc vMerge="1">
                  <a:txBody>
                    <a:bodyPr/>
                    <a:lstStyle/>
                    <a:p>
                      <a:pPr algn="ctr"/>
                      <a:endParaRPr lang="id-ID" dirty="0">
                        <a:latin typeface="Arial" pitchFamily="34" charset="0"/>
                        <a:cs typeface="Arial" pitchFamily="34" charset="0"/>
                      </a:endParaRPr>
                    </a:p>
                  </a:txBody>
                  <a:tcPr anchor="ctr"/>
                </a:tc>
                <a:tc vMerge="1">
                  <a:txBody>
                    <a:bodyPr/>
                    <a:lstStyle/>
                    <a:p>
                      <a:pPr algn="ctr"/>
                      <a:endParaRPr lang="id-ID" dirty="0">
                        <a:latin typeface="Arial" pitchFamily="34" charset="0"/>
                        <a:cs typeface="Arial" pitchFamily="34" charset="0"/>
                      </a:endParaRPr>
                    </a:p>
                  </a:txBody>
                  <a:tcPr anchor="ctr"/>
                </a:tc>
                <a:tc vMerge="1">
                  <a:txBody>
                    <a:bodyPr/>
                    <a:lstStyle/>
                    <a:p>
                      <a:pPr algn="ctr"/>
                      <a:endParaRPr lang="id-ID" dirty="0">
                        <a:latin typeface="Arial" pitchFamily="34" charset="0"/>
                        <a:cs typeface="Arial" pitchFamily="34" charset="0"/>
                      </a:endParaRPr>
                    </a:p>
                  </a:txBody>
                  <a:tcPr anchor="ctr"/>
                </a:tc>
                <a:tc>
                  <a:txBody>
                    <a:bodyPr/>
                    <a:lstStyle/>
                    <a:p>
                      <a:pPr algn="ctr"/>
                      <a:endParaRPr lang="id-ID" b="1" dirty="0">
                        <a:solidFill>
                          <a:schemeClr val="tx1"/>
                        </a:solidFill>
                        <a:latin typeface="Arial" pitchFamily="34" charset="0"/>
                        <a:cs typeface="Arial" pitchFamily="34" charset="0"/>
                      </a:endParaRPr>
                    </a:p>
                  </a:txBody>
                  <a:tcPr anchor="ctr">
                    <a:solidFill>
                      <a:schemeClr val="accent1"/>
                    </a:solidFill>
                  </a:tcPr>
                </a:tc>
                <a:tc>
                  <a:txBody>
                    <a:bodyPr/>
                    <a:lstStyle/>
                    <a:p>
                      <a:pPr algn="ctr"/>
                      <a:endParaRPr lang="id-ID" b="1" dirty="0">
                        <a:solidFill>
                          <a:schemeClr val="tx1"/>
                        </a:solidFill>
                        <a:latin typeface="Arial" pitchFamily="34" charset="0"/>
                        <a:cs typeface="Arial" pitchFamily="34" charset="0"/>
                      </a:endParaRPr>
                    </a:p>
                  </a:txBody>
                  <a:tcPr anchor="ctr">
                    <a:solidFill>
                      <a:schemeClr val="accent1"/>
                    </a:solidFill>
                  </a:tcPr>
                </a:tc>
              </a:tr>
              <a:tr h="2548335">
                <a:tc>
                  <a:txBody>
                    <a:bodyPr/>
                    <a:lstStyle/>
                    <a:p>
                      <a:endParaRPr lang="id-ID" dirty="0">
                        <a:latin typeface="Arial" pitchFamily="34" charset="0"/>
                        <a:cs typeface="Arial" pitchFamily="34" charset="0"/>
                      </a:endParaRPr>
                    </a:p>
                  </a:txBody>
                  <a:tcPr>
                    <a:solidFill>
                      <a:schemeClr val="accent1"/>
                    </a:solidFill>
                  </a:tcPr>
                </a:tc>
                <a:tc>
                  <a:txBody>
                    <a:bodyPr/>
                    <a:lstStyle/>
                    <a:p>
                      <a:endParaRPr lang="id-ID" dirty="0" smtClean="0">
                        <a:latin typeface="Arial" pitchFamily="34" charset="0"/>
                        <a:cs typeface="Arial" pitchFamily="34" charset="0"/>
                      </a:endParaRPr>
                    </a:p>
                    <a:p>
                      <a:endParaRPr lang="id-ID" dirty="0" smtClean="0">
                        <a:latin typeface="Arial" pitchFamily="34" charset="0"/>
                        <a:cs typeface="Arial" pitchFamily="34" charset="0"/>
                      </a:endParaRPr>
                    </a:p>
                    <a:p>
                      <a:endParaRPr lang="id-ID" dirty="0" smtClean="0">
                        <a:latin typeface="Arial" pitchFamily="34" charset="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latin typeface="Arial" pitchFamily="34" charset="0"/>
                        <a:cs typeface="Arial" pitchFamily="34" charset="0"/>
                      </a:endParaRPr>
                    </a:p>
                  </a:txBody>
                  <a:tcPr>
                    <a:solidFill>
                      <a:schemeClr val="accent1"/>
                    </a:solidFill>
                  </a:tcPr>
                </a:tc>
                <a:tc>
                  <a:txBody>
                    <a:bodyPr/>
                    <a:lstStyle/>
                    <a:p>
                      <a:endParaRPr lang="id-ID" dirty="0"/>
                    </a:p>
                  </a:txBody>
                  <a:tcPr>
                    <a:solidFill>
                      <a:schemeClr val="accent1"/>
                    </a:solidFill>
                  </a:tcPr>
                </a:tc>
                <a:tc>
                  <a:txBody>
                    <a:bodyPr/>
                    <a:lstStyle/>
                    <a:p>
                      <a:endParaRPr lang="id-ID" dirty="0"/>
                    </a:p>
                  </a:txBody>
                  <a:tcPr>
                    <a:solidFill>
                      <a:schemeClr val="accent1"/>
                    </a:solidFill>
                  </a:tcPr>
                </a:tc>
                <a:tc>
                  <a:txBody>
                    <a:bodyPr/>
                    <a:lstStyle/>
                    <a:p>
                      <a:endParaRPr lang="id-ID" dirty="0"/>
                    </a:p>
                  </a:txBody>
                  <a:tcPr>
                    <a:solidFill>
                      <a:schemeClr val="accent1"/>
                    </a:solidFill>
                  </a:tcPr>
                </a:tc>
              </a:tr>
            </a:tbl>
          </a:graphicData>
        </a:graphic>
      </p:graphicFrame>
      <p:sp>
        <p:nvSpPr>
          <p:cNvPr id="5" name="Rectangle 2"/>
          <p:cNvSpPr>
            <a:spLocks noGrp="1" noChangeArrowheads="1"/>
          </p:cNvSpPr>
          <p:nvPr>
            <p:ph type="title"/>
          </p:nvPr>
        </p:nvSpPr>
        <p:spPr/>
        <p:txBody>
          <a:bodyPr/>
          <a:lstStyle/>
          <a:p>
            <a:pPr eaLnBrk="1" fontAlgn="auto" hangingPunct="1">
              <a:spcAft>
                <a:spcPts val="0"/>
              </a:spcAft>
              <a:defRPr/>
            </a:pPr>
            <a:r>
              <a:rPr lang="en-AU" dirty="0" smtClean="0">
                <a:solidFill>
                  <a:srgbClr val="000000"/>
                </a:solidFill>
              </a:rPr>
              <a:t>Results-Oriented Government</a:t>
            </a:r>
          </a:p>
        </p:txBody>
      </p:sp>
      <p:sp>
        <p:nvSpPr>
          <p:cNvPr id="6" name="Cloud Callout 5"/>
          <p:cNvSpPr/>
          <p:nvPr/>
        </p:nvSpPr>
        <p:spPr>
          <a:xfrm>
            <a:off x="0" y="4437063"/>
            <a:ext cx="2195513" cy="2233612"/>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AU" sz="2000" dirty="0" err="1">
                <a:solidFill>
                  <a:srgbClr val="000000"/>
                </a:solidFill>
              </a:rPr>
              <a:t>Terdapat</a:t>
            </a:r>
            <a:r>
              <a:rPr lang="en-AU" sz="2000" dirty="0">
                <a:solidFill>
                  <a:srgbClr val="000000"/>
                </a:solidFill>
              </a:rPr>
              <a:t> </a:t>
            </a:r>
            <a:r>
              <a:rPr lang="en-AU" sz="2000" dirty="0" err="1">
                <a:solidFill>
                  <a:srgbClr val="000000"/>
                </a:solidFill>
              </a:rPr>
              <a:t>sasaran</a:t>
            </a:r>
            <a:r>
              <a:rPr lang="en-AU" sz="2000" dirty="0">
                <a:solidFill>
                  <a:srgbClr val="000000"/>
                </a:solidFill>
              </a:rPr>
              <a:t> </a:t>
            </a:r>
            <a:r>
              <a:rPr lang="en-AU" sz="2000" dirty="0" err="1">
                <a:solidFill>
                  <a:srgbClr val="000000"/>
                </a:solidFill>
              </a:rPr>
              <a:t>yg</a:t>
            </a:r>
            <a:r>
              <a:rPr lang="en-AU" sz="2000" dirty="0">
                <a:solidFill>
                  <a:srgbClr val="000000"/>
                </a:solidFill>
              </a:rPr>
              <a:t> </a:t>
            </a:r>
            <a:r>
              <a:rPr lang="en-AU" sz="2000" dirty="0" err="1">
                <a:solidFill>
                  <a:srgbClr val="000000"/>
                </a:solidFill>
              </a:rPr>
              <a:t>jelas</a:t>
            </a:r>
            <a:endParaRPr lang="id-ID" sz="2000" dirty="0">
              <a:solidFill>
                <a:srgbClr val="000000"/>
              </a:solidFill>
            </a:endParaRPr>
          </a:p>
        </p:txBody>
      </p:sp>
      <p:sp>
        <p:nvSpPr>
          <p:cNvPr id="7" name="Curved Right Arrow 6"/>
          <p:cNvSpPr/>
          <p:nvPr/>
        </p:nvSpPr>
        <p:spPr bwMode="auto">
          <a:xfrm rot="5400000">
            <a:off x="4076700" y="-1181100"/>
            <a:ext cx="1143000" cy="5943600"/>
          </a:xfrm>
          <a:prstGeom prst="curvedRightArrow">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vert="vert270"/>
          <a:lstStyle/>
          <a:p>
            <a:pPr fontAlgn="auto">
              <a:spcBef>
                <a:spcPts val="0"/>
              </a:spcBef>
              <a:spcAft>
                <a:spcPts val="0"/>
              </a:spcAft>
              <a:defRPr/>
            </a:pPr>
            <a:endParaRPr lang="id-ID" dirty="0">
              <a:solidFill>
                <a:srgbClr val="000000"/>
              </a:solidFill>
              <a:latin typeface="+mn-lt"/>
            </a:endParaRPr>
          </a:p>
          <a:p>
            <a:pPr fontAlgn="auto">
              <a:spcBef>
                <a:spcPts val="0"/>
              </a:spcBef>
              <a:spcAft>
                <a:spcPts val="0"/>
              </a:spcAft>
              <a:defRPr/>
            </a:pPr>
            <a:r>
              <a:rPr lang="id-ID" dirty="0">
                <a:solidFill>
                  <a:srgbClr val="000000"/>
                </a:solidFill>
                <a:latin typeface="+mn-lt"/>
              </a:rPr>
              <a:t>            </a:t>
            </a:r>
            <a:endParaRPr lang="en-US" dirty="0">
              <a:solidFill>
                <a:srgbClr val="000000"/>
              </a:solidFill>
              <a:latin typeface="+mn-lt"/>
            </a:endParaRPr>
          </a:p>
          <a:p>
            <a:pPr algn="ctr" fontAlgn="auto">
              <a:spcBef>
                <a:spcPts val="0"/>
              </a:spcBef>
              <a:spcAft>
                <a:spcPts val="0"/>
              </a:spcAft>
              <a:defRPr/>
            </a:pPr>
            <a:r>
              <a:rPr lang="en-AU" dirty="0">
                <a:solidFill>
                  <a:srgbClr val="000000"/>
                </a:solidFill>
                <a:latin typeface="+mn-lt"/>
              </a:rPr>
              <a:t>Link between objectives and means</a:t>
            </a:r>
          </a:p>
          <a:p>
            <a:pPr fontAlgn="auto">
              <a:spcBef>
                <a:spcPts val="0"/>
              </a:spcBef>
              <a:spcAft>
                <a:spcPts val="0"/>
              </a:spcAft>
              <a:defRPr/>
            </a:pPr>
            <a:endParaRPr lang="id-ID" dirty="0">
              <a:solidFill>
                <a:srgbClr val="000000"/>
              </a:solidFill>
              <a:latin typeface="+mn-lt"/>
            </a:endParaRPr>
          </a:p>
        </p:txBody>
      </p:sp>
      <p:sp>
        <p:nvSpPr>
          <p:cNvPr id="8" name="Cloud Callout 7"/>
          <p:cNvSpPr/>
          <p:nvPr/>
        </p:nvSpPr>
        <p:spPr>
          <a:xfrm>
            <a:off x="2071688" y="4429125"/>
            <a:ext cx="2500312" cy="2071688"/>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err="1">
                <a:solidFill>
                  <a:srgbClr val="000000"/>
                </a:solidFill>
              </a:rPr>
              <a:t>Ukuran</a:t>
            </a:r>
            <a:r>
              <a:rPr lang="en-US" sz="2000" dirty="0">
                <a:solidFill>
                  <a:srgbClr val="000000"/>
                </a:solidFill>
              </a:rPr>
              <a:t> </a:t>
            </a:r>
            <a:r>
              <a:rPr lang="en-US" sz="2000" dirty="0" err="1">
                <a:solidFill>
                  <a:srgbClr val="000000"/>
                </a:solidFill>
              </a:rPr>
              <a:t>hasil</a:t>
            </a:r>
            <a:r>
              <a:rPr lang="en-US" sz="2000" dirty="0">
                <a:solidFill>
                  <a:srgbClr val="000000"/>
                </a:solidFill>
              </a:rPr>
              <a:t>/</a:t>
            </a:r>
            <a:r>
              <a:rPr lang="en-US" sz="2000" dirty="0" err="1">
                <a:solidFill>
                  <a:srgbClr val="000000"/>
                </a:solidFill>
              </a:rPr>
              <a:t>kinerja</a:t>
            </a:r>
            <a:endParaRPr lang="id-ID" sz="2000" dirty="0">
              <a:solidFill>
                <a:srgbClr val="000000"/>
              </a:solidFill>
            </a:endParaRPr>
          </a:p>
        </p:txBody>
      </p:sp>
      <p:sp>
        <p:nvSpPr>
          <p:cNvPr id="9" name="Cloud Callout 8"/>
          <p:cNvSpPr/>
          <p:nvPr/>
        </p:nvSpPr>
        <p:spPr>
          <a:xfrm>
            <a:off x="4495800" y="4572000"/>
            <a:ext cx="1731963" cy="1852613"/>
          </a:xfrm>
          <a:prstGeom prst="cloud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AU" sz="2000" dirty="0">
                <a:solidFill>
                  <a:srgbClr val="000000"/>
                </a:solidFill>
              </a:rPr>
              <a:t>Target </a:t>
            </a:r>
            <a:r>
              <a:rPr lang="en-AU" sz="2000" dirty="0" err="1">
                <a:solidFill>
                  <a:srgbClr val="000000"/>
                </a:solidFill>
              </a:rPr>
              <a:t>Kinerja</a:t>
            </a:r>
            <a:endParaRPr lang="id-ID" sz="2000" dirty="0">
              <a:solidFill>
                <a:srgbClr val="000000"/>
              </a:solidFill>
            </a:endParaRPr>
          </a:p>
        </p:txBody>
      </p:sp>
      <p:sp>
        <p:nvSpPr>
          <p:cNvPr id="10" name="Rectangle 9"/>
          <p:cNvSpPr/>
          <p:nvPr/>
        </p:nvSpPr>
        <p:spPr>
          <a:xfrm>
            <a:off x="228600" y="3048000"/>
            <a:ext cx="1905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b="1" dirty="0">
                <a:solidFill>
                  <a:srgbClr val="000000"/>
                </a:solidFill>
                <a:latin typeface="Arial" pitchFamily="34" charset="0"/>
                <a:cs typeface="Arial" pitchFamily="34" charset="0"/>
              </a:rPr>
              <a:t>OBJECTIVES  (SASARAN)</a:t>
            </a:r>
          </a:p>
          <a:p>
            <a:pPr algn="ctr" fontAlgn="auto">
              <a:spcBef>
                <a:spcPts val="0"/>
              </a:spcBef>
              <a:spcAft>
                <a:spcPts val="0"/>
              </a:spcAft>
              <a:defRPr/>
            </a:pPr>
            <a:endParaRPr lang="id-ID" b="1" dirty="0">
              <a:solidFill>
                <a:srgbClr val="000000"/>
              </a:solidFill>
            </a:endParaRPr>
          </a:p>
        </p:txBody>
      </p:sp>
      <p:sp>
        <p:nvSpPr>
          <p:cNvPr id="11" name="Rectangle 10"/>
          <p:cNvSpPr/>
          <p:nvPr/>
        </p:nvSpPr>
        <p:spPr>
          <a:xfrm>
            <a:off x="2306960" y="3048000"/>
            <a:ext cx="1905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b="1" dirty="0">
                <a:solidFill>
                  <a:srgbClr val="000000"/>
                </a:solidFill>
                <a:latin typeface="Arial" pitchFamily="34" charset="0"/>
                <a:cs typeface="Arial" pitchFamily="34" charset="0"/>
              </a:rPr>
              <a:t>INDIKATOR</a:t>
            </a:r>
          </a:p>
          <a:p>
            <a:pPr algn="ctr" fontAlgn="auto">
              <a:spcBef>
                <a:spcPts val="0"/>
              </a:spcBef>
              <a:spcAft>
                <a:spcPts val="0"/>
              </a:spcAft>
              <a:defRPr/>
            </a:pPr>
            <a:endParaRPr lang="id-ID" b="1" dirty="0">
              <a:solidFill>
                <a:srgbClr val="000000"/>
              </a:solidFill>
            </a:endParaRPr>
          </a:p>
        </p:txBody>
      </p:sp>
      <p:sp>
        <p:nvSpPr>
          <p:cNvPr id="12" name="Rectangle 11"/>
          <p:cNvSpPr/>
          <p:nvPr/>
        </p:nvSpPr>
        <p:spPr>
          <a:xfrm>
            <a:off x="4495800" y="3048000"/>
            <a:ext cx="16002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b="1" dirty="0">
                <a:solidFill>
                  <a:srgbClr val="000000"/>
                </a:solidFill>
              </a:rPr>
              <a:t>TARGET</a:t>
            </a:r>
          </a:p>
        </p:txBody>
      </p:sp>
      <p:sp>
        <p:nvSpPr>
          <p:cNvPr id="13" name="Rectangle 12"/>
          <p:cNvSpPr/>
          <p:nvPr/>
        </p:nvSpPr>
        <p:spPr>
          <a:xfrm>
            <a:off x="6248400" y="2590800"/>
            <a:ext cx="28956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b="1" dirty="0">
                <a:solidFill>
                  <a:srgbClr val="000000"/>
                </a:solidFill>
              </a:rPr>
              <a:t>STRATEGI (MEANS)</a:t>
            </a:r>
          </a:p>
          <a:p>
            <a:pPr algn="ctr" fontAlgn="auto">
              <a:spcBef>
                <a:spcPts val="0"/>
              </a:spcBef>
              <a:spcAft>
                <a:spcPts val="0"/>
              </a:spcAft>
              <a:defRPr/>
            </a:pPr>
            <a:r>
              <a:rPr lang="id-ID" sz="1600" b="1" dirty="0">
                <a:solidFill>
                  <a:srgbClr val="000000"/>
                </a:solidFill>
              </a:rPr>
              <a:t>(Output </a:t>
            </a:r>
            <a:r>
              <a:rPr lang="en-US" sz="1600" b="1" dirty="0">
                <a:solidFill>
                  <a:srgbClr val="000000"/>
                </a:solidFill>
              </a:rPr>
              <a:t>-</a:t>
            </a:r>
            <a:r>
              <a:rPr lang="id-ID" sz="1600" b="1" dirty="0">
                <a:solidFill>
                  <a:srgbClr val="000000"/>
                </a:solidFill>
              </a:rPr>
              <a:t> Process –Input)</a:t>
            </a:r>
          </a:p>
        </p:txBody>
      </p:sp>
      <p:sp>
        <p:nvSpPr>
          <p:cNvPr id="14" name="Rectangle 13"/>
          <p:cNvSpPr/>
          <p:nvPr/>
        </p:nvSpPr>
        <p:spPr>
          <a:xfrm>
            <a:off x="6248400" y="3505200"/>
            <a:ext cx="1447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b="1" dirty="0">
                <a:solidFill>
                  <a:srgbClr val="000000"/>
                </a:solidFill>
                <a:latin typeface="Arial" pitchFamily="34" charset="0"/>
                <a:cs typeface="Arial" pitchFamily="34" charset="0"/>
              </a:rPr>
              <a:t>PROGRAM</a:t>
            </a:r>
            <a:endParaRPr lang="id-ID" b="1" dirty="0">
              <a:solidFill>
                <a:srgbClr val="000000"/>
              </a:solidFill>
            </a:endParaRPr>
          </a:p>
        </p:txBody>
      </p:sp>
      <p:sp>
        <p:nvSpPr>
          <p:cNvPr id="15" name="Rectangle 14"/>
          <p:cNvSpPr/>
          <p:nvPr/>
        </p:nvSpPr>
        <p:spPr>
          <a:xfrm>
            <a:off x="7772400" y="3505200"/>
            <a:ext cx="13716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id-ID" b="1" dirty="0">
                <a:solidFill>
                  <a:srgbClr val="000000"/>
                </a:solidFill>
                <a:latin typeface="Arial" pitchFamily="34" charset="0"/>
                <a:cs typeface="Arial" pitchFamily="34" charset="0"/>
              </a:rPr>
              <a:t>KEGIATAN</a:t>
            </a:r>
            <a:endParaRPr lang="id-ID" b="1" dirty="0">
              <a:solidFill>
                <a:srgbClr val="000000"/>
              </a:solidFill>
            </a:endParaRPr>
          </a:p>
        </p:txBody>
      </p:sp>
      <p:sp>
        <p:nvSpPr>
          <p:cNvPr id="16" name="Oval 15"/>
          <p:cNvSpPr/>
          <p:nvPr/>
        </p:nvSpPr>
        <p:spPr>
          <a:xfrm>
            <a:off x="0" y="2590800"/>
            <a:ext cx="6248400" cy="148627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Oval 16"/>
          <p:cNvSpPr/>
          <p:nvPr/>
        </p:nvSpPr>
        <p:spPr>
          <a:xfrm>
            <a:off x="6096000" y="2438400"/>
            <a:ext cx="3048000" cy="18288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Rectangle 17"/>
          <p:cNvSpPr/>
          <p:nvPr/>
        </p:nvSpPr>
        <p:spPr>
          <a:xfrm>
            <a:off x="1221286" y="2348880"/>
            <a:ext cx="4214810" cy="923330"/>
          </a:xfrm>
          <a:prstGeom prst="rect">
            <a:avLst/>
          </a:prstGeom>
          <a:noFill/>
        </p:spPr>
        <p:txBody>
          <a:bodyPr wrap="square">
            <a:spAutoFit/>
          </a:bodyPr>
          <a:lstStyle/>
          <a:p>
            <a:pPr algn="ctr" eaLnBrk="1" fontAlgn="auto" hangingPunct="1">
              <a:spcBef>
                <a:spcPts val="0"/>
              </a:spcBef>
              <a:spcAft>
                <a:spcPts val="0"/>
              </a:spcAft>
              <a:defRPr/>
            </a:pPr>
            <a:r>
              <a:rPr lang="en-US" sz="5400" b="1" cap="all" dirty="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latin typeface="+mn-lt"/>
              </a:rPr>
              <a:t>KINERJA</a:t>
            </a:r>
          </a:p>
        </p:txBody>
      </p:sp>
      <p:sp>
        <p:nvSpPr>
          <p:cNvPr id="19" name="Rectangle 18"/>
          <p:cNvSpPr/>
          <p:nvPr/>
        </p:nvSpPr>
        <p:spPr>
          <a:xfrm>
            <a:off x="6264696" y="4521894"/>
            <a:ext cx="2699792" cy="923330"/>
          </a:xfrm>
          <a:prstGeom prst="rect">
            <a:avLst/>
          </a:prstGeom>
          <a:noFill/>
        </p:spPr>
        <p:txBody>
          <a:bodyPr wrap="square">
            <a:spAutoFit/>
          </a:bodyPr>
          <a:lstStyle/>
          <a:p>
            <a:pPr algn="ctr" eaLnBrk="1" fontAlgn="auto" hangingPunct="1">
              <a:spcBef>
                <a:spcPts val="0"/>
              </a:spcBef>
              <a:spcAft>
                <a:spcPts val="0"/>
              </a:spcAft>
              <a:defRPr/>
            </a:pPr>
            <a:r>
              <a:rPr lang="en-US" sz="5400" b="1" cap="all" smtClean="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latin typeface="+mn-lt"/>
              </a:rPr>
              <a:t>KERJA</a:t>
            </a:r>
            <a:endParaRPr lang="en-US" sz="5400" b="1" cap="all" dirty="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ppt_x</p:attrName>
                                        </p:attrNameLst>
                                      </p:cBhvr>
                                      <p:tavLst>
                                        <p:tav tm="0">
                                          <p:val>
                                            <p:strVal val="#ppt_x+#ppt_w/2"/>
                                          </p:val>
                                        </p:tav>
                                        <p:tav tm="100000">
                                          <p:val>
                                            <p:strVal val="#ppt_x"/>
                                          </p:val>
                                        </p:tav>
                                      </p:tavLst>
                                    </p:anim>
                                    <p:anim calcmode="lin" valueType="num">
                                      <p:cBhvr>
                                        <p:cTn id="21" dur="1000" fill="hold"/>
                                        <p:tgtEl>
                                          <p:spTgt spid="7"/>
                                        </p:tgtEl>
                                        <p:attrNameLst>
                                          <p:attrName>ppt_y</p:attrName>
                                        </p:attrNameLst>
                                      </p:cBhvr>
                                      <p:tavLst>
                                        <p:tav tm="0">
                                          <p:val>
                                            <p:strVal val="#ppt_y"/>
                                          </p:val>
                                        </p:tav>
                                        <p:tav tm="100000">
                                          <p:val>
                                            <p:strVal val="#ppt_y"/>
                                          </p:val>
                                        </p:tav>
                                      </p:tavLst>
                                    </p:anim>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par>
                          <p:cTn id="46" fill="hold" nodeType="afterGroup">
                            <p:stCondLst>
                              <p:cond delay="500"/>
                            </p:stCondLst>
                            <p:childTnLst>
                              <p:par>
                                <p:cTn id="47" presetID="26"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80">
                                          <p:stCondLst>
                                            <p:cond delay="0"/>
                                          </p:stCondLst>
                                        </p:cTn>
                                        <p:tgtEl>
                                          <p:spTgt spid="12"/>
                                        </p:tgtEl>
                                      </p:cBhvr>
                                    </p:animEffect>
                                    <p:anim calcmode="lin" valueType="num">
                                      <p:cBhvr>
                                        <p:cTn id="5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5" dur="26">
                                          <p:stCondLst>
                                            <p:cond delay="650"/>
                                          </p:stCondLst>
                                        </p:cTn>
                                        <p:tgtEl>
                                          <p:spTgt spid="12"/>
                                        </p:tgtEl>
                                      </p:cBhvr>
                                      <p:to x="100000" y="60000"/>
                                    </p:animScale>
                                    <p:animScale>
                                      <p:cBhvr>
                                        <p:cTn id="56" dur="166" decel="50000">
                                          <p:stCondLst>
                                            <p:cond delay="676"/>
                                          </p:stCondLst>
                                        </p:cTn>
                                        <p:tgtEl>
                                          <p:spTgt spid="12"/>
                                        </p:tgtEl>
                                      </p:cBhvr>
                                      <p:to x="100000" y="100000"/>
                                    </p:animScale>
                                    <p:animScale>
                                      <p:cBhvr>
                                        <p:cTn id="57" dur="26">
                                          <p:stCondLst>
                                            <p:cond delay="1312"/>
                                          </p:stCondLst>
                                        </p:cTn>
                                        <p:tgtEl>
                                          <p:spTgt spid="12"/>
                                        </p:tgtEl>
                                      </p:cBhvr>
                                      <p:to x="100000" y="80000"/>
                                    </p:animScale>
                                    <p:animScale>
                                      <p:cBhvr>
                                        <p:cTn id="58" dur="166" decel="50000">
                                          <p:stCondLst>
                                            <p:cond delay="1338"/>
                                          </p:stCondLst>
                                        </p:cTn>
                                        <p:tgtEl>
                                          <p:spTgt spid="12"/>
                                        </p:tgtEl>
                                      </p:cBhvr>
                                      <p:to x="100000" y="100000"/>
                                    </p:animScale>
                                    <p:animScale>
                                      <p:cBhvr>
                                        <p:cTn id="59" dur="26">
                                          <p:stCondLst>
                                            <p:cond delay="1642"/>
                                          </p:stCondLst>
                                        </p:cTn>
                                        <p:tgtEl>
                                          <p:spTgt spid="12"/>
                                        </p:tgtEl>
                                      </p:cBhvr>
                                      <p:to x="100000" y="90000"/>
                                    </p:animScale>
                                    <p:animScale>
                                      <p:cBhvr>
                                        <p:cTn id="60" dur="166" decel="50000">
                                          <p:stCondLst>
                                            <p:cond delay="1668"/>
                                          </p:stCondLst>
                                        </p:cTn>
                                        <p:tgtEl>
                                          <p:spTgt spid="12"/>
                                        </p:tgtEl>
                                      </p:cBhvr>
                                      <p:to x="100000" y="100000"/>
                                    </p:animScale>
                                    <p:animScale>
                                      <p:cBhvr>
                                        <p:cTn id="61" dur="26">
                                          <p:stCondLst>
                                            <p:cond delay="1808"/>
                                          </p:stCondLst>
                                        </p:cTn>
                                        <p:tgtEl>
                                          <p:spTgt spid="12"/>
                                        </p:tgtEl>
                                      </p:cBhvr>
                                      <p:to x="100000" y="95000"/>
                                    </p:animScale>
                                    <p:animScale>
                                      <p:cBhvr>
                                        <p:cTn id="62" dur="166" decel="50000">
                                          <p:stCondLst>
                                            <p:cond delay="1834"/>
                                          </p:stCondLst>
                                        </p:cTn>
                                        <p:tgtEl>
                                          <p:spTgt spid="12"/>
                                        </p:tgtEl>
                                      </p:cBhvr>
                                      <p:to x="100000" y="100000"/>
                                    </p:animScale>
                                  </p:childTnLst>
                                </p:cTn>
                              </p:par>
                            </p:childTnLst>
                          </p:cTn>
                        </p:par>
                        <p:par>
                          <p:cTn id="63" fill="hold">
                            <p:stCondLst>
                              <p:cond delay="2500"/>
                            </p:stCondLst>
                            <p:childTnLst>
                              <p:par>
                                <p:cTn id="64" presetID="3" presetClass="entr" presetSubtype="10"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childTnLst>
                          </p:cTn>
                        </p:par>
                        <p:par>
                          <p:cTn id="67" fill="hold">
                            <p:stCondLst>
                              <p:cond delay="3000"/>
                            </p:stCondLst>
                            <p:childTnLst>
                              <p:par>
                                <p:cTn id="68" presetID="3" presetClass="entr" presetSubtype="1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linds(horizontal)">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blinds(horizontal)">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357298"/>
          <a:ext cx="4714877" cy="1853405"/>
        </p:xfrm>
        <a:graphic>
          <a:graphicData uri="http://schemas.openxmlformats.org/drawingml/2006/table">
            <a:tbl>
              <a:tblPr firstRow="1" bandRow="1">
                <a:tableStyleId>{5C22544A-7EE6-4342-B048-85BDC9FD1C3A}</a:tableStyleId>
              </a:tblPr>
              <a:tblGrid>
                <a:gridCol w="654801"/>
                <a:gridCol w="708828"/>
                <a:gridCol w="708041"/>
                <a:gridCol w="720066"/>
                <a:gridCol w="850271"/>
                <a:gridCol w="214574"/>
                <a:gridCol w="214574"/>
                <a:gridCol w="214574"/>
                <a:gridCol w="214574"/>
                <a:gridCol w="214574"/>
              </a:tblGrid>
              <a:tr h="370681">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pPr algn="ctr"/>
                      <a:endParaRPr lang="en-US" sz="1800" dirty="0">
                        <a:solidFill>
                          <a:schemeClr val="tx1"/>
                        </a:solidFill>
                      </a:endParaRPr>
                    </a:p>
                  </a:txBody>
                  <a:tcPr marT="45700" marB="45700" anchor="ctr"/>
                </a:tc>
                <a:tc hMerge="1">
                  <a:txBody>
                    <a:bodyPr/>
                    <a:lstStyle/>
                    <a:p>
                      <a:endParaRPr lang="en-US"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marT="45700" marB="45700" anchor="ct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70681">
                <a:tc gridSpan="3">
                  <a:txBody>
                    <a:bodyPr/>
                    <a:lstStyle/>
                    <a:p>
                      <a:pPr algn="ctr"/>
                      <a:r>
                        <a:rPr lang="id-ID" sz="1100" b="1" dirty="0" smtClean="0"/>
                        <a:t>TUJUAN (GOALS)</a:t>
                      </a:r>
                      <a:endParaRPr lang="en-US" sz="1100" b="1" dirty="0"/>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100" b="1" dirty="0"/>
                    </a:p>
                  </a:txBody>
                  <a:tcPr marT="45700" marB="45700" anchor="ctr"/>
                </a:tc>
                <a:tc hMerge="1">
                  <a:txBody>
                    <a:bodyPr/>
                    <a:lstStyle/>
                    <a:p>
                      <a:pPr algn="ctr"/>
                      <a:endParaRPr lang="en-US" sz="1100" b="1" dirty="0"/>
                    </a:p>
                  </a:txBody>
                  <a:tcPr marT="45700" marB="45700" anchor="ctr"/>
                </a:tc>
                <a:tc gridSpan="7">
                  <a:txBody>
                    <a:bodyPr/>
                    <a:lstStyle/>
                    <a:p>
                      <a:pPr algn="ctr"/>
                      <a:r>
                        <a:rPr lang="id-ID" sz="1100" b="1" dirty="0" smtClean="0"/>
                        <a:t>SASARAN (OBJECTIVES)</a:t>
                      </a:r>
                      <a:endParaRPr lang="en-US" sz="1100" b="1" dirty="0"/>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100" b="1" dirty="0"/>
                    </a:p>
                  </a:txBody>
                  <a:tcPr marT="45700" marB="45700" anchor="ctr"/>
                </a:tc>
                <a:tc hMerge="1">
                  <a:txBody>
                    <a:bodyPr/>
                    <a:lstStyle/>
                    <a:p>
                      <a:pPr algn="ctr"/>
                      <a:endParaRPr lang="en-US" sz="1100" b="1" dirty="0"/>
                    </a:p>
                  </a:txBody>
                  <a:tcPr marT="45700" marB="45700" anchor="ct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70681">
                <a:tc rowSpan="2">
                  <a:txBody>
                    <a:bodyPr/>
                    <a:lstStyle/>
                    <a:p>
                      <a:pPr algn="ctr"/>
                      <a:r>
                        <a:rPr lang="en-US" sz="1100" b="1" dirty="0" smtClean="0">
                          <a:latin typeface="Arial Narrow" pitchFamily="34" charset="0"/>
                        </a:rPr>
                        <a:t>URAIAN</a:t>
                      </a:r>
                      <a:endParaRPr lang="en-US" sz="1100" b="1" dirty="0">
                        <a:latin typeface="Arial Narrow"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100" b="1" dirty="0" smtClean="0">
                          <a:latin typeface="Arial Narrow" pitchFamily="34" charset="0"/>
                        </a:rPr>
                        <a:t>INDIKATOR</a:t>
                      </a:r>
                      <a:endParaRPr lang="en-US" sz="1100" b="1" dirty="0">
                        <a:latin typeface="Arial Narrow"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100" b="1" dirty="0" smtClean="0">
                          <a:latin typeface="Arial Narrow" pitchFamily="34" charset="0"/>
                        </a:rPr>
                        <a:t>TARGET</a:t>
                      </a:r>
                      <a:r>
                        <a:rPr lang="id-ID" sz="1100" b="1" dirty="0" smtClean="0">
                          <a:latin typeface="Arial Narrow" pitchFamily="34" charset="0"/>
                        </a:rPr>
                        <a:t> </a:t>
                      </a:r>
                    </a:p>
                    <a:p>
                      <a:pPr algn="ctr"/>
                      <a:r>
                        <a:rPr lang="id-ID" sz="1100" b="1" dirty="0" smtClean="0">
                          <a:latin typeface="Arial Narrow" pitchFamily="34" charset="0"/>
                        </a:rPr>
                        <a:t>2019</a:t>
                      </a:r>
                      <a:endParaRPr lang="en-US" sz="1100" b="1" dirty="0">
                        <a:latin typeface="Arial Narrow"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100" b="1" dirty="0" smtClean="0">
                          <a:latin typeface="Arial Narrow" pitchFamily="34" charset="0"/>
                        </a:rPr>
                        <a:t>URAIAN</a:t>
                      </a:r>
                      <a:endParaRPr lang="en-US" sz="1100" b="1" dirty="0">
                        <a:latin typeface="Arial Narrow"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100" b="1" dirty="0" smtClean="0">
                          <a:latin typeface="Arial Narrow" pitchFamily="34" charset="0"/>
                        </a:rPr>
                        <a:t>INDIKATOR</a:t>
                      </a:r>
                      <a:endParaRPr lang="en-US" sz="1100" b="1" dirty="0">
                        <a:latin typeface="Arial Narrow"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100" b="1" dirty="0" smtClean="0">
                          <a:latin typeface="Arial Narrow" pitchFamily="34" charset="0"/>
                        </a:rPr>
                        <a:t>TARGET</a:t>
                      </a:r>
                      <a:endParaRPr lang="en-US" sz="1100" b="1" dirty="0">
                        <a:latin typeface="Arial Narrow" pitchFamily="34" charset="0"/>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370681">
                <a:tc vMerge="1">
                  <a:txBody>
                    <a:bodyPr/>
                    <a:lstStyle/>
                    <a:p>
                      <a:endParaRPr lang="en-US" sz="1800" dirty="0"/>
                    </a:p>
                  </a:txBody>
                  <a:tcPr marT="45700" marB="45700"/>
                </a:tc>
                <a:tc vMerge="1">
                  <a:txBody>
                    <a:bodyPr/>
                    <a:lstStyle/>
                    <a:p>
                      <a:endParaRPr lang="en-US" sz="1800" dirty="0"/>
                    </a:p>
                  </a:txBody>
                  <a:tcPr marT="45700" marB="45700"/>
                </a:tc>
                <a:tc vMerge="1">
                  <a:txBody>
                    <a:bodyPr/>
                    <a:lstStyle/>
                    <a:p>
                      <a:endParaRPr lang="en-US" sz="1800" dirty="0"/>
                    </a:p>
                  </a:txBody>
                  <a:tcPr marT="45700" marB="45700"/>
                </a:tc>
                <a:tc vMerge="1">
                  <a:txBody>
                    <a:bodyPr/>
                    <a:lstStyle/>
                    <a:p>
                      <a:endParaRPr lang="en-US" sz="1800" dirty="0"/>
                    </a:p>
                  </a:txBody>
                  <a:tcPr marT="45700" marB="45700"/>
                </a:tc>
                <a:tc vMerge="1">
                  <a:txBody>
                    <a:bodyPr/>
                    <a:lstStyle/>
                    <a:p>
                      <a:endParaRPr lang="en-US" sz="1800" dirty="0"/>
                    </a:p>
                  </a:txBody>
                  <a:tcPr marT="45700" marB="45700"/>
                </a:tc>
                <a:tc>
                  <a:txBody>
                    <a:bodyPr/>
                    <a:lstStyle/>
                    <a:p>
                      <a:r>
                        <a:rPr lang="id-ID" sz="1100" dirty="0" smtClean="0">
                          <a:latin typeface="Arial Narrow" pitchFamily="34" charset="0"/>
                        </a:rPr>
                        <a:t>I</a:t>
                      </a:r>
                      <a:endParaRPr lang="en-US" sz="1100" dirty="0">
                        <a:latin typeface="Arial Narrow"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d-ID" sz="1100" dirty="0" smtClean="0">
                          <a:latin typeface="Arial Narrow" pitchFamily="34" charset="0"/>
                        </a:rPr>
                        <a:t>2</a:t>
                      </a:r>
                      <a:endParaRPr lang="en-US" sz="1100" dirty="0">
                        <a:latin typeface="Arial Narrow"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d-ID" sz="1100" dirty="0" smtClean="0">
                          <a:latin typeface="Arial Narrow" pitchFamily="34" charset="0"/>
                        </a:rPr>
                        <a:t>3</a:t>
                      </a:r>
                      <a:endParaRPr lang="en-US" sz="1100" dirty="0">
                        <a:latin typeface="Arial Narrow"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d-ID" sz="1100" dirty="0" smtClean="0">
                          <a:latin typeface="Arial Narrow" pitchFamily="34" charset="0"/>
                        </a:rPr>
                        <a:t>4</a:t>
                      </a:r>
                      <a:endParaRPr lang="en-US" sz="1100" dirty="0">
                        <a:latin typeface="Arial Narrow"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d-ID" sz="1100" dirty="0" smtClean="0">
                          <a:latin typeface="Arial Narrow" pitchFamily="34" charset="0"/>
                        </a:rPr>
                        <a:t>5</a:t>
                      </a:r>
                      <a:endParaRPr lang="en-US" sz="1100" dirty="0">
                        <a:latin typeface="Arial Narrow" pitchFamily="34" charset="0"/>
                      </a:endParaRPr>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Content Placeholder 3"/>
          <p:cNvGraphicFramePr>
            <a:graphicFrameLocks/>
          </p:cNvGraphicFramePr>
          <p:nvPr/>
        </p:nvGraphicFramePr>
        <p:xfrm>
          <a:off x="4857753" y="1357298"/>
          <a:ext cx="4286248" cy="1853405"/>
        </p:xfrm>
        <a:graphic>
          <a:graphicData uri="http://schemas.openxmlformats.org/drawingml/2006/table">
            <a:tbl>
              <a:tblPr firstRow="1" bandRow="1">
                <a:tableStyleId>{5C22544A-7EE6-4342-B048-85BDC9FD1C3A}</a:tableStyleId>
              </a:tblPr>
              <a:tblGrid>
                <a:gridCol w="750857"/>
                <a:gridCol w="606464"/>
                <a:gridCol w="547693"/>
                <a:gridCol w="873132"/>
                <a:gridCol w="801024"/>
                <a:gridCol w="707078"/>
              </a:tblGrid>
              <a:tr h="370681">
                <a:tc gridSpan="6">
                  <a:txBody>
                    <a:bodyPr/>
                    <a:lstStyle/>
                    <a:p>
                      <a:pPr algn="ctr"/>
                      <a:endParaRPr lang="en-US" sz="1800" dirty="0">
                        <a:solidFill>
                          <a:schemeClr val="tx1"/>
                        </a:solidFill>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en-US" dirty="0"/>
                    </a:p>
                  </a:txBody>
                  <a:tcPr/>
                </a:tc>
                <a:tc hMerge="1">
                  <a:txBody>
                    <a:bodyPr/>
                    <a:lstStyle/>
                    <a:p>
                      <a:endParaRPr lang="en-US" dirty="0"/>
                    </a:p>
                  </a:txBody>
                  <a:tcPr/>
                </a:tc>
                <a:tc hMerge="1">
                  <a:txBody>
                    <a:bodyPr/>
                    <a:lstStyle/>
                    <a:p>
                      <a:pPr algn="ctr"/>
                      <a:endParaRPr lang="en-US" sz="1800" dirty="0">
                        <a:solidFill>
                          <a:schemeClr val="tx1"/>
                        </a:solidFill>
                      </a:endParaRPr>
                    </a:p>
                  </a:txBody>
                  <a:tcPr marL="91450" marR="91450" marT="45700" marB="45700" anchor="ctr"/>
                </a:tc>
                <a:tc hMerge="1">
                  <a:txBody>
                    <a:bodyPr/>
                    <a:lstStyle/>
                    <a:p>
                      <a:pPr algn="ctr"/>
                      <a:endParaRPr lang="en-US" sz="1800" dirty="0">
                        <a:solidFill>
                          <a:schemeClr val="tx1"/>
                        </a:solidFill>
                      </a:endParaRPr>
                    </a:p>
                  </a:txBody>
                  <a:tcPr marL="91450" marR="91450" marT="45700" marB="45700" anchor="ctr"/>
                </a:tc>
                <a:tc hMerge="1">
                  <a:txBody>
                    <a:bodyPr/>
                    <a:lstStyle/>
                    <a:p>
                      <a:pPr algn="ctr"/>
                      <a:endParaRPr lang="en-US" sz="1800" dirty="0">
                        <a:solidFill>
                          <a:schemeClr val="tx1"/>
                        </a:solidFill>
                      </a:endParaRPr>
                    </a:p>
                  </a:txBody>
                  <a:tcPr marL="91450" marR="91450" marT="45700" marB="45700" anchor="ctr"/>
                </a:tc>
              </a:tr>
              <a:tr h="741362">
                <a:tc>
                  <a:txBody>
                    <a:bodyPr/>
                    <a:lstStyle/>
                    <a:p>
                      <a:pPr algn="ctr"/>
                      <a:r>
                        <a:rPr lang="en-US" sz="1100" b="1" dirty="0" smtClean="0">
                          <a:latin typeface="Arial Narrow" pitchFamily="34" charset="0"/>
                        </a:rPr>
                        <a:t>KEBIJAKAN</a:t>
                      </a:r>
                      <a:endParaRPr lang="en-US" sz="1100" b="1" dirty="0">
                        <a:latin typeface="Arial Narrow" pitchFamily="34" charset="0"/>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latin typeface="Arial Narrow" pitchFamily="34" charset="0"/>
                        </a:rPr>
                        <a:t>PROGRAM </a:t>
                      </a:r>
                      <a:endParaRPr lang="en-US" sz="1100" b="1" dirty="0">
                        <a:latin typeface="Arial Narrow" pitchFamily="34" charset="0"/>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latin typeface="Arial Narrow" pitchFamily="34" charset="0"/>
                        </a:rPr>
                        <a:t>KEGIATAN</a:t>
                      </a:r>
                      <a:endParaRPr lang="en-US" sz="1100" b="1" dirty="0">
                        <a:latin typeface="Arial Narrow" pitchFamily="34" charset="0"/>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b="1" dirty="0" smtClean="0">
                          <a:latin typeface="Arial Narrow" pitchFamily="34" charset="0"/>
                        </a:rPr>
                        <a:t>INDIKATOR KEGIATAN</a:t>
                      </a:r>
                      <a:endParaRPr lang="en-US" sz="1100" b="1" dirty="0">
                        <a:latin typeface="Arial Narrow" pitchFamily="34" charset="0"/>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b="1" dirty="0" smtClean="0">
                          <a:latin typeface="Arial Narrow" pitchFamily="34" charset="0"/>
                        </a:rPr>
                        <a:t>TARGET</a:t>
                      </a:r>
                      <a:endParaRPr lang="en-US" sz="1100" b="1" dirty="0">
                        <a:latin typeface="Arial Narrow" pitchFamily="34" charset="0"/>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1100" b="1" dirty="0" smtClean="0">
                          <a:latin typeface="Arial Narrow" pitchFamily="34" charset="0"/>
                        </a:rPr>
                        <a:t>DANA </a:t>
                      </a:r>
                    </a:p>
                    <a:p>
                      <a:pPr algn="ctr"/>
                      <a:r>
                        <a:rPr lang="id-ID" sz="1100" b="1" dirty="0" smtClean="0">
                          <a:latin typeface="Arial Narrow" pitchFamily="34" charset="0"/>
                        </a:rPr>
                        <a:t>(Rp)</a:t>
                      </a:r>
                      <a:endParaRPr lang="en-US" sz="1100" b="1" dirty="0">
                        <a:latin typeface="Arial Narrow" pitchFamily="34" charset="0"/>
                      </a:endParaRPr>
                    </a:p>
                  </a:txBody>
                  <a:tcPr marL="91450" marR="91450"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50" marR="9145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142844" y="357166"/>
            <a:ext cx="4214810" cy="923330"/>
          </a:xfrm>
          <a:prstGeom prst="rect">
            <a:avLst/>
          </a:prstGeom>
          <a:noFill/>
        </p:spPr>
        <p:txBody>
          <a:bodyPr wrap="square">
            <a:spAutoFit/>
          </a:bodyPr>
          <a:lstStyle/>
          <a:p>
            <a:pPr algn="ctr" eaLnBrk="1" fontAlgn="auto" hangingPunct="1">
              <a:spcBef>
                <a:spcPts val="0"/>
              </a:spcBef>
              <a:spcAft>
                <a:spcPts val="0"/>
              </a:spcAft>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rPr>
              <a:t>KINERJA</a:t>
            </a:r>
          </a:p>
        </p:txBody>
      </p:sp>
      <p:sp>
        <p:nvSpPr>
          <p:cNvPr id="8" name="Rectangle 7"/>
          <p:cNvSpPr/>
          <p:nvPr/>
        </p:nvSpPr>
        <p:spPr>
          <a:xfrm>
            <a:off x="5857884" y="428604"/>
            <a:ext cx="2743200" cy="923330"/>
          </a:xfrm>
          <a:prstGeom prst="rect">
            <a:avLst/>
          </a:prstGeom>
          <a:noFill/>
        </p:spPr>
        <p:txBody>
          <a:bodyPr>
            <a:spAutoFit/>
          </a:bodyPr>
          <a:lstStyle/>
          <a:p>
            <a:pPr algn="ctr" eaLnBrk="1" fontAlgn="auto" hangingPunct="1">
              <a:spcBef>
                <a:spcPts val="0"/>
              </a:spcBef>
              <a:spcAft>
                <a:spcPts val="0"/>
              </a:spcAft>
              <a:defRPr/>
            </a:pPr>
            <a:r>
              <a:rPr lang="en-US" sz="5400" b="1" cap="all" dirty="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latin typeface="+mn-lt"/>
              </a:rPr>
              <a:t>KERJA</a:t>
            </a:r>
          </a:p>
        </p:txBody>
      </p:sp>
      <p:sp>
        <p:nvSpPr>
          <p:cNvPr id="9" name="Oval 8"/>
          <p:cNvSpPr/>
          <p:nvPr/>
        </p:nvSpPr>
        <p:spPr>
          <a:xfrm>
            <a:off x="0" y="428604"/>
            <a:ext cx="4572000" cy="1285884"/>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Oval 9"/>
          <p:cNvSpPr/>
          <p:nvPr/>
        </p:nvSpPr>
        <p:spPr>
          <a:xfrm>
            <a:off x="5857884" y="380984"/>
            <a:ext cx="3048000" cy="1333504"/>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loud Callout 10"/>
          <p:cNvSpPr/>
          <p:nvPr/>
        </p:nvSpPr>
        <p:spPr>
          <a:xfrm>
            <a:off x="0" y="3429000"/>
            <a:ext cx="2214578" cy="857256"/>
          </a:xfrm>
          <a:prstGeom prst="cloudCallout">
            <a:avLst>
              <a:gd name="adj1" fmla="val -33853"/>
              <a:gd name="adj2" fmla="val -8861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tx1"/>
                </a:solidFill>
                <a:latin typeface="Arial Narrow" pitchFamily="34" charset="0"/>
              </a:rPr>
              <a:t>Kondisi JM (2019) yg akan diwujudkan</a:t>
            </a:r>
            <a:endParaRPr lang="id-ID" sz="1400" b="1" dirty="0">
              <a:solidFill>
                <a:schemeClr val="tx1"/>
              </a:solidFill>
              <a:latin typeface="Arial Narrow" pitchFamily="34" charset="0"/>
            </a:endParaRPr>
          </a:p>
        </p:txBody>
      </p:sp>
      <p:sp>
        <p:nvSpPr>
          <p:cNvPr id="12" name="Cloud Callout 11"/>
          <p:cNvSpPr/>
          <p:nvPr/>
        </p:nvSpPr>
        <p:spPr>
          <a:xfrm>
            <a:off x="2571736" y="3357562"/>
            <a:ext cx="2500330" cy="857256"/>
          </a:xfrm>
          <a:prstGeom prst="cloudCallout">
            <a:avLst>
              <a:gd name="adj1" fmla="val -51799"/>
              <a:gd name="adj2" fmla="val -8120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smtClean="0">
                <a:solidFill>
                  <a:schemeClr val="tx1"/>
                </a:solidFill>
                <a:latin typeface="Arial Narrow" pitchFamily="34" charset="0"/>
              </a:rPr>
              <a:t>Kondisi tahunan yg akan diwujudkan (milestone)</a:t>
            </a:r>
            <a:endParaRPr lang="id-ID" sz="1400" b="1" dirty="0">
              <a:solidFill>
                <a:schemeClr val="tx1"/>
              </a:solidFill>
              <a:latin typeface="Arial Narrow" pitchFamily="34" charset="0"/>
            </a:endParaRPr>
          </a:p>
        </p:txBody>
      </p:sp>
      <p:sp>
        <p:nvSpPr>
          <p:cNvPr id="14" name="Right Arrow Callout 13"/>
          <p:cNvSpPr/>
          <p:nvPr/>
        </p:nvSpPr>
        <p:spPr>
          <a:xfrm>
            <a:off x="214282" y="4500570"/>
            <a:ext cx="6500858" cy="2357430"/>
          </a:xfrm>
          <a:prstGeom prst="rightArrowCallout">
            <a:avLst>
              <a:gd name="adj1" fmla="val 30387"/>
              <a:gd name="adj2" fmla="val 36313"/>
              <a:gd name="adj3" fmla="val 7994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itchFamily="34" charset="0"/>
              <a:buChar char="•"/>
            </a:pPr>
            <a:r>
              <a:rPr lang="id-ID" b="1" dirty="0" smtClean="0">
                <a:solidFill>
                  <a:schemeClr val="bg1"/>
                </a:solidFill>
                <a:latin typeface="Arial Narrow" pitchFamily="34" charset="0"/>
              </a:rPr>
              <a:t>Bagaimana mengetahui/menjawab Tujuan telah tercapai/terwujud ?</a:t>
            </a:r>
          </a:p>
          <a:p>
            <a:pPr marL="177800" indent="-177800">
              <a:buFont typeface="Arial" pitchFamily="34" charset="0"/>
              <a:buChar char="•"/>
            </a:pPr>
            <a:endParaRPr lang="id-ID" b="1" dirty="0" smtClean="0">
              <a:solidFill>
                <a:schemeClr val="bg1"/>
              </a:solidFill>
              <a:latin typeface="Arial Narrow" pitchFamily="34" charset="0"/>
            </a:endParaRPr>
          </a:p>
          <a:p>
            <a:pPr marL="177800" indent="-177800">
              <a:buFont typeface="Arial" pitchFamily="34" charset="0"/>
              <a:buChar char="•"/>
            </a:pPr>
            <a:r>
              <a:rPr lang="id-ID" b="1" dirty="0" smtClean="0">
                <a:solidFill>
                  <a:schemeClr val="bg1"/>
                </a:solidFill>
                <a:latin typeface="Arial Narrow" pitchFamily="34" charset="0"/>
              </a:rPr>
              <a:t>Bagaimana mengetahui/menjawab Sasaran telah tercapai/terwujud?</a:t>
            </a:r>
          </a:p>
          <a:p>
            <a:pPr marL="177800" indent="-177800">
              <a:buFont typeface="Arial" pitchFamily="34" charset="0"/>
              <a:buChar char="•"/>
            </a:pPr>
            <a:endParaRPr lang="id-ID" b="1" dirty="0" smtClean="0">
              <a:solidFill>
                <a:schemeClr val="bg1"/>
              </a:solidFill>
              <a:latin typeface="Arial Narrow" pitchFamily="34" charset="0"/>
            </a:endParaRPr>
          </a:p>
          <a:p>
            <a:pPr marL="177800" indent="-177800">
              <a:buFont typeface="Arial" pitchFamily="34" charset="0"/>
              <a:buChar char="•"/>
            </a:pPr>
            <a:r>
              <a:rPr lang="id-ID" b="1" dirty="0" smtClean="0">
                <a:solidFill>
                  <a:schemeClr val="bg1"/>
                </a:solidFill>
                <a:latin typeface="Arial Narrow" pitchFamily="34" charset="0"/>
              </a:rPr>
              <a:t>Bagaimana mengetahui/menjawab Kegiatan telah dilaksanakan? </a:t>
            </a:r>
          </a:p>
          <a:p>
            <a:pPr marL="177800" indent="-177800" algn="ctr">
              <a:buFont typeface="Arial" pitchFamily="34" charset="0"/>
              <a:buChar char="•"/>
            </a:pPr>
            <a:endParaRPr lang="id-ID" dirty="0"/>
          </a:p>
        </p:txBody>
      </p:sp>
      <p:sp>
        <p:nvSpPr>
          <p:cNvPr id="15" name="Rectangle 14"/>
          <p:cNvSpPr/>
          <p:nvPr/>
        </p:nvSpPr>
        <p:spPr>
          <a:xfrm>
            <a:off x="7000892" y="4500570"/>
            <a:ext cx="1571636" cy="2357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INDIKATOR &amp;</a:t>
            </a:r>
          </a:p>
          <a:p>
            <a:pPr algn="ctr"/>
            <a:r>
              <a:rPr lang="id-ID" dirty="0" smtClean="0"/>
              <a:t>TARGET</a:t>
            </a:r>
            <a:endParaRPr lang="id-ID" dirty="0"/>
          </a:p>
        </p:txBody>
      </p:sp>
      <p:cxnSp>
        <p:nvCxnSpPr>
          <p:cNvPr id="18" name="Straight Arrow Connector 17"/>
          <p:cNvCxnSpPr>
            <a:stCxn id="15" idx="0"/>
          </p:cNvCxnSpPr>
          <p:nvPr/>
        </p:nvCxnSpPr>
        <p:spPr>
          <a:xfrm rot="16200000" flipV="1">
            <a:off x="4750595" y="1464455"/>
            <a:ext cx="1500198" cy="4572032"/>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p:cNvCxnSpPr>
          <p:nvPr/>
        </p:nvCxnSpPr>
        <p:spPr>
          <a:xfrm rot="16200000" flipV="1">
            <a:off x="6607983" y="3321843"/>
            <a:ext cx="1785950" cy="571504"/>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0"/>
          </p:cNvCxnSpPr>
          <p:nvPr/>
        </p:nvCxnSpPr>
        <p:spPr>
          <a:xfrm rot="16200000" flipV="1">
            <a:off x="3679025" y="392885"/>
            <a:ext cx="1428760" cy="6786610"/>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14480" y="1428736"/>
            <a:ext cx="857256" cy="2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tx1"/>
                </a:solidFill>
              </a:rPr>
              <a:t>ENDS</a:t>
            </a:r>
            <a:endParaRPr lang="id-ID" dirty="0"/>
          </a:p>
        </p:txBody>
      </p:sp>
      <p:sp>
        <p:nvSpPr>
          <p:cNvPr id="26" name="Rectangle 25"/>
          <p:cNvSpPr/>
          <p:nvPr/>
        </p:nvSpPr>
        <p:spPr>
          <a:xfrm>
            <a:off x="6643702" y="1428736"/>
            <a:ext cx="1143008" cy="28575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tx1"/>
                </a:solidFill>
              </a:rPr>
              <a:t>MEANS</a:t>
            </a:r>
            <a:endParaRPr lang="id-ID" dirty="0"/>
          </a:p>
        </p:txBody>
      </p:sp>
    </p:spTree>
    <p:extLst>
      <p:ext uri="{BB962C8B-B14F-4D97-AF65-F5344CB8AC3E}">
        <p14:creationId xmlns:p14="http://schemas.microsoft.com/office/powerpoint/2010/main" val="9154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4" grpId="0" animBg="1"/>
      <p:bldP spid="15" grpId="0" animBg="1"/>
      <p:bldP spid="24"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 name="Slide Number Placeholder 5"/>
          <p:cNvSpPr>
            <a:spLocks noGrp="1"/>
          </p:cNvSpPr>
          <p:nvPr>
            <p:ph type="sldNum" sz="quarter" idx="12"/>
          </p:nvPr>
        </p:nvSpPr>
        <p:spPr/>
        <p:txBody>
          <a:bodyPr/>
          <a:lstStyle/>
          <a:p>
            <a:fld id="{28951846-2683-4397-BAA5-26B1C8055E09}" type="slidenum">
              <a:rPr lang="en-US" altLang="en-US"/>
              <a:pPr/>
              <a:t>15</a:t>
            </a:fld>
            <a:endParaRPr lang="en-US" altLang="en-US"/>
          </a:p>
        </p:txBody>
      </p:sp>
      <p:sp>
        <p:nvSpPr>
          <p:cNvPr id="14338" name="Rectangle 2"/>
          <p:cNvSpPr>
            <a:spLocks noChangeArrowheads="1"/>
          </p:cNvSpPr>
          <p:nvPr/>
        </p:nvSpPr>
        <p:spPr bwMode="auto">
          <a:xfrm>
            <a:off x="304800" y="3962400"/>
            <a:ext cx="8534400" cy="2743200"/>
          </a:xfrm>
          <a:prstGeom prst="rect">
            <a:avLst/>
          </a:prstGeom>
          <a:solidFill>
            <a:srgbClr val="FF3300">
              <a:alpha val="50195"/>
            </a:srgbClr>
          </a:solidFill>
          <a:ln w="9525">
            <a:solidFill>
              <a:schemeClr val="tx1"/>
            </a:solidFill>
            <a:miter lim="800000"/>
            <a:headEnd/>
            <a:tailEnd/>
          </a:ln>
        </p:spPr>
        <p:txBody>
          <a:bodyPr wrap="none" anchor="ctr"/>
          <a:lstStyle/>
          <a:p>
            <a:endParaRPr lang="en-US" altLang="en-US"/>
          </a:p>
        </p:txBody>
      </p:sp>
      <p:sp>
        <p:nvSpPr>
          <p:cNvPr id="14339" name="Rectangle 3"/>
          <p:cNvSpPr>
            <a:spLocks noChangeArrowheads="1"/>
          </p:cNvSpPr>
          <p:nvPr/>
        </p:nvSpPr>
        <p:spPr bwMode="auto">
          <a:xfrm>
            <a:off x="304800" y="1143000"/>
            <a:ext cx="8534400" cy="2743200"/>
          </a:xfrm>
          <a:prstGeom prst="rect">
            <a:avLst/>
          </a:prstGeom>
          <a:solidFill>
            <a:srgbClr val="99FF66">
              <a:alpha val="50195"/>
            </a:srgbClr>
          </a:solidFill>
          <a:ln w="9525">
            <a:solidFill>
              <a:schemeClr val="tx1"/>
            </a:solidFill>
            <a:miter lim="800000"/>
            <a:headEnd/>
            <a:tailEnd/>
          </a:ln>
        </p:spPr>
        <p:txBody>
          <a:bodyPr wrap="none" anchor="ctr"/>
          <a:lstStyle/>
          <a:p>
            <a:endParaRPr lang="en-US" altLang="en-US"/>
          </a:p>
        </p:txBody>
      </p:sp>
      <p:sp>
        <p:nvSpPr>
          <p:cNvPr id="21509" name="Text Box 4"/>
          <p:cNvSpPr txBox="1">
            <a:spLocks noChangeArrowheads="1"/>
          </p:cNvSpPr>
          <p:nvPr/>
        </p:nvSpPr>
        <p:spPr bwMode="auto">
          <a:xfrm>
            <a:off x="8458200" y="6613525"/>
            <a:ext cx="685800" cy="244475"/>
          </a:xfrm>
          <a:prstGeom prst="rect">
            <a:avLst/>
          </a:prstGeom>
          <a:noFill/>
          <a:ln w="9525">
            <a:noFill/>
            <a:miter lim="800000"/>
            <a:headEnd/>
            <a:tailEnd/>
          </a:ln>
        </p:spPr>
        <p:txBody>
          <a:bodyPr>
            <a:spAutoFit/>
          </a:bodyPr>
          <a:lstStyle/>
          <a:p>
            <a:pPr eaLnBrk="1" hangingPunct="1">
              <a:spcBef>
                <a:spcPct val="50000"/>
              </a:spcBef>
            </a:pPr>
            <a:r>
              <a:rPr lang="en-US" altLang="en-US" sz="800" b="1">
                <a:solidFill>
                  <a:srgbClr val="3333FF"/>
                </a:solidFill>
                <a:latin typeface="Arial Narrow" pitchFamily="34" charset="0"/>
                <a:cs typeface="Arial" charset="0"/>
              </a:rPr>
              <a:t> </a:t>
            </a:r>
            <a:r>
              <a:rPr lang="en-GB" altLang="en-US" sz="1000">
                <a:solidFill>
                  <a:srgbClr val="3333FF"/>
                </a:solidFill>
                <a:latin typeface="Arial" charset="0"/>
                <a:cs typeface="Arial" charset="0"/>
              </a:rPr>
              <a:t>®</a:t>
            </a:r>
            <a:r>
              <a:rPr lang="en-US" altLang="en-US" sz="800" b="1">
                <a:solidFill>
                  <a:srgbClr val="3333FF"/>
                </a:solidFill>
                <a:latin typeface="Arial Narrow" pitchFamily="34" charset="0"/>
                <a:cs typeface="Arial" charset="0"/>
              </a:rPr>
              <a:t>onn 2005</a:t>
            </a:r>
            <a:endParaRPr lang="en-GB" altLang="en-US" sz="800" b="1">
              <a:solidFill>
                <a:srgbClr val="3333FF"/>
              </a:solidFill>
              <a:latin typeface="Arial Narrow" pitchFamily="34" charset="0"/>
              <a:cs typeface="Arial" charset="0"/>
            </a:endParaRPr>
          </a:p>
        </p:txBody>
      </p:sp>
      <p:sp>
        <p:nvSpPr>
          <p:cNvPr id="21510" name="Rectangle 5"/>
          <p:cNvSpPr>
            <a:spLocks noChangeArrowheads="1"/>
          </p:cNvSpPr>
          <p:nvPr/>
        </p:nvSpPr>
        <p:spPr bwMode="auto">
          <a:xfrm>
            <a:off x="0" y="425450"/>
            <a:ext cx="9144000" cy="659477"/>
          </a:xfrm>
          <a:prstGeom prst="rect">
            <a:avLst/>
          </a:prstGeom>
          <a:noFill/>
          <a:ln w="12700">
            <a:noFill/>
            <a:miter lim="800000"/>
            <a:headEnd/>
            <a:tailEnd/>
          </a:ln>
          <a:effectLst>
            <a:outerShdw dist="35921" dir="2700000" algn="ctr" rotWithShape="0">
              <a:srgbClr val="66CCFF"/>
            </a:outerShdw>
          </a:effectLst>
        </p:spPr>
        <p:txBody>
          <a:bodyPr lIns="92075" tIns="46038" rIns="92075" bIns="46038">
            <a:spAutoFit/>
          </a:bodyPr>
          <a:lstStyle/>
          <a:p>
            <a:pPr algn="ctr">
              <a:lnSpc>
                <a:spcPct val="75000"/>
              </a:lnSpc>
              <a:spcBef>
                <a:spcPct val="50000"/>
              </a:spcBef>
            </a:pPr>
            <a:r>
              <a:rPr lang="en-US" altLang="en-US" sz="4800" b="1" dirty="0">
                <a:latin typeface="Copperplate Gothic Bold" pitchFamily="34" charset="0"/>
                <a:cs typeface="Arial" charset="0"/>
              </a:rPr>
              <a:t>PERENCANAAN KINERJA</a:t>
            </a:r>
          </a:p>
        </p:txBody>
      </p:sp>
      <p:sp>
        <p:nvSpPr>
          <p:cNvPr id="14342" name="WordArt 6"/>
          <p:cNvSpPr>
            <a:spLocks noChangeArrowheads="1" noChangeShapeType="1" noTextEdit="1"/>
          </p:cNvSpPr>
          <p:nvPr/>
        </p:nvSpPr>
        <p:spPr bwMode="auto">
          <a:xfrm>
            <a:off x="381000" y="1323975"/>
            <a:ext cx="1447800" cy="657225"/>
          </a:xfrm>
          <a:prstGeom prst="rect">
            <a:avLst/>
          </a:prstGeom>
        </p:spPr>
        <p:txBody>
          <a:bodyPr wrap="none" fromWordArt="1">
            <a:prstTxWarp prst="textDoubleWave1">
              <a:avLst>
                <a:gd name="adj1" fmla="val 6500"/>
                <a:gd name="adj2" fmla="val 0"/>
              </a:avLst>
            </a:prstTxWarp>
          </a:bodyPr>
          <a:lstStyle/>
          <a:p>
            <a:pPr algn="ctr"/>
            <a:r>
              <a:rPr lang="id-ID" sz="3600" kern="10" spc="-360">
                <a:ln w="12700">
                  <a:solidFill>
                    <a:srgbClr val="000099"/>
                  </a:solidFill>
                  <a:round/>
                  <a:headEnd/>
                  <a:tailEnd/>
                </a:ln>
                <a:solidFill>
                  <a:srgbClr val="33CCFF"/>
                </a:solidFill>
                <a:effectLst>
                  <a:outerShdw dist="125724" dir="18900000" algn="ctr" rotWithShape="0">
                    <a:srgbClr val="000099"/>
                  </a:outerShdw>
                </a:effectLst>
                <a:latin typeface="Impact"/>
              </a:rPr>
              <a:t>KINERJA</a:t>
            </a:r>
          </a:p>
        </p:txBody>
      </p:sp>
      <p:grpSp>
        <p:nvGrpSpPr>
          <p:cNvPr id="2" name="Group 7"/>
          <p:cNvGrpSpPr>
            <a:grpSpLocks/>
          </p:cNvGrpSpPr>
          <p:nvPr/>
        </p:nvGrpSpPr>
        <p:grpSpPr bwMode="auto">
          <a:xfrm>
            <a:off x="457200" y="1219200"/>
            <a:ext cx="8229600" cy="5410200"/>
            <a:chOff x="288" y="768"/>
            <a:chExt cx="5184" cy="3408"/>
          </a:xfrm>
        </p:grpSpPr>
        <p:sp>
          <p:nvSpPr>
            <p:cNvPr id="21514" name="Text Box 8"/>
            <p:cNvSpPr txBox="1">
              <a:spLocks noChangeArrowheads="1"/>
            </p:cNvSpPr>
            <p:nvPr/>
          </p:nvSpPr>
          <p:spPr bwMode="auto">
            <a:xfrm>
              <a:off x="220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E</a:t>
              </a:r>
              <a:endParaRPr lang="en-GB" altLang="en-US" sz="2000" b="1" baseline="-25000">
                <a:solidFill>
                  <a:srgbClr val="000099"/>
                </a:solidFill>
                <a:latin typeface="Comic Sans MS" pitchFamily="66" charset="0"/>
                <a:cs typeface="Arial" charset="0"/>
              </a:endParaRPr>
            </a:p>
          </p:txBody>
        </p:sp>
        <p:sp>
          <p:nvSpPr>
            <p:cNvPr id="21515" name="Text Box 9"/>
            <p:cNvSpPr txBox="1">
              <a:spLocks noChangeArrowheads="1"/>
            </p:cNvSpPr>
            <p:nvPr/>
          </p:nvSpPr>
          <p:spPr bwMode="auto">
            <a:xfrm>
              <a:off x="460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J</a:t>
              </a:r>
              <a:endParaRPr lang="en-GB" altLang="en-US" sz="2000" b="1" baseline="-25000">
                <a:solidFill>
                  <a:srgbClr val="000099"/>
                </a:solidFill>
                <a:latin typeface="Comic Sans MS" pitchFamily="66" charset="0"/>
                <a:cs typeface="Arial" charset="0"/>
              </a:endParaRPr>
            </a:p>
          </p:txBody>
        </p:sp>
        <p:sp>
          <p:nvSpPr>
            <p:cNvPr id="21516" name="Text Box 10"/>
            <p:cNvSpPr txBox="1">
              <a:spLocks noChangeArrowheads="1"/>
            </p:cNvSpPr>
            <p:nvPr/>
          </p:nvSpPr>
          <p:spPr bwMode="auto">
            <a:xfrm>
              <a:off x="508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K</a:t>
              </a:r>
              <a:endParaRPr lang="en-GB" altLang="en-US" sz="2000" b="1" baseline="-25000">
                <a:solidFill>
                  <a:srgbClr val="000099"/>
                </a:solidFill>
                <a:latin typeface="Comic Sans MS" pitchFamily="66" charset="0"/>
                <a:cs typeface="Arial" charset="0"/>
              </a:endParaRPr>
            </a:p>
          </p:txBody>
        </p:sp>
        <p:sp>
          <p:nvSpPr>
            <p:cNvPr id="21517" name="Text Box 11"/>
            <p:cNvSpPr txBox="1">
              <a:spLocks noChangeArrowheads="1"/>
            </p:cNvSpPr>
            <p:nvPr/>
          </p:nvSpPr>
          <p:spPr bwMode="auto">
            <a:xfrm>
              <a:off x="412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I</a:t>
              </a:r>
              <a:endParaRPr lang="en-GB" altLang="en-US" sz="2000" b="1" baseline="-25000">
                <a:solidFill>
                  <a:srgbClr val="000099"/>
                </a:solidFill>
                <a:latin typeface="Comic Sans MS" pitchFamily="66" charset="0"/>
                <a:cs typeface="Arial" charset="0"/>
              </a:endParaRPr>
            </a:p>
          </p:txBody>
        </p:sp>
        <p:sp>
          <p:nvSpPr>
            <p:cNvPr id="21518" name="Text Box 12"/>
            <p:cNvSpPr txBox="1">
              <a:spLocks noChangeArrowheads="1"/>
            </p:cNvSpPr>
            <p:nvPr/>
          </p:nvSpPr>
          <p:spPr bwMode="auto">
            <a:xfrm>
              <a:off x="316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G</a:t>
              </a:r>
              <a:endParaRPr lang="en-GB" altLang="en-US" sz="2000" b="1" baseline="-25000">
                <a:solidFill>
                  <a:srgbClr val="000099"/>
                </a:solidFill>
                <a:latin typeface="Comic Sans MS" pitchFamily="66" charset="0"/>
                <a:cs typeface="Arial" charset="0"/>
              </a:endParaRPr>
            </a:p>
          </p:txBody>
        </p:sp>
        <p:sp>
          <p:nvSpPr>
            <p:cNvPr id="21519" name="Text Box 13"/>
            <p:cNvSpPr txBox="1">
              <a:spLocks noChangeArrowheads="1"/>
            </p:cNvSpPr>
            <p:nvPr/>
          </p:nvSpPr>
          <p:spPr bwMode="auto">
            <a:xfrm>
              <a:off x="364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H</a:t>
              </a:r>
              <a:endParaRPr lang="en-GB" altLang="en-US" sz="2000" b="1" baseline="-25000">
                <a:solidFill>
                  <a:srgbClr val="000099"/>
                </a:solidFill>
                <a:latin typeface="Comic Sans MS" pitchFamily="66" charset="0"/>
                <a:cs typeface="Arial" charset="0"/>
              </a:endParaRPr>
            </a:p>
          </p:txBody>
        </p:sp>
        <p:sp>
          <p:nvSpPr>
            <p:cNvPr id="21520" name="Text Box 14"/>
            <p:cNvSpPr txBox="1">
              <a:spLocks noChangeArrowheads="1"/>
            </p:cNvSpPr>
            <p:nvPr/>
          </p:nvSpPr>
          <p:spPr bwMode="auto">
            <a:xfrm>
              <a:off x="268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F</a:t>
              </a:r>
              <a:endParaRPr lang="en-GB" altLang="en-US" sz="2000" b="1" baseline="-25000">
                <a:solidFill>
                  <a:srgbClr val="000099"/>
                </a:solidFill>
                <a:latin typeface="Comic Sans MS" pitchFamily="66" charset="0"/>
                <a:cs typeface="Arial" charset="0"/>
              </a:endParaRPr>
            </a:p>
          </p:txBody>
        </p:sp>
        <p:sp>
          <p:nvSpPr>
            <p:cNvPr id="21521" name="Text Box 15"/>
            <p:cNvSpPr txBox="1">
              <a:spLocks noChangeArrowheads="1"/>
            </p:cNvSpPr>
            <p:nvPr/>
          </p:nvSpPr>
          <p:spPr bwMode="auto">
            <a:xfrm>
              <a:off x="172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D</a:t>
              </a:r>
              <a:endParaRPr lang="en-GB" altLang="en-US" sz="2000" b="1" baseline="-25000">
                <a:solidFill>
                  <a:srgbClr val="000099"/>
                </a:solidFill>
                <a:latin typeface="Comic Sans MS" pitchFamily="66" charset="0"/>
                <a:cs typeface="Arial" charset="0"/>
              </a:endParaRPr>
            </a:p>
          </p:txBody>
        </p:sp>
        <p:sp>
          <p:nvSpPr>
            <p:cNvPr id="21522" name="Text Box 16"/>
            <p:cNvSpPr txBox="1">
              <a:spLocks noChangeArrowheads="1"/>
            </p:cNvSpPr>
            <p:nvPr/>
          </p:nvSpPr>
          <p:spPr bwMode="auto">
            <a:xfrm>
              <a:off x="124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C</a:t>
              </a:r>
              <a:endParaRPr lang="en-GB" altLang="en-US" sz="2000" b="1" baseline="-25000">
                <a:solidFill>
                  <a:srgbClr val="000099"/>
                </a:solidFill>
                <a:latin typeface="Comic Sans MS" pitchFamily="66" charset="0"/>
                <a:cs typeface="Arial" charset="0"/>
              </a:endParaRPr>
            </a:p>
          </p:txBody>
        </p:sp>
        <p:sp>
          <p:nvSpPr>
            <p:cNvPr id="21523" name="Text Box 17"/>
            <p:cNvSpPr txBox="1">
              <a:spLocks noChangeArrowheads="1"/>
            </p:cNvSpPr>
            <p:nvPr/>
          </p:nvSpPr>
          <p:spPr bwMode="auto">
            <a:xfrm>
              <a:off x="76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B</a:t>
              </a:r>
              <a:endParaRPr lang="en-GB" altLang="en-US" sz="2000" b="1" baseline="-25000">
                <a:solidFill>
                  <a:srgbClr val="000099"/>
                </a:solidFill>
                <a:latin typeface="Comic Sans MS" pitchFamily="66" charset="0"/>
                <a:cs typeface="Arial" charset="0"/>
              </a:endParaRPr>
            </a:p>
          </p:txBody>
        </p:sp>
        <p:sp>
          <p:nvSpPr>
            <p:cNvPr id="21524" name="Text Box 18"/>
            <p:cNvSpPr txBox="1">
              <a:spLocks noChangeArrowheads="1"/>
            </p:cNvSpPr>
            <p:nvPr/>
          </p:nvSpPr>
          <p:spPr bwMode="auto">
            <a:xfrm>
              <a:off x="288" y="3920"/>
              <a:ext cx="384" cy="256"/>
            </a:xfrm>
            <a:prstGeom prst="rect">
              <a:avLst/>
            </a:prstGeom>
            <a:solidFill>
              <a:srgbClr val="FF5050"/>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I</a:t>
              </a:r>
              <a:r>
                <a:rPr lang="en-US" altLang="en-US" sz="2000" b="1" baseline="-25000">
                  <a:solidFill>
                    <a:srgbClr val="000099"/>
                  </a:solidFill>
                  <a:latin typeface="Comic Sans MS" pitchFamily="66" charset="0"/>
                  <a:cs typeface="Arial" charset="0"/>
                </a:rPr>
                <a:t>A</a:t>
              </a:r>
              <a:endParaRPr lang="en-GB" altLang="en-US" sz="2000" b="1" baseline="-25000">
                <a:solidFill>
                  <a:srgbClr val="000099"/>
                </a:solidFill>
                <a:latin typeface="Comic Sans MS" pitchFamily="66" charset="0"/>
                <a:cs typeface="Arial" charset="0"/>
              </a:endParaRPr>
            </a:p>
          </p:txBody>
        </p:sp>
        <p:sp>
          <p:nvSpPr>
            <p:cNvPr id="21525" name="Text Box 19"/>
            <p:cNvSpPr txBox="1">
              <a:spLocks noChangeArrowheads="1"/>
            </p:cNvSpPr>
            <p:nvPr/>
          </p:nvSpPr>
          <p:spPr bwMode="auto">
            <a:xfrm>
              <a:off x="2208" y="3504"/>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26" name="Text Box 20"/>
            <p:cNvSpPr txBox="1">
              <a:spLocks noChangeArrowheads="1"/>
            </p:cNvSpPr>
            <p:nvPr/>
          </p:nvSpPr>
          <p:spPr bwMode="auto">
            <a:xfrm>
              <a:off x="5088" y="3504"/>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27" name="Text Box 21"/>
            <p:cNvSpPr txBox="1">
              <a:spLocks noChangeArrowheads="1"/>
            </p:cNvSpPr>
            <p:nvPr/>
          </p:nvSpPr>
          <p:spPr bwMode="auto">
            <a:xfrm>
              <a:off x="3648" y="3504"/>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28" name="Text Box 22"/>
            <p:cNvSpPr txBox="1">
              <a:spLocks noChangeArrowheads="1"/>
            </p:cNvSpPr>
            <p:nvPr/>
          </p:nvSpPr>
          <p:spPr bwMode="auto">
            <a:xfrm>
              <a:off x="2688" y="3504"/>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29" name="Text Box 23"/>
            <p:cNvSpPr txBox="1">
              <a:spLocks noChangeArrowheads="1"/>
            </p:cNvSpPr>
            <p:nvPr/>
          </p:nvSpPr>
          <p:spPr bwMode="auto">
            <a:xfrm>
              <a:off x="288" y="3504"/>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30" name="Text Box 24"/>
            <p:cNvSpPr txBox="1">
              <a:spLocks noChangeArrowheads="1"/>
            </p:cNvSpPr>
            <p:nvPr/>
          </p:nvSpPr>
          <p:spPr bwMode="auto">
            <a:xfrm>
              <a:off x="4608" y="3072"/>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31" name="Text Box 25"/>
            <p:cNvSpPr txBox="1">
              <a:spLocks noChangeArrowheads="1"/>
            </p:cNvSpPr>
            <p:nvPr/>
          </p:nvSpPr>
          <p:spPr bwMode="auto">
            <a:xfrm>
              <a:off x="3168" y="3072"/>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32" name="Text Box 26"/>
            <p:cNvSpPr txBox="1">
              <a:spLocks noChangeArrowheads="1"/>
            </p:cNvSpPr>
            <p:nvPr/>
          </p:nvSpPr>
          <p:spPr bwMode="auto">
            <a:xfrm>
              <a:off x="768" y="3072"/>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33" name="Text Box 27"/>
            <p:cNvSpPr txBox="1">
              <a:spLocks noChangeArrowheads="1"/>
            </p:cNvSpPr>
            <p:nvPr/>
          </p:nvSpPr>
          <p:spPr bwMode="auto">
            <a:xfrm>
              <a:off x="4128" y="2640"/>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34" name="Text Box 28"/>
            <p:cNvSpPr txBox="1">
              <a:spLocks noChangeArrowheads="1"/>
            </p:cNvSpPr>
            <p:nvPr/>
          </p:nvSpPr>
          <p:spPr bwMode="auto">
            <a:xfrm>
              <a:off x="1728" y="2640"/>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sp>
          <p:nvSpPr>
            <p:cNvPr id="21535" name="Text Box 29"/>
            <p:cNvSpPr txBox="1">
              <a:spLocks noChangeArrowheads="1"/>
            </p:cNvSpPr>
            <p:nvPr/>
          </p:nvSpPr>
          <p:spPr bwMode="auto">
            <a:xfrm>
              <a:off x="1248" y="2640"/>
              <a:ext cx="384" cy="256"/>
            </a:xfrm>
            <a:prstGeom prst="rect">
              <a:avLst/>
            </a:prstGeom>
            <a:solidFill>
              <a:srgbClr val="FFFF66"/>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O</a:t>
              </a:r>
              <a:endParaRPr lang="en-GB" altLang="en-US" sz="2000" b="1">
                <a:solidFill>
                  <a:srgbClr val="000099"/>
                </a:solidFill>
                <a:latin typeface="Comic Sans MS" pitchFamily="66" charset="0"/>
                <a:cs typeface="Arial" charset="0"/>
              </a:endParaRPr>
            </a:p>
          </p:txBody>
        </p:sp>
        <p:cxnSp>
          <p:nvCxnSpPr>
            <p:cNvPr id="21536" name="AutoShape 30"/>
            <p:cNvCxnSpPr>
              <a:cxnSpLocks noChangeShapeType="1"/>
              <a:stCxn id="21524" idx="0"/>
              <a:endCxn id="21529" idx="2"/>
            </p:cNvCxnSpPr>
            <p:nvPr/>
          </p:nvCxnSpPr>
          <p:spPr bwMode="auto">
            <a:xfrm rot="-5400000">
              <a:off x="400" y="3840"/>
              <a:ext cx="160" cy="0"/>
            </a:xfrm>
            <a:prstGeom prst="straightConnector1">
              <a:avLst/>
            </a:prstGeom>
            <a:noFill/>
            <a:ln w="38100">
              <a:solidFill>
                <a:schemeClr val="tx1"/>
              </a:solidFill>
              <a:round/>
              <a:headEnd/>
              <a:tailEnd/>
            </a:ln>
          </p:spPr>
        </p:cxnSp>
        <p:cxnSp>
          <p:nvCxnSpPr>
            <p:cNvPr id="21537" name="AutoShape 31"/>
            <p:cNvCxnSpPr>
              <a:cxnSpLocks noChangeShapeType="1"/>
              <a:stCxn id="21523" idx="0"/>
              <a:endCxn id="21532" idx="2"/>
            </p:cNvCxnSpPr>
            <p:nvPr/>
          </p:nvCxnSpPr>
          <p:spPr bwMode="auto">
            <a:xfrm rot="-5400000">
              <a:off x="664" y="3624"/>
              <a:ext cx="592" cy="0"/>
            </a:xfrm>
            <a:prstGeom prst="straightConnector1">
              <a:avLst/>
            </a:prstGeom>
            <a:noFill/>
            <a:ln w="38100">
              <a:solidFill>
                <a:schemeClr val="tx1"/>
              </a:solidFill>
              <a:round/>
              <a:headEnd/>
              <a:tailEnd/>
            </a:ln>
          </p:spPr>
        </p:cxnSp>
        <p:cxnSp>
          <p:nvCxnSpPr>
            <p:cNvPr id="21538" name="AutoShape 32"/>
            <p:cNvCxnSpPr>
              <a:cxnSpLocks noChangeShapeType="1"/>
              <a:stCxn id="21522" idx="0"/>
              <a:endCxn id="21535" idx="2"/>
            </p:cNvCxnSpPr>
            <p:nvPr/>
          </p:nvCxnSpPr>
          <p:spPr bwMode="auto">
            <a:xfrm rot="-5400000">
              <a:off x="928" y="3408"/>
              <a:ext cx="1024" cy="0"/>
            </a:xfrm>
            <a:prstGeom prst="straightConnector1">
              <a:avLst/>
            </a:prstGeom>
            <a:noFill/>
            <a:ln w="38100">
              <a:solidFill>
                <a:schemeClr val="tx1"/>
              </a:solidFill>
              <a:round/>
              <a:headEnd/>
              <a:tailEnd/>
            </a:ln>
          </p:spPr>
        </p:cxnSp>
        <p:cxnSp>
          <p:nvCxnSpPr>
            <p:cNvPr id="21539" name="AutoShape 33"/>
            <p:cNvCxnSpPr>
              <a:cxnSpLocks noChangeShapeType="1"/>
              <a:stCxn id="21521" idx="0"/>
              <a:endCxn id="21534" idx="2"/>
            </p:cNvCxnSpPr>
            <p:nvPr/>
          </p:nvCxnSpPr>
          <p:spPr bwMode="auto">
            <a:xfrm rot="-5400000">
              <a:off x="1408" y="3408"/>
              <a:ext cx="1024" cy="0"/>
            </a:xfrm>
            <a:prstGeom prst="straightConnector1">
              <a:avLst/>
            </a:prstGeom>
            <a:noFill/>
            <a:ln w="38100">
              <a:solidFill>
                <a:schemeClr val="tx1"/>
              </a:solidFill>
              <a:round/>
              <a:headEnd/>
              <a:tailEnd/>
            </a:ln>
          </p:spPr>
        </p:cxnSp>
        <p:cxnSp>
          <p:nvCxnSpPr>
            <p:cNvPr id="21540" name="AutoShape 34"/>
            <p:cNvCxnSpPr>
              <a:cxnSpLocks noChangeShapeType="1"/>
              <a:stCxn id="21514" idx="0"/>
              <a:endCxn id="21525" idx="2"/>
            </p:cNvCxnSpPr>
            <p:nvPr/>
          </p:nvCxnSpPr>
          <p:spPr bwMode="auto">
            <a:xfrm rot="-5400000">
              <a:off x="2320" y="3840"/>
              <a:ext cx="160" cy="0"/>
            </a:xfrm>
            <a:prstGeom prst="straightConnector1">
              <a:avLst/>
            </a:prstGeom>
            <a:noFill/>
            <a:ln w="38100">
              <a:solidFill>
                <a:schemeClr val="tx1"/>
              </a:solidFill>
              <a:round/>
              <a:headEnd/>
              <a:tailEnd/>
            </a:ln>
          </p:spPr>
        </p:cxnSp>
        <p:cxnSp>
          <p:nvCxnSpPr>
            <p:cNvPr id="21541" name="AutoShape 35"/>
            <p:cNvCxnSpPr>
              <a:cxnSpLocks noChangeShapeType="1"/>
              <a:stCxn id="21520" idx="0"/>
              <a:endCxn id="21528" idx="2"/>
            </p:cNvCxnSpPr>
            <p:nvPr/>
          </p:nvCxnSpPr>
          <p:spPr bwMode="auto">
            <a:xfrm rot="-5400000">
              <a:off x="2800" y="3840"/>
              <a:ext cx="160" cy="0"/>
            </a:xfrm>
            <a:prstGeom prst="straightConnector1">
              <a:avLst/>
            </a:prstGeom>
            <a:noFill/>
            <a:ln w="38100">
              <a:solidFill>
                <a:schemeClr val="tx1"/>
              </a:solidFill>
              <a:round/>
              <a:headEnd/>
              <a:tailEnd/>
            </a:ln>
          </p:spPr>
        </p:cxnSp>
        <p:cxnSp>
          <p:nvCxnSpPr>
            <p:cNvPr id="21542" name="AutoShape 36"/>
            <p:cNvCxnSpPr>
              <a:cxnSpLocks noChangeShapeType="1"/>
              <a:stCxn id="21518" idx="0"/>
              <a:endCxn id="21531" idx="2"/>
            </p:cNvCxnSpPr>
            <p:nvPr/>
          </p:nvCxnSpPr>
          <p:spPr bwMode="auto">
            <a:xfrm rot="-5400000">
              <a:off x="3064" y="3624"/>
              <a:ext cx="592" cy="0"/>
            </a:xfrm>
            <a:prstGeom prst="straightConnector1">
              <a:avLst/>
            </a:prstGeom>
            <a:noFill/>
            <a:ln w="38100">
              <a:solidFill>
                <a:schemeClr val="tx1"/>
              </a:solidFill>
              <a:round/>
              <a:headEnd/>
              <a:tailEnd/>
            </a:ln>
          </p:spPr>
        </p:cxnSp>
        <p:cxnSp>
          <p:nvCxnSpPr>
            <p:cNvPr id="21543" name="AutoShape 37"/>
            <p:cNvCxnSpPr>
              <a:cxnSpLocks noChangeShapeType="1"/>
              <a:stCxn id="21519" idx="0"/>
              <a:endCxn id="21527" idx="2"/>
            </p:cNvCxnSpPr>
            <p:nvPr/>
          </p:nvCxnSpPr>
          <p:spPr bwMode="auto">
            <a:xfrm rot="-5400000">
              <a:off x="3760" y="3840"/>
              <a:ext cx="160" cy="0"/>
            </a:xfrm>
            <a:prstGeom prst="straightConnector1">
              <a:avLst/>
            </a:prstGeom>
            <a:noFill/>
            <a:ln w="38100">
              <a:solidFill>
                <a:schemeClr val="tx1"/>
              </a:solidFill>
              <a:round/>
              <a:headEnd/>
              <a:tailEnd/>
            </a:ln>
          </p:spPr>
        </p:cxnSp>
        <p:cxnSp>
          <p:nvCxnSpPr>
            <p:cNvPr id="21544" name="AutoShape 38"/>
            <p:cNvCxnSpPr>
              <a:cxnSpLocks noChangeShapeType="1"/>
              <a:stCxn id="21517" idx="0"/>
              <a:endCxn id="21533" idx="2"/>
            </p:cNvCxnSpPr>
            <p:nvPr/>
          </p:nvCxnSpPr>
          <p:spPr bwMode="auto">
            <a:xfrm rot="-5400000">
              <a:off x="3808" y="3408"/>
              <a:ext cx="1024" cy="0"/>
            </a:xfrm>
            <a:prstGeom prst="straightConnector1">
              <a:avLst/>
            </a:prstGeom>
            <a:noFill/>
            <a:ln w="38100">
              <a:solidFill>
                <a:schemeClr val="tx1"/>
              </a:solidFill>
              <a:round/>
              <a:headEnd/>
              <a:tailEnd/>
            </a:ln>
          </p:spPr>
        </p:cxnSp>
        <p:cxnSp>
          <p:nvCxnSpPr>
            <p:cNvPr id="21545" name="AutoShape 39"/>
            <p:cNvCxnSpPr>
              <a:cxnSpLocks noChangeShapeType="1"/>
              <a:stCxn id="21515" idx="0"/>
              <a:endCxn id="21530" idx="2"/>
            </p:cNvCxnSpPr>
            <p:nvPr/>
          </p:nvCxnSpPr>
          <p:spPr bwMode="auto">
            <a:xfrm rot="-5400000">
              <a:off x="4504" y="3624"/>
              <a:ext cx="592" cy="0"/>
            </a:xfrm>
            <a:prstGeom prst="straightConnector1">
              <a:avLst/>
            </a:prstGeom>
            <a:noFill/>
            <a:ln w="38100">
              <a:solidFill>
                <a:schemeClr val="tx1"/>
              </a:solidFill>
              <a:round/>
              <a:headEnd/>
              <a:tailEnd/>
            </a:ln>
          </p:spPr>
        </p:cxnSp>
        <p:cxnSp>
          <p:nvCxnSpPr>
            <p:cNvPr id="21546" name="AutoShape 40"/>
            <p:cNvCxnSpPr>
              <a:cxnSpLocks noChangeShapeType="1"/>
              <a:stCxn id="21516" idx="0"/>
              <a:endCxn id="21526" idx="2"/>
            </p:cNvCxnSpPr>
            <p:nvPr/>
          </p:nvCxnSpPr>
          <p:spPr bwMode="auto">
            <a:xfrm rot="-5400000">
              <a:off x="5200" y="3840"/>
              <a:ext cx="160" cy="0"/>
            </a:xfrm>
            <a:prstGeom prst="straightConnector1">
              <a:avLst/>
            </a:prstGeom>
            <a:noFill/>
            <a:ln w="38100">
              <a:solidFill>
                <a:schemeClr val="tx1"/>
              </a:solidFill>
              <a:round/>
              <a:headEnd/>
              <a:tailEnd/>
            </a:ln>
          </p:spPr>
        </p:cxnSp>
        <p:cxnSp>
          <p:nvCxnSpPr>
            <p:cNvPr id="21547" name="AutoShape 41"/>
            <p:cNvCxnSpPr>
              <a:cxnSpLocks noChangeShapeType="1"/>
              <a:stCxn id="21529" idx="0"/>
              <a:endCxn id="21532" idx="2"/>
            </p:cNvCxnSpPr>
            <p:nvPr/>
          </p:nvCxnSpPr>
          <p:spPr bwMode="auto">
            <a:xfrm rot="-5400000">
              <a:off x="632" y="3176"/>
              <a:ext cx="176" cy="480"/>
            </a:xfrm>
            <a:prstGeom prst="bentConnector3">
              <a:avLst>
                <a:gd name="adj1" fmla="val 50000"/>
              </a:avLst>
            </a:prstGeom>
            <a:noFill/>
            <a:ln w="38100">
              <a:solidFill>
                <a:schemeClr val="tx1"/>
              </a:solidFill>
              <a:miter lim="800000"/>
              <a:headEnd/>
              <a:tailEnd/>
            </a:ln>
          </p:spPr>
        </p:cxnSp>
        <p:cxnSp>
          <p:nvCxnSpPr>
            <p:cNvPr id="21548" name="AutoShape 42"/>
            <p:cNvCxnSpPr>
              <a:cxnSpLocks noChangeShapeType="1"/>
              <a:stCxn id="21532" idx="0"/>
              <a:endCxn id="21535" idx="2"/>
            </p:cNvCxnSpPr>
            <p:nvPr/>
          </p:nvCxnSpPr>
          <p:spPr bwMode="auto">
            <a:xfrm rot="-5400000">
              <a:off x="1112" y="2744"/>
              <a:ext cx="176" cy="480"/>
            </a:xfrm>
            <a:prstGeom prst="bentConnector3">
              <a:avLst>
                <a:gd name="adj1" fmla="val 50000"/>
              </a:avLst>
            </a:prstGeom>
            <a:noFill/>
            <a:ln w="38100">
              <a:solidFill>
                <a:schemeClr val="tx1"/>
              </a:solidFill>
              <a:miter lim="800000"/>
              <a:headEnd/>
              <a:tailEnd/>
            </a:ln>
          </p:spPr>
        </p:cxnSp>
        <p:cxnSp>
          <p:nvCxnSpPr>
            <p:cNvPr id="21549" name="AutoShape 43"/>
            <p:cNvCxnSpPr>
              <a:cxnSpLocks noChangeShapeType="1"/>
              <a:stCxn id="21525" idx="0"/>
              <a:endCxn id="21531" idx="2"/>
            </p:cNvCxnSpPr>
            <p:nvPr/>
          </p:nvCxnSpPr>
          <p:spPr bwMode="auto">
            <a:xfrm rot="-5400000">
              <a:off x="2792" y="2936"/>
              <a:ext cx="176" cy="960"/>
            </a:xfrm>
            <a:prstGeom prst="bentConnector3">
              <a:avLst>
                <a:gd name="adj1" fmla="val 50000"/>
              </a:avLst>
            </a:prstGeom>
            <a:noFill/>
            <a:ln w="38100">
              <a:solidFill>
                <a:schemeClr val="tx1"/>
              </a:solidFill>
              <a:miter lim="800000"/>
              <a:headEnd/>
              <a:tailEnd/>
            </a:ln>
          </p:spPr>
        </p:cxnSp>
        <p:cxnSp>
          <p:nvCxnSpPr>
            <p:cNvPr id="21550" name="AutoShape 44"/>
            <p:cNvCxnSpPr>
              <a:cxnSpLocks noChangeShapeType="1"/>
              <a:stCxn id="21528" idx="0"/>
              <a:endCxn id="21531" idx="2"/>
            </p:cNvCxnSpPr>
            <p:nvPr/>
          </p:nvCxnSpPr>
          <p:spPr bwMode="auto">
            <a:xfrm rot="-5400000">
              <a:off x="3032" y="3176"/>
              <a:ext cx="176" cy="480"/>
            </a:xfrm>
            <a:prstGeom prst="bentConnector3">
              <a:avLst>
                <a:gd name="adj1" fmla="val 50000"/>
              </a:avLst>
            </a:prstGeom>
            <a:noFill/>
            <a:ln w="38100">
              <a:solidFill>
                <a:schemeClr val="tx1"/>
              </a:solidFill>
              <a:miter lim="800000"/>
              <a:headEnd/>
              <a:tailEnd/>
            </a:ln>
          </p:spPr>
        </p:cxnSp>
        <p:cxnSp>
          <p:nvCxnSpPr>
            <p:cNvPr id="21551" name="AutoShape 45"/>
            <p:cNvCxnSpPr>
              <a:cxnSpLocks noChangeShapeType="1"/>
              <a:stCxn id="21527" idx="0"/>
              <a:endCxn id="21533" idx="2"/>
            </p:cNvCxnSpPr>
            <p:nvPr/>
          </p:nvCxnSpPr>
          <p:spPr bwMode="auto">
            <a:xfrm rot="-5400000">
              <a:off x="3776" y="2960"/>
              <a:ext cx="608" cy="480"/>
            </a:xfrm>
            <a:prstGeom prst="bentConnector3">
              <a:avLst>
                <a:gd name="adj1" fmla="val 50000"/>
              </a:avLst>
            </a:prstGeom>
            <a:noFill/>
            <a:ln w="38100">
              <a:solidFill>
                <a:schemeClr val="tx1"/>
              </a:solidFill>
              <a:miter lim="800000"/>
              <a:headEnd/>
              <a:tailEnd/>
            </a:ln>
          </p:spPr>
        </p:cxnSp>
        <p:cxnSp>
          <p:nvCxnSpPr>
            <p:cNvPr id="21552" name="AutoShape 46"/>
            <p:cNvCxnSpPr>
              <a:cxnSpLocks noChangeShapeType="1"/>
              <a:stCxn id="21531" idx="0"/>
              <a:endCxn id="21533" idx="2"/>
            </p:cNvCxnSpPr>
            <p:nvPr/>
          </p:nvCxnSpPr>
          <p:spPr bwMode="auto">
            <a:xfrm rot="-5400000">
              <a:off x="3752" y="2504"/>
              <a:ext cx="176" cy="960"/>
            </a:xfrm>
            <a:prstGeom prst="bentConnector3">
              <a:avLst>
                <a:gd name="adj1" fmla="val 50000"/>
              </a:avLst>
            </a:prstGeom>
            <a:noFill/>
            <a:ln w="38100">
              <a:solidFill>
                <a:schemeClr val="tx1"/>
              </a:solidFill>
              <a:miter lim="800000"/>
              <a:headEnd/>
              <a:tailEnd/>
            </a:ln>
          </p:spPr>
        </p:cxnSp>
        <p:cxnSp>
          <p:nvCxnSpPr>
            <p:cNvPr id="21553" name="AutoShape 47"/>
            <p:cNvCxnSpPr>
              <a:cxnSpLocks noChangeShapeType="1"/>
              <a:stCxn id="21530" idx="0"/>
              <a:endCxn id="21533" idx="2"/>
            </p:cNvCxnSpPr>
            <p:nvPr/>
          </p:nvCxnSpPr>
          <p:spPr bwMode="auto">
            <a:xfrm rot="5400000" flipH="1">
              <a:off x="4472" y="2744"/>
              <a:ext cx="176" cy="480"/>
            </a:xfrm>
            <a:prstGeom prst="bentConnector3">
              <a:avLst>
                <a:gd name="adj1" fmla="val 50000"/>
              </a:avLst>
            </a:prstGeom>
            <a:noFill/>
            <a:ln w="38100">
              <a:solidFill>
                <a:schemeClr val="tx1"/>
              </a:solidFill>
              <a:miter lim="800000"/>
              <a:headEnd/>
              <a:tailEnd/>
            </a:ln>
          </p:spPr>
        </p:cxnSp>
        <p:cxnSp>
          <p:nvCxnSpPr>
            <p:cNvPr id="21554" name="AutoShape 48"/>
            <p:cNvCxnSpPr>
              <a:cxnSpLocks noChangeShapeType="1"/>
              <a:stCxn id="21526" idx="0"/>
              <a:endCxn id="21530" idx="2"/>
            </p:cNvCxnSpPr>
            <p:nvPr/>
          </p:nvCxnSpPr>
          <p:spPr bwMode="auto">
            <a:xfrm rot="5400000" flipH="1">
              <a:off x="4952" y="3176"/>
              <a:ext cx="176" cy="480"/>
            </a:xfrm>
            <a:prstGeom prst="bentConnector3">
              <a:avLst>
                <a:gd name="adj1" fmla="val 50000"/>
              </a:avLst>
            </a:prstGeom>
            <a:noFill/>
            <a:ln w="38100">
              <a:solidFill>
                <a:schemeClr val="tx1"/>
              </a:solidFill>
              <a:miter lim="800000"/>
              <a:headEnd/>
              <a:tailEnd/>
            </a:ln>
          </p:spPr>
        </p:cxnSp>
        <p:sp>
          <p:nvSpPr>
            <p:cNvPr id="21555" name="Text Box 49"/>
            <p:cNvSpPr txBox="1">
              <a:spLocks noChangeArrowheads="1"/>
            </p:cNvSpPr>
            <p:nvPr/>
          </p:nvSpPr>
          <p:spPr bwMode="auto">
            <a:xfrm>
              <a:off x="412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56" name="Text Box 50"/>
            <p:cNvSpPr txBox="1">
              <a:spLocks noChangeArrowheads="1"/>
            </p:cNvSpPr>
            <p:nvPr/>
          </p:nvSpPr>
          <p:spPr bwMode="auto">
            <a:xfrm>
              <a:off x="172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r>
                <a:rPr lang="en-US" altLang="en-US" sz="2000" b="1" baseline="-25000">
                  <a:solidFill>
                    <a:srgbClr val="000099"/>
                  </a:solidFill>
                  <a:latin typeface="Comic Sans MS" pitchFamily="66" charset="0"/>
                  <a:cs typeface="Arial" charset="0"/>
                </a:rPr>
                <a:t>1</a:t>
              </a:r>
              <a:endParaRPr lang="en-GB" altLang="en-US" sz="2000" b="1" baseline="-25000">
                <a:solidFill>
                  <a:srgbClr val="000099"/>
                </a:solidFill>
                <a:latin typeface="Comic Sans MS" pitchFamily="66" charset="0"/>
                <a:cs typeface="Arial" charset="0"/>
              </a:endParaRPr>
            </a:p>
          </p:txBody>
        </p:sp>
        <p:sp>
          <p:nvSpPr>
            <p:cNvPr id="21557" name="Text Box 51"/>
            <p:cNvSpPr txBox="1">
              <a:spLocks noChangeArrowheads="1"/>
            </p:cNvSpPr>
            <p:nvPr/>
          </p:nvSpPr>
          <p:spPr bwMode="auto">
            <a:xfrm>
              <a:off x="124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58" name="Text Box 52"/>
            <p:cNvSpPr txBox="1">
              <a:spLocks noChangeArrowheads="1"/>
            </p:cNvSpPr>
            <p:nvPr/>
          </p:nvSpPr>
          <p:spPr bwMode="auto">
            <a:xfrm>
              <a:off x="268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59" name="Text Box 53"/>
            <p:cNvSpPr txBox="1">
              <a:spLocks noChangeArrowheads="1"/>
            </p:cNvSpPr>
            <p:nvPr/>
          </p:nvSpPr>
          <p:spPr bwMode="auto">
            <a:xfrm>
              <a:off x="220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0" name="Text Box 54"/>
            <p:cNvSpPr txBox="1">
              <a:spLocks noChangeArrowheads="1"/>
            </p:cNvSpPr>
            <p:nvPr/>
          </p:nvSpPr>
          <p:spPr bwMode="auto">
            <a:xfrm>
              <a:off x="364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1" name="Text Box 55"/>
            <p:cNvSpPr txBox="1">
              <a:spLocks noChangeArrowheads="1"/>
            </p:cNvSpPr>
            <p:nvPr/>
          </p:nvSpPr>
          <p:spPr bwMode="auto">
            <a:xfrm>
              <a:off x="316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2" name="Text Box 56"/>
            <p:cNvSpPr txBox="1">
              <a:spLocks noChangeArrowheads="1"/>
            </p:cNvSpPr>
            <p:nvPr/>
          </p:nvSpPr>
          <p:spPr bwMode="auto">
            <a:xfrm>
              <a:off x="76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3" name="Text Box 57"/>
            <p:cNvSpPr txBox="1">
              <a:spLocks noChangeArrowheads="1"/>
            </p:cNvSpPr>
            <p:nvPr/>
          </p:nvSpPr>
          <p:spPr bwMode="auto">
            <a:xfrm>
              <a:off x="28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4" name="Text Box 58"/>
            <p:cNvSpPr txBox="1">
              <a:spLocks noChangeArrowheads="1"/>
            </p:cNvSpPr>
            <p:nvPr/>
          </p:nvSpPr>
          <p:spPr bwMode="auto">
            <a:xfrm>
              <a:off x="508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5" name="Text Box 59"/>
            <p:cNvSpPr txBox="1">
              <a:spLocks noChangeArrowheads="1"/>
            </p:cNvSpPr>
            <p:nvPr/>
          </p:nvSpPr>
          <p:spPr bwMode="auto">
            <a:xfrm>
              <a:off x="4608" y="211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6" name="Text Box 60"/>
            <p:cNvSpPr txBox="1">
              <a:spLocks noChangeArrowheads="1"/>
            </p:cNvSpPr>
            <p:nvPr/>
          </p:nvSpPr>
          <p:spPr bwMode="auto">
            <a:xfrm>
              <a:off x="4128" y="1664"/>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7" name="Text Box 61"/>
            <p:cNvSpPr txBox="1">
              <a:spLocks noChangeArrowheads="1"/>
            </p:cNvSpPr>
            <p:nvPr/>
          </p:nvSpPr>
          <p:spPr bwMode="auto">
            <a:xfrm>
              <a:off x="1728" y="1680"/>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r>
                <a:rPr lang="en-US" altLang="en-US" sz="2000" b="1" baseline="-25000">
                  <a:solidFill>
                    <a:srgbClr val="000099"/>
                  </a:solidFill>
                  <a:latin typeface="Comic Sans MS" pitchFamily="66" charset="0"/>
                  <a:cs typeface="Arial" charset="0"/>
                </a:rPr>
                <a:t>2</a:t>
              </a:r>
              <a:endParaRPr lang="en-GB" altLang="en-US" sz="2000" b="1" baseline="-25000">
                <a:solidFill>
                  <a:srgbClr val="000099"/>
                </a:solidFill>
                <a:latin typeface="Comic Sans MS" pitchFamily="66" charset="0"/>
                <a:cs typeface="Arial" charset="0"/>
              </a:endParaRPr>
            </a:p>
          </p:txBody>
        </p:sp>
        <p:sp>
          <p:nvSpPr>
            <p:cNvPr id="21568" name="Text Box 62"/>
            <p:cNvSpPr txBox="1">
              <a:spLocks noChangeArrowheads="1"/>
            </p:cNvSpPr>
            <p:nvPr/>
          </p:nvSpPr>
          <p:spPr bwMode="auto">
            <a:xfrm>
              <a:off x="2688" y="1680"/>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69" name="Text Box 63"/>
            <p:cNvSpPr txBox="1">
              <a:spLocks noChangeArrowheads="1"/>
            </p:cNvSpPr>
            <p:nvPr/>
          </p:nvSpPr>
          <p:spPr bwMode="auto">
            <a:xfrm>
              <a:off x="768" y="1680"/>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sp>
          <p:nvSpPr>
            <p:cNvPr id="21570" name="Text Box 64"/>
            <p:cNvSpPr txBox="1">
              <a:spLocks noChangeArrowheads="1"/>
            </p:cNvSpPr>
            <p:nvPr/>
          </p:nvSpPr>
          <p:spPr bwMode="auto">
            <a:xfrm>
              <a:off x="2688" y="768"/>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r>
                <a:rPr lang="en-US" altLang="en-US" sz="2000" b="1" baseline="-25000">
                  <a:solidFill>
                    <a:srgbClr val="000099"/>
                  </a:solidFill>
                  <a:latin typeface="Comic Sans MS" pitchFamily="66" charset="0"/>
                  <a:cs typeface="Arial" charset="0"/>
                </a:rPr>
                <a:t>4</a:t>
              </a:r>
              <a:endParaRPr lang="en-GB" altLang="en-US" sz="2000" b="1" baseline="-25000">
                <a:solidFill>
                  <a:srgbClr val="000099"/>
                </a:solidFill>
                <a:latin typeface="Comic Sans MS" pitchFamily="66" charset="0"/>
                <a:cs typeface="Arial" charset="0"/>
              </a:endParaRPr>
            </a:p>
          </p:txBody>
        </p:sp>
        <p:cxnSp>
          <p:nvCxnSpPr>
            <p:cNvPr id="21571" name="AutoShape 65"/>
            <p:cNvCxnSpPr>
              <a:cxnSpLocks noChangeShapeType="1"/>
              <a:stCxn id="21535" idx="0"/>
              <a:endCxn id="21556" idx="2"/>
            </p:cNvCxnSpPr>
            <p:nvPr/>
          </p:nvCxnSpPr>
          <p:spPr bwMode="auto">
            <a:xfrm rot="-5400000">
              <a:off x="1544" y="2264"/>
              <a:ext cx="272" cy="480"/>
            </a:xfrm>
            <a:prstGeom prst="bentConnector3">
              <a:avLst>
                <a:gd name="adj1" fmla="val 35657"/>
              </a:avLst>
            </a:prstGeom>
            <a:noFill/>
            <a:ln w="38100">
              <a:solidFill>
                <a:schemeClr val="tx1"/>
              </a:solidFill>
              <a:miter lim="800000"/>
              <a:headEnd/>
              <a:tailEnd/>
            </a:ln>
          </p:spPr>
        </p:cxnSp>
        <p:cxnSp>
          <p:nvCxnSpPr>
            <p:cNvPr id="21572" name="AutoShape 66"/>
            <p:cNvCxnSpPr>
              <a:cxnSpLocks noChangeShapeType="1"/>
              <a:stCxn id="21534" idx="0"/>
              <a:endCxn id="21556" idx="2"/>
            </p:cNvCxnSpPr>
            <p:nvPr/>
          </p:nvCxnSpPr>
          <p:spPr bwMode="auto">
            <a:xfrm rot="-5400000">
              <a:off x="1784" y="2504"/>
              <a:ext cx="272" cy="0"/>
            </a:xfrm>
            <a:prstGeom prst="straightConnector1">
              <a:avLst/>
            </a:prstGeom>
            <a:noFill/>
            <a:ln w="38100">
              <a:solidFill>
                <a:schemeClr val="tx1"/>
              </a:solidFill>
              <a:round/>
              <a:headEnd/>
              <a:tailEnd/>
            </a:ln>
          </p:spPr>
        </p:cxnSp>
        <p:cxnSp>
          <p:nvCxnSpPr>
            <p:cNvPr id="21573" name="AutoShape 67"/>
            <p:cNvCxnSpPr>
              <a:cxnSpLocks noChangeShapeType="1"/>
              <a:stCxn id="21533" idx="0"/>
              <a:endCxn id="21555" idx="2"/>
            </p:cNvCxnSpPr>
            <p:nvPr/>
          </p:nvCxnSpPr>
          <p:spPr bwMode="auto">
            <a:xfrm rot="-5400000">
              <a:off x="4184" y="2504"/>
              <a:ext cx="272" cy="0"/>
            </a:xfrm>
            <a:prstGeom prst="straightConnector1">
              <a:avLst/>
            </a:prstGeom>
            <a:noFill/>
            <a:ln w="38100">
              <a:solidFill>
                <a:schemeClr val="tx1"/>
              </a:solidFill>
              <a:round/>
              <a:headEnd/>
              <a:tailEnd/>
            </a:ln>
          </p:spPr>
        </p:cxnSp>
        <p:cxnSp>
          <p:nvCxnSpPr>
            <p:cNvPr id="21574" name="AutoShape 68"/>
            <p:cNvCxnSpPr>
              <a:cxnSpLocks noChangeShapeType="1"/>
              <a:stCxn id="21555" idx="0"/>
              <a:endCxn id="21566" idx="2"/>
            </p:cNvCxnSpPr>
            <p:nvPr/>
          </p:nvCxnSpPr>
          <p:spPr bwMode="auto">
            <a:xfrm rot="-5400000">
              <a:off x="4224" y="2016"/>
              <a:ext cx="192" cy="0"/>
            </a:xfrm>
            <a:prstGeom prst="straightConnector1">
              <a:avLst/>
            </a:prstGeom>
            <a:noFill/>
            <a:ln w="38100">
              <a:solidFill>
                <a:schemeClr val="tx1"/>
              </a:solidFill>
              <a:round/>
              <a:headEnd/>
              <a:tailEnd/>
            </a:ln>
          </p:spPr>
        </p:cxnSp>
        <p:cxnSp>
          <p:nvCxnSpPr>
            <p:cNvPr id="21575" name="AutoShape 69"/>
            <p:cNvCxnSpPr>
              <a:cxnSpLocks noChangeShapeType="1"/>
              <a:stCxn id="21565" idx="0"/>
              <a:endCxn id="21566" idx="2"/>
            </p:cNvCxnSpPr>
            <p:nvPr/>
          </p:nvCxnSpPr>
          <p:spPr bwMode="auto">
            <a:xfrm rot="5400000" flipH="1">
              <a:off x="4464" y="1776"/>
              <a:ext cx="192" cy="480"/>
            </a:xfrm>
            <a:prstGeom prst="bentConnector3">
              <a:avLst>
                <a:gd name="adj1" fmla="val 50000"/>
              </a:avLst>
            </a:prstGeom>
            <a:noFill/>
            <a:ln w="38100">
              <a:solidFill>
                <a:schemeClr val="tx1"/>
              </a:solidFill>
              <a:miter lim="800000"/>
              <a:headEnd/>
              <a:tailEnd/>
            </a:ln>
          </p:spPr>
        </p:cxnSp>
        <p:cxnSp>
          <p:nvCxnSpPr>
            <p:cNvPr id="21576" name="AutoShape 70"/>
            <p:cNvCxnSpPr>
              <a:cxnSpLocks noChangeShapeType="1"/>
              <a:stCxn id="21564" idx="0"/>
              <a:endCxn id="21566" idx="2"/>
            </p:cNvCxnSpPr>
            <p:nvPr/>
          </p:nvCxnSpPr>
          <p:spPr bwMode="auto">
            <a:xfrm rot="5400000" flipH="1">
              <a:off x="4704" y="1536"/>
              <a:ext cx="192" cy="960"/>
            </a:xfrm>
            <a:prstGeom prst="bentConnector3">
              <a:avLst>
                <a:gd name="adj1" fmla="val 50000"/>
              </a:avLst>
            </a:prstGeom>
            <a:noFill/>
            <a:ln w="38100">
              <a:solidFill>
                <a:schemeClr val="tx1"/>
              </a:solidFill>
              <a:miter lim="800000"/>
              <a:headEnd/>
              <a:tailEnd/>
            </a:ln>
          </p:spPr>
        </p:cxnSp>
        <p:cxnSp>
          <p:nvCxnSpPr>
            <p:cNvPr id="21577" name="AutoShape 71"/>
            <p:cNvCxnSpPr>
              <a:cxnSpLocks noChangeShapeType="1"/>
              <a:stCxn id="21558" idx="0"/>
              <a:endCxn id="21568" idx="2"/>
            </p:cNvCxnSpPr>
            <p:nvPr/>
          </p:nvCxnSpPr>
          <p:spPr bwMode="auto">
            <a:xfrm rot="-5400000">
              <a:off x="2792" y="2024"/>
              <a:ext cx="176" cy="0"/>
            </a:xfrm>
            <a:prstGeom prst="straightConnector1">
              <a:avLst/>
            </a:prstGeom>
            <a:noFill/>
            <a:ln w="38100">
              <a:solidFill>
                <a:schemeClr val="tx1"/>
              </a:solidFill>
              <a:round/>
              <a:headEnd/>
              <a:tailEnd/>
            </a:ln>
          </p:spPr>
        </p:cxnSp>
        <p:cxnSp>
          <p:nvCxnSpPr>
            <p:cNvPr id="21578" name="AutoShape 72"/>
            <p:cNvCxnSpPr>
              <a:cxnSpLocks noChangeShapeType="1"/>
              <a:stCxn id="21561" idx="0"/>
              <a:endCxn id="21568" idx="2"/>
            </p:cNvCxnSpPr>
            <p:nvPr/>
          </p:nvCxnSpPr>
          <p:spPr bwMode="auto">
            <a:xfrm rot="5400000" flipH="1">
              <a:off x="3032" y="1784"/>
              <a:ext cx="176" cy="480"/>
            </a:xfrm>
            <a:prstGeom prst="bentConnector3">
              <a:avLst>
                <a:gd name="adj1" fmla="val 50000"/>
              </a:avLst>
            </a:prstGeom>
            <a:noFill/>
            <a:ln w="38100">
              <a:solidFill>
                <a:schemeClr val="tx1"/>
              </a:solidFill>
              <a:miter lim="800000"/>
              <a:headEnd/>
              <a:tailEnd/>
            </a:ln>
          </p:spPr>
        </p:cxnSp>
        <p:cxnSp>
          <p:nvCxnSpPr>
            <p:cNvPr id="21579" name="AutoShape 73"/>
            <p:cNvCxnSpPr>
              <a:cxnSpLocks noChangeShapeType="1"/>
            </p:cNvCxnSpPr>
            <p:nvPr/>
          </p:nvCxnSpPr>
          <p:spPr bwMode="auto">
            <a:xfrm rot="5400000" flipH="1">
              <a:off x="3056" y="1312"/>
              <a:ext cx="608" cy="960"/>
            </a:xfrm>
            <a:prstGeom prst="bentConnector3">
              <a:avLst>
                <a:gd name="adj1" fmla="val 84537"/>
              </a:avLst>
            </a:prstGeom>
            <a:noFill/>
            <a:ln w="38100">
              <a:solidFill>
                <a:schemeClr val="tx1"/>
              </a:solidFill>
              <a:miter lim="800000"/>
              <a:headEnd/>
              <a:tailEnd/>
            </a:ln>
          </p:spPr>
        </p:cxnSp>
        <p:cxnSp>
          <p:nvCxnSpPr>
            <p:cNvPr id="21580" name="AutoShape 74"/>
            <p:cNvCxnSpPr>
              <a:cxnSpLocks noChangeShapeType="1"/>
              <a:stCxn id="21566" idx="0"/>
            </p:cNvCxnSpPr>
            <p:nvPr/>
          </p:nvCxnSpPr>
          <p:spPr bwMode="auto">
            <a:xfrm rot="5400000" flipH="1">
              <a:off x="3520" y="864"/>
              <a:ext cx="160" cy="1440"/>
            </a:xfrm>
            <a:prstGeom prst="bentConnector3">
              <a:avLst>
                <a:gd name="adj1" fmla="val 50000"/>
              </a:avLst>
            </a:prstGeom>
            <a:noFill/>
            <a:ln w="38100">
              <a:solidFill>
                <a:schemeClr val="tx1"/>
              </a:solidFill>
              <a:miter lim="800000"/>
              <a:headEnd/>
              <a:tailEnd/>
            </a:ln>
          </p:spPr>
        </p:cxnSp>
        <p:cxnSp>
          <p:nvCxnSpPr>
            <p:cNvPr id="21581" name="AutoShape 75"/>
            <p:cNvCxnSpPr>
              <a:cxnSpLocks noChangeShapeType="1"/>
              <a:stCxn id="21568" idx="0"/>
            </p:cNvCxnSpPr>
            <p:nvPr/>
          </p:nvCxnSpPr>
          <p:spPr bwMode="auto">
            <a:xfrm rot="-5400000">
              <a:off x="2792" y="1592"/>
              <a:ext cx="176" cy="0"/>
            </a:xfrm>
            <a:prstGeom prst="straightConnector1">
              <a:avLst/>
            </a:prstGeom>
            <a:noFill/>
            <a:ln w="38100">
              <a:solidFill>
                <a:schemeClr val="tx1"/>
              </a:solidFill>
              <a:round/>
              <a:headEnd/>
              <a:tailEnd/>
            </a:ln>
          </p:spPr>
        </p:cxnSp>
        <p:cxnSp>
          <p:nvCxnSpPr>
            <p:cNvPr id="21582" name="AutoShape 76"/>
            <p:cNvCxnSpPr>
              <a:cxnSpLocks noChangeShapeType="1"/>
              <a:stCxn id="21559" idx="0"/>
            </p:cNvCxnSpPr>
            <p:nvPr/>
          </p:nvCxnSpPr>
          <p:spPr bwMode="auto">
            <a:xfrm rot="-5400000">
              <a:off x="2336" y="1568"/>
              <a:ext cx="608" cy="480"/>
            </a:xfrm>
            <a:prstGeom prst="bentConnector3">
              <a:avLst>
                <a:gd name="adj1" fmla="val 86181"/>
              </a:avLst>
            </a:prstGeom>
            <a:noFill/>
            <a:ln w="38100">
              <a:solidFill>
                <a:schemeClr val="tx1"/>
              </a:solidFill>
              <a:miter lim="800000"/>
              <a:headEnd/>
              <a:tailEnd/>
            </a:ln>
          </p:spPr>
        </p:cxnSp>
        <p:cxnSp>
          <p:nvCxnSpPr>
            <p:cNvPr id="21583" name="AutoShape 77"/>
            <p:cNvCxnSpPr>
              <a:cxnSpLocks noChangeShapeType="1"/>
              <a:stCxn id="21556" idx="0"/>
              <a:endCxn id="21567" idx="2"/>
            </p:cNvCxnSpPr>
            <p:nvPr/>
          </p:nvCxnSpPr>
          <p:spPr bwMode="auto">
            <a:xfrm rot="-5400000">
              <a:off x="1832" y="2024"/>
              <a:ext cx="176" cy="0"/>
            </a:xfrm>
            <a:prstGeom prst="straightConnector1">
              <a:avLst/>
            </a:prstGeom>
            <a:noFill/>
            <a:ln w="38100">
              <a:solidFill>
                <a:schemeClr val="tx1"/>
              </a:solidFill>
              <a:round/>
              <a:headEnd/>
              <a:tailEnd/>
            </a:ln>
          </p:spPr>
        </p:cxnSp>
        <p:cxnSp>
          <p:nvCxnSpPr>
            <p:cNvPr id="21584" name="AutoShape 78"/>
            <p:cNvCxnSpPr>
              <a:cxnSpLocks noChangeShapeType="1"/>
              <a:stCxn id="21562" idx="0"/>
              <a:endCxn id="21569" idx="2"/>
            </p:cNvCxnSpPr>
            <p:nvPr/>
          </p:nvCxnSpPr>
          <p:spPr bwMode="auto">
            <a:xfrm rot="-5400000">
              <a:off x="872" y="2024"/>
              <a:ext cx="176" cy="0"/>
            </a:xfrm>
            <a:prstGeom prst="straightConnector1">
              <a:avLst/>
            </a:prstGeom>
            <a:noFill/>
            <a:ln w="38100">
              <a:solidFill>
                <a:schemeClr val="tx1"/>
              </a:solidFill>
              <a:round/>
              <a:headEnd/>
              <a:tailEnd/>
            </a:ln>
          </p:spPr>
        </p:cxnSp>
        <p:cxnSp>
          <p:nvCxnSpPr>
            <p:cNvPr id="21585" name="AutoShape 79"/>
            <p:cNvCxnSpPr>
              <a:cxnSpLocks noChangeShapeType="1"/>
              <a:stCxn id="21557" idx="0"/>
              <a:endCxn id="21569" idx="2"/>
            </p:cNvCxnSpPr>
            <p:nvPr/>
          </p:nvCxnSpPr>
          <p:spPr bwMode="auto">
            <a:xfrm rot="5400000" flipH="1">
              <a:off x="1112" y="1784"/>
              <a:ext cx="176" cy="480"/>
            </a:xfrm>
            <a:prstGeom prst="bentConnector3">
              <a:avLst>
                <a:gd name="adj1" fmla="val 50000"/>
              </a:avLst>
            </a:prstGeom>
            <a:noFill/>
            <a:ln w="38100">
              <a:solidFill>
                <a:schemeClr val="tx1"/>
              </a:solidFill>
              <a:miter lim="800000"/>
              <a:headEnd/>
              <a:tailEnd/>
            </a:ln>
          </p:spPr>
        </p:cxnSp>
        <p:cxnSp>
          <p:nvCxnSpPr>
            <p:cNvPr id="21586" name="AutoShape 80"/>
            <p:cNvCxnSpPr>
              <a:cxnSpLocks noChangeShapeType="1"/>
              <a:stCxn id="21563" idx="0"/>
              <a:endCxn id="21569" idx="2"/>
            </p:cNvCxnSpPr>
            <p:nvPr/>
          </p:nvCxnSpPr>
          <p:spPr bwMode="auto">
            <a:xfrm rot="-5400000">
              <a:off x="632" y="1784"/>
              <a:ext cx="176" cy="480"/>
            </a:xfrm>
            <a:prstGeom prst="bentConnector3">
              <a:avLst>
                <a:gd name="adj1" fmla="val 50000"/>
              </a:avLst>
            </a:prstGeom>
            <a:noFill/>
            <a:ln w="38100">
              <a:solidFill>
                <a:schemeClr val="tx1"/>
              </a:solidFill>
              <a:miter lim="800000"/>
              <a:headEnd/>
              <a:tailEnd/>
            </a:ln>
          </p:spPr>
        </p:cxnSp>
        <p:cxnSp>
          <p:nvCxnSpPr>
            <p:cNvPr id="21587" name="AutoShape 81"/>
            <p:cNvCxnSpPr>
              <a:cxnSpLocks noChangeShapeType="1"/>
              <a:stCxn id="21569" idx="0"/>
              <a:endCxn id="21589" idx="2"/>
            </p:cNvCxnSpPr>
            <p:nvPr/>
          </p:nvCxnSpPr>
          <p:spPr bwMode="auto">
            <a:xfrm rot="-5400000">
              <a:off x="1344" y="1104"/>
              <a:ext cx="192" cy="960"/>
            </a:xfrm>
            <a:prstGeom prst="bentConnector3">
              <a:avLst>
                <a:gd name="adj1" fmla="val 50000"/>
              </a:avLst>
            </a:prstGeom>
            <a:noFill/>
            <a:ln w="38100">
              <a:solidFill>
                <a:schemeClr val="tx1"/>
              </a:solidFill>
              <a:miter lim="800000"/>
              <a:headEnd/>
              <a:tailEnd/>
            </a:ln>
          </p:spPr>
        </p:cxnSp>
        <p:cxnSp>
          <p:nvCxnSpPr>
            <p:cNvPr id="21588" name="AutoShape 82"/>
            <p:cNvCxnSpPr>
              <a:cxnSpLocks noChangeShapeType="1"/>
              <a:stCxn id="21567" idx="0"/>
              <a:endCxn id="21589" idx="2"/>
            </p:cNvCxnSpPr>
            <p:nvPr/>
          </p:nvCxnSpPr>
          <p:spPr bwMode="auto">
            <a:xfrm rot="-5400000">
              <a:off x="1824" y="1584"/>
              <a:ext cx="192" cy="0"/>
            </a:xfrm>
            <a:prstGeom prst="straightConnector1">
              <a:avLst/>
            </a:prstGeom>
            <a:noFill/>
            <a:ln w="38100">
              <a:solidFill>
                <a:schemeClr val="tx1"/>
              </a:solidFill>
              <a:round/>
              <a:headEnd/>
              <a:tailEnd/>
            </a:ln>
          </p:spPr>
        </p:cxnSp>
        <p:sp>
          <p:nvSpPr>
            <p:cNvPr id="21589" name="Text Box 83"/>
            <p:cNvSpPr txBox="1">
              <a:spLocks noChangeArrowheads="1"/>
            </p:cNvSpPr>
            <p:nvPr/>
          </p:nvSpPr>
          <p:spPr bwMode="auto">
            <a:xfrm>
              <a:off x="1728" y="1232"/>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r>
                <a:rPr lang="en-US" altLang="en-US" sz="2000" b="1" baseline="-25000">
                  <a:solidFill>
                    <a:srgbClr val="000099"/>
                  </a:solidFill>
                  <a:latin typeface="Comic Sans MS" pitchFamily="66" charset="0"/>
                  <a:cs typeface="Arial" charset="0"/>
                </a:rPr>
                <a:t>3</a:t>
              </a:r>
              <a:endParaRPr lang="en-GB" altLang="en-US" sz="2000" b="1" baseline="-25000">
                <a:solidFill>
                  <a:srgbClr val="000099"/>
                </a:solidFill>
                <a:latin typeface="Comic Sans MS" pitchFamily="66" charset="0"/>
                <a:cs typeface="Arial" charset="0"/>
              </a:endParaRPr>
            </a:p>
          </p:txBody>
        </p:sp>
        <p:cxnSp>
          <p:nvCxnSpPr>
            <p:cNvPr id="21590" name="AutoShape 84"/>
            <p:cNvCxnSpPr>
              <a:cxnSpLocks noChangeShapeType="1"/>
              <a:stCxn id="21589" idx="0"/>
              <a:endCxn id="21570" idx="2"/>
            </p:cNvCxnSpPr>
            <p:nvPr/>
          </p:nvCxnSpPr>
          <p:spPr bwMode="auto">
            <a:xfrm rot="-5400000">
              <a:off x="2296" y="648"/>
              <a:ext cx="208" cy="960"/>
            </a:xfrm>
            <a:prstGeom prst="bentConnector3">
              <a:avLst>
                <a:gd name="adj1" fmla="val 50000"/>
              </a:avLst>
            </a:prstGeom>
            <a:noFill/>
            <a:ln w="38100">
              <a:solidFill>
                <a:schemeClr val="tx1"/>
              </a:solidFill>
              <a:miter lim="800000"/>
              <a:headEnd/>
              <a:tailEnd/>
            </a:ln>
          </p:spPr>
        </p:cxnSp>
        <p:sp>
          <p:nvSpPr>
            <p:cNvPr id="21591" name="Text Box 85"/>
            <p:cNvSpPr txBox="1">
              <a:spLocks noChangeArrowheads="1"/>
            </p:cNvSpPr>
            <p:nvPr/>
          </p:nvSpPr>
          <p:spPr bwMode="auto">
            <a:xfrm>
              <a:off x="2688" y="1248"/>
              <a:ext cx="384" cy="256"/>
            </a:xfrm>
            <a:prstGeom prst="rect">
              <a:avLst/>
            </a:prstGeom>
            <a:solidFill>
              <a:srgbClr val="99CCFF"/>
            </a:solidFill>
            <a:ln w="9525">
              <a:solidFill>
                <a:schemeClr val="tx1"/>
              </a:solidFill>
              <a:miter lim="800000"/>
              <a:headEnd/>
              <a:tailEnd/>
            </a:ln>
          </p:spPr>
          <p:txBody>
            <a:bodyPr>
              <a:spAutoFit/>
            </a:bodyPr>
            <a:lstStyle/>
            <a:p>
              <a:pPr algn="ctr" eaLnBrk="1" hangingPunct="1">
                <a:spcBef>
                  <a:spcPct val="50000"/>
                </a:spcBef>
              </a:pPr>
              <a:r>
                <a:rPr lang="en-US" altLang="en-US" sz="2000" b="1">
                  <a:solidFill>
                    <a:srgbClr val="000099"/>
                  </a:solidFill>
                  <a:latin typeface="Comic Sans MS" pitchFamily="66" charset="0"/>
                  <a:cs typeface="Arial" charset="0"/>
                </a:rPr>
                <a:t>H</a:t>
              </a:r>
              <a:endParaRPr lang="en-GB" altLang="en-US" sz="2000" b="1">
                <a:solidFill>
                  <a:srgbClr val="000099"/>
                </a:solidFill>
                <a:latin typeface="Comic Sans MS" pitchFamily="66" charset="0"/>
                <a:cs typeface="Arial" charset="0"/>
              </a:endParaRPr>
            </a:p>
          </p:txBody>
        </p:sp>
        <p:cxnSp>
          <p:nvCxnSpPr>
            <p:cNvPr id="21592" name="AutoShape 86"/>
            <p:cNvCxnSpPr>
              <a:cxnSpLocks noChangeShapeType="1"/>
              <a:endCxn id="21570" idx="2"/>
            </p:cNvCxnSpPr>
            <p:nvPr/>
          </p:nvCxnSpPr>
          <p:spPr bwMode="auto">
            <a:xfrm rot="-5400000">
              <a:off x="2768" y="1136"/>
              <a:ext cx="224" cy="0"/>
            </a:xfrm>
            <a:prstGeom prst="straightConnector1">
              <a:avLst/>
            </a:prstGeom>
            <a:noFill/>
            <a:ln w="38100">
              <a:solidFill>
                <a:schemeClr val="tx1"/>
              </a:solidFill>
              <a:round/>
              <a:headEnd/>
              <a:tailEnd/>
            </a:ln>
          </p:spPr>
        </p:cxnSp>
      </p:grpSp>
      <p:sp>
        <p:nvSpPr>
          <p:cNvPr id="14423" name="WordArt 87"/>
          <p:cNvSpPr>
            <a:spLocks noChangeArrowheads="1" noChangeShapeType="1" noTextEdit="1"/>
          </p:cNvSpPr>
          <p:nvPr/>
        </p:nvSpPr>
        <p:spPr bwMode="auto">
          <a:xfrm>
            <a:off x="381000" y="4143375"/>
            <a:ext cx="1447800" cy="657225"/>
          </a:xfrm>
          <a:prstGeom prst="rect">
            <a:avLst/>
          </a:prstGeom>
        </p:spPr>
        <p:txBody>
          <a:bodyPr wrap="none" fromWordArt="1">
            <a:prstTxWarp prst="textDoubleWave1">
              <a:avLst>
                <a:gd name="adj1" fmla="val 6500"/>
                <a:gd name="adj2" fmla="val 0"/>
              </a:avLst>
            </a:prstTxWarp>
          </a:bodyPr>
          <a:lstStyle/>
          <a:p>
            <a:pPr algn="ctr"/>
            <a:r>
              <a:rPr lang="id-ID" sz="3600" kern="10" spc="-360">
                <a:ln w="12700">
                  <a:solidFill>
                    <a:srgbClr val="000099"/>
                  </a:solidFill>
                  <a:round/>
                  <a:headEnd/>
                  <a:tailEnd/>
                </a:ln>
                <a:solidFill>
                  <a:srgbClr val="33CCFF"/>
                </a:solidFill>
                <a:effectLst>
                  <a:outerShdw dist="125724" dir="18900000" algn="ctr" rotWithShape="0">
                    <a:srgbClr val="000099"/>
                  </a:outerShdw>
                </a:effectLst>
                <a:latin typeface="Impact"/>
              </a:rPr>
              <a:t>KERJA</a:t>
            </a:r>
          </a:p>
        </p:txBody>
      </p:sp>
    </p:spTree>
    <p:extLst>
      <p:ext uri="{BB962C8B-B14F-4D97-AF65-F5344CB8AC3E}">
        <p14:creationId xmlns:p14="http://schemas.microsoft.com/office/powerpoint/2010/main" val="3456671962"/>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wipe(down)">
                                      <p:cBhvr>
                                        <p:cTn id="11" dur="500"/>
                                        <p:tgtEl>
                                          <p:spTgt spid="143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338"/>
                                        </p:tgtEl>
                                        <p:attrNameLst>
                                          <p:attrName>style.visibility</p:attrName>
                                        </p:attrNameLst>
                                      </p:cBhvr>
                                      <p:to>
                                        <p:strVal val="visible"/>
                                      </p:to>
                                    </p:set>
                                    <p:animEffect transition="in" filter="wipe(up)">
                                      <p:cBhvr>
                                        <p:cTn id="16" dur="500"/>
                                        <p:tgtEl>
                                          <p:spTgt spid="143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0" fill="hold" grpId="0" nodeType="clickEffect">
                                  <p:stCondLst>
                                    <p:cond delay="0"/>
                                  </p:stCondLst>
                                  <p:childTnLst>
                                    <p:set>
                                      <p:cBhvr>
                                        <p:cTn id="20" dur="1" fill="hold">
                                          <p:stCondLst>
                                            <p:cond delay="0"/>
                                          </p:stCondLst>
                                        </p:cTn>
                                        <p:tgtEl>
                                          <p:spTgt spid="1434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0" fill="hold" grpId="0" nodeType="clickEffect">
                                  <p:stCondLst>
                                    <p:cond delay="0"/>
                                  </p:stCondLst>
                                  <p:childTnLst>
                                    <p:set>
                                      <p:cBhvr>
                                        <p:cTn id="24" dur="1" fill="hold">
                                          <p:stCondLst>
                                            <p:cond delay="0"/>
                                          </p:stCondLst>
                                        </p:cTn>
                                        <p:tgtEl>
                                          <p:spTgt spid="14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P spid="14342" grpId="0" animBg="1"/>
      <p:bldP spid="144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26D5D57D-3207-47EE-95E7-E30444155632}" type="slidenum">
              <a:rPr lang="en-US" altLang="en-US"/>
              <a:pPr/>
              <a:t>16</a:t>
            </a:fld>
            <a:endParaRPr lang="en-US" altLang="en-US"/>
          </a:p>
        </p:txBody>
      </p:sp>
      <p:pic>
        <p:nvPicPr>
          <p:cNvPr id="22531" name="Picture 2"/>
          <p:cNvPicPr>
            <a:picLocks noChangeAspect="1" noChangeArrowheads="1"/>
          </p:cNvPicPr>
          <p:nvPr/>
        </p:nvPicPr>
        <p:blipFill>
          <a:blip r:embed="rId2"/>
          <a:srcRect/>
          <a:stretch>
            <a:fillRect/>
          </a:stretch>
        </p:blipFill>
        <p:spPr bwMode="auto">
          <a:xfrm>
            <a:off x="152400" y="533400"/>
            <a:ext cx="8763000" cy="5791200"/>
          </a:xfrm>
          <a:prstGeom prst="rect">
            <a:avLst/>
          </a:prstGeom>
          <a:noFill/>
          <a:ln w="9525">
            <a:noFill/>
            <a:miter lim="800000"/>
            <a:headEnd/>
            <a:tailEnd/>
          </a:ln>
        </p:spPr>
      </p:pic>
    </p:spTree>
    <p:extLst>
      <p:ext uri="{BB962C8B-B14F-4D97-AF65-F5344CB8AC3E}">
        <p14:creationId xmlns:p14="http://schemas.microsoft.com/office/powerpoint/2010/main" val="480470411"/>
      </p:ext>
    </p:extLst>
  </p:cSld>
  <p:clrMapOvr>
    <a:masterClrMapping/>
  </p:clrMapOvr>
  <p:transition spd="slow">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p:spPr>
        <p:txBody>
          <a:bodyPr/>
          <a:lstStyle/>
          <a:p>
            <a:fld id="{CB293BEE-A075-4680-8E52-839FEC03C0A1}" type="slidenum">
              <a:rPr lang="en-US" smtClean="0"/>
              <a:pPr/>
              <a:t>17</a:t>
            </a:fld>
            <a:endParaRPr lang="en-US" smtClean="0"/>
          </a:p>
        </p:txBody>
      </p:sp>
      <p:sp>
        <p:nvSpPr>
          <p:cNvPr id="7172" name="Rectangle 3"/>
          <p:cNvSpPr>
            <a:spLocks noGrp="1" noChangeArrowheads="1"/>
          </p:cNvSpPr>
          <p:nvPr>
            <p:ph type="title"/>
          </p:nvPr>
        </p:nvSpPr>
        <p:spPr>
          <a:xfrm>
            <a:off x="323850" y="228600"/>
            <a:ext cx="8569325" cy="1295400"/>
          </a:xfrm>
        </p:spPr>
        <p:txBody>
          <a:bodyPr/>
          <a:lstStyle/>
          <a:p>
            <a:pPr eaLnBrk="1" hangingPunct="1"/>
            <a:r>
              <a:rPr lang="en-US" sz="2800" b="1" i="1" dirty="0" err="1" smtClean="0">
                <a:latin typeface="Times New Roman" pitchFamily="18" charset="0"/>
              </a:rPr>
              <a:t>Rencana</a:t>
            </a:r>
            <a:r>
              <a:rPr lang="en-US" sz="2800" b="1" i="1" dirty="0" smtClean="0">
                <a:latin typeface="Times New Roman" pitchFamily="18" charset="0"/>
              </a:rPr>
              <a:t> </a:t>
            </a:r>
            <a:r>
              <a:rPr lang="en-US" sz="2800" b="1" i="1" dirty="0" err="1" smtClean="0">
                <a:latin typeface="Times New Roman" pitchFamily="18" charset="0"/>
              </a:rPr>
              <a:t>Strategis</a:t>
            </a:r>
            <a:r>
              <a:rPr lang="en-US" sz="2800" b="1" i="1" dirty="0" smtClean="0">
                <a:latin typeface="Times New Roman" pitchFamily="18" charset="0"/>
              </a:rPr>
              <a:t>, </a:t>
            </a:r>
            <a:r>
              <a:rPr lang="en-US" sz="2800" b="1" i="1" dirty="0" err="1" smtClean="0">
                <a:latin typeface="Times New Roman" pitchFamily="18" charset="0"/>
              </a:rPr>
              <a:t>Rencana</a:t>
            </a:r>
            <a:r>
              <a:rPr lang="en-US" sz="2800" b="1" i="1" dirty="0" smtClean="0">
                <a:latin typeface="Times New Roman" pitchFamily="18" charset="0"/>
              </a:rPr>
              <a:t> </a:t>
            </a:r>
            <a:r>
              <a:rPr lang="en-US" sz="2800" b="1" i="1" dirty="0" err="1" smtClean="0">
                <a:latin typeface="Times New Roman" pitchFamily="18" charset="0"/>
              </a:rPr>
              <a:t>Kinerja</a:t>
            </a:r>
            <a:r>
              <a:rPr lang="en-US" sz="2800" b="1" i="1" dirty="0" smtClean="0">
                <a:latin typeface="Times New Roman" pitchFamily="18" charset="0"/>
              </a:rPr>
              <a:t>, </a:t>
            </a:r>
            <a:r>
              <a:rPr lang="en-US" sz="2800" b="1" i="1" dirty="0" err="1" smtClean="0">
                <a:latin typeface="Times New Roman" pitchFamily="18" charset="0"/>
              </a:rPr>
              <a:t>Pe</a:t>
            </a:r>
            <a:r>
              <a:rPr lang="id-ID" sz="2800" b="1" i="1" dirty="0" smtClean="0">
                <a:latin typeface="Times New Roman" pitchFamily="18" charset="0"/>
              </a:rPr>
              <a:t>rjanji</a:t>
            </a:r>
            <a:r>
              <a:rPr lang="en-US" sz="2800" b="1" i="1" dirty="0" smtClean="0">
                <a:latin typeface="Times New Roman" pitchFamily="18" charset="0"/>
              </a:rPr>
              <a:t>an </a:t>
            </a:r>
            <a:r>
              <a:rPr lang="en-US" sz="2800" b="1" i="1" dirty="0" err="1" smtClean="0">
                <a:latin typeface="Times New Roman" pitchFamily="18" charset="0"/>
              </a:rPr>
              <a:t>Kinerja</a:t>
            </a:r>
            <a:r>
              <a:rPr lang="en-US" sz="2800" b="1" i="1" dirty="0" smtClean="0">
                <a:latin typeface="Times New Roman" pitchFamily="18" charset="0"/>
              </a:rPr>
              <a:t> </a:t>
            </a:r>
            <a:r>
              <a:rPr lang="en-US" sz="2800" b="1" i="1" dirty="0" err="1" smtClean="0">
                <a:latin typeface="Times New Roman" pitchFamily="18" charset="0"/>
              </a:rPr>
              <a:t>dan</a:t>
            </a:r>
            <a:r>
              <a:rPr lang="en-US" sz="2800" b="1" i="1" dirty="0" smtClean="0">
                <a:latin typeface="Times New Roman" pitchFamily="18" charset="0"/>
              </a:rPr>
              <a:t> </a:t>
            </a:r>
            <a:r>
              <a:rPr lang="en-US" sz="2800" b="1" i="1" dirty="0" err="1" smtClean="0">
                <a:latin typeface="Times New Roman" pitchFamily="18" charset="0"/>
              </a:rPr>
              <a:t>Laporan</a:t>
            </a:r>
            <a:r>
              <a:rPr lang="en-US" sz="2800" b="1" i="1" dirty="0" smtClean="0">
                <a:latin typeface="Times New Roman" pitchFamily="18" charset="0"/>
              </a:rPr>
              <a:t> </a:t>
            </a:r>
            <a:r>
              <a:rPr lang="en-US" sz="2800" b="1" i="1" dirty="0" err="1" smtClean="0">
                <a:latin typeface="Times New Roman" pitchFamily="18" charset="0"/>
              </a:rPr>
              <a:t>Kinerja</a:t>
            </a:r>
            <a:r>
              <a:rPr lang="en-US" sz="2800" b="1" i="1" dirty="0" smtClean="0">
                <a:latin typeface="Times New Roman" pitchFamily="18" charset="0"/>
              </a:rPr>
              <a:t> (LAKIP) </a:t>
            </a:r>
            <a:r>
              <a:rPr lang="en-US" sz="2800" b="1" i="1" dirty="0" err="1" smtClean="0">
                <a:latin typeface="Times New Roman" pitchFamily="18" charset="0"/>
              </a:rPr>
              <a:t>dalam</a:t>
            </a:r>
            <a:r>
              <a:rPr lang="en-US" sz="2800" b="1" i="1" dirty="0" smtClean="0">
                <a:latin typeface="Times New Roman" pitchFamily="18" charset="0"/>
              </a:rPr>
              <a:t> </a:t>
            </a:r>
            <a:r>
              <a:rPr lang="en-US" sz="2800" b="1" i="1" dirty="0" err="1" smtClean="0">
                <a:latin typeface="Times New Roman" pitchFamily="18" charset="0"/>
              </a:rPr>
              <a:t>Sistem</a:t>
            </a:r>
            <a:r>
              <a:rPr lang="en-US" sz="2800" b="1" i="1" dirty="0" smtClean="0">
                <a:latin typeface="Times New Roman" pitchFamily="18" charset="0"/>
              </a:rPr>
              <a:t> AKIP</a:t>
            </a:r>
          </a:p>
        </p:txBody>
      </p:sp>
      <p:sp>
        <p:nvSpPr>
          <p:cNvPr id="7171" name="Line 2"/>
          <p:cNvSpPr>
            <a:spLocks noChangeShapeType="1"/>
          </p:cNvSpPr>
          <p:nvPr/>
        </p:nvSpPr>
        <p:spPr bwMode="auto">
          <a:xfrm>
            <a:off x="914400" y="5734050"/>
            <a:ext cx="0" cy="457200"/>
          </a:xfrm>
          <a:prstGeom prst="line">
            <a:avLst/>
          </a:prstGeom>
          <a:noFill/>
          <a:ln w="76200">
            <a:solidFill>
              <a:schemeClr val="tx1"/>
            </a:solidFill>
            <a:round/>
            <a:headEnd/>
            <a:tailEnd type="triangle" w="med" len="med"/>
          </a:ln>
        </p:spPr>
        <p:txBody>
          <a:bodyPr/>
          <a:lstStyle/>
          <a:p>
            <a:endParaRPr lang="id-ID"/>
          </a:p>
        </p:txBody>
      </p:sp>
      <p:sp>
        <p:nvSpPr>
          <p:cNvPr id="7173" name="Line 4"/>
          <p:cNvSpPr>
            <a:spLocks noChangeShapeType="1"/>
          </p:cNvSpPr>
          <p:nvPr/>
        </p:nvSpPr>
        <p:spPr bwMode="auto">
          <a:xfrm>
            <a:off x="971550" y="3581400"/>
            <a:ext cx="7315200" cy="0"/>
          </a:xfrm>
          <a:prstGeom prst="line">
            <a:avLst/>
          </a:prstGeom>
          <a:noFill/>
          <a:ln w="76200">
            <a:solidFill>
              <a:schemeClr val="tx1"/>
            </a:solidFill>
            <a:round/>
            <a:headEnd/>
            <a:tailEnd/>
          </a:ln>
        </p:spPr>
        <p:txBody>
          <a:bodyPr/>
          <a:lstStyle/>
          <a:p>
            <a:endParaRPr lang="id-ID"/>
          </a:p>
        </p:txBody>
      </p:sp>
      <p:sp>
        <p:nvSpPr>
          <p:cNvPr id="7174" name="AutoShape 5"/>
          <p:cNvSpPr>
            <a:spLocks noChangeArrowheads="1"/>
          </p:cNvSpPr>
          <p:nvPr/>
        </p:nvSpPr>
        <p:spPr bwMode="auto">
          <a:xfrm>
            <a:off x="130175" y="2743200"/>
            <a:ext cx="1600200" cy="762000"/>
          </a:xfrm>
          <a:prstGeom prst="roundRect">
            <a:avLst>
              <a:gd name="adj" fmla="val 16667"/>
            </a:avLst>
          </a:prstGeom>
          <a:solidFill>
            <a:srgbClr val="FF99CC"/>
          </a:solidFill>
          <a:ln w="9525">
            <a:solidFill>
              <a:srgbClr val="000000"/>
            </a:solidFill>
            <a:round/>
            <a:headEnd/>
            <a:tailEnd/>
          </a:ln>
        </p:spPr>
        <p:txBody>
          <a:bodyPr wrap="none" anchor="ctr"/>
          <a:lstStyle/>
          <a:p>
            <a:pPr algn="ctr" eaLnBrk="1" hangingPunct="1"/>
            <a:r>
              <a:rPr lang="en-US" sz="1600" dirty="0" err="1">
                <a:solidFill>
                  <a:srgbClr val="000000"/>
                </a:solidFill>
                <a:latin typeface="Times New Roman" pitchFamily="18" charset="0"/>
              </a:rPr>
              <a:t>Rencana</a:t>
            </a:r>
            <a:r>
              <a:rPr lang="en-US" sz="1600" dirty="0">
                <a:solidFill>
                  <a:srgbClr val="000000"/>
                </a:solidFill>
                <a:latin typeface="Times New Roman" pitchFamily="18" charset="0"/>
              </a:rPr>
              <a:t> </a:t>
            </a:r>
            <a:r>
              <a:rPr lang="en-US" sz="1600" dirty="0" err="1">
                <a:solidFill>
                  <a:srgbClr val="000000"/>
                </a:solidFill>
                <a:latin typeface="Times New Roman" pitchFamily="18" charset="0"/>
              </a:rPr>
              <a:t>Strategis</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5</a:t>
            </a:r>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9</a:t>
            </a:r>
            <a:endParaRPr lang="en-US" sz="1600" i="1" dirty="0">
              <a:solidFill>
                <a:srgbClr val="000000"/>
              </a:solidFill>
              <a:latin typeface="Times New Roman" pitchFamily="18" charset="0"/>
            </a:endParaRPr>
          </a:p>
        </p:txBody>
      </p:sp>
      <p:sp>
        <p:nvSpPr>
          <p:cNvPr id="7175" name="AutoShape 6"/>
          <p:cNvSpPr>
            <a:spLocks noChangeArrowheads="1"/>
          </p:cNvSpPr>
          <p:nvPr/>
        </p:nvSpPr>
        <p:spPr bwMode="auto">
          <a:xfrm>
            <a:off x="942975" y="2060575"/>
            <a:ext cx="7315200" cy="914400"/>
          </a:xfrm>
          <a:prstGeom prst="rightArrow">
            <a:avLst>
              <a:gd name="adj1" fmla="val 36454"/>
              <a:gd name="adj2" fmla="val 62333"/>
            </a:avLst>
          </a:prstGeom>
          <a:gradFill rotWithShape="0">
            <a:gsLst>
              <a:gs pos="0">
                <a:srgbClr val="99FF66"/>
              </a:gs>
              <a:gs pos="100000">
                <a:srgbClr val="47762F"/>
              </a:gs>
            </a:gsLst>
            <a:lin ang="0" scaled="1"/>
          </a:gradFill>
          <a:ln w="9525">
            <a:noFill/>
            <a:miter lim="800000"/>
            <a:headEnd/>
            <a:tailEnd/>
          </a:ln>
        </p:spPr>
        <p:txBody>
          <a:bodyPr wrap="none" anchor="ctr"/>
          <a:lstStyle/>
          <a:p>
            <a:endParaRPr lang="id-ID"/>
          </a:p>
        </p:txBody>
      </p:sp>
      <p:sp>
        <p:nvSpPr>
          <p:cNvPr id="7176" name="Text Box 7"/>
          <p:cNvSpPr txBox="1">
            <a:spLocks noChangeArrowheads="1"/>
          </p:cNvSpPr>
          <p:nvPr/>
        </p:nvSpPr>
        <p:spPr bwMode="auto">
          <a:xfrm>
            <a:off x="549275" y="1779588"/>
            <a:ext cx="704039" cy="400110"/>
          </a:xfrm>
          <a:prstGeom prst="rect">
            <a:avLst/>
          </a:prstGeom>
          <a:noFill/>
          <a:ln w="9525">
            <a:noFill/>
            <a:miter lim="800000"/>
            <a:headEnd/>
            <a:tailEnd/>
          </a:ln>
        </p:spPr>
        <p:txBody>
          <a:bodyPr wrap="none">
            <a:spAutoFit/>
          </a:bodyPr>
          <a:lstStyle/>
          <a:p>
            <a:r>
              <a:rPr lang="en-US" sz="2000" b="1" dirty="0" smtClean="0"/>
              <a:t>201</a:t>
            </a:r>
            <a:r>
              <a:rPr lang="id-ID" sz="2000" b="1" dirty="0" smtClean="0"/>
              <a:t>5</a:t>
            </a:r>
            <a:endParaRPr lang="en-US" sz="2000" b="1" dirty="0"/>
          </a:p>
        </p:txBody>
      </p:sp>
      <p:sp>
        <p:nvSpPr>
          <p:cNvPr id="7177" name="Text Box 8"/>
          <p:cNvSpPr txBox="1">
            <a:spLocks noChangeArrowheads="1"/>
          </p:cNvSpPr>
          <p:nvPr/>
        </p:nvSpPr>
        <p:spPr bwMode="auto">
          <a:xfrm>
            <a:off x="2378075" y="1793875"/>
            <a:ext cx="704039" cy="400110"/>
          </a:xfrm>
          <a:prstGeom prst="rect">
            <a:avLst/>
          </a:prstGeom>
          <a:noFill/>
          <a:ln w="9525">
            <a:noFill/>
            <a:miter lim="800000"/>
            <a:headEnd/>
            <a:tailEnd/>
          </a:ln>
        </p:spPr>
        <p:txBody>
          <a:bodyPr wrap="none">
            <a:spAutoFit/>
          </a:bodyPr>
          <a:lstStyle/>
          <a:p>
            <a:r>
              <a:rPr lang="en-US" sz="2000" b="1" dirty="0" smtClean="0"/>
              <a:t>201</a:t>
            </a:r>
            <a:r>
              <a:rPr lang="id-ID" sz="2000" b="1" dirty="0" smtClean="0"/>
              <a:t>6</a:t>
            </a:r>
            <a:endParaRPr lang="en-US" sz="2000" b="1" dirty="0"/>
          </a:p>
        </p:txBody>
      </p:sp>
      <p:sp>
        <p:nvSpPr>
          <p:cNvPr id="7178" name="Text Box 9"/>
          <p:cNvSpPr txBox="1">
            <a:spLocks noChangeArrowheads="1"/>
          </p:cNvSpPr>
          <p:nvPr/>
        </p:nvSpPr>
        <p:spPr bwMode="auto">
          <a:xfrm>
            <a:off x="4206875" y="1778000"/>
            <a:ext cx="704039" cy="400110"/>
          </a:xfrm>
          <a:prstGeom prst="rect">
            <a:avLst/>
          </a:prstGeom>
          <a:noFill/>
          <a:ln w="9525">
            <a:noFill/>
            <a:miter lim="800000"/>
            <a:headEnd/>
            <a:tailEnd/>
          </a:ln>
        </p:spPr>
        <p:txBody>
          <a:bodyPr wrap="none">
            <a:spAutoFit/>
          </a:bodyPr>
          <a:lstStyle/>
          <a:p>
            <a:r>
              <a:rPr lang="en-US" sz="2000" b="1" dirty="0" smtClean="0"/>
              <a:t>201</a:t>
            </a:r>
            <a:r>
              <a:rPr lang="id-ID" sz="2000" b="1" dirty="0" smtClean="0"/>
              <a:t>7</a:t>
            </a:r>
            <a:endParaRPr lang="en-US" sz="2000" b="1" dirty="0"/>
          </a:p>
        </p:txBody>
      </p:sp>
      <p:sp>
        <p:nvSpPr>
          <p:cNvPr id="7179" name="Text Box 10"/>
          <p:cNvSpPr txBox="1">
            <a:spLocks noChangeArrowheads="1"/>
          </p:cNvSpPr>
          <p:nvPr/>
        </p:nvSpPr>
        <p:spPr bwMode="auto">
          <a:xfrm>
            <a:off x="6035675" y="1763713"/>
            <a:ext cx="704039" cy="400110"/>
          </a:xfrm>
          <a:prstGeom prst="rect">
            <a:avLst/>
          </a:prstGeom>
          <a:noFill/>
          <a:ln w="9525">
            <a:noFill/>
            <a:miter lim="800000"/>
            <a:headEnd/>
            <a:tailEnd/>
          </a:ln>
        </p:spPr>
        <p:txBody>
          <a:bodyPr wrap="none">
            <a:spAutoFit/>
          </a:bodyPr>
          <a:lstStyle/>
          <a:p>
            <a:r>
              <a:rPr lang="en-US" sz="2000" b="1" dirty="0" smtClean="0"/>
              <a:t>201</a:t>
            </a:r>
            <a:r>
              <a:rPr lang="id-ID" sz="2000" b="1" dirty="0" smtClean="0"/>
              <a:t>8</a:t>
            </a:r>
            <a:endParaRPr lang="en-US" sz="2000" b="1" dirty="0"/>
          </a:p>
        </p:txBody>
      </p:sp>
      <p:sp>
        <p:nvSpPr>
          <p:cNvPr id="7180" name="Text Box 11"/>
          <p:cNvSpPr txBox="1">
            <a:spLocks noChangeArrowheads="1"/>
          </p:cNvSpPr>
          <p:nvPr/>
        </p:nvSpPr>
        <p:spPr bwMode="auto">
          <a:xfrm>
            <a:off x="7864475" y="1763713"/>
            <a:ext cx="704039" cy="400110"/>
          </a:xfrm>
          <a:prstGeom prst="rect">
            <a:avLst/>
          </a:prstGeom>
          <a:noFill/>
          <a:ln w="9525">
            <a:noFill/>
            <a:miter lim="800000"/>
            <a:headEnd/>
            <a:tailEnd/>
          </a:ln>
        </p:spPr>
        <p:txBody>
          <a:bodyPr wrap="none">
            <a:spAutoFit/>
          </a:bodyPr>
          <a:lstStyle/>
          <a:p>
            <a:r>
              <a:rPr lang="en-US" sz="2000" b="1" dirty="0" smtClean="0"/>
              <a:t>201</a:t>
            </a:r>
            <a:r>
              <a:rPr lang="id-ID" sz="2000" b="1" dirty="0" smtClean="0"/>
              <a:t>9</a:t>
            </a:r>
            <a:endParaRPr lang="en-US" sz="2000" b="1" dirty="0"/>
          </a:p>
        </p:txBody>
      </p:sp>
      <p:sp>
        <p:nvSpPr>
          <p:cNvPr id="7181" name="AutoShape 12"/>
          <p:cNvSpPr>
            <a:spLocks noChangeArrowheads="1"/>
          </p:cNvSpPr>
          <p:nvPr/>
        </p:nvSpPr>
        <p:spPr bwMode="auto">
          <a:xfrm>
            <a:off x="104775" y="4114800"/>
            <a:ext cx="1600200" cy="609600"/>
          </a:xfrm>
          <a:prstGeom prst="roundRect">
            <a:avLst>
              <a:gd name="adj" fmla="val 16667"/>
            </a:avLst>
          </a:prstGeom>
          <a:solidFill>
            <a:srgbClr val="99FF99"/>
          </a:solidFill>
          <a:ln w="9525">
            <a:solidFill>
              <a:srgbClr val="000000"/>
            </a:solidFill>
            <a:round/>
            <a:headEnd/>
            <a:tailEnd/>
          </a:ln>
        </p:spPr>
        <p:txBody>
          <a:bodyPr wrap="none" anchor="ctr"/>
          <a:lstStyle/>
          <a:p>
            <a:pPr algn="ctr" eaLnBrk="1" hangingPunct="1"/>
            <a:r>
              <a:rPr lang="en-US" sz="1600" dirty="0" err="1">
                <a:solidFill>
                  <a:srgbClr val="000000"/>
                </a:solidFill>
                <a:latin typeface="Times New Roman" pitchFamily="18" charset="0"/>
              </a:rPr>
              <a:t>Rencana</a:t>
            </a:r>
            <a:r>
              <a:rPr lang="en-US" sz="1600" dirty="0">
                <a:solidFill>
                  <a:srgbClr val="000000"/>
                </a:solidFill>
                <a:latin typeface="Times New Roman" pitchFamily="18" charset="0"/>
              </a:rPr>
              <a:t> </a:t>
            </a:r>
            <a:r>
              <a:rPr lang="en-US" sz="1600" dirty="0" err="1">
                <a:solidFill>
                  <a:srgbClr val="000000"/>
                </a:solidFill>
                <a:latin typeface="Times New Roman" pitchFamily="18" charset="0"/>
              </a:rPr>
              <a:t>Kinerja</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5</a:t>
            </a:r>
            <a:endParaRPr lang="en-US" sz="1600" i="1" dirty="0">
              <a:solidFill>
                <a:srgbClr val="000000"/>
              </a:solidFill>
              <a:latin typeface="Times New Roman" pitchFamily="18" charset="0"/>
            </a:endParaRPr>
          </a:p>
        </p:txBody>
      </p:sp>
      <p:sp>
        <p:nvSpPr>
          <p:cNvPr id="7182" name="AutoShape 13"/>
          <p:cNvSpPr>
            <a:spLocks noChangeArrowheads="1"/>
          </p:cNvSpPr>
          <p:nvPr/>
        </p:nvSpPr>
        <p:spPr bwMode="auto">
          <a:xfrm>
            <a:off x="104775" y="6165850"/>
            <a:ext cx="1600200" cy="609600"/>
          </a:xfrm>
          <a:prstGeom prst="roundRect">
            <a:avLst>
              <a:gd name="adj" fmla="val 16667"/>
            </a:avLst>
          </a:prstGeom>
          <a:solidFill>
            <a:srgbClr val="FFFF99"/>
          </a:solidFill>
          <a:ln w="9525">
            <a:solidFill>
              <a:srgbClr val="000000"/>
            </a:solidFill>
            <a:round/>
            <a:headEnd/>
            <a:tailEnd/>
          </a:ln>
        </p:spPr>
        <p:txBody>
          <a:bodyPr wrap="none" anchor="ctr"/>
          <a:lstStyle/>
          <a:p>
            <a:pPr algn="ctr" eaLnBrk="1" hangingPunct="1"/>
            <a:r>
              <a:rPr lang="en-US" sz="1600" dirty="0">
                <a:solidFill>
                  <a:srgbClr val="000000"/>
                </a:solidFill>
                <a:latin typeface="Times New Roman" pitchFamily="18" charset="0"/>
              </a:rPr>
              <a:t>LAKIP</a:t>
            </a: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5</a:t>
            </a:r>
            <a:endParaRPr lang="en-US" sz="1600" i="1" dirty="0">
              <a:solidFill>
                <a:srgbClr val="000000"/>
              </a:solidFill>
              <a:latin typeface="Times New Roman" pitchFamily="18" charset="0"/>
            </a:endParaRPr>
          </a:p>
        </p:txBody>
      </p:sp>
      <p:sp>
        <p:nvSpPr>
          <p:cNvPr id="7183" name="AutoShape 14"/>
          <p:cNvSpPr>
            <a:spLocks noChangeArrowheads="1"/>
          </p:cNvSpPr>
          <p:nvPr/>
        </p:nvSpPr>
        <p:spPr bwMode="auto">
          <a:xfrm>
            <a:off x="1962150" y="4114800"/>
            <a:ext cx="1600200" cy="609600"/>
          </a:xfrm>
          <a:prstGeom prst="roundRect">
            <a:avLst>
              <a:gd name="adj" fmla="val 16667"/>
            </a:avLst>
          </a:prstGeom>
          <a:solidFill>
            <a:srgbClr val="99FF99"/>
          </a:solidFill>
          <a:ln w="9525">
            <a:solidFill>
              <a:srgbClr val="000000"/>
            </a:solidFill>
            <a:round/>
            <a:headEnd/>
            <a:tailEnd/>
          </a:ln>
        </p:spPr>
        <p:txBody>
          <a:bodyPr wrap="none" anchor="ctr"/>
          <a:lstStyle/>
          <a:p>
            <a:pPr algn="ctr" eaLnBrk="1" hangingPunct="1"/>
            <a:r>
              <a:rPr lang="en-US" sz="1600" dirty="0" err="1">
                <a:solidFill>
                  <a:srgbClr val="000000"/>
                </a:solidFill>
                <a:latin typeface="Times New Roman" pitchFamily="18" charset="0"/>
              </a:rPr>
              <a:t>Rencana</a:t>
            </a:r>
            <a:r>
              <a:rPr lang="en-US" sz="1600" dirty="0">
                <a:solidFill>
                  <a:srgbClr val="000000"/>
                </a:solidFill>
                <a:latin typeface="Times New Roman" pitchFamily="18" charset="0"/>
              </a:rPr>
              <a:t> </a:t>
            </a:r>
            <a:r>
              <a:rPr lang="en-US" sz="1600" dirty="0" err="1">
                <a:solidFill>
                  <a:srgbClr val="000000"/>
                </a:solidFill>
                <a:latin typeface="Times New Roman" pitchFamily="18" charset="0"/>
              </a:rPr>
              <a:t>Kinerja</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6</a:t>
            </a:r>
            <a:endParaRPr lang="en-US" sz="1600" i="1" dirty="0">
              <a:solidFill>
                <a:srgbClr val="000000"/>
              </a:solidFill>
              <a:latin typeface="Times New Roman" pitchFamily="18" charset="0"/>
            </a:endParaRPr>
          </a:p>
        </p:txBody>
      </p:sp>
      <p:sp>
        <p:nvSpPr>
          <p:cNvPr id="7184" name="AutoShape 15"/>
          <p:cNvSpPr>
            <a:spLocks noChangeArrowheads="1"/>
          </p:cNvSpPr>
          <p:nvPr/>
        </p:nvSpPr>
        <p:spPr bwMode="auto">
          <a:xfrm>
            <a:off x="1962150" y="6165850"/>
            <a:ext cx="1600200" cy="609600"/>
          </a:xfrm>
          <a:prstGeom prst="roundRect">
            <a:avLst>
              <a:gd name="adj" fmla="val 16667"/>
            </a:avLst>
          </a:prstGeom>
          <a:solidFill>
            <a:srgbClr val="FFFF99"/>
          </a:solidFill>
          <a:ln w="9525">
            <a:solidFill>
              <a:srgbClr val="000000"/>
            </a:solidFill>
            <a:round/>
            <a:headEnd/>
            <a:tailEnd/>
          </a:ln>
        </p:spPr>
        <p:txBody>
          <a:bodyPr wrap="none" anchor="ctr"/>
          <a:lstStyle/>
          <a:p>
            <a:pPr algn="ctr" eaLnBrk="1" hangingPunct="1"/>
            <a:r>
              <a:rPr lang="en-US" sz="1600" dirty="0">
                <a:solidFill>
                  <a:srgbClr val="000000"/>
                </a:solidFill>
                <a:latin typeface="Times New Roman" pitchFamily="18" charset="0"/>
              </a:rPr>
              <a:t>LAKIP</a:t>
            </a: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6</a:t>
            </a:r>
            <a:endParaRPr lang="en-US" sz="1600" i="1" dirty="0">
              <a:solidFill>
                <a:srgbClr val="000000"/>
              </a:solidFill>
              <a:latin typeface="Times New Roman" pitchFamily="18" charset="0"/>
            </a:endParaRPr>
          </a:p>
        </p:txBody>
      </p:sp>
      <p:sp>
        <p:nvSpPr>
          <p:cNvPr id="7185" name="AutoShape 16"/>
          <p:cNvSpPr>
            <a:spLocks noChangeArrowheads="1"/>
          </p:cNvSpPr>
          <p:nvPr/>
        </p:nvSpPr>
        <p:spPr bwMode="auto">
          <a:xfrm>
            <a:off x="7426325" y="4114800"/>
            <a:ext cx="1600200" cy="609600"/>
          </a:xfrm>
          <a:prstGeom prst="roundRect">
            <a:avLst>
              <a:gd name="adj" fmla="val 16667"/>
            </a:avLst>
          </a:prstGeom>
          <a:solidFill>
            <a:srgbClr val="99FF99"/>
          </a:solidFill>
          <a:ln w="9525">
            <a:solidFill>
              <a:srgbClr val="000000"/>
            </a:solidFill>
            <a:round/>
            <a:headEnd/>
            <a:tailEnd/>
          </a:ln>
        </p:spPr>
        <p:txBody>
          <a:bodyPr wrap="none" anchor="ctr"/>
          <a:lstStyle/>
          <a:p>
            <a:pPr algn="ctr" eaLnBrk="1" hangingPunct="1"/>
            <a:r>
              <a:rPr lang="en-US" sz="1600" dirty="0" err="1">
                <a:solidFill>
                  <a:srgbClr val="000000"/>
                </a:solidFill>
                <a:latin typeface="Times New Roman" pitchFamily="18" charset="0"/>
              </a:rPr>
              <a:t>Rencana</a:t>
            </a:r>
            <a:r>
              <a:rPr lang="en-US" sz="1600" dirty="0">
                <a:solidFill>
                  <a:srgbClr val="000000"/>
                </a:solidFill>
                <a:latin typeface="Times New Roman" pitchFamily="18" charset="0"/>
              </a:rPr>
              <a:t> </a:t>
            </a:r>
            <a:r>
              <a:rPr lang="en-US" sz="1600" dirty="0" err="1">
                <a:solidFill>
                  <a:srgbClr val="000000"/>
                </a:solidFill>
                <a:latin typeface="Times New Roman" pitchFamily="18" charset="0"/>
              </a:rPr>
              <a:t>Kinerja</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9</a:t>
            </a:r>
            <a:endParaRPr lang="en-US" sz="1600" i="1" dirty="0">
              <a:solidFill>
                <a:srgbClr val="000000"/>
              </a:solidFill>
              <a:latin typeface="Times New Roman" pitchFamily="18" charset="0"/>
            </a:endParaRPr>
          </a:p>
        </p:txBody>
      </p:sp>
      <p:sp>
        <p:nvSpPr>
          <p:cNvPr id="7186" name="AutoShape 17"/>
          <p:cNvSpPr>
            <a:spLocks noChangeArrowheads="1"/>
          </p:cNvSpPr>
          <p:nvPr/>
        </p:nvSpPr>
        <p:spPr bwMode="auto">
          <a:xfrm>
            <a:off x="7442200" y="6165850"/>
            <a:ext cx="1600200" cy="620713"/>
          </a:xfrm>
          <a:prstGeom prst="roundRect">
            <a:avLst>
              <a:gd name="adj" fmla="val 16667"/>
            </a:avLst>
          </a:prstGeom>
          <a:solidFill>
            <a:srgbClr val="FFFF99"/>
          </a:solidFill>
          <a:ln w="9525">
            <a:solidFill>
              <a:srgbClr val="000000"/>
            </a:solidFill>
            <a:round/>
            <a:headEnd/>
            <a:tailEnd/>
          </a:ln>
        </p:spPr>
        <p:txBody>
          <a:bodyPr wrap="none" anchor="ctr"/>
          <a:lstStyle/>
          <a:p>
            <a:pPr algn="ctr" eaLnBrk="1" hangingPunct="1"/>
            <a:r>
              <a:rPr lang="en-US" sz="1600" dirty="0">
                <a:solidFill>
                  <a:srgbClr val="000000"/>
                </a:solidFill>
                <a:latin typeface="Times New Roman" pitchFamily="18" charset="0"/>
              </a:rPr>
              <a:t>LAKIP</a:t>
            </a: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9</a:t>
            </a:r>
            <a:endParaRPr lang="en-US" sz="1600" i="1" dirty="0">
              <a:solidFill>
                <a:srgbClr val="000000"/>
              </a:solidFill>
              <a:latin typeface="Times New Roman" pitchFamily="18" charset="0"/>
            </a:endParaRPr>
          </a:p>
        </p:txBody>
      </p:sp>
      <p:sp>
        <p:nvSpPr>
          <p:cNvPr id="7187" name="Text Box 18"/>
          <p:cNvSpPr txBox="1">
            <a:spLocks noChangeArrowheads="1"/>
          </p:cNvSpPr>
          <p:nvPr/>
        </p:nvSpPr>
        <p:spPr bwMode="auto">
          <a:xfrm>
            <a:off x="4191000" y="4191000"/>
            <a:ext cx="867545" cy="646331"/>
          </a:xfrm>
          <a:prstGeom prst="rect">
            <a:avLst/>
          </a:prstGeom>
          <a:noFill/>
          <a:ln w="9525">
            <a:noFill/>
            <a:miter lim="800000"/>
            <a:headEnd/>
            <a:tailEnd/>
          </a:ln>
        </p:spPr>
        <p:txBody>
          <a:bodyPr wrap="none">
            <a:spAutoFit/>
          </a:bodyPr>
          <a:lstStyle/>
          <a:p>
            <a:r>
              <a:rPr lang="en-US" sz="3600" b="1" dirty="0"/>
              <a:t>. . . </a:t>
            </a:r>
          </a:p>
        </p:txBody>
      </p:sp>
      <p:sp>
        <p:nvSpPr>
          <p:cNvPr id="7188" name="Line 19"/>
          <p:cNvSpPr>
            <a:spLocks noChangeShapeType="1"/>
          </p:cNvSpPr>
          <p:nvPr/>
        </p:nvSpPr>
        <p:spPr bwMode="auto">
          <a:xfrm>
            <a:off x="1841500" y="1584325"/>
            <a:ext cx="0" cy="5029200"/>
          </a:xfrm>
          <a:prstGeom prst="line">
            <a:avLst/>
          </a:prstGeom>
          <a:noFill/>
          <a:ln w="38100">
            <a:solidFill>
              <a:schemeClr val="tx1"/>
            </a:solidFill>
            <a:prstDash val="sysDot"/>
            <a:round/>
            <a:headEnd/>
            <a:tailEnd/>
          </a:ln>
        </p:spPr>
        <p:txBody>
          <a:bodyPr/>
          <a:lstStyle/>
          <a:p>
            <a:endParaRPr lang="id-ID"/>
          </a:p>
        </p:txBody>
      </p:sp>
      <p:sp>
        <p:nvSpPr>
          <p:cNvPr id="7189" name="Line 20"/>
          <p:cNvSpPr>
            <a:spLocks noChangeShapeType="1"/>
          </p:cNvSpPr>
          <p:nvPr/>
        </p:nvSpPr>
        <p:spPr bwMode="auto">
          <a:xfrm>
            <a:off x="3686175" y="1584325"/>
            <a:ext cx="0" cy="5029200"/>
          </a:xfrm>
          <a:prstGeom prst="line">
            <a:avLst/>
          </a:prstGeom>
          <a:noFill/>
          <a:ln w="38100">
            <a:solidFill>
              <a:schemeClr val="tx1"/>
            </a:solidFill>
            <a:prstDash val="sysDot"/>
            <a:round/>
            <a:headEnd/>
            <a:tailEnd/>
          </a:ln>
        </p:spPr>
        <p:txBody>
          <a:bodyPr/>
          <a:lstStyle/>
          <a:p>
            <a:endParaRPr lang="id-ID"/>
          </a:p>
        </p:txBody>
      </p:sp>
      <p:sp>
        <p:nvSpPr>
          <p:cNvPr id="7190" name="Line 21"/>
          <p:cNvSpPr>
            <a:spLocks noChangeShapeType="1"/>
          </p:cNvSpPr>
          <p:nvPr/>
        </p:nvSpPr>
        <p:spPr bwMode="auto">
          <a:xfrm>
            <a:off x="7327900" y="1600200"/>
            <a:ext cx="0" cy="5029200"/>
          </a:xfrm>
          <a:prstGeom prst="line">
            <a:avLst/>
          </a:prstGeom>
          <a:noFill/>
          <a:ln w="38100">
            <a:solidFill>
              <a:schemeClr val="tx1"/>
            </a:solidFill>
            <a:prstDash val="sysDot"/>
            <a:round/>
            <a:headEnd/>
            <a:tailEnd/>
          </a:ln>
        </p:spPr>
        <p:txBody>
          <a:bodyPr/>
          <a:lstStyle/>
          <a:p>
            <a:endParaRPr lang="id-ID"/>
          </a:p>
        </p:txBody>
      </p:sp>
      <p:sp>
        <p:nvSpPr>
          <p:cNvPr id="7191" name="Line 22"/>
          <p:cNvSpPr>
            <a:spLocks noChangeShapeType="1"/>
          </p:cNvSpPr>
          <p:nvPr/>
        </p:nvSpPr>
        <p:spPr bwMode="auto">
          <a:xfrm>
            <a:off x="5514975" y="1555750"/>
            <a:ext cx="0" cy="5029200"/>
          </a:xfrm>
          <a:prstGeom prst="line">
            <a:avLst/>
          </a:prstGeom>
          <a:noFill/>
          <a:ln w="38100">
            <a:solidFill>
              <a:schemeClr val="tx1"/>
            </a:solidFill>
            <a:prstDash val="sysDot"/>
            <a:round/>
            <a:headEnd/>
            <a:tailEnd/>
          </a:ln>
        </p:spPr>
        <p:txBody>
          <a:bodyPr/>
          <a:lstStyle/>
          <a:p>
            <a:endParaRPr lang="id-ID"/>
          </a:p>
        </p:txBody>
      </p:sp>
      <p:sp>
        <p:nvSpPr>
          <p:cNvPr id="7192" name="Text Box 23"/>
          <p:cNvSpPr txBox="1">
            <a:spLocks noChangeArrowheads="1"/>
          </p:cNvSpPr>
          <p:nvPr/>
        </p:nvSpPr>
        <p:spPr bwMode="auto">
          <a:xfrm>
            <a:off x="6016625" y="4187825"/>
            <a:ext cx="867545" cy="646331"/>
          </a:xfrm>
          <a:prstGeom prst="rect">
            <a:avLst/>
          </a:prstGeom>
          <a:noFill/>
          <a:ln w="9525">
            <a:noFill/>
            <a:miter lim="800000"/>
            <a:headEnd/>
            <a:tailEnd/>
          </a:ln>
        </p:spPr>
        <p:txBody>
          <a:bodyPr wrap="none">
            <a:spAutoFit/>
          </a:bodyPr>
          <a:lstStyle/>
          <a:p>
            <a:r>
              <a:rPr lang="en-US" sz="3600" b="1" dirty="0"/>
              <a:t>. . . </a:t>
            </a:r>
          </a:p>
        </p:txBody>
      </p:sp>
      <p:sp>
        <p:nvSpPr>
          <p:cNvPr id="7193" name="Line 25"/>
          <p:cNvSpPr>
            <a:spLocks noChangeShapeType="1"/>
          </p:cNvSpPr>
          <p:nvPr/>
        </p:nvSpPr>
        <p:spPr bwMode="auto">
          <a:xfrm>
            <a:off x="180975" y="2286000"/>
            <a:ext cx="8763000" cy="0"/>
          </a:xfrm>
          <a:prstGeom prst="line">
            <a:avLst/>
          </a:prstGeom>
          <a:noFill/>
          <a:ln w="38100">
            <a:solidFill>
              <a:schemeClr val="tx1"/>
            </a:solidFill>
            <a:prstDash val="sysDot"/>
            <a:round/>
            <a:headEnd/>
            <a:tailEnd/>
          </a:ln>
        </p:spPr>
        <p:txBody>
          <a:bodyPr/>
          <a:lstStyle/>
          <a:p>
            <a:endParaRPr lang="id-ID"/>
          </a:p>
        </p:txBody>
      </p:sp>
      <p:sp>
        <p:nvSpPr>
          <p:cNvPr id="7194" name="Line 26"/>
          <p:cNvSpPr>
            <a:spLocks noChangeShapeType="1"/>
          </p:cNvSpPr>
          <p:nvPr/>
        </p:nvSpPr>
        <p:spPr bwMode="auto">
          <a:xfrm>
            <a:off x="942975" y="3505200"/>
            <a:ext cx="0" cy="762000"/>
          </a:xfrm>
          <a:prstGeom prst="line">
            <a:avLst/>
          </a:prstGeom>
          <a:noFill/>
          <a:ln w="76200">
            <a:solidFill>
              <a:schemeClr val="tx1"/>
            </a:solidFill>
            <a:round/>
            <a:headEnd/>
            <a:tailEnd type="triangle" w="med" len="med"/>
          </a:ln>
        </p:spPr>
        <p:txBody>
          <a:bodyPr/>
          <a:lstStyle/>
          <a:p>
            <a:endParaRPr lang="id-ID"/>
          </a:p>
        </p:txBody>
      </p:sp>
      <p:sp>
        <p:nvSpPr>
          <p:cNvPr id="7195" name="Line 27"/>
          <p:cNvSpPr>
            <a:spLocks noChangeShapeType="1"/>
          </p:cNvSpPr>
          <p:nvPr/>
        </p:nvSpPr>
        <p:spPr bwMode="auto">
          <a:xfrm>
            <a:off x="2771775" y="3581400"/>
            <a:ext cx="0" cy="533400"/>
          </a:xfrm>
          <a:prstGeom prst="line">
            <a:avLst/>
          </a:prstGeom>
          <a:noFill/>
          <a:ln w="76200">
            <a:solidFill>
              <a:schemeClr val="tx1"/>
            </a:solidFill>
            <a:round/>
            <a:headEnd/>
            <a:tailEnd type="triangle" w="med" len="med"/>
          </a:ln>
        </p:spPr>
        <p:txBody>
          <a:bodyPr/>
          <a:lstStyle/>
          <a:p>
            <a:endParaRPr lang="id-ID"/>
          </a:p>
        </p:txBody>
      </p:sp>
      <p:sp>
        <p:nvSpPr>
          <p:cNvPr id="7196" name="Line 28"/>
          <p:cNvSpPr>
            <a:spLocks noChangeShapeType="1"/>
          </p:cNvSpPr>
          <p:nvPr/>
        </p:nvSpPr>
        <p:spPr bwMode="auto">
          <a:xfrm>
            <a:off x="8242300" y="3581400"/>
            <a:ext cx="0" cy="533400"/>
          </a:xfrm>
          <a:prstGeom prst="line">
            <a:avLst/>
          </a:prstGeom>
          <a:noFill/>
          <a:ln w="76200">
            <a:solidFill>
              <a:schemeClr val="tx1"/>
            </a:solidFill>
            <a:round/>
            <a:headEnd/>
            <a:tailEnd type="triangle" w="med" len="med"/>
          </a:ln>
        </p:spPr>
        <p:txBody>
          <a:bodyPr/>
          <a:lstStyle/>
          <a:p>
            <a:endParaRPr lang="id-ID"/>
          </a:p>
        </p:txBody>
      </p:sp>
      <p:sp>
        <p:nvSpPr>
          <p:cNvPr id="7197" name="Line 29"/>
          <p:cNvSpPr>
            <a:spLocks noChangeShapeType="1"/>
          </p:cNvSpPr>
          <p:nvPr/>
        </p:nvSpPr>
        <p:spPr bwMode="auto">
          <a:xfrm>
            <a:off x="942975" y="4724400"/>
            <a:ext cx="0" cy="457200"/>
          </a:xfrm>
          <a:prstGeom prst="line">
            <a:avLst/>
          </a:prstGeom>
          <a:noFill/>
          <a:ln w="76200">
            <a:solidFill>
              <a:schemeClr val="tx1"/>
            </a:solidFill>
            <a:round/>
            <a:headEnd/>
            <a:tailEnd type="triangle" w="med" len="med"/>
          </a:ln>
        </p:spPr>
        <p:txBody>
          <a:bodyPr/>
          <a:lstStyle/>
          <a:p>
            <a:endParaRPr lang="id-ID"/>
          </a:p>
        </p:txBody>
      </p:sp>
      <p:sp>
        <p:nvSpPr>
          <p:cNvPr id="7198" name="Line 30"/>
          <p:cNvSpPr>
            <a:spLocks noChangeShapeType="1"/>
          </p:cNvSpPr>
          <p:nvPr/>
        </p:nvSpPr>
        <p:spPr bwMode="auto">
          <a:xfrm>
            <a:off x="2771775" y="4724400"/>
            <a:ext cx="0" cy="457200"/>
          </a:xfrm>
          <a:prstGeom prst="line">
            <a:avLst/>
          </a:prstGeom>
          <a:noFill/>
          <a:ln w="76200">
            <a:solidFill>
              <a:schemeClr val="tx1"/>
            </a:solidFill>
            <a:round/>
            <a:headEnd/>
            <a:tailEnd type="triangle" w="med" len="med"/>
          </a:ln>
        </p:spPr>
        <p:txBody>
          <a:bodyPr/>
          <a:lstStyle/>
          <a:p>
            <a:endParaRPr lang="id-ID"/>
          </a:p>
        </p:txBody>
      </p:sp>
      <p:sp>
        <p:nvSpPr>
          <p:cNvPr id="7199" name="Line 31"/>
          <p:cNvSpPr>
            <a:spLocks noChangeShapeType="1"/>
          </p:cNvSpPr>
          <p:nvPr/>
        </p:nvSpPr>
        <p:spPr bwMode="auto">
          <a:xfrm>
            <a:off x="8258175" y="4724400"/>
            <a:ext cx="0" cy="457200"/>
          </a:xfrm>
          <a:prstGeom prst="line">
            <a:avLst/>
          </a:prstGeom>
          <a:noFill/>
          <a:ln w="76200">
            <a:solidFill>
              <a:schemeClr val="tx1"/>
            </a:solidFill>
            <a:round/>
            <a:headEnd/>
            <a:tailEnd type="triangle" w="med" len="med"/>
          </a:ln>
        </p:spPr>
        <p:txBody>
          <a:bodyPr/>
          <a:lstStyle/>
          <a:p>
            <a:endParaRPr lang="id-ID"/>
          </a:p>
        </p:txBody>
      </p:sp>
      <p:sp>
        <p:nvSpPr>
          <p:cNvPr id="7200" name="AutoShape 32"/>
          <p:cNvSpPr>
            <a:spLocks noChangeArrowheads="1"/>
          </p:cNvSpPr>
          <p:nvPr/>
        </p:nvSpPr>
        <p:spPr bwMode="auto">
          <a:xfrm>
            <a:off x="76200" y="5181600"/>
            <a:ext cx="1600200" cy="609600"/>
          </a:xfrm>
          <a:prstGeom prst="roundRect">
            <a:avLst>
              <a:gd name="adj" fmla="val 16667"/>
            </a:avLst>
          </a:prstGeom>
          <a:solidFill>
            <a:srgbClr val="99FF99"/>
          </a:solidFill>
          <a:ln w="9525">
            <a:solidFill>
              <a:srgbClr val="000000"/>
            </a:solidFill>
            <a:round/>
            <a:headEnd/>
            <a:tailEnd/>
          </a:ln>
        </p:spPr>
        <p:txBody>
          <a:bodyPr wrap="none" anchor="ctr"/>
          <a:lstStyle/>
          <a:p>
            <a:pPr algn="ctr" eaLnBrk="1" hangingPunct="1"/>
            <a:r>
              <a:rPr lang="en-US" sz="1600" dirty="0" err="1" smtClean="0">
                <a:solidFill>
                  <a:srgbClr val="000000"/>
                </a:solidFill>
                <a:latin typeface="Times New Roman" pitchFamily="18" charset="0"/>
              </a:rPr>
              <a:t>Pe</a:t>
            </a:r>
            <a:r>
              <a:rPr lang="id-ID" sz="1600" dirty="0" smtClean="0">
                <a:solidFill>
                  <a:srgbClr val="000000"/>
                </a:solidFill>
                <a:latin typeface="Times New Roman" pitchFamily="18" charset="0"/>
              </a:rPr>
              <a:t>rjanjian</a:t>
            </a:r>
            <a:r>
              <a:rPr lang="en-US" sz="1600" dirty="0" smtClean="0">
                <a:solidFill>
                  <a:srgbClr val="000000"/>
                </a:solidFill>
                <a:latin typeface="Times New Roman" pitchFamily="18" charset="0"/>
              </a:rPr>
              <a:t> </a:t>
            </a:r>
            <a:r>
              <a:rPr lang="en-US" sz="1600" dirty="0" err="1">
                <a:solidFill>
                  <a:srgbClr val="000000"/>
                </a:solidFill>
                <a:latin typeface="Times New Roman" pitchFamily="18" charset="0"/>
              </a:rPr>
              <a:t>Kinerja</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5</a:t>
            </a:r>
            <a:endParaRPr lang="en-US" sz="1600" i="1" dirty="0">
              <a:solidFill>
                <a:srgbClr val="000000"/>
              </a:solidFill>
              <a:latin typeface="Times New Roman" pitchFamily="18" charset="0"/>
            </a:endParaRPr>
          </a:p>
        </p:txBody>
      </p:sp>
      <p:sp>
        <p:nvSpPr>
          <p:cNvPr id="7201" name="AutoShape 33"/>
          <p:cNvSpPr>
            <a:spLocks noChangeArrowheads="1"/>
          </p:cNvSpPr>
          <p:nvPr/>
        </p:nvSpPr>
        <p:spPr bwMode="auto">
          <a:xfrm>
            <a:off x="1905000" y="5181600"/>
            <a:ext cx="1600200" cy="609600"/>
          </a:xfrm>
          <a:prstGeom prst="roundRect">
            <a:avLst>
              <a:gd name="adj" fmla="val 16667"/>
            </a:avLst>
          </a:prstGeom>
          <a:solidFill>
            <a:srgbClr val="99FF99"/>
          </a:solidFill>
          <a:ln w="9525">
            <a:solidFill>
              <a:srgbClr val="000000"/>
            </a:solidFill>
            <a:round/>
            <a:headEnd/>
            <a:tailEnd/>
          </a:ln>
        </p:spPr>
        <p:txBody>
          <a:bodyPr wrap="none" anchor="ctr"/>
          <a:lstStyle/>
          <a:p>
            <a:pPr algn="ctr" eaLnBrk="1" hangingPunct="1"/>
            <a:r>
              <a:rPr lang="en-US" sz="1600" dirty="0" err="1" smtClean="0">
                <a:solidFill>
                  <a:srgbClr val="000000"/>
                </a:solidFill>
                <a:latin typeface="Times New Roman" pitchFamily="18" charset="0"/>
              </a:rPr>
              <a:t>Pe</a:t>
            </a:r>
            <a:r>
              <a:rPr lang="id-ID" sz="1600" dirty="0" smtClean="0">
                <a:solidFill>
                  <a:srgbClr val="000000"/>
                </a:solidFill>
                <a:latin typeface="Times New Roman" pitchFamily="18" charset="0"/>
              </a:rPr>
              <a:t>rjanjia</a:t>
            </a:r>
            <a:r>
              <a:rPr lang="en-US" sz="1600" dirty="0" smtClean="0">
                <a:solidFill>
                  <a:srgbClr val="000000"/>
                </a:solidFill>
                <a:latin typeface="Times New Roman" pitchFamily="18" charset="0"/>
              </a:rPr>
              <a:t>n </a:t>
            </a:r>
            <a:r>
              <a:rPr lang="en-US" sz="1600" dirty="0" err="1">
                <a:solidFill>
                  <a:srgbClr val="000000"/>
                </a:solidFill>
                <a:latin typeface="Times New Roman" pitchFamily="18" charset="0"/>
              </a:rPr>
              <a:t>Kinerja</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6</a:t>
            </a:r>
            <a:endParaRPr lang="en-US" sz="1600" i="1" dirty="0">
              <a:solidFill>
                <a:srgbClr val="000000"/>
              </a:solidFill>
              <a:latin typeface="Times New Roman" pitchFamily="18" charset="0"/>
            </a:endParaRPr>
          </a:p>
        </p:txBody>
      </p:sp>
      <p:sp>
        <p:nvSpPr>
          <p:cNvPr id="7202" name="AutoShape 34"/>
          <p:cNvSpPr>
            <a:spLocks noChangeArrowheads="1"/>
          </p:cNvSpPr>
          <p:nvPr/>
        </p:nvSpPr>
        <p:spPr bwMode="auto">
          <a:xfrm>
            <a:off x="7467600" y="5181600"/>
            <a:ext cx="1600200" cy="609600"/>
          </a:xfrm>
          <a:prstGeom prst="roundRect">
            <a:avLst>
              <a:gd name="adj" fmla="val 16667"/>
            </a:avLst>
          </a:prstGeom>
          <a:solidFill>
            <a:srgbClr val="99FF99"/>
          </a:solidFill>
          <a:ln w="9525">
            <a:solidFill>
              <a:srgbClr val="000000"/>
            </a:solidFill>
            <a:round/>
            <a:headEnd/>
            <a:tailEnd/>
          </a:ln>
        </p:spPr>
        <p:txBody>
          <a:bodyPr wrap="none" anchor="ctr"/>
          <a:lstStyle/>
          <a:p>
            <a:pPr algn="ctr" eaLnBrk="1" hangingPunct="1"/>
            <a:r>
              <a:rPr lang="en-US" sz="1600" dirty="0" err="1" smtClean="0">
                <a:solidFill>
                  <a:srgbClr val="000000"/>
                </a:solidFill>
                <a:latin typeface="Times New Roman" pitchFamily="18" charset="0"/>
              </a:rPr>
              <a:t>Pe</a:t>
            </a:r>
            <a:r>
              <a:rPr lang="id-ID" sz="1600" dirty="0" smtClean="0">
                <a:solidFill>
                  <a:srgbClr val="000000"/>
                </a:solidFill>
                <a:latin typeface="Times New Roman" pitchFamily="18" charset="0"/>
              </a:rPr>
              <a:t>rjanji</a:t>
            </a:r>
            <a:r>
              <a:rPr lang="en-US" sz="1600" dirty="0" smtClean="0">
                <a:solidFill>
                  <a:srgbClr val="000000"/>
                </a:solidFill>
                <a:latin typeface="Times New Roman" pitchFamily="18" charset="0"/>
              </a:rPr>
              <a:t>an </a:t>
            </a:r>
            <a:r>
              <a:rPr lang="en-US" sz="1600" dirty="0" err="1">
                <a:solidFill>
                  <a:srgbClr val="000000"/>
                </a:solidFill>
                <a:latin typeface="Times New Roman" pitchFamily="18" charset="0"/>
              </a:rPr>
              <a:t>Kinerja</a:t>
            </a:r>
            <a:endParaRPr lang="en-US" sz="1600" dirty="0">
              <a:solidFill>
                <a:srgbClr val="000000"/>
              </a:solidFill>
              <a:latin typeface="Times New Roman" pitchFamily="18" charset="0"/>
            </a:endParaRPr>
          </a:p>
          <a:p>
            <a:pPr algn="ctr" eaLnBrk="1" hangingPunct="1"/>
            <a:r>
              <a:rPr lang="en-US" sz="1600" dirty="0" smtClean="0">
                <a:solidFill>
                  <a:srgbClr val="000000"/>
                </a:solidFill>
                <a:latin typeface="Times New Roman" pitchFamily="18" charset="0"/>
              </a:rPr>
              <a:t>201</a:t>
            </a:r>
            <a:r>
              <a:rPr lang="id-ID" sz="1600" dirty="0" smtClean="0">
                <a:solidFill>
                  <a:srgbClr val="000000"/>
                </a:solidFill>
                <a:latin typeface="Times New Roman" pitchFamily="18" charset="0"/>
              </a:rPr>
              <a:t>9</a:t>
            </a:r>
            <a:endParaRPr lang="en-US" sz="1600" i="1" dirty="0">
              <a:solidFill>
                <a:srgbClr val="000000"/>
              </a:solidFill>
              <a:latin typeface="Times New Roman" pitchFamily="18" charset="0"/>
            </a:endParaRPr>
          </a:p>
        </p:txBody>
      </p:sp>
      <p:sp>
        <p:nvSpPr>
          <p:cNvPr id="7203" name="Line 35"/>
          <p:cNvSpPr>
            <a:spLocks noChangeShapeType="1"/>
          </p:cNvSpPr>
          <p:nvPr/>
        </p:nvSpPr>
        <p:spPr bwMode="auto">
          <a:xfrm>
            <a:off x="2743200" y="5734050"/>
            <a:ext cx="0" cy="457200"/>
          </a:xfrm>
          <a:prstGeom prst="line">
            <a:avLst/>
          </a:prstGeom>
          <a:noFill/>
          <a:ln w="76200">
            <a:solidFill>
              <a:schemeClr val="tx1"/>
            </a:solidFill>
            <a:round/>
            <a:headEnd/>
            <a:tailEnd type="triangle" w="med" len="med"/>
          </a:ln>
        </p:spPr>
        <p:txBody>
          <a:bodyPr/>
          <a:lstStyle/>
          <a:p>
            <a:endParaRPr lang="id-ID"/>
          </a:p>
        </p:txBody>
      </p:sp>
      <p:sp>
        <p:nvSpPr>
          <p:cNvPr id="7204" name="Line 36"/>
          <p:cNvSpPr>
            <a:spLocks noChangeShapeType="1"/>
          </p:cNvSpPr>
          <p:nvPr/>
        </p:nvSpPr>
        <p:spPr bwMode="auto">
          <a:xfrm>
            <a:off x="8305800" y="5734050"/>
            <a:ext cx="0" cy="457200"/>
          </a:xfrm>
          <a:prstGeom prst="line">
            <a:avLst/>
          </a:prstGeom>
          <a:noFill/>
          <a:ln w="76200">
            <a:solidFill>
              <a:schemeClr val="tx1"/>
            </a:solidFill>
            <a:round/>
            <a:headEnd/>
            <a:tailEnd type="triangle" w="med" len="med"/>
          </a:ln>
        </p:spPr>
        <p:txBody>
          <a:bodyPr/>
          <a:lstStyle/>
          <a:p>
            <a:endParaRPr lang="id-ID"/>
          </a:p>
        </p:txBody>
      </p:sp>
    </p:spTree>
    <p:extLst>
      <p:ext uri="{BB962C8B-B14F-4D97-AF65-F5344CB8AC3E}">
        <p14:creationId xmlns:p14="http://schemas.microsoft.com/office/powerpoint/2010/main" val="2756499204"/>
      </p:ext>
    </p:extLst>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Tujuan</a:t>
            </a:r>
            <a:r>
              <a:rPr lang="en-US" dirty="0" smtClean="0"/>
              <a:t>/</a:t>
            </a:r>
            <a:r>
              <a:rPr lang="en-US" dirty="0" err="1" smtClean="0"/>
              <a:t>sasaran</a:t>
            </a:r>
            <a:r>
              <a:rPr lang="en-US" dirty="0" smtClean="0"/>
              <a:t> </a:t>
            </a:r>
            <a:r>
              <a:rPr lang="en-US" dirty="0" err="1" smtClean="0"/>
              <a:t>belum</a:t>
            </a:r>
            <a:r>
              <a:rPr lang="en-US" dirty="0" smtClean="0"/>
              <a:t> </a:t>
            </a:r>
            <a:r>
              <a:rPr lang="en-US" dirty="0" err="1" smtClean="0"/>
              <a:t>sepenuhnya</a:t>
            </a:r>
            <a:r>
              <a:rPr lang="en-US" dirty="0" smtClean="0"/>
              <a:t> </a:t>
            </a:r>
            <a:r>
              <a:rPr lang="en-US" dirty="0" err="1" smtClean="0"/>
              <a:t>berorientasi</a:t>
            </a:r>
            <a:r>
              <a:rPr lang="en-US" dirty="0" smtClean="0"/>
              <a:t> </a:t>
            </a:r>
            <a:r>
              <a:rPr lang="en-US" dirty="0" err="1" smtClean="0"/>
              <a:t>hasil</a:t>
            </a:r>
            <a:endParaRPr lang="en-US" dirty="0" smtClean="0"/>
          </a:p>
          <a:p>
            <a:r>
              <a:rPr lang="en-US" dirty="0" err="1" smtClean="0"/>
              <a:t>Hubungan</a:t>
            </a:r>
            <a:r>
              <a:rPr lang="en-US" dirty="0" smtClean="0"/>
              <a:t> (</a:t>
            </a:r>
            <a:r>
              <a:rPr lang="en-US" dirty="0" err="1" smtClean="0"/>
              <a:t>perbedaan</a:t>
            </a:r>
            <a:r>
              <a:rPr lang="en-US" dirty="0" smtClean="0"/>
              <a:t>) </a:t>
            </a:r>
            <a:r>
              <a:rPr lang="en-US" dirty="0" err="1" smtClean="0"/>
              <a:t>Tujuan</a:t>
            </a:r>
            <a:r>
              <a:rPr lang="en-US" dirty="0" smtClean="0"/>
              <a:t> </a:t>
            </a:r>
            <a:r>
              <a:rPr lang="en-US" dirty="0" err="1" smtClean="0"/>
              <a:t>dan</a:t>
            </a:r>
            <a:r>
              <a:rPr lang="en-US" dirty="0" smtClean="0"/>
              <a:t> </a:t>
            </a:r>
            <a:r>
              <a:rPr lang="en-US" dirty="0" err="1" smtClean="0"/>
              <a:t>Sasaran</a:t>
            </a:r>
            <a:r>
              <a:rPr lang="en-US" dirty="0" smtClean="0"/>
              <a:t> ?</a:t>
            </a:r>
          </a:p>
          <a:p>
            <a:r>
              <a:rPr lang="en-US" dirty="0" err="1" smtClean="0"/>
              <a:t>Bagaimana</a:t>
            </a:r>
            <a:r>
              <a:rPr lang="en-US" dirty="0" smtClean="0"/>
              <a:t> </a:t>
            </a:r>
            <a:r>
              <a:rPr lang="en-US" dirty="0" err="1" smtClean="0"/>
              <a:t>mengetahui</a:t>
            </a:r>
            <a:r>
              <a:rPr lang="en-US" dirty="0" smtClean="0"/>
              <a:t> </a:t>
            </a:r>
            <a:r>
              <a:rPr lang="en-US" dirty="0" err="1" smtClean="0"/>
              <a:t>tujuan</a:t>
            </a:r>
            <a:r>
              <a:rPr lang="en-US" dirty="0" smtClean="0"/>
              <a:t> </a:t>
            </a:r>
            <a:r>
              <a:rPr lang="en-US" dirty="0" err="1" smtClean="0"/>
              <a:t>telah</a:t>
            </a:r>
            <a:r>
              <a:rPr lang="en-US" dirty="0" smtClean="0"/>
              <a:t> </a:t>
            </a:r>
            <a:r>
              <a:rPr lang="en-US" dirty="0" err="1" smtClean="0"/>
              <a:t>tercapai</a:t>
            </a:r>
            <a:r>
              <a:rPr lang="en-US" dirty="0" smtClean="0"/>
              <a:t>?</a:t>
            </a:r>
            <a:endParaRPr lang="en-US" dirty="0"/>
          </a:p>
        </p:txBody>
      </p:sp>
      <p:sp>
        <p:nvSpPr>
          <p:cNvPr id="2" name="Title 1"/>
          <p:cNvSpPr>
            <a:spLocks noGrp="1"/>
          </p:cNvSpPr>
          <p:nvPr>
            <p:ph type="title"/>
          </p:nvPr>
        </p:nvSpPr>
        <p:spPr/>
        <p:txBody>
          <a:bodyPr/>
          <a:lstStyle/>
          <a:p>
            <a:r>
              <a:rPr lang="en-US" dirty="0" smtClean="0"/>
              <a:t>	PERENCANAAN KINERJA</a:t>
            </a:r>
            <a:endParaRPr lang="en-US" dirty="0"/>
          </a:p>
        </p:txBody>
      </p:sp>
    </p:spTree>
    <p:extLst>
      <p:ext uri="{BB962C8B-B14F-4D97-AF65-F5344CB8AC3E}">
        <p14:creationId xmlns:p14="http://schemas.microsoft.com/office/powerpoint/2010/main" val="3355500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Indikator</a:t>
            </a:r>
            <a:r>
              <a:rPr lang="en-US" dirty="0" smtClean="0"/>
              <a:t> </a:t>
            </a:r>
            <a:r>
              <a:rPr lang="en-US" dirty="0" err="1" smtClean="0"/>
              <a:t>kinerja</a:t>
            </a:r>
            <a:r>
              <a:rPr lang="en-US" dirty="0" smtClean="0"/>
              <a:t> yang </a:t>
            </a:r>
            <a:r>
              <a:rPr lang="en-US" dirty="0" err="1" smtClean="0"/>
              <a:t>ada</a:t>
            </a:r>
            <a:r>
              <a:rPr lang="en-US" dirty="0" smtClean="0"/>
              <a:t> </a:t>
            </a:r>
            <a:r>
              <a:rPr lang="en-US" dirty="0" err="1" smtClean="0"/>
              <a:t>belum</a:t>
            </a:r>
            <a:r>
              <a:rPr lang="en-US" dirty="0" smtClean="0"/>
              <a:t> </a:t>
            </a:r>
            <a:r>
              <a:rPr lang="en-US" dirty="0" err="1" smtClean="0"/>
              <a:t>sepenuhnya</a:t>
            </a:r>
            <a:r>
              <a:rPr lang="en-US" dirty="0" smtClean="0"/>
              <a:t> </a:t>
            </a:r>
            <a:r>
              <a:rPr lang="en-US" dirty="0" err="1" smtClean="0"/>
              <a:t>relevan</a:t>
            </a:r>
            <a:endParaRPr lang="en-US" dirty="0" smtClean="0"/>
          </a:p>
          <a:p>
            <a:r>
              <a:rPr lang="en-US" dirty="0" smtClean="0"/>
              <a:t>IKU yang </a:t>
            </a:r>
            <a:r>
              <a:rPr lang="en-US" dirty="0" err="1" smtClean="0"/>
              <a:t>ada</a:t>
            </a:r>
            <a:r>
              <a:rPr lang="en-US" dirty="0" smtClean="0"/>
              <a:t> </a:t>
            </a:r>
            <a:r>
              <a:rPr lang="en-US" dirty="0" err="1" smtClean="0"/>
              <a:t>belum</a:t>
            </a:r>
            <a:r>
              <a:rPr lang="en-US" dirty="0" smtClean="0"/>
              <a:t> </a:t>
            </a:r>
            <a:r>
              <a:rPr lang="en-US" dirty="0" err="1" smtClean="0"/>
              <a:t>sepenuhnya</a:t>
            </a:r>
            <a:r>
              <a:rPr lang="en-US" dirty="0" smtClean="0"/>
              <a:t> SMART</a:t>
            </a:r>
          </a:p>
          <a:p>
            <a:r>
              <a:rPr lang="en-US" dirty="0" smtClean="0"/>
              <a:t>IKU </a:t>
            </a:r>
            <a:r>
              <a:rPr lang="en-US" dirty="0" err="1" smtClean="0"/>
              <a:t>tingkat</a:t>
            </a:r>
            <a:r>
              <a:rPr lang="en-US" dirty="0" smtClean="0"/>
              <a:t> </a:t>
            </a:r>
            <a:r>
              <a:rPr lang="en-US" dirty="0" err="1" smtClean="0"/>
              <a:t>eselon</a:t>
            </a:r>
            <a:r>
              <a:rPr lang="en-US" dirty="0" smtClean="0"/>
              <a:t> I, II, unit </a:t>
            </a:r>
            <a:r>
              <a:rPr lang="en-US" dirty="0" err="1" smtClean="0"/>
              <a:t>mandiri</a:t>
            </a:r>
            <a:r>
              <a:rPr lang="en-US" dirty="0" smtClean="0"/>
              <a:t>?</a:t>
            </a:r>
          </a:p>
          <a:p>
            <a:r>
              <a:rPr lang="en-US" dirty="0" err="1" smtClean="0"/>
              <a:t>Pemanfaatan</a:t>
            </a:r>
            <a:r>
              <a:rPr lang="en-US" dirty="0" smtClean="0"/>
              <a:t> IKU </a:t>
            </a:r>
          </a:p>
          <a:p>
            <a:r>
              <a:rPr lang="en-US" dirty="0" err="1" smtClean="0"/>
              <a:t>Konsepsi</a:t>
            </a:r>
            <a:r>
              <a:rPr lang="en-US" dirty="0" smtClean="0"/>
              <a:t> </a:t>
            </a:r>
            <a:r>
              <a:rPr lang="en-US" dirty="0" err="1" smtClean="0"/>
              <a:t>pemahaman</a:t>
            </a:r>
            <a:r>
              <a:rPr lang="en-US" dirty="0" smtClean="0"/>
              <a:t> </a:t>
            </a:r>
            <a:r>
              <a:rPr lang="en-US" dirty="0" err="1" smtClean="0"/>
              <a:t>tentang</a:t>
            </a:r>
            <a:r>
              <a:rPr lang="en-US" dirty="0" smtClean="0"/>
              <a:t> IKU..!</a:t>
            </a:r>
          </a:p>
          <a:p>
            <a:r>
              <a:rPr lang="en-US" dirty="0" smtClean="0"/>
              <a:t>Cascading (</a:t>
            </a:r>
            <a:r>
              <a:rPr lang="en-US" dirty="0" err="1" smtClean="0"/>
              <a:t>pengukuran</a:t>
            </a:r>
            <a:r>
              <a:rPr lang="en-US" dirty="0" smtClean="0"/>
              <a:t>) </a:t>
            </a:r>
            <a:r>
              <a:rPr lang="en-US" dirty="0" err="1" smtClean="0"/>
              <a:t>kinerja</a:t>
            </a:r>
            <a:r>
              <a:rPr lang="en-US" dirty="0" smtClean="0"/>
              <a:t>?</a:t>
            </a:r>
            <a:br>
              <a:rPr lang="en-US" dirty="0" smtClean="0"/>
            </a:br>
            <a:endParaRPr lang="en-US" dirty="0" smtClean="0"/>
          </a:p>
        </p:txBody>
      </p:sp>
      <p:sp>
        <p:nvSpPr>
          <p:cNvPr id="2" name="Title 1"/>
          <p:cNvSpPr>
            <a:spLocks noGrp="1"/>
          </p:cNvSpPr>
          <p:nvPr>
            <p:ph type="title"/>
          </p:nvPr>
        </p:nvSpPr>
        <p:spPr/>
        <p:txBody>
          <a:bodyPr>
            <a:normAutofit/>
          </a:bodyPr>
          <a:lstStyle/>
          <a:p>
            <a:r>
              <a:rPr lang="en-US" dirty="0" smtClean="0"/>
              <a:t>	PENGUKURAN KINERJA</a:t>
            </a:r>
            <a:endParaRPr lang="en-US" dirty="0"/>
          </a:p>
        </p:txBody>
      </p:sp>
    </p:spTree>
    <p:extLst>
      <p:ext uri="{BB962C8B-B14F-4D97-AF65-F5344CB8AC3E}">
        <p14:creationId xmlns:p14="http://schemas.microsoft.com/office/powerpoint/2010/main" val="173931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id-ID" dirty="0" smtClean="0"/>
          </a:p>
          <a:p>
            <a:r>
              <a:rPr lang="id-ID" dirty="0" smtClean="0"/>
              <a:t>Kinerja aparatur tidak jelas...!!</a:t>
            </a:r>
          </a:p>
          <a:p>
            <a:r>
              <a:rPr lang="id-ID" dirty="0" smtClean="0"/>
              <a:t>Kepedulian atas kinerja rendah...</a:t>
            </a:r>
          </a:p>
          <a:p>
            <a:r>
              <a:rPr lang="id-ID" dirty="0" smtClean="0"/>
              <a:t>Kemampuan memahami kinerja rendah...</a:t>
            </a:r>
          </a:p>
          <a:p>
            <a:r>
              <a:rPr lang="id-ID" dirty="0" smtClean="0"/>
              <a:t>Keberanian/kesungguhan untuk berkinerja rendah</a:t>
            </a:r>
          </a:p>
          <a:p>
            <a:r>
              <a:rPr lang="id-ID" dirty="0" smtClean="0"/>
              <a:t>Lebih berorientasi kepada kerja dan penyerapan anggaran</a:t>
            </a:r>
          </a:p>
          <a:p>
            <a:r>
              <a:rPr lang="id-ID" dirty="0" smtClean="0"/>
              <a:t>Tidak mampu membedakan Kinerja vs kerja; hasil vs cara mencapai hasil; strategic outcome vs supporting activities</a:t>
            </a:r>
          </a:p>
          <a:p>
            <a:r>
              <a:rPr lang="id-ID" dirty="0" smtClean="0"/>
              <a:t>Kepercayaan publik terhadap kinerja aparatur rendah..</a:t>
            </a:r>
          </a:p>
          <a:p>
            <a:endParaRPr lang="id-ID" dirty="0" smtClean="0"/>
          </a:p>
          <a:p>
            <a:endParaRPr lang="id-ID" dirty="0" smtClean="0"/>
          </a:p>
          <a:p>
            <a:r>
              <a:rPr lang="id-ID" dirty="0" smtClean="0"/>
              <a:t>Lack of accountability on performance...!</a:t>
            </a:r>
          </a:p>
          <a:p>
            <a:endParaRPr lang="id-ID" dirty="0"/>
          </a:p>
        </p:txBody>
      </p:sp>
      <p:sp>
        <p:nvSpPr>
          <p:cNvPr id="3" name="Title 2"/>
          <p:cNvSpPr>
            <a:spLocks noGrp="1"/>
          </p:cNvSpPr>
          <p:nvPr>
            <p:ph type="title"/>
          </p:nvPr>
        </p:nvSpPr>
        <p:spPr/>
        <p:txBody>
          <a:bodyPr>
            <a:noAutofit/>
          </a:bodyPr>
          <a:lstStyle/>
          <a:p>
            <a:r>
              <a:rPr lang="id-ID" sz="2400" dirty="0" smtClean="0"/>
              <a:t>KEDEPUTIAN AKUNTABILITAS KINERJA APARATUR (Kenapa perlu ?/alasan dibentuknya Kedeputian..!)</a:t>
            </a:r>
            <a:br>
              <a:rPr lang="id-ID" sz="2400" dirty="0" smtClean="0"/>
            </a:br>
            <a:endParaRPr lang="id-ID"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blinds(horizontal)">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2910825"/>
              </p:ext>
            </p:extLst>
          </p:nvPr>
        </p:nvGraphicFramePr>
        <p:xfrm>
          <a:off x="457200" y="1481138"/>
          <a:ext cx="8229600" cy="34899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SASARAN</a:t>
                      </a:r>
                      <a:endParaRPr lang="en-US" dirty="0"/>
                    </a:p>
                  </a:txBody>
                  <a:tcPr/>
                </a:tc>
                <a:tc>
                  <a:txBody>
                    <a:bodyPr/>
                    <a:lstStyle/>
                    <a:p>
                      <a:r>
                        <a:rPr lang="en-US" dirty="0" smtClean="0"/>
                        <a:t>IKU</a:t>
                      </a:r>
                      <a:endParaRPr lang="en-US" dirty="0"/>
                    </a:p>
                  </a:txBody>
                  <a:tcPr/>
                </a:tc>
                <a:tc>
                  <a:txBody>
                    <a:bodyPr/>
                    <a:lstStyle/>
                    <a:p>
                      <a:r>
                        <a:rPr lang="en-US" dirty="0" smtClean="0"/>
                        <a:t>FORMULASI PERHITUNGAN</a:t>
                      </a:r>
                      <a:endParaRPr lang="en-US" dirty="0"/>
                    </a:p>
                  </a:txBody>
                  <a:tcPr/>
                </a:tc>
                <a:tc>
                  <a:txBody>
                    <a:bodyPr/>
                    <a:lstStyle/>
                    <a:p>
                      <a:endParaRPr lang="en-US"/>
                    </a:p>
                  </a:txBody>
                  <a:tcPr/>
                </a:tc>
              </a:tr>
              <a:tr h="370840">
                <a:tc>
                  <a:txBody>
                    <a:bodyPr/>
                    <a:lstStyle/>
                    <a:p>
                      <a:r>
                        <a:rPr lang="en-US" dirty="0" err="1" smtClean="0"/>
                        <a:t>Tersedianya</a:t>
                      </a:r>
                      <a:r>
                        <a:rPr lang="en-US" dirty="0" smtClean="0"/>
                        <a:t> SNI </a:t>
                      </a:r>
                      <a:r>
                        <a:rPr lang="en-US" dirty="0" err="1" smtClean="0"/>
                        <a:t>sesuai</a:t>
                      </a:r>
                      <a:r>
                        <a:rPr lang="en-US" dirty="0" smtClean="0"/>
                        <a:t> </a:t>
                      </a:r>
                      <a:r>
                        <a:rPr lang="en-US" dirty="0" err="1" smtClean="0"/>
                        <a:t>kebutuhan</a:t>
                      </a:r>
                      <a:r>
                        <a:rPr lang="en-US" dirty="0" smtClean="0"/>
                        <a:t> </a:t>
                      </a:r>
                      <a:r>
                        <a:rPr lang="en-US" dirty="0" err="1" smtClean="0"/>
                        <a:t>pasar</a:t>
                      </a:r>
                      <a:endParaRPr lang="en-US" dirty="0"/>
                    </a:p>
                  </a:txBody>
                  <a:tcPr/>
                </a:tc>
                <a:tc>
                  <a:txBody>
                    <a:bodyPr/>
                    <a:lstStyle/>
                    <a:p>
                      <a:r>
                        <a:rPr lang="en-US" dirty="0" smtClean="0"/>
                        <a:t>% </a:t>
                      </a:r>
                      <a:r>
                        <a:rPr lang="en-US" dirty="0" err="1" smtClean="0"/>
                        <a:t>realisasi</a:t>
                      </a:r>
                      <a:r>
                        <a:rPr lang="en-US" baseline="0" dirty="0" smtClean="0"/>
                        <a:t> </a:t>
                      </a:r>
                      <a:r>
                        <a:rPr lang="en-US" baseline="0" dirty="0" err="1" smtClean="0"/>
                        <a:t>penetapan</a:t>
                      </a:r>
                      <a:r>
                        <a:rPr lang="en-US" baseline="0" dirty="0" smtClean="0"/>
                        <a:t> SNI </a:t>
                      </a:r>
                      <a:r>
                        <a:rPr lang="en-US" baseline="0" dirty="0" err="1" smtClean="0"/>
                        <a:t>terhadap</a:t>
                      </a:r>
                      <a:r>
                        <a:rPr lang="en-US" baseline="0" dirty="0" smtClean="0"/>
                        <a:t> yang </a:t>
                      </a:r>
                      <a:r>
                        <a:rPr lang="en-US" baseline="0" dirty="0" err="1" smtClean="0"/>
                        <a:t>dibutuhkan</a:t>
                      </a:r>
                      <a:r>
                        <a:rPr lang="en-US" baseline="0" dirty="0" smtClean="0"/>
                        <a:t> </a:t>
                      </a:r>
                      <a:r>
                        <a:rPr lang="en-US" baseline="0" dirty="0" err="1" smtClean="0"/>
                        <a:t>pasar</a:t>
                      </a:r>
                      <a:endParaRPr lang="en-US" dirty="0"/>
                    </a:p>
                  </a:txBody>
                  <a:tcPr/>
                </a:tc>
                <a:tc>
                  <a:txBody>
                    <a:bodyPr/>
                    <a:lstStyle/>
                    <a:p>
                      <a:r>
                        <a:rPr lang="en-US" dirty="0" err="1" smtClean="0"/>
                        <a:t>Menghitung</a:t>
                      </a:r>
                      <a:r>
                        <a:rPr lang="en-US" baseline="0" dirty="0" smtClean="0"/>
                        <a:t> </a:t>
                      </a:r>
                      <a:r>
                        <a:rPr lang="en-US" baseline="0" dirty="0" err="1" smtClean="0"/>
                        <a:t>jlh</a:t>
                      </a:r>
                      <a:r>
                        <a:rPr lang="en-US" baseline="0" dirty="0" smtClean="0"/>
                        <a:t> SNI (</a:t>
                      </a:r>
                      <a:r>
                        <a:rPr lang="en-US" baseline="0" dirty="0" err="1" smtClean="0"/>
                        <a:t>absolut</a:t>
                      </a:r>
                      <a:r>
                        <a:rPr lang="en-US" baseline="0" dirty="0" smtClean="0"/>
                        <a:t>) yang </a:t>
                      </a:r>
                      <a:r>
                        <a:rPr lang="en-US" baseline="0" dirty="0" err="1" smtClean="0"/>
                        <a:t>dihasilkan</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a:t>
                      </a:r>
                      <a:r>
                        <a:rPr lang="en-US" baseline="0" dirty="0" err="1" smtClean="0"/>
                        <a:t>kebutuhan</a:t>
                      </a:r>
                      <a:r>
                        <a:rPr lang="en-US" baseline="0" dirty="0" smtClean="0"/>
                        <a:t> </a:t>
                      </a:r>
                      <a:r>
                        <a:rPr lang="en-US" baseline="0" dirty="0" err="1" smtClean="0"/>
                        <a:t>pasar</a:t>
                      </a:r>
                      <a:r>
                        <a:rPr lang="en-US" baseline="0" smtClean="0"/>
                        <a:t> (?)</a:t>
                      </a:r>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41606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2010-2014</a:t>
            </a:r>
            <a:endParaRPr lang="id-ID" sz="1400" b="1" dirty="0"/>
          </a:p>
        </p:txBody>
      </p:sp>
      <p:sp>
        <p:nvSpPr>
          <p:cNvPr id="3" name="Rectangle 2"/>
          <p:cNvSpPr/>
          <p:nvPr/>
        </p:nvSpPr>
        <p:spPr>
          <a:xfrm>
            <a:off x="214282" y="357166"/>
            <a:ext cx="3357586" cy="50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800" b="1" dirty="0" smtClean="0">
                <a:solidFill>
                  <a:schemeClr val="tx1"/>
                </a:solidFill>
              </a:rPr>
              <a:t>VISI:</a:t>
            </a:r>
          </a:p>
          <a:p>
            <a:pPr algn="just"/>
            <a:r>
              <a:rPr lang="id-ID" sz="800" b="1" dirty="0" smtClean="0">
                <a:solidFill>
                  <a:schemeClr val="tx1"/>
                </a:solidFill>
              </a:rPr>
              <a:t>Menjadi </a:t>
            </a:r>
            <a:r>
              <a:rPr lang="id-ID" sz="800" b="1" dirty="0">
                <a:solidFill>
                  <a:schemeClr val="tx1"/>
                </a:solidFill>
              </a:rPr>
              <a:t>lembaga terpercaya dalam mengembangkan Standar Nasional Indonesia untuk meningkatkan daya saing perekonomian nasional sesuai dengan perkembangan Iptek </a:t>
            </a:r>
          </a:p>
        </p:txBody>
      </p:sp>
      <p:sp>
        <p:nvSpPr>
          <p:cNvPr id="4" name="Rectangle 3"/>
          <p:cNvSpPr/>
          <p:nvPr/>
        </p:nvSpPr>
        <p:spPr>
          <a:xfrm>
            <a:off x="214282" y="928670"/>
            <a:ext cx="3929090" cy="11430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id-ID" sz="800" b="1" dirty="0" smtClean="0">
                <a:solidFill>
                  <a:schemeClr val="tx1"/>
                </a:solidFill>
              </a:rPr>
              <a:t>MISI</a:t>
            </a:r>
          </a:p>
          <a:p>
            <a:pPr marL="88900" indent="-88900" algn="just">
              <a:buFont typeface="+mj-lt"/>
              <a:buAutoNum type="arabicPeriod"/>
            </a:pPr>
            <a:r>
              <a:rPr lang="nn-NO" sz="800" b="1" dirty="0" smtClean="0">
                <a:solidFill>
                  <a:schemeClr val="tx1"/>
                </a:solidFill>
              </a:rPr>
              <a:t>Mengembangkan </a:t>
            </a:r>
            <a:r>
              <a:rPr lang="nn-NO" sz="800" b="1" dirty="0">
                <a:solidFill>
                  <a:schemeClr val="tx1"/>
                </a:solidFill>
              </a:rPr>
              <a:t>Standar Nasional Indonesia (SNI); </a:t>
            </a:r>
          </a:p>
          <a:p>
            <a:pPr marL="88900" indent="-88900" algn="just">
              <a:buFont typeface="+mj-lt"/>
              <a:buAutoNum type="arabicPeriod"/>
            </a:pPr>
            <a:r>
              <a:rPr lang="id-ID" sz="800" b="1" dirty="0" smtClean="0">
                <a:solidFill>
                  <a:schemeClr val="tx1"/>
                </a:solidFill>
              </a:rPr>
              <a:t>Mengembangkan </a:t>
            </a:r>
            <a:r>
              <a:rPr lang="id-ID" sz="800" b="1" dirty="0">
                <a:solidFill>
                  <a:schemeClr val="tx1"/>
                </a:solidFill>
              </a:rPr>
              <a:t>sistem penerapan standar dan penilaian kesesuaian; </a:t>
            </a:r>
          </a:p>
          <a:p>
            <a:pPr marL="88900" indent="-88900" algn="just">
              <a:buFont typeface="+mj-lt"/>
              <a:buAutoNum type="arabicPeriod"/>
            </a:pPr>
            <a:r>
              <a:rPr lang="id-ID" sz="800" b="1" dirty="0" smtClean="0">
                <a:solidFill>
                  <a:schemeClr val="tx1"/>
                </a:solidFill>
              </a:rPr>
              <a:t>Meningkatkan </a:t>
            </a:r>
            <a:r>
              <a:rPr lang="id-ID" sz="800" b="1" dirty="0">
                <a:solidFill>
                  <a:schemeClr val="tx1"/>
                </a:solidFill>
              </a:rPr>
              <a:t>persepsi masyarakat dan partisipasi pemangku kepentingan dalam bidang standardisasi dan penilaian kesesuaian; dan </a:t>
            </a:r>
          </a:p>
          <a:p>
            <a:pPr marL="88900" indent="-88900" algn="just">
              <a:buFont typeface="+mj-lt"/>
              <a:buAutoNum type="arabicPeriod"/>
            </a:pPr>
            <a:r>
              <a:rPr lang="id-ID" sz="800" b="1" dirty="0" smtClean="0">
                <a:solidFill>
                  <a:schemeClr val="tx1"/>
                </a:solidFill>
              </a:rPr>
              <a:t>Mengembangkan </a:t>
            </a:r>
            <a:r>
              <a:rPr lang="id-ID" sz="800" b="1" dirty="0">
                <a:solidFill>
                  <a:schemeClr val="tx1"/>
                </a:solidFill>
              </a:rPr>
              <a:t>kebijakan dan peraturan perundang-undangan standardisasi dan penilaian kesesuaian. </a:t>
            </a:r>
          </a:p>
          <a:p>
            <a:pPr algn="just"/>
            <a:endParaRPr lang="id-ID" sz="800" b="1" dirty="0">
              <a:solidFill>
                <a:schemeClr val="tx1"/>
              </a:solidFill>
            </a:endParaRPr>
          </a:p>
        </p:txBody>
      </p:sp>
      <p:sp>
        <p:nvSpPr>
          <p:cNvPr id="6" name="Rectangle 5"/>
          <p:cNvSpPr/>
          <p:nvPr/>
        </p:nvSpPr>
        <p:spPr>
          <a:xfrm>
            <a:off x="4286248" y="3929066"/>
            <a:ext cx="1357322" cy="50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9" name="Table 8"/>
          <p:cNvGraphicFramePr>
            <a:graphicFrameLocks noGrp="1"/>
          </p:cNvGraphicFramePr>
          <p:nvPr>
            <p:extLst>
              <p:ext uri="{D42A27DB-BD31-4B8C-83A1-F6EECF244321}">
                <p14:modId xmlns:p14="http://schemas.microsoft.com/office/powerpoint/2010/main" val="1661398404"/>
              </p:ext>
            </p:extLst>
          </p:nvPr>
        </p:nvGraphicFramePr>
        <p:xfrm>
          <a:off x="0" y="2214554"/>
          <a:ext cx="9144001" cy="4770608"/>
        </p:xfrm>
        <a:graphic>
          <a:graphicData uri="http://schemas.openxmlformats.org/drawingml/2006/table">
            <a:tbl>
              <a:tblPr firstRow="1" bandRow="1">
                <a:tableStyleId>{5C22544A-7EE6-4342-B048-85BDC9FD1C3A}</a:tableStyleId>
              </a:tblPr>
              <a:tblGrid>
                <a:gridCol w="1474838"/>
                <a:gridCol w="1106129"/>
                <a:gridCol w="848032"/>
                <a:gridCol w="1143000"/>
                <a:gridCol w="1037346"/>
                <a:gridCol w="307362"/>
                <a:gridCol w="255492"/>
                <a:gridCol w="282391"/>
                <a:gridCol w="307362"/>
                <a:gridCol w="390981"/>
                <a:gridCol w="919529"/>
                <a:gridCol w="1071539"/>
              </a:tblGrid>
              <a:tr h="631036">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2014</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36005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2010</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2011</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2012</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2013</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2014</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631036">
                <a:tc>
                  <a:txBody>
                    <a:bodyPr/>
                    <a:lstStyle/>
                    <a:p>
                      <a:r>
                        <a:rPr lang="id-ID" sz="800" kern="1200" baseline="0" dirty="0" smtClean="0">
                          <a:solidFill>
                            <a:schemeClr val="dk1"/>
                          </a:solidFill>
                          <a:latin typeface="+mn-lt"/>
                          <a:ea typeface="+mn-ea"/>
                          <a:cs typeface="+mn-cs"/>
                        </a:rPr>
                        <a:t>Meningkatkan </a:t>
                      </a:r>
                      <a:r>
                        <a:rPr lang="id-ID" sz="800" b="1" i="1" kern="1200" baseline="0" dirty="0" smtClean="0">
                          <a:solidFill>
                            <a:schemeClr val="dk1"/>
                          </a:solidFill>
                          <a:latin typeface="+mn-lt"/>
                          <a:ea typeface="+mn-ea"/>
                          <a:cs typeface="+mn-cs"/>
                        </a:rPr>
                        <a:t>penggunaan</a:t>
                      </a:r>
                      <a:r>
                        <a:rPr lang="id-ID" sz="800" kern="1200" baseline="0" dirty="0" smtClean="0">
                          <a:solidFill>
                            <a:schemeClr val="dk1"/>
                          </a:solidFill>
                          <a:latin typeface="+mn-lt"/>
                          <a:ea typeface="+mn-ea"/>
                          <a:cs typeface="+mn-cs"/>
                        </a:rPr>
                        <a:t> Standar Nasional Indonesia sebagai acuan pemangku kepentingan dalam pembangunan Iptek nasional dan transaksi perdagangan domestik dan global </a:t>
                      </a:r>
                    </a:p>
                  </a:txBody>
                  <a:tcPr/>
                </a:tc>
                <a:tc>
                  <a:txBody>
                    <a:bodyPr/>
                    <a:lstStyle/>
                    <a:p>
                      <a:endParaRPr lang="id-ID" dirty="0"/>
                    </a:p>
                  </a:txBody>
                  <a:tcPr/>
                </a:tc>
                <a:tc>
                  <a:txBody>
                    <a:bodyPr/>
                    <a:lstStyle/>
                    <a:p>
                      <a:endParaRPr lang="id-ID" dirty="0"/>
                    </a:p>
                  </a:txBody>
                  <a:tcPr/>
                </a:tc>
                <a:tc>
                  <a:txBody>
                    <a:bodyPr/>
                    <a:lstStyle/>
                    <a:p>
                      <a:r>
                        <a:rPr lang="id-ID" sz="800" kern="1200" baseline="0" dirty="0" smtClean="0">
                          <a:solidFill>
                            <a:schemeClr val="dk1"/>
                          </a:solidFill>
                          <a:latin typeface="+mn-lt"/>
                          <a:ea typeface="+mn-ea"/>
                          <a:cs typeface="+mn-cs"/>
                        </a:rPr>
                        <a:t>Tersedianya SNI sesuai kebutuhan pasar </a:t>
                      </a:r>
                      <a:endParaRPr lang="id-ID"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800" kern="1200" baseline="0" dirty="0" smtClean="0">
                          <a:solidFill>
                            <a:schemeClr val="dk1"/>
                          </a:solidFill>
                          <a:latin typeface="+mn-lt"/>
                          <a:ea typeface="+mn-ea"/>
                          <a:cs typeface="+mn-cs"/>
                        </a:rPr>
                        <a:t>Persentase realisasi </a:t>
                      </a:r>
                      <a:r>
                        <a:rPr lang="id-ID" sz="800" b="1" i="1" kern="1200" baseline="0" dirty="0" smtClean="0">
                          <a:solidFill>
                            <a:schemeClr val="dk1"/>
                          </a:solidFill>
                          <a:latin typeface="+mn-lt"/>
                          <a:ea typeface="+mn-ea"/>
                          <a:cs typeface="+mn-cs"/>
                        </a:rPr>
                        <a:t>penetapan</a:t>
                      </a:r>
                      <a:r>
                        <a:rPr lang="id-ID" sz="800" kern="1200" baseline="0" dirty="0" smtClean="0">
                          <a:solidFill>
                            <a:schemeClr val="dk1"/>
                          </a:solidFill>
                          <a:latin typeface="+mn-lt"/>
                          <a:ea typeface="+mn-ea"/>
                          <a:cs typeface="+mn-cs"/>
                        </a:rPr>
                        <a:t> SNI terhadap SNI yang dibutuhkan pasar 	</a:t>
                      </a:r>
                    </a:p>
                    <a:p>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dirty="0" smtClean="0"/>
                        <a:t>70%</a:t>
                      </a:r>
                      <a:endParaRPr lang="id-ID" sz="800" dirty="0"/>
                    </a:p>
                  </a:txBody>
                  <a:tcPr/>
                </a:tc>
                <a:tc>
                  <a:txBody>
                    <a:bodyPr/>
                    <a:lstStyle/>
                    <a:p>
                      <a:endParaRPr lang="id-ID" dirty="0"/>
                    </a:p>
                  </a:txBody>
                  <a:tcPr/>
                </a:tc>
                <a:tc>
                  <a:txBody>
                    <a:bodyPr/>
                    <a:lstStyle/>
                    <a:p>
                      <a:endParaRPr lang="id-ID" dirty="0"/>
                    </a:p>
                  </a:txBody>
                  <a:tcPr/>
                </a:tc>
              </a:tr>
              <a:tr h="850114">
                <a:tc>
                  <a:txBody>
                    <a:bodyPr/>
                    <a:lstStyle/>
                    <a:p>
                      <a:r>
                        <a:rPr lang="id-ID" sz="800" kern="1200" baseline="0" dirty="0" smtClean="0">
                          <a:solidFill>
                            <a:schemeClr val="dk1"/>
                          </a:solidFill>
                          <a:latin typeface="+mn-lt"/>
                          <a:ea typeface="+mn-ea"/>
                          <a:cs typeface="+mn-cs"/>
                        </a:rPr>
                        <a:t>Memperkuat sistem penerapan standar dan penilaian kesesuaian dalam pembangunan iptek nasional dan memfasilitasi transaksi perdagangan </a:t>
                      </a:r>
                    </a:p>
                  </a:txBody>
                  <a:tcPr/>
                </a:tc>
                <a:tc>
                  <a:txBody>
                    <a:bodyPr/>
                    <a:lstStyle/>
                    <a:p>
                      <a:endParaRPr lang="id-ID"/>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Tercapainya peningkatan efektifitas sistem penerapan standar dan akreditasi </a:t>
                      </a:r>
                      <a:endParaRPr lang="id-ID"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800" kern="1200" baseline="0" dirty="0" smtClean="0">
                          <a:solidFill>
                            <a:schemeClr val="dk1"/>
                          </a:solidFill>
                          <a:latin typeface="+mn-lt"/>
                          <a:ea typeface="+mn-ea"/>
                          <a:cs typeface="+mn-cs"/>
                        </a:rPr>
                        <a:t>Persentase peningkatan jumlah pelaku usaha yang menerapkan SNI </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dirty="0" smtClean="0"/>
                        <a:t>19%</a:t>
                      </a:r>
                      <a:endParaRPr lang="id-ID" sz="800" dirty="0"/>
                    </a:p>
                  </a:txBody>
                  <a:tcPr/>
                </a:tc>
                <a:tc>
                  <a:txBody>
                    <a:bodyPr/>
                    <a:lstStyle/>
                    <a:p>
                      <a:endParaRPr lang="id-ID"/>
                    </a:p>
                  </a:txBody>
                  <a:tcPr/>
                </a:tc>
                <a:tc>
                  <a:txBody>
                    <a:bodyPr/>
                    <a:lstStyle/>
                    <a:p>
                      <a:endParaRPr lang="id-ID"/>
                    </a:p>
                  </a:txBody>
                  <a:tcPr/>
                </a:tc>
              </a:tr>
              <a:tr h="631036">
                <a:tc>
                  <a:txBody>
                    <a:bodyPr/>
                    <a:lstStyle/>
                    <a:p>
                      <a:r>
                        <a:rPr lang="it-IT" sz="800" kern="1200" baseline="0" dirty="0" smtClean="0">
                          <a:solidFill>
                            <a:schemeClr val="dk1"/>
                          </a:solidFill>
                          <a:latin typeface="+mn-lt"/>
                          <a:ea typeface="+mn-ea"/>
                          <a:cs typeface="+mn-cs"/>
                        </a:rPr>
                        <a:t>Menjadi lembaga terpercaya dalam pengembangan dan pembinaan standardisasi dan penilaian kesesuaian </a:t>
                      </a:r>
                      <a:endParaRPr lang="id-ID" sz="800" dirty="0"/>
                    </a:p>
                  </a:txBody>
                  <a:tcPr/>
                </a:tc>
                <a:tc>
                  <a:txBody>
                    <a:bodyPr/>
                    <a:lstStyle/>
                    <a:p>
                      <a:endParaRPr lang="id-ID" dirty="0"/>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Terciptanya budaya standar di masyarakat </a:t>
                      </a:r>
                      <a:endParaRPr lang="id-ID"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800" kern="1200" baseline="0" dirty="0" smtClean="0">
                          <a:solidFill>
                            <a:schemeClr val="dk1"/>
                          </a:solidFill>
                          <a:latin typeface="+mn-lt"/>
                          <a:ea typeface="+mn-ea"/>
                          <a:cs typeface="+mn-cs"/>
                        </a:rPr>
                        <a:t>Persentase peningkatan masyarakat yang peduli terhadap standardisasi </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dirty="0" smtClean="0"/>
                        <a:t>10%</a:t>
                      </a:r>
                      <a:endParaRPr lang="id-ID" sz="800" dirty="0"/>
                    </a:p>
                  </a:txBody>
                  <a:tcPr/>
                </a:tc>
                <a:tc>
                  <a:txBody>
                    <a:bodyPr/>
                    <a:lstStyle/>
                    <a:p>
                      <a:endParaRPr lang="id-ID"/>
                    </a:p>
                  </a:txBody>
                  <a:tcPr/>
                </a:tc>
                <a:tc>
                  <a:txBody>
                    <a:bodyPr/>
                    <a:lstStyle/>
                    <a:p>
                      <a:endParaRPr lang="id-ID"/>
                    </a:p>
                  </a:txBody>
                  <a:tcPr/>
                </a:tc>
              </a:tr>
              <a:tr h="631036">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kern="1200" baseline="0" dirty="0" smtClean="0">
                          <a:solidFill>
                            <a:schemeClr val="dk1"/>
                          </a:solidFill>
                          <a:latin typeface="+mn-lt"/>
                          <a:ea typeface="+mn-ea"/>
                          <a:cs typeface="+mn-cs"/>
                        </a:rPr>
                        <a:t>Diterapkannya sistem standardisasi dan penilaian kesesuaian oleh pemangku kepentingan; </a:t>
                      </a:r>
                      <a:endParaRPr lang="id-ID"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800" kern="1200" baseline="0" dirty="0" smtClean="0">
                          <a:solidFill>
                            <a:schemeClr val="dk1"/>
                          </a:solidFill>
                          <a:latin typeface="+mn-lt"/>
                          <a:ea typeface="+mn-ea"/>
                          <a:cs typeface="+mn-cs"/>
                        </a:rPr>
                        <a:t>Jumlah kebijakan standardisasi dan penilaian kesesuaian </a:t>
                      </a:r>
                    </a:p>
                    <a:p>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dirty="0" smtClean="0"/>
                        <a:t>1 dok</a:t>
                      </a:r>
                      <a:endParaRPr lang="id-ID" sz="800" dirty="0"/>
                    </a:p>
                  </a:txBody>
                  <a:tcPr/>
                </a:tc>
                <a:tc>
                  <a:txBody>
                    <a:bodyPr/>
                    <a:lstStyle/>
                    <a:p>
                      <a:endParaRPr lang="id-ID" dirty="0"/>
                    </a:p>
                  </a:txBody>
                  <a:tcPr/>
                </a:tc>
                <a:tc>
                  <a:txBody>
                    <a:bodyPr/>
                    <a:lstStyle/>
                    <a:p>
                      <a:endParaRPr lang="id-ID" dirty="0"/>
                    </a:p>
                  </a:txBody>
                  <a:tcPr/>
                </a:tc>
              </a:tr>
            </a:tbl>
          </a:graphicData>
        </a:graphic>
      </p:graphicFrame>
      <p:sp>
        <p:nvSpPr>
          <p:cNvPr id="5" name="Rectangle 4"/>
          <p:cNvSpPr/>
          <p:nvPr/>
        </p:nvSpPr>
        <p:spPr>
          <a:xfrm>
            <a:off x="1547664" y="3356992"/>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0" name="Rectangle 9"/>
          <p:cNvSpPr/>
          <p:nvPr/>
        </p:nvSpPr>
        <p:spPr>
          <a:xfrm>
            <a:off x="1547664" y="5085184"/>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1" name="Rectangle 10"/>
          <p:cNvSpPr/>
          <p:nvPr/>
        </p:nvSpPr>
        <p:spPr>
          <a:xfrm>
            <a:off x="2555776" y="5089174"/>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2" name="Rectangle 11"/>
          <p:cNvSpPr/>
          <p:nvPr/>
        </p:nvSpPr>
        <p:spPr>
          <a:xfrm>
            <a:off x="2555776" y="4293096"/>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3" name="Rectangle 12"/>
          <p:cNvSpPr/>
          <p:nvPr/>
        </p:nvSpPr>
        <p:spPr>
          <a:xfrm>
            <a:off x="1547664" y="4297086"/>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4" name="Rectangle 13"/>
          <p:cNvSpPr/>
          <p:nvPr/>
        </p:nvSpPr>
        <p:spPr>
          <a:xfrm>
            <a:off x="2699792" y="3360982"/>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2010-2014</a:t>
            </a:r>
            <a:endParaRPr lang="id-ID" sz="1400" b="1" dirty="0"/>
          </a:p>
        </p:txBody>
      </p:sp>
      <p:sp>
        <p:nvSpPr>
          <p:cNvPr id="3" name="Rectangle 2"/>
          <p:cNvSpPr/>
          <p:nvPr/>
        </p:nvSpPr>
        <p:spPr>
          <a:xfrm>
            <a:off x="214282" y="357166"/>
            <a:ext cx="3357586" cy="50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800" b="1" dirty="0" smtClean="0">
                <a:solidFill>
                  <a:schemeClr val="tx1"/>
                </a:solidFill>
              </a:rPr>
              <a:t>VISI:</a:t>
            </a:r>
          </a:p>
          <a:p>
            <a:pPr algn="just"/>
            <a:r>
              <a:rPr lang="id-ID" sz="800" b="1" dirty="0" smtClean="0">
                <a:solidFill>
                  <a:schemeClr val="tx1"/>
                </a:solidFill>
              </a:rPr>
              <a:t>Menjadi </a:t>
            </a:r>
            <a:r>
              <a:rPr lang="id-ID" sz="800" b="1" dirty="0">
                <a:solidFill>
                  <a:schemeClr val="tx1"/>
                </a:solidFill>
              </a:rPr>
              <a:t>lembaga terpercaya dalam mengembangkan Standar Nasional Indonesia untuk meningkatkan daya saing perekonomian nasional sesuai dengan perkembangan Iptek </a:t>
            </a:r>
          </a:p>
        </p:txBody>
      </p:sp>
      <p:sp>
        <p:nvSpPr>
          <p:cNvPr id="4" name="Rectangle 3"/>
          <p:cNvSpPr/>
          <p:nvPr/>
        </p:nvSpPr>
        <p:spPr>
          <a:xfrm>
            <a:off x="214282" y="928670"/>
            <a:ext cx="3929090" cy="11430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id-ID" sz="800" b="1" dirty="0" smtClean="0">
                <a:solidFill>
                  <a:schemeClr val="tx1"/>
                </a:solidFill>
              </a:rPr>
              <a:t>MISI</a:t>
            </a:r>
          </a:p>
          <a:p>
            <a:pPr marL="88900" indent="-88900" algn="just">
              <a:buFont typeface="+mj-lt"/>
              <a:buAutoNum type="arabicPeriod"/>
            </a:pPr>
            <a:r>
              <a:rPr lang="nn-NO" sz="800" b="1" dirty="0" smtClean="0">
                <a:solidFill>
                  <a:schemeClr val="tx1"/>
                </a:solidFill>
              </a:rPr>
              <a:t>Mengembangkan </a:t>
            </a:r>
            <a:r>
              <a:rPr lang="nn-NO" sz="800" b="1" dirty="0">
                <a:solidFill>
                  <a:schemeClr val="tx1"/>
                </a:solidFill>
              </a:rPr>
              <a:t>Standar Nasional Indonesia (SNI); </a:t>
            </a:r>
          </a:p>
          <a:p>
            <a:pPr marL="88900" indent="-88900" algn="just">
              <a:buFont typeface="+mj-lt"/>
              <a:buAutoNum type="arabicPeriod"/>
            </a:pPr>
            <a:r>
              <a:rPr lang="id-ID" sz="800" b="1" dirty="0" smtClean="0">
                <a:solidFill>
                  <a:schemeClr val="tx1"/>
                </a:solidFill>
              </a:rPr>
              <a:t>Mengembangkan </a:t>
            </a:r>
            <a:r>
              <a:rPr lang="id-ID" sz="800" b="1" dirty="0">
                <a:solidFill>
                  <a:schemeClr val="tx1"/>
                </a:solidFill>
              </a:rPr>
              <a:t>sistem penerapan standar dan penilaian kesesuaian; </a:t>
            </a:r>
          </a:p>
          <a:p>
            <a:pPr marL="88900" indent="-88900" algn="just">
              <a:buFont typeface="+mj-lt"/>
              <a:buAutoNum type="arabicPeriod"/>
            </a:pPr>
            <a:r>
              <a:rPr lang="id-ID" sz="800" b="1" dirty="0" smtClean="0">
                <a:solidFill>
                  <a:schemeClr val="tx1"/>
                </a:solidFill>
              </a:rPr>
              <a:t>Meningkatkan </a:t>
            </a:r>
            <a:r>
              <a:rPr lang="id-ID" sz="800" b="1" dirty="0">
                <a:solidFill>
                  <a:schemeClr val="tx1"/>
                </a:solidFill>
              </a:rPr>
              <a:t>persepsi masyarakat dan partisipasi pemangku kepentingan dalam bidang standardisasi dan penilaian kesesuaian; dan </a:t>
            </a:r>
          </a:p>
          <a:p>
            <a:pPr marL="88900" indent="-88900" algn="just">
              <a:buFont typeface="+mj-lt"/>
              <a:buAutoNum type="arabicPeriod"/>
            </a:pPr>
            <a:r>
              <a:rPr lang="id-ID" sz="800" b="1" dirty="0" smtClean="0">
                <a:solidFill>
                  <a:schemeClr val="tx1"/>
                </a:solidFill>
              </a:rPr>
              <a:t>Mengembangkan </a:t>
            </a:r>
            <a:r>
              <a:rPr lang="id-ID" sz="800" b="1" dirty="0">
                <a:solidFill>
                  <a:schemeClr val="tx1"/>
                </a:solidFill>
              </a:rPr>
              <a:t>kebijakan dan peraturan perundang-undangan standardisasi dan penilaian kesesuaian. </a:t>
            </a:r>
          </a:p>
          <a:p>
            <a:pPr algn="just"/>
            <a:endParaRPr lang="id-ID" sz="800" b="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918116329"/>
              </p:ext>
            </p:extLst>
          </p:nvPr>
        </p:nvGraphicFramePr>
        <p:xfrm>
          <a:off x="0" y="2883280"/>
          <a:ext cx="9001155" cy="2301728"/>
        </p:xfrm>
        <a:graphic>
          <a:graphicData uri="http://schemas.openxmlformats.org/drawingml/2006/table">
            <a:tbl>
              <a:tblPr firstRow="1" bandRow="1">
                <a:tableStyleId>{5C22544A-7EE6-4342-B048-85BDC9FD1C3A}</a:tableStyleId>
              </a:tblPr>
              <a:tblGrid>
                <a:gridCol w="1451799"/>
                <a:gridCol w="1088849"/>
                <a:gridCol w="834784"/>
                <a:gridCol w="1125144"/>
                <a:gridCol w="1021141"/>
                <a:gridCol w="302560"/>
                <a:gridCol w="251501"/>
                <a:gridCol w="277979"/>
                <a:gridCol w="302560"/>
                <a:gridCol w="384874"/>
                <a:gridCol w="959833"/>
                <a:gridCol w="1000131"/>
              </a:tblGrid>
              <a:tr h="631036">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2014</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36005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2010</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2011</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2012</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2013</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2014</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631036">
                <a:tc>
                  <a:txBody>
                    <a:bodyPr/>
                    <a:lstStyle/>
                    <a:p>
                      <a:endParaRPr lang="id-ID" dirty="0"/>
                    </a:p>
                  </a:txBody>
                  <a:tcPr/>
                </a:tc>
                <a:tc>
                  <a:txBody>
                    <a:bodyPr/>
                    <a:lstStyle/>
                    <a:p>
                      <a:endParaRPr lang="id-ID"/>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Terwujudnya organisasi yang efektif dan efisien </a:t>
                      </a:r>
                      <a:endParaRPr lang="id-ID" sz="800" dirty="0"/>
                    </a:p>
                  </a:txBody>
                  <a:tcPr/>
                </a:tc>
                <a:tc>
                  <a:txBody>
                    <a:bodyPr/>
                    <a:lstStyle/>
                    <a:p>
                      <a:pPr marL="87313" indent="-87313">
                        <a:buFont typeface="Arial" pitchFamily="34" charset="0"/>
                        <a:buChar char="•"/>
                      </a:pPr>
                      <a:r>
                        <a:rPr lang="id-ID" sz="800" kern="1200" baseline="0" dirty="0" smtClean="0">
                          <a:solidFill>
                            <a:schemeClr val="dk1"/>
                          </a:solidFill>
                          <a:latin typeface="+mn-lt"/>
                          <a:ea typeface="+mn-ea"/>
                          <a:cs typeface="+mn-cs"/>
                        </a:rPr>
                        <a:t>Opini WTP atas laporan keuangan BSN </a:t>
                      </a:r>
                    </a:p>
                    <a:p>
                      <a:pPr marL="87313" indent="-87313">
                        <a:buFont typeface="Arial" pitchFamily="34" charset="0"/>
                        <a:buChar char="•"/>
                      </a:pPr>
                      <a:endParaRPr lang="id-ID" sz="800" kern="1200" baseline="0" dirty="0" smtClean="0">
                        <a:solidFill>
                          <a:schemeClr val="dk1"/>
                        </a:solidFill>
                        <a:latin typeface="+mn-lt"/>
                        <a:ea typeface="+mn-ea"/>
                        <a:cs typeface="+mn-cs"/>
                      </a:endParaRPr>
                    </a:p>
                    <a:p>
                      <a:pPr marL="87313" indent="-87313">
                        <a:buFont typeface="Arial" pitchFamily="34" charset="0"/>
                        <a:buChar char="•"/>
                      </a:pPr>
                      <a:r>
                        <a:rPr lang="id-ID" sz="800" kern="1200" baseline="0" dirty="0" smtClean="0">
                          <a:solidFill>
                            <a:schemeClr val="dk1"/>
                          </a:solidFill>
                          <a:latin typeface="+mn-lt"/>
                          <a:ea typeface="+mn-ea"/>
                          <a:cs typeface="+mn-cs"/>
                        </a:rPr>
                        <a:t>Indeks Kepuasan Pelanggan terhadap Layanan Publik BSN </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dirty="0" smtClean="0"/>
                        <a:t>WTP</a:t>
                      </a:r>
                    </a:p>
                    <a:p>
                      <a:endParaRPr lang="id-ID" sz="800" dirty="0" smtClean="0"/>
                    </a:p>
                    <a:p>
                      <a:endParaRPr lang="id-ID" sz="800" dirty="0" smtClean="0"/>
                    </a:p>
                    <a:p>
                      <a:endParaRPr lang="id-ID" sz="800" dirty="0" smtClean="0"/>
                    </a:p>
                    <a:p>
                      <a:r>
                        <a:rPr lang="id-ID" sz="800" dirty="0" smtClean="0"/>
                        <a:t>85</a:t>
                      </a:r>
                    </a:p>
                    <a:p>
                      <a:endParaRPr lang="id-ID" sz="800" dirty="0"/>
                    </a:p>
                  </a:txBody>
                  <a:tcPr/>
                </a:tc>
                <a:tc>
                  <a:txBody>
                    <a:bodyPr/>
                    <a:lstStyle/>
                    <a:p>
                      <a:endParaRPr lang="id-ID" dirty="0"/>
                    </a:p>
                  </a:txBody>
                  <a:tcPr/>
                </a:tc>
                <a:tc>
                  <a:txBody>
                    <a:bodyPr/>
                    <a:lstStyle/>
                    <a:p>
                      <a:endParaRPr lang="id-ID"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2010-2014</a:t>
            </a:r>
            <a:endParaRPr lang="id-ID" sz="1400" b="1" dirty="0"/>
          </a:p>
        </p:txBody>
      </p:sp>
      <p:sp>
        <p:nvSpPr>
          <p:cNvPr id="6" name="Rectangle 5"/>
          <p:cNvSpPr/>
          <p:nvPr/>
        </p:nvSpPr>
        <p:spPr>
          <a:xfrm>
            <a:off x="4286248" y="3929066"/>
            <a:ext cx="1357322" cy="50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9" name="Table 8"/>
          <p:cNvGraphicFramePr>
            <a:graphicFrameLocks noGrp="1"/>
          </p:cNvGraphicFramePr>
          <p:nvPr>
            <p:extLst>
              <p:ext uri="{D42A27DB-BD31-4B8C-83A1-F6EECF244321}">
                <p14:modId xmlns:p14="http://schemas.microsoft.com/office/powerpoint/2010/main" val="937608784"/>
              </p:ext>
            </p:extLst>
          </p:nvPr>
        </p:nvGraphicFramePr>
        <p:xfrm>
          <a:off x="106173" y="83540"/>
          <a:ext cx="8858315" cy="7757648"/>
        </p:xfrm>
        <a:graphic>
          <a:graphicData uri="http://schemas.openxmlformats.org/drawingml/2006/table">
            <a:tbl>
              <a:tblPr firstRow="1" bandRow="1">
                <a:tableStyleId>{5C22544A-7EE6-4342-B048-85BDC9FD1C3A}</a:tableStyleId>
              </a:tblPr>
              <a:tblGrid>
                <a:gridCol w="1428760"/>
                <a:gridCol w="1071570"/>
                <a:gridCol w="821537"/>
                <a:gridCol w="1107289"/>
                <a:gridCol w="1004936"/>
                <a:gridCol w="297759"/>
                <a:gridCol w="247510"/>
                <a:gridCol w="273568"/>
                <a:gridCol w="208280"/>
                <a:gridCol w="468245"/>
                <a:gridCol w="821572"/>
                <a:gridCol w="1107289"/>
              </a:tblGrid>
              <a:tr h="631036">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2019</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36005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2015</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2016</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2017</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2018</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2019</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631036">
                <a:tc>
                  <a:txBody>
                    <a:bodyPr/>
                    <a:lstStyle/>
                    <a:p>
                      <a:r>
                        <a:rPr lang="id-ID" sz="800" kern="1200" baseline="0" dirty="0" smtClean="0">
                          <a:solidFill>
                            <a:schemeClr val="dk1"/>
                          </a:solidFill>
                          <a:latin typeface="+mn-lt"/>
                          <a:ea typeface="+mn-ea"/>
                          <a:cs typeface="+mn-cs"/>
                        </a:rPr>
                        <a:t>Mewujudkan sistem pengembangan SNI yang efektif dan efisien</a:t>
                      </a:r>
                    </a:p>
                    <a:p>
                      <a:r>
                        <a:rPr lang="id-ID" sz="800" kern="1200" baseline="0" dirty="0" smtClean="0">
                          <a:solidFill>
                            <a:schemeClr val="dk1"/>
                          </a:solidFill>
                          <a:latin typeface="+mn-lt"/>
                          <a:ea typeface="+mn-ea"/>
                          <a:cs typeface="+mn-cs"/>
                        </a:rPr>
                        <a:t>mendukung daya saing dan kualitas hidup bangsa</a:t>
                      </a:r>
                    </a:p>
                  </a:txBody>
                  <a:tcPr/>
                </a:tc>
                <a:tc>
                  <a:txBody>
                    <a:bodyPr/>
                    <a:lstStyle/>
                    <a:p>
                      <a:endParaRPr lang="id-ID" dirty="0"/>
                    </a:p>
                  </a:txBody>
                  <a:tcPr/>
                </a:tc>
                <a:tc>
                  <a:txBody>
                    <a:bodyPr/>
                    <a:lstStyle/>
                    <a:p>
                      <a:endParaRPr lang="id-ID" dirty="0"/>
                    </a:p>
                  </a:txBody>
                  <a:tcPr/>
                </a:tc>
                <a:tc>
                  <a:txBody>
                    <a:bodyPr/>
                    <a:lstStyle/>
                    <a:p>
                      <a:r>
                        <a:rPr lang="fi-FI" sz="800" kern="1200" baseline="0" dirty="0" smtClean="0">
                          <a:solidFill>
                            <a:schemeClr val="dk1"/>
                          </a:solidFill>
                          <a:latin typeface="+mn-lt"/>
                          <a:ea typeface="+mn-ea"/>
                          <a:cs typeface="+mn-cs"/>
                        </a:rPr>
                        <a:t>Melindungi keselamatan, keamanan, kesehatan masyarakat,</a:t>
                      </a:r>
                    </a:p>
                    <a:p>
                      <a:r>
                        <a:rPr lang="id-ID" sz="800" kern="1200" baseline="0" dirty="0" smtClean="0">
                          <a:solidFill>
                            <a:schemeClr val="dk1"/>
                          </a:solidFill>
                          <a:latin typeface="+mn-lt"/>
                          <a:ea typeface="+mn-ea"/>
                          <a:cs typeface="+mn-cs"/>
                        </a:rPr>
                        <a:t>pelestarian fungsi lingkungan hidup</a:t>
                      </a:r>
                      <a:endParaRPr lang="id-ID" sz="800" dirty="0"/>
                    </a:p>
                  </a:txBody>
                  <a:tcPr/>
                </a:tc>
                <a:tc>
                  <a:txBody>
                    <a:bodyPr/>
                    <a:lstStyle/>
                    <a:p>
                      <a:r>
                        <a:rPr lang="id-ID" sz="800" kern="1200" baseline="0" dirty="0" smtClean="0">
                          <a:solidFill>
                            <a:schemeClr val="dk1"/>
                          </a:solidFill>
                          <a:latin typeface="+mn-lt"/>
                          <a:ea typeface="+mn-ea"/>
                          <a:cs typeface="+mn-cs"/>
                        </a:rPr>
                        <a:t>Tingkat persepsi terhadap keamanan dan keselamatan produk</a:t>
                      </a:r>
                    </a:p>
                    <a:p>
                      <a:r>
                        <a:rPr lang="id-ID" sz="800" kern="1200" baseline="0" dirty="0" smtClean="0">
                          <a:solidFill>
                            <a:schemeClr val="dk1"/>
                          </a:solidFill>
                          <a:latin typeface="+mn-lt"/>
                          <a:ea typeface="+mn-ea"/>
                          <a:cs typeface="+mn-cs"/>
                        </a:rPr>
                        <a:t>bertanda SNI</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id-ID" sz="800" dirty="0" smtClean="0"/>
                        <a:t>8</a:t>
                      </a:r>
                    </a:p>
                  </a:txBody>
                  <a:tcPr anchor="ctr"/>
                </a:tc>
                <a:tc>
                  <a:txBody>
                    <a:bodyPr/>
                    <a:lstStyle/>
                    <a:p>
                      <a:endParaRPr lang="id-ID" dirty="0"/>
                    </a:p>
                  </a:txBody>
                  <a:tcPr/>
                </a:tc>
                <a:tc>
                  <a:txBody>
                    <a:bodyPr/>
                    <a:lstStyle/>
                    <a:p>
                      <a:endParaRPr lang="id-ID" dirty="0"/>
                    </a:p>
                  </a:txBody>
                  <a:tcPr/>
                </a:tc>
              </a:tr>
              <a:tr h="850114">
                <a:tc>
                  <a:txBody>
                    <a:bodyPr/>
                    <a:lstStyle/>
                    <a:p>
                      <a:r>
                        <a:rPr lang="id-ID" sz="800" kern="1200" baseline="0" dirty="0" smtClean="0">
                          <a:solidFill>
                            <a:schemeClr val="dk1"/>
                          </a:solidFill>
                          <a:latin typeface="+mn-lt"/>
                          <a:ea typeface="+mn-ea"/>
                          <a:cs typeface="+mn-cs"/>
                        </a:rPr>
                        <a:t>Mewujudkan sistem penerapan standar, penilaian kesesuaian, dan ketelusuran pengukuran yang efektif dan efisien mendukung daya</a:t>
                      </a:r>
                    </a:p>
                    <a:p>
                      <a:r>
                        <a:rPr lang="nl-NL" sz="800" kern="1200" baseline="0" dirty="0" smtClean="0">
                          <a:solidFill>
                            <a:schemeClr val="dk1"/>
                          </a:solidFill>
                          <a:latin typeface="+mn-lt"/>
                          <a:ea typeface="+mn-ea"/>
                          <a:cs typeface="+mn-cs"/>
                        </a:rPr>
                        <a:t>saing dan kualitas hidup bangsa</a:t>
                      </a:r>
                      <a:endParaRPr lang="id-ID" sz="800" kern="1200" baseline="0" dirty="0" smtClean="0">
                        <a:solidFill>
                          <a:schemeClr val="dk1"/>
                        </a:solidFill>
                        <a:latin typeface="+mn-lt"/>
                        <a:ea typeface="+mn-ea"/>
                        <a:cs typeface="+mn-cs"/>
                      </a:endParaRPr>
                    </a:p>
                  </a:txBody>
                  <a:tcPr/>
                </a:tc>
                <a:tc>
                  <a:txBody>
                    <a:bodyPr/>
                    <a:lstStyle/>
                    <a:p>
                      <a:endParaRPr lang="id-ID"/>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Meningkatkan daya saing produk nasional di pasar domestik</a:t>
                      </a:r>
                      <a:endParaRPr lang="id-ID" sz="800" dirty="0"/>
                    </a:p>
                  </a:txBody>
                  <a:tcPr/>
                </a:tc>
                <a:tc>
                  <a:txBody>
                    <a:bodyPr/>
                    <a:lstStyle/>
                    <a:p>
                      <a:r>
                        <a:rPr lang="id-ID" sz="800" kern="1200" baseline="0" dirty="0" smtClean="0">
                          <a:solidFill>
                            <a:schemeClr val="dk1"/>
                          </a:solidFill>
                          <a:latin typeface="+mn-lt"/>
                          <a:ea typeface="+mn-ea"/>
                          <a:cs typeface="+mn-cs"/>
                        </a:rPr>
                        <a:t>Tingkat persepsi publik terhadap daya saing produk bertanda SNI di</a:t>
                      </a:r>
                    </a:p>
                    <a:p>
                      <a:r>
                        <a:rPr lang="id-ID" sz="800" kern="1200" baseline="0" dirty="0" smtClean="0">
                          <a:solidFill>
                            <a:schemeClr val="dk1"/>
                          </a:solidFill>
                          <a:latin typeface="+mn-lt"/>
                          <a:ea typeface="+mn-ea"/>
                          <a:cs typeface="+mn-cs"/>
                        </a:rPr>
                        <a:t>pasar domestik</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id-ID" sz="800" dirty="0" smtClean="0"/>
                        <a:t>8</a:t>
                      </a:r>
                    </a:p>
                  </a:txBody>
                  <a:tcPr anchor="ctr"/>
                </a:tc>
                <a:tc>
                  <a:txBody>
                    <a:bodyPr/>
                    <a:lstStyle/>
                    <a:p>
                      <a:endParaRPr lang="id-ID" dirty="0"/>
                    </a:p>
                  </a:txBody>
                  <a:tcPr/>
                </a:tc>
                <a:tc>
                  <a:txBody>
                    <a:bodyPr/>
                    <a:lstStyle/>
                    <a:p>
                      <a:endParaRPr lang="id-ID"/>
                    </a:p>
                  </a:txBody>
                  <a:tcPr/>
                </a:tc>
              </a:tr>
              <a:tr h="631036">
                <a:tc>
                  <a:txBody>
                    <a:bodyPr/>
                    <a:lstStyle/>
                    <a:p>
                      <a:r>
                        <a:rPr lang="id-ID" sz="800" kern="1200" baseline="0" dirty="0" smtClean="0">
                          <a:solidFill>
                            <a:schemeClr val="dk1"/>
                          </a:solidFill>
                          <a:latin typeface="+mn-lt"/>
                          <a:ea typeface="+mn-ea"/>
                          <a:cs typeface="+mn-cs"/>
                        </a:rPr>
                        <a:t>Mewujudkan peningkatan budaya mutu, kompetensi, dan efektifitas</a:t>
                      </a:r>
                    </a:p>
                    <a:p>
                      <a:r>
                        <a:rPr lang="it-IT" sz="800" kern="1200" baseline="0" dirty="0" smtClean="0">
                          <a:solidFill>
                            <a:schemeClr val="dk1"/>
                          </a:solidFill>
                          <a:latin typeface="+mn-lt"/>
                          <a:ea typeface="+mn-ea"/>
                          <a:cs typeface="+mn-cs"/>
                        </a:rPr>
                        <a:t>sistem informasi standardisasi dan penilaian kesesuaian.</a:t>
                      </a:r>
                      <a:endParaRPr lang="id-ID" sz="800" dirty="0"/>
                    </a:p>
                  </a:txBody>
                  <a:tcPr/>
                </a:tc>
                <a:tc>
                  <a:txBody>
                    <a:bodyPr/>
                    <a:lstStyle/>
                    <a:p>
                      <a:endParaRPr lang="id-ID" dirty="0"/>
                    </a:p>
                  </a:txBody>
                  <a:tcPr/>
                </a:tc>
                <a:tc>
                  <a:txBody>
                    <a:bodyPr/>
                    <a:lstStyle/>
                    <a:p>
                      <a:endParaRPr lang="id-ID" dirty="0"/>
                    </a:p>
                  </a:txBody>
                  <a:tcPr/>
                </a:tc>
                <a:tc>
                  <a:txBody>
                    <a:bodyPr/>
                    <a:lstStyle/>
                    <a:p>
                      <a:r>
                        <a:rPr lang="id-ID" sz="800" kern="1200" baseline="0" dirty="0" smtClean="0">
                          <a:solidFill>
                            <a:schemeClr val="dk1"/>
                          </a:solidFill>
                          <a:latin typeface="+mn-lt"/>
                          <a:ea typeface="+mn-ea"/>
                          <a:cs typeface="+mn-cs"/>
                        </a:rPr>
                        <a:t>Meningkatkan akses produk nasional ke pasar global</a:t>
                      </a:r>
                      <a:endParaRPr lang="id-ID"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800" kern="1200" baseline="0" dirty="0" smtClean="0">
                          <a:solidFill>
                            <a:schemeClr val="dk1"/>
                          </a:solidFill>
                          <a:latin typeface="+mn-lt"/>
                          <a:ea typeface="+mn-ea"/>
                          <a:cs typeface="+mn-cs"/>
                        </a:rPr>
                        <a:t>Tingkat persepsi terhadap daya saing penerap standar di pasar global</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id-ID" sz="800" dirty="0" smtClean="0"/>
                        <a:t>8</a:t>
                      </a:r>
                    </a:p>
                  </a:txBody>
                  <a:tcPr anchor="ctr"/>
                </a:tc>
                <a:tc>
                  <a:txBody>
                    <a:bodyPr/>
                    <a:lstStyle/>
                    <a:p>
                      <a:endParaRPr lang="id-ID"/>
                    </a:p>
                  </a:txBody>
                  <a:tcPr/>
                </a:tc>
                <a:tc>
                  <a:txBody>
                    <a:bodyPr/>
                    <a:lstStyle/>
                    <a:p>
                      <a:endParaRPr lang="id-ID"/>
                    </a:p>
                  </a:txBody>
                  <a:tcPr/>
                </a:tc>
              </a:tr>
              <a:tr h="631036">
                <a:tc>
                  <a:txBody>
                    <a:bodyPr/>
                    <a:lstStyle/>
                    <a:p>
                      <a:r>
                        <a:rPr lang="id-ID" sz="800" kern="1200" baseline="0" dirty="0" smtClean="0">
                          <a:solidFill>
                            <a:schemeClr val="dk1"/>
                          </a:solidFill>
                          <a:latin typeface="+mn-lt"/>
                          <a:ea typeface="+mn-ea"/>
                          <a:cs typeface="+mn-cs"/>
                        </a:rPr>
                        <a:t>Mewujudkan tata kelola yang efektif, efisien dan akuntabel.</a:t>
                      </a:r>
                      <a:endParaRPr lang="id-ID" sz="800" dirty="0"/>
                    </a:p>
                  </a:txBody>
                  <a:tcPr/>
                </a:tc>
                <a:tc>
                  <a:txBody>
                    <a:bodyPr/>
                    <a:lstStyle/>
                    <a:p>
                      <a:endParaRPr lang="id-ID" dirty="0"/>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Terwujudnya penguatan kebijakan nasional dan regulasi di bidang</a:t>
                      </a:r>
                    </a:p>
                    <a:p>
                      <a:r>
                        <a:rPr lang="id-ID" sz="800" kern="1200" baseline="0" dirty="0" smtClean="0">
                          <a:solidFill>
                            <a:schemeClr val="dk1"/>
                          </a:solidFill>
                          <a:latin typeface="+mn-lt"/>
                          <a:ea typeface="+mn-ea"/>
                          <a:cs typeface="+mn-cs"/>
                        </a:rPr>
                        <a:t>Standardisasi dan Penilaian Kesesuaian</a:t>
                      </a:r>
                      <a:endParaRPr lang="id-ID" sz="800" dirty="0"/>
                    </a:p>
                  </a:txBody>
                  <a:tcPr/>
                </a:tc>
                <a:tc>
                  <a:txBody>
                    <a:bodyPr/>
                    <a:lstStyle/>
                    <a:p>
                      <a:r>
                        <a:rPr lang="id-ID" sz="800" kern="1200" baseline="0" dirty="0" smtClean="0">
                          <a:solidFill>
                            <a:schemeClr val="dk1"/>
                          </a:solidFill>
                          <a:latin typeface="+mn-lt"/>
                          <a:ea typeface="+mn-ea"/>
                          <a:cs typeface="+mn-cs"/>
                        </a:rPr>
                        <a:t>Tingkat Penyelesaian Regulasi (kebijakan dan Pedoman) Standar</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id-ID" sz="800" dirty="0" smtClean="0"/>
                        <a:t>100%</a:t>
                      </a:r>
                    </a:p>
                    <a:p>
                      <a:pPr algn="ctr"/>
                      <a:endParaRPr lang="id-ID" sz="800" dirty="0"/>
                    </a:p>
                  </a:txBody>
                  <a:tcPr anchor="ctr"/>
                </a:tc>
                <a:tc>
                  <a:txBody>
                    <a:bodyPr/>
                    <a:lstStyle/>
                    <a:p>
                      <a:endParaRPr lang="id-ID" dirty="0"/>
                    </a:p>
                  </a:txBody>
                  <a:tcPr/>
                </a:tc>
                <a:tc>
                  <a:txBody>
                    <a:bodyPr/>
                    <a:lstStyle/>
                    <a:p>
                      <a:endParaRPr lang="id-ID" dirty="0"/>
                    </a:p>
                  </a:txBody>
                  <a:tcPr/>
                </a:tc>
              </a:tr>
              <a:tr h="631036">
                <a:tc>
                  <a:txBody>
                    <a:bodyPr/>
                    <a:lstStyle/>
                    <a:p>
                      <a:endParaRPr lang="id-ID" dirty="0"/>
                    </a:p>
                  </a:txBody>
                  <a:tcPr/>
                </a:tc>
                <a:tc>
                  <a:txBody>
                    <a:bodyPr/>
                    <a:lstStyle/>
                    <a:p>
                      <a:endParaRPr lang="id-ID"/>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Meningkatnya kapasitas dan kualitas pengembangan SNI.</a:t>
                      </a:r>
                      <a:endParaRPr lang="id-ID" sz="800" dirty="0"/>
                    </a:p>
                  </a:txBody>
                  <a:tcPr/>
                </a:tc>
                <a:tc>
                  <a:txBody>
                    <a:bodyPr/>
                    <a:lstStyle/>
                    <a:p>
                      <a:pPr marL="0" indent="0">
                        <a:buFont typeface="Arial" pitchFamily="34" charset="0"/>
                        <a:buNone/>
                      </a:pPr>
                      <a:r>
                        <a:rPr lang="id-ID" sz="800" kern="1200" baseline="0" dirty="0" smtClean="0">
                          <a:solidFill>
                            <a:schemeClr val="dk1"/>
                          </a:solidFill>
                          <a:latin typeface="+mn-lt"/>
                          <a:ea typeface="+mn-ea"/>
                          <a:cs typeface="+mn-cs"/>
                        </a:rPr>
                        <a:t>Persentase pencapaian jumlah SNI yang ditetapkan</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id-ID" sz="800" dirty="0" smtClean="0"/>
                        <a:t>90%</a:t>
                      </a:r>
                      <a:endParaRPr lang="id-ID" sz="800" dirty="0"/>
                    </a:p>
                  </a:txBody>
                  <a:tcPr anchor="ctr"/>
                </a:tc>
                <a:tc>
                  <a:txBody>
                    <a:bodyPr/>
                    <a:lstStyle/>
                    <a:p>
                      <a:endParaRPr lang="id-ID" dirty="0"/>
                    </a:p>
                  </a:txBody>
                  <a:tcPr/>
                </a:tc>
                <a:tc>
                  <a:txBody>
                    <a:bodyPr/>
                    <a:lstStyle/>
                    <a:p>
                      <a:endParaRPr lang="id-ID" dirty="0"/>
                    </a:p>
                  </a:txBody>
                  <a:tcPr/>
                </a:tc>
              </a:tr>
              <a:tr h="631036">
                <a:tc>
                  <a:txBody>
                    <a:bodyPr/>
                    <a:lstStyle/>
                    <a:p>
                      <a:endParaRPr lang="id-ID" dirty="0"/>
                    </a:p>
                  </a:txBody>
                  <a:tcPr/>
                </a:tc>
                <a:tc>
                  <a:txBody>
                    <a:bodyPr/>
                    <a:lstStyle/>
                    <a:p>
                      <a:endParaRPr lang="id-ID"/>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Meningkatnya kapasitas dan kualitas sistem penerapan standar,</a:t>
                      </a:r>
                    </a:p>
                    <a:p>
                      <a:r>
                        <a:rPr lang="fi-FI" sz="800" kern="1200" baseline="0" dirty="0" smtClean="0">
                          <a:solidFill>
                            <a:schemeClr val="dk1"/>
                          </a:solidFill>
                          <a:latin typeface="+mn-lt"/>
                          <a:ea typeface="+mn-ea"/>
                          <a:cs typeface="+mn-cs"/>
                        </a:rPr>
                        <a:t>penilaian kesesuaian dan ketertelusuran pengukuran</a:t>
                      </a:r>
                      <a:endParaRPr lang="id-ID" sz="800" dirty="0"/>
                    </a:p>
                  </a:txBody>
                  <a:tcPr/>
                </a:tc>
                <a:tc>
                  <a:txBody>
                    <a:bodyPr/>
                    <a:lstStyle/>
                    <a:p>
                      <a:pPr marL="85725" indent="-85725">
                        <a:buFont typeface="Arial" pitchFamily="34" charset="0"/>
                        <a:buChar char="•"/>
                      </a:pPr>
                      <a:r>
                        <a:rPr lang="id-ID" sz="800" kern="1200" baseline="0" dirty="0" smtClean="0">
                          <a:solidFill>
                            <a:schemeClr val="dk1"/>
                          </a:solidFill>
                          <a:latin typeface="+mn-lt"/>
                          <a:ea typeface="+mn-ea"/>
                          <a:cs typeface="+mn-cs"/>
                        </a:rPr>
                        <a:t>Persentase pencapaian waktu perumusan SNI</a:t>
                      </a:r>
                    </a:p>
                    <a:p>
                      <a:pPr marL="85725" indent="-85725">
                        <a:buFont typeface="Arial" pitchFamily="34" charset="0"/>
                        <a:buChar char="•"/>
                      </a:pPr>
                      <a:r>
                        <a:rPr lang="id-ID" sz="800" kern="1200" baseline="0" dirty="0" smtClean="0">
                          <a:solidFill>
                            <a:schemeClr val="dk1"/>
                          </a:solidFill>
                          <a:latin typeface="+mn-lt"/>
                          <a:ea typeface="+mn-ea"/>
                          <a:cs typeface="+mn-cs"/>
                        </a:rPr>
                        <a:t>Persentase peningkatan jumlah SNI yang diterapkan</a:t>
                      </a:r>
                    </a:p>
                    <a:p>
                      <a:pPr marL="85725" indent="-85725">
                        <a:buFont typeface="Arial" pitchFamily="34" charset="0"/>
                        <a:buChar char="•"/>
                      </a:pPr>
                      <a:r>
                        <a:rPr lang="id-ID" sz="800" kern="1200" baseline="0" dirty="0" smtClean="0">
                          <a:solidFill>
                            <a:schemeClr val="dk1"/>
                          </a:solidFill>
                          <a:latin typeface="+mn-lt"/>
                          <a:ea typeface="+mn-ea"/>
                          <a:cs typeface="+mn-cs"/>
                        </a:rPr>
                        <a:t>Persentase peningkatan jumlah organisasi penerap SNI</a:t>
                      </a: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endParaRPr lang="id-ID" sz="800" dirty="0"/>
                    </a:p>
                  </a:txBody>
                  <a:tcPr/>
                </a:tc>
                <a:tc>
                  <a:txBody>
                    <a:bodyPr/>
                    <a:lstStyle/>
                    <a:p>
                      <a:endParaRPr lang="id-ID" dirty="0"/>
                    </a:p>
                  </a:txBody>
                  <a:tcPr/>
                </a:tc>
                <a:tc>
                  <a:txBody>
                    <a:bodyPr/>
                    <a:lstStyle/>
                    <a:p>
                      <a:endParaRPr lang="id-ID" dirty="0"/>
                    </a:p>
                  </a:txBody>
                  <a:tcPr/>
                </a:tc>
              </a:tr>
            </a:tbl>
          </a:graphicData>
        </a:graphic>
      </p:graphicFrame>
      <p:sp>
        <p:nvSpPr>
          <p:cNvPr id="10" name="Rectangle 9"/>
          <p:cNvSpPr/>
          <p:nvPr/>
        </p:nvSpPr>
        <p:spPr>
          <a:xfrm>
            <a:off x="2843808" y="3360982"/>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1" name="Rectangle 10"/>
          <p:cNvSpPr/>
          <p:nvPr/>
        </p:nvSpPr>
        <p:spPr>
          <a:xfrm>
            <a:off x="1893075" y="3360982"/>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2" name="Rectangle 11"/>
          <p:cNvSpPr/>
          <p:nvPr/>
        </p:nvSpPr>
        <p:spPr>
          <a:xfrm>
            <a:off x="1897067" y="2321711"/>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3" name="Rectangle 12"/>
          <p:cNvSpPr/>
          <p:nvPr/>
        </p:nvSpPr>
        <p:spPr>
          <a:xfrm>
            <a:off x="2843808" y="2335491"/>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4" name="Rectangle 13"/>
          <p:cNvSpPr/>
          <p:nvPr/>
        </p:nvSpPr>
        <p:spPr>
          <a:xfrm>
            <a:off x="1893075" y="1469209"/>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5" name="Rectangle 14"/>
          <p:cNvSpPr/>
          <p:nvPr/>
        </p:nvSpPr>
        <p:spPr>
          <a:xfrm>
            <a:off x="2868960" y="1500174"/>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2010-2014</a:t>
            </a:r>
            <a:endParaRPr lang="id-ID" sz="1400" b="1" dirty="0"/>
          </a:p>
        </p:txBody>
      </p:sp>
      <p:graphicFrame>
        <p:nvGraphicFramePr>
          <p:cNvPr id="9" name="Table 8"/>
          <p:cNvGraphicFramePr>
            <a:graphicFrameLocks noGrp="1"/>
          </p:cNvGraphicFramePr>
          <p:nvPr>
            <p:extLst>
              <p:ext uri="{D42A27DB-BD31-4B8C-83A1-F6EECF244321}">
                <p14:modId xmlns:p14="http://schemas.microsoft.com/office/powerpoint/2010/main" val="2181432979"/>
              </p:ext>
            </p:extLst>
          </p:nvPr>
        </p:nvGraphicFramePr>
        <p:xfrm>
          <a:off x="106173" y="404136"/>
          <a:ext cx="8858315" cy="3490448"/>
        </p:xfrm>
        <a:graphic>
          <a:graphicData uri="http://schemas.openxmlformats.org/drawingml/2006/table">
            <a:tbl>
              <a:tblPr firstRow="1" bandRow="1">
                <a:tableStyleId>{5C22544A-7EE6-4342-B048-85BDC9FD1C3A}</a:tableStyleId>
              </a:tblPr>
              <a:tblGrid>
                <a:gridCol w="1428760"/>
                <a:gridCol w="1071570"/>
                <a:gridCol w="821537"/>
                <a:gridCol w="1107289"/>
                <a:gridCol w="1004936"/>
                <a:gridCol w="297759"/>
                <a:gridCol w="247510"/>
                <a:gridCol w="273568"/>
                <a:gridCol w="208280"/>
                <a:gridCol w="468245"/>
                <a:gridCol w="821572"/>
                <a:gridCol w="1107289"/>
              </a:tblGrid>
              <a:tr h="631036">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2014</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36005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2015</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2016</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2017</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2018</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2019</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631036">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id-ID" sz="800" kern="1200" baseline="0" dirty="0" smtClean="0">
                          <a:solidFill>
                            <a:schemeClr val="dk1"/>
                          </a:solidFill>
                          <a:latin typeface="+mn-lt"/>
                          <a:ea typeface="+mn-ea"/>
                          <a:cs typeface="+mn-cs"/>
                        </a:rPr>
                        <a:t>Meningkatnya Budaya Mutu melalui peningkatan sistem informasi dan</a:t>
                      </a:r>
                    </a:p>
                    <a:p>
                      <a:r>
                        <a:rPr lang="id-ID" sz="800" kern="1200" baseline="0" dirty="0" smtClean="0">
                          <a:solidFill>
                            <a:schemeClr val="dk1"/>
                          </a:solidFill>
                          <a:latin typeface="+mn-lt"/>
                          <a:ea typeface="+mn-ea"/>
                          <a:cs typeface="+mn-cs"/>
                        </a:rPr>
                        <a:t>edukasi di bidang Standardisasi dan Penilaian Kesesuaian</a:t>
                      </a:r>
                      <a:endParaRPr lang="id-ID" sz="800" dirty="0"/>
                    </a:p>
                  </a:txBody>
                  <a:tcPr/>
                </a:tc>
                <a:tc>
                  <a:txBody>
                    <a:bodyPr/>
                    <a:lstStyle/>
                    <a:p>
                      <a:pPr marL="87313" indent="-87313">
                        <a:buFont typeface="Arial" pitchFamily="34" charset="0"/>
                        <a:buChar char="•"/>
                      </a:pP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endParaRPr lang="id-ID" sz="800" dirty="0"/>
                    </a:p>
                  </a:txBody>
                  <a:tcPr/>
                </a:tc>
                <a:tc>
                  <a:txBody>
                    <a:bodyPr/>
                    <a:lstStyle/>
                    <a:p>
                      <a:endParaRPr lang="id-ID" dirty="0"/>
                    </a:p>
                  </a:txBody>
                  <a:tcPr/>
                </a:tc>
                <a:tc>
                  <a:txBody>
                    <a:bodyPr/>
                    <a:lstStyle/>
                    <a:p>
                      <a:endParaRPr lang="id-ID" dirty="0"/>
                    </a:p>
                  </a:txBody>
                  <a:tcPr/>
                </a:tc>
              </a:tr>
              <a:tr h="631036">
                <a:tc>
                  <a:txBody>
                    <a:bodyPr/>
                    <a:lstStyle/>
                    <a:p>
                      <a:endParaRPr lang="id-ID" dirty="0"/>
                    </a:p>
                  </a:txBody>
                  <a:tcPr/>
                </a:tc>
                <a:tc>
                  <a:txBody>
                    <a:bodyPr/>
                    <a:lstStyle/>
                    <a:p>
                      <a:endParaRPr lang="id-ID"/>
                    </a:p>
                  </a:txBody>
                  <a:tcPr/>
                </a:tc>
                <a:tc>
                  <a:txBody>
                    <a:bodyPr/>
                    <a:lstStyle/>
                    <a:p>
                      <a:endParaRPr lang="id-ID"/>
                    </a:p>
                  </a:txBody>
                  <a:tcPr/>
                </a:tc>
                <a:tc>
                  <a:txBody>
                    <a:bodyPr/>
                    <a:lstStyle/>
                    <a:p>
                      <a:r>
                        <a:rPr lang="id-ID" sz="800" kern="1200" baseline="0" dirty="0" smtClean="0">
                          <a:solidFill>
                            <a:schemeClr val="dk1"/>
                          </a:solidFill>
                          <a:latin typeface="+mn-lt"/>
                          <a:ea typeface="+mn-ea"/>
                          <a:cs typeface="+mn-cs"/>
                        </a:rPr>
                        <a:t>Meningkatnya kinerja sistem pengelolaan anggaran, sumber daya</a:t>
                      </a:r>
                    </a:p>
                    <a:p>
                      <a:r>
                        <a:rPr lang="it-IT" sz="800" kern="1200" baseline="0" dirty="0" smtClean="0">
                          <a:solidFill>
                            <a:schemeClr val="dk1"/>
                          </a:solidFill>
                          <a:latin typeface="+mn-lt"/>
                          <a:ea typeface="+mn-ea"/>
                          <a:cs typeface="+mn-cs"/>
                        </a:rPr>
                        <a:t>manusia, tata kelola dan organisasi yag profesional di BSN</a:t>
                      </a:r>
                      <a:endParaRPr lang="id-ID" sz="800" dirty="0"/>
                    </a:p>
                  </a:txBody>
                  <a:tcPr/>
                </a:tc>
                <a:tc>
                  <a:txBody>
                    <a:bodyPr/>
                    <a:lstStyle/>
                    <a:p>
                      <a:pPr marL="87313" indent="-87313">
                        <a:buFont typeface="Arial" pitchFamily="34" charset="0"/>
                        <a:buChar char="•"/>
                      </a:pPr>
                      <a:endParaRPr lang="id-ID" sz="8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endParaRPr lang="id-ID" sz="800" dirty="0"/>
                    </a:p>
                  </a:txBody>
                  <a:tcPr/>
                </a:tc>
                <a:tc>
                  <a:txBody>
                    <a:bodyPr/>
                    <a:lstStyle/>
                    <a:p>
                      <a:endParaRPr lang="id-ID" dirty="0"/>
                    </a:p>
                  </a:txBody>
                  <a:tcPr/>
                </a:tc>
                <a:tc>
                  <a:txBody>
                    <a:bodyPr/>
                    <a:lstStyle/>
                    <a:p>
                      <a:endParaRPr lang="id-ID" dirty="0"/>
                    </a:p>
                  </a:txBody>
                  <a:tcPr/>
                </a:tc>
              </a:tr>
            </a:tbl>
          </a:graphicData>
        </a:graphic>
      </p:graphicFrame>
    </p:spTree>
    <p:extLst>
      <p:ext uri="{BB962C8B-B14F-4D97-AF65-F5344CB8AC3E}">
        <p14:creationId xmlns:p14="http://schemas.microsoft.com/office/powerpoint/2010/main" val="3712620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a:t>
            </a:r>
            <a:r>
              <a:rPr lang="en-US" sz="1400" b="1" dirty="0" smtClean="0"/>
              <a:t>5</a:t>
            </a:r>
            <a:r>
              <a:rPr lang="id-ID" sz="1400" b="1" dirty="0" smtClean="0"/>
              <a:t>-201</a:t>
            </a:r>
            <a:r>
              <a:rPr lang="en-US" sz="1400" b="1" dirty="0" smtClean="0"/>
              <a:t>9</a:t>
            </a:r>
            <a:endParaRPr lang="id-ID" sz="1400" b="1" dirty="0"/>
          </a:p>
        </p:txBody>
      </p:sp>
      <p:sp>
        <p:nvSpPr>
          <p:cNvPr id="3" name="Rectangle 2"/>
          <p:cNvSpPr/>
          <p:nvPr/>
        </p:nvSpPr>
        <p:spPr>
          <a:xfrm>
            <a:off x="214282" y="357166"/>
            <a:ext cx="8822214" cy="50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050" b="1" dirty="0" smtClean="0">
                <a:solidFill>
                  <a:schemeClr val="tx1"/>
                </a:solidFill>
              </a:rPr>
              <a:t>VISI:</a:t>
            </a:r>
          </a:p>
          <a:p>
            <a:r>
              <a:rPr lang="en-US" sz="1050" b="1" dirty="0" err="1">
                <a:solidFill>
                  <a:schemeClr val="tx1"/>
                </a:solidFill>
              </a:rPr>
              <a:t>Terwujudnya</a:t>
            </a:r>
            <a:r>
              <a:rPr lang="en-US" sz="1050" b="1" dirty="0">
                <a:solidFill>
                  <a:schemeClr val="tx1"/>
                </a:solidFill>
              </a:rPr>
              <a:t> </a:t>
            </a:r>
            <a:r>
              <a:rPr lang="en-US" sz="1050" b="1" dirty="0" err="1">
                <a:solidFill>
                  <a:schemeClr val="tx1"/>
                </a:solidFill>
              </a:rPr>
              <a:t>infrastruktur</a:t>
            </a:r>
            <a:r>
              <a:rPr lang="en-US" sz="1050" b="1" dirty="0">
                <a:solidFill>
                  <a:schemeClr val="tx1"/>
                </a:solidFill>
              </a:rPr>
              <a:t> </a:t>
            </a:r>
            <a:r>
              <a:rPr lang="en-US" sz="1050" b="1" dirty="0" err="1">
                <a:solidFill>
                  <a:schemeClr val="tx1"/>
                </a:solidFill>
              </a:rPr>
              <a:t>mutu</a:t>
            </a:r>
            <a:r>
              <a:rPr lang="en-US" sz="1050" b="1" dirty="0">
                <a:solidFill>
                  <a:schemeClr val="tx1"/>
                </a:solidFill>
              </a:rPr>
              <a:t> </a:t>
            </a:r>
            <a:r>
              <a:rPr lang="en-US" sz="1050" b="1" dirty="0" err="1">
                <a:solidFill>
                  <a:schemeClr val="tx1"/>
                </a:solidFill>
              </a:rPr>
              <a:t>nasional</a:t>
            </a:r>
            <a:r>
              <a:rPr lang="en-US" sz="1050" b="1" dirty="0">
                <a:solidFill>
                  <a:schemeClr val="tx1"/>
                </a:solidFill>
              </a:rPr>
              <a:t> </a:t>
            </a:r>
            <a:r>
              <a:rPr lang="en-US" sz="1050" b="1" dirty="0" smtClean="0">
                <a:solidFill>
                  <a:schemeClr val="tx1"/>
                </a:solidFill>
              </a:rPr>
              <a:t>yang </a:t>
            </a:r>
            <a:r>
              <a:rPr lang="en-US" sz="1050" b="1" dirty="0" err="1" smtClean="0">
                <a:solidFill>
                  <a:schemeClr val="tx1"/>
                </a:solidFill>
              </a:rPr>
              <a:t>handal</a:t>
            </a:r>
            <a:r>
              <a:rPr lang="en-US" sz="1050" b="1" dirty="0" smtClean="0">
                <a:solidFill>
                  <a:schemeClr val="tx1"/>
                </a:solidFill>
              </a:rPr>
              <a:t> </a:t>
            </a:r>
            <a:r>
              <a:rPr lang="en-US" sz="1050" b="1" dirty="0" err="1">
                <a:solidFill>
                  <a:schemeClr val="tx1"/>
                </a:solidFill>
              </a:rPr>
              <a:t>untuk</a:t>
            </a:r>
            <a:r>
              <a:rPr lang="en-US" sz="1050" b="1" dirty="0">
                <a:solidFill>
                  <a:schemeClr val="tx1"/>
                </a:solidFill>
              </a:rPr>
              <a:t> </a:t>
            </a:r>
            <a:r>
              <a:rPr lang="en-US" sz="1050" b="1" dirty="0" err="1">
                <a:solidFill>
                  <a:schemeClr val="tx1"/>
                </a:solidFill>
              </a:rPr>
              <a:t>meningkatkan</a:t>
            </a:r>
            <a:r>
              <a:rPr lang="en-US" sz="1050" b="1" dirty="0">
                <a:solidFill>
                  <a:schemeClr val="tx1"/>
                </a:solidFill>
              </a:rPr>
              <a:t> </a:t>
            </a:r>
            <a:r>
              <a:rPr lang="en-US" sz="1050" b="1" dirty="0" err="1">
                <a:solidFill>
                  <a:schemeClr val="tx1"/>
                </a:solidFill>
              </a:rPr>
              <a:t>daya</a:t>
            </a:r>
            <a:r>
              <a:rPr lang="en-US" sz="1050" b="1" dirty="0">
                <a:solidFill>
                  <a:schemeClr val="tx1"/>
                </a:solidFill>
              </a:rPr>
              <a:t> </a:t>
            </a:r>
            <a:r>
              <a:rPr lang="en-US" sz="1050" b="1" dirty="0" err="1">
                <a:solidFill>
                  <a:schemeClr val="tx1"/>
                </a:solidFill>
              </a:rPr>
              <a:t>saing</a:t>
            </a:r>
            <a:r>
              <a:rPr lang="en-US" sz="1050" b="1" dirty="0">
                <a:solidFill>
                  <a:schemeClr val="tx1"/>
                </a:solidFill>
              </a:rPr>
              <a:t> </a:t>
            </a:r>
            <a:r>
              <a:rPr lang="en-US" sz="1050" b="1" dirty="0" err="1" smtClean="0">
                <a:solidFill>
                  <a:schemeClr val="tx1"/>
                </a:solidFill>
              </a:rPr>
              <a:t>dan</a:t>
            </a:r>
            <a:r>
              <a:rPr lang="en-US" sz="1050" b="1" dirty="0" smtClean="0">
                <a:solidFill>
                  <a:schemeClr val="tx1"/>
                </a:solidFill>
              </a:rPr>
              <a:t> </a:t>
            </a:r>
            <a:r>
              <a:rPr lang="en-US" sz="1050" b="1" dirty="0" err="1" smtClean="0">
                <a:solidFill>
                  <a:schemeClr val="tx1"/>
                </a:solidFill>
              </a:rPr>
              <a:t>kualitas</a:t>
            </a:r>
            <a:r>
              <a:rPr lang="en-US" sz="1050" b="1" dirty="0" smtClean="0">
                <a:solidFill>
                  <a:schemeClr val="tx1"/>
                </a:solidFill>
              </a:rPr>
              <a:t> </a:t>
            </a:r>
            <a:r>
              <a:rPr lang="en-US" sz="1050" b="1" dirty="0" err="1" smtClean="0">
                <a:solidFill>
                  <a:schemeClr val="tx1"/>
                </a:solidFill>
              </a:rPr>
              <a:t>hidup</a:t>
            </a:r>
            <a:r>
              <a:rPr lang="en-US" sz="1050" b="1" dirty="0" smtClean="0">
                <a:solidFill>
                  <a:schemeClr val="tx1"/>
                </a:solidFill>
              </a:rPr>
              <a:t> </a:t>
            </a:r>
            <a:r>
              <a:rPr lang="en-US" sz="1050" b="1" dirty="0" err="1" smtClean="0">
                <a:solidFill>
                  <a:schemeClr val="tx1"/>
                </a:solidFill>
              </a:rPr>
              <a:t>bangsa</a:t>
            </a:r>
            <a:endParaRPr lang="id-ID" sz="1050" b="1" dirty="0">
              <a:solidFill>
                <a:schemeClr val="tx1"/>
              </a:solidFill>
            </a:endParaRPr>
          </a:p>
        </p:txBody>
      </p:sp>
      <p:sp>
        <p:nvSpPr>
          <p:cNvPr id="4" name="Rectangle 3"/>
          <p:cNvSpPr/>
          <p:nvPr/>
        </p:nvSpPr>
        <p:spPr>
          <a:xfrm>
            <a:off x="214282" y="928670"/>
            <a:ext cx="8822214" cy="14202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id-ID" sz="1000" b="1" dirty="0" smtClean="0">
                <a:solidFill>
                  <a:schemeClr val="tx1"/>
                </a:solidFill>
              </a:rPr>
              <a:t>MISI</a:t>
            </a:r>
          </a:p>
          <a:p>
            <a:pPr marL="228600" indent="-228600" algn="just">
              <a:buFont typeface="+mj-lt"/>
              <a:buAutoNum type="arabicPeriod"/>
            </a:pPr>
            <a:r>
              <a:rPr lang="en-US" sz="1000" b="1" dirty="0" err="1">
                <a:solidFill>
                  <a:schemeClr val="tx1"/>
                </a:solidFill>
              </a:rPr>
              <a:t>Merumuskan</a:t>
            </a:r>
            <a:r>
              <a:rPr lang="en-US" sz="1000" b="1" dirty="0">
                <a:solidFill>
                  <a:schemeClr val="tx1"/>
                </a:solidFill>
              </a:rPr>
              <a:t>, </a:t>
            </a:r>
            <a:r>
              <a:rPr lang="en-US" sz="1000" b="1" dirty="0" err="1">
                <a:solidFill>
                  <a:schemeClr val="tx1"/>
                </a:solidFill>
              </a:rPr>
              <a:t>menetapkan</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memelihara</a:t>
            </a:r>
            <a:r>
              <a:rPr lang="en-US" sz="1000" b="1" dirty="0">
                <a:solidFill>
                  <a:schemeClr val="tx1"/>
                </a:solidFill>
              </a:rPr>
              <a:t> </a:t>
            </a:r>
            <a:r>
              <a:rPr lang="en-US" sz="1000" b="1" dirty="0" err="1" smtClean="0">
                <a:solidFill>
                  <a:schemeClr val="tx1"/>
                </a:solidFill>
              </a:rPr>
              <a:t>Standar</a:t>
            </a:r>
            <a:r>
              <a:rPr lang="en-US" sz="1000" b="1" dirty="0" smtClean="0">
                <a:solidFill>
                  <a:schemeClr val="tx1"/>
                </a:solidFill>
              </a:rPr>
              <a:t> Nasional Indonesia </a:t>
            </a:r>
            <a:r>
              <a:rPr lang="en-US" sz="1000" b="1" dirty="0">
                <a:solidFill>
                  <a:schemeClr val="tx1"/>
                </a:solidFill>
              </a:rPr>
              <a:t>(SNI) yang </a:t>
            </a:r>
            <a:r>
              <a:rPr lang="en-US" sz="1000" b="1" dirty="0" err="1">
                <a:solidFill>
                  <a:schemeClr val="tx1"/>
                </a:solidFill>
              </a:rPr>
              <a:t>berkualitas</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smtClean="0">
                <a:solidFill>
                  <a:schemeClr val="tx1"/>
                </a:solidFill>
              </a:rPr>
              <a:t>bermanfaat</a:t>
            </a:r>
            <a:r>
              <a:rPr lang="en-US" sz="1000" b="1" dirty="0" smtClean="0">
                <a:solidFill>
                  <a:schemeClr val="tx1"/>
                </a:solidFill>
              </a:rPr>
              <a:t> </a:t>
            </a:r>
            <a:r>
              <a:rPr lang="en-US" sz="1000" b="1" dirty="0" err="1" smtClean="0">
                <a:solidFill>
                  <a:schemeClr val="tx1"/>
                </a:solidFill>
              </a:rPr>
              <a:t>bagi</a:t>
            </a:r>
            <a:r>
              <a:rPr lang="en-US" sz="1000" b="1" dirty="0" smtClean="0">
                <a:solidFill>
                  <a:schemeClr val="tx1"/>
                </a:solidFill>
              </a:rPr>
              <a:t> </a:t>
            </a:r>
            <a:r>
              <a:rPr lang="en-US" sz="1000" b="1" dirty="0" err="1">
                <a:solidFill>
                  <a:schemeClr val="tx1"/>
                </a:solidFill>
              </a:rPr>
              <a:t>pemangku</a:t>
            </a:r>
            <a:r>
              <a:rPr lang="en-US" sz="1000" b="1" dirty="0">
                <a:solidFill>
                  <a:schemeClr val="tx1"/>
                </a:solidFill>
              </a:rPr>
              <a:t> </a:t>
            </a:r>
            <a:r>
              <a:rPr lang="en-US" sz="1000" b="1" dirty="0" err="1" smtClean="0">
                <a:solidFill>
                  <a:schemeClr val="tx1"/>
                </a:solidFill>
              </a:rPr>
              <a:t>kepentingan</a:t>
            </a:r>
            <a:endParaRPr lang="en-US" sz="1000" b="1" dirty="0" smtClean="0">
              <a:solidFill>
                <a:schemeClr val="tx1"/>
              </a:solidFill>
            </a:endParaRPr>
          </a:p>
          <a:p>
            <a:pPr marL="228600" indent="-228600" algn="just">
              <a:buFont typeface="+mj-lt"/>
              <a:buAutoNum type="arabicPeriod"/>
            </a:pPr>
            <a:r>
              <a:rPr lang="en-US" sz="1000" b="1" dirty="0" err="1">
                <a:solidFill>
                  <a:schemeClr val="tx1"/>
                </a:solidFill>
              </a:rPr>
              <a:t>Mengembangkan</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mengelola</a:t>
            </a:r>
            <a:r>
              <a:rPr lang="en-US" sz="1000" b="1" dirty="0">
                <a:solidFill>
                  <a:schemeClr val="tx1"/>
                </a:solidFill>
              </a:rPr>
              <a:t> </a:t>
            </a:r>
            <a:r>
              <a:rPr lang="en-US" sz="1000" b="1" dirty="0" err="1">
                <a:solidFill>
                  <a:schemeClr val="tx1"/>
                </a:solidFill>
              </a:rPr>
              <a:t>Sistem</a:t>
            </a:r>
            <a:r>
              <a:rPr lang="en-US" sz="1000" b="1" dirty="0">
                <a:solidFill>
                  <a:schemeClr val="tx1"/>
                </a:solidFill>
              </a:rPr>
              <a:t> </a:t>
            </a:r>
            <a:r>
              <a:rPr lang="en-US" sz="1000" b="1" dirty="0" err="1">
                <a:solidFill>
                  <a:schemeClr val="tx1"/>
                </a:solidFill>
              </a:rPr>
              <a:t>Penerapan</a:t>
            </a:r>
            <a:r>
              <a:rPr lang="en-US" sz="1000" b="1" dirty="0">
                <a:solidFill>
                  <a:schemeClr val="tx1"/>
                </a:solidFill>
              </a:rPr>
              <a:t> </a:t>
            </a:r>
            <a:r>
              <a:rPr lang="en-US" sz="1000" b="1" dirty="0" err="1" smtClean="0">
                <a:solidFill>
                  <a:schemeClr val="tx1"/>
                </a:solidFill>
              </a:rPr>
              <a:t>Standar</a:t>
            </a:r>
            <a:r>
              <a:rPr lang="en-US" sz="1000" b="1" dirty="0" smtClean="0">
                <a:solidFill>
                  <a:schemeClr val="tx1"/>
                </a:solidFill>
              </a:rPr>
              <a:t>, </a:t>
            </a:r>
            <a:r>
              <a:rPr lang="en-US" sz="1000" b="1" dirty="0" err="1" smtClean="0">
                <a:solidFill>
                  <a:schemeClr val="tx1"/>
                </a:solidFill>
              </a:rPr>
              <a:t>Penilaian</a:t>
            </a:r>
            <a:r>
              <a:rPr lang="en-US" sz="1000" b="1" dirty="0" smtClean="0">
                <a:solidFill>
                  <a:schemeClr val="tx1"/>
                </a:solidFill>
              </a:rPr>
              <a:t> </a:t>
            </a:r>
            <a:r>
              <a:rPr lang="en-US" sz="1000" b="1" dirty="0" err="1">
                <a:solidFill>
                  <a:schemeClr val="tx1"/>
                </a:solidFill>
              </a:rPr>
              <a:t>Kesesuaian</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Ketertelusuran</a:t>
            </a:r>
            <a:r>
              <a:rPr lang="en-US" sz="1000" b="1" dirty="0">
                <a:solidFill>
                  <a:schemeClr val="tx1"/>
                </a:solidFill>
              </a:rPr>
              <a:t> </a:t>
            </a:r>
            <a:r>
              <a:rPr lang="en-US" sz="1000" b="1" dirty="0" err="1">
                <a:solidFill>
                  <a:schemeClr val="tx1"/>
                </a:solidFill>
              </a:rPr>
              <a:t>Pengukuran</a:t>
            </a:r>
            <a:r>
              <a:rPr lang="en-US" sz="1000" b="1" dirty="0">
                <a:solidFill>
                  <a:schemeClr val="tx1"/>
                </a:solidFill>
              </a:rPr>
              <a:t> </a:t>
            </a:r>
            <a:r>
              <a:rPr lang="en-US" sz="1000" b="1" dirty="0" smtClean="0">
                <a:solidFill>
                  <a:schemeClr val="tx1"/>
                </a:solidFill>
              </a:rPr>
              <a:t>yang </a:t>
            </a:r>
            <a:r>
              <a:rPr lang="en-US" sz="1000" b="1" dirty="0" err="1" smtClean="0">
                <a:solidFill>
                  <a:schemeClr val="tx1"/>
                </a:solidFill>
              </a:rPr>
              <a:t>handal</a:t>
            </a:r>
            <a:r>
              <a:rPr lang="en-US" sz="1000" b="1" dirty="0" smtClean="0">
                <a:solidFill>
                  <a:schemeClr val="tx1"/>
                </a:solidFill>
              </a:rPr>
              <a:t> </a:t>
            </a:r>
            <a:r>
              <a:rPr lang="en-US" sz="1000" b="1" dirty="0" err="1">
                <a:solidFill>
                  <a:schemeClr val="tx1"/>
                </a:solidFill>
              </a:rPr>
              <a:t>untuk</a:t>
            </a:r>
            <a:r>
              <a:rPr lang="en-US" sz="1000" b="1" dirty="0">
                <a:solidFill>
                  <a:schemeClr val="tx1"/>
                </a:solidFill>
              </a:rPr>
              <a:t> </a:t>
            </a:r>
            <a:r>
              <a:rPr lang="en-US" sz="1000" b="1" dirty="0" err="1">
                <a:solidFill>
                  <a:schemeClr val="tx1"/>
                </a:solidFill>
              </a:rPr>
              <a:t>mendukung</a:t>
            </a:r>
            <a:r>
              <a:rPr lang="en-US" sz="1000" b="1" dirty="0">
                <a:solidFill>
                  <a:schemeClr val="tx1"/>
                </a:solidFill>
              </a:rPr>
              <a:t> </a:t>
            </a:r>
            <a:r>
              <a:rPr lang="en-US" sz="1000" b="1" dirty="0" err="1">
                <a:solidFill>
                  <a:schemeClr val="tx1"/>
                </a:solidFill>
              </a:rPr>
              <a:t>implementasi</a:t>
            </a:r>
            <a:r>
              <a:rPr lang="en-US" sz="1000" b="1" dirty="0">
                <a:solidFill>
                  <a:schemeClr val="tx1"/>
                </a:solidFill>
              </a:rPr>
              <a:t> </a:t>
            </a:r>
            <a:r>
              <a:rPr lang="en-US" sz="1000" b="1" dirty="0" err="1">
                <a:solidFill>
                  <a:schemeClr val="tx1"/>
                </a:solidFill>
              </a:rPr>
              <a:t>kebijakan</a:t>
            </a:r>
            <a:r>
              <a:rPr lang="en-US" sz="1000" b="1" dirty="0">
                <a:solidFill>
                  <a:schemeClr val="tx1"/>
                </a:solidFill>
              </a:rPr>
              <a:t> </a:t>
            </a:r>
            <a:r>
              <a:rPr lang="en-US" sz="1000" b="1" dirty="0" err="1" smtClean="0">
                <a:solidFill>
                  <a:schemeClr val="tx1"/>
                </a:solidFill>
              </a:rPr>
              <a:t>nasional</a:t>
            </a:r>
            <a:r>
              <a:rPr lang="en-US" sz="1000" b="1" dirty="0" smtClean="0">
                <a:solidFill>
                  <a:schemeClr val="tx1"/>
                </a:solidFill>
              </a:rPr>
              <a:t> </a:t>
            </a:r>
            <a:r>
              <a:rPr lang="it-IT" sz="1000" b="1" dirty="0" smtClean="0">
                <a:solidFill>
                  <a:schemeClr val="tx1"/>
                </a:solidFill>
              </a:rPr>
              <a:t>di </a:t>
            </a:r>
            <a:r>
              <a:rPr lang="it-IT" sz="1000" b="1" dirty="0">
                <a:solidFill>
                  <a:schemeClr val="tx1"/>
                </a:solidFill>
              </a:rPr>
              <a:t>bidang Standardisasi dan Pemangku </a:t>
            </a:r>
            <a:r>
              <a:rPr lang="it-IT" sz="1000" b="1" dirty="0" smtClean="0">
                <a:solidFill>
                  <a:schemeClr val="tx1"/>
                </a:solidFill>
              </a:rPr>
              <a:t>Kepentingan</a:t>
            </a:r>
          </a:p>
          <a:p>
            <a:pPr marL="228600" indent="-228600" algn="just">
              <a:buFont typeface="+mj-lt"/>
              <a:buAutoNum type="arabicPeriod"/>
            </a:pPr>
            <a:r>
              <a:rPr lang="en-US" sz="1000" b="1" dirty="0" err="1">
                <a:solidFill>
                  <a:schemeClr val="tx1"/>
                </a:solidFill>
              </a:rPr>
              <a:t>Mengembangkan</a:t>
            </a:r>
            <a:r>
              <a:rPr lang="en-US" sz="1000" b="1" dirty="0">
                <a:solidFill>
                  <a:schemeClr val="tx1"/>
                </a:solidFill>
              </a:rPr>
              <a:t> </a:t>
            </a:r>
            <a:r>
              <a:rPr lang="en-US" sz="1000" b="1" dirty="0" err="1">
                <a:solidFill>
                  <a:schemeClr val="tx1"/>
                </a:solidFill>
              </a:rPr>
              <a:t>budaya</a:t>
            </a:r>
            <a:r>
              <a:rPr lang="en-US" sz="1000" b="1" dirty="0">
                <a:solidFill>
                  <a:schemeClr val="tx1"/>
                </a:solidFill>
              </a:rPr>
              <a:t>, </a:t>
            </a:r>
            <a:r>
              <a:rPr lang="en-US" sz="1000" b="1" dirty="0" err="1">
                <a:solidFill>
                  <a:schemeClr val="tx1"/>
                </a:solidFill>
              </a:rPr>
              <a:t>kompetensi</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sistem</a:t>
            </a:r>
            <a:r>
              <a:rPr lang="en-US" sz="1000" b="1" dirty="0">
                <a:solidFill>
                  <a:schemeClr val="tx1"/>
                </a:solidFill>
              </a:rPr>
              <a:t> </a:t>
            </a:r>
            <a:r>
              <a:rPr lang="en-US" sz="1000" b="1" dirty="0" err="1" smtClean="0">
                <a:solidFill>
                  <a:schemeClr val="tx1"/>
                </a:solidFill>
              </a:rPr>
              <a:t>informasi</a:t>
            </a:r>
            <a:r>
              <a:rPr lang="en-US" sz="1000" b="1" dirty="0" smtClean="0">
                <a:solidFill>
                  <a:schemeClr val="tx1"/>
                </a:solidFill>
              </a:rPr>
              <a:t> di </a:t>
            </a:r>
            <a:r>
              <a:rPr lang="en-US" sz="1000" b="1" dirty="0" err="1">
                <a:solidFill>
                  <a:schemeClr val="tx1"/>
                </a:solidFill>
              </a:rPr>
              <a:t>bidang</a:t>
            </a:r>
            <a:r>
              <a:rPr lang="en-US" sz="1000" b="1" dirty="0">
                <a:solidFill>
                  <a:schemeClr val="tx1"/>
                </a:solidFill>
              </a:rPr>
              <a:t> </a:t>
            </a:r>
            <a:r>
              <a:rPr lang="en-US" sz="1000" b="1" dirty="0" err="1">
                <a:solidFill>
                  <a:schemeClr val="tx1"/>
                </a:solidFill>
              </a:rPr>
              <a:t>Standardisasi</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Penilaian</a:t>
            </a:r>
            <a:r>
              <a:rPr lang="en-US" sz="1000" b="1" dirty="0">
                <a:solidFill>
                  <a:schemeClr val="tx1"/>
                </a:solidFill>
              </a:rPr>
              <a:t> </a:t>
            </a:r>
            <a:r>
              <a:rPr lang="en-US" sz="1000" b="1" dirty="0" err="1">
                <a:solidFill>
                  <a:schemeClr val="tx1"/>
                </a:solidFill>
              </a:rPr>
              <a:t>Kesesuaian</a:t>
            </a:r>
            <a:r>
              <a:rPr lang="en-US" sz="1000" b="1" dirty="0">
                <a:solidFill>
                  <a:schemeClr val="tx1"/>
                </a:solidFill>
              </a:rPr>
              <a:t> </a:t>
            </a:r>
            <a:r>
              <a:rPr lang="en-US" sz="1000" b="1" dirty="0" err="1" smtClean="0">
                <a:solidFill>
                  <a:schemeClr val="tx1"/>
                </a:solidFill>
              </a:rPr>
              <a:t>sebagai</a:t>
            </a:r>
            <a:r>
              <a:rPr lang="en-US" sz="1000" b="1" dirty="0" smtClean="0">
                <a:solidFill>
                  <a:schemeClr val="tx1"/>
                </a:solidFill>
              </a:rPr>
              <a:t> </a:t>
            </a:r>
            <a:r>
              <a:rPr lang="en-US" sz="1000" b="1" dirty="0" err="1" smtClean="0">
                <a:solidFill>
                  <a:schemeClr val="tx1"/>
                </a:solidFill>
              </a:rPr>
              <a:t>upaya</a:t>
            </a:r>
            <a:r>
              <a:rPr lang="en-US" sz="1000" b="1" dirty="0" smtClean="0">
                <a:solidFill>
                  <a:schemeClr val="tx1"/>
                </a:solidFill>
              </a:rPr>
              <a:t> </a:t>
            </a:r>
            <a:r>
              <a:rPr lang="en-US" sz="1000" b="1" dirty="0" err="1">
                <a:solidFill>
                  <a:schemeClr val="tx1"/>
                </a:solidFill>
              </a:rPr>
              <a:t>untuk</a:t>
            </a:r>
            <a:r>
              <a:rPr lang="en-US" sz="1000" b="1" dirty="0">
                <a:solidFill>
                  <a:schemeClr val="tx1"/>
                </a:solidFill>
              </a:rPr>
              <a:t> </a:t>
            </a:r>
            <a:r>
              <a:rPr lang="en-US" sz="1000" b="1" dirty="0" err="1">
                <a:solidFill>
                  <a:schemeClr val="tx1"/>
                </a:solidFill>
              </a:rPr>
              <a:t>meningkatkan</a:t>
            </a:r>
            <a:r>
              <a:rPr lang="en-US" sz="1000" b="1" dirty="0">
                <a:solidFill>
                  <a:schemeClr val="tx1"/>
                </a:solidFill>
              </a:rPr>
              <a:t> </a:t>
            </a:r>
            <a:r>
              <a:rPr lang="en-US" sz="1000" b="1" dirty="0" err="1">
                <a:solidFill>
                  <a:schemeClr val="tx1"/>
                </a:solidFill>
              </a:rPr>
              <a:t>efektifitas</a:t>
            </a:r>
            <a:r>
              <a:rPr lang="en-US" sz="1000" b="1" dirty="0">
                <a:solidFill>
                  <a:schemeClr val="tx1"/>
                </a:solidFill>
              </a:rPr>
              <a:t> </a:t>
            </a:r>
            <a:r>
              <a:rPr lang="en-US" sz="1000" b="1" dirty="0" err="1">
                <a:solidFill>
                  <a:schemeClr val="tx1"/>
                </a:solidFill>
              </a:rPr>
              <a:t>implementasi</a:t>
            </a:r>
            <a:r>
              <a:rPr lang="en-US" sz="1000" b="1" dirty="0">
                <a:solidFill>
                  <a:schemeClr val="tx1"/>
                </a:solidFill>
              </a:rPr>
              <a:t> </a:t>
            </a:r>
            <a:r>
              <a:rPr lang="en-US" sz="1000" b="1" dirty="0" err="1" smtClean="0">
                <a:solidFill>
                  <a:schemeClr val="tx1"/>
                </a:solidFill>
              </a:rPr>
              <a:t>Sistem</a:t>
            </a:r>
            <a:r>
              <a:rPr lang="en-US" sz="1000" b="1" dirty="0" smtClean="0">
                <a:solidFill>
                  <a:schemeClr val="tx1"/>
                </a:solidFill>
              </a:rPr>
              <a:t> </a:t>
            </a:r>
            <a:r>
              <a:rPr lang="en-US" sz="1000" b="1" dirty="0" err="1" smtClean="0">
                <a:solidFill>
                  <a:schemeClr val="tx1"/>
                </a:solidFill>
              </a:rPr>
              <a:t>Standardisasi</a:t>
            </a:r>
            <a:r>
              <a:rPr lang="en-US" sz="1000" b="1" dirty="0" smtClean="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Penilaian</a:t>
            </a:r>
            <a:r>
              <a:rPr lang="en-US" sz="1000" b="1" dirty="0">
                <a:solidFill>
                  <a:schemeClr val="tx1"/>
                </a:solidFill>
              </a:rPr>
              <a:t> </a:t>
            </a:r>
            <a:r>
              <a:rPr lang="en-US" sz="1000" b="1" dirty="0" err="1">
                <a:solidFill>
                  <a:schemeClr val="tx1"/>
                </a:solidFill>
              </a:rPr>
              <a:t>Kesesuaian</a:t>
            </a:r>
            <a:r>
              <a:rPr lang="en-US" sz="1000" b="1" dirty="0" smtClean="0">
                <a:solidFill>
                  <a:schemeClr val="tx1"/>
                </a:solidFill>
              </a:rPr>
              <a:t>.</a:t>
            </a:r>
          </a:p>
          <a:p>
            <a:pPr marL="228600" indent="-228600" algn="just">
              <a:buFont typeface="+mj-lt"/>
              <a:buAutoNum type="arabicPeriod"/>
            </a:pPr>
            <a:r>
              <a:rPr lang="en-US" sz="1000" b="1" dirty="0" err="1">
                <a:solidFill>
                  <a:schemeClr val="tx1"/>
                </a:solidFill>
              </a:rPr>
              <a:t>Merumuskan</a:t>
            </a:r>
            <a:r>
              <a:rPr lang="en-US" sz="1000" b="1" dirty="0">
                <a:solidFill>
                  <a:schemeClr val="tx1"/>
                </a:solidFill>
              </a:rPr>
              <a:t>, </a:t>
            </a:r>
            <a:r>
              <a:rPr lang="en-US" sz="1000" b="1" dirty="0" err="1">
                <a:solidFill>
                  <a:schemeClr val="tx1"/>
                </a:solidFill>
              </a:rPr>
              <a:t>mengoordinasikan</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smtClean="0">
                <a:solidFill>
                  <a:schemeClr val="tx1"/>
                </a:solidFill>
              </a:rPr>
              <a:t>mengevaluasi</a:t>
            </a:r>
            <a:r>
              <a:rPr lang="en-US" sz="1000" b="1" dirty="0" smtClean="0">
                <a:solidFill>
                  <a:schemeClr val="tx1"/>
                </a:solidFill>
              </a:rPr>
              <a:t> </a:t>
            </a:r>
            <a:r>
              <a:rPr lang="fi-FI" sz="1000" b="1" dirty="0" smtClean="0">
                <a:solidFill>
                  <a:schemeClr val="tx1"/>
                </a:solidFill>
              </a:rPr>
              <a:t>pelaksanaan </a:t>
            </a:r>
            <a:r>
              <a:rPr lang="fi-FI" sz="1000" b="1" dirty="0">
                <a:solidFill>
                  <a:schemeClr val="tx1"/>
                </a:solidFill>
              </a:rPr>
              <a:t>Kebijakan Nasional, Sistem dan Pedoman </a:t>
            </a:r>
            <a:r>
              <a:rPr lang="fi-FI" sz="1000" b="1" dirty="0" smtClean="0">
                <a:solidFill>
                  <a:schemeClr val="tx1"/>
                </a:solidFill>
              </a:rPr>
              <a:t>di </a:t>
            </a:r>
            <a:r>
              <a:rPr lang="sv-SE" sz="1000" b="1" dirty="0" smtClean="0">
                <a:solidFill>
                  <a:schemeClr val="tx1"/>
                </a:solidFill>
              </a:rPr>
              <a:t>bidang </a:t>
            </a:r>
            <a:r>
              <a:rPr lang="sv-SE" sz="1000" b="1" dirty="0">
                <a:solidFill>
                  <a:schemeClr val="tx1"/>
                </a:solidFill>
              </a:rPr>
              <a:t>Standardisasi dan Penilaian Kesesuaian yang </a:t>
            </a:r>
            <a:r>
              <a:rPr lang="sv-SE" sz="1000" b="1" dirty="0" smtClean="0">
                <a:solidFill>
                  <a:schemeClr val="tx1"/>
                </a:solidFill>
              </a:rPr>
              <a:t>efektif </a:t>
            </a:r>
            <a:r>
              <a:rPr lang="en-US" sz="1000" b="1" dirty="0" err="1" smtClean="0">
                <a:solidFill>
                  <a:schemeClr val="tx1"/>
                </a:solidFill>
              </a:rPr>
              <a:t>untuk</a:t>
            </a:r>
            <a:r>
              <a:rPr lang="en-US" sz="1000" b="1" dirty="0" smtClean="0">
                <a:solidFill>
                  <a:schemeClr val="tx1"/>
                </a:solidFill>
              </a:rPr>
              <a:t> </a:t>
            </a:r>
            <a:r>
              <a:rPr lang="en-US" sz="1000" b="1" dirty="0" err="1">
                <a:solidFill>
                  <a:schemeClr val="tx1"/>
                </a:solidFill>
              </a:rPr>
              <a:t>mendukung</a:t>
            </a:r>
            <a:r>
              <a:rPr lang="en-US" sz="1000" b="1" dirty="0">
                <a:solidFill>
                  <a:schemeClr val="tx1"/>
                </a:solidFill>
              </a:rPr>
              <a:t> </a:t>
            </a:r>
            <a:r>
              <a:rPr lang="en-US" sz="1000" b="1" dirty="0" err="1">
                <a:solidFill>
                  <a:schemeClr val="tx1"/>
                </a:solidFill>
              </a:rPr>
              <a:t>daya</a:t>
            </a:r>
            <a:r>
              <a:rPr lang="en-US" sz="1000" b="1" dirty="0">
                <a:solidFill>
                  <a:schemeClr val="tx1"/>
                </a:solidFill>
              </a:rPr>
              <a:t> </a:t>
            </a:r>
            <a:r>
              <a:rPr lang="en-US" sz="1000" b="1" dirty="0" err="1">
                <a:solidFill>
                  <a:schemeClr val="tx1"/>
                </a:solidFill>
              </a:rPr>
              <a:t>saing</a:t>
            </a:r>
            <a:r>
              <a:rPr lang="en-US" sz="1000" b="1" dirty="0">
                <a:solidFill>
                  <a:schemeClr val="tx1"/>
                </a:solidFill>
              </a:rPr>
              <a:t> </a:t>
            </a:r>
            <a:r>
              <a:rPr lang="en-US" sz="1000" b="1" dirty="0" err="1">
                <a:solidFill>
                  <a:schemeClr val="tx1"/>
                </a:solidFill>
              </a:rPr>
              <a:t>dan</a:t>
            </a:r>
            <a:r>
              <a:rPr lang="en-US" sz="1000" b="1" dirty="0">
                <a:solidFill>
                  <a:schemeClr val="tx1"/>
                </a:solidFill>
              </a:rPr>
              <a:t> </a:t>
            </a:r>
            <a:r>
              <a:rPr lang="en-US" sz="1000" b="1" dirty="0" err="1">
                <a:solidFill>
                  <a:schemeClr val="tx1"/>
                </a:solidFill>
              </a:rPr>
              <a:t>kualitas</a:t>
            </a:r>
            <a:r>
              <a:rPr lang="en-US" sz="1000" b="1" dirty="0">
                <a:solidFill>
                  <a:schemeClr val="tx1"/>
                </a:solidFill>
              </a:rPr>
              <a:t> </a:t>
            </a:r>
            <a:r>
              <a:rPr lang="en-US" sz="1000" b="1" dirty="0" err="1">
                <a:solidFill>
                  <a:schemeClr val="tx1"/>
                </a:solidFill>
              </a:rPr>
              <a:t>hidup</a:t>
            </a:r>
            <a:r>
              <a:rPr lang="en-US" sz="1000" b="1" dirty="0">
                <a:solidFill>
                  <a:schemeClr val="tx1"/>
                </a:solidFill>
              </a:rPr>
              <a:t> </a:t>
            </a:r>
            <a:r>
              <a:rPr lang="en-US" sz="1000" b="1" dirty="0" err="1">
                <a:solidFill>
                  <a:schemeClr val="tx1"/>
                </a:solidFill>
              </a:rPr>
              <a:t>bangsa</a:t>
            </a:r>
            <a:r>
              <a:rPr lang="en-US" sz="1000" b="1" dirty="0">
                <a:solidFill>
                  <a:schemeClr val="tx1"/>
                </a:solidFill>
              </a:rPr>
              <a:t>.</a:t>
            </a:r>
            <a:endParaRPr lang="id-ID" sz="1000" b="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437988528"/>
              </p:ext>
            </p:extLst>
          </p:nvPr>
        </p:nvGraphicFramePr>
        <p:xfrm>
          <a:off x="16404" y="2489312"/>
          <a:ext cx="9144001" cy="4399985"/>
        </p:xfrm>
        <a:graphic>
          <a:graphicData uri="http://schemas.openxmlformats.org/drawingml/2006/table">
            <a:tbl>
              <a:tblPr firstRow="1" bandRow="1">
                <a:tableStyleId>{5C22544A-7EE6-4342-B048-85BDC9FD1C3A}</a:tableStyleId>
              </a:tblPr>
              <a:tblGrid>
                <a:gridCol w="1474838"/>
                <a:gridCol w="1106129"/>
                <a:gridCol w="848032"/>
                <a:gridCol w="1143000"/>
                <a:gridCol w="1037346"/>
                <a:gridCol w="307362"/>
                <a:gridCol w="255492"/>
                <a:gridCol w="282391"/>
                <a:gridCol w="307362"/>
                <a:gridCol w="390981"/>
                <a:gridCol w="919529"/>
                <a:gridCol w="1071539"/>
              </a:tblGrid>
              <a:tr h="749233">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2014</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42749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2010</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2011</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2012</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2013</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2014</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1375185">
                <a:tc>
                  <a:txBody>
                    <a:bodyPr/>
                    <a:lstStyle/>
                    <a:p>
                      <a:r>
                        <a:rPr lang="en-US" sz="1050" b="0" i="0" u="none" strike="noStrike" kern="1200" baseline="0" dirty="0" err="1" smtClean="0">
                          <a:solidFill>
                            <a:schemeClr val="dk1"/>
                          </a:solidFill>
                          <a:latin typeface="+mn-lt"/>
                          <a:ea typeface="+mn-ea"/>
                          <a:cs typeface="+mn-cs"/>
                        </a:rPr>
                        <a:t>Mewujudkan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sistem</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pengembangan</a:t>
                      </a:r>
                      <a:r>
                        <a:rPr lang="en-US" sz="1050" b="0" i="0" u="none" strike="noStrike" kern="1200" baseline="0" dirty="0" smtClean="0">
                          <a:solidFill>
                            <a:schemeClr val="dk1"/>
                          </a:solidFill>
                          <a:latin typeface="+mn-lt"/>
                          <a:ea typeface="+mn-ea"/>
                          <a:cs typeface="+mn-cs"/>
                        </a:rPr>
                        <a:t> SNI yang </a:t>
                      </a:r>
                      <a:r>
                        <a:rPr lang="en-US" sz="1050" b="0" i="0" u="none" strike="noStrike" kern="1200" baseline="0" dirty="0" err="1" smtClean="0">
                          <a:solidFill>
                            <a:schemeClr val="dk1"/>
                          </a:solidFill>
                          <a:latin typeface="+mn-lt"/>
                          <a:ea typeface="+mn-ea"/>
                          <a:cs typeface="+mn-cs"/>
                        </a:rPr>
                        <a:t>efektif</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efisien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mendukung</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daya</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saing</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kualitas</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hidup</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bangsa</a:t>
                      </a:r>
                      <a:r>
                        <a:rPr lang="en-US" sz="1050" b="0" i="0" u="none" strike="noStrike" kern="1200" baseline="0" dirty="0" smtClean="0">
                          <a:solidFill>
                            <a:schemeClr val="dk1"/>
                          </a:solidFill>
                          <a:latin typeface="+mn-lt"/>
                          <a:ea typeface="+mn-ea"/>
                          <a:cs typeface="+mn-cs"/>
                        </a:rPr>
                        <a:t>.</a:t>
                      </a:r>
                      <a:endParaRPr lang="id-ID" sz="1050" kern="1200" baseline="0" dirty="0" smtClean="0">
                        <a:solidFill>
                          <a:schemeClr val="dk1"/>
                        </a:solidFill>
                        <a:latin typeface="+mn-lt"/>
                        <a:ea typeface="+mn-ea"/>
                        <a:cs typeface="+mn-cs"/>
                      </a:endParaRPr>
                    </a:p>
                  </a:txBody>
                  <a:tcPr/>
                </a:tc>
                <a:tc>
                  <a:txBody>
                    <a:bodyPr/>
                    <a:lstStyle/>
                    <a:p>
                      <a:endParaRPr lang="id-ID" sz="1050" dirty="0"/>
                    </a:p>
                  </a:txBody>
                  <a:tcPr/>
                </a:tc>
                <a:tc>
                  <a:txBody>
                    <a:bodyPr/>
                    <a:lstStyle/>
                    <a:p>
                      <a:endParaRPr lang="id-ID" sz="1050" dirty="0"/>
                    </a:p>
                  </a:txBody>
                  <a:tcPr/>
                </a:tc>
                <a:tc>
                  <a:txBody>
                    <a:bodyPr/>
                    <a:lstStyle/>
                    <a:p>
                      <a:r>
                        <a:rPr lang="fi-FI" sz="1050" b="0" i="0" u="none" strike="noStrike" kern="1200" baseline="0" dirty="0" smtClean="0">
                          <a:solidFill>
                            <a:schemeClr val="dk1"/>
                          </a:solidFill>
                          <a:latin typeface="+mn-lt"/>
                          <a:ea typeface="+mn-ea"/>
                          <a:cs typeface="+mn-cs"/>
                        </a:rPr>
                        <a:t>Melindungi keselamatan, keamanan, kesehatan masyarakat,</a:t>
                      </a:r>
                    </a:p>
                    <a:p>
                      <a:r>
                        <a:rPr lang="en-US" sz="1050" b="0" i="0" u="none" strike="noStrike" kern="1200" baseline="0" dirty="0" err="1" smtClean="0">
                          <a:solidFill>
                            <a:schemeClr val="dk1"/>
                          </a:solidFill>
                          <a:latin typeface="+mn-lt"/>
                          <a:ea typeface="+mn-ea"/>
                          <a:cs typeface="+mn-cs"/>
                        </a:rPr>
                        <a:t>pelestarian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fungsi</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lingkungan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hidup</a:t>
                      </a:r>
                      <a:endParaRPr lang="id-ID" sz="1050" dirty="0"/>
                    </a:p>
                  </a:txBody>
                  <a:tcPr/>
                </a:tc>
                <a:tc>
                  <a:txBody>
                    <a:bodyPr/>
                    <a:lstStyle/>
                    <a:p>
                      <a:r>
                        <a:rPr lang="en-US" sz="1000" b="0" i="0" u="none" strike="noStrike" kern="1200" baseline="0" dirty="0" smtClean="0">
                          <a:solidFill>
                            <a:schemeClr val="dk1"/>
                          </a:solidFill>
                          <a:latin typeface="+mn-lt"/>
                          <a:ea typeface="+mn-ea"/>
                          <a:cs typeface="+mn-cs"/>
                        </a:rPr>
                        <a:t>Tingkat </a:t>
                      </a:r>
                      <a:r>
                        <a:rPr lang="en-US" sz="1000" b="0" i="0" u="none" strike="noStrike" kern="1200" baseline="0" dirty="0" err="1" smtClean="0">
                          <a:solidFill>
                            <a:schemeClr val="dk1"/>
                          </a:solidFill>
                          <a:latin typeface="+mn-lt"/>
                          <a:ea typeface="+mn-ea"/>
                          <a:cs typeface="+mn-cs"/>
                        </a:rPr>
                        <a:t>persepsi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terhadap</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keamanan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keselamatan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produk</a:t>
                      </a:r>
                      <a:endParaRPr lang="en-US" sz="1000" b="0" i="0" u="none" strike="noStrike" kern="1200" baseline="0" dirty="0" smtClean="0">
                        <a:solidFill>
                          <a:schemeClr val="dk1"/>
                        </a:solidFill>
                        <a:latin typeface="+mn-lt"/>
                        <a:ea typeface="+mn-ea"/>
                        <a:cs typeface="+mn-cs"/>
                      </a:endParaRPr>
                    </a:p>
                    <a:p>
                      <a:r>
                        <a:rPr lang="en-US" sz="1000" b="0" i="0" u="none" strike="noStrike" kern="1200" baseline="0" dirty="0" err="1" smtClean="0">
                          <a:solidFill>
                            <a:schemeClr val="dk1"/>
                          </a:solidFill>
                          <a:latin typeface="+mn-lt"/>
                          <a:ea typeface="+mn-ea"/>
                          <a:cs typeface="+mn-cs"/>
                        </a:rPr>
                        <a:t>bertanda</a:t>
                      </a:r>
                      <a:r>
                        <a:rPr lang="en-US" sz="1000" b="0" i="0" u="none" strike="noStrike" kern="1200" baseline="0" dirty="0" smtClean="0">
                          <a:solidFill>
                            <a:schemeClr val="dk1"/>
                          </a:solidFill>
                          <a:latin typeface="+mn-lt"/>
                          <a:ea typeface="+mn-ea"/>
                          <a:cs typeface="+mn-cs"/>
                        </a:rPr>
                        <a:t> SNI</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en-US" sz="1000" dirty="0" smtClean="0"/>
                        <a:t>8</a:t>
                      </a:r>
                      <a:endParaRPr lang="id-ID" sz="1000" dirty="0"/>
                    </a:p>
                  </a:txBody>
                  <a:tcPr/>
                </a:tc>
                <a:tc>
                  <a:txBody>
                    <a:bodyPr/>
                    <a:lstStyle/>
                    <a:p>
                      <a:endParaRPr lang="id-ID" dirty="0"/>
                    </a:p>
                  </a:txBody>
                  <a:tcPr/>
                </a:tc>
                <a:tc>
                  <a:txBody>
                    <a:bodyPr/>
                    <a:lstStyle/>
                    <a:p>
                      <a:endParaRPr lang="id-ID" dirty="0"/>
                    </a:p>
                  </a:txBody>
                  <a:tcPr/>
                </a:tc>
              </a:tr>
              <a:tr h="1556130">
                <a:tc>
                  <a:txBody>
                    <a:bodyPr/>
                    <a:lstStyle/>
                    <a:p>
                      <a:r>
                        <a:rPr lang="en-US" sz="1050" b="0" i="0" u="none" strike="noStrike" kern="1200" baseline="0" dirty="0" err="1" smtClean="0">
                          <a:solidFill>
                            <a:schemeClr val="dk1"/>
                          </a:solidFill>
                          <a:latin typeface="+mn-lt"/>
                          <a:ea typeface="+mn-ea"/>
                          <a:cs typeface="+mn-cs"/>
                        </a:rPr>
                        <a:t>Mewujudkan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sistem</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penerapan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standar</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penilaian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kesesuaian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ketelusuran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pengukuran</a:t>
                      </a:r>
                      <a:r>
                        <a:rPr lang="en-US" sz="1050" b="0" i="0" u="none" strike="noStrike" kern="1200" baseline="0" dirty="0" smtClean="0">
                          <a:solidFill>
                            <a:schemeClr val="dk1"/>
                          </a:solidFill>
                          <a:latin typeface="+mn-lt"/>
                          <a:ea typeface="+mn-ea"/>
                          <a:cs typeface="+mn-cs"/>
                        </a:rPr>
                        <a:t> yang </a:t>
                      </a:r>
                      <a:r>
                        <a:rPr lang="en-US" sz="1050" b="0" i="0" u="none" strike="noStrike" kern="1200" baseline="0" dirty="0" err="1" smtClean="0">
                          <a:solidFill>
                            <a:schemeClr val="dk1"/>
                          </a:solidFill>
                          <a:latin typeface="+mn-lt"/>
                          <a:ea typeface="+mn-ea"/>
                          <a:cs typeface="+mn-cs"/>
                        </a:rPr>
                        <a:t>efektif</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efisien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mendukung</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daya</a:t>
                      </a:r>
                      <a:r>
                        <a:rPr lang="en-US" sz="1050" b="0" i="0" u="none" strike="noStrike" kern="1200" baseline="0" dirty="0" smtClean="0">
                          <a:solidFill>
                            <a:schemeClr val="dk1"/>
                          </a:solidFill>
                          <a:latin typeface="+mn-lt"/>
                          <a:ea typeface="+mn-ea"/>
                          <a:cs typeface="+mn-cs"/>
                        </a:rPr>
                        <a:t> </a:t>
                      </a:r>
                      <a:r>
                        <a:rPr lang="nl-NL" sz="1050" b="0" i="0" u="none" strike="noStrike" kern="1200" baseline="0" dirty="0" smtClean="0">
                          <a:solidFill>
                            <a:schemeClr val="dk1"/>
                          </a:solidFill>
                          <a:latin typeface="+mn-lt"/>
                          <a:ea typeface="+mn-ea"/>
                          <a:cs typeface="+mn-cs"/>
                        </a:rPr>
                        <a:t>saing dan kualitas hidup bangsa.</a:t>
                      </a:r>
                      <a:endParaRPr lang="id-ID" sz="1050" kern="1200" baseline="0" dirty="0" smtClean="0">
                        <a:solidFill>
                          <a:schemeClr val="dk1"/>
                        </a:solidFill>
                        <a:latin typeface="+mn-lt"/>
                        <a:ea typeface="+mn-ea"/>
                        <a:cs typeface="+mn-cs"/>
                      </a:endParaRPr>
                    </a:p>
                  </a:txBody>
                  <a:tcPr/>
                </a:tc>
                <a:tc>
                  <a:txBody>
                    <a:bodyPr/>
                    <a:lstStyle/>
                    <a:p>
                      <a:endParaRPr lang="id-ID" sz="1050" dirty="0"/>
                    </a:p>
                  </a:txBody>
                  <a:tcPr/>
                </a:tc>
                <a:tc>
                  <a:txBody>
                    <a:bodyPr/>
                    <a:lstStyle/>
                    <a:p>
                      <a:endParaRPr lang="id-ID" sz="1050"/>
                    </a:p>
                  </a:txBody>
                  <a:tcPr/>
                </a:tc>
                <a:tc>
                  <a:txBody>
                    <a:bodyPr/>
                    <a:lstStyle/>
                    <a:p>
                      <a:r>
                        <a:rPr lang="en-US" sz="1050" b="0" i="0" u="none" strike="noStrike" kern="1200" baseline="0" dirty="0" err="1" smtClean="0">
                          <a:solidFill>
                            <a:schemeClr val="dk1"/>
                          </a:solidFill>
                          <a:latin typeface="+mn-lt"/>
                          <a:ea typeface="+mn-ea"/>
                          <a:cs typeface="+mn-cs"/>
                        </a:rPr>
                        <a:t>Meningkatkan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daya</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saing</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produk</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nasional</a:t>
                      </a:r>
                      <a:r>
                        <a:rPr lang="en-US" sz="1050" b="0" i="0" u="none" strike="noStrike" kern="1200" baseline="0" dirty="0" smtClean="0">
                          <a:solidFill>
                            <a:schemeClr val="dk1"/>
                          </a:solidFill>
                          <a:latin typeface="+mn-lt"/>
                          <a:ea typeface="+mn-ea"/>
                          <a:cs typeface="+mn-cs"/>
                        </a:rPr>
                        <a:t> di </a:t>
                      </a:r>
                      <a:r>
                        <a:rPr lang="en-US" sz="1050" b="0" i="0" u="none" strike="noStrike" kern="1200" baseline="0" dirty="0" err="1" smtClean="0">
                          <a:solidFill>
                            <a:schemeClr val="dk1"/>
                          </a:solidFill>
                          <a:latin typeface="+mn-lt"/>
                          <a:ea typeface="+mn-ea"/>
                          <a:cs typeface="+mn-cs"/>
                        </a:rPr>
                        <a:t>pasar</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domestik</a:t>
                      </a:r>
                      <a:r>
                        <a:rPr lang="en-US" sz="1050" b="0" i="0" u="none" strike="noStrike" kern="1200" baseline="0" dirty="0" smtClean="0">
                          <a:solidFill>
                            <a:schemeClr val="dk1"/>
                          </a:solidFill>
                          <a:latin typeface="+mn-lt"/>
                          <a:ea typeface="+mn-ea"/>
                          <a:cs typeface="+mn-cs"/>
                        </a:rPr>
                        <a:t>.</a:t>
                      </a:r>
                      <a:endParaRPr lang="id-ID" sz="1050" dirty="0"/>
                    </a:p>
                  </a:txBody>
                  <a:tcPr/>
                </a:tc>
                <a:tc>
                  <a:txBody>
                    <a:bodyPr/>
                    <a:lstStyle/>
                    <a:p>
                      <a:r>
                        <a:rPr lang="en-US" sz="1000" b="0" i="0" u="none" strike="noStrike" kern="1200" baseline="0" dirty="0" smtClean="0">
                          <a:solidFill>
                            <a:schemeClr val="dk1"/>
                          </a:solidFill>
                          <a:latin typeface="+mn-lt"/>
                          <a:ea typeface="+mn-ea"/>
                          <a:cs typeface="+mn-cs"/>
                        </a:rPr>
                        <a:t>Tingkat </a:t>
                      </a:r>
                      <a:r>
                        <a:rPr lang="en-US" sz="1000" b="0" i="0" u="none" strike="noStrike" kern="1200" baseline="0" dirty="0" err="1" smtClean="0">
                          <a:solidFill>
                            <a:schemeClr val="dk1"/>
                          </a:solidFill>
                          <a:latin typeface="+mn-lt"/>
                          <a:ea typeface="+mn-ea"/>
                          <a:cs typeface="+mn-cs"/>
                        </a:rPr>
                        <a:t>persepsi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publik</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terhadap</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daya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saing</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produk</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bertanda</a:t>
                      </a:r>
                      <a:r>
                        <a:rPr lang="en-US" sz="1000" b="0" i="0" u="none" strike="noStrike" kern="1200" baseline="0" dirty="0" smtClean="0">
                          <a:solidFill>
                            <a:schemeClr val="dk1"/>
                          </a:solidFill>
                          <a:latin typeface="+mn-lt"/>
                          <a:ea typeface="+mn-ea"/>
                          <a:cs typeface="+mn-cs"/>
                        </a:rPr>
                        <a:t> SNI di</a:t>
                      </a:r>
                    </a:p>
                    <a:p>
                      <a:r>
                        <a:rPr lang="en-US" sz="1000" b="0" i="0" u="none" strike="noStrike" kern="1200" baseline="0" dirty="0" err="1" smtClean="0">
                          <a:solidFill>
                            <a:schemeClr val="dk1"/>
                          </a:solidFill>
                          <a:latin typeface="+mn-lt"/>
                          <a:ea typeface="+mn-ea"/>
                          <a:cs typeface="+mn-cs"/>
                        </a:rPr>
                        <a:t>pasar</a:t>
                      </a:r>
                      <a:r>
                        <a:rPr lang="en-US" sz="1000" b="0" i="0" u="none" strike="noStrike" kern="1200" baseline="0" dirty="0" smtClean="0">
                          <a:solidFill>
                            <a:schemeClr val="dk1"/>
                          </a:solidFill>
                          <a:latin typeface="+mn-lt"/>
                          <a:ea typeface="+mn-ea"/>
                          <a:cs typeface="+mn-cs"/>
                        </a:rPr>
                        <a:t> domestic</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en-US" sz="800" dirty="0" smtClean="0"/>
                        <a:t>8</a:t>
                      </a:r>
                      <a:endParaRPr lang="id-ID" sz="800" dirty="0"/>
                    </a:p>
                  </a:txBody>
                  <a:tcPr/>
                </a:tc>
                <a:tc>
                  <a:txBody>
                    <a:bodyPr/>
                    <a:lstStyle/>
                    <a:p>
                      <a:endParaRPr lang="id-ID" dirty="0"/>
                    </a:p>
                  </a:txBody>
                  <a:tcPr/>
                </a:tc>
                <a:tc>
                  <a:txBody>
                    <a:bodyPr/>
                    <a:lstStyle/>
                    <a:p>
                      <a:endParaRPr lang="id-ID" dirty="0"/>
                    </a:p>
                  </a:txBody>
                  <a:tcPr/>
                </a:tc>
              </a:tr>
            </a:tbl>
          </a:graphicData>
        </a:graphic>
      </p:graphicFrame>
      <p:sp>
        <p:nvSpPr>
          <p:cNvPr id="5" name="Rectangle 4"/>
          <p:cNvSpPr/>
          <p:nvPr/>
        </p:nvSpPr>
        <p:spPr>
          <a:xfrm>
            <a:off x="1547664" y="3865038"/>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0" name="Rectangle 9"/>
          <p:cNvSpPr/>
          <p:nvPr/>
        </p:nvSpPr>
        <p:spPr>
          <a:xfrm>
            <a:off x="1547664" y="5085184"/>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1" name="Rectangle 10"/>
          <p:cNvSpPr/>
          <p:nvPr/>
        </p:nvSpPr>
        <p:spPr>
          <a:xfrm>
            <a:off x="2555776" y="5089174"/>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4" name="Rectangle 13"/>
          <p:cNvSpPr/>
          <p:nvPr/>
        </p:nvSpPr>
        <p:spPr>
          <a:xfrm>
            <a:off x="2699792" y="3865038"/>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Tree>
    <p:extLst>
      <p:ext uri="{BB962C8B-B14F-4D97-AF65-F5344CB8AC3E}">
        <p14:creationId xmlns:p14="http://schemas.microsoft.com/office/powerpoint/2010/main" val="2553553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a:t>
            </a:r>
            <a:r>
              <a:rPr lang="en-US" sz="1400" b="1" dirty="0" smtClean="0"/>
              <a:t>5</a:t>
            </a:r>
            <a:r>
              <a:rPr lang="id-ID" sz="1400" b="1" dirty="0" smtClean="0"/>
              <a:t>-201</a:t>
            </a:r>
            <a:r>
              <a:rPr lang="en-US" sz="1400" b="1" dirty="0" smtClean="0"/>
              <a:t>9</a:t>
            </a:r>
            <a:endParaRPr lang="id-ID" sz="1400" b="1" dirty="0"/>
          </a:p>
        </p:txBody>
      </p:sp>
      <p:graphicFrame>
        <p:nvGraphicFramePr>
          <p:cNvPr id="9" name="Table 8"/>
          <p:cNvGraphicFramePr>
            <a:graphicFrameLocks noGrp="1"/>
          </p:cNvGraphicFramePr>
          <p:nvPr>
            <p:extLst>
              <p:ext uri="{D42A27DB-BD31-4B8C-83A1-F6EECF244321}">
                <p14:modId xmlns:p14="http://schemas.microsoft.com/office/powerpoint/2010/main" val="49593573"/>
              </p:ext>
            </p:extLst>
          </p:nvPr>
        </p:nvGraphicFramePr>
        <p:xfrm>
          <a:off x="35496" y="332656"/>
          <a:ext cx="9144001" cy="6370808"/>
        </p:xfrm>
        <a:graphic>
          <a:graphicData uri="http://schemas.openxmlformats.org/drawingml/2006/table">
            <a:tbl>
              <a:tblPr firstRow="1" bandRow="1">
                <a:tableStyleId>{5C22544A-7EE6-4342-B048-85BDC9FD1C3A}</a:tableStyleId>
              </a:tblPr>
              <a:tblGrid>
                <a:gridCol w="1474838"/>
                <a:gridCol w="1106129"/>
                <a:gridCol w="848032"/>
                <a:gridCol w="1143000"/>
                <a:gridCol w="1037346"/>
                <a:gridCol w="307362"/>
                <a:gridCol w="255492"/>
                <a:gridCol w="282391"/>
                <a:gridCol w="307362"/>
                <a:gridCol w="510856"/>
                <a:gridCol w="799654"/>
                <a:gridCol w="1071539"/>
              </a:tblGrid>
              <a:tr h="631036">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2014</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36005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2010</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2011</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2012</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2013</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2014</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631036">
                <a:tc>
                  <a:txBody>
                    <a:bodyPr/>
                    <a:lstStyle/>
                    <a:p>
                      <a:r>
                        <a:rPr lang="en-US" sz="1050" b="0" i="0" u="none" strike="noStrike" kern="1200" baseline="0" dirty="0" err="1" smtClean="0">
                          <a:solidFill>
                            <a:schemeClr val="dk1"/>
                          </a:solidFill>
                          <a:latin typeface="+mn-lt"/>
                          <a:ea typeface="+mn-ea"/>
                          <a:cs typeface="+mn-cs"/>
                        </a:rPr>
                        <a:t>Mewujudkan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peningkatan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budaya</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mutu</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kompetensi</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efektifitas</a:t>
                      </a:r>
                      <a:r>
                        <a:rPr lang="en-US" sz="1050" b="0" i="0" u="none" strike="noStrike" kern="1200" baseline="0" dirty="0" smtClean="0">
                          <a:solidFill>
                            <a:schemeClr val="dk1"/>
                          </a:solidFill>
                          <a:latin typeface="+mn-lt"/>
                          <a:ea typeface="+mn-ea"/>
                          <a:cs typeface="+mn-cs"/>
                        </a:rPr>
                        <a:t> </a:t>
                      </a:r>
                      <a:r>
                        <a:rPr lang="it-IT" sz="1050" b="0" i="0" u="none" strike="noStrike" kern="1200" baseline="0" dirty="0" smtClean="0">
                          <a:solidFill>
                            <a:schemeClr val="dk1"/>
                          </a:solidFill>
                          <a:latin typeface="+mn-lt"/>
                          <a:ea typeface="+mn-ea"/>
                          <a:cs typeface="+mn-cs"/>
                        </a:rPr>
                        <a:t>Sistem informasi standardisasi dan penilaian kesesuaian</a:t>
                      </a:r>
                      <a:r>
                        <a:rPr lang="it-IT" sz="1050" kern="1200" baseline="0" dirty="0" smtClean="0">
                          <a:solidFill>
                            <a:schemeClr val="dk1"/>
                          </a:solidFill>
                          <a:latin typeface="+mn-lt"/>
                          <a:ea typeface="+mn-ea"/>
                          <a:cs typeface="+mn-cs"/>
                        </a:rPr>
                        <a:t> </a:t>
                      </a:r>
                      <a:endParaRPr lang="id-ID" sz="1050" dirty="0"/>
                    </a:p>
                  </a:txBody>
                  <a:tcPr/>
                </a:tc>
                <a:tc>
                  <a:txBody>
                    <a:bodyPr/>
                    <a:lstStyle/>
                    <a:p>
                      <a:endParaRPr lang="id-ID" sz="1050" dirty="0"/>
                    </a:p>
                  </a:txBody>
                  <a:tcPr/>
                </a:tc>
                <a:tc>
                  <a:txBody>
                    <a:bodyPr/>
                    <a:lstStyle/>
                    <a:p>
                      <a:endParaRPr lang="id-ID" sz="1050" dirty="0"/>
                    </a:p>
                  </a:txBody>
                  <a:tcPr/>
                </a:tc>
                <a:tc>
                  <a:txBody>
                    <a:bodyPr/>
                    <a:lstStyle/>
                    <a:p>
                      <a:r>
                        <a:rPr lang="en-US" sz="1050" b="0" i="0" u="none" strike="noStrike" kern="1200" baseline="0" dirty="0" err="1" smtClean="0">
                          <a:solidFill>
                            <a:schemeClr val="dk1"/>
                          </a:solidFill>
                          <a:latin typeface="+mn-lt"/>
                          <a:ea typeface="+mn-ea"/>
                          <a:cs typeface="+mn-cs"/>
                        </a:rPr>
                        <a:t>Meningkatkan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akses</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produk</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nasional</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pasar</a:t>
                      </a:r>
                      <a:r>
                        <a:rPr lang="en-US" sz="1050" b="0" i="0" u="none" strike="noStrike" kern="1200" baseline="0" dirty="0" smtClean="0">
                          <a:solidFill>
                            <a:schemeClr val="dk1"/>
                          </a:solidFill>
                          <a:latin typeface="+mn-lt"/>
                          <a:ea typeface="+mn-ea"/>
                          <a:cs typeface="+mn-cs"/>
                        </a:rPr>
                        <a:t> global.</a:t>
                      </a:r>
                      <a:endParaRPr lang="id-ID"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smtClean="0">
                          <a:solidFill>
                            <a:schemeClr val="dk1"/>
                          </a:solidFill>
                          <a:latin typeface="+mn-lt"/>
                          <a:ea typeface="+mn-ea"/>
                          <a:cs typeface="+mn-cs"/>
                        </a:rPr>
                        <a:t>Tingkat </a:t>
                      </a:r>
                      <a:r>
                        <a:rPr lang="en-US" sz="1000" b="0" i="0" u="none" strike="noStrike" kern="1200" baseline="0" dirty="0" err="1" smtClean="0">
                          <a:solidFill>
                            <a:schemeClr val="dk1"/>
                          </a:solidFill>
                          <a:latin typeface="+mn-lt"/>
                          <a:ea typeface="+mn-ea"/>
                          <a:cs typeface="+mn-cs"/>
                        </a:rPr>
                        <a:t>persepsi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terhadap</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daya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saing</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penerap</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standar</a:t>
                      </a:r>
                      <a:r>
                        <a:rPr lang="en-US" sz="1000" b="0" i="0" u="none" strike="noStrike" kern="1200" baseline="0" dirty="0" smtClean="0">
                          <a:solidFill>
                            <a:schemeClr val="dk1"/>
                          </a:solidFill>
                          <a:latin typeface="+mn-lt"/>
                          <a:ea typeface="+mn-ea"/>
                          <a:cs typeface="+mn-cs"/>
                        </a:rPr>
                        <a:t> di </a:t>
                      </a:r>
                      <a:r>
                        <a:rPr lang="en-US" sz="1000" b="0" i="0" u="none" strike="noStrike" kern="1200" baseline="0" dirty="0" err="1" smtClean="0">
                          <a:solidFill>
                            <a:schemeClr val="dk1"/>
                          </a:solidFill>
                          <a:latin typeface="+mn-lt"/>
                          <a:ea typeface="+mn-ea"/>
                          <a:cs typeface="+mn-cs"/>
                        </a:rPr>
                        <a:t>pasar</a:t>
                      </a:r>
                      <a:r>
                        <a:rPr lang="en-US" sz="1000" b="0" i="0" u="none" strike="noStrike" kern="1200" baseline="0" dirty="0" smtClean="0">
                          <a:solidFill>
                            <a:schemeClr val="dk1"/>
                          </a:solidFill>
                          <a:latin typeface="+mn-lt"/>
                          <a:ea typeface="+mn-ea"/>
                          <a:cs typeface="+mn-cs"/>
                        </a:rPr>
                        <a:t> global,</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en-US" sz="1000" dirty="0" smtClean="0"/>
                        <a:t>8</a:t>
                      </a:r>
                      <a:endParaRPr lang="id-ID" sz="1000" dirty="0"/>
                    </a:p>
                  </a:txBody>
                  <a:tcPr/>
                </a:tc>
                <a:tc>
                  <a:txBody>
                    <a:bodyPr/>
                    <a:lstStyle/>
                    <a:p>
                      <a:endParaRPr lang="id-ID"/>
                    </a:p>
                  </a:txBody>
                  <a:tcPr/>
                </a:tc>
                <a:tc>
                  <a:txBody>
                    <a:bodyPr/>
                    <a:lstStyle/>
                    <a:p>
                      <a:endParaRPr lang="id-ID"/>
                    </a:p>
                  </a:txBody>
                  <a:tcPr/>
                </a:tc>
              </a:tr>
              <a:tr h="631036">
                <a:tc>
                  <a:txBody>
                    <a:bodyPr/>
                    <a:lstStyle/>
                    <a:p>
                      <a:r>
                        <a:rPr lang="en-US" sz="1050" b="0" i="0" u="none" strike="noStrike" kern="1200" baseline="0" dirty="0" err="1" smtClean="0">
                          <a:solidFill>
                            <a:schemeClr val="dk1"/>
                          </a:solidFill>
                          <a:latin typeface="+mn-lt"/>
                          <a:ea typeface="+mn-ea"/>
                          <a:cs typeface="+mn-cs"/>
                        </a:rPr>
                        <a:t>Mewujudkan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tata</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kelola</a:t>
                      </a:r>
                      <a:r>
                        <a:rPr lang="en-US" sz="1050" b="0" i="0" u="none" strike="noStrike" kern="1200" baseline="0" dirty="0" smtClean="0">
                          <a:solidFill>
                            <a:schemeClr val="dk1"/>
                          </a:solidFill>
                          <a:latin typeface="+mn-lt"/>
                          <a:ea typeface="+mn-ea"/>
                          <a:cs typeface="+mn-cs"/>
                        </a:rPr>
                        <a:t> yang </a:t>
                      </a:r>
                      <a:r>
                        <a:rPr lang="en-US" sz="1050" b="0" i="0" u="none" strike="noStrike" kern="1200" baseline="0" dirty="0" err="1" smtClean="0">
                          <a:solidFill>
                            <a:schemeClr val="dk1"/>
                          </a:solidFill>
                          <a:latin typeface="+mn-lt"/>
                          <a:ea typeface="+mn-ea"/>
                          <a:cs typeface="+mn-cs"/>
                        </a:rPr>
                        <a:t>efektif</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efisien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akuntabel</a:t>
                      </a:r>
                      <a:endParaRPr lang="id-ID" sz="1050" dirty="0"/>
                    </a:p>
                  </a:txBody>
                  <a:tcPr/>
                </a:tc>
                <a:tc>
                  <a:txBody>
                    <a:bodyPr/>
                    <a:lstStyle/>
                    <a:p>
                      <a:endParaRPr lang="id-ID" sz="1050" dirty="0"/>
                    </a:p>
                  </a:txBody>
                  <a:tcPr/>
                </a:tc>
                <a:tc>
                  <a:txBody>
                    <a:bodyPr/>
                    <a:lstStyle/>
                    <a:p>
                      <a:endParaRPr lang="id-ID" sz="1050" dirty="0"/>
                    </a:p>
                  </a:txBody>
                  <a:tcPr/>
                </a:tc>
                <a:tc>
                  <a:txBody>
                    <a:bodyPr/>
                    <a:lstStyle/>
                    <a:p>
                      <a:r>
                        <a:rPr lang="en-US" sz="1050" b="0" i="0" u="none" strike="noStrike" kern="1200" baseline="0" dirty="0" err="1" smtClean="0">
                          <a:solidFill>
                            <a:schemeClr val="dk1"/>
                          </a:solidFill>
                          <a:latin typeface="+mn-lt"/>
                          <a:ea typeface="+mn-ea"/>
                          <a:cs typeface="+mn-cs"/>
                        </a:rPr>
                        <a:t>Terwujudnya</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penguatan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kebijakan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nasional</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regulasi</a:t>
                      </a:r>
                      <a:r>
                        <a:rPr lang="en-US" sz="1050" b="0" i="0" u="none" strike="noStrike" kern="1200" baseline="0" dirty="0" smtClean="0">
                          <a:solidFill>
                            <a:schemeClr val="dk1"/>
                          </a:solidFill>
                          <a:latin typeface="+mn-lt"/>
                          <a:ea typeface="+mn-ea"/>
                          <a:cs typeface="+mn-cs"/>
                        </a:rPr>
                        <a:t> di </a:t>
                      </a:r>
                      <a:r>
                        <a:rPr lang="en-US" sz="1050" b="0" i="0" u="none" strike="noStrike" kern="1200" baseline="0" dirty="0" err="1" smtClean="0">
                          <a:solidFill>
                            <a:schemeClr val="dk1"/>
                          </a:solidFill>
                          <a:latin typeface="+mn-lt"/>
                          <a:ea typeface="+mn-ea"/>
                          <a:cs typeface="+mn-cs"/>
                        </a:rPr>
                        <a:t>bidang</a:t>
                      </a:r>
                      <a:endParaRPr lang="en-US" sz="1050" b="0" i="0" u="none" strike="noStrike" kern="1200" baseline="0" dirty="0" smtClean="0">
                        <a:solidFill>
                          <a:schemeClr val="dk1"/>
                        </a:solidFill>
                        <a:latin typeface="+mn-lt"/>
                        <a:ea typeface="+mn-ea"/>
                        <a:cs typeface="+mn-cs"/>
                      </a:endParaRPr>
                    </a:p>
                    <a:p>
                      <a:r>
                        <a:rPr lang="en-US" sz="1050" b="0" i="0" u="none" strike="noStrike" kern="1200" baseline="0" dirty="0" err="1" smtClean="0">
                          <a:solidFill>
                            <a:schemeClr val="dk1"/>
                          </a:solidFill>
                          <a:latin typeface="+mn-lt"/>
                          <a:ea typeface="+mn-ea"/>
                          <a:cs typeface="+mn-cs"/>
                        </a:rPr>
                        <a:t>Standardisasi</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Penilaian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Kesesuaian</a:t>
                      </a:r>
                      <a:r>
                        <a:rPr lang="en-US" sz="1050" b="0" i="0" u="none" strike="noStrike" kern="1200" baseline="0" dirty="0" smtClean="0">
                          <a:solidFill>
                            <a:schemeClr val="dk1"/>
                          </a:solidFill>
                          <a:latin typeface="+mn-lt"/>
                          <a:ea typeface="+mn-ea"/>
                          <a:cs typeface="+mn-cs"/>
                        </a:rPr>
                        <a:t>.</a:t>
                      </a:r>
                      <a:r>
                        <a:rPr lang="id-ID" sz="1050" kern="1200" baseline="0" dirty="0" smtClean="0">
                          <a:solidFill>
                            <a:schemeClr val="dk1"/>
                          </a:solidFill>
                          <a:latin typeface="+mn-lt"/>
                          <a:ea typeface="+mn-ea"/>
                          <a:cs typeface="+mn-cs"/>
                        </a:rPr>
                        <a:t> </a:t>
                      </a:r>
                      <a:endParaRPr lang="id-ID" sz="1050" dirty="0"/>
                    </a:p>
                  </a:txBody>
                  <a:tcPr/>
                </a:tc>
                <a:tc>
                  <a:txBody>
                    <a:bodyPr/>
                    <a:lstStyle/>
                    <a:p>
                      <a:r>
                        <a:rPr lang="en-US" sz="1050" b="0" i="0" u="none" strike="noStrike" kern="1200" baseline="0" dirty="0" smtClean="0">
                          <a:solidFill>
                            <a:schemeClr val="dk1"/>
                          </a:solidFill>
                          <a:latin typeface="+mn-lt"/>
                          <a:ea typeface="+mn-ea"/>
                          <a:cs typeface="+mn-cs"/>
                        </a:rPr>
                        <a:t>Tingkat </a:t>
                      </a:r>
                      <a:r>
                        <a:rPr lang="en-US" sz="1050" b="0" i="0" u="none" strike="noStrike" kern="1200" baseline="0" dirty="0" err="1" smtClean="0">
                          <a:solidFill>
                            <a:schemeClr val="dk1"/>
                          </a:solidFill>
                          <a:latin typeface="+mn-lt"/>
                          <a:ea typeface="+mn-ea"/>
                          <a:cs typeface="+mn-cs"/>
                        </a:rPr>
                        <a:t>Penyelesaian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Regulasi</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kebijakan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dan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Pedoman</a:t>
                      </a:r>
                      <a:r>
                        <a:rPr lang="en-US" sz="1050" b="0" i="0" u="none" strike="noStrike" kern="1200" baseline="0" dirty="0" smtClean="0">
                          <a:solidFill>
                            <a:schemeClr val="dk1"/>
                          </a:solidFill>
                          <a:latin typeface="+mn-lt"/>
                          <a:ea typeface="+mn-ea"/>
                          <a:cs typeface="+mn-cs"/>
                        </a:rPr>
                        <a:t>) </a:t>
                      </a:r>
                      <a:r>
                        <a:rPr lang="en-US" sz="1050" b="0" i="0" u="none" strike="noStrike" kern="1200" baseline="0" dirty="0" err="1" smtClean="0">
                          <a:solidFill>
                            <a:schemeClr val="dk1"/>
                          </a:solidFill>
                          <a:latin typeface="+mn-lt"/>
                          <a:ea typeface="+mn-ea"/>
                          <a:cs typeface="+mn-cs"/>
                        </a:rPr>
                        <a:t>Standar</a:t>
                      </a:r>
                      <a:endParaRPr lang="id-ID" sz="105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en-US" sz="1000" dirty="0" smtClean="0"/>
                        <a:t>100%</a:t>
                      </a:r>
                      <a:endParaRPr lang="id-ID" sz="1000" dirty="0"/>
                    </a:p>
                  </a:txBody>
                  <a:tcPr/>
                </a:tc>
                <a:tc>
                  <a:txBody>
                    <a:bodyPr/>
                    <a:lstStyle/>
                    <a:p>
                      <a:endParaRPr lang="id-ID" dirty="0"/>
                    </a:p>
                  </a:txBody>
                  <a:tcPr/>
                </a:tc>
                <a:tc>
                  <a:txBody>
                    <a:bodyPr/>
                    <a:lstStyle/>
                    <a:p>
                      <a:endParaRPr lang="id-ID" dirty="0"/>
                    </a:p>
                  </a:txBody>
                  <a:tcPr/>
                </a:tc>
              </a:tr>
              <a:tr h="631036">
                <a:tc>
                  <a:txBody>
                    <a:bodyPr/>
                    <a:lstStyle/>
                    <a:p>
                      <a:endParaRPr lang="id-ID" sz="1050" dirty="0"/>
                    </a:p>
                  </a:txBody>
                  <a:tcPr/>
                </a:tc>
                <a:tc>
                  <a:txBody>
                    <a:bodyPr/>
                    <a:lstStyle/>
                    <a:p>
                      <a:endParaRPr lang="id-ID" sz="1050" dirty="0"/>
                    </a:p>
                  </a:txBody>
                  <a:tcPr/>
                </a:tc>
                <a:tc>
                  <a:txBody>
                    <a:bodyPr/>
                    <a:lstStyle/>
                    <a:p>
                      <a:endParaRPr lang="id-ID" sz="1050" dirty="0"/>
                    </a:p>
                  </a:txBody>
                  <a:tcPr/>
                </a:tc>
                <a:tc>
                  <a:txBody>
                    <a:bodyPr/>
                    <a:lstStyle/>
                    <a:p>
                      <a:r>
                        <a:rPr lang="en-US" sz="1000" b="0" i="0" u="none" strike="noStrike" kern="1200" baseline="0" dirty="0" err="1" smtClean="0">
                          <a:solidFill>
                            <a:schemeClr val="dk1"/>
                          </a:solidFill>
                          <a:latin typeface="+mn-lt"/>
                          <a:ea typeface="+mn-ea"/>
                          <a:cs typeface="+mn-cs"/>
                        </a:rPr>
                        <a:t>Meningkatnya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kapasitas</a:t>
                      </a:r>
                      <a:r>
                        <a:rPr lang="en-US" sz="1000" b="0" i="0" u="none" strike="noStrike" kern="1200" baseline="0" dirty="0" smtClean="0">
                          <a:solidFill>
                            <a:schemeClr val="dk1"/>
                          </a:solidFill>
                          <a:latin typeface="+mn-lt"/>
                          <a:ea typeface="+mn-ea"/>
                          <a:cs typeface="+mn-cs"/>
                        </a:rPr>
                        <a:t> </a:t>
                      </a:r>
                      <a:r>
                        <a:rPr lang="en-US" sz="1000" b="1" i="1" u="none" strike="noStrike" kern="1200" baseline="0" dirty="0" err="1" smtClean="0">
                          <a:solidFill>
                            <a:schemeClr val="dk1"/>
                          </a:solidFill>
                          <a:latin typeface="+mn-lt"/>
                          <a:ea typeface="+mn-ea"/>
                          <a:cs typeface="+mn-cs"/>
                        </a:rPr>
                        <a:t>dan</a:t>
                      </a:r>
                      <a:r>
                        <a:rPr lang="en-US" sz="1000" b="1" i="1" u="none" strike="noStrike" kern="1200" baseline="0" dirty="0" smtClean="0">
                          <a:solidFill>
                            <a:schemeClr val="dk1"/>
                          </a:solidFill>
                          <a:latin typeface="+mn-lt"/>
                          <a:ea typeface="+mn-ea"/>
                          <a:cs typeface="+mn-cs"/>
                        </a:rPr>
                        <a:t> </a:t>
                      </a:r>
                      <a:r>
                        <a:rPr lang="en-US" sz="1000" b="1" i="1" u="none" strike="noStrike" kern="1200" baseline="0" dirty="0" err="1" smtClean="0">
                          <a:solidFill>
                            <a:schemeClr val="dk1"/>
                          </a:solidFill>
                          <a:latin typeface="+mn-lt"/>
                          <a:ea typeface="+mn-ea"/>
                          <a:cs typeface="+mn-cs"/>
                        </a:rPr>
                        <a:t>kualitas</a:t>
                      </a:r>
                      <a:r>
                        <a:rPr lang="en-US" sz="1000" b="1" i="1"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pengembangan</a:t>
                      </a:r>
                      <a:r>
                        <a:rPr lang="en-US" sz="1000" b="0" i="0" u="none" strike="noStrike" kern="1200" baseline="0" dirty="0" smtClean="0">
                          <a:solidFill>
                            <a:schemeClr val="dk1"/>
                          </a:solidFill>
                          <a:latin typeface="+mn-lt"/>
                          <a:ea typeface="+mn-ea"/>
                          <a:cs typeface="+mn-cs"/>
                        </a:rPr>
                        <a:t> SNI.</a:t>
                      </a:r>
                      <a:endParaRPr lang="id-ID" sz="1000" dirty="0"/>
                    </a:p>
                  </a:txBody>
                  <a:tcPr/>
                </a:tc>
                <a:tc>
                  <a:txBody>
                    <a:bodyPr/>
                    <a:lstStyle/>
                    <a:p>
                      <a:r>
                        <a:rPr lang="en-US" sz="1000" b="0" i="0" u="none" strike="noStrike" kern="1200" baseline="0" dirty="0" err="1" smtClean="0">
                          <a:solidFill>
                            <a:schemeClr val="dk1"/>
                          </a:solidFill>
                          <a:latin typeface="+mn-lt"/>
                          <a:ea typeface="+mn-ea"/>
                          <a:cs typeface="+mn-cs"/>
                        </a:rPr>
                        <a:t>Persentase</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pencapaian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jumlah</a:t>
                      </a:r>
                      <a:r>
                        <a:rPr lang="en-US" sz="1000" b="0" i="0" u="none" strike="noStrike" kern="1200" baseline="0" dirty="0" smtClean="0">
                          <a:solidFill>
                            <a:schemeClr val="dk1"/>
                          </a:solidFill>
                          <a:latin typeface="+mn-lt"/>
                          <a:ea typeface="+mn-ea"/>
                          <a:cs typeface="+mn-cs"/>
                        </a:rPr>
                        <a:t> SNI yang </a:t>
                      </a:r>
                      <a:r>
                        <a:rPr lang="en-US" sz="1000" b="0" i="0" u="none" strike="noStrike" kern="1200" baseline="0" dirty="0" err="1" smtClean="0">
                          <a:solidFill>
                            <a:schemeClr val="dk1"/>
                          </a:solidFill>
                          <a:latin typeface="+mn-lt"/>
                          <a:ea typeface="+mn-ea"/>
                          <a:cs typeface="+mn-cs"/>
                        </a:rPr>
                        <a:t>ditetapkan</a:t>
                      </a:r>
                      <a:r>
                        <a:rPr lang="en-US" sz="1000" b="0" i="0" u="none" strike="noStrike" kern="1200" baseline="0" dirty="0" smtClean="0">
                          <a:solidFill>
                            <a:schemeClr val="dk1"/>
                          </a:solidFill>
                          <a:latin typeface="+mn-lt"/>
                          <a:ea typeface="+mn-ea"/>
                          <a:cs typeface="+mn-cs"/>
                        </a:rPr>
                        <a:t>,</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en-US" sz="1050" dirty="0" smtClean="0"/>
                        <a:t>90%</a:t>
                      </a:r>
                      <a:endParaRPr lang="id-ID" sz="1050" dirty="0"/>
                    </a:p>
                  </a:txBody>
                  <a:tcPr/>
                </a:tc>
                <a:tc>
                  <a:txBody>
                    <a:bodyPr/>
                    <a:lstStyle/>
                    <a:p>
                      <a:endParaRPr lang="id-ID" dirty="0"/>
                    </a:p>
                  </a:txBody>
                  <a:tcPr/>
                </a:tc>
                <a:tc>
                  <a:txBody>
                    <a:bodyPr/>
                    <a:lstStyle/>
                    <a:p>
                      <a:endParaRPr lang="id-ID" dirty="0"/>
                    </a:p>
                  </a:txBody>
                  <a:tcPr/>
                </a:tc>
              </a:tr>
              <a:tr h="631036">
                <a:tc>
                  <a:txBody>
                    <a:bodyPr/>
                    <a:lstStyle/>
                    <a:p>
                      <a:endParaRPr lang="id-ID" sz="1050" dirty="0"/>
                    </a:p>
                  </a:txBody>
                  <a:tcPr/>
                </a:tc>
                <a:tc>
                  <a:txBody>
                    <a:bodyPr/>
                    <a:lstStyle/>
                    <a:p>
                      <a:endParaRPr lang="id-ID" sz="1050" dirty="0"/>
                    </a:p>
                  </a:txBody>
                  <a:tcPr/>
                </a:tc>
                <a:tc>
                  <a:txBody>
                    <a:bodyPr/>
                    <a:lstStyle/>
                    <a:p>
                      <a:endParaRPr lang="id-ID" sz="1050" dirty="0"/>
                    </a:p>
                  </a:txBody>
                  <a:tcPr/>
                </a:tc>
                <a:tc>
                  <a:txBody>
                    <a:bodyPr/>
                    <a:lstStyle/>
                    <a:p>
                      <a:r>
                        <a:rPr lang="en-US" sz="1000" b="0" i="0" u="none" strike="noStrike" kern="1200" baseline="0" dirty="0" err="1" smtClean="0">
                          <a:solidFill>
                            <a:schemeClr val="dk1"/>
                          </a:solidFill>
                          <a:latin typeface="+mn-lt"/>
                          <a:ea typeface="+mn-ea"/>
                          <a:cs typeface="+mn-cs"/>
                        </a:rPr>
                        <a:t>Meningkatnya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kapasitas</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kualitas</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sistem</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penerapan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standar</a:t>
                      </a:r>
                      <a:r>
                        <a:rPr lang="en-US" sz="1000" b="0" i="0" u="none" strike="noStrike" kern="1200" baseline="0" dirty="0" smtClean="0">
                          <a:solidFill>
                            <a:schemeClr val="dk1"/>
                          </a:solidFill>
                          <a:latin typeface="+mn-lt"/>
                          <a:ea typeface="+mn-ea"/>
                          <a:cs typeface="+mn-cs"/>
                        </a:rPr>
                        <a:t>, </a:t>
                      </a:r>
                      <a:r>
                        <a:rPr lang="fi-FI" sz="1000" b="0" i="0" u="none" strike="noStrike" kern="1200" baseline="0" dirty="0" smtClean="0">
                          <a:solidFill>
                            <a:schemeClr val="dk1"/>
                          </a:solidFill>
                          <a:latin typeface="+mn-lt"/>
                          <a:ea typeface="+mn-ea"/>
                          <a:cs typeface="+mn-cs"/>
                        </a:rPr>
                        <a:t>penilaian kesesuaian dan ketertelusuran pengukuran</a:t>
                      </a:r>
                      <a:endParaRPr lang="id-ID" sz="1000" dirty="0"/>
                    </a:p>
                  </a:txBody>
                  <a:tcPr/>
                </a:tc>
                <a:tc>
                  <a:txBody>
                    <a:bodyPr/>
                    <a:lstStyle/>
                    <a:p>
                      <a:r>
                        <a:rPr lang="en-US" sz="1000" b="0" i="0" u="none" strike="noStrike" kern="1200" baseline="0" dirty="0" err="1" smtClean="0">
                          <a:solidFill>
                            <a:schemeClr val="dk1"/>
                          </a:solidFill>
                          <a:latin typeface="+mn-lt"/>
                          <a:ea typeface="+mn-ea"/>
                          <a:cs typeface="+mn-cs"/>
                        </a:rPr>
                        <a:t>Persentase</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pencapaian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waktu</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perumusan</a:t>
                      </a:r>
                      <a:r>
                        <a:rPr lang="en-US" sz="1000" b="0" i="0" u="none" strike="noStrike" kern="1200" baseline="0" dirty="0" smtClean="0">
                          <a:solidFill>
                            <a:schemeClr val="dk1"/>
                          </a:solidFill>
                          <a:latin typeface="+mn-lt"/>
                          <a:ea typeface="+mn-ea"/>
                          <a:cs typeface="+mn-cs"/>
                        </a:rPr>
                        <a:t> SNI</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en-US" sz="800" dirty="0" smtClean="0"/>
                        <a:t>90%</a:t>
                      </a:r>
                      <a:endParaRPr lang="id-ID" sz="800" dirty="0"/>
                    </a:p>
                  </a:txBody>
                  <a:tcPr/>
                </a:tc>
                <a:tc>
                  <a:txBody>
                    <a:bodyPr/>
                    <a:lstStyle/>
                    <a:p>
                      <a:endParaRPr lang="id-ID" dirty="0"/>
                    </a:p>
                  </a:txBody>
                  <a:tcPr/>
                </a:tc>
                <a:tc>
                  <a:txBody>
                    <a:bodyPr/>
                    <a:lstStyle/>
                    <a:p>
                      <a:endParaRPr lang="id-ID" dirty="0"/>
                    </a:p>
                  </a:txBody>
                  <a:tcPr/>
                </a:tc>
              </a:tr>
            </a:tbl>
          </a:graphicData>
        </a:graphic>
      </p:graphicFrame>
      <p:sp>
        <p:nvSpPr>
          <p:cNvPr id="5" name="Rectangle 4"/>
          <p:cNvSpPr/>
          <p:nvPr/>
        </p:nvSpPr>
        <p:spPr>
          <a:xfrm>
            <a:off x="1547664" y="1484784"/>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0" name="Rectangle 9"/>
          <p:cNvSpPr/>
          <p:nvPr/>
        </p:nvSpPr>
        <p:spPr>
          <a:xfrm>
            <a:off x="1547664" y="2776938"/>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1" name="Rectangle 10"/>
          <p:cNvSpPr/>
          <p:nvPr/>
        </p:nvSpPr>
        <p:spPr>
          <a:xfrm>
            <a:off x="2555776" y="2780928"/>
            <a:ext cx="93610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
        <p:nvSpPr>
          <p:cNvPr id="14" name="Rectangle 13"/>
          <p:cNvSpPr/>
          <p:nvPr/>
        </p:nvSpPr>
        <p:spPr>
          <a:xfrm>
            <a:off x="2771800" y="1484784"/>
            <a:ext cx="576064"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id-ID" sz="2000" dirty="0">
              <a:solidFill>
                <a:schemeClr val="tx1"/>
              </a:solidFill>
            </a:endParaRPr>
          </a:p>
        </p:txBody>
      </p:sp>
    </p:spTree>
    <p:extLst>
      <p:ext uri="{BB962C8B-B14F-4D97-AF65-F5344CB8AC3E}">
        <p14:creationId xmlns:p14="http://schemas.microsoft.com/office/powerpoint/2010/main" val="113110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296842"/>
          </a:xfrm>
        </p:spPr>
        <p:txBody>
          <a:bodyPr>
            <a:normAutofit fontScale="90000"/>
          </a:bodyPr>
          <a:lstStyle/>
          <a:p>
            <a:r>
              <a:rPr lang="id-ID" sz="1400" b="1" dirty="0" smtClean="0"/>
              <a:t>RENCANA STRATEGIS 201</a:t>
            </a:r>
            <a:r>
              <a:rPr lang="en-US" sz="1400" b="1" dirty="0" smtClean="0"/>
              <a:t>5</a:t>
            </a:r>
            <a:r>
              <a:rPr lang="id-ID" sz="1400" b="1" dirty="0" smtClean="0"/>
              <a:t>-201</a:t>
            </a:r>
            <a:r>
              <a:rPr lang="en-US" sz="1400" b="1" dirty="0" smtClean="0"/>
              <a:t>9</a:t>
            </a:r>
            <a:endParaRPr lang="id-ID" sz="1400" b="1" dirty="0"/>
          </a:p>
        </p:txBody>
      </p:sp>
      <p:graphicFrame>
        <p:nvGraphicFramePr>
          <p:cNvPr id="9" name="Table 8"/>
          <p:cNvGraphicFramePr>
            <a:graphicFrameLocks noGrp="1"/>
          </p:cNvGraphicFramePr>
          <p:nvPr>
            <p:extLst>
              <p:ext uri="{D42A27DB-BD31-4B8C-83A1-F6EECF244321}">
                <p14:modId xmlns:p14="http://schemas.microsoft.com/office/powerpoint/2010/main" val="1064092739"/>
              </p:ext>
            </p:extLst>
          </p:nvPr>
        </p:nvGraphicFramePr>
        <p:xfrm>
          <a:off x="35496" y="332656"/>
          <a:ext cx="9144001" cy="8336768"/>
        </p:xfrm>
        <a:graphic>
          <a:graphicData uri="http://schemas.openxmlformats.org/drawingml/2006/table">
            <a:tbl>
              <a:tblPr firstRow="1" bandRow="1">
                <a:tableStyleId>{5C22544A-7EE6-4342-B048-85BDC9FD1C3A}</a:tableStyleId>
              </a:tblPr>
              <a:tblGrid>
                <a:gridCol w="1474838"/>
                <a:gridCol w="1106129"/>
                <a:gridCol w="848032"/>
                <a:gridCol w="1143000"/>
                <a:gridCol w="1037346"/>
                <a:gridCol w="307362"/>
                <a:gridCol w="255492"/>
                <a:gridCol w="282391"/>
                <a:gridCol w="307362"/>
                <a:gridCol w="438848"/>
                <a:gridCol w="871662"/>
                <a:gridCol w="1071539"/>
              </a:tblGrid>
              <a:tr h="631036">
                <a:tc rowSpan="2">
                  <a:txBody>
                    <a:bodyPr/>
                    <a:lstStyle/>
                    <a:p>
                      <a:pPr algn="ctr"/>
                      <a:r>
                        <a:rPr lang="id-ID" sz="1400" dirty="0" smtClean="0">
                          <a:solidFill>
                            <a:schemeClr val="tx1"/>
                          </a:solidFill>
                        </a:rPr>
                        <a:t>TUJUAN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TARGET</a:t>
                      </a:r>
                      <a:r>
                        <a:rPr lang="id-ID" sz="1400" baseline="0" dirty="0" smtClean="0">
                          <a:solidFill>
                            <a:schemeClr val="tx1"/>
                          </a:solidFill>
                        </a:rPr>
                        <a:t> 2014</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SASARAN</a:t>
                      </a:r>
                      <a:endParaRPr lang="id-ID" sz="14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INDIKATOR</a:t>
                      </a:r>
                      <a:endParaRPr lang="id-ID" sz="1400" dirty="0">
                        <a:solidFill>
                          <a:schemeClr val="tx1"/>
                        </a:solidFill>
                      </a:endParaRPr>
                    </a:p>
                  </a:txBody>
                  <a:tcPr anchor="ctr">
                    <a:solidFill>
                      <a:schemeClr val="accent6"/>
                    </a:solidFill>
                  </a:tcPr>
                </a:tc>
                <a:tc gridSpan="5">
                  <a:txBody>
                    <a:bodyPr/>
                    <a:lstStyle/>
                    <a:p>
                      <a:pPr algn="ctr"/>
                      <a:r>
                        <a:rPr lang="id-ID" sz="1400" dirty="0" smtClean="0">
                          <a:solidFill>
                            <a:schemeClr val="tx1"/>
                          </a:solidFill>
                        </a:rPr>
                        <a:t>TARGET</a:t>
                      </a:r>
                      <a:endParaRPr lang="id-ID" sz="1400" dirty="0">
                        <a:solidFill>
                          <a:schemeClr val="tx1"/>
                        </a:solidFill>
                      </a:endParaRPr>
                    </a:p>
                  </a:txBody>
                  <a:tcPr anchor="ctr">
                    <a:solidFill>
                      <a:schemeClr val="accent6"/>
                    </a:solidFill>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rowSpan="2">
                  <a:txBody>
                    <a:bodyPr/>
                    <a:lstStyle/>
                    <a:p>
                      <a:pPr algn="ctr"/>
                      <a:r>
                        <a:rPr lang="id-ID" sz="1200" dirty="0" smtClean="0">
                          <a:solidFill>
                            <a:schemeClr val="tx1"/>
                          </a:solidFill>
                        </a:rPr>
                        <a:t>PROGRAM</a:t>
                      </a:r>
                      <a:endParaRPr lang="id-ID" sz="1200" dirty="0">
                        <a:solidFill>
                          <a:schemeClr val="tx1"/>
                        </a:solidFill>
                      </a:endParaRPr>
                    </a:p>
                  </a:txBody>
                  <a:tcPr anchor="ctr">
                    <a:solidFill>
                      <a:schemeClr val="accent6"/>
                    </a:solidFill>
                  </a:tcPr>
                </a:tc>
                <a:tc rowSpan="2">
                  <a:txBody>
                    <a:bodyPr/>
                    <a:lstStyle/>
                    <a:p>
                      <a:pPr algn="ctr"/>
                      <a:r>
                        <a:rPr lang="id-ID" sz="1400" dirty="0" smtClean="0">
                          <a:solidFill>
                            <a:schemeClr val="tx1"/>
                          </a:solidFill>
                        </a:rPr>
                        <a:t>KEGIATAN</a:t>
                      </a:r>
                      <a:endParaRPr lang="id-ID" sz="1400" dirty="0">
                        <a:solidFill>
                          <a:schemeClr val="tx1"/>
                        </a:solidFill>
                      </a:endParaRPr>
                    </a:p>
                  </a:txBody>
                  <a:tcPr anchor="ctr">
                    <a:solidFill>
                      <a:schemeClr val="accent6"/>
                    </a:solidFill>
                  </a:tcPr>
                </a:tc>
              </a:tr>
              <a:tr h="360052">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c>
                  <a:txBody>
                    <a:bodyPr/>
                    <a:lstStyle/>
                    <a:p>
                      <a:r>
                        <a:rPr lang="id-ID" sz="800" dirty="0" smtClean="0">
                          <a:solidFill>
                            <a:schemeClr val="tx1"/>
                          </a:solidFill>
                        </a:rPr>
                        <a:t>2010</a:t>
                      </a:r>
                      <a:endParaRPr lang="id-ID" sz="800" dirty="0">
                        <a:solidFill>
                          <a:schemeClr val="tx1"/>
                        </a:solidFill>
                      </a:endParaRPr>
                    </a:p>
                  </a:txBody>
                  <a:tcPr vert="vert" anchor="ctr">
                    <a:solidFill>
                      <a:schemeClr val="accent6"/>
                    </a:solidFill>
                  </a:tcPr>
                </a:tc>
                <a:tc>
                  <a:txBody>
                    <a:bodyPr/>
                    <a:lstStyle/>
                    <a:p>
                      <a:r>
                        <a:rPr lang="id-ID" sz="800" dirty="0" smtClean="0">
                          <a:solidFill>
                            <a:schemeClr val="tx1"/>
                          </a:solidFill>
                        </a:rPr>
                        <a:t>2011</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2012</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2013</a:t>
                      </a:r>
                      <a:endParaRPr lang="id-ID" sz="800" dirty="0">
                        <a:solidFill>
                          <a:schemeClr val="tx1"/>
                        </a:solidFill>
                      </a:endParaRPr>
                    </a:p>
                  </a:txBody>
                  <a:tcPr vert="vert">
                    <a:solidFill>
                      <a:schemeClr val="accent6"/>
                    </a:solidFill>
                  </a:tcPr>
                </a:tc>
                <a:tc>
                  <a:txBody>
                    <a:bodyPr/>
                    <a:lstStyle/>
                    <a:p>
                      <a:r>
                        <a:rPr lang="id-ID" sz="800" dirty="0" smtClean="0">
                          <a:solidFill>
                            <a:schemeClr val="tx1"/>
                          </a:solidFill>
                        </a:rPr>
                        <a:t>2014</a:t>
                      </a:r>
                      <a:endParaRPr lang="id-ID" sz="800" dirty="0">
                        <a:solidFill>
                          <a:schemeClr val="tx1"/>
                        </a:solidFill>
                      </a:endParaRPr>
                    </a:p>
                  </a:txBody>
                  <a:tcPr vert="vert">
                    <a:solidFill>
                      <a:schemeClr val="accent6"/>
                    </a:solidFill>
                  </a:tcPr>
                </a:tc>
                <a:tc vMerge="1">
                  <a:txBody>
                    <a:bodyPr/>
                    <a:lstStyle/>
                    <a:p>
                      <a:endParaRPr lang="id-ID" dirty="0">
                        <a:solidFill>
                          <a:schemeClr val="tx1"/>
                        </a:solidFill>
                      </a:endParaRPr>
                    </a:p>
                  </a:txBody>
                  <a:tcPr/>
                </a:tc>
                <a:tc vMerge="1">
                  <a:txBody>
                    <a:bodyPr/>
                    <a:lstStyle/>
                    <a:p>
                      <a:endParaRPr lang="id-ID" dirty="0">
                        <a:solidFill>
                          <a:schemeClr val="tx1"/>
                        </a:solidFill>
                      </a:endParaRPr>
                    </a:p>
                  </a:txBody>
                  <a:tcPr/>
                </a:tc>
              </a:tr>
              <a:tr h="631036">
                <a:tc>
                  <a:txBody>
                    <a:bodyPr/>
                    <a:lstStyle/>
                    <a:p>
                      <a:endParaRPr lang="id-ID" sz="1050" dirty="0"/>
                    </a:p>
                  </a:txBody>
                  <a:tcPr/>
                </a:tc>
                <a:tc>
                  <a:txBody>
                    <a:bodyPr/>
                    <a:lstStyle/>
                    <a:p>
                      <a:endParaRPr lang="id-ID" sz="1050" dirty="0"/>
                    </a:p>
                  </a:txBody>
                  <a:tcPr/>
                </a:tc>
                <a:tc>
                  <a:txBody>
                    <a:bodyPr/>
                    <a:lstStyle/>
                    <a:p>
                      <a:endParaRPr lang="id-ID" sz="1050" dirty="0"/>
                    </a:p>
                  </a:txBody>
                  <a:tcPr/>
                </a:tc>
                <a:tc>
                  <a:txBody>
                    <a:bodyPr/>
                    <a:lstStyle/>
                    <a:p>
                      <a:r>
                        <a:rPr lang="en-US" sz="900" b="0" i="0" u="none" strike="noStrike" kern="1200" baseline="0" dirty="0" err="1" smtClean="0">
                          <a:solidFill>
                            <a:schemeClr val="dk1"/>
                          </a:solidFill>
                          <a:latin typeface="+mn-lt"/>
                          <a:ea typeface="+mn-ea"/>
                          <a:cs typeface="+mn-cs"/>
                        </a:rPr>
                        <a:t>Meningkatnya</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Budaya</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Mutu</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melalui</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peningkatan</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sistem</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informasi</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dan</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edukasi</a:t>
                      </a:r>
                      <a:r>
                        <a:rPr lang="en-US" sz="900" b="0" i="0" u="none" strike="noStrike" kern="1200" baseline="0" dirty="0" smtClean="0">
                          <a:solidFill>
                            <a:schemeClr val="dk1"/>
                          </a:solidFill>
                          <a:latin typeface="+mn-lt"/>
                          <a:ea typeface="+mn-ea"/>
                          <a:cs typeface="+mn-cs"/>
                        </a:rPr>
                        <a:t> di </a:t>
                      </a:r>
                      <a:r>
                        <a:rPr lang="en-US" sz="900" b="0" i="0" u="none" strike="noStrike" kern="1200" baseline="0" dirty="0" err="1" smtClean="0">
                          <a:solidFill>
                            <a:schemeClr val="dk1"/>
                          </a:solidFill>
                          <a:latin typeface="+mn-lt"/>
                          <a:ea typeface="+mn-ea"/>
                          <a:cs typeface="+mn-cs"/>
                        </a:rPr>
                        <a:t>bidang</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Standardisasi</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dan</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Penilaian</a:t>
                      </a:r>
                      <a:r>
                        <a:rPr lang="en-US" sz="900" b="0" i="0" u="none" strike="noStrike" kern="1200" baseline="0" dirty="0" smtClean="0">
                          <a:solidFill>
                            <a:schemeClr val="dk1"/>
                          </a:solidFill>
                          <a:latin typeface="+mn-lt"/>
                          <a:ea typeface="+mn-ea"/>
                          <a:cs typeface="+mn-cs"/>
                        </a:rPr>
                        <a:t> </a:t>
                      </a:r>
                      <a:r>
                        <a:rPr lang="en-US" sz="900" b="0" i="0" u="none" strike="noStrike" kern="1200" baseline="0" dirty="0" err="1" smtClean="0">
                          <a:solidFill>
                            <a:schemeClr val="dk1"/>
                          </a:solidFill>
                          <a:latin typeface="+mn-lt"/>
                          <a:ea typeface="+mn-ea"/>
                          <a:cs typeface="+mn-cs"/>
                        </a:rPr>
                        <a:t>Kesesuaian</a:t>
                      </a:r>
                      <a:r>
                        <a:rPr lang="en-US" sz="900" b="0" i="0" u="none" strike="noStrike" kern="1200" baseline="0" dirty="0" smtClean="0">
                          <a:solidFill>
                            <a:schemeClr val="dk1"/>
                          </a:solidFill>
                          <a:latin typeface="+mn-lt"/>
                          <a:ea typeface="+mn-ea"/>
                          <a:cs typeface="+mn-cs"/>
                        </a:rPr>
                        <a:t>.</a:t>
                      </a:r>
                      <a:endParaRPr lang="id-ID" sz="90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baseline="0" dirty="0" err="1" smtClean="0">
                          <a:solidFill>
                            <a:schemeClr val="dk1"/>
                          </a:solidFill>
                          <a:latin typeface="+mn-lt"/>
                          <a:ea typeface="+mn-ea"/>
                          <a:cs typeface="+mn-cs"/>
                        </a:rPr>
                        <a:t>Persentase</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peningkatan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jumlah</a:t>
                      </a:r>
                      <a:r>
                        <a:rPr lang="en-US" sz="1000" b="0" i="0" u="none" strike="noStrike" kern="1200" baseline="0" dirty="0" smtClean="0">
                          <a:solidFill>
                            <a:schemeClr val="dk1"/>
                          </a:solidFill>
                          <a:latin typeface="+mn-lt"/>
                          <a:ea typeface="+mn-ea"/>
                          <a:cs typeface="+mn-cs"/>
                        </a:rPr>
                        <a:t> SNI yang </a:t>
                      </a:r>
                      <a:r>
                        <a:rPr lang="en-US" sz="1000" b="0" i="0" u="none" strike="noStrike" kern="1200" baseline="0" dirty="0" err="1" smtClean="0">
                          <a:solidFill>
                            <a:schemeClr val="dk1"/>
                          </a:solidFill>
                          <a:latin typeface="+mn-lt"/>
                          <a:ea typeface="+mn-ea"/>
                          <a:cs typeface="+mn-cs"/>
                        </a:rPr>
                        <a:t>diterapkan</a:t>
                      </a:r>
                      <a:endParaRPr lang="en-US" sz="1000" b="0" i="0" u="none" strike="noStrike" kern="1200" baseline="0" dirty="0" smtClean="0">
                        <a:solidFill>
                          <a:schemeClr val="dk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baseline="0" dirty="0" err="1" smtClean="0">
                          <a:solidFill>
                            <a:schemeClr val="dk1"/>
                          </a:solidFill>
                          <a:latin typeface="+mn-lt"/>
                          <a:ea typeface="+mn-ea"/>
                          <a:cs typeface="+mn-cs"/>
                        </a:rPr>
                        <a:t>Persentase</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peningkatan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jumlah</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organisasi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penerap</a:t>
                      </a:r>
                      <a:r>
                        <a:rPr lang="en-US" sz="1000" b="0" i="0" u="none" strike="noStrike" kern="1200" baseline="0" dirty="0" smtClean="0">
                          <a:solidFill>
                            <a:schemeClr val="dk1"/>
                          </a:solidFill>
                          <a:latin typeface="+mn-lt"/>
                          <a:ea typeface="+mn-ea"/>
                          <a:cs typeface="+mn-cs"/>
                        </a:rPr>
                        <a:t> SNI</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n-NO" sz="1000" b="0" i="0" u="none" strike="noStrike" kern="1200" baseline="0" dirty="0" smtClean="0">
                          <a:solidFill>
                            <a:schemeClr val="dk1"/>
                          </a:solidFill>
                          <a:latin typeface="+mn-lt"/>
                          <a:ea typeface="+mn-ea"/>
                          <a:cs typeface="+mn-cs"/>
                        </a:rPr>
                        <a:t>Persentase peningkatan jumlah jenis produk bertanda SNI,</a:t>
                      </a:r>
                    </a:p>
                    <a:p>
                      <a:pPr marL="171450" indent="-171450">
                        <a:buFont typeface="Arial" panose="020B0604020202020204" pitchFamily="34" charset="0"/>
                        <a:buChar char="•"/>
                      </a:pPr>
                      <a:r>
                        <a:rPr lang="en-US" sz="1000" b="0" i="0" u="none" strike="noStrike" kern="1200" baseline="0" dirty="0" smtClean="0">
                          <a:solidFill>
                            <a:schemeClr val="dk1"/>
                          </a:solidFill>
                          <a:latin typeface="+mn-lt"/>
                          <a:ea typeface="+mn-ea"/>
                          <a:cs typeface="+mn-cs"/>
                        </a:rPr>
                        <a:t>Tingkat </a:t>
                      </a:r>
                      <a:r>
                        <a:rPr lang="en-US" sz="1000" b="0" i="0" u="none" strike="noStrike" kern="1200" baseline="0" dirty="0" err="1" smtClean="0">
                          <a:solidFill>
                            <a:schemeClr val="dk1"/>
                          </a:solidFill>
                          <a:latin typeface="+mn-lt"/>
                          <a:ea typeface="+mn-ea"/>
                          <a:cs typeface="+mn-cs"/>
                        </a:rPr>
                        <a:t>Persepsi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Publik</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terhadap</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Standardisasi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Penilaian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Kesesuaian</a:t>
                      </a:r>
                      <a:r>
                        <a:rPr lang="en-US" sz="1000" b="0" i="0" u="none" strike="noStrike" kern="1200" baseline="0" dirty="0" smtClean="0">
                          <a:solidFill>
                            <a:schemeClr val="dk1"/>
                          </a:solidFill>
                          <a:latin typeface="+mn-lt"/>
                          <a:ea typeface="+mn-ea"/>
                          <a:cs typeface="+mn-cs"/>
                        </a:rPr>
                        <a:t>,</a:t>
                      </a:r>
                    </a:p>
                    <a:p>
                      <a:pPr marL="171450" indent="-171450">
                        <a:buFont typeface="Arial" panose="020B0604020202020204" pitchFamily="34" charset="0"/>
                        <a:buChar char="•"/>
                      </a:pPr>
                      <a:r>
                        <a:rPr lang="en-US" sz="1000" b="0" i="0" u="none" strike="noStrike" kern="1200" baseline="0" dirty="0" smtClean="0">
                          <a:solidFill>
                            <a:schemeClr val="dk1"/>
                          </a:solidFill>
                          <a:latin typeface="+mn-lt"/>
                          <a:ea typeface="+mn-ea"/>
                          <a:cs typeface="+mn-cs"/>
                        </a:rPr>
                        <a:t>Tingkat </a:t>
                      </a:r>
                      <a:r>
                        <a:rPr lang="en-US" sz="1000" b="0" i="0" u="none" strike="noStrike" kern="1200" baseline="0" dirty="0" err="1" smtClean="0">
                          <a:solidFill>
                            <a:schemeClr val="dk1"/>
                          </a:solidFill>
                          <a:latin typeface="+mn-lt"/>
                          <a:ea typeface="+mn-ea"/>
                          <a:cs typeface="+mn-cs"/>
                        </a:rPr>
                        <a:t>persepsi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publik</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tarhadap</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layanan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jasa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standardisasi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penilaian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kesesuaia</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pPr algn="ctr"/>
                      <a:r>
                        <a:rPr lang="en-US" sz="1000" dirty="0" smtClean="0"/>
                        <a:t>50%</a:t>
                      </a:r>
                    </a:p>
                    <a:p>
                      <a:pPr algn="ctr"/>
                      <a:endParaRPr lang="en-US" sz="1000" dirty="0" smtClean="0"/>
                    </a:p>
                    <a:p>
                      <a:pPr algn="ctr"/>
                      <a:endParaRPr lang="en-US" sz="1000" dirty="0" smtClean="0"/>
                    </a:p>
                    <a:p>
                      <a:pPr algn="ctr"/>
                      <a:endParaRPr lang="en-US" sz="1000" dirty="0" smtClean="0"/>
                    </a:p>
                    <a:p>
                      <a:pPr algn="ctr"/>
                      <a:endParaRPr lang="en-US" sz="1000" dirty="0" smtClean="0"/>
                    </a:p>
                    <a:p>
                      <a:pPr algn="ctr"/>
                      <a:endParaRPr lang="en-US" sz="1000" dirty="0" smtClean="0"/>
                    </a:p>
                    <a:p>
                      <a:pPr algn="ctr"/>
                      <a:r>
                        <a:rPr lang="en-US" sz="1000" dirty="0" smtClean="0"/>
                        <a:t>50%</a:t>
                      </a:r>
                    </a:p>
                    <a:p>
                      <a:pPr algn="ctr"/>
                      <a:endParaRPr lang="en-US" sz="1000" dirty="0" smtClean="0"/>
                    </a:p>
                    <a:p>
                      <a:pPr algn="ctr"/>
                      <a:endParaRPr lang="en-US" sz="1000" dirty="0" smtClean="0"/>
                    </a:p>
                    <a:p>
                      <a:pPr algn="ctr"/>
                      <a:endParaRPr lang="en-US" sz="1000" dirty="0" smtClean="0"/>
                    </a:p>
                    <a:p>
                      <a:pPr algn="ctr"/>
                      <a:endParaRPr lang="en-US" sz="1000" dirty="0" smtClean="0"/>
                    </a:p>
                    <a:p>
                      <a:pPr algn="ctr"/>
                      <a:r>
                        <a:rPr lang="en-US" sz="1000" dirty="0" smtClean="0"/>
                        <a:t>50%</a:t>
                      </a:r>
                    </a:p>
                    <a:p>
                      <a:pPr algn="ctr"/>
                      <a:endParaRPr lang="en-US" sz="1000" dirty="0" smtClean="0"/>
                    </a:p>
                    <a:p>
                      <a:pPr algn="ctr"/>
                      <a:endParaRPr lang="en-US" sz="1000" dirty="0" smtClean="0"/>
                    </a:p>
                    <a:p>
                      <a:pPr algn="ctr"/>
                      <a:endParaRPr lang="en-US" sz="1000" dirty="0" smtClean="0"/>
                    </a:p>
                    <a:p>
                      <a:pPr algn="ctr"/>
                      <a:endParaRPr lang="en-US" sz="1000" dirty="0" smtClean="0"/>
                    </a:p>
                    <a:p>
                      <a:pPr algn="ctr"/>
                      <a:endParaRPr lang="en-US" sz="1000" dirty="0" smtClean="0"/>
                    </a:p>
                    <a:p>
                      <a:pPr algn="ctr"/>
                      <a:r>
                        <a:rPr lang="en-US" sz="1000" dirty="0" smtClean="0"/>
                        <a:t>8</a:t>
                      </a:r>
                    </a:p>
                    <a:p>
                      <a:pPr algn="ctr"/>
                      <a:endParaRPr lang="en-US" sz="1000" dirty="0" smtClean="0"/>
                    </a:p>
                    <a:p>
                      <a:pPr algn="ctr"/>
                      <a:endParaRPr lang="en-US" sz="1000" dirty="0" smtClean="0"/>
                    </a:p>
                    <a:p>
                      <a:pPr algn="ctr"/>
                      <a:endParaRPr lang="en-US" sz="1000" dirty="0" smtClean="0"/>
                    </a:p>
                    <a:p>
                      <a:pPr algn="ctr"/>
                      <a:endParaRPr lang="en-US" sz="1000" dirty="0" smtClean="0"/>
                    </a:p>
                    <a:p>
                      <a:pPr algn="ctr"/>
                      <a:endParaRPr lang="en-US" sz="1000" dirty="0" smtClean="0"/>
                    </a:p>
                    <a:p>
                      <a:pPr algn="ctr"/>
                      <a:endParaRPr lang="en-US" sz="1000" dirty="0" smtClean="0"/>
                    </a:p>
                    <a:p>
                      <a:pPr algn="ctr"/>
                      <a:endParaRPr lang="en-US" sz="1000" dirty="0" smtClean="0"/>
                    </a:p>
                    <a:p>
                      <a:pPr algn="ctr"/>
                      <a:r>
                        <a:rPr lang="en-US" sz="1000" dirty="0" smtClean="0"/>
                        <a:t>9</a:t>
                      </a:r>
                      <a:endParaRPr lang="id-ID" sz="1000" dirty="0"/>
                    </a:p>
                  </a:txBody>
                  <a:tcPr/>
                </a:tc>
                <a:tc>
                  <a:txBody>
                    <a:bodyPr/>
                    <a:lstStyle/>
                    <a:p>
                      <a:endParaRPr lang="id-ID" dirty="0"/>
                    </a:p>
                  </a:txBody>
                  <a:tcPr/>
                </a:tc>
                <a:tc>
                  <a:txBody>
                    <a:bodyPr/>
                    <a:lstStyle/>
                    <a:p>
                      <a:endParaRPr lang="id-ID"/>
                    </a:p>
                  </a:txBody>
                  <a:tcPr/>
                </a:tc>
              </a:tr>
              <a:tr h="631036">
                <a:tc>
                  <a:txBody>
                    <a:bodyPr/>
                    <a:lstStyle/>
                    <a:p>
                      <a:endParaRPr lang="id-ID" sz="1050" dirty="0"/>
                    </a:p>
                  </a:txBody>
                  <a:tcPr/>
                </a:tc>
                <a:tc>
                  <a:txBody>
                    <a:bodyPr/>
                    <a:lstStyle/>
                    <a:p>
                      <a:endParaRPr lang="id-ID" sz="1050" dirty="0"/>
                    </a:p>
                  </a:txBody>
                  <a:tcPr/>
                </a:tc>
                <a:tc>
                  <a:txBody>
                    <a:bodyPr/>
                    <a:lstStyle/>
                    <a:p>
                      <a:endParaRPr lang="id-ID" sz="1050" dirty="0"/>
                    </a:p>
                  </a:txBody>
                  <a:tcPr/>
                </a:tc>
                <a:tc>
                  <a:txBody>
                    <a:bodyPr/>
                    <a:lstStyle/>
                    <a:p>
                      <a:r>
                        <a:rPr lang="en-US" sz="1000" b="0" i="0" u="none" strike="noStrike" kern="1200" baseline="0" dirty="0" err="1" smtClean="0">
                          <a:solidFill>
                            <a:schemeClr val="dk1"/>
                          </a:solidFill>
                          <a:latin typeface="+mn-lt"/>
                          <a:ea typeface="+mn-ea"/>
                          <a:cs typeface="+mn-cs"/>
                        </a:rPr>
                        <a:t>Meningkatnya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kinerja</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sistem</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pengelolaan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anggaran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sumber</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daya</a:t>
                      </a:r>
                      <a:r>
                        <a:rPr lang="en-US" sz="1000" b="0" i="0" u="none" strike="noStrike" kern="1200" baseline="0" dirty="0" smtClean="0">
                          <a:solidFill>
                            <a:schemeClr val="dk1"/>
                          </a:solidFill>
                          <a:latin typeface="+mn-lt"/>
                          <a:ea typeface="+mn-ea"/>
                          <a:cs typeface="+mn-cs"/>
                        </a:rPr>
                        <a:t> </a:t>
                      </a:r>
                      <a:r>
                        <a:rPr lang="it-IT" sz="1000" b="0" i="0" u="none" strike="noStrike" kern="1200" baseline="0" dirty="0" smtClean="0">
                          <a:solidFill>
                            <a:schemeClr val="dk1"/>
                          </a:solidFill>
                          <a:latin typeface="+mn-lt"/>
                          <a:ea typeface="+mn-ea"/>
                          <a:cs typeface="+mn-cs"/>
                        </a:rPr>
                        <a:t>manusia, tata kelola dan organisasi yag profesional di BSN.</a:t>
                      </a:r>
                      <a:endParaRPr lang="id-ID" sz="1000" dirty="0"/>
                    </a:p>
                  </a:txBody>
                  <a:tcPr/>
                </a:tc>
                <a:tc>
                  <a:txBody>
                    <a:bodyPr/>
                    <a:lstStyle/>
                    <a:p>
                      <a:r>
                        <a:rPr lang="en-US" sz="1000" b="0" i="0" u="none" strike="noStrike" kern="1200" baseline="0" dirty="0" err="1" smtClean="0">
                          <a:solidFill>
                            <a:schemeClr val="dk1"/>
                          </a:solidFill>
                          <a:latin typeface="+mn-lt"/>
                          <a:ea typeface="+mn-ea"/>
                          <a:cs typeface="+mn-cs"/>
                        </a:rPr>
                        <a:t>Opini</a:t>
                      </a:r>
                      <a:r>
                        <a:rPr lang="en-US" sz="1000" b="0" i="0" u="none" strike="noStrike" kern="1200" baseline="0" dirty="0" smtClean="0">
                          <a:solidFill>
                            <a:schemeClr val="dk1"/>
                          </a:solidFill>
                          <a:latin typeface="+mn-lt"/>
                          <a:ea typeface="+mn-ea"/>
                          <a:cs typeface="+mn-cs"/>
                        </a:rPr>
                        <a:t> BPK </a:t>
                      </a:r>
                      <a:r>
                        <a:rPr lang="en-US" sz="1000" b="0" i="0" u="none" strike="noStrike" kern="1200" baseline="0" dirty="0" err="1" smtClean="0">
                          <a:solidFill>
                            <a:schemeClr val="dk1"/>
                          </a:solidFill>
                          <a:latin typeface="+mn-lt"/>
                          <a:ea typeface="+mn-ea"/>
                          <a:cs typeface="+mn-cs"/>
                        </a:rPr>
                        <a:t>atas</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Laporan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Keuangan</a:t>
                      </a:r>
                      <a:endParaRPr lang="en-US" sz="1000" b="0" i="0" u="none" strike="noStrike" kern="1200" baseline="0" dirty="0" smtClean="0">
                        <a:solidFill>
                          <a:schemeClr val="dk1"/>
                        </a:solidFill>
                        <a:latin typeface="+mn-lt"/>
                        <a:ea typeface="+mn-ea"/>
                        <a:cs typeface="+mn-cs"/>
                      </a:endParaRPr>
                    </a:p>
                    <a:p>
                      <a:r>
                        <a:rPr lang="en-US" sz="1000" b="0" i="0" u="none" strike="noStrike" kern="1200" baseline="0" dirty="0" smtClean="0">
                          <a:solidFill>
                            <a:schemeClr val="dk1"/>
                          </a:solidFill>
                          <a:latin typeface="+mn-lt"/>
                          <a:ea typeface="+mn-ea"/>
                          <a:cs typeface="+mn-cs"/>
                        </a:rPr>
                        <a:t>Tingkat </a:t>
                      </a:r>
                      <a:r>
                        <a:rPr lang="en-US" sz="1000" b="0" i="0" u="none" strike="noStrike" kern="1200" baseline="0" dirty="0" err="1" smtClean="0">
                          <a:solidFill>
                            <a:schemeClr val="dk1"/>
                          </a:solidFill>
                          <a:latin typeface="+mn-lt"/>
                          <a:ea typeface="+mn-ea"/>
                          <a:cs typeface="+mn-cs"/>
                        </a:rPr>
                        <a:t>pelaksanaan</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Reformasi</a:t>
                      </a:r>
                      <a:r>
                        <a:rPr lang="en-US" sz="1000" b="0" i="0" u="none" strike="noStrike" kern="1200" baseline="0" dirty="0" smtClean="0">
                          <a:solidFill>
                            <a:schemeClr val="dk1"/>
                          </a:solidFill>
                          <a:latin typeface="+mn-lt"/>
                          <a:ea typeface="+mn-ea"/>
                          <a:cs typeface="+mn-cs"/>
                        </a:rPr>
                        <a:t> </a:t>
                      </a:r>
                      <a:r>
                        <a:rPr lang="en-US" sz="1000" b="0" i="0" u="none" strike="noStrike" kern="1200" baseline="0" dirty="0" err="1" smtClean="0">
                          <a:solidFill>
                            <a:schemeClr val="dk1"/>
                          </a:solidFill>
                          <a:latin typeface="+mn-lt"/>
                          <a:ea typeface="+mn-ea"/>
                          <a:cs typeface="+mn-cs"/>
                        </a:rPr>
                        <a:t>Birokrasi</a:t>
                      </a:r>
                      <a:endParaRPr lang="id-ID" sz="1000"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r>
                        <a:rPr lang="en-US" sz="800" dirty="0" smtClean="0"/>
                        <a:t>WTP</a:t>
                      </a:r>
                    </a:p>
                    <a:p>
                      <a:endParaRPr lang="en-US" sz="800" dirty="0" smtClean="0"/>
                    </a:p>
                    <a:p>
                      <a:endParaRPr lang="en-US" sz="800" dirty="0" smtClean="0"/>
                    </a:p>
                    <a:p>
                      <a:endParaRPr lang="en-US" sz="800" dirty="0" smtClean="0"/>
                    </a:p>
                    <a:p>
                      <a:endParaRPr lang="en-US" sz="800" dirty="0" smtClean="0"/>
                    </a:p>
                    <a:p>
                      <a:endParaRPr lang="en-US" sz="800" dirty="0" smtClean="0"/>
                    </a:p>
                    <a:p>
                      <a:r>
                        <a:rPr lang="en-US" sz="800" dirty="0" smtClean="0"/>
                        <a:t>95%</a:t>
                      </a:r>
                      <a:endParaRPr lang="id-ID" sz="800" dirty="0"/>
                    </a:p>
                  </a:txBody>
                  <a:tcPr/>
                </a:tc>
                <a:tc>
                  <a:txBody>
                    <a:bodyPr/>
                    <a:lstStyle/>
                    <a:p>
                      <a:endParaRPr lang="id-ID" dirty="0"/>
                    </a:p>
                  </a:txBody>
                  <a:tcPr/>
                </a:tc>
                <a:tc>
                  <a:txBody>
                    <a:bodyPr/>
                    <a:lstStyle/>
                    <a:p>
                      <a:endParaRPr lang="id-ID" dirty="0"/>
                    </a:p>
                  </a:txBody>
                  <a:tcPr/>
                </a:tc>
              </a:tr>
            </a:tbl>
          </a:graphicData>
        </a:graphic>
      </p:graphicFrame>
    </p:spTree>
    <p:extLst>
      <p:ext uri="{BB962C8B-B14F-4D97-AF65-F5344CB8AC3E}">
        <p14:creationId xmlns:p14="http://schemas.microsoft.com/office/powerpoint/2010/main" val="368915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625" y="1857375"/>
          <a:ext cx="8429624" cy="4572000"/>
        </p:xfrm>
        <a:graphic>
          <a:graphicData uri="http://schemas.openxmlformats.org/drawingml/2006/table">
            <a:tbl>
              <a:tblPr firstRow="1" bandRow="1">
                <a:tableStyleId>{5C22544A-7EE6-4342-B048-85BDC9FD1C3A}</a:tableStyleId>
              </a:tblPr>
              <a:tblGrid>
                <a:gridCol w="2107406"/>
                <a:gridCol w="2107406"/>
                <a:gridCol w="2107406"/>
                <a:gridCol w="2107406"/>
              </a:tblGrid>
              <a:tr h="762000">
                <a:tc>
                  <a:txBody>
                    <a:bodyPr/>
                    <a:lstStyle/>
                    <a:p>
                      <a:endParaRPr lang="id-ID" sz="1800" dirty="0"/>
                    </a:p>
                  </a:txBody>
                  <a:tcPr marL="91439" marR="91439"/>
                </a:tc>
                <a:tc>
                  <a:txBody>
                    <a:bodyPr/>
                    <a:lstStyle/>
                    <a:p>
                      <a:endParaRPr lang="id-ID" sz="1800" dirty="0"/>
                    </a:p>
                  </a:txBody>
                  <a:tcPr marL="91439" marR="91439"/>
                </a:tc>
                <a:tc>
                  <a:txBody>
                    <a:bodyPr/>
                    <a:lstStyle/>
                    <a:p>
                      <a:endParaRPr lang="id-ID" sz="1800" dirty="0"/>
                    </a:p>
                  </a:txBody>
                  <a:tcPr marL="91439" marR="91439"/>
                </a:tc>
                <a:tc>
                  <a:txBody>
                    <a:bodyPr/>
                    <a:lstStyle/>
                    <a:p>
                      <a:endParaRPr lang="id-ID" sz="1800"/>
                    </a:p>
                  </a:txBody>
                  <a:tcPr marL="91439" marR="91439"/>
                </a:tc>
              </a:tr>
              <a:tr h="762000">
                <a:tc>
                  <a:txBody>
                    <a:bodyPr/>
                    <a:lstStyle/>
                    <a:p>
                      <a:endParaRPr lang="id-ID" sz="1800" dirty="0"/>
                    </a:p>
                  </a:txBody>
                  <a:tcPr marL="91439" marR="91439"/>
                </a:tc>
                <a:tc>
                  <a:txBody>
                    <a:bodyPr/>
                    <a:lstStyle/>
                    <a:p>
                      <a:endParaRPr lang="id-ID" sz="1800" dirty="0"/>
                    </a:p>
                  </a:txBody>
                  <a:tcPr marL="91439" marR="91439"/>
                </a:tc>
                <a:tc>
                  <a:txBody>
                    <a:bodyPr/>
                    <a:lstStyle/>
                    <a:p>
                      <a:endParaRPr lang="id-ID" sz="1800" dirty="0"/>
                    </a:p>
                  </a:txBody>
                  <a:tcPr marL="91439" marR="91439"/>
                </a:tc>
                <a:tc>
                  <a:txBody>
                    <a:bodyPr/>
                    <a:lstStyle/>
                    <a:p>
                      <a:endParaRPr lang="id-ID" sz="1800" dirty="0"/>
                    </a:p>
                  </a:txBody>
                  <a:tcPr marL="91439" marR="91439"/>
                </a:tc>
              </a:tr>
              <a:tr h="762000">
                <a:tc>
                  <a:txBody>
                    <a:bodyPr/>
                    <a:lstStyle/>
                    <a:p>
                      <a:endParaRPr lang="id-ID" sz="1800" dirty="0"/>
                    </a:p>
                  </a:txBody>
                  <a:tcPr marL="91439" marR="91439"/>
                </a:tc>
                <a:tc>
                  <a:txBody>
                    <a:bodyPr/>
                    <a:lstStyle/>
                    <a:p>
                      <a:endParaRPr lang="id-ID" sz="1800" dirty="0"/>
                    </a:p>
                  </a:txBody>
                  <a:tcPr marL="91439" marR="91439"/>
                </a:tc>
                <a:tc>
                  <a:txBody>
                    <a:bodyPr/>
                    <a:lstStyle/>
                    <a:p>
                      <a:endParaRPr lang="id-ID" sz="1800" dirty="0"/>
                    </a:p>
                  </a:txBody>
                  <a:tcPr marL="91439" marR="91439"/>
                </a:tc>
                <a:tc>
                  <a:txBody>
                    <a:bodyPr/>
                    <a:lstStyle/>
                    <a:p>
                      <a:endParaRPr lang="id-ID" sz="1800" dirty="0"/>
                    </a:p>
                  </a:txBody>
                  <a:tcPr marL="91439" marR="91439"/>
                </a:tc>
              </a:tr>
              <a:tr h="762000">
                <a:tc>
                  <a:txBody>
                    <a:bodyPr/>
                    <a:lstStyle/>
                    <a:p>
                      <a:endParaRPr lang="id-ID" sz="1800" dirty="0"/>
                    </a:p>
                  </a:txBody>
                  <a:tcPr marL="91439" marR="91439"/>
                </a:tc>
                <a:tc>
                  <a:txBody>
                    <a:bodyPr/>
                    <a:lstStyle/>
                    <a:p>
                      <a:endParaRPr lang="id-ID" sz="1800"/>
                    </a:p>
                  </a:txBody>
                  <a:tcPr marL="91439" marR="91439"/>
                </a:tc>
                <a:tc>
                  <a:txBody>
                    <a:bodyPr/>
                    <a:lstStyle/>
                    <a:p>
                      <a:endParaRPr lang="id-ID" sz="1800" dirty="0"/>
                    </a:p>
                  </a:txBody>
                  <a:tcPr marL="91439" marR="91439"/>
                </a:tc>
                <a:tc>
                  <a:txBody>
                    <a:bodyPr/>
                    <a:lstStyle/>
                    <a:p>
                      <a:endParaRPr lang="id-ID" sz="1800" dirty="0"/>
                    </a:p>
                  </a:txBody>
                  <a:tcPr marL="91439" marR="91439"/>
                </a:tc>
              </a:tr>
              <a:tr h="762000">
                <a:tc>
                  <a:txBody>
                    <a:bodyPr/>
                    <a:lstStyle/>
                    <a:p>
                      <a:endParaRPr lang="id-ID" sz="1800"/>
                    </a:p>
                  </a:txBody>
                  <a:tcPr marL="91439" marR="91439"/>
                </a:tc>
                <a:tc>
                  <a:txBody>
                    <a:bodyPr/>
                    <a:lstStyle/>
                    <a:p>
                      <a:endParaRPr lang="id-ID" sz="1800"/>
                    </a:p>
                  </a:txBody>
                  <a:tcPr marL="91439" marR="91439"/>
                </a:tc>
                <a:tc>
                  <a:txBody>
                    <a:bodyPr/>
                    <a:lstStyle/>
                    <a:p>
                      <a:endParaRPr lang="id-ID" sz="1800" dirty="0"/>
                    </a:p>
                  </a:txBody>
                  <a:tcPr marL="91439" marR="91439"/>
                </a:tc>
                <a:tc>
                  <a:txBody>
                    <a:bodyPr/>
                    <a:lstStyle/>
                    <a:p>
                      <a:endParaRPr lang="id-ID" sz="1800" dirty="0"/>
                    </a:p>
                  </a:txBody>
                  <a:tcPr marL="91439" marR="91439"/>
                </a:tc>
              </a:tr>
              <a:tr h="762000">
                <a:tc>
                  <a:txBody>
                    <a:bodyPr/>
                    <a:lstStyle/>
                    <a:p>
                      <a:endParaRPr lang="id-ID" sz="1800"/>
                    </a:p>
                  </a:txBody>
                  <a:tcPr marL="91439" marR="91439"/>
                </a:tc>
                <a:tc>
                  <a:txBody>
                    <a:bodyPr/>
                    <a:lstStyle/>
                    <a:p>
                      <a:endParaRPr lang="id-ID" sz="1800"/>
                    </a:p>
                  </a:txBody>
                  <a:tcPr marL="91439" marR="91439"/>
                </a:tc>
                <a:tc>
                  <a:txBody>
                    <a:bodyPr/>
                    <a:lstStyle/>
                    <a:p>
                      <a:endParaRPr lang="id-ID" sz="1800" dirty="0"/>
                    </a:p>
                  </a:txBody>
                  <a:tcPr marL="91439" marR="91439"/>
                </a:tc>
                <a:tc>
                  <a:txBody>
                    <a:bodyPr/>
                    <a:lstStyle/>
                    <a:p>
                      <a:endParaRPr lang="id-ID" sz="1800" dirty="0"/>
                    </a:p>
                  </a:txBody>
                  <a:tcPr marL="91439" marR="91439"/>
                </a:tc>
              </a:tr>
            </a:tbl>
          </a:graphicData>
        </a:graphic>
      </p:graphicFrame>
      <p:sp>
        <p:nvSpPr>
          <p:cNvPr id="3" name="Rectangle 2"/>
          <p:cNvSpPr/>
          <p:nvPr/>
        </p:nvSpPr>
        <p:spPr>
          <a:xfrm>
            <a:off x="2571750" y="1928813"/>
            <a:ext cx="2000250" cy="642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b="1" dirty="0">
                <a:solidFill>
                  <a:schemeClr val="tx1"/>
                </a:solidFill>
              </a:rPr>
              <a:t>ISU STRATEGIS / MASALAH</a:t>
            </a:r>
          </a:p>
        </p:txBody>
      </p:sp>
      <p:sp>
        <p:nvSpPr>
          <p:cNvPr id="4" name="Rectangle 3"/>
          <p:cNvSpPr/>
          <p:nvPr/>
        </p:nvSpPr>
        <p:spPr>
          <a:xfrm>
            <a:off x="4714875" y="1928813"/>
            <a:ext cx="2000250" cy="642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chemeClr val="tx1"/>
                </a:solidFill>
              </a:rPr>
              <a:t>APA YG INGIN DIWUJUDKAN / DISELESAIKAN</a:t>
            </a:r>
          </a:p>
        </p:txBody>
      </p:sp>
      <p:sp>
        <p:nvSpPr>
          <p:cNvPr id="5" name="Rectangle 4"/>
          <p:cNvSpPr/>
          <p:nvPr/>
        </p:nvSpPr>
        <p:spPr>
          <a:xfrm>
            <a:off x="4714875" y="2714625"/>
            <a:ext cx="2000250" cy="6429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chemeClr val="tx1"/>
                </a:solidFill>
              </a:rPr>
              <a:t>APA UKURANNYA TERWUJUD/SELESAI?</a:t>
            </a:r>
          </a:p>
        </p:txBody>
      </p:sp>
      <p:sp>
        <p:nvSpPr>
          <p:cNvPr id="6" name="Rectangle 5"/>
          <p:cNvSpPr/>
          <p:nvPr/>
        </p:nvSpPr>
        <p:spPr>
          <a:xfrm>
            <a:off x="4714875" y="3429000"/>
            <a:ext cx="2000250" cy="6429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chemeClr val="tx1"/>
                </a:solidFill>
              </a:rPr>
              <a:t>BAGAIMANA MENGHITUNGNYA?</a:t>
            </a:r>
          </a:p>
        </p:txBody>
      </p:sp>
      <p:sp>
        <p:nvSpPr>
          <p:cNvPr id="7" name="Rectangle 6"/>
          <p:cNvSpPr/>
          <p:nvPr/>
        </p:nvSpPr>
        <p:spPr>
          <a:xfrm>
            <a:off x="4714875" y="4714875"/>
            <a:ext cx="2000250" cy="6429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chemeClr val="tx1"/>
                </a:solidFill>
              </a:rPr>
              <a:t>BERAPA TARGETNYA?</a:t>
            </a:r>
          </a:p>
        </p:txBody>
      </p:sp>
      <p:sp>
        <p:nvSpPr>
          <p:cNvPr id="8" name="Rectangle 7"/>
          <p:cNvSpPr/>
          <p:nvPr/>
        </p:nvSpPr>
        <p:spPr>
          <a:xfrm>
            <a:off x="500063" y="1928813"/>
            <a:ext cx="2000250" cy="642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b="1" dirty="0">
                <a:solidFill>
                  <a:schemeClr val="tx1"/>
                </a:solidFill>
              </a:rPr>
              <a:t>CORE BUSINESS?</a:t>
            </a:r>
          </a:p>
        </p:txBody>
      </p:sp>
      <p:sp>
        <p:nvSpPr>
          <p:cNvPr id="9" name="Rectangle 8"/>
          <p:cNvSpPr/>
          <p:nvPr/>
        </p:nvSpPr>
        <p:spPr>
          <a:xfrm>
            <a:off x="6786563" y="1928813"/>
            <a:ext cx="2000250" cy="642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200" b="1" dirty="0">
                <a:solidFill>
                  <a:schemeClr val="tx1"/>
                </a:solidFill>
              </a:rPr>
              <a:t>APA (SAJA) YG HARUS ADA SEBAGAI  PRASYARAT TERWUJUDNYA NO 3     </a:t>
            </a:r>
          </a:p>
        </p:txBody>
      </p:sp>
      <p:sp>
        <p:nvSpPr>
          <p:cNvPr id="10" name="Oval 9"/>
          <p:cNvSpPr/>
          <p:nvPr/>
        </p:nvSpPr>
        <p:spPr>
          <a:xfrm>
            <a:off x="1214438" y="1428750"/>
            <a:ext cx="414337"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solidFill>
                  <a:schemeClr val="tx1"/>
                </a:solidFill>
              </a:rPr>
              <a:t>1</a:t>
            </a:r>
          </a:p>
        </p:txBody>
      </p:sp>
      <p:sp>
        <p:nvSpPr>
          <p:cNvPr id="12" name="Oval 11"/>
          <p:cNvSpPr/>
          <p:nvPr/>
        </p:nvSpPr>
        <p:spPr>
          <a:xfrm>
            <a:off x="3214688" y="1428750"/>
            <a:ext cx="414337"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solidFill>
                  <a:schemeClr val="tx1"/>
                </a:solidFill>
              </a:rPr>
              <a:t>2</a:t>
            </a:r>
          </a:p>
        </p:txBody>
      </p:sp>
      <p:sp>
        <p:nvSpPr>
          <p:cNvPr id="14" name="Oval 13"/>
          <p:cNvSpPr/>
          <p:nvPr/>
        </p:nvSpPr>
        <p:spPr>
          <a:xfrm>
            <a:off x="7500938" y="1428750"/>
            <a:ext cx="414337"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solidFill>
                  <a:schemeClr val="tx1"/>
                </a:solidFill>
              </a:rPr>
              <a:t>4</a:t>
            </a:r>
          </a:p>
        </p:txBody>
      </p:sp>
      <p:sp>
        <p:nvSpPr>
          <p:cNvPr id="15" name="Oval 14"/>
          <p:cNvSpPr/>
          <p:nvPr/>
        </p:nvSpPr>
        <p:spPr>
          <a:xfrm>
            <a:off x="5572125" y="1428750"/>
            <a:ext cx="414338"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solidFill>
                  <a:schemeClr val="tx1"/>
                </a:solidFill>
              </a:rPr>
              <a:t>3</a:t>
            </a:r>
          </a:p>
        </p:txBody>
      </p:sp>
      <p:sp>
        <p:nvSpPr>
          <p:cNvPr id="16" name="Rectangle 15"/>
          <p:cNvSpPr/>
          <p:nvPr/>
        </p:nvSpPr>
        <p:spPr>
          <a:xfrm>
            <a:off x="6786563" y="2714625"/>
            <a:ext cx="2000250" cy="6429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dirty="0">
                <a:solidFill>
                  <a:schemeClr val="tx1"/>
                </a:solidFill>
              </a:rPr>
              <a:t>APA UKURANNYA NO 4 TELAH ADA/SELESAI?</a:t>
            </a:r>
          </a:p>
        </p:txBody>
      </p:sp>
      <p:sp>
        <p:nvSpPr>
          <p:cNvPr id="17" name="Rectangle 16"/>
          <p:cNvSpPr/>
          <p:nvPr/>
        </p:nvSpPr>
        <p:spPr>
          <a:xfrm>
            <a:off x="6786563" y="3929063"/>
            <a:ext cx="2000250" cy="642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chemeClr val="tx1"/>
                </a:solidFill>
              </a:rPr>
              <a:t>BERAPA JUMLAHNYA?</a:t>
            </a:r>
          </a:p>
        </p:txBody>
      </p:sp>
      <p:sp>
        <p:nvSpPr>
          <p:cNvPr id="18" name="Rectangle 17"/>
          <p:cNvSpPr/>
          <p:nvPr/>
        </p:nvSpPr>
        <p:spPr>
          <a:xfrm>
            <a:off x="4714875" y="5500688"/>
            <a:ext cx="2000250" cy="6429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chemeClr val="tx1"/>
                </a:solidFill>
              </a:rPr>
              <a:t>SUMBER DATA?</a:t>
            </a:r>
          </a:p>
        </p:txBody>
      </p:sp>
      <p:sp>
        <p:nvSpPr>
          <p:cNvPr id="19" name="Rectangle 18"/>
          <p:cNvSpPr/>
          <p:nvPr/>
        </p:nvSpPr>
        <p:spPr>
          <a:xfrm>
            <a:off x="500063" y="1905000"/>
            <a:ext cx="2000250" cy="1214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dirty="0">
                <a:solidFill>
                  <a:srgbClr val="000000"/>
                </a:solidFill>
              </a:rPr>
              <a:t>PENDAYAGUNAAN APARATUR NEGARA</a:t>
            </a:r>
          </a:p>
        </p:txBody>
      </p:sp>
      <p:sp>
        <p:nvSpPr>
          <p:cNvPr id="20" name="Rectangle 19"/>
          <p:cNvSpPr/>
          <p:nvPr/>
        </p:nvSpPr>
        <p:spPr>
          <a:xfrm>
            <a:off x="2571750" y="1909763"/>
            <a:ext cx="2000250" cy="1214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dirty="0">
                <a:solidFill>
                  <a:srgbClr val="000000"/>
                </a:solidFill>
              </a:rPr>
              <a:t>AKUNTABILITAS APARATUR TERHADAP KINERJA RENDAH</a:t>
            </a:r>
          </a:p>
        </p:txBody>
      </p:sp>
      <p:sp>
        <p:nvSpPr>
          <p:cNvPr id="21" name="Rectangle 20"/>
          <p:cNvSpPr/>
          <p:nvPr/>
        </p:nvSpPr>
        <p:spPr>
          <a:xfrm>
            <a:off x="4643438" y="1066800"/>
            <a:ext cx="2071687" cy="14287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dirty="0">
                <a:solidFill>
                  <a:srgbClr val="000000"/>
                </a:solidFill>
              </a:rPr>
              <a:t>AKUNTABILITAS INSTANSI PEMERINTAH  (IP) TERHADAP  KINERJA MENINGKAT</a:t>
            </a:r>
          </a:p>
        </p:txBody>
      </p:sp>
      <p:sp>
        <p:nvSpPr>
          <p:cNvPr id="22" name="Rectangle 21"/>
          <p:cNvSpPr/>
          <p:nvPr/>
        </p:nvSpPr>
        <p:spPr>
          <a:xfrm>
            <a:off x="4643438" y="2500313"/>
            <a:ext cx="2071687" cy="857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400" b="1" dirty="0">
                <a:solidFill>
                  <a:srgbClr val="000000"/>
                </a:solidFill>
              </a:rPr>
              <a:t>%  IP DENGAN  HASIL EVALUASI MINIMAL KATEGORI  “CC” </a:t>
            </a:r>
          </a:p>
        </p:txBody>
      </p:sp>
      <p:sp>
        <p:nvSpPr>
          <p:cNvPr id="23" name="Rectangle 22"/>
          <p:cNvSpPr/>
          <p:nvPr/>
        </p:nvSpPr>
        <p:spPr>
          <a:xfrm>
            <a:off x="2643188" y="3429000"/>
            <a:ext cx="3143250" cy="12144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rgbClr val="000000"/>
                </a:solidFill>
              </a:rPr>
              <a:t>Jlh IP yg masuk kategori  min “CC”</a:t>
            </a:r>
          </a:p>
          <a:p>
            <a:pPr algn="ctr">
              <a:defRPr/>
            </a:pPr>
            <a:endParaRPr lang="id-ID" sz="1600" b="1" dirty="0">
              <a:solidFill>
                <a:srgbClr val="000000"/>
              </a:solidFill>
            </a:endParaRPr>
          </a:p>
          <a:p>
            <a:pPr algn="ctr">
              <a:defRPr/>
            </a:pPr>
            <a:r>
              <a:rPr lang="id-ID" sz="1600" b="1" dirty="0">
                <a:solidFill>
                  <a:srgbClr val="000000"/>
                </a:solidFill>
              </a:rPr>
              <a:t>Jlh IP yg dievaluasi</a:t>
            </a:r>
          </a:p>
        </p:txBody>
      </p:sp>
      <p:cxnSp>
        <p:nvCxnSpPr>
          <p:cNvPr id="24" name="Straight Connector 23"/>
          <p:cNvCxnSpPr/>
          <p:nvPr/>
        </p:nvCxnSpPr>
        <p:spPr>
          <a:xfrm>
            <a:off x="2714625" y="4071938"/>
            <a:ext cx="292893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786438" y="3429000"/>
            <a:ext cx="928687" cy="12144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rgbClr val="000000"/>
                </a:solidFill>
              </a:rPr>
              <a:t>X 100%</a:t>
            </a:r>
          </a:p>
        </p:txBody>
      </p:sp>
      <p:sp>
        <p:nvSpPr>
          <p:cNvPr id="26" name="Rectangle 25"/>
          <p:cNvSpPr/>
          <p:nvPr/>
        </p:nvSpPr>
        <p:spPr>
          <a:xfrm>
            <a:off x="4714875" y="4714875"/>
            <a:ext cx="2000250" cy="6429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rgbClr val="000000"/>
                </a:solidFill>
              </a:rPr>
              <a:t>60%</a:t>
            </a:r>
          </a:p>
        </p:txBody>
      </p:sp>
      <p:sp>
        <p:nvSpPr>
          <p:cNvPr id="28" name="Rectangle 27"/>
          <p:cNvSpPr/>
          <p:nvPr/>
        </p:nvSpPr>
        <p:spPr>
          <a:xfrm>
            <a:off x="6786563" y="1643063"/>
            <a:ext cx="2143125" cy="10001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90488" indent="-90488">
              <a:buFont typeface="Arial" pitchFamily="34" charset="0"/>
              <a:buChar char="•"/>
              <a:defRPr/>
            </a:pPr>
            <a:r>
              <a:rPr lang="id-ID" sz="1200" b="1" dirty="0">
                <a:solidFill>
                  <a:srgbClr val="000000"/>
                </a:solidFill>
              </a:rPr>
              <a:t>SDM YANG TERLATIH BIDANG SAKIP</a:t>
            </a:r>
          </a:p>
          <a:p>
            <a:pPr marL="90488" indent="-90488">
              <a:buFont typeface="Arial" pitchFamily="34" charset="0"/>
              <a:buChar char="•"/>
              <a:defRPr/>
            </a:pPr>
            <a:r>
              <a:rPr lang="id-ID" sz="1200" b="1" dirty="0">
                <a:solidFill>
                  <a:srgbClr val="000000"/>
                </a:solidFill>
              </a:rPr>
              <a:t>MODUL PELATIHAN</a:t>
            </a:r>
          </a:p>
          <a:p>
            <a:pPr marL="90488" indent="-90488">
              <a:buFont typeface="Arial" pitchFamily="34" charset="0"/>
              <a:buChar char="•"/>
              <a:defRPr/>
            </a:pPr>
            <a:r>
              <a:rPr lang="id-ID" sz="1200" b="1" dirty="0">
                <a:solidFill>
                  <a:srgbClr val="000000"/>
                </a:solidFill>
              </a:rPr>
              <a:t>KEBIJAKAN PENERAPAN SAKIP</a:t>
            </a:r>
          </a:p>
        </p:txBody>
      </p:sp>
      <p:sp>
        <p:nvSpPr>
          <p:cNvPr id="29" name="Rectangle 28"/>
          <p:cNvSpPr/>
          <p:nvPr/>
        </p:nvSpPr>
        <p:spPr>
          <a:xfrm>
            <a:off x="6786563" y="2714625"/>
            <a:ext cx="2143125" cy="1143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lstStyle/>
          <a:p>
            <a:pPr marL="90488" indent="-90488">
              <a:buFont typeface="Arial" pitchFamily="34" charset="0"/>
              <a:buChar char="•"/>
              <a:defRPr/>
            </a:pPr>
            <a:r>
              <a:rPr lang="id-ID" sz="1400" b="1" dirty="0">
                <a:solidFill>
                  <a:srgbClr val="000000"/>
                </a:solidFill>
              </a:rPr>
              <a:t>Jlh SDM yg mengikuti pelatihan SAKIP</a:t>
            </a:r>
          </a:p>
          <a:p>
            <a:pPr marL="90488" indent="-90488">
              <a:buFont typeface="Arial" pitchFamily="34" charset="0"/>
              <a:buChar char="•"/>
              <a:defRPr/>
            </a:pPr>
            <a:r>
              <a:rPr lang="id-ID" sz="1400" b="1" dirty="0">
                <a:solidFill>
                  <a:srgbClr val="000000"/>
                </a:solidFill>
              </a:rPr>
              <a:t>Jlh modul yang disusun</a:t>
            </a:r>
          </a:p>
          <a:p>
            <a:pPr marL="90488" indent="-90488">
              <a:buFont typeface="Arial" pitchFamily="34" charset="0"/>
              <a:buChar char="•"/>
              <a:defRPr/>
            </a:pPr>
            <a:r>
              <a:rPr lang="id-ID" sz="1400" b="1" dirty="0">
                <a:solidFill>
                  <a:srgbClr val="000000"/>
                </a:solidFill>
              </a:rPr>
              <a:t>Jlh kebijakan di bidang SAKIP</a:t>
            </a:r>
          </a:p>
        </p:txBody>
      </p:sp>
      <p:sp>
        <p:nvSpPr>
          <p:cNvPr id="30" name="Rectangle 29"/>
          <p:cNvSpPr/>
          <p:nvPr/>
        </p:nvSpPr>
        <p:spPr>
          <a:xfrm>
            <a:off x="6786563" y="3929063"/>
            <a:ext cx="2000250" cy="857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lstStyle/>
          <a:p>
            <a:pPr marL="90488" indent="-90488">
              <a:buFont typeface="Arial" pitchFamily="34" charset="0"/>
              <a:buChar char="•"/>
              <a:defRPr/>
            </a:pPr>
            <a:r>
              <a:rPr lang="id-ID" sz="1600" b="1" dirty="0">
                <a:solidFill>
                  <a:srgbClr val="000000"/>
                </a:solidFill>
              </a:rPr>
              <a:t>X orang</a:t>
            </a:r>
          </a:p>
          <a:p>
            <a:pPr marL="90488" indent="-90488">
              <a:buFont typeface="Arial" pitchFamily="34" charset="0"/>
              <a:buChar char="•"/>
              <a:defRPr/>
            </a:pPr>
            <a:r>
              <a:rPr lang="id-ID" sz="1600" b="1" dirty="0">
                <a:solidFill>
                  <a:srgbClr val="000000"/>
                </a:solidFill>
              </a:rPr>
              <a:t>X modul</a:t>
            </a:r>
          </a:p>
          <a:p>
            <a:pPr marL="90488" indent="-90488">
              <a:buFont typeface="Arial" pitchFamily="34" charset="0"/>
              <a:buChar char="•"/>
              <a:defRPr/>
            </a:pPr>
            <a:r>
              <a:rPr lang="id-ID" sz="1600" b="1" dirty="0">
                <a:solidFill>
                  <a:srgbClr val="000000"/>
                </a:solidFill>
              </a:rPr>
              <a:t>X kebijakan</a:t>
            </a:r>
          </a:p>
        </p:txBody>
      </p:sp>
      <p:sp>
        <p:nvSpPr>
          <p:cNvPr id="32" name="Cloud 31"/>
          <p:cNvSpPr/>
          <p:nvPr/>
        </p:nvSpPr>
        <p:spPr>
          <a:xfrm>
            <a:off x="0" y="285750"/>
            <a:ext cx="3571875" cy="785813"/>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solidFill>
                  <a:srgbClr val="000000"/>
                </a:solidFill>
              </a:rPr>
              <a:t>ALUR LOGIKA KINERJA</a:t>
            </a:r>
          </a:p>
        </p:txBody>
      </p:sp>
      <p:sp>
        <p:nvSpPr>
          <p:cNvPr id="33" name="Striped Right Arrow 32"/>
          <p:cNvSpPr/>
          <p:nvPr/>
        </p:nvSpPr>
        <p:spPr>
          <a:xfrm>
            <a:off x="428625" y="5429250"/>
            <a:ext cx="8429625" cy="1643063"/>
          </a:xfrm>
          <a:prstGeom prst="stripedRightArrow">
            <a:avLst>
              <a:gd name="adj1" fmla="val 46351"/>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id-ID" sz="2800" i="1" dirty="0">
                <a:solidFill>
                  <a:srgbClr val="000000"/>
                </a:solidFill>
              </a:rPr>
              <a:t>OUTCOME  - OUTPUT  -  PROCESS  - INPUT</a:t>
            </a:r>
          </a:p>
        </p:txBody>
      </p:sp>
      <p:sp>
        <p:nvSpPr>
          <p:cNvPr id="27" name="Rectangle 26"/>
          <p:cNvSpPr/>
          <p:nvPr/>
        </p:nvSpPr>
        <p:spPr>
          <a:xfrm>
            <a:off x="4714875" y="5429250"/>
            <a:ext cx="2000250" cy="6429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1600" b="1" dirty="0">
                <a:solidFill>
                  <a:srgbClr val="000000"/>
                </a:solidFill>
              </a:rPr>
              <a:t>LAPORAN HASIL EVALUASI (LHE)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3000" fill="hold"/>
                                        <p:tgtEl>
                                          <p:spTgt spid="32"/>
                                        </p:tgtEl>
                                        <p:attrNameLst>
                                          <p:attrName>ppt_w</p:attrName>
                                        </p:attrNameLst>
                                      </p:cBhvr>
                                      <p:tavLst>
                                        <p:tav tm="0">
                                          <p:val>
                                            <p:fltVal val="0"/>
                                          </p:val>
                                        </p:tav>
                                        <p:tav tm="100000">
                                          <p:val>
                                            <p:strVal val="#ppt_w"/>
                                          </p:val>
                                        </p:tav>
                                      </p:tavLst>
                                    </p:anim>
                                    <p:anim calcmode="lin" valueType="num">
                                      <p:cBhvr>
                                        <p:cTn id="8" dur="30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linds(horizontal)">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linds(horizontal)">
                                      <p:cBhvr>
                                        <p:cTn id="70" dur="500"/>
                                        <p:tgtEl>
                                          <p:spTgt spid="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xit" presetSubtype="10" fill="hold" grpId="1" nodeType="clickEffect">
                                  <p:stCondLst>
                                    <p:cond delay="0"/>
                                  </p:stCondLst>
                                  <p:childTnLst>
                                    <p:animEffect transition="out" filter="blinds(horizontal)">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childTnLst>
                          </p:cTn>
                        </p:par>
                        <p:par>
                          <p:cTn id="76" fill="hold" nodeType="afterGroup">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linds(horizontal)">
                                      <p:cBhvr>
                                        <p:cTn id="79" dur="500"/>
                                        <p:tgtEl>
                                          <p:spTgt spid="1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xit" presetSubtype="10" fill="hold" grpId="1" nodeType="clickEffect">
                                  <p:stCondLst>
                                    <p:cond delay="0"/>
                                  </p:stCondLst>
                                  <p:childTnLst>
                                    <p:animEffect transition="out" filter="blinds(horizontal)">
                                      <p:cBhvr>
                                        <p:cTn id="83" dur="500"/>
                                        <p:tgtEl>
                                          <p:spTgt spid="3"/>
                                        </p:tgtEl>
                                      </p:cBhvr>
                                    </p:animEffect>
                                    <p:set>
                                      <p:cBhvr>
                                        <p:cTn id="84" dur="1" fill="hold">
                                          <p:stCondLst>
                                            <p:cond delay="499"/>
                                          </p:stCondLst>
                                        </p:cTn>
                                        <p:tgtEl>
                                          <p:spTgt spid="3"/>
                                        </p:tgtEl>
                                        <p:attrNameLst>
                                          <p:attrName>style.visibility</p:attrName>
                                        </p:attrNameLst>
                                      </p:cBhvr>
                                      <p:to>
                                        <p:strVal val="hidden"/>
                                      </p:to>
                                    </p:set>
                                  </p:childTnLst>
                                </p:cTn>
                              </p:par>
                            </p:childTnLst>
                          </p:cTn>
                        </p:par>
                        <p:par>
                          <p:cTn id="85" fill="hold" nodeType="afterGroup">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blinds(horizontal)">
                                      <p:cBhvr>
                                        <p:cTn id="88" dur="500"/>
                                        <p:tgtEl>
                                          <p:spTgt spid="2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xit" presetSubtype="10" fill="hold" grpId="1" nodeType="clickEffect">
                                  <p:stCondLst>
                                    <p:cond delay="0"/>
                                  </p:stCondLst>
                                  <p:childTnLst>
                                    <p:animEffect transition="out" filter="blinds(horizontal)">
                                      <p:cBhvr>
                                        <p:cTn id="92" dur="500"/>
                                        <p:tgtEl>
                                          <p:spTgt spid="4"/>
                                        </p:tgtEl>
                                      </p:cBhvr>
                                    </p:animEffect>
                                    <p:set>
                                      <p:cBhvr>
                                        <p:cTn id="93" dur="1" fill="hold">
                                          <p:stCondLst>
                                            <p:cond delay="499"/>
                                          </p:stCondLst>
                                        </p:cTn>
                                        <p:tgtEl>
                                          <p:spTgt spid="4"/>
                                        </p:tgtEl>
                                        <p:attrNameLst>
                                          <p:attrName>style.visibility</p:attrName>
                                        </p:attrNameLst>
                                      </p:cBhvr>
                                      <p:to>
                                        <p:strVal val="hidden"/>
                                      </p:to>
                                    </p:set>
                                  </p:childTnLst>
                                </p:cTn>
                              </p:par>
                            </p:childTnLst>
                          </p:cTn>
                        </p:par>
                        <p:par>
                          <p:cTn id="94" fill="hold" nodeType="afterGroup">
                            <p:stCondLst>
                              <p:cond delay="500"/>
                            </p:stCondLst>
                            <p:childTnLst>
                              <p:par>
                                <p:cTn id="95" presetID="3" presetClass="entr" presetSubtype="1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blinds(horizontal)">
                                      <p:cBhvr>
                                        <p:cTn id="97" dur="500"/>
                                        <p:tgtEl>
                                          <p:spTgt spid="21"/>
                                        </p:tgtEl>
                                      </p:cBhvr>
                                    </p:animEffect>
                                  </p:childTnLst>
                                </p:cTn>
                              </p:par>
                            </p:childTnLst>
                          </p:cTn>
                        </p:par>
                        <p:par>
                          <p:cTn id="98" fill="hold" nodeType="afterGroup">
                            <p:stCondLst>
                              <p:cond delay="1000"/>
                            </p:stCondLst>
                            <p:childTnLst>
                              <p:par>
                                <p:cTn id="99" presetID="0" presetClass="path" presetSubtype="0" accel="50000" decel="50000" fill="hold" grpId="1" nodeType="afterEffect">
                                  <p:stCondLst>
                                    <p:cond delay="0"/>
                                  </p:stCondLst>
                                  <p:childTnLst>
                                    <p:animMotion origin="layout" path="M 0 0 C 0.01406 -0.00231 0.01545 -0.00555 0.02778 -0.01087 C 0.02934 -0.01295 0.03073 -0.01549 0.03264 -0.01734 C 0.03472 -0.01919 0.03732 -0.01965 0.03923 -0.02174 C 0.05677 -0.04278 0.03906 -0.02937 0.05399 -0.03931 C 0.06059 -0.05688 0.05972 -0.07653 0.04739 -0.0874 C 0.0375 -0.11306 0.0158 -0.11491 -0.0033 -0.11792 C -0.01875 -0.12278 -0.01163 -0.14174 -0.01163 -0.1637 " pathEditMode="relative" ptsTypes="fffffffA">
                                      <p:cBhvr>
                                        <p:cTn id="100" dur="2000" fill="hold"/>
                                        <p:tgtEl>
                                          <p:spTgt spid="15"/>
                                        </p:tgtEl>
                                        <p:attrNameLst>
                                          <p:attrName>ppt_x</p:attrName>
                                          <p:attrName>ppt_y</p:attrName>
                                        </p:attrNameLst>
                                      </p:cBhvr>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xit" presetSubtype="10" fill="hold" grpId="1" nodeType="clickEffect">
                                  <p:stCondLst>
                                    <p:cond delay="0"/>
                                  </p:stCondLst>
                                  <p:childTnLst>
                                    <p:animEffect transition="out" filter="blinds(horizontal)">
                                      <p:cBhvr>
                                        <p:cTn id="104" dur="500"/>
                                        <p:tgtEl>
                                          <p:spTgt spid="5"/>
                                        </p:tgtEl>
                                      </p:cBhvr>
                                    </p:animEffect>
                                    <p:set>
                                      <p:cBhvr>
                                        <p:cTn id="105" dur="1" fill="hold">
                                          <p:stCondLst>
                                            <p:cond delay="499"/>
                                          </p:stCondLst>
                                        </p:cTn>
                                        <p:tgtEl>
                                          <p:spTgt spid="5"/>
                                        </p:tgtEl>
                                        <p:attrNameLst>
                                          <p:attrName>style.visibility</p:attrName>
                                        </p:attrNameLst>
                                      </p:cBhvr>
                                      <p:to>
                                        <p:strVal val="hidden"/>
                                      </p:to>
                                    </p:set>
                                  </p:childTnLst>
                                </p:cTn>
                              </p:par>
                            </p:childTnLst>
                          </p:cTn>
                        </p:par>
                        <p:par>
                          <p:cTn id="106" fill="hold" nodeType="afterGroup">
                            <p:stCondLst>
                              <p:cond delay="500"/>
                            </p:stCondLst>
                            <p:childTnLst>
                              <p:par>
                                <p:cTn id="107" presetID="3" presetClass="entr" presetSubtype="1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blinds(horizontal)">
                                      <p:cBhvr>
                                        <p:cTn id="109" dur="500"/>
                                        <p:tgtEl>
                                          <p:spTgt spid="2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xit" presetSubtype="10" fill="hold" grpId="1" nodeType="clickEffect">
                                  <p:stCondLst>
                                    <p:cond delay="0"/>
                                  </p:stCondLst>
                                  <p:childTnLst>
                                    <p:animEffect transition="out" filter="blinds(horizontal)">
                                      <p:cBhvr>
                                        <p:cTn id="113" dur="500"/>
                                        <p:tgtEl>
                                          <p:spTgt spid="6"/>
                                        </p:tgtEl>
                                      </p:cBhvr>
                                    </p:animEffect>
                                    <p:set>
                                      <p:cBhvr>
                                        <p:cTn id="114" dur="1" fill="hold">
                                          <p:stCondLst>
                                            <p:cond delay="499"/>
                                          </p:stCondLst>
                                        </p:cTn>
                                        <p:tgtEl>
                                          <p:spTgt spid="6"/>
                                        </p:tgtEl>
                                        <p:attrNameLst>
                                          <p:attrName>style.visibility</p:attrName>
                                        </p:attrNameLst>
                                      </p:cBhvr>
                                      <p:to>
                                        <p:strVal val="hidden"/>
                                      </p:to>
                                    </p:set>
                                  </p:childTnLst>
                                </p:cTn>
                              </p:par>
                            </p:childTnLst>
                          </p:cTn>
                        </p:par>
                        <p:par>
                          <p:cTn id="115" fill="hold" nodeType="afterGroup">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blinds(horizontal)">
                                      <p:cBhvr>
                                        <p:cTn id="118" dur="500"/>
                                        <p:tgtEl>
                                          <p:spTgt spid="23"/>
                                        </p:tgtEl>
                                      </p:cBhvr>
                                    </p:animEffect>
                                  </p:childTnLst>
                                </p:cTn>
                              </p:par>
                            </p:childTnLst>
                          </p:cTn>
                        </p:par>
                        <p:par>
                          <p:cTn id="119" fill="hold" nodeType="afterGroup">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childTnLst>
                          </p:cTn>
                        </p:par>
                        <p:par>
                          <p:cTn id="123" fill="hold" nodeType="afterGroup">
                            <p:stCondLst>
                              <p:cond delay="1500"/>
                            </p:stCondLst>
                            <p:childTnLst>
                              <p:par>
                                <p:cTn id="124" presetID="3" presetClass="entr" presetSubtype="10" fill="hold" grpId="0" nodeType="after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blinds(horizontal)">
                                      <p:cBhvr>
                                        <p:cTn id="126" dur="500"/>
                                        <p:tgtEl>
                                          <p:spTgt spid="2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xit" presetSubtype="10" fill="hold" grpId="1" nodeType="clickEffect">
                                  <p:stCondLst>
                                    <p:cond delay="0"/>
                                  </p:stCondLst>
                                  <p:childTnLst>
                                    <p:animEffect transition="out" filter="blinds(horizontal)">
                                      <p:cBhvr>
                                        <p:cTn id="130" dur="500"/>
                                        <p:tgtEl>
                                          <p:spTgt spid="7"/>
                                        </p:tgtEl>
                                      </p:cBhvr>
                                    </p:animEffect>
                                    <p:set>
                                      <p:cBhvr>
                                        <p:cTn id="131" dur="1" fill="hold">
                                          <p:stCondLst>
                                            <p:cond delay="499"/>
                                          </p:stCondLst>
                                        </p:cTn>
                                        <p:tgtEl>
                                          <p:spTgt spid="7"/>
                                        </p:tgtEl>
                                        <p:attrNameLst>
                                          <p:attrName>style.visibility</p:attrName>
                                        </p:attrNameLst>
                                      </p:cBhvr>
                                      <p:to>
                                        <p:strVal val="hidden"/>
                                      </p:to>
                                    </p:set>
                                  </p:childTnLst>
                                </p:cTn>
                              </p:par>
                            </p:childTnLst>
                          </p:cTn>
                        </p:par>
                        <p:par>
                          <p:cTn id="132" fill="hold" nodeType="afterGroup">
                            <p:stCondLst>
                              <p:cond delay="500"/>
                            </p:stCondLst>
                            <p:childTnLst>
                              <p:par>
                                <p:cTn id="133" presetID="3" presetClass="entr" presetSubtype="10" fill="hold" grpId="0" nodeType="after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blinds(horizontal)">
                                      <p:cBhvr>
                                        <p:cTn id="135" dur="500"/>
                                        <p:tgtEl>
                                          <p:spTgt spid="2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xit" presetSubtype="10" fill="hold" grpId="1" nodeType="clickEffect">
                                  <p:stCondLst>
                                    <p:cond delay="0"/>
                                  </p:stCondLst>
                                  <p:childTnLst>
                                    <p:animEffect transition="out" filter="blinds(horizontal)">
                                      <p:cBhvr>
                                        <p:cTn id="139" dur="500"/>
                                        <p:tgtEl>
                                          <p:spTgt spid="18"/>
                                        </p:tgtEl>
                                      </p:cBhvr>
                                    </p:animEffect>
                                    <p:set>
                                      <p:cBhvr>
                                        <p:cTn id="140" dur="1" fill="hold">
                                          <p:stCondLst>
                                            <p:cond delay="499"/>
                                          </p:stCondLst>
                                        </p:cTn>
                                        <p:tgtEl>
                                          <p:spTgt spid="18"/>
                                        </p:tgtEl>
                                        <p:attrNameLst>
                                          <p:attrName>style.visibility</p:attrName>
                                        </p:attrNameLst>
                                      </p:cBhvr>
                                      <p:to>
                                        <p:strVal val="hidden"/>
                                      </p:to>
                                    </p:set>
                                  </p:childTnLst>
                                </p:cTn>
                              </p:par>
                            </p:childTnLst>
                          </p:cTn>
                        </p:par>
                        <p:par>
                          <p:cTn id="141" fill="hold" nodeType="afterGroup">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27"/>
                                        </p:tgtEl>
                                        <p:attrNameLst>
                                          <p:attrName>style.visibility</p:attrName>
                                        </p:attrNameLst>
                                      </p:cBhvr>
                                      <p:to>
                                        <p:strVal val="visible"/>
                                      </p:to>
                                    </p:set>
                                    <p:animEffect transition="in" filter="blinds(horizontal)">
                                      <p:cBhvr>
                                        <p:cTn id="144" dur="500"/>
                                        <p:tgtEl>
                                          <p:spTgt spid="27"/>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xit" presetSubtype="10" fill="hold" grpId="1" nodeType="clickEffect">
                                  <p:stCondLst>
                                    <p:cond delay="0"/>
                                  </p:stCondLst>
                                  <p:childTnLst>
                                    <p:animEffect transition="out" filter="blinds(horizontal)">
                                      <p:cBhvr>
                                        <p:cTn id="148" dur="500"/>
                                        <p:tgtEl>
                                          <p:spTgt spid="9"/>
                                        </p:tgtEl>
                                      </p:cBhvr>
                                    </p:animEffect>
                                    <p:set>
                                      <p:cBhvr>
                                        <p:cTn id="149" dur="1" fill="hold">
                                          <p:stCondLst>
                                            <p:cond delay="499"/>
                                          </p:stCondLst>
                                        </p:cTn>
                                        <p:tgtEl>
                                          <p:spTgt spid="9"/>
                                        </p:tgtEl>
                                        <p:attrNameLst>
                                          <p:attrName>style.visibility</p:attrName>
                                        </p:attrNameLst>
                                      </p:cBhvr>
                                      <p:to>
                                        <p:strVal val="hidden"/>
                                      </p:to>
                                    </p:set>
                                  </p:childTnLst>
                                </p:cTn>
                              </p:par>
                            </p:childTnLst>
                          </p:cTn>
                        </p:par>
                        <p:par>
                          <p:cTn id="150" fill="hold" nodeType="afterGroup">
                            <p:stCondLst>
                              <p:cond delay="500"/>
                            </p:stCondLst>
                            <p:childTnLst>
                              <p:par>
                                <p:cTn id="151" presetID="3" presetClass="entr" presetSubtype="10" fill="hold" grpId="0" nodeType="afterEffect">
                                  <p:stCondLst>
                                    <p:cond delay="0"/>
                                  </p:stCondLst>
                                  <p:childTnLst>
                                    <p:set>
                                      <p:cBhvr>
                                        <p:cTn id="152" dur="1" fill="hold">
                                          <p:stCondLst>
                                            <p:cond delay="0"/>
                                          </p:stCondLst>
                                        </p:cTn>
                                        <p:tgtEl>
                                          <p:spTgt spid="28"/>
                                        </p:tgtEl>
                                        <p:attrNameLst>
                                          <p:attrName>style.visibility</p:attrName>
                                        </p:attrNameLst>
                                      </p:cBhvr>
                                      <p:to>
                                        <p:strVal val="visible"/>
                                      </p:to>
                                    </p:set>
                                    <p:animEffect transition="in" filter="blinds(horizontal)">
                                      <p:cBhvr>
                                        <p:cTn id="153" dur="500"/>
                                        <p:tgtEl>
                                          <p:spTgt spid="28"/>
                                        </p:tgtEl>
                                      </p:cBhvr>
                                    </p:animEffect>
                                  </p:childTnLst>
                                </p:cTn>
                              </p:par>
                            </p:childTnLst>
                          </p:cTn>
                        </p:par>
                        <p:par>
                          <p:cTn id="154" fill="hold" nodeType="afterGroup">
                            <p:stCondLst>
                              <p:cond delay="1000"/>
                            </p:stCondLst>
                            <p:childTnLst>
                              <p:par>
                                <p:cTn id="155" presetID="0" presetClass="path" presetSubtype="0" accel="50000" decel="50000" fill="hold" grpId="1" nodeType="afterEffect">
                                  <p:stCondLst>
                                    <p:cond delay="0"/>
                                  </p:stCondLst>
                                  <p:childTnLst>
                                    <p:animMotion origin="layout" path="M 0 0 C 0.00399 0.01688 -0.00191 -0.00324 0.0066 0.01087 C 0.00764 0.01272 0.00677 0.01618 0.00816 0.01757 C 0.01233 0.02173 0.02222 0.02381 0.02778 0.02636 C 0.07326 0.02405 0.07136 0.03722 0.08368 -0.00439 C 0.0842 -0.00948 0.08524 -0.01457 0.08524 -0.01965 C 0.08524 -0.02728 0.08229 -0.02775 0.07708 -0.02844 C 0.0684 -0.0296 0.05955 -0.02983 0.05087 -0.03052 C 0.0467 -0.10243 0.05156 -0.03468 0.04757 -0.02174 C 0.04601 -0.01688 0.04323 -0.03052 0.04097 -0.03491 C 0.03698 -0.05064 0.03854 -0.04347 0.03611 -0.05665 C 0.03264 -0.04393 0.03941 -0.02659 0.03941 -0.01295 C 0.03941 -0.00994 0.03837 -0.01873 0.03767 -0.02174 C 0.03715 -0.02405 0.03663 -0.02613 0.03611 -0.02844 C 0.03386 -0.03884 0.03038 -0.04671 0.02778 -0.05665 C 0.025 -0.05156 0.0224 -0.04647 0.01962 -0.04139 C 0.01858 -0.03931 0.01632 -0.03491 0.01632 -0.03491 C 0.01511 -0.04 0.01302 -0.0622 0.01302 -0.04139 " pathEditMode="relative" ptsTypes="fffffffffffffffffA">
                                      <p:cBhvr>
                                        <p:cTn id="156" dur="2000" fill="hold"/>
                                        <p:tgtEl>
                                          <p:spTgt spid="14"/>
                                        </p:tgtEl>
                                        <p:attrNameLst>
                                          <p:attrName>ppt_x</p:attrName>
                                          <p:attrName>ppt_y</p:attrName>
                                        </p:attrNameLst>
                                      </p:cBhvr>
                                    </p:animMotion>
                                  </p:childTnLst>
                                </p:cTn>
                              </p:par>
                            </p:childTnLst>
                          </p:cTn>
                        </p:par>
                      </p:childTnLst>
                    </p:cTn>
                  </p:par>
                  <p:par>
                    <p:cTn id="157" fill="hold" nodeType="clickPar">
                      <p:stCondLst>
                        <p:cond delay="indefinite"/>
                      </p:stCondLst>
                      <p:childTnLst>
                        <p:par>
                          <p:cTn id="158" fill="hold" nodeType="withGroup">
                            <p:stCondLst>
                              <p:cond delay="0"/>
                            </p:stCondLst>
                            <p:childTnLst>
                              <p:par>
                                <p:cTn id="159" presetID="3" presetClass="exit" presetSubtype="10" fill="hold" grpId="1" nodeType="clickEffect">
                                  <p:stCondLst>
                                    <p:cond delay="0"/>
                                  </p:stCondLst>
                                  <p:childTnLst>
                                    <p:animEffect transition="out" filter="blinds(horizontal)">
                                      <p:cBhvr>
                                        <p:cTn id="160" dur="500"/>
                                        <p:tgtEl>
                                          <p:spTgt spid="16"/>
                                        </p:tgtEl>
                                      </p:cBhvr>
                                    </p:animEffect>
                                    <p:set>
                                      <p:cBhvr>
                                        <p:cTn id="161" dur="1" fill="hold">
                                          <p:stCondLst>
                                            <p:cond delay="499"/>
                                          </p:stCondLst>
                                        </p:cTn>
                                        <p:tgtEl>
                                          <p:spTgt spid="16"/>
                                        </p:tgtEl>
                                        <p:attrNameLst>
                                          <p:attrName>style.visibility</p:attrName>
                                        </p:attrNameLst>
                                      </p:cBhvr>
                                      <p:to>
                                        <p:strVal val="hidden"/>
                                      </p:to>
                                    </p:set>
                                  </p:childTnLst>
                                </p:cTn>
                              </p:par>
                            </p:childTnLst>
                          </p:cTn>
                        </p:par>
                        <p:par>
                          <p:cTn id="162" fill="hold" nodeType="afterGroup">
                            <p:stCondLst>
                              <p:cond delay="500"/>
                            </p:stCondLst>
                            <p:childTnLst>
                              <p:par>
                                <p:cTn id="163" presetID="3" presetClass="exit" presetSubtype="10" fill="hold" grpId="2" nodeType="afterEffect">
                                  <p:stCondLst>
                                    <p:cond delay="0"/>
                                  </p:stCondLst>
                                  <p:childTnLst>
                                    <p:animEffect transition="out" filter="blinds(horizontal)">
                                      <p:cBhvr>
                                        <p:cTn id="164" dur="500"/>
                                        <p:tgtEl>
                                          <p:spTgt spid="16"/>
                                        </p:tgtEl>
                                      </p:cBhvr>
                                    </p:animEffect>
                                    <p:set>
                                      <p:cBhvr>
                                        <p:cTn id="165" dur="1" fill="hold">
                                          <p:stCondLst>
                                            <p:cond delay="499"/>
                                          </p:stCondLst>
                                        </p:cTn>
                                        <p:tgtEl>
                                          <p:spTgt spid="16"/>
                                        </p:tgtEl>
                                        <p:attrNameLst>
                                          <p:attrName>style.visibility</p:attrName>
                                        </p:attrNameLst>
                                      </p:cBhvr>
                                      <p:to>
                                        <p:strVal val="hidden"/>
                                      </p:to>
                                    </p:set>
                                  </p:childTnLst>
                                </p:cTn>
                              </p:par>
                            </p:childTnLst>
                          </p:cTn>
                        </p:par>
                        <p:par>
                          <p:cTn id="166" fill="hold" nodeType="afterGroup">
                            <p:stCondLst>
                              <p:cond delay="1000"/>
                            </p:stCondLst>
                            <p:childTnLst>
                              <p:par>
                                <p:cTn id="167" presetID="3" presetClass="entr" presetSubtype="10" fill="hold" grpId="0" nodeType="afterEffect">
                                  <p:stCondLst>
                                    <p:cond delay="0"/>
                                  </p:stCondLst>
                                  <p:childTnLst>
                                    <p:set>
                                      <p:cBhvr>
                                        <p:cTn id="168" dur="1" fill="hold">
                                          <p:stCondLst>
                                            <p:cond delay="0"/>
                                          </p:stCondLst>
                                        </p:cTn>
                                        <p:tgtEl>
                                          <p:spTgt spid="29"/>
                                        </p:tgtEl>
                                        <p:attrNameLst>
                                          <p:attrName>style.visibility</p:attrName>
                                        </p:attrNameLst>
                                      </p:cBhvr>
                                      <p:to>
                                        <p:strVal val="visible"/>
                                      </p:to>
                                    </p:set>
                                    <p:animEffect transition="in" filter="blinds(horizontal)">
                                      <p:cBhvr>
                                        <p:cTn id="169" dur="500"/>
                                        <p:tgtEl>
                                          <p:spTgt spid="29"/>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3" presetClass="exit" presetSubtype="10" fill="hold" grpId="1" nodeType="clickEffect">
                                  <p:stCondLst>
                                    <p:cond delay="0"/>
                                  </p:stCondLst>
                                  <p:childTnLst>
                                    <p:animEffect transition="out" filter="blinds(horizontal)">
                                      <p:cBhvr>
                                        <p:cTn id="173" dur="500"/>
                                        <p:tgtEl>
                                          <p:spTgt spid="17"/>
                                        </p:tgtEl>
                                      </p:cBhvr>
                                    </p:animEffect>
                                    <p:set>
                                      <p:cBhvr>
                                        <p:cTn id="174" dur="1" fill="hold">
                                          <p:stCondLst>
                                            <p:cond delay="499"/>
                                          </p:stCondLst>
                                        </p:cTn>
                                        <p:tgtEl>
                                          <p:spTgt spid="17"/>
                                        </p:tgtEl>
                                        <p:attrNameLst>
                                          <p:attrName>style.visibility</p:attrName>
                                        </p:attrNameLst>
                                      </p:cBhvr>
                                      <p:to>
                                        <p:strVal val="hidden"/>
                                      </p:to>
                                    </p:set>
                                  </p:childTnLst>
                                </p:cTn>
                              </p:par>
                            </p:childTnLst>
                          </p:cTn>
                        </p:par>
                        <p:par>
                          <p:cTn id="175" fill="hold" nodeType="afterGroup">
                            <p:stCondLst>
                              <p:cond delay="500"/>
                            </p:stCondLst>
                            <p:childTnLst>
                              <p:par>
                                <p:cTn id="176" presetID="3" presetClass="entr" presetSubtype="10" fill="hold" grpId="0" nodeType="afterEffect">
                                  <p:stCondLst>
                                    <p:cond delay="0"/>
                                  </p:stCondLst>
                                  <p:childTnLst>
                                    <p:set>
                                      <p:cBhvr>
                                        <p:cTn id="177" dur="1" fill="hold">
                                          <p:stCondLst>
                                            <p:cond delay="0"/>
                                          </p:stCondLst>
                                        </p:cTn>
                                        <p:tgtEl>
                                          <p:spTgt spid="30"/>
                                        </p:tgtEl>
                                        <p:attrNameLst>
                                          <p:attrName>style.visibility</p:attrName>
                                        </p:attrNameLst>
                                      </p:cBhvr>
                                      <p:to>
                                        <p:strVal val="visible"/>
                                      </p:to>
                                    </p:set>
                                    <p:animEffect transition="in" filter="blinds(horizontal)">
                                      <p:cBhvr>
                                        <p:cTn id="178" dur="500"/>
                                        <p:tgtEl>
                                          <p:spTgt spid="30"/>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8" fill="hold" grpId="0" nodeType="clickEffect">
                                  <p:stCondLst>
                                    <p:cond delay="0"/>
                                  </p:stCondLst>
                                  <p:childTnLst>
                                    <p:set>
                                      <p:cBhvr>
                                        <p:cTn id="182" dur="1" fill="hold">
                                          <p:stCondLst>
                                            <p:cond delay="0"/>
                                          </p:stCondLst>
                                        </p:cTn>
                                        <p:tgtEl>
                                          <p:spTgt spid="33"/>
                                        </p:tgtEl>
                                        <p:attrNameLst>
                                          <p:attrName>style.visibility</p:attrName>
                                        </p:attrNameLst>
                                      </p:cBhvr>
                                      <p:to>
                                        <p:strVal val="visible"/>
                                      </p:to>
                                    </p:set>
                                    <p:anim calcmode="lin" valueType="num">
                                      <p:cBhvr>
                                        <p:cTn id="183" dur="5000" fill="hold"/>
                                        <p:tgtEl>
                                          <p:spTgt spid="33"/>
                                        </p:tgtEl>
                                        <p:attrNameLst>
                                          <p:attrName>ppt_x</p:attrName>
                                        </p:attrNameLst>
                                      </p:cBhvr>
                                      <p:tavLst>
                                        <p:tav tm="0">
                                          <p:val>
                                            <p:strVal val="#ppt_x-#ppt_w/2"/>
                                          </p:val>
                                        </p:tav>
                                        <p:tav tm="100000">
                                          <p:val>
                                            <p:strVal val="#ppt_x"/>
                                          </p:val>
                                        </p:tav>
                                      </p:tavLst>
                                    </p:anim>
                                    <p:anim calcmode="lin" valueType="num">
                                      <p:cBhvr>
                                        <p:cTn id="184" dur="5000" fill="hold"/>
                                        <p:tgtEl>
                                          <p:spTgt spid="33"/>
                                        </p:tgtEl>
                                        <p:attrNameLst>
                                          <p:attrName>ppt_y</p:attrName>
                                        </p:attrNameLst>
                                      </p:cBhvr>
                                      <p:tavLst>
                                        <p:tav tm="0">
                                          <p:val>
                                            <p:strVal val="#ppt_y"/>
                                          </p:val>
                                        </p:tav>
                                        <p:tav tm="100000">
                                          <p:val>
                                            <p:strVal val="#ppt_y"/>
                                          </p:val>
                                        </p:tav>
                                      </p:tavLst>
                                    </p:anim>
                                    <p:anim calcmode="lin" valueType="num">
                                      <p:cBhvr>
                                        <p:cTn id="185" dur="5000" fill="hold"/>
                                        <p:tgtEl>
                                          <p:spTgt spid="33"/>
                                        </p:tgtEl>
                                        <p:attrNameLst>
                                          <p:attrName>ppt_w</p:attrName>
                                        </p:attrNameLst>
                                      </p:cBhvr>
                                      <p:tavLst>
                                        <p:tav tm="0">
                                          <p:val>
                                            <p:fltVal val="0"/>
                                          </p:val>
                                        </p:tav>
                                        <p:tav tm="100000">
                                          <p:val>
                                            <p:strVal val="#ppt_w"/>
                                          </p:val>
                                        </p:tav>
                                      </p:tavLst>
                                    </p:anim>
                                    <p:anim calcmode="lin" valueType="num">
                                      <p:cBhvr>
                                        <p:cTn id="186" dur="50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2" grpId="0" animBg="1"/>
      <p:bldP spid="14" grpId="0" animBg="1"/>
      <p:bldP spid="14" grpId="1" animBg="1"/>
      <p:bldP spid="15" grpId="0" animBg="1"/>
      <p:bldP spid="15" grpId="1" animBg="1"/>
      <p:bldP spid="16" grpId="0" animBg="1"/>
      <p:bldP spid="16" grpId="1" animBg="1"/>
      <p:bldP spid="16" grpId="2" animBg="1"/>
      <p:bldP spid="17" grpId="0" animBg="1"/>
      <p:bldP spid="17" grpId="1" animBg="1"/>
      <p:bldP spid="18" grpId="0" animBg="1"/>
      <p:bldP spid="18" grpId="1" animBg="1"/>
      <p:bldP spid="19" grpId="0" animBg="1"/>
      <p:bldP spid="20" grpId="0" animBg="1"/>
      <p:bldP spid="21" grpId="0" animBg="1"/>
      <p:bldP spid="22" grpId="0" animBg="1"/>
      <p:bldP spid="23" grpId="0" animBg="1"/>
      <p:bldP spid="25" grpId="0" animBg="1"/>
      <p:bldP spid="26" grpId="0" animBg="1"/>
      <p:bldP spid="28" grpId="0" animBg="1"/>
      <p:bldP spid="29" grpId="0" animBg="1"/>
      <p:bldP spid="30" grpId="0" animBg="1"/>
      <p:bldP spid="32" grpId="0" animBg="1"/>
      <p:bldP spid="33"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313" y="1214438"/>
          <a:ext cx="4286250" cy="5500685"/>
        </p:xfrm>
        <a:graphic>
          <a:graphicData uri="http://schemas.openxmlformats.org/drawingml/2006/table">
            <a:tbl>
              <a:tblPr/>
              <a:tblGrid>
                <a:gridCol w="285750"/>
                <a:gridCol w="3318771"/>
                <a:gridCol w="681729"/>
              </a:tblGrid>
              <a:tr h="178814">
                <a:tc>
                  <a:txBody>
                    <a:bodyPr/>
                    <a:lstStyle/>
                    <a:p>
                      <a:pPr algn="r" fontAlgn="ctr"/>
                      <a:r>
                        <a:rPr lang="id-ID" sz="1100" b="1" i="0" u="none" strike="noStrike" dirty="0">
                          <a:solidFill>
                            <a:srgbClr val="000000"/>
                          </a:solidFill>
                          <a:latin typeface="Arial"/>
                        </a:rPr>
                        <a:t>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1" i="0" u="none" strike="noStrike" dirty="0">
                          <a:solidFill>
                            <a:srgbClr val="000000"/>
                          </a:solidFill>
                          <a:latin typeface="Arial"/>
                        </a:rPr>
                        <a:t>DOKUMEN RENSTRA (12.5%)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1" i="0" u="none" strike="noStrike">
                          <a:solidFill>
                            <a:srgbClr val="000000"/>
                          </a:solidFill>
                          <a:latin typeface="Arial"/>
                        </a:rPr>
                        <a:t>#DIV/0!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8814">
                <a:tc>
                  <a:txBody>
                    <a:bodyPr/>
                    <a:lstStyle/>
                    <a:p>
                      <a:pPr algn="r" fontAlgn="ctr"/>
                      <a:r>
                        <a:rPr lang="id-ID" sz="1100" b="1" i="0" u="none" strike="noStrike">
                          <a:solidFill>
                            <a:srgbClr val="000000"/>
                          </a:solidFill>
                          <a:latin typeface="Arial"/>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1" i="0" u="none" strike="noStrike" dirty="0">
                          <a:solidFill>
                            <a:srgbClr val="000000"/>
                          </a:solidFill>
                          <a:latin typeface="Arial"/>
                        </a:rPr>
                        <a:t>PEMENUHAN RENSTRA (2.5%)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1" i="0" u="none" strike="noStrike">
                          <a:solidFill>
                            <a:srgbClr val="000000"/>
                          </a:solidFill>
                          <a:latin typeface="Arial"/>
                        </a:rPr>
                        <a:t>#DIV/0!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8814">
                <a:tc>
                  <a:txBody>
                    <a:bodyPr/>
                    <a:lstStyle/>
                    <a:p>
                      <a:pPr algn="r" fontAlgn="ctr"/>
                      <a:r>
                        <a:rPr lang="id-ID" sz="1100" b="0" i="0" u="none" strike="noStrike">
                          <a:solidFill>
                            <a:srgbClr val="000000"/>
                          </a:solidFill>
                          <a:latin typeface="Arial"/>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telah ada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y/t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8814">
                <a:tc>
                  <a:txBody>
                    <a:bodyPr/>
                    <a:lstStyle/>
                    <a:p>
                      <a:pPr algn="r"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Eselon I telah ada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1"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681202">
                <a:tc>
                  <a:txBody>
                    <a:bodyPr/>
                    <a:lstStyle/>
                    <a:p>
                      <a:pPr algn="r" fontAlgn="ctr"/>
                      <a:r>
                        <a:rPr lang="id-ID" sz="1100" b="0" i="0" u="none" strike="noStrike">
                          <a:solidFill>
                            <a:srgbClr val="000000"/>
                          </a:solidFill>
                          <a:latin typeface="Arial"/>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dirty="0">
                          <a:solidFill>
                            <a:srgbClr val="000000"/>
                          </a:solidFill>
                          <a:latin typeface="Arial"/>
                        </a:rPr>
                        <a:t>Dokumen Renstra telah memuat visi, misi, tujuan, sasaran, program, indikator kinerja sasaran, target tahunan, indikator kinerja tujuan dan target jangka menengah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0299">
                <a:tc>
                  <a:txBody>
                    <a:bodyPr/>
                    <a:lstStyle/>
                    <a:p>
                      <a:pPr algn="r"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8814">
                <a:tc>
                  <a:txBody>
                    <a:bodyPr/>
                    <a:lstStyle/>
                    <a:p>
                      <a:pPr algn="r" fontAlgn="ctr"/>
                      <a:r>
                        <a:rPr lang="id-ID" sz="1100" b="1" i="0" u="none" strike="noStrike">
                          <a:solidFill>
                            <a:srgbClr val="000000"/>
                          </a:solidFill>
                          <a:latin typeface="Arial"/>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1" i="0" u="none" strike="noStrike">
                          <a:solidFill>
                            <a:srgbClr val="000000"/>
                          </a:solidFill>
                          <a:latin typeface="Arial"/>
                        </a:rPr>
                        <a:t>KUALITAS RENSTRA (6.25%)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1" i="0" u="none" strike="noStrike">
                          <a:solidFill>
                            <a:srgbClr val="000000"/>
                          </a:solidFill>
                          <a:latin typeface="Arial"/>
                        </a:rPr>
                        <a:t>#DIV/0!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0299">
                <a:tc>
                  <a:txBody>
                    <a:bodyPr/>
                    <a:lstStyle/>
                    <a:p>
                      <a:pPr algn="r" fontAlgn="ctr"/>
                      <a:r>
                        <a:rPr lang="id-ID" sz="1100" b="0" i="0" u="none" strike="noStrike">
                          <a:solidFill>
                            <a:srgbClr val="000000"/>
                          </a:solidFill>
                          <a:latin typeface="Arial"/>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fi-FI" sz="1100" b="0" i="0" u="none" strike="noStrike">
                          <a:solidFill>
                            <a:srgbClr val="000000"/>
                          </a:solidFill>
                          <a:latin typeface="Arial"/>
                        </a:rPr>
                        <a:t>Tujuan dan sasaran telah berorientasi hasil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0601">
                <a:tc>
                  <a:txBody>
                    <a:bodyPr/>
                    <a:lstStyle/>
                    <a:p>
                      <a:pPr algn="r" fontAlgn="ctr"/>
                      <a:r>
                        <a:rPr lang="id-ID" sz="1100" b="0" i="0" u="none" strike="noStrike">
                          <a:solidFill>
                            <a:srgbClr val="000000"/>
                          </a:solidFill>
                          <a:latin typeface="Arial"/>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s-ES" sz="1100" b="0" i="0" u="none" strike="noStrike">
                          <a:solidFill>
                            <a:srgbClr val="000000"/>
                          </a:solidFill>
                          <a:latin typeface="Arial"/>
                        </a:rPr>
                        <a:t>Program/kegiatan merupakan cara untuk mencapai tujuan/sasaran/hasil program/hasil kegiatan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0299">
                <a:tc>
                  <a:txBody>
                    <a:bodyPr/>
                    <a:lstStyle/>
                    <a:p>
                      <a:pPr algn="r" fontAlgn="ctr"/>
                      <a:r>
                        <a:rPr lang="id-ID" sz="1100" b="0" i="0" u="none" strike="noStrike">
                          <a:solidFill>
                            <a:srgbClr val="000000"/>
                          </a:solidFill>
                          <a:latin typeface="Arial"/>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Renstra telah menyajikan IKU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510900">
                <a:tc>
                  <a:txBody>
                    <a:bodyPr/>
                    <a:lstStyle/>
                    <a:p>
                      <a:pPr algn="r" fontAlgn="ctr"/>
                      <a:r>
                        <a:rPr lang="id-ID" sz="1100" b="0" i="0" u="none" strike="noStrike">
                          <a:solidFill>
                            <a:srgbClr val="000000"/>
                          </a:solidFill>
                          <a:latin typeface="Arial"/>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Indikator kinerja tujuan (outcome) dan sasaran (outcome dan output) telah memenuhi kriteria indikator kinerja yang baik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0299">
                <a:tc>
                  <a:txBody>
                    <a:bodyPr/>
                    <a:lstStyle/>
                    <a:p>
                      <a:pPr algn="r" fontAlgn="ctr"/>
                      <a:r>
                        <a:rPr lang="id-ID" sz="1100" b="0" i="0" u="none" strike="noStrike">
                          <a:solidFill>
                            <a:srgbClr val="000000"/>
                          </a:solidFill>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sv-SE" sz="1100" b="0" i="0" u="none" strike="noStrike">
                          <a:solidFill>
                            <a:srgbClr val="000000"/>
                          </a:solidFill>
                          <a:latin typeface="Arial"/>
                        </a:rPr>
                        <a:t>Target kinerja ditetapkan dengan baik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0601">
                <a:tc>
                  <a:txBody>
                    <a:bodyPr/>
                    <a:lstStyle/>
                    <a:p>
                      <a:pPr algn="r" fontAlgn="ctr"/>
                      <a:r>
                        <a:rPr lang="id-ID" sz="1100" b="0" i="0" u="none" strike="noStrike">
                          <a:solidFill>
                            <a:srgbClr val="000000"/>
                          </a:solidFill>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telah selaras dengan Dokumen RPJMN/Dokumen Renstra atasannya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510900">
                <a:tc>
                  <a:txBody>
                    <a:bodyPr/>
                    <a:lstStyle/>
                    <a:p>
                      <a:pPr algn="r" fontAlgn="ctr"/>
                      <a:r>
                        <a:rPr lang="id-ID" sz="1100" b="0" i="0" u="none" strike="noStrike">
                          <a:solidFill>
                            <a:srgbClr val="000000"/>
                          </a:solidFill>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telah menetapkan hal-hal yang seharusnya ditetapkan (dalam kontrak kinerja/tugas fungsi)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0299">
                <a:tc>
                  <a:txBody>
                    <a:bodyPr/>
                    <a:lstStyle/>
                    <a:p>
                      <a:pPr algn="r"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8814">
                <a:tc>
                  <a:txBody>
                    <a:bodyPr/>
                    <a:lstStyle/>
                    <a:p>
                      <a:pPr algn="r" fontAlgn="ctr"/>
                      <a:r>
                        <a:rPr lang="id-ID" sz="1100" b="1" i="0" u="none" strike="noStrike">
                          <a:solidFill>
                            <a:srgbClr val="000000"/>
                          </a:solidFill>
                          <a:latin typeface="Arial"/>
                        </a:rPr>
                        <a:t>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1" i="0" u="none" strike="noStrike">
                          <a:solidFill>
                            <a:srgbClr val="000000"/>
                          </a:solidFill>
                          <a:latin typeface="Arial"/>
                        </a:rPr>
                        <a:t>IMPLEMENTASI RENSTRA (3.75%)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1" i="0" u="none" strike="noStrike">
                          <a:solidFill>
                            <a:srgbClr val="000000"/>
                          </a:solidFill>
                          <a:latin typeface="Arial"/>
                        </a:rPr>
                        <a:t>#DIV/0!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0601">
                <a:tc>
                  <a:txBody>
                    <a:bodyPr/>
                    <a:lstStyle/>
                    <a:p>
                      <a:pPr algn="r" fontAlgn="ctr"/>
                      <a:r>
                        <a:rPr lang="id-ID" sz="1100" b="0" i="0" u="none" strike="noStrike">
                          <a:solidFill>
                            <a:srgbClr val="000000"/>
                          </a:solidFill>
                          <a:latin typeface="Arial"/>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digunakan sebagai acuan dalam penyusunan dokumen perencanaan tahunan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0601">
                <a:tc>
                  <a:txBody>
                    <a:bodyPr/>
                    <a:lstStyle/>
                    <a:p>
                      <a:pPr algn="r" fontAlgn="ctr"/>
                      <a:r>
                        <a:rPr lang="id-ID" sz="1100" b="0" i="0" u="none" strike="noStrike">
                          <a:solidFill>
                            <a:srgbClr val="000000"/>
                          </a:solidFill>
                          <a:latin typeface="Arial"/>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digunakan sebagai acuan dalam penyusunan Dokumen Renstra unit kerja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0601">
                <a:tc>
                  <a:txBody>
                    <a:bodyPr/>
                    <a:lstStyle/>
                    <a:p>
                      <a:pPr algn="r" fontAlgn="ctr"/>
                      <a:r>
                        <a:rPr lang="id-ID" sz="1100" b="0" i="0" u="none" strike="noStrike">
                          <a:solidFill>
                            <a:srgbClr val="000000"/>
                          </a:solidFill>
                          <a:latin typeface="Arial"/>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digunakan sebagai acuan penyusunan Dokumen Rencana Kerja dan Anggaran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70299">
                <a:tc>
                  <a:txBody>
                    <a:bodyPr/>
                    <a:lstStyle/>
                    <a:p>
                      <a:pPr algn="r" fontAlgn="ctr"/>
                      <a:r>
                        <a:rPr lang="id-ID" sz="1100" b="0" i="0" u="none" strike="noStrike">
                          <a:solidFill>
                            <a:srgbClr val="000000"/>
                          </a:solidFill>
                          <a:latin typeface="Arial"/>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id-ID" sz="1100" b="0" i="0" u="none" strike="noStrike">
                          <a:solidFill>
                            <a:srgbClr val="000000"/>
                          </a:solidFill>
                          <a:latin typeface="Arial"/>
                        </a:rPr>
                        <a:t>Dokumen Renstra telah direviu secara berkala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id-ID" sz="1100" b="0" i="0" u="none" strike="noStrike" dirty="0">
                          <a:solidFill>
                            <a:srgbClr val="000000"/>
                          </a:solidFill>
                          <a:latin typeface="Arial"/>
                        </a:rPr>
                        <a:t>a/b/c/d/e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sp>
        <p:nvSpPr>
          <p:cNvPr id="5" name="Rectangular Callout 4"/>
          <p:cNvSpPr/>
          <p:nvPr/>
        </p:nvSpPr>
        <p:spPr>
          <a:xfrm>
            <a:off x="5572125" y="0"/>
            <a:ext cx="3286125" cy="1714500"/>
          </a:xfrm>
          <a:prstGeom prst="wedgeRectCallout">
            <a:avLst>
              <a:gd name="adj1" fmla="val -82062"/>
              <a:gd name="adj2" fmla="val 7474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defRPr/>
            </a:pPr>
            <a:r>
              <a:rPr lang="id-ID" sz="1000" b="1" dirty="0">
                <a:solidFill>
                  <a:srgbClr val="000000"/>
                </a:solidFill>
                <a:cs typeface="Arial" pitchFamily="34" charset="0"/>
              </a:rPr>
              <a:t>a, apabila Renstra telah memuat keseluruhan subtansi komponen tersebut;</a:t>
            </a:r>
          </a:p>
          <a:p>
            <a:pPr marL="171450" indent="-171450">
              <a:defRPr/>
            </a:pPr>
            <a:r>
              <a:rPr lang="id-ID" sz="1000" b="1" dirty="0">
                <a:solidFill>
                  <a:srgbClr val="000000"/>
                </a:solidFill>
                <a:cs typeface="Arial" pitchFamily="34" charset="0"/>
              </a:rPr>
              <a:t>b, apabila Renstra telah memuat keseluruhan subtansi komponen tersebut, kecuali target tahunan;</a:t>
            </a:r>
          </a:p>
          <a:p>
            <a:pPr marL="171450" indent="-171450">
              <a:defRPr/>
            </a:pPr>
            <a:r>
              <a:rPr lang="id-ID" sz="1000" b="1" dirty="0">
                <a:solidFill>
                  <a:srgbClr val="000000"/>
                </a:solidFill>
                <a:cs typeface="Arial" pitchFamily="34" charset="0"/>
              </a:rPr>
              <a:t>c, apabila Renstra tidak dilengkapi target jangka menengah yang terukur;</a:t>
            </a:r>
          </a:p>
          <a:p>
            <a:pPr marL="171450" indent="-171450">
              <a:defRPr/>
            </a:pPr>
            <a:r>
              <a:rPr lang="id-ID" sz="1000" b="1" dirty="0">
                <a:solidFill>
                  <a:srgbClr val="000000"/>
                </a:solidFill>
                <a:cs typeface="Arial" pitchFamily="34" charset="0"/>
              </a:rPr>
              <a:t>d, Renstra tidak dilengkapi indikator &amp; target kinerja jangka menengah yang terukur</a:t>
            </a:r>
          </a:p>
          <a:p>
            <a:pPr marL="171450" indent="-171450">
              <a:defRPr/>
            </a:pPr>
            <a:r>
              <a:rPr lang="id-ID" sz="1000" b="1" dirty="0">
                <a:solidFill>
                  <a:srgbClr val="000000"/>
                </a:solidFill>
                <a:cs typeface="Arial" pitchFamily="34" charset="0"/>
              </a:rPr>
              <a:t>e, Renstra tidak memuat tujuan, sasaran, indikator dan target</a:t>
            </a:r>
          </a:p>
        </p:txBody>
      </p:sp>
      <p:sp>
        <p:nvSpPr>
          <p:cNvPr id="6" name="Rectangular Callout 5"/>
          <p:cNvSpPr/>
          <p:nvPr/>
        </p:nvSpPr>
        <p:spPr>
          <a:xfrm>
            <a:off x="5572125" y="1785938"/>
            <a:ext cx="3071813" cy="857250"/>
          </a:xfrm>
          <a:prstGeom prst="wedgeRectCallout">
            <a:avLst>
              <a:gd name="adj1" fmla="val -83031"/>
              <a:gd name="adj2" fmla="val 9834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90488" indent="-90488">
              <a:defRPr/>
            </a:pPr>
            <a:r>
              <a:rPr lang="id-ID" sz="1000" b="1" dirty="0">
                <a:solidFill>
                  <a:srgbClr val="000000"/>
                </a:solidFill>
                <a:cs typeface="Arial" pitchFamily="34" charset="0"/>
              </a:rPr>
              <a:t>Berorientasi hasil:</a:t>
            </a:r>
          </a:p>
          <a:p>
            <a:pPr marL="90488" indent="-90488">
              <a:defRPr/>
            </a:pPr>
            <a:r>
              <a:rPr lang="id-ID" sz="1000" b="1" dirty="0">
                <a:solidFill>
                  <a:srgbClr val="000000"/>
                </a:solidFill>
                <a:cs typeface="Arial" pitchFamily="34" charset="0"/>
              </a:rPr>
              <a:t>- berkualitas outcome atau output penting</a:t>
            </a:r>
          </a:p>
          <a:p>
            <a:pPr marL="90488" indent="-90488">
              <a:defRPr/>
            </a:pPr>
            <a:r>
              <a:rPr lang="id-ID" sz="1000" b="1" dirty="0">
                <a:solidFill>
                  <a:srgbClr val="000000"/>
                </a:solidFill>
                <a:cs typeface="Arial" pitchFamily="34" charset="0"/>
              </a:rPr>
              <a:t>- bukan proses/kegiatan</a:t>
            </a:r>
          </a:p>
          <a:p>
            <a:pPr marL="90488" indent="-90488">
              <a:defRPr/>
            </a:pPr>
            <a:r>
              <a:rPr lang="id-ID" sz="1000" b="1" dirty="0">
                <a:solidFill>
                  <a:srgbClr val="000000"/>
                </a:solidFill>
                <a:cs typeface="Arial" pitchFamily="34" charset="0"/>
              </a:rPr>
              <a:t>- menggambarkan kondisi atau output penting yang ingin diwujudkan</a:t>
            </a:r>
          </a:p>
        </p:txBody>
      </p:sp>
      <p:sp>
        <p:nvSpPr>
          <p:cNvPr id="7" name="Rectangular Callout 6"/>
          <p:cNvSpPr/>
          <p:nvPr/>
        </p:nvSpPr>
        <p:spPr>
          <a:xfrm>
            <a:off x="5643563" y="2714625"/>
            <a:ext cx="2928937" cy="428625"/>
          </a:xfrm>
          <a:prstGeom prst="wedgeRectCallout">
            <a:avLst>
              <a:gd name="adj1" fmla="val -86269"/>
              <a:gd name="adj2" fmla="val 22075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90488" indent="-90488">
              <a:defRPr/>
            </a:pPr>
            <a:r>
              <a:rPr lang="id-ID" sz="1000" b="1" dirty="0">
                <a:solidFill>
                  <a:srgbClr val="000000"/>
                </a:solidFill>
                <a:cs typeface="Arial" pitchFamily="34" charset="0"/>
              </a:rPr>
              <a:t>indikator tujuan dan sasaran dalam Renstra telah memenuhi kriteria SMART</a:t>
            </a:r>
          </a:p>
        </p:txBody>
      </p:sp>
      <p:sp>
        <p:nvSpPr>
          <p:cNvPr id="8" name="Rectangular Callout 7"/>
          <p:cNvSpPr/>
          <p:nvPr/>
        </p:nvSpPr>
        <p:spPr>
          <a:xfrm>
            <a:off x="5572125" y="3143250"/>
            <a:ext cx="3000375" cy="714375"/>
          </a:xfrm>
          <a:prstGeom prst="wedgeRectCallout">
            <a:avLst>
              <a:gd name="adj1" fmla="val -84636"/>
              <a:gd name="adj2" fmla="val 10341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90488" indent="-90488">
              <a:defRPr/>
            </a:pPr>
            <a:r>
              <a:rPr lang="id-ID" sz="1000" b="1" dirty="0">
                <a:solidFill>
                  <a:srgbClr val="000000"/>
                </a:solidFill>
                <a:cs typeface="Arial" pitchFamily="34" charset="0"/>
              </a:rPr>
              <a:t>Target yg baik:</a:t>
            </a:r>
          </a:p>
          <a:p>
            <a:pPr marL="90488" indent="-90488">
              <a:defRPr/>
            </a:pPr>
            <a:r>
              <a:rPr lang="id-ID" sz="1000" b="1" dirty="0">
                <a:solidFill>
                  <a:srgbClr val="000000"/>
                </a:solidFill>
                <a:cs typeface="Arial" pitchFamily="34" charset="0"/>
              </a:rPr>
              <a:t>- Selaras dengan RPJMN/Renstra;</a:t>
            </a:r>
          </a:p>
          <a:p>
            <a:pPr marL="90488" indent="-90488">
              <a:defRPr/>
            </a:pPr>
            <a:r>
              <a:rPr lang="id-ID" sz="1000" b="1" dirty="0">
                <a:solidFill>
                  <a:srgbClr val="000000"/>
                </a:solidFill>
                <a:cs typeface="Arial" pitchFamily="34" charset="0"/>
              </a:rPr>
              <a:t>- Berdasarkan indikator yg SMART;</a:t>
            </a:r>
          </a:p>
          <a:p>
            <a:pPr marL="90488" indent="-90488">
              <a:defRPr/>
            </a:pPr>
            <a:r>
              <a:rPr lang="id-ID" sz="1000" b="1" dirty="0">
                <a:solidFill>
                  <a:srgbClr val="000000"/>
                </a:solidFill>
                <a:cs typeface="Arial" pitchFamily="34" charset="0"/>
              </a:rPr>
              <a:t>- Berdasarkan basis data yang memadai</a:t>
            </a:r>
          </a:p>
        </p:txBody>
      </p:sp>
      <p:sp>
        <p:nvSpPr>
          <p:cNvPr id="9" name="Rectangular Callout 8"/>
          <p:cNvSpPr/>
          <p:nvPr/>
        </p:nvSpPr>
        <p:spPr>
          <a:xfrm>
            <a:off x="5643563" y="3857625"/>
            <a:ext cx="3071812" cy="1357313"/>
          </a:xfrm>
          <a:prstGeom prst="wedgeRectCallout">
            <a:avLst>
              <a:gd name="adj1" fmla="val -85542"/>
              <a:gd name="adj2" fmla="val 3157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id-ID" sz="1000" b="1" dirty="0">
                <a:solidFill>
                  <a:srgbClr val="000000"/>
                </a:solidFill>
                <a:cs typeface="Arial" pitchFamily="34" charset="0"/>
              </a:rPr>
              <a:t>hal-hal yg seharusnya adalah tujuan, sasaran, indikator dan target-target kinerja  dalam Renstra telah mengacu pada:</a:t>
            </a:r>
          </a:p>
          <a:p>
            <a:pPr marL="90488" indent="-90488">
              <a:defRPr/>
            </a:pPr>
            <a:r>
              <a:rPr lang="id-ID" sz="1000" b="1" dirty="0">
                <a:solidFill>
                  <a:srgbClr val="000000"/>
                </a:solidFill>
                <a:cs typeface="Arial" pitchFamily="34" charset="0"/>
              </a:rPr>
              <a:t>- kontrak kinerja</a:t>
            </a:r>
          </a:p>
          <a:p>
            <a:pPr marL="90488" indent="-90488">
              <a:defRPr/>
            </a:pPr>
            <a:r>
              <a:rPr lang="id-ID" sz="1000" b="1" dirty="0">
                <a:solidFill>
                  <a:srgbClr val="000000"/>
                </a:solidFill>
                <a:cs typeface="Arial" pitchFamily="34" charset="0"/>
              </a:rPr>
              <a:t>- tugas dan fungsi</a:t>
            </a:r>
          </a:p>
          <a:p>
            <a:pPr marL="90488" indent="-90488">
              <a:defRPr/>
            </a:pPr>
            <a:r>
              <a:rPr lang="id-ID" sz="1000" b="1" dirty="0">
                <a:solidFill>
                  <a:srgbClr val="000000"/>
                </a:solidFill>
                <a:cs typeface="Arial" pitchFamily="34" charset="0"/>
              </a:rPr>
              <a:t>- core business</a:t>
            </a:r>
          </a:p>
          <a:p>
            <a:pPr marL="90488" indent="-90488">
              <a:buFontTx/>
              <a:buChar char="-"/>
              <a:defRPr/>
            </a:pPr>
            <a:r>
              <a:rPr lang="id-ID" sz="1000" b="1" dirty="0">
                <a:solidFill>
                  <a:srgbClr val="000000"/>
                </a:solidFill>
                <a:cs typeface="Arial" pitchFamily="34" charset="0"/>
              </a:rPr>
              <a:t>praktik2 terbaik</a:t>
            </a:r>
          </a:p>
          <a:p>
            <a:pPr marL="90488" indent="-90488">
              <a:buFontTx/>
              <a:buChar char="-"/>
              <a:defRPr/>
            </a:pPr>
            <a:r>
              <a:rPr lang="id-ID" sz="1000" b="1" dirty="0">
                <a:solidFill>
                  <a:srgbClr val="000000"/>
                </a:solidFill>
                <a:cs typeface="Arial" pitchFamily="34" charset="0"/>
              </a:rPr>
              <a:t>- menjawab isu-isu strategis</a:t>
            </a:r>
          </a:p>
        </p:txBody>
      </p:sp>
      <p:sp>
        <p:nvSpPr>
          <p:cNvPr id="10" name="Rectangular Callout 9"/>
          <p:cNvSpPr/>
          <p:nvPr/>
        </p:nvSpPr>
        <p:spPr>
          <a:xfrm>
            <a:off x="5500688" y="5214938"/>
            <a:ext cx="3500437" cy="1643062"/>
          </a:xfrm>
          <a:prstGeom prst="wedgeRectCallout">
            <a:avLst>
              <a:gd name="adj1" fmla="val -77698"/>
              <a:gd name="adj2" fmla="val 228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95250" indent="-95250">
              <a:defRPr/>
            </a:pPr>
            <a:r>
              <a:rPr lang="id-ID" sz="1000" b="1" dirty="0">
                <a:solidFill>
                  <a:srgbClr val="000000"/>
                </a:solidFill>
                <a:cs typeface="Arial" pitchFamily="34" charset="0"/>
              </a:rPr>
              <a:t>Selaras atau (dapat) dijadikan acuan:</a:t>
            </a:r>
          </a:p>
          <a:p>
            <a:pPr marL="95250" indent="-95250">
              <a:defRPr/>
            </a:pPr>
            <a:r>
              <a:rPr lang="id-ID" sz="1000" b="1" dirty="0">
                <a:solidFill>
                  <a:srgbClr val="000000"/>
                </a:solidFill>
                <a:cs typeface="Arial" pitchFamily="34" charset="0"/>
              </a:rPr>
              <a:t>- Target2 kinerja jangka menengah dalam renstra telah di-breakdown dalam (selaras dengan) target2 kinerja tahunan dalam RKA</a:t>
            </a:r>
          </a:p>
          <a:p>
            <a:pPr marL="95250" indent="-95250">
              <a:defRPr/>
            </a:pPr>
            <a:r>
              <a:rPr lang="id-ID" sz="1000" b="1" dirty="0">
                <a:solidFill>
                  <a:srgbClr val="000000"/>
                </a:solidFill>
                <a:cs typeface="Arial" pitchFamily="34" charset="0"/>
              </a:rPr>
              <a:t>- Sasaran2 yang ada di renstra dijadikan outcome atau hasil2 program yang akan diwujudkan dalam RKA</a:t>
            </a:r>
          </a:p>
          <a:p>
            <a:pPr marL="95250" indent="-95250">
              <a:defRPr/>
            </a:pPr>
            <a:r>
              <a:rPr lang="id-ID" sz="1000" b="1" dirty="0">
                <a:solidFill>
                  <a:srgbClr val="000000"/>
                </a:solidFill>
                <a:cs typeface="Arial" pitchFamily="34" charset="0"/>
              </a:rPr>
              <a:t>- Sasaran, indikator dan target yang ditetapkan dalam Renstra unit kerja menjadi penyebab (memiliki hubungan kausalitas) terwujudnya outcome atau hasil2 program yang ada di RKA</a:t>
            </a:r>
          </a:p>
        </p:txBody>
      </p:sp>
      <p:sp>
        <p:nvSpPr>
          <p:cNvPr id="11" name="Rectangle 10"/>
          <p:cNvSpPr/>
          <p:nvPr/>
        </p:nvSpPr>
        <p:spPr>
          <a:xfrm>
            <a:off x="214313" y="142875"/>
            <a:ext cx="3357562"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id-ID" sz="1000" b="1" dirty="0">
                <a:solidFill>
                  <a:srgbClr val="000000"/>
                </a:solidFill>
                <a:cs typeface="Arial" pitchFamily="34" charset="0"/>
              </a:rPr>
              <a:t>a (1)       =&gt;   pemenuhan kriteria &gt; 80%</a:t>
            </a:r>
          </a:p>
          <a:p>
            <a:pPr>
              <a:defRPr/>
            </a:pPr>
            <a:r>
              <a:rPr lang="id-ID" sz="1000" b="1" dirty="0">
                <a:solidFill>
                  <a:srgbClr val="000000"/>
                </a:solidFill>
                <a:cs typeface="Arial" pitchFamily="34" charset="0"/>
              </a:rPr>
              <a:t>b (0,75) =&gt;   60%&lt; pemenuhan kriteria </a:t>
            </a:r>
            <a:r>
              <a:rPr lang="id-ID" sz="1000" b="1" u="sng" dirty="0">
                <a:solidFill>
                  <a:srgbClr val="000000"/>
                </a:solidFill>
                <a:cs typeface="Arial" pitchFamily="34" charset="0"/>
              </a:rPr>
              <a:t>&lt;</a:t>
            </a:r>
            <a:r>
              <a:rPr lang="id-ID" sz="1000" b="1" dirty="0">
                <a:solidFill>
                  <a:srgbClr val="000000"/>
                </a:solidFill>
                <a:cs typeface="Arial" pitchFamily="34" charset="0"/>
              </a:rPr>
              <a:t> 80%</a:t>
            </a:r>
          </a:p>
          <a:p>
            <a:pPr>
              <a:defRPr/>
            </a:pPr>
            <a:r>
              <a:rPr lang="id-ID" sz="1000" b="1" dirty="0">
                <a:solidFill>
                  <a:srgbClr val="000000"/>
                </a:solidFill>
                <a:cs typeface="Arial" pitchFamily="34" charset="0"/>
              </a:rPr>
              <a:t>c (0,5)   =&gt;   40% &lt; pemenuhan kriteria </a:t>
            </a:r>
            <a:r>
              <a:rPr lang="id-ID" sz="1000" b="1" u="sng" dirty="0">
                <a:solidFill>
                  <a:srgbClr val="000000"/>
                </a:solidFill>
                <a:cs typeface="Arial" pitchFamily="34" charset="0"/>
              </a:rPr>
              <a:t>&lt;</a:t>
            </a:r>
            <a:r>
              <a:rPr lang="id-ID" sz="1000" b="1" dirty="0">
                <a:solidFill>
                  <a:srgbClr val="000000"/>
                </a:solidFill>
                <a:cs typeface="Arial" pitchFamily="34" charset="0"/>
              </a:rPr>
              <a:t> 60% </a:t>
            </a:r>
          </a:p>
          <a:p>
            <a:pPr>
              <a:defRPr/>
            </a:pPr>
            <a:r>
              <a:rPr lang="id-ID" sz="1000" b="1" dirty="0">
                <a:solidFill>
                  <a:srgbClr val="000000"/>
                </a:solidFill>
                <a:cs typeface="Arial" pitchFamily="34" charset="0"/>
              </a:rPr>
              <a:t>d (0,25) =&gt;  20% &lt; pemenuhan kriteria </a:t>
            </a:r>
            <a:r>
              <a:rPr lang="id-ID" sz="1000" b="1" u="sng" dirty="0">
                <a:solidFill>
                  <a:srgbClr val="000000"/>
                </a:solidFill>
                <a:cs typeface="Arial" pitchFamily="34" charset="0"/>
              </a:rPr>
              <a:t>&lt;</a:t>
            </a:r>
            <a:r>
              <a:rPr lang="id-ID" sz="1000" b="1" dirty="0">
                <a:solidFill>
                  <a:srgbClr val="000000"/>
                </a:solidFill>
                <a:cs typeface="Arial" pitchFamily="34" charset="0"/>
              </a:rPr>
              <a:t> 40%</a:t>
            </a:r>
          </a:p>
          <a:p>
            <a:pPr>
              <a:defRPr/>
            </a:pPr>
            <a:r>
              <a:rPr lang="id-ID" sz="1000" b="1" dirty="0">
                <a:solidFill>
                  <a:srgbClr val="000000"/>
                </a:solidFill>
                <a:cs typeface="Arial" pitchFamily="34" charset="0"/>
              </a:rPr>
              <a:t>e (0)      =&gt;   pemenuhan kriteria </a:t>
            </a:r>
            <a:r>
              <a:rPr lang="id-ID" sz="1000" b="1" u="sng" dirty="0">
                <a:solidFill>
                  <a:srgbClr val="000000"/>
                </a:solidFill>
                <a:cs typeface="Arial" pitchFamily="34" charset="0"/>
              </a:rPr>
              <a:t>&lt;</a:t>
            </a:r>
            <a:r>
              <a:rPr lang="id-ID" sz="1000" b="1" dirty="0">
                <a:solidFill>
                  <a:srgbClr val="000000"/>
                </a:solidFill>
                <a:cs typeface="Arial" pitchFamily="34" charset="0"/>
              </a:rPr>
              <a:t> 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d-ID" dirty="0" smtClean="0"/>
              <a:t>Kinerja aparatur semakin jelas</a:t>
            </a:r>
          </a:p>
          <a:p>
            <a:r>
              <a:rPr lang="id-ID" dirty="0" smtClean="0"/>
              <a:t>Aparatur semakin peduli dengan (berorientasi kepada) kinerjanya</a:t>
            </a:r>
          </a:p>
          <a:p>
            <a:r>
              <a:rPr lang="id-ID" dirty="0" smtClean="0"/>
              <a:t>Aparatur semakin berani dan jujur dalam mengungkapkan kinerja mereka yang seharusnya</a:t>
            </a:r>
          </a:p>
          <a:p>
            <a:r>
              <a:rPr lang="id-ID" dirty="0" smtClean="0"/>
              <a:t>Mampu menjawab/menginformasikan kinerja yang seharusnya</a:t>
            </a:r>
            <a:r>
              <a:rPr lang="id-ID" dirty="0" smtClean="0">
                <a:sym typeface="Wingdings" pitchFamily="2" charset="2"/>
              </a:rPr>
              <a:t> </a:t>
            </a:r>
            <a:r>
              <a:rPr lang="id-ID" dirty="0" smtClean="0"/>
              <a:t>Kepercayaan publik terhadap kinerja aparatur membaik</a:t>
            </a:r>
          </a:p>
          <a:p>
            <a:r>
              <a:rPr lang="id-ID" dirty="0" smtClean="0"/>
              <a:t>Berbudaya kinerja...</a:t>
            </a:r>
          </a:p>
          <a:p>
            <a:r>
              <a:rPr lang="id-ID" dirty="0" smtClean="0"/>
              <a:t>Akuntabel terhadap kinerjanya....!!</a:t>
            </a:r>
          </a:p>
          <a:p>
            <a:endParaRPr lang="id-ID" dirty="0"/>
          </a:p>
        </p:txBody>
      </p:sp>
      <p:sp>
        <p:nvSpPr>
          <p:cNvPr id="3" name="Title 2"/>
          <p:cNvSpPr>
            <a:spLocks noGrp="1"/>
          </p:cNvSpPr>
          <p:nvPr>
            <p:ph type="title"/>
          </p:nvPr>
        </p:nvSpPr>
        <p:spPr/>
        <p:txBody>
          <a:bodyPr>
            <a:normAutofit/>
          </a:bodyPr>
          <a:lstStyle/>
          <a:p>
            <a:r>
              <a:rPr lang="id-ID" sz="3200" dirty="0" smtClean="0"/>
              <a:t>KEDEPUTIAN AKUNTABILITAS KINERJA APARATUR (ingin memastikan)</a:t>
            </a:r>
            <a:endParaRPr lang="id-ID"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163" y="219075"/>
            <a:ext cx="8077200" cy="401613"/>
          </a:xfrm>
          <a:solidFill>
            <a:schemeClr val="bg1"/>
          </a:solidFill>
        </p:spPr>
        <p:txBody>
          <a:bodyPr>
            <a:normAutofit fontScale="90000"/>
          </a:bodyPr>
          <a:lstStyle/>
          <a:p>
            <a:pPr algn="ctr">
              <a:lnSpc>
                <a:spcPct val="90000"/>
              </a:lnSpc>
              <a:spcBef>
                <a:spcPct val="50000"/>
              </a:spcBef>
              <a:defRPr/>
            </a:pPr>
            <a:r>
              <a:rPr lang="en-US" sz="2800" dirty="0" err="1" smtClean="0">
                <a:solidFill>
                  <a:schemeClr val="tx1"/>
                </a:solidFill>
                <a:latin typeface="+mn-lt"/>
              </a:rPr>
              <a:t>Penyimpulan</a:t>
            </a:r>
            <a:r>
              <a:rPr lang="en-US" sz="2800" dirty="0" smtClean="0">
                <a:solidFill>
                  <a:schemeClr val="tx1"/>
                </a:solidFill>
                <a:latin typeface="+mn-lt"/>
              </a:rPr>
              <a:t> </a:t>
            </a:r>
            <a:r>
              <a:rPr lang="en-US" sz="2800" dirty="0" err="1" smtClean="0">
                <a:solidFill>
                  <a:schemeClr val="tx1"/>
                </a:solidFill>
                <a:latin typeface="+mn-lt"/>
              </a:rPr>
              <a:t>Hasil</a:t>
            </a:r>
            <a:r>
              <a:rPr lang="en-US" sz="2800" dirty="0" smtClean="0">
                <a:solidFill>
                  <a:schemeClr val="tx1"/>
                </a:solidFill>
                <a:latin typeface="+mn-lt"/>
              </a:rPr>
              <a:t> </a:t>
            </a:r>
            <a:r>
              <a:rPr lang="en-US" sz="2800" dirty="0" err="1" smtClean="0">
                <a:solidFill>
                  <a:schemeClr val="tx1"/>
                </a:solidFill>
                <a:latin typeface="+mn-lt"/>
              </a:rPr>
              <a:t>Akhir</a:t>
            </a:r>
            <a:endParaRPr lang="en-US" sz="2800" dirty="0">
              <a:solidFill>
                <a:schemeClr val="tx1"/>
              </a:solidFill>
              <a:latin typeface="+mn-lt"/>
            </a:endParaRPr>
          </a:p>
        </p:txBody>
      </p:sp>
      <p:sp>
        <p:nvSpPr>
          <p:cNvPr id="12291" name="Text Placeholder 2"/>
          <p:cNvSpPr>
            <a:spLocks noGrp="1"/>
          </p:cNvSpPr>
          <p:nvPr>
            <p:ph type="body" idx="1"/>
          </p:nvPr>
        </p:nvSpPr>
        <p:spPr>
          <a:xfrm>
            <a:off x="4763" y="1209675"/>
            <a:ext cx="9144000" cy="5638800"/>
          </a:xfrm>
          <a:solidFill>
            <a:schemeClr val="bg1"/>
          </a:solidFill>
        </p:spPr>
        <p:txBody>
          <a:bodyPr/>
          <a:lstStyle/>
          <a:p>
            <a:pPr marL="342900" indent="-342900" eaLnBrk="1" hangingPunct="1">
              <a:defRPr/>
            </a:pPr>
            <a:endParaRPr lang="id-ID" altLang="en-US" sz="1800" b="1" smtClean="0">
              <a:solidFill>
                <a:srgbClr val="FFCC66"/>
              </a:solidFill>
              <a:latin typeface="Comic Sans MS" panose="030F0702030302020204" pitchFamily="66" charset="0"/>
            </a:endParaRPr>
          </a:p>
        </p:txBody>
      </p:sp>
      <p:graphicFrame>
        <p:nvGraphicFramePr>
          <p:cNvPr id="4" name="Group 55"/>
          <p:cNvGraphicFramePr>
            <a:graphicFrameLocks/>
          </p:cNvGraphicFramePr>
          <p:nvPr>
            <p:extLst>
              <p:ext uri="{D42A27DB-BD31-4B8C-83A1-F6EECF244321}">
                <p14:modId xmlns:p14="http://schemas.microsoft.com/office/powerpoint/2010/main" val="3087779723"/>
              </p:ext>
            </p:extLst>
          </p:nvPr>
        </p:nvGraphicFramePr>
        <p:xfrm>
          <a:off x="76200" y="941870"/>
          <a:ext cx="8991600" cy="5583474"/>
        </p:xfrm>
        <a:graphic>
          <a:graphicData uri="http://schemas.openxmlformats.org/drawingml/2006/table">
            <a:tbl>
              <a:tblPr/>
              <a:tblGrid>
                <a:gridCol w="521604"/>
                <a:gridCol w="1039977"/>
                <a:gridCol w="1114261"/>
                <a:gridCol w="2079953"/>
                <a:gridCol w="4235805"/>
              </a:tblGrid>
              <a:tr h="572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400" b="1" i="0" u="none" strike="noStrike" cap="none" normalizeH="0" baseline="0" dirty="0" smtClean="0">
                          <a:ln>
                            <a:noFill/>
                          </a:ln>
                          <a:solidFill>
                            <a:srgbClr val="000000"/>
                          </a:solidFill>
                          <a:effectLst/>
                          <a:latin typeface="Times New Roman" pitchFamily="18" charset="0"/>
                          <a:cs typeface="Times New Roman" pitchFamily="18" charset="0"/>
                        </a:rPr>
                        <a:t>No.</a:t>
                      </a:r>
                      <a:endParaRPr kumimoji="0" lang="fi-FI" sz="1400" b="1" i="0" u="none" strike="noStrike" cap="none" normalizeH="0" baseline="0" dirty="0" smtClean="0">
                        <a:ln>
                          <a:noFill/>
                        </a:ln>
                        <a:solidFill>
                          <a:srgbClr val="000000"/>
                        </a:solidFill>
                        <a:effectLst/>
                        <a:latin typeface="Times New Roman" pitchFamily="18" charset="0"/>
                        <a:cs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400" b="1" i="0" u="none" strike="noStrike" cap="none" normalizeH="0" baseline="0" dirty="0" smtClean="0">
                          <a:ln>
                            <a:noFill/>
                          </a:ln>
                          <a:solidFill>
                            <a:srgbClr val="000000"/>
                          </a:solidFill>
                          <a:effectLst/>
                          <a:latin typeface="Times New Roman" pitchFamily="18" charset="0"/>
                          <a:cs typeface="Times New Roman" pitchFamily="18" charset="0"/>
                        </a:rPr>
                        <a:t>Kategori</a:t>
                      </a:r>
                      <a:endParaRPr kumimoji="0" lang="fi-FI" sz="1400" b="1" i="0" u="none" strike="noStrike" cap="none" normalizeH="0" baseline="0" dirty="0" smtClean="0">
                        <a:ln>
                          <a:noFill/>
                        </a:ln>
                        <a:solidFill>
                          <a:srgbClr val="000000"/>
                        </a:solidFill>
                        <a:effectLst/>
                        <a:latin typeface="Times New Roman" pitchFamily="18" charset="0"/>
                        <a:cs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400" b="1" i="0" u="none" strike="noStrike" cap="none" normalizeH="0" baseline="0" dirty="0" smtClean="0">
                          <a:ln>
                            <a:noFill/>
                          </a:ln>
                          <a:solidFill>
                            <a:srgbClr val="000000"/>
                          </a:solidFill>
                          <a:effectLst/>
                          <a:latin typeface="Times New Roman" pitchFamily="18" charset="0"/>
                          <a:cs typeface="Times New Roman" pitchFamily="18" charset="0"/>
                        </a:rPr>
                        <a:t>Nilai absolut</a:t>
                      </a:r>
                      <a:endParaRPr kumimoji="0" lang="fi-FI" sz="1400" b="1" i="0" u="none" strike="noStrike" cap="none" normalizeH="0" baseline="0" dirty="0" smtClean="0">
                        <a:ln>
                          <a:noFill/>
                        </a:ln>
                        <a:solidFill>
                          <a:srgbClr val="000000"/>
                        </a:solidFill>
                        <a:effectLst/>
                        <a:latin typeface="Times New Roman" pitchFamily="18" charset="0"/>
                        <a:cs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400" b="1" i="0" u="none" strike="noStrike" cap="none" normalizeH="0" baseline="0" smtClean="0">
                          <a:ln>
                            <a:noFill/>
                          </a:ln>
                          <a:solidFill>
                            <a:srgbClr val="000000"/>
                          </a:solidFill>
                          <a:effectLst/>
                          <a:latin typeface="Times New Roman" pitchFamily="18" charset="0"/>
                          <a:cs typeface="Times New Roman" pitchFamily="18" charset="0"/>
                        </a:rPr>
                        <a:t>Interpretasi</a:t>
                      </a:r>
                      <a:endParaRPr kumimoji="0" lang="fi-FI" sz="1400" b="1" i="0" u="none" strike="noStrike" cap="none" normalizeH="0" baseline="0" smtClean="0">
                        <a:ln>
                          <a:noFill/>
                        </a:ln>
                        <a:solidFill>
                          <a:srgbClr val="000000"/>
                        </a:solidFill>
                        <a:effectLst/>
                        <a:latin typeface="Times New Roman" pitchFamily="18" charset="0"/>
                        <a:cs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400" b="1" i="0" u="none" strike="noStrike" cap="none" normalizeH="0" baseline="0" dirty="0" smtClean="0">
                          <a:ln>
                            <a:noFill/>
                          </a:ln>
                          <a:solidFill>
                            <a:srgbClr val="000000"/>
                          </a:solidFill>
                          <a:effectLst/>
                          <a:latin typeface="Times New Roman" pitchFamily="18" charset="0"/>
                          <a:cs typeface="Times New Roman" pitchFamily="18" charset="0"/>
                        </a:rPr>
                        <a:t>Karakteristik Instansi</a:t>
                      </a:r>
                      <a:endParaRPr kumimoji="0" lang="fi-FI" sz="1400" b="1" i="0" u="none" strike="noStrike" cap="none" normalizeH="0" baseline="0" dirty="0" smtClean="0">
                        <a:ln>
                          <a:noFill/>
                        </a:ln>
                        <a:solidFill>
                          <a:srgbClr val="000000"/>
                        </a:solidFill>
                        <a:effectLst/>
                        <a:latin typeface="Times New Roman" pitchFamily="18" charset="0"/>
                        <a:cs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639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1.</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AA</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algn="ctr">
                        <a:lnSpc>
                          <a:spcPct val="115000"/>
                        </a:lnSpc>
                        <a:spcBef>
                          <a:spcPts val="600"/>
                        </a:spcBef>
                        <a:spcAft>
                          <a:spcPts val="600"/>
                        </a:spcAft>
                      </a:pP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&gt;</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90</a:t>
                      </a: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 -100</a:t>
                      </a:r>
                      <a:endParaRPr lang="en-US" sz="12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r>
                        <a:rPr lang="en-US" sz="1200" b="1" dirty="0" err="1" smtClean="0">
                          <a:solidFill>
                            <a:schemeClr val="bg1"/>
                          </a:solidFill>
                          <a:latin typeface="Bookman Old Style" panose="02050604050505020204" pitchFamily="18" charset="0"/>
                        </a:rPr>
                        <a:t>Sangat</a:t>
                      </a:r>
                      <a:r>
                        <a:rPr lang="en-US" sz="1200" b="1" dirty="0" smtClean="0">
                          <a:solidFill>
                            <a:schemeClr val="bg1"/>
                          </a:solidFill>
                          <a:latin typeface="Bookman Old Style" panose="02050604050505020204" pitchFamily="18" charset="0"/>
                        </a:rPr>
                        <a:t> </a:t>
                      </a:r>
                      <a:r>
                        <a:rPr lang="en-US" sz="1200" b="1" dirty="0" err="1" smtClean="0">
                          <a:solidFill>
                            <a:schemeClr val="bg1"/>
                          </a:solidFill>
                          <a:latin typeface="Bookman Old Style" panose="02050604050505020204" pitchFamily="18" charset="0"/>
                        </a:rPr>
                        <a:t>Memuaskan</a:t>
                      </a:r>
                      <a:endParaRPr lang="en-US" sz="1200" b="1" dirty="0">
                        <a:solidFill>
                          <a:schemeClr val="bg1"/>
                        </a:solidFill>
                        <a:latin typeface="Bookman Old Style" panose="020506040505050202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endParaRPr lang="en-US" sz="1200" dirty="0">
                        <a:latin typeface="Bookman Old Style" panose="020506040505050202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r>
              <a:tr h="6021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smtClean="0">
                          <a:ln>
                            <a:noFill/>
                          </a:ln>
                          <a:solidFill>
                            <a:srgbClr val="000000"/>
                          </a:solidFill>
                          <a:effectLst/>
                          <a:latin typeface="Bookman Old Style" panose="02050604050505020204" pitchFamily="18" charset="0"/>
                          <a:cs typeface="Times New Roman" pitchFamily="18" charset="0"/>
                        </a:rPr>
                        <a:t>2.</a:t>
                      </a:r>
                      <a:endParaRPr kumimoji="0" lang="fi-FI" sz="1200" b="0" i="0" u="none" strike="noStrike" cap="none" normalizeH="0" baseline="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A</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algn="ctr">
                        <a:lnSpc>
                          <a:spcPct val="115000"/>
                        </a:lnSpc>
                        <a:spcBef>
                          <a:spcPts val="600"/>
                        </a:spcBef>
                        <a:spcAft>
                          <a:spcPts val="600"/>
                        </a:spcAft>
                      </a:pP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&gt;</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80</a:t>
                      </a: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 – </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90</a:t>
                      </a:r>
                      <a:endParaRPr lang="en-US" sz="12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1"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Memuaskan </a:t>
                      </a:r>
                      <a:endParaRPr kumimoji="0" lang="fi-FI" sz="1200" b="1"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Memimpin perubahan, berbudaya kinerja, berkinerja tinggi, dan sangat akuntabel</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4779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3.</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rPr>
                        <a:t>BB</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algn="ctr">
                        <a:lnSpc>
                          <a:spcPct val="115000"/>
                        </a:lnSpc>
                        <a:spcBef>
                          <a:spcPts val="600"/>
                        </a:spcBef>
                        <a:spcAft>
                          <a:spcPts val="600"/>
                        </a:spcAft>
                      </a:pP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&gt;</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70</a:t>
                      </a: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 – </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80</a:t>
                      </a:r>
                      <a:endParaRPr lang="en-US" sz="12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1"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Sangat Baik</a:t>
                      </a:r>
                      <a:endParaRPr kumimoji="0" lang="fi-FI" sz="1200" b="1"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Akuntabel, berkinerja baik, memiliki sistem manajemen kinerja yang andal.</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r>
              <a:tr h="5760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4.</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smtClean="0">
                          <a:ln>
                            <a:noFill/>
                          </a:ln>
                          <a:solidFill>
                            <a:srgbClr val="000000"/>
                          </a:solidFill>
                          <a:effectLst/>
                          <a:latin typeface="Bookman Old Style" panose="02050604050505020204" pitchFamily="18" charset="0"/>
                          <a:cs typeface="Times New Roman" pitchFamily="18" charset="0"/>
                        </a:rPr>
                        <a:t>B</a:t>
                      </a:r>
                      <a:endParaRPr kumimoji="0" lang="fi-FI" sz="1200" b="0" i="0" u="none" strike="noStrike" cap="none" normalizeH="0" baseline="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algn="ctr">
                        <a:lnSpc>
                          <a:spcPct val="115000"/>
                        </a:lnSpc>
                        <a:spcBef>
                          <a:spcPts val="600"/>
                        </a:spcBef>
                        <a:spcAft>
                          <a:spcPts val="600"/>
                        </a:spcAft>
                      </a:pP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&gt;</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60</a:t>
                      </a: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 – </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70</a:t>
                      </a:r>
                      <a:endParaRPr lang="en-US" sz="12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1"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Baik</a:t>
                      </a:r>
                      <a:r>
                        <a:rPr kumimoji="0" lang="sv-SE"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 dan perlu sedikit perbaikan</a:t>
                      </a:r>
                      <a:endParaRPr kumimoji="0" lang="sv-SE"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Akuntabilitas kinerjanya sudah baik, memiliki sistem yang dapat digunakan untuk manajemen  kinerja, dan perlu sedikit perbaikan.</a:t>
                      </a:r>
                      <a:endParaRPr kumimoji="0" lang="sv-SE"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7FFA7"/>
                    </a:solidFill>
                  </a:tcPr>
                </a:tc>
              </a:tr>
              <a:tr h="9441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5.</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7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smtClean="0">
                          <a:ln>
                            <a:noFill/>
                          </a:ln>
                          <a:solidFill>
                            <a:srgbClr val="000000"/>
                          </a:solidFill>
                          <a:effectLst/>
                          <a:latin typeface="Bookman Old Style" panose="02050604050505020204" pitchFamily="18" charset="0"/>
                          <a:cs typeface="Times New Roman" pitchFamily="18" charset="0"/>
                        </a:rPr>
                        <a:t>CC</a:t>
                      </a:r>
                      <a:endParaRPr kumimoji="0" lang="fi-FI" sz="1200" b="0" i="0" u="none" strike="noStrike" cap="none" normalizeH="0" baseline="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71"/>
                    </a:solidFill>
                  </a:tcPr>
                </a:tc>
                <a:tc>
                  <a:txBody>
                    <a:bodyPr/>
                    <a:lstStyle/>
                    <a:p>
                      <a:pPr algn="ctr">
                        <a:lnSpc>
                          <a:spcPct val="115000"/>
                        </a:lnSpc>
                        <a:spcBef>
                          <a:spcPts val="600"/>
                        </a:spcBef>
                        <a:spcAft>
                          <a:spcPts val="600"/>
                        </a:spcAft>
                      </a:pPr>
                      <a:r>
                        <a:rPr lang="en-US"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&gt;50 – 6</a:t>
                      </a:r>
                      <a:r>
                        <a:rPr lang="id-ID" sz="1200" dirty="0">
                          <a:solidFill>
                            <a:schemeClr val="bg1"/>
                          </a:solidFill>
                          <a:effectLst/>
                          <a:latin typeface="Bookman Old Style" panose="02050604050505020204" pitchFamily="18" charset="0"/>
                          <a:ea typeface="Calibri" panose="020F0502020204030204" pitchFamily="34" charset="0"/>
                          <a:cs typeface="Arial" panose="020B0604020202020204" pitchFamily="34" charset="0"/>
                        </a:rPr>
                        <a:t>0</a:t>
                      </a:r>
                      <a:endParaRPr lang="en-US" sz="12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7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1"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Cukup baik</a:t>
                      </a: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 (memadai), perlu banyak perbaikan yang tidak mendasar</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7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Akuntabilitas kinerjanya cukup baik, taat kebijakan, memiliki sistem yang dapat digunakan untuk memproduksi informasi kinerja untuk pertanggung jawaban, perlu beberapa perbaikan tidak mendasar.</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71"/>
                    </a:solidFill>
                  </a:tcPr>
                </a:tc>
              </a:tr>
              <a:tr h="9900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6.</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EA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smtClean="0">
                          <a:ln>
                            <a:noFill/>
                          </a:ln>
                          <a:solidFill>
                            <a:srgbClr val="000000"/>
                          </a:solidFill>
                          <a:effectLst/>
                          <a:latin typeface="Bookman Old Style" panose="02050604050505020204" pitchFamily="18" charset="0"/>
                          <a:cs typeface="Times New Roman" pitchFamily="18" charset="0"/>
                        </a:rPr>
                        <a:t>C</a:t>
                      </a:r>
                      <a:endParaRPr kumimoji="0" lang="fi-FI" sz="1200" b="0" i="0" u="none" strike="noStrike" cap="none" normalizeH="0" baseline="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EA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&gt;30-50</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EA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1"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Kurang</a:t>
                      </a: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 perlu banyak perbaikan, termasuk perubahan yang mendasar</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EA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Sistem dan tatanan kurang dapat diandalkan, memiliki sistem untuk manajemen kinerja tapi perlu banyak perbaikan minor  dan perbaikan  yang mendasar.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EA00"/>
                    </a:solidFill>
                  </a:tcPr>
                </a:tc>
              </a:tr>
              <a:tr h="993034">
                <a:tc>
                  <a:txBody>
                    <a:bodyPr/>
                    <a:lstStyle/>
                    <a:p>
                      <a:pPr algn="ctr"/>
                      <a:r>
                        <a:rPr lang="en-US" sz="1200" dirty="0" smtClean="0">
                          <a:latin typeface="Bookman Old Style" panose="02050604050505020204" pitchFamily="18" charset="0"/>
                        </a:rPr>
                        <a:t>7</a:t>
                      </a:r>
                      <a:endParaRPr lang="en-US" sz="1200" dirty="0">
                        <a:latin typeface="Bookman Old Style" panose="020506040505050202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smtClean="0">
                          <a:ln>
                            <a:noFill/>
                          </a:ln>
                          <a:solidFill>
                            <a:srgbClr val="000000"/>
                          </a:solidFill>
                          <a:effectLst/>
                          <a:latin typeface="Bookman Old Style" panose="02050604050505020204" pitchFamily="18" charset="0"/>
                          <a:cs typeface="Times New Roman" pitchFamily="18" charset="0"/>
                        </a:rPr>
                        <a:t>D</a:t>
                      </a:r>
                      <a:endParaRPr kumimoji="0" lang="fi-FI" sz="1200" b="0" i="0" u="none" strike="noStrike" cap="none" normalizeH="0" baseline="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0-30</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v-SE" sz="1200" b="1"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Sangat Kurang</a:t>
                      </a:r>
                      <a:r>
                        <a:rPr kumimoji="0" lang="sv-SE"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 perlu banyak sekali perbaikan  &amp; perubahan yang sangat mendasar.</a:t>
                      </a:r>
                      <a:endParaRPr kumimoji="0" lang="sv-SE"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i-FI" sz="1200" b="0" i="0" u="none" strike="noStrike" cap="none" normalizeH="0" baseline="0" dirty="0" smtClean="0">
                          <a:ln>
                            <a:noFill/>
                          </a:ln>
                          <a:solidFill>
                            <a:srgbClr val="000000"/>
                          </a:solidFill>
                          <a:effectLst/>
                          <a:latin typeface="Bookman Old Style" panose="02050604050505020204" pitchFamily="18" charset="0"/>
                          <a:cs typeface="Times New Roman" pitchFamily="18" charset="0"/>
                        </a:rPr>
                        <a:t>Sistem dan tatanan tidak dapat diandalkan untuk manajemen kinerja, perlu banyak perbaikan, sebagian perubahan  yang sangat mendasar. </a:t>
                      </a:r>
                      <a:endParaRPr kumimoji="0" lang="fi-FI" sz="1200" b="0" i="0" u="none" strike="noStrike" cap="none" normalizeH="0" baseline="0" dirty="0" smtClean="0">
                        <a:ln>
                          <a:noFill/>
                        </a:ln>
                        <a:solidFill>
                          <a:srgbClr val="000000"/>
                        </a:solidFill>
                        <a:effectLst/>
                        <a:latin typeface="Bookman Old Style" panose="02050604050505020204" pitchFamily="18" charset="0"/>
                        <a:cs typeface="Arial"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id-ID" dirty="0" smtClean="0"/>
              <a:t>Menyusun kebijakan</a:t>
            </a:r>
          </a:p>
          <a:p>
            <a:r>
              <a:rPr lang="id-ID" dirty="0" smtClean="0"/>
              <a:t>Menyusun pedoman teknis</a:t>
            </a:r>
          </a:p>
          <a:p>
            <a:r>
              <a:rPr lang="id-ID" dirty="0" smtClean="0"/>
              <a:t>Melakukan sosialisasi, edukasi, bimbingan teknis, coaching (pendampingan)</a:t>
            </a:r>
          </a:p>
          <a:p>
            <a:r>
              <a:rPr lang="id-ID" dirty="0" smtClean="0"/>
              <a:t>Melakukan koordinasi dengan K/L dan Pemda, MoU</a:t>
            </a:r>
          </a:p>
          <a:p>
            <a:r>
              <a:rPr lang="id-ID" dirty="0" smtClean="0"/>
              <a:t>Membuat model/percontohan daerah atau wilayah yang dapat mendorong peningkatan akuntabilitas disekitarnya</a:t>
            </a:r>
          </a:p>
          <a:p>
            <a:r>
              <a:rPr lang="id-ID" dirty="0" smtClean="0"/>
              <a:t>Melakukan monitoring dan evaluasi</a:t>
            </a:r>
          </a:p>
          <a:p>
            <a:r>
              <a:rPr lang="id-ID" dirty="0" smtClean="0"/>
              <a:t>Memberi penghargaan dan “sanksi”</a:t>
            </a:r>
            <a:endParaRPr lang="id-ID" dirty="0"/>
          </a:p>
        </p:txBody>
      </p:sp>
      <p:sp>
        <p:nvSpPr>
          <p:cNvPr id="3" name="Title 2"/>
          <p:cNvSpPr>
            <a:spLocks noGrp="1"/>
          </p:cNvSpPr>
          <p:nvPr>
            <p:ph type="title"/>
          </p:nvPr>
        </p:nvSpPr>
        <p:spPr/>
        <p:txBody>
          <a:bodyPr>
            <a:normAutofit/>
          </a:bodyPr>
          <a:lstStyle/>
          <a:p>
            <a:r>
              <a:rPr lang="id-ID" sz="3200" dirty="0" smtClean="0"/>
              <a:t>KEDEPUTIAN AKUNTABILITAS KINERJA APARATUR (yang dilakukan)</a:t>
            </a:r>
            <a:endParaRPr lang="id-ID"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dirty="0" smtClean="0"/>
              <a:t>Kepedulian terhadap kinerja semakin meningkat</a:t>
            </a:r>
          </a:p>
          <a:p>
            <a:r>
              <a:rPr lang="id-ID" dirty="0" smtClean="0"/>
              <a:t>Semakin banyak K/L dan pemda yang sadar dan ingin mengetahui dan dievaluasi kinerjanya oleh Kemenpan</a:t>
            </a:r>
          </a:p>
          <a:p>
            <a:r>
              <a:rPr lang="id-ID" dirty="0" smtClean="0"/>
              <a:t>Semakin banyak K/L dan pemda yang menerapkan dan mensyaratkan penerapan manajemen kinerja di lingkungannya</a:t>
            </a:r>
          </a:p>
          <a:p>
            <a:r>
              <a:rPr lang="id-ID" dirty="0" smtClean="0"/>
              <a:t>Akuntabilitas kinerja aparatur semakin meningkat </a:t>
            </a:r>
            <a:endParaRPr lang="id-ID" dirty="0"/>
          </a:p>
        </p:txBody>
      </p:sp>
      <p:sp>
        <p:nvSpPr>
          <p:cNvPr id="3" name="Title 2"/>
          <p:cNvSpPr>
            <a:spLocks noGrp="1"/>
          </p:cNvSpPr>
          <p:nvPr>
            <p:ph type="title"/>
          </p:nvPr>
        </p:nvSpPr>
        <p:spPr/>
        <p:txBody>
          <a:bodyPr>
            <a:normAutofit/>
          </a:bodyPr>
          <a:lstStyle/>
          <a:p>
            <a:r>
              <a:rPr lang="id-ID" sz="3200" dirty="0" smtClean="0"/>
              <a:t>KEDEPUTIAN AKUNTABILITAS KINERJA APARATUR (yang dihasilkan)</a:t>
            </a:r>
            <a:endParaRPr lang="id-ID"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sz="2000" dirty="0" smtClean="0"/>
              <a:t>KEBERHASILAN atau KETIDAKBERHASILAN  PENERAPAN  SISTEM AKIP ADALAH TANGGUNGJAWAB KEMENPANRB (KEDEPUTIAN AKUNTABILITAS APARATUR)</a:t>
            </a:r>
          </a:p>
          <a:p>
            <a:endParaRPr lang="id-ID" sz="2000" dirty="0" smtClean="0"/>
          </a:p>
          <a:p>
            <a:r>
              <a:rPr lang="id-ID" sz="2000" dirty="0" smtClean="0"/>
              <a:t>KEDEPUTIAN AKUNTABILITAS APARATUR DIBENTUK UNTUK MEMASTIKAN INSTANSI PEMERINTAH SEMAKIN AKUNTABEL TERHADAP KINERJANYA</a:t>
            </a:r>
          </a:p>
          <a:p>
            <a:endParaRPr lang="id-ID" sz="2000" dirty="0" smtClean="0"/>
          </a:p>
          <a:p>
            <a:r>
              <a:rPr lang="id-ID" sz="2000" dirty="0" smtClean="0"/>
              <a:t>KINERJA KEDEPUTIAN AKUNTABILITAS DIUKUR DARI BANYAKNYA INSTANSI PEMERINTAH YANG AKUNTABEL TERHADAP KINERJANYA (% INSTANSI PEMERINTAH YANG AKUNTABILITASNYA BAIK)</a:t>
            </a:r>
            <a:endParaRPr lang="id-ID" sz="2000" dirty="0"/>
          </a:p>
        </p:txBody>
      </p:sp>
      <p:sp>
        <p:nvSpPr>
          <p:cNvPr id="3" name="Title 2"/>
          <p:cNvSpPr>
            <a:spLocks noGrp="1"/>
          </p:cNvSpPr>
          <p:nvPr>
            <p:ph type="title"/>
          </p:nvPr>
        </p:nvSpPr>
        <p:spPr/>
        <p:txBody>
          <a:bodyPr/>
          <a:lstStyle/>
          <a:p>
            <a:r>
              <a:rPr lang="id-ID" dirty="0" smtClean="0"/>
              <a:t>SIMPULAN</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1477986"/>
          <a:ext cx="9144001" cy="4951410"/>
        </p:xfrm>
        <a:graphic>
          <a:graphicData uri="http://schemas.openxmlformats.org/drawingml/2006/table">
            <a:tbl>
              <a:tblPr firstRow="1" bandRow="1">
                <a:tableStyleId>{5C22544A-7EE6-4342-B048-85BDC9FD1C3A}</a:tableStyleId>
              </a:tblPr>
              <a:tblGrid>
                <a:gridCol w="1046693"/>
                <a:gridCol w="1046693"/>
                <a:gridCol w="1293823"/>
                <a:gridCol w="799562"/>
                <a:gridCol w="1046693"/>
                <a:gridCol w="1279308"/>
                <a:gridCol w="1090313"/>
                <a:gridCol w="770458"/>
                <a:gridCol w="770458"/>
              </a:tblGrid>
              <a:tr h="641849">
                <a:tc gridSpan="4">
                  <a:txBody>
                    <a:bodyPr/>
                    <a:lstStyle/>
                    <a:p>
                      <a:pPr algn="ctr"/>
                      <a:r>
                        <a:rPr lang="id-ID" sz="1800" dirty="0" smtClean="0">
                          <a:latin typeface="Calibri" pitchFamily="34" charset="0"/>
                          <a:cs typeface="Calibri" pitchFamily="34" charset="0"/>
                        </a:rPr>
                        <a:t>KINERJA</a:t>
                      </a:r>
                    </a:p>
                    <a:p>
                      <a:pPr algn="ctr"/>
                      <a:r>
                        <a:rPr lang="id-ID" sz="1800" dirty="0" smtClean="0">
                          <a:latin typeface="Calibri" pitchFamily="34" charset="0"/>
                          <a:cs typeface="Calibri" pitchFamily="34" charset="0"/>
                        </a:rPr>
                        <a:t>(ENDS)</a:t>
                      </a:r>
                      <a:endParaRPr lang="id-ID" sz="18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c gridSpan="5">
                  <a:txBody>
                    <a:bodyPr/>
                    <a:lstStyle/>
                    <a:p>
                      <a:pPr algn="ctr"/>
                      <a:r>
                        <a:rPr lang="id-ID" sz="1800" dirty="0" smtClean="0">
                          <a:latin typeface="Calibri" pitchFamily="34" charset="0"/>
                          <a:cs typeface="Calibri" pitchFamily="34" charset="0"/>
                        </a:rPr>
                        <a:t>KERJA</a:t>
                      </a:r>
                    </a:p>
                    <a:p>
                      <a:pPr algn="ctr"/>
                      <a:r>
                        <a:rPr lang="id-ID" sz="1800" dirty="0" smtClean="0">
                          <a:latin typeface="Calibri" pitchFamily="34" charset="0"/>
                          <a:cs typeface="Calibri" pitchFamily="34" charset="0"/>
                        </a:rPr>
                        <a:t>(MEANS)</a:t>
                      </a:r>
                      <a:endParaRPr lang="id-ID" sz="18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c hMerge="1">
                  <a:txBody>
                    <a:bodyPr/>
                    <a:lstStyle/>
                    <a:p>
                      <a:pPr algn="ctr"/>
                      <a:endParaRPr lang="id-ID" sz="1200" dirty="0">
                        <a:latin typeface="Calibri" pitchFamily="34" charset="0"/>
                        <a:cs typeface="Calibri" pitchFamily="34" charset="0"/>
                      </a:endParaRPr>
                    </a:p>
                  </a:txBody>
                  <a:tcPr anchor="ctr"/>
                </a:tc>
              </a:tr>
              <a:tr h="458464">
                <a:tc>
                  <a:txBody>
                    <a:bodyPr/>
                    <a:lstStyle/>
                    <a:p>
                      <a:pPr algn="ctr"/>
                      <a:r>
                        <a:rPr lang="id-ID" sz="1200" dirty="0" smtClean="0">
                          <a:latin typeface="Calibri" pitchFamily="34" charset="0"/>
                          <a:cs typeface="Calibri" pitchFamily="34" charset="0"/>
                        </a:rPr>
                        <a:t>ISU STRATEGIS</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KINERJA</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INDIKATOR KINERJA</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TARGET</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PROGRAM</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KEGIATAN</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INDIKATOR KEGIATAN</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TARGET</a:t>
                      </a:r>
                      <a:endParaRPr lang="id-ID" sz="1200" dirty="0">
                        <a:latin typeface="Calibri" pitchFamily="34" charset="0"/>
                        <a:cs typeface="Calibri" pitchFamily="34" charset="0"/>
                      </a:endParaRPr>
                    </a:p>
                  </a:txBody>
                  <a:tcPr anchor="ctr"/>
                </a:tc>
                <a:tc>
                  <a:txBody>
                    <a:bodyPr/>
                    <a:lstStyle/>
                    <a:p>
                      <a:pPr algn="ctr"/>
                      <a:r>
                        <a:rPr lang="id-ID" sz="1200" dirty="0" smtClean="0">
                          <a:latin typeface="Calibri" pitchFamily="34" charset="0"/>
                          <a:cs typeface="Calibri" pitchFamily="34" charset="0"/>
                        </a:rPr>
                        <a:t>ANGGARAN</a:t>
                      </a:r>
                      <a:r>
                        <a:rPr lang="id-ID" sz="1200" baseline="0" dirty="0" smtClean="0">
                          <a:latin typeface="Calibri" pitchFamily="34" charset="0"/>
                          <a:cs typeface="Calibri" pitchFamily="34" charset="0"/>
                        </a:rPr>
                        <a:t> (Rp)</a:t>
                      </a:r>
                      <a:endParaRPr lang="id-ID" sz="1200" dirty="0">
                        <a:latin typeface="Calibri" pitchFamily="34" charset="0"/>
                        <a:cs typeface="Calibri" pitchFamily="34" charset="0"/>
                      </a:endParaRPr>
                    </a:p>
                  </a:txBody>
                  <a:tcPr anchor="ctr"/>
                </a:tc>
              </a:tr>
              <a:tr h="825235">
                <a:tc rowSpan="4">
                  <a:txBody>
                    <a:bodyPr/>
                    <a:lstStyle/>
                    <a:p>
                      <a:pPr marL="85725" indent="-85725">
                        <a:buFont typeface="Arial" pitchFamily="34" charset="0"/>
                        <a:buChar char="•"/>
                      </a:pPr>
                      <a:r>
                        <a:rPr lang="id-ID" sz="1200" dirty="0" smtClean="0">
                          <a:latin typeface="Calibri" pitchFamily="34" charset="0"/>
                          <a:cs typeface="Calibri" pitchFamily="34" charset="0"/>
                        </a:rPr>
                        <a:t>Kinerja IP tdk jelas</a:t>
                      </a:r>
                    </a:p>
                    <a:p>
                      <a:pPr marL="85725" marR="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id-ID" sz="1200" dirty="0" smtClean="0">
                          <a:latin typeface="Calibri" pitchFamily="34" charset="0"/>
                          <a:cs typeface="Calibri" pitchFamily="34" charset="0"/>
                        </a:rPr>
                        <a:t>Akuntabilitas IP terhadap kinerjanya kurang</a:t>
                      </a:r>
                    </a:p>
                    <a:p>
                      <a:pPr marL="85725" indent="-85725">
                        <a:buFont typeface="Arial" pitchFamily="34" charset="0"/>
                        <a:buChar char="•"/>
                      </a:pPr>
                      <a:endParaRPr lang="id-ID" sz="1200" dirty="0">
                        <a:latin typeface="Calibri" pitchFamily="34" charset="0"/>
                        <a:cs typeface="Calibri" pitchFamily="34" charset="0"/>
                      </a:endParaRPr>
                    </a:p>
                  </a:txBody>
                  <a:tcPr/>
                </a:tc>
                <a:tc rowSpan="4">
                  <a:txBody>
                    <a:bodyPr/>
                    <a:lstStyle/>
                    <a:p>
                      <a:r>
                        <a:rPr lang="id-ID" sz="1200" dirty="0" smtClean="0">
                          <a:latin typeface="Calibri" pitchFamily="34" charset="0"/>
                          <a:cs typeface="Calibri" pitchFamily="34" charset="0"/>
                        </a:rPr>
                        <a:t>Meningkatnya akuntabilitas</a:t>
                      </a:r>
                      <a:r>
                        <a:rPr lang="id-ID" sz="1200" baseline="0" dirty="0" smtClean="0">
                          <a:latin typeface="Calibri" pitchFamily="34" charset="0"/>
                          <a:cs typeface="Calibri" pitchFamily="34" charset="0"/>
                        </a:rPr>
                        <a:t> kinerja IP</a:t>
                      </a:r>
                      <a:endParaRPr lang="id-ID" sz="1200" dirty="0">
                        <a:latin typeface="Calibri" pitchFamily="34" charset="0"/>
                        <a:cs typeface="Calibri" pitchFamily="34" charset="0"/>
                      </a:endParaRPr>
                    </a:p>
                  </a:txBody>
                  <a:tcPr/>
                </a:tc>
                <a:tc rowSpan="4">
                  <a:txBody>
                    <a:bodyPr/>
                    <a:lstStyle/>
                    <a:p>
                      <a:r>
                        <a:rPr lang="id-ID" sz="1200" dirty="0" smtClean="0">
                          <a:latin typeface="Calibri" pitchFamily="34" charset="0"/>
                          <a:cs typeface="Calibri" pitchFamily="34" charset="0"/>
                        </a:rPr>
                        <a:t>% IP yang akuntabilitasnya “BAIK”</a:t>
                      </a:r>
                      <a:endParaRPr lang="id-ID" sz="1200" dirty="0">
                        <a:latin typeface="Calibri" pitchFamily="34" charset="0"/>
                        <a:cs typeface="Calibri" pitchFamily="34" charset="0"/>
                      </a:endParaRPr>
                    </a:p>
                  </a:txBody>
                  <a:tcPr/>
                </a:tc>
                <a:tc>
                  <a:txBody>
                    <a:bodyPr/>
                    <a:lstStyle/>
                    <a:p>
                      <a:pPr algn="ctr"/>
                      <a:r>
                        <a:rPr lang="id-ID" sz="1200" dirty="0" smtClean="0">
                          <a:latin typeface="Calibri" pitchFamily="34" charset="0"/>
                          <a:cs typeface="Calibri" pitchFamily="34" charset="0"/>
                        </a:rPr>
                        <a:t>X%</a:t>
                      </a:r>
                      <a:endParaRPr lang="id-ID" sz="1200" dirty="0">
                        <a:latin typeface="Calibri" pitchFamily="34" charset="0"/>
                        <a:cs typeface="Calibri" pitchFamily="34" charset="0"/>
                      </a:endParaRPr>
                    </a:p>
                  </a:txBody>
                  <a:tcPr anchor="ctr"/>
                </a:tc>
                <a:tc rowSpan="4">
                  <a:txBody>
                    <a:bodyPr/>
                    <a:lstStyle/>
                    <a:p>
                      <a:r>
                        <a:rPr lang="id-ID" sz="1200" dirty="0" smtClean="0">
                          <a:latin typeface="Calibri" pitchFamily="34" charset="0"/>
                          <a:cs typeface="Calibri" pitchFamily="34" charset="0"/>
                        </a:rPr>
                        <a:t>Program peningkatan</a:t>
                      </a:r>
                      <a:r>
                        <a:rPr lang="id-ID" sz="1200" baseline="0" dirty="0" smtClean="0">
                          <a:latin typeface="Calibri" pitchFamily="34" charset="0"/>
                          <a:cs typeface="Calibri" pitchFamily="34" charset="0"/>
                        </a:rPr>
                        <a:t> akuntabilitas kinerja aparatur</a:t>
                      </a:r>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Penyusunan kebijakan</a:t>
                      </a:r>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Jlh kebijakan bidang akuntabilitas aparatur</a:t>
                      </a:r>
                      <a:endParaRPr lang="id-ID" sz="1200" dirty="0">
                        <a:latin typeface="Calibri" pitchFamily="34" charset="0"/>
                        <a:cs typeface="Calibri" pitchFamily="34" charset="0"/>
                      </a:endParaRPr>
                    </a:p>
                  </a:txBody>
                  <a:tcPr/>
                </a:tc>
                <a:tc>
                  <a:txBody>
                    <a:bodyPr/>
                    <a:lstStyle/>
                    <a:p>
                      <a:pPr algn="ctr"/>
                      <a:r>
                        <a:rPr lang="id-ID" sz="1200" dirty="0" smtClean="0">
                          <a:latin typeface="Calibri" pitchFamily="34" charset="0"/>
                          <a:cs typeface="Calibri" pitchFamily="34" charset="0"/>
                        </a:rPr>
                        <a:t> x kebijakan</a:t>
                      </a:r>
                      <a:endParaRPr lang="id-ID" sz="1200" dirty="0">
                        <a:latin typeface="Calibri" pitchFamily="34" charset="0"/>
                        <a:cs typeface="Calibri" pitchFamily="34" charset="0"/>
                      </a:endParaRPr>
                    </a:p>
                  </a:txBody>
                  <a:tcPr anchor="ctr"/>
                </a:tc>
                <a:tc>
                  <a:txBody>
                    <a:bodyPr/>
                    <a:lstStyle/>
                    <a:p>
                      <a:r>
                        <a:rPr lang="id-ID" sz="1100" dirty="0" smtClean="0">
                          <a:latin typeface="Calibri" pitchFamily="34" charset="0"/>
                          <a:cs typeface="Calibri" pitchFamily="34" charset="0"/>
                        </a:rPr>
                        <a:t>X,000,000</a:t>
                      </a:r>
                      <a:endParaRPr lang="id-ID" sz="1100" dirty="0">
                        <a:latin typeface="Calibri" pitchFamily="34" charset="0"/>
                        <a:cs typeface="Calibri" pitchFamily="34" charset="0"/>
                      </a:endParaRPr>
                    </a:p>
                  </a:txBody>
                  <a:tcPr anchor="ctr"/>
                </a:tc>
              </a:tr>
              <a:tr h="1192006">
                <a:tc vMerge="1">
                  <a:txBody>
                    <a:bodyPr/>
                    <a:lstStyle/>
                    <a:p>
                      <a:pPr marL="85725" indent="-85725">
                        <a:buFont typeface="Arial" pitchFamily="34" charset="0"/>
                        <a:buChar char="•"/>
                      </a:pPr>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a:txBody>
                    <a:bodyPr/>
                    <a:lstStyle/>
                    <a:p>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Penyusunan Modul dan pedoman teknis tentang IKU,</a:t>
                      </a:r>
                      <a:r>
                        <a:rPr lang="id-ID" sz="1200" baseline="0" dirty="0" smtClean="0">
                          <a:latin typeface="Calibri" pitchFamily="34" charset="0"/>
                          <a:cs typeface="Calibri" pitchFamily="34" charset="0"/>
                        </a:rPr>
                        <a:t> RKT, PK  dan Laporan Kinerja</a:t>
                      </a:r>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Jlh modul/pedoman teknis yang tersedia</a:t>
                      </a:r>
                      <a:endParaRPr lang="id-ID" sz="1200" dirty="0">
                        <a:latin typeface="Calibri" pitchFamily="34" charset="0"/>
                        <a:cs typeface="Calibri" pitchFamily="34" charset="0"/>
                      </a:endParaRPr>
                    </a:p>
                  </a:txBody>
                  <a:tcPr/>
                </a:tc>
                <a:tc>
                  <a:txBody>
                    <a:bodyPr/>
                    <a:lstStyle/>
                    <a:p>
                      <a:pPr algn="ctr"/>
                      <a:r>
                        <a:rPr lang="id-ID" sz="1200" dirty="0" smtClean="0">
                          <a:latin typeface="Calibri" pitchFamily="34" charset="0"/>
                          <a:cs typeface="Calibri" pitchFamily="34" charset="0"/>
                        </a:rPr>
                        <a:t>X modul/pedoman</a:t>
                      </a:r>
                      <a:endParaRPr lang="id-ID" sz="1200" dirty="0">
                        <a:latin typeface="Calibri" pitchFamily="34" charset="0"/>
                        <a:cs typeface="Calibri" pitchFamily="34" charset="0"/>
                      </a:endParaRPr>
                    </a:p>
                  </a:txBody>
                  <a:tcPr anchor="ctr"/>
                </a:tc>
                <a:tc>
                  <a:txBody>
                    <a:bodyPr/>
                    <a:lstStyle/>
                    <a:p>
                      <a:r>
                        <a:rPr lang="id-ID" sz="1100" dirty="0" smtClean="0">
                          <a:latin typeface="Calibri" pitchFamily="34" charset="0"/>
                          <a:cs typeface="Calibri" pitchFamily="34" charset="0"/>
                        </a:rPr>
                        <a:t>X,000,000</a:t>
                      </a:r>
                      <a:endParaRPr lang="id-ID" sz="1100" dirty="0">
                        <a:latin typeface="Calibri" pitchFamily="34" charset="0"/>
                        <a:cs typeface="Calibri" pitchFamily="34" charset="0"/>
                      </a:endParaRPr>
                    </a:p>
                  </a:txBody>
                  <a:tcPr anchor="ctr"/>
                </a:tc>
              </a:tr>
              <a:tr h="1375392">
                <a:tc vMerge="1">
                  <a:txBody>
                    <a:bodyPr/>
                    <a:lstStyle/>
                    <a:p>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a:txBody>
                    <a:bodyPr/>
                    <a:lstStyle/>
                    <a:p>
                      <a:endParaRPr lang="id-ID" sz="120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Sosialisasi dan</a:t>
                      </a:r>
                      <a:r>
                        <a:rPr lang="id-ID" sz="1200" baseline="0" dirty="0" smtClean="0">
                          <a:latin typeface="Calibri" pitchFamily="34" charset="0"/>
                          <a:cs typeface="Calibri" pitchFamily="34" charset="0"/>
                        </a:rPr>
                        <a:t> bimbingan teknis penerapan SAKIP</a:t>
                      </a:r>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 peserta bimtek SAKIP yang mengikuti</a:t>
                      </a:r>
                      <a:r>
                        <a:rPr lang="id-ID" sz="1200" baseline="0" dirty="0" smtClean="0">
                          <a:latin typeface="Calibri" pitchFamily="34" charset="0"/>
                          <a:cs typeface="Calibri" pitchFamily="34" charset="0"/>
                        </a:rPr>
                        <a:t> dan memperoleh sertifikat pelatihan</a:t>
                      </a:r>
                      <a:endParaRPr lang="id-ID" sz="1200" dirty="0">
                        <a:latin typeface="Calibri" pitchFamily="34" charset="0"/>
                        <a:cs typeface="Calibri" pitchFamily="34" charset="0"/>
                      </a:endParaRPr>
                    </a:p>
                  </a:txBody>
                  <a:tcPr/>
                </a:tc>
                <a:tc>
                  <a:txBody>
                    <a:bodyPr/>
                    <a:lstStyle/>
                    <a:p>
                      <a:pPr algn="ctr"/>
                      <a:r>
                        <a:rPr lang="id-ID" sz="1200" dirty="0" smtClean="0">
                          <a:latin typeface="Calibri" pitchFamily="34" charset="0"/>
                          <a:cs typeface="Calibri" pitchFamily="34" charset="0"/>
                        </a:rPr>
                        <a:t>X%</a:t>
                      </a:r>
                      <a:endParaRPr lang="id-ID" sz="1200" dirty="0">
                        <a:latin typeface="Calibri" pitchFamily="34" charset="0"/>
                        <a:cs typeface="Calibri" pitchFamily="34" charset="0"/>
                      </a:endParaRPr>
                    </a:p>
                  </a:txBody>
                  <a:tcPr anchor="ctr"/>
                </a:tc>
                <a:tc>
                  <a:txBody>
                    <a:bodyPr/>
                    <a:lstStyle/>
                    <a:p>
                      <a:r>
                        <a:rPr lang="id-ID" sz="1100" dirty="0" smtClean="0">
                          <a:latin typeface="Calibri" pitchFamily="34" charset="0"/>
                          <a:cs typeface="Calibri" pitchFamily="34" charset="0"/>
                        </a:rPr>
                        <a:t>X,000,000</a:t>
                      </a:r>
                      <a:endParaRPr lang="id-ID" sz="1100" dirty="0">
                        <a:latin typeface="Calibri" pitchFamily="34" charset="0"/>
                        <a:cs typeface="Calibri" pitchFamily="34" charset="0"/>
                      </a:endParaRPr>
                    </a:p>
                  </a:txBody>
                  <a:tcPr anchor="ctr"/>
                </a:tc>
              </a:tr>
              <a:tr h="458464">
                <a:tc vMerge="1">
                  <a:txBody>
                    <a:bodyPr/>
                    <a:lstStyle/>
                    <a:p>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a:txBody>
                    <a:bodyPr/>
                    <a:lstStyle/>
                    <a:p>
                      <a:endParaRPr lang="id-ID" sz="1200">
                        <a:latin typeface="Calibri" pitchFamily="34" charset="0"/>
                        <a:cs typeface="Calibri" pitchFamily="34" charset="0"/>
                      </a:endParaRPr>
                    </a:p>
                  </a:txBody>
                  <a:tcPr/>
                </a:tc>
                <a:tc vMerge="1">
                  <a:txBody>
                    <a:bodyPr/>
                    <a:lstStyle/>
                    <a:p>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Evaluasi penerapan SAKIP</a:t>
                      </a:r>
                      <a:endParaRPr lang="id-ID" sz="1200" dirty="0">
                        <a:latin typeface="Calibri" pitchFamily="34" charset="0"/>
                        <a:cs typeface="Calibri" pitchFamily="34" charset="0"/>
                      </a:endParaRPr>
                    </a:p>
                  </a:txBody>
                  <a:tcPr/>
                </a:tc>
                <a:tc>
                  <a:txBody>
                    <a:bodyPr/>
                    <a:lstStyle/>
                    <a:p>
                      <a:r>
                        <a:rPr lang="id-ID" sz="1200" dirty="0" smtClean="0">
                          <a:latin typeface="Calibri" pitchFamily="34" charset="0"/>
                          <a:cs typeface="Calibri" pitchFamily="34" charset="0"/>
                        </a:rPr>
                        <a:t>% IP yang dievaluasi</a:t>
                      </a:r>
                    </a:p>
                  </a:txBody>
                  <a:tcPr/>
                </a:tc>
                <a:tc>
                  <a:txBody>
                    <a:bodyPr/>
                    <a:lstStyle/>
                    <a:p>
                      <a:pPr algn="ctr"/>
                      <a:r>
                        <a:rPr lang="id-ID" sz="1200" dirty="0" smtClean="0">
                          <a:latin typeface="Calibri" pitchFamily="34" charset="0"/>
                          <a:cs typeface="Calibri" pitchFamily="34" charset="0"/>
                        </a:rPr>
                        <a:t>X%</a:t>
                      </a:r>
                      <a:endParaRPr lang="id-ID" sz="1200" dirty="0">
                        <a:latin typeface="Calibri" pitchFamily="34" charset="0"/>
                        <a:cs typeface="Calibri" pitchFamily="34" charset="0"/>
                      </a:endParaRPr>
                    </a:p>
                  </a:txBody>
                  <a:tcPr anchor="ctr"/>
                </a:tc>
                <a:tc>
                  <a:txBody>
                    <a:bodyPr/>
                    <a:lstStyle/>
                    <a:p>
                      <a:r>
                        <a:rPr lang="id-ID" sz="1100" dirty="0" smtClean="0">
                          <a:latin typeface="Calibri" pitchFamily="34" charset="0"/>
                          <a:cs typeface="Calibri" pitchFamily="34" charset="0"/>
                        </a:rPr>
                        <a:t>X,000,000</a:t>
                      </a:r>
                      <a:endParaRPr lang="id-ID" sz="1100" dirty="0">
                        <a:latin typeface="Calibri" pitchFamily="34" charset="0"/>
                        <a:cs typeface="Calibri" pitchFamily="34" charset="0"/>
                      </a:endParaRPr>
                    </a:p>
                  </a:txBody>
                  <a:tcPr anchor="ctr"/>
                </a:tc>
              </a:tr>
            </a:tbl>
          </a:graphicData>
        </a:graphic>
      </p:graphicFrame>
      <p:cxnSp>
        <p:nvCxnSpPr>
          <p:cNvPr id="6" name="Straight Arrow Connector 5"/>
          <p:cNvCxnSpPr/>
          <p:nvPr/>
        </p:nvCxnSpPr>
        <p:spPr>
          <a:xfrm>
            <a:off x="2786050" y="3071810"/>
            <a:ext cx="2428892" cy="1588"/>
          </a:xfrm>
          <a:prstGeom prst="straightConnector1">
            <a:avLst/>
          </a:prstGeom>
          <a:ln w="317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786050" y="3071810"/>
            <a:ext cx="2428892" cy="928694"/>
          </a:xfrm>
          <a:prstGeom prst="straightConnector1">
            <a:avLst/>
          </a:prstGeom>
          <a:ln w="317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86050" y="3071810"/>
            <a:ext cx="2428892" cy="1714512"/>
          </a:xfrm>
          <a:prstGeom prst="straightConnector1">
            <a:avLst/>
          </a:prstGeom>
          <a:ln w="317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2500298" y="3357562"/>
            <a:ext cx="3000396" cy="2428892"/>
          </a:xfrm>
          <a:prstGeom prst="straightConnector1">
            <a:avLst/>
          </a:prstGeom>
          <a:ln w="3175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 name="Title 2"/>
          <p:cNvSpPr>
            <a:spLocks noGrp="1"/>
          </p:cNvSpPr>
          <p:nvPr>
            <p:ph type="title"/>
          </p:nvPr>
        </p:nvSpPr>
        <p:spPr>
          <a:xfrm>
            <a:off x="457200" y="274638"/>
            <a:ext cx="8229600" cy="796908"/>
          </a:xfrm>
        </p:spPr>
        <p:txBody>
          <a:bodyPr>
            <a:normAutofit fontScale="90000"/>
          </a:bodyPr>
          <a:lstStyle/>
          <a:p>
            <a:pPr algn="ctr"/>
            <a:r>
              <a:rPr lang="id-ID" sz="2400" dirty="0" smtClean="0"/>
              <a:t>KEDEPUTIAN AKUNTABILITAS KINERJA APARATUR </a:t>
            </a:r>
            <a:br>
              <a:rPr lang="id-ID" sz="2400" dirty="0" smtClean="0"/>
            </a:br>
            <a:r>
              <a:rPr lang="id-ID" sz="2400" dirty="0" smtClean="0"/>
              <a:t>(Kinerja vs Kerja)</a:t>
            </a:r>
            <a:endParaRPr lang="id-ID"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143125" y="1714500"/>
            <a:ext cx="5857875" cy="2857500"/>
          </a:xfrm>
          <a:prstGeom prst="rect">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id-ID"/>
          </a:p>
        </p:txBody>
      </p:sp>
      <p:sp>
        <p:nvSpPr>
          <p:cNvPr id="6147" name="Slide Number Placeholder 3"/>
          <p:cNvSpPr txBox="1">
            <a:spLocks noGrp="1"/>
          </p:cNvSpPr>
          <p:nvPr/>
        </p:nvSpPr>
        <p:spPr bwMode="auto">
          <a:xfrm>
            <a:off x="6553200" y="6567488"/>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400">
                <a:solidFill>
                  <a:srgbClr val="D8E6DB"/>
                </a:solidFill>
                <a:latin typeface="Arial" panose="020B0604020202020204" pitchFamily="34" charset="0"/>
              </a:defRPr>
            </a:lvl1pPr>
            <a:lvl2pPr marL="742950" indent="-285750">
              <a:spcBef>
                <a:spcPct val="20000"/>
              </a:spcBef>
              <a:buBlip>
                <a:blip r:embed="rId2"/>
              </a:buBlip>
              <a:defRPr sz="2000">
                <a:solidFill>
                  <a:srgbClr val="D8E6DB"/>
                </a:solidFill>
                <a:latin typeface="Arial" panose="020B0604020202020204" pitchFamily="34" charset="0"/>
              </a:defRPr>
            </a:lvl2pPr>
            <a:lvl3pPr marL="1143000" indent="-228600">
              <a:spcBef>
                <a:spcPct val="20000"/>
              </a:spcBef>
              <a:buBlip>
                <a:blip r:embed="rId2"/>
              </a:buBlip>
              <a:defRPr sz="2400">
                <a:solidFill>
                  <a:srgbClr val="D8E6DB"/>
                </a:solidFill>
                <a:latin typeface="Arial" panose="020B0604020202020204" pitchFamily="34" charset="0"/>
              </a:defRPr>
            </a:lvl3pPr>
            <a:lvl4pPr marL="1600200" indent="-228600">
              <a:spcBef>
                <a:spcPct val="20000"/>
              </a:spcBef>
              <a:buBlip>
                <a:blip r:embed="rId2"/>
              </a:buBlip>
              <a:defRPr sz="1600">
                <a:solidFill>
                  <a:srgbClr val="D8E6DB"/>
                </a:solidFill>
                <a:latin typeface="Arial" panose="020B0604020202020204" pitchFamily="34" charset="0"/>
              </a:defRPr>
            </a:lvl4pPr>
            <a:lvl5pPr marL="2057400" indent="-228600">
              <a:spcBef>
                <a:spcPct val="20000"/>
              </a:spcBef>
              <a:buBlip>
                <a:blip r:embed="rId2"/>
              </a:buBlip>
              <a:defRPr sz="1600">
                <a:solidFill>
                  <a:srgbClr val="D8E6DB"/>
                </a:solidFill>
                <a:latin typeface="Arial" panose="020B0604020202020204" pitchFamily="34" charset="0"/>
              </a:defRPr>
            </a:lvl5pPr>
            <a:lvl6pPr marL="25146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6pPr>
            <a:lvl7pPr marL="29718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7pPr>
            <a:lvl8pPr marL="34290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8pPr>
            <a:lvl9pPr marL="38862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9pPr>
          </a:lstStyle>
          <a:p>
            <a:pPr algn="r" eaLnBrk="1" hangingPunct="1">
              <a:spcBef>
                <a:spcPct val="0"/>
              </a:spcBef>
              <a:buFontTx/>
              <a:buNone/>
            </a:pPr>
            <a:fld id="{AEA7A806-E050-4029-A45F-730F4322C7F0}" type="slidenum">
              <a:rPr lang="en-US" altLang="en-US" sz="1200">
                <a:solidFill>
                  <a:schemeClr val="tx1"/>
                </a:solidFill>
              </a:rPr>
              <a:pPr algn="r" eaLnBrk="1" hangingPunct="1">
                <a:spcBef>
                  <a:spcPct val="0"/>
                </a:spcBef>
                <a:buFontTx/>
                <a:buNone/>
              </a:pPr>
              <a:t>8</a:t>
            </a:fld>
            <a:endParaRPr lang="en-US" altLang="en-US" sz="1200">
              <a:solidFill>
                <a:schemeClr val="tx1"/>
              </a:solidFill>
            </a:endParaRPr>
          </a:p>
        </p:txBody>
      </p:sp>
      <p:grpSp>
        <p:nvGrpSpPr>
          <p:cNvPr id="2" name="Group 11"/>
          <p:cNvGrpSpPr>
            <a:grpSpLocks/>
          </p:cNvGrpSpPr>
          <p:nvPr/>
        </p:nvGrpSpPr>
        <p:grpSpPr bwMode="auto">
          <a:xfrm>
            <a:off x="2357438" y="1857375"/>
            <a:ext cx="5095875" cy="2667000"/>
            <a:chOff x="781050" y="1904998"/>
            <a:chExt cx="7600950" cy="4191002"/>
          </a:xfrm>
        </p:grpSpPr>
        <p:sp>
          <p:nvSpPr>
            <p:cNvPr id="6162" name="Rectangle 2"/>
            <p:cNvSpPr>
              <a:spLocks noChangeArrowheads="1"/>
            </p:cNvSpPr>
            <p:nvPr/>
          </p:nvSpPr>
          <p:spPr bwMode="auto">
            <a:xfrm>
              <a:off x="3418887" y="1904998"/>
              <a:ext cx="2931457" cy="1364571"/>
            </a:xfrm>
            <a:prstGeom prst="rect">
              <a:avLst/>
            </a:prstGeom>
            <a:solidFill>
              <a:srgbClr val="FF6600"/>
            </a:solidFill>
            <a:ln w="9525">
              <a:solidFill>
                <a:schemeClr val="tx1"/>
              </a:solidFill>
              <a:miter lim="800000"/>
              <a:headEnd/>
              <a:tailEnd/>
            </a:ln>
          </p:spPr>
          <p:txBody>
            <a:bodyPr wrap="none" anchor="ctr"/>
            <a:lstStyle>
              <a:lvl1pPr>
                <a:spcBef>
                  <a:spcPct val="20000"/>
                </a:spcBef>
                <a:buBlip>
                  <a:blip r:embed="rId2"/>
                </a:buBlip>
                <a:defRPr sz="2400">
                  <a:solidFill>
                    <a:srgbClr val="D8E6DB"/>
                  </a:solidFill>
                  <a:latin typeface="Arial" panose="020B0604020202020204" pitchFamily="34" charset="0"/>
                </a:defRPr>
              </a:lvl1pPr>
              <a:lvl2pPr marL="742950" indent="-285750">
                <a:spcBef>
                  <a:spcPct val="20000"/>
                </a:spcBef>
                <a:buBlip>
                  <a:blip r:embed="rId2"/>
                </a:buBlip>
                <a:defRPr sz="2000">
                  <a:solidFill>
                    <a:srgbClr val="D8E6DB"/>
                  </a:solidFill>
                  <a:latin typeface="Arial" panose="020B0604020202020204" pitchFamily="34" charset="0"/>
                </a:defRPr>
              </a:lvl2pPr>
              <a:lvl3pPr marL="1143000" indent="-228600">
                <a:spcBef>
                  <a:spcPct val="20000"/>
                </a:spcBef>
                <a:buBlip>
                  <a:blip r:embed="rId2"/>
                </a:buBlip>
                <a:defRPr sz="2400">
                  <a:solidFill>
                    <a:srgbClr val="D8E6DB"/>
                  </a:solidFill>
                  <a:latin typeface="Arial" panose="020B0604020202020204" pitchFamily="34" charset="0"/>
                </a:defRPr>
              </a:lvl3pPr>
              <a:lvl4pPr marL="1600200" indent="-228600">
                <a:spcBef>
                  <a:spcPct val="20000"/>
                </a:spcBef>
                <a:buBlip>
                  <a:blip r:embed="rId2"/>
                </a:buBlip>
                <a:defRPr sz="1600">
                  <a:solidFill>
                    <a:srgbClr val="D8E6DB"/>
                  </a:solidFill>
                  <a:latin typeface="Arial" panose="020B0604020202020204" pitchFamily="34" charset="0"/>
                </a:defRPr>
              </a:lvl4pPr>
              <a:lvl5pPr marL="2057400" indent="-228600">
                <a:spcBef>
                  <a:spcPct val="20000"/>
                </a:spcBef>
                <a:buBlip>
                  <a:blip r:embed="rId2"/>
                </a:buBlip>
                <a:defRPr sz="1600">
                  <a:solidFill>
                    <a:srgbClr val="D8E6DB"/>
                  </a:solidFill>
                  <a:latin typeface="Arial" panose="020B0604020202020204" pitchFamily="34" charset="0"/>
                </a:defRPr>
              </a:lvl5pPr>
              <a:lvl6pPr marL="25146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6pPr>
              <a:lvl7pPr marL="29718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7pPr>
              <a:lvl8pPr marL="34290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8pPr>
              <a:lvl9pPr marL="38862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9pPr>
            </a:lstStyle>
            <a:p>
              <a:pPr algn="ctr" eaLnBrk="1" hangingPunct="1">
                <a:spcBef>
                  <a:spcPct val="0"/>
                </a:spcBef>
                <a:buFontTx/>
                <a:buNone/>
              </a:pPr>
              <a:r>
                <a:rPr lang="en-US" altLang="en-US" sz="1400" b="1">
                  <a:solidFill>
                    <a:schemeClr val="tx1"/>
                  </a:solidFill>
                  <a:cs typeface="Arial" panose="020B0604020202020204" pitchFamily="34" charset="0"/>
                </a:rPr>
                <a:t>Perencanaan</a:t>
              </a:r>
            </a:p>
            <a:p>
              <a:pPr algn="ctr" eaLnBrk="1" hangingPunct="1">
                <a:spcBef>
                  <a:spcPct val="0"/>
                </a:spcBef>
                <a:buFontTx/>
                <a:buNone/>
              </a:pPr>
              <a:r>
                <a:rPr lang="id-ID" altLang="en-US" sz="1400" b="1">
                  <a:solidFill>
                    <a:schemeClr val="tx1"/>
                  </a:solidFill>
                  <a:cs typeface="Arial" panose="020B0604020202020204" pitchFamily="34" charset="0"/>
                </a:rPr>
                <a:t>Kinerja</a:t>
              </a:r>
              <a:endParaRPr lang="en-US" altLang="en-US" sz="1400" b="1">
                <a:solidFill>
                  <a:schemeClr val="tx1"/>
                </a:solidFill>
                <a:cs typeface="Arial" panose="020B0604020202020204" pitchFamily="34" charset="0"/>
              </a:endParaRPr>
            </a:p>
            <a:p>
              <a:pPr algn="ctr" eaLnBrk="1" hangingPunct="1">
                <a:spcBef>
                  <a:spcPct val="0"/>
                </a:spcBef>
                <a:buFontTx/>
                <a:buNone/>
              </a:pPr>
              <a:r>
                <a:rPr lang="en-GB" altLang="en-US" sz="1400" b="1">
                  <a:solidFill>
                    <a:schemeClr val="tx1"/>
                  </a:solidFill>
                  <a:cs typeface="Arial" panose="020B0604020202020204" pitchFamily="34" charset="0"/>
                </a:rPr>
                <a:t>(Renstra,RKT dan </a:t>
              </a:r>
            </a:p>
            <a:p>
              <a:pPr algn="ctr" eaLnBrk="1" hangingPunct="1">
                <a:spcBef>
                  <a:spcPct val="0"/>
                </a:spcBef>
                <a:buFontTx/>
                <a:buNone/>
              </a:pPr>
              <a:r>
                <a:rPr lang="en-GB" altLang="en-US" sz="1400" b="1">
                  <a:solidFill>
                    <a:schemeClr val="tx1"/>
                  </a:solidFill>
                  <a:cs typeface="Arial" panose="020B0604020202020204" pitchFamily="34" charset="0"/>
                </a:rPr>
                <a:t>Penetapan Kinerja</a:t>
              </a:r>
            </a:p>
          </p:txBody>
        </p:sp>
        <p:sp>
          <p:nvSpPr>
            <p:cNvPr id="6163" name="Rectangle 3"/>
            <p:cNvSpPr>
              <a:spLocks noChangeArrowheads="1"/>
            </p:cNvSpPr>
            <p:nvPr/>
          </p:nvSpPr>
          <p:spPr bwMode="auto">
            <a:xfrm>
              <a:off x="6078037" y="3371849"/>
              <a:ext cx="2303963" cy="1257301"/>
            </a:xfrm>
            <a:prstGeom prst="rect">
              <a:avLst/>
            </a:prstGeom>
            <a:solidFill>
              <a:srgbClr val="FF6600"/>
            </a:solidFill>
            <a:ln w="9525">
              <a:solidFill>
                <a:schemeClr val="tx1"/>
              </a:solidFill>
              <a:miter lim="800000"/>
              <a:headEnd/>
              <a:tailEnd/>
            </a:ln>
          </p:spPr>
          <p:txBody>
            <a:bodyPr wrap="none" anchor="ctr"/>
            <a:lstStyle>
              <a:lvl1pPr>
                <a:spcBef>
                  <a:spcPct val="20000"/>
                </a:spcBef>
                <a:buBlip>
                  <a:blip r:embed="rId2"/>
                </a:buBlip>
                <a:defRPr sz="2400">
                  <a:solidFill>
                    <a:srgbClr val="D8E6DB"/>
                  </a:solidFill>
                  <a:latin typeface="Arial" panose="020B0604020202020204" pitchFamily="34" charset="0"/>
                </a:defRPr>
              </a:lvl1pPr>
              <a:lvl2pPr marL="742950" indent="-285750">
                <a:spcBef>
                  <a:spcPct val="20000"/>
                </a:spcBef>
                <a:buBlip>
                  <a:blip r:embed="rId2"/>
                </a:buBlip>
                <a:defRPr sz="2000">
                  <a:solidFill>
                    <a:srgbClr val="D8E6DB"/>
                  </a:solidFill>
                  <a:latin typeface="Arial" panose="020B0604020202020204" pitchFamily="34" charset="0"/>
                </a:defRPr>
              </a:lvl2pPr>
              <a:lvl3pPr marL="1143000" indent="-228600">
                <a:spcBef>
                  <a:spcPct val="20000"/>
                </a:spcBef>
                <a:buBlip>
                  <a:blip r:embed="rId2"/>
                </a:buBlip>
                <a:defRPr sz="2400">
                  <a:solidFill>
                    <a:srgbClr val="D8E6DB"/>
                  </a:solidFill>
                  <a:latin typeface="Arial" panose="020B0604020202020204" pitchFamily="34" charset="0"/>
                </a:defRPr>
              </a:lvl3pPr>
              <a:lvl4pPr marL="1600200" indent="-228600">
                <a:spcBef>
                  <a:spcPct val="20000"/>
                </a:spcBef>
                <a:buBlip>
                  <a:blip r:embed="rId2"/>
                </a:buBlip>
                <a:defRPr sz="1600">
                  <a:solidFill>
                    <a:srgbClr val="D8E6DB"/>
                  </a:solidFill>
                  <a:latin typeface="Arial" panose="020B0604020202020204" pitchFamily="34" charset="0"/>
                </a:defRPr>
              </a:lvl4pPr>
              <a:lvl5pPr marL="2057400" indent="-228600">
                <a:spcBef>
                  <a:spcPct val="20000"/>
                </a:spcBef>
                <a:buBlip>
                  <a:blip r:embed="rId2"/>
                </a:buBlip>
                <a:defRPr sz="1600">
                  <a:solidFill>
                    <a:srgbClr val="D8E6DB"/>
                  </a:solidFill>
                  <a:latin typeface="Arial" panose="020B0604020202020204" pitchFamily="34" charset="0"/>
                </a:defRPr>
              </a:lvl5pPr>
              <a:lvl6pPr marL="25146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6pPr>
              <a:lvl7pPr marL="29718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7pPr>
              <a:lvl8pPr marL="34290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8pPr>
              <a:lvl9pPr marL="38862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9pPr>
            </a:lstStyle>
            <a:p>
              <a:pPr algn="ctr" eaLnBrk="1" hangingPunct="1">
                <a:spcBef>
                  <a:spcPct val="0"/>
                </a:spcBef>
                <a:buFontTx/>
                <a:buNone/>
              </a:pPr>
              <a:r>
                <a:rPr lang="en-US" altLang="en-US" sz="1600" b="1">
                  <a:solidFill>
                    <a:schemeClr val="tx1"/>
                  </a:solidFill>
                  <a:cs typeface="Arial" panose="020B0604020202020204" pitchFamily="34" charset="0"/>
                </a:rPr>
                <a:t>Pengukuran</a:t>
              </a:r>
            </a:p>
            <a:p>
              <a:pPr algn="ctr" eaLnBrk="1" hangingPunct="1">
                <a:spcBef>
                  <a:spcPct val="0"/>
                </a:spcBef>
                <a:buFontTx/>
                <a:buNone/>
              </a:pPr>
              <a:r>
                <a:rPr lang="en-US" altLang="en-US" sz="1600" b="1">
                  <a:solidFill>
                    <a:schemeClr val="tx1"/>
                  </a:solidFill>
                  <a:cs typeface="Arial" panose="020B0604020202020204" pitchFamily="34" charset="0"/>
                </a:rPr>
                <a:t>Kinerja</a:t>
              </a:r>
              <a:endParaRPr lang="en-GB" altLang="en-US" sz="1600" b="1">
                <a:solidFill>
                  <a:schemeClr val="tx1"/>
                </a:solidFill>
                <a:cs typeface="Arial" panose="020B0604020202020204" pitchFamily="34" charset="0"/>
              </a:endParaRPr>
            </a:p>
          </p:txBody>
        </p:sp>
        <p:sp>
          <p:nvSpPr>
            <p:cNvPr id="6164" name="Rectangle 4"/>
            <p:cNvSpPr>
              <a:spLocks noChangeArrowheads="1"/>
            </p:cNvSpPr>
            <p:nvPr/>
          </p:nvSpPr>
          <p:spPr bwMode="auto">
            <a:xfrm>
              <a:off x="3428359" y="4838699"/>
              <a:ext cx="2306332" cy="1257301"/>
            </a:xfrm>
            <a:prstGeom prst="rect">
              <a:avLst/>
            </a:prstGeom>
            <a:solidFill>
              <a:srgbClr val="FF6600"/>
            </a:solidFill>
            <a:ln w="9525">
              <a:solidFill>
                <a:schemeClr val="tx1"/>
              </a:solidFill>
              <a:miter lim="800000"/>
              <a:headEnd/>
              <a:tailEnd/>
            </a:ln>
          </p:spPr>
          <p:txBody>
            <a:bodyPr wrap="none" anchor="ctr"/>
            <a:lstStyle>
              <a:lvl1pPr>
                <a:spcBef>
                  <a:spcPct val="20000"/>
                </a:spcBef>
                <a:buBlip>
                  <a:blip r:embed="rId2"/>
                </a:buBlip>
                <a:defRPr sz="2400">
                  <a:solidFill>
                    <a:srgbClr val="D8E6DB"/>
                  </a:solidFill>
                  <a:latin typeface="Arial" panose="020B0604020202020204" pitchFamily="34" charset="0"/>
                </a:defRPr>
              </a:lvl1pPr>
              <a:lvl2pPr marL="742950" indent="-285750">
                <a:spcBef>
                  <a:spcPct val="20000"/>
                </a:spcBef>
                <a:buBlip>
                  <a:blip r:embed="rId2"/>
                </a:buBlip>
                <a:defRPr sz="2000">
                  <a:solidFill>
                    <a:srgbClr val="D8E6DB"/>
                  </a:solidFill>
                  <a:latin typeface="Arial" panose="020B0604020202020204" pitchFamily="34" charset="0"/>
                </a:defRPr>
              </a:lvl2pPr>
              <a:lvl3pPr marL="1143000" indent="-228600">
                <a:spcBef>
                  <a:spcPct val="20000"/>
                </a:spcBef>
                <a:buBlip>
                  <a:blip r:embed="rId2"/>
                </a:buBlip>
                <a:defRPr sz="2400">
                  <a:solidFill>
                    <a:srgbClr val="D8E6DB"/>
                  </a:solidFill>
                  <a:latin typeface="Arial" panose="020B0604020202020204" pitchFamily="34" charset="0"/>
                </a:defRPr>
              </a:lvl3pPr>
              <a:lvl4pPr marL="1600200" indent="-228600">
                <a:spcBef>
                  <a:spcPct val="20000"/>
                </a:spcBef>
                <a:buBlip>
                  <a:blip r:embed="rId2"/>
                </a:buBlip>
                <a:defRPr sz="1600">
                  <a:solidFill>
                    <a:srgbClr val="D8E6DB"/>
                  </a:solidFill>
                  <a:latin typeface="Arial" panose="020B0604020202020204" pitchFamily="34" charset="0"/>
                </a:defRPr>
              </a:lvl4pPr>
              <a:lvl5pPr marL="2057400" indent="-228600">
                <a:spcBef>
                  <a:spcPct val="20000"/>
                </a:spcBef>
                <a:buBlip>
                  <a:blip r:embed="rId2"/>
                </a:buBlip>
                <a:defRPr sz="1600">
                  <a:solidFill>
                    <a:srgbClr val="D8E6DB"/>
                  </a:solidFill>
                  <a:latin typeface="Arial" panose="020B0604020202020204" pitchFamily="34" charset="0"/>
                </a:defRPr>
              </a:lvl5pPr>
              <a:lvl6pPr marL="25146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6pPr>
              <a:lvl7pPr marL="29718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7pPr>
              <a:lvl8pPr marL="34290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8pPr>
              <a:lvl9pPr marL="38862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9pPr>
            </a:lstStyle>
            <a:p>
              <a:pPr algn="ctr" eaLnBrk="1" hangingPunct="1">
                <a:spcBef>
                  <a:spcPct val="0"/>
                </a:spcBef>
                <a:buFontTx/>
                <a:buNone/>
              </a:pPr>
              <a:r>
                <a:rPr lang="en-US" altLang="en-US" sz="1600" b="1">
                  <a:solidFill>
                    <a:schemeClr val="tx1"/>
                  </a:solidFill>
                  <a:cs typeface="Arial" panose="020B0604020202020204" pitchFamily="34" charset="0"/>
                </a:rPr>
                <a:t>Pelaporan</a:t>
              </a:r>
            </a:p>
            <a:p>
              <a:pPr algn="ctr" eaLnBrk="1" hangingPunct="1">
                <a:spcBef>
                  <a:spcPct val="0"/>
                </a:spcBef>
                <a:buFontTx/>
                <a:buNone/>
              </a:pPr>
              <a:r>
                <a:rPr lang="en-US" altLang="en-US" sz="1600" b="1">
                  <a:solidFill>
                    <a:schemeClr val="tx1"/>
                  </a:solidFill>
                  <a:cs typeface="Arial" panose="020B0604020202020204" pitchFamily="34" charset="0"/>
                </a:rPr>
                <a:t>Kinerja</a:t>
              </a:r>
              <a:endParaRPr lang="en-GB" altLang="en-US" sz="1600" b="1">
                <a:solidFill>
                  <a:schemeClr val="tx1"/>
                </a:solidFill>
                <a:cs typeface="Arial" panose="020B0604020202020204" pitchFamily="34" charset="0"/>
              </a:endParaRPr>
            </a:p>
          </p:txBody>
        </p:sp>
        <p:sp>
          <p:nvSpPr>
            <p:cNvPr id="6165" name="Rectangle 5"/>
            <p:cNvSpPr>
              <a:spLocks noChangeArrowheads="1"/>
            </p:cNvSpPr>
            <p:nvPr/>
          </p:nvSpPr>
          <p:spPr bwMode="auto">
            <a:xfrm>
              <a:off x="781050" y="3391806"/>
              <a:ext cx="2303965" cy="1257301"/>
            </a:xfrm>
            <a:prstGeom prst="rect">
              <a:avLst/>
            </a:prstGeom>
            <a:solidFill>
              <a:srgbClr val="FF6600"/>
            </a:solidFill>
            <a:ln w="9525">
              <a:solidFill>
                <a:schemeClr val="tx1"/>
              </a:solidFill>
              <a:miter lim="800000"/>
              <a:headEnd/>
              <a:tailEnd/>
            </a:ln>
          </p:spPr>
          <p:txBody>
            <a:bodyPr wrap="none" anchor="ctr"/>
            <a:lstStyle>
              <a:lvl1pPr>
                <a:spcBef>
                  <a:spcPct val="20000"/>
                </a:spcBef>
                <a:buBlip>
                  <a:blip r:embed="rId2"/>
                </a:buBlip>
                <a:defRPr sz="2400">
                  <a:solidFill>
                    <a:srgbClr val="D8E6DB"/>
                  </a:solidFill>
                  <a:latin typeface="Arial" panose="020B0604020202020204" pitchFamily="34" charset="0"/>
                </a:defRPr>
              </a:lvl1pPr>
              <a:lvl2pPr marL="742950" indent="-285750">
                <a:spcBef>
                  <a:spcPct val="20000"/>
                </a:spcBef>
                <a:buBlip>
                  <a:blip r:embed="rId2"/>
                </a:buBlip>
                <a:defRPr sz="2000">
                  <a:solidFill>
                    <a:srgbClr val="D8E6DB"/>
                  </a:solidFill>
                  <a:latin typeface="Arial" panose="020B0604020202020204" pitchFamily="34" charset="0"/>
                </a:defRPr>
              </a:lvl2pPr>
              <a:lvl3pPr marL="1143000" indent="-228600">
                <a:spcBef>
                  <a:spcPct val="20000"/>
                </a:spcBef>
                <a:buBlip>
                  <a:blip r:embed="rId2"/>
                </a:buBlip>
                <a:defRPr sz="2400">
                  <a:solidFill>
                    <a:srgbClr val="D8E6DB"/>
                  </a:solidFill>
                  <a:latin typeface="Arial" panose="020B0604020202020204" pitchFamily="34" charset="0"/>
                </a:defRPr>
              </a:lvl3pPr>
              <a:lvl4pPr marL="1600200" indent="-228600">
                <a:spcBef>
                  <a:spcPct val="20000"/>
                </a:spcBef>
                <a:buBlip>
                  <a:blip r:embed="rId2"/>
                </a:buBlip>
                <a:defRPr sz="1600">
                  <a:solidFill>
                    <a:srgbClr val="D8E6DB"/>
                  </a:solidFill>
                  <a:latin typeface="Arial" panose="020B0604020202020204" pitchFamily="34" charset="0"/>
                </a:defRPr>
              </a:lvl4pPr>
              <a:lvl5pPr marL="2057400" indent="-228600">
                <a:spcBef>
                  <a:spcPct val="20000"/>
                </a:spcBef>
                <a:buBlip>
                  <a:blip r:embed="rId2"/>
                </a:buBlip>
                <a:defRPr sz="1600">
                  <a:solidFill>
                    <a:srgbClr val="D8E6DB"/>
                  </a:solidFill>
                  <a:latin typeface="Arial" panose="020B0604020202020204" pitchFamily="34" charset="0"/>
                </a:defRPr>
              </a:lvl5pPr>
              <a:lvl6pPr marL="25146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6pPr>
              <a:lvl7pPr marL="29718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7pPr>
              <a:lvl8pPr marL="34290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8pPr>
              <a:lvl9pPr marL="3886200" indent="-228600" eaLnBrk="0" fontAlgn="base" hangingPunct="0">
                <a:spcBef>
                  <a:spcPct val="20000"/>
                </a:spcBef>
                <a:spcAft>
                  <a:spcPct val="0"/>
                </a:spcAft>
                <a:buBlip>
                  <a:blip r:embed="rId2"/>
                </a:buBlip>
                <a:defRPr sz="1600">
                  <a:solidFill>
                    <a:srgbClr val="D8E6DB"/>
                  </a:solidFill>
                  <a:latin typeface="Arial" panose="020B0604020202020204" pitchFamily="34" charset="0"/>
                </a:defRPr>
              </a:lvl9pPr>
            </a:lstStyle>
            <a:p>
              <a:pPr algn="ctr" eaLnBrk="1" hangingPunct="1">
                <a:spcBef>
                  <a:spcPct val="0"/>
                </a:spcBef>
                <a:buFontTx/>
                <a:buNone/>
              </a:pPr>
              <a:r>
                <a:rPr lang="en-US" altLang="en-US" sz="1600" b="1">
                  <a:solidFill>
                    <a:schemeClr val="tx1"/>
                  </a:solidFill>
                  <a:cs typeface="Arial" panose="020B0604020202020204" pitchFamily="34" charset="0"/>
                </a:rPr>
                <a:t>Evaluasi </a:t>
              </a:r>
              <a:endParaRPr lang="id-ID" altLang="en-US" sz="1600" b="1">
                <a:solidFill>
                  <a:schemeClr val="tx1"/>
                </a:solidFill>
                <a:cs typeface="Arial" panose="020B0604020202020204" pitchFamily="34" charset="0"/>
              </a:endParaRPr>
            </a:p>
            <a:p>
              <a:pPr algn="ctr" eaLnBrk="1" hangingPunct="1">
                <a:spcBef>
                  <a:spcPct val="0"/>
                </a:spcBef>
                <a:buFontTx/>
                <a:buNone/>
              </a:pPr>
              <a:r>
                <a:rPr lang="en-US" altLang="en-US" sz="1600" b="1">
                  <a:solidFill>
                    <a:schemeClr val="tx1"/>
                  </a:solidFill>
                  <a:cs typeface="Arial" panose="020B0604020202020204" pitchFamily="34" charset="0"/>
                </a:rPr>
                <a:t>Kinerja</a:t>
              </a:r>
              <a:endParaRPr lang="en-GB" altLang="en-US" sz="1600" b="1">
                <a:solidFill>
                  <a:schemeClr val="tx1"/>
                </a:solidFill>
                <a:cs typeface="Arial" panose="020B0604020202020204" pitchFamily="34" charset="0"/>
              </a:endParaRPr>
            </a:p>
          </p:txBody>
        </p:sp>
        <p:sp>
          <p:nvSpPr>
            <p:cNvPr id="6166" name="AutoShape 7"/>
            <p:cNvSpPr>
              <a:spLocks noChangeArrowheads="1"/>
            </p:cNvSpPr>
            <p:nvPr/>
          </p:nvSpPr>
          <p:spPr bwMode="auto">
            <a:xfrm>
              <a:off x="4418140" y="2383969"/>
              <a:ext cx="3962400" cy="1371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26"/>
                    <a:pt x="13795" y="5411"/>
                    <a:pt x="10821" y="5400"/>
                  </a:cubicBezTo>
                  <a:lnTo>
                    <a:pt x="10842" y="0"/>
                  </a:lnTo>
                  <a:cubicBezTo>
                    <a:pt x="16790" y="23"/>
                    <a:pt x="21599" y="4852"/>
                    <a:pt x="21600" y="10799"/>
                  </a:cubicBezTo>
                  <a:lnTo>
                    <a:pt x="21600" y="10800"/>
                  </a:lnTo>
                  <a:lnTo>
                    <a:pt x="24300" y="10800"/>
                  </a:lnTo>
                  <a:lnTo>
                    <a:pt x="18900" y="16200"/>
                  </a:lnTo>
                  <a:lnTo>
                    <a:pt x="13500" y="10800"/>
                  </a:lnTo>
                  <a:lnTo>
                    <a:pt x="16200" y="10800"/>
                  </a:lnTo>
                  <a:close/>
                </a:path>
              </a:pathLst>
            </a:custGeom>
            <a:solidFill>
              <a:srgbClr val="FFCCFF"/>
            </a:solidFill>
            <a:ln w="9525">
              <a:solidFill>
                <a:schemeClr val="tx1"/>
              </a:solidFill>
              <a:miter lim="800000"/>
              <a:headEnd/>
              <a:tailEnd/>
            </a:ln>
          </p:spPr>
          <p:txBody>
            <a:bodyPr wrap="none" anchor="ctr"/>
            <a:lstStyle/>
            <a:p>
              <a:endParaRPr lang="en-US"/>
            </a:p>
          </p:txBody>
        </p:sp>
        <p:sp>
          <p:nvSpPr>
            <p:cNvPr id="6167" name="AutoShape 8"/>
            <p:cNvSpPr>
              <a:spLocks noChangeArrowheads="1"/>
            </p:cNvSpPr>
            <p:nvPr/>
          </p:nvSpPr>
          <p:spPr bwMode="auto">
            <a:xfrm rot="5443272">
              <a:off x="5588743" y="3492370"/>
              <a:ext cx="2268537" cy="226694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04" y="10597"/>
                  </a:moveTo>
                  <a:cubicBezTo>
                    <a:pt x="17195" y="7083"/>
                    <a:pt x="14315" y="4292"/>
                    <a:pt x="10800" y="4292"/>
                  </a:cubicBezTo>
                  <a:cubicBezTo>
                    <a:pt x="10768" y="4291"/>
                    <a:pt x="10737" y="4292"/>
                    <a:pt x="10706" y="4292"/>
                  </a:cubicBezTo>
                  <a:lnTo>
                    <a:pt x="10644" y="1"/>
                  </a:lnTo>
                  <a:cubicBezTo>
                    <a:pt x="10696" y="0"/>
                    <a:pt x="10748" y="-1"/>
                    <a:pt x="10800" y="0"/>
                  </a:cubicBezTo>
                  <a:cubicBezTo>
                    <a:pt x="16633" y="0"/>
                    <a:pt x="21412" y="4632"/>
                    <a:pt x="21594" y="10463"/>
                  </a:cubicBezTo>
                  <a:lnTo>
                    <a:pt x="24293" y="10378"/>
                  </a:lnTo>
                  <a:lnTo>
                    <a:pt x="19600" y="15373"/>
                  </a:lnTo>
                  <a:lnTo>
                    <a:pt x="14606" y="10681"/>
                  </a:lnTo>
                  <a:lnTo>
                    <a:pt x="17304" y="10597"/>
                  </a:lnTo>
                  <a:close/>
                </a:path>
              </a:pathLst>
            </a:custGeom>
            <a:solidFill>
              <a:srgbClr val="FFCCFF"/>
            </a:solidFill>
            <a:ln w="9525">
              <a:solidFill>
                <a:schemeClr val="tx1"/>
              </a:solidFill>
              <a:miter lim="800000"/>
              <a:headEnd/>
              <a:tailEnd/>
            </a:ln>
          </p:spPr>
          <p:txBody>
            <a:bodyPr wrap="none" anchor="ctr"/>
            <a:lstStyle/>
            <a:p>
              <a:endParaRPr lang="en-US"/>
            </a:p>
          </p:txBody>
        </p:sp>
        <p:sp>
          <p:nvSpPr>
            <p:cNvPr id="6168" name="AutoShape 9"/>
            <p:cNvSpPr>
              <a:spLocks noChangeArrowheads="1"/>
            </p:cNvSpPr>
            <p:nvPr/>
          </p:nvSpPr>
          <p:spPr bwMode="auto">
            <a:xfrm rot="10785702">
              <a:off x="1447800" y="4324350"/>
              <a:ext cx="3962400" cy="1371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26"/>
                    <a:pt x="13795" y="5411"/>
                    <a:pt x="10821" y="5400"/>
                  </a:cubicBezTo>
                  <a:lnTo>
                    <a:pt x="10842" y="0"/>
                  </a:lnTo>
                  <a:cubicBezTo>
                    <a:pt x="16790" y="23"/>
                    <a:pt x="21599" y="4852"/>
                    <a:pt x="21600" y="10799"/>
                  </a:cubicBezTo>
                  <a:lnTo>
                    <a:pt x="21600" y="10800"/>
                  </a:lnTo>
                  <a:lnTo>
                    <a:pt x="24300" y="10800"/>
                  </a:lnTo>
                  <a:lnTo>
                    <a:pt x="18900" y="16200"/>
                  </a:lnTo>
                  <a:lnTo>
                    <a:pt x="13500" y="10800"/>
                  </a:lnTo>
                  <a:lnTo>
                    <a:pt x="16200" y="10800"/>
                  </a:lnTo>
                  <a:close/>
                </a:path>
              </a:pathLst>
            </a:custGeom>
            <a:solidFill>
              <a:srgbClr val="FFCCFF"/>
            </a:solidFill>
            <a:ln w="9525">
              <a:solidFill>
                <a:schemeClr val="tx1"/>
              </a:solidFill>
              <a:miter lim="800000"/>
              <a:headEnd/>
              <a:tailEnd/>
            </a:ln>
          </p:spPr>
          <p:txBody>
            <a:bodyPr wrap="none" anchor="ctr"/>
            <a:lstStyle/>
            <a:p>
              <a:endParaRPr lang="en-US"/>
            </a:p>
          </p:txBody>
        </p:sp>
        <p:sp>
          <p:nvSpPr>
            <p:cNvPr id="6169" name="AutoShape 10"/>
            <p:cNvSpPr>
              <a:spLocks noChangeArrowheads="1"/>
            </p:cNvSpPr>
            <p:nvPr/>
          </p:nvSpPr>
          <p:spPr bwMode="auto">
            <a:xfrm rot="-5356773">
              <a:off x="1713706" y="2266157"/>
              <a:ext cx="2268537" cy="2266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12" y="10976"/>
                  </a:moveTo>
                  <a:cubicBezTo>
                    <a:pt x="17114" y="10918"/>
                    <a:pt x="17115" y="10859"/>
                    <a:pt x="17115" y="10800"/>
                  </a:cubicBezTo>
                  <a:cubicBezTo>
                    <a:pt x="17115" y="7312"/>
                    <a:pt x="14287" y="4485"/>
                    <a:pt x="10800" y="4485"/>
                  </a:cubicBezTo>
                  <a:cubicBezTo>
                    <a:pt x="10769" y="4484"/>
                    <a:pt x="10739" y="4485"/>
                    <a:pt x="10709" y="4485"/>
                  </a:cubicBezTo>
                  <a:lnTo>
                    <a:pt x="10644" y="1"/>
                  </a:lnTo>
                  <a:cubicBezTo>
                    <a:pt x="10696" y="0"/>
                    <a:pt x="10748" y="-1"/>
                    <a:pt x="10800" y="0"/>
                  </a:cubicBezTo>
                  <a:cubicBezTo>
                    <a:pt x="16764" y="0"/>
                    <a:pt x="21600" y="4835"/>
                    <a:pt x="21600" y="10800"/>
                  </a:cubicBezTo>
                  <a:cubicBezTo>
                    <a:pt x="21600" y="10900"/>
                    <a:pt x="21598" y="11001"/>
                    <a:pt x="21595" y="11102"/>
                  </a:cubicBezTo>
                  <a:lnTo>
                    <a:pt x="24294" y="11178"/>
                  </a:lnTo>
                  <a:lnTo>
                    <a:pt x="19216" y="15980"/>
                  </a:lnTo>
                  <a:lnTo>
                    <a:pt x="14413" y="10901"/>
                  </a:lnTo>
                  <a:lnTo>
                    <a:pt x="17112" y="10976"/>
                  </a:lnTo>
                  <a:close/>
                </a:path>
              </a:pathLst>
            </a:custGeom>
            <a:solidFill>
              <a:srgbClr val="FFCCFF"/>
            </a:solidFill>
            <a:ln w="9525">
              <a:solidFill>
                <a:schemeClr val="tx1"/>
              </a:solidFill>
              <a:miter lim="800000"/>
              <a:headEnd/>
              <a:tailEnd/>
            </a:ln>
          </p:spPr>
          <p:txBody>
            <a:bodyPr wrap="none" anchor="ctr"/>
            <a:lstStyle/>
            <a:p>
              <a:endParaRPr lang="en-US"/>
            </a:p>
          </p:txBody>
        </p:sp>
      </p:grpSp>
      <p:sp>
        <p:nvSpPr>
          <p:cNvPr id="14" name="Rectangle 5"/>
          <p:cNvSpPr>
            <a:spLocks noChangeArrowheads="1"/>
          </p:cNvSpPr>
          <p:nvPr/>
        </p:nvSpPr>
        <p:spPr bwMode="auto">
          <a:xfrm>
            <a:off x="250825" y="4797152"/>
            <a:ext cx="1973263" cy="1628799"/>
          </a:xfrm>
          <a:prstGeom prst="rect">
            <a:avLst/>
          </a:prstGeom>
          <a:solidFill>
            <a:srgbClr val="FF6600"/>
          </a:solidFill>
          <a:ln w="9525">
            <a:solidFill>
              <a:schemeClr val="tx1"/>
            </a:solidFill>
            <a:miter lim="800000"/>
            <a:headEnd/>
            <a:tailEnd/>
          </a:ln>
          <a:effectLst/>
        </p:spPr>
        <p:txBody>
          <a:bodyPr wrap="none"/>
          <a:lstStyle/>
          <a:p>
            <a:pPr eaLnBrk="1" hangingPunct="1">
              <a:defRPr/>
            </a:pPr>
            <a:r>
              <a:rPr lang="en-US" sz="1600" b="1" dirty="0" err="1">
                <a:solidFill>
                  <a:schemeClr val="bg1"/>
                </a:solidFill>
                <a:effectLst>
                  <a:outerShdw blurRad="38100" dist="38100" dir="2700000" algn="tl">
                    <a:srgbClr val="000000"/>
                  </a:outerShdw>
                </a:effectLst>
                <a:latin typeface="Times New Roman" pitchFamily="18" charset="0"/>
              </a:rPr>
              <a:t>Kinerja</a:t>
            </a:r>
            <a:r>
              <a:rPr lang="id-ID" sz="1600" b="1" dirty="0">
                <a:solidFill>
                  <a:schemeClr val="bg1"/>
                </a:solidFill>
                <a:effectLst>
                  <a:outerShdw blurRad="38100" dist="38100" dir="2700000" algn="tl">
                    <a:srgbClr val="000000"/>
                  </a:outerShdw>
                </a:effectLst>
                <a:latin typeface="Times New Roman" pitchFamily="18" charset="0"/>
              </a:rPr>
              <a:t>:</a:t>
            </a:r>
          </a:p>
          <a:p>
            <a:pPr marL="173038" indent="-173038" eaLnBrk="1" hangingPunct="1">
              <a:buFont typeface="+mj-lt"/>
              <a:buAutoNum type="arabicPeriod"/>
              <a:defRPr/>
            </a:pPr>
            <a:r>
              <a:rPr lang="id-ID" sz="1600" b="1" dirty="0">
                <a:solidFill>
                  <a:schemeClr val="bg1"/>
                </a:solidFill>
                <a:effectLst>
                  <a:outerShdw blurRad="38100" dist="38100" dir="2700000" algn="tl">
                    <a:srgbClr val="000000"/>
                  </a:outerShdw>
                </a:effectLst>
                <a:latin typeface="Times New Roman" pitchFamily="18" charset="0"/>
              </a:rPr>
              <a:t>Output</a:t>
            </a:r>
          </a:p>
          <a:p>
            <a:pPr marL="173038" indent="-173038" eaLnBrk="1" hangingPunct="1">
              <a:buFont typeface="+mj-lt"/>
              <a:buAutoNum type="arabicPeriod"/>
              <a:defRPr/>
            </a:pPr>
            <a:r>
              <a:rPr lang="id-ID" sz="1600" b="1" dirty="0">
                <a:solidFill>
                  <a:schemeClr val="bg1"/>
                </a:solidFill>
                <a:effectLst>
                  <a:outerShdw blurRad="38100" dist="38100" dir="2700000" algn="tl">
                    <a:srgbClr val="000000"/>
                  </a:outerShdw>
                </a:effectLst>
                <a:latin typeface="Times New Roman" pitchFamily="18" charset="0"/>
              </a:rPr>
              <a:t>Outcome</a:t>
            </a:r>
          </a:p>
          <a:p>
            <a:pPr marL="173038" indent="-173038" eaLnBrk="1" hangingPunct="1">
              <a:buFont typeface="+mj-lt"/>
              <a:buAutoNum type="arabicPeriod"/>
              <a:defRPr/>
            </a:pPr>
            <a:r>
              <a:rPr lang="id-ID" sz="1600" b="1" dirty="0">
                <a:solidFill>
                  <a:schemeClr val="bg1"/>
                </a:solidFill>
                <a:effectLst>
                  <a:outerShdw blurRad="38100" dist="38100" dir="2700000" algn="tl">
                    <a:srgbClr val="000000"/>
                  </a:outerShdw>
                </a:effectLst>
                <a:latin typeface="Times New Roman" pitchFamily="18" charset="0"/>
              </a:rPr>
              <a:t>Lainnya:</a:t>
            </a:r>
          </a:p>
          <a:p>
            <a:pPr marL="95250" lvl="1" eaLnBrk="1" hangingPunct="1">
              <a:buFont typeface="Arial" pitchFamily="34" charset="0"/>
              <a:buChar char="•"/>
              <a:defRPr/>
            </a:pPr>
            <a:r>
              <a:rPr lang="id-ID" sz="1600" b="1" dirty="0">
                <a:solidFill>
                  <a:schemeClr val="bg1"/>
                </a:solidFill>
                <a:effectLst>
                  <a:outerShdw blurRad="38100" dist="38100" dir="2700000" algn="tl">
                    <a:srgbClr val="000000"/>
                  </a:outerShdw>
                </a:effectLst>
                <a:latin typeface="Times New Roman" pitchFamily="18" charset="0"/>
              </a:rPr>
              <a:t>  </a:t>
            </a:r>
            <a:r>
              <a:rPr lang="en-US" sz="1600" b="1" dirty="0" err="1" smtClean="0">
                <a:solidFill>
                  <a:schemeClr val="bg1"/>
                </a:solidFill>
                <a:effectLst>
                  <a:outerShdw blurRad="38100" dist="38100" dir="2700000" algn="tl">
                    <a:srgbClr val="000000"/>
                  </a:outerShdw>
                </a:effectLst>
                <a:latin typeface="Times New Roman" pitchFamily="18" charset="0"/>
              </a:rPr>
              <a:t>Inovasi</a:t>
            </a:r>
            <a:r>
              <a:rPr lang="en-US" sz="1600" b="1" dirty="0" smtClean="0">
                <a:solidFill>
                  <a:schemeClr val="bg1"/>
                </a:solidFill>
                <a:effectLst>
                  <a:outerShdw blurRad="38100" dist="38100" dir="2700000" algn="tl">
                    <a:srgbClr val="000000"/>
                  </a:outerShdw>
                </a:effectLst>
                <a:latin typeface="Times New Roman" pitchFamily="18" charset="0"/>
              </a:rPr>
              <a:t> SAKIP</a:t>
            </a:r>
            <a:endParaRPr lang="id-ID" sz="1600" b="1" dirty="0">
              <a:solidFill>
                <a:schemeClr val="bg1"/>
              </a:solidFill>
              <a:effectLst>
                <a:outerShdw blurRad="38100" dist="38100" dir="2700000" algn="tl">
                  <a:srgbClr val="000000"/>
                </a:outerShdw>
              </a:effectLst>
              <a:latin typeface="Times New Roman" pitchFamily="18" charset="0"/>
            </a:endParaRPr>
          </a:p>
          <a:p>
            <a:pPr marL="95250" lvl="1" eaLnBrk="1" hangingPunct="1">
              <a:buFont typeface="Arial" pitchFamily="34" charset="0"/>
              <a:buChar char="•"/>
              <a:defRPr/>
            </a:pPr>
            <a:r>
              <a:rPr lang="id-ID" sz="1600" b="1" dirty="0">
                <a:solidFill>
                  <a:schemeClr val="bg1"/>
                </a:solidFill>
                <a:effectLst>
                  <a:outerShdw blurRad="38100" dist="38100" dir="2700000" algn="tl">
                    <a:srgbClr val="000000"/>
                  </a:outerShdw>
                </a:effectLst>
                <a:latin typeface="Times New Roman" pitchFamily="18" charset="0"/>
              </a:rPr>
              <a:t>  </a:t>
            </a:r>
            <a:r>
              <a:rPr lang="id-ID" sz="1600" b="1" dirty="0" smtClean="0">
                <a:solidFill>
                  <a:schemeClr val="bg1"/>
                </a:solidFill>
                <a:effectLst>
                  <a:outerShdw blurRad="38100" dist="38100" dir="2700000" algn="tl">
                    <a:srgbClr val="000000"/>
                  </a:outerShdw>
                </a:effectLst>
                <a:latin typeface="Times New Roman" pitchFamily="18" charset="0"/>
              </a:rPr>
              <a:t>Penghargaan2</a:t>
            </a:r>
            <a:endParaRPr lang="en-GB" sz="1600" b="1" dirty="0">
              <a:solidFill>
                <a:schemeClr val="bg1"/>
              </a:solidFill>
              <a:effectLst>
                <a:outerShdw blurRad="38100" dist="38100" dir="2700000" algn="tl">
                  <a:srgbClr val="000000"/>
                </a:outerShdw>
              </a:effectLst>
              <a:latin typeface="Times New Roman" pitchFamily="18" charset="0"/>
            </a:endParaRPr>
          </a:p>
        </p:txBody>
      </p:sp>
      <p:sp>
        <p:nvSpPr>
          <p:cNvPr id="15" name="Rectangle 5"/>
          <p:cNvSpPr>
            <a:spLocks noChangeArrowheads="1"/>
          </p:cNvSpPr>
          <p:nvPr/>
        </p:nvSpPr>
        <p:spPr bwMode="auto">
          <a:xfrm>
            <a:off x="6357938" y="285750"/>
            <a:ext cx="2786062" cy="1143000"/>
          </a:xfrm>
          <a:prstGeom prst="rect">
            <a:avLst/>
          </a:prstGeom>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solidFill>
              <a:schemeClr val="tx1"/>
            </a:solidFill>
            <a:miter lim="800000"/>
            <a:headEnd/>
            <a:tailEnd/>
          </a:ln>
          <a:effectLst/>
        </p:spPr>
        <p:txBody>
          <a:bodyPr wrap="none"/>
          <a:lstStyle/>
          <a:p>
            <a:pPr eaLnBrk="1" hangingPunct="1">
              <a:buFont typeface="Arial" charset="0"/>
              <a:buChar char="•"/>
              <a:defRPr/>
            </a:pPr>
            <a:r>
              <a:rPr lang="id-ID" sz="2000" b="1" dirty="0">
                <a:solidFill>
                  <a:schemeClr val="bg1"/>
                </a:solidFill>
                <a:effectLst>
                  <a:outerShdw blurRad="38100" dist="38100" dir="2700000" algn="tl">
                    <a:srgbClr val="000000"/>
                  </a:outerShdw>
                </a:effectLst>
                <a:latin typeface="Tahoma" pitchFamily="34" charset="0"/>
                <a:ea typeface="Tahoma" pitchFamily="34" charset="0"/>
                <a:cs typeface="Tahoma" pitchFamily="34" charset="0"/>
              </a:rPr>
              <a:t>Formalitas</a:t>
            </a:r>
          </a:p>
          <a:p>
            <a:pPr eaLnBrk="1" hangingPunct="1">
              <a:buFont typeface="Arial" charset="0"/>
              <a:buChar char="•"/>
              <a:defRPr/>
            </a:pPr>
            <a:r>
              <a:rPr lang="id-ID" sz="2000" b="1" dirty="0">
                <a:solidFill>
                  <a:schemeClr val="bg1"/>
                </a:solidFill>
                <a:effectLst>
                  <a:outerShdw blurRad="38100" dist="38100" dir="2700000" algn="tl">
                    <a:srgbClr val="000000"/>
                  </a:outerShdw>
                </a:effectLst>
                <a:latin typeface="Tahoma" pitchFamily="34" charset="0"/>
                <a:ea typeface="Tahoma" pitchFamily="34" charset="0"/>
                <a:cs typeface="Tahoma" pitchFamily="34" charset="0"/>
              </a:rPr>
              <a:t>Kualitas/substansi</a:t>
            </a:r>
          </a:p>
          <a:p>
            <a:pPr eaLnBrk="1" hangingPunct="1">
              <a:buFont typeface="Arial" charset="0"/>
              <a:buChar char="•"/>
              <a:defRPr/>
            </a:pPr>
            <a:r>
              <a:rPr lang="id-ID" sz="2000" b="1" dirty="0">
                <a:solidFill>
                  <a:schemeClr val="bg1"/>
                </a:solidFill>
                <a:effectLst>
                  <a:outerShdw blurRad="38100" dist="38100" dir="2700000" algn="tl">
                    <a:srgbClr val="000000"/>
                  </a:outerShdw>
                </a:effectLst>
                <a:latin typeface="Tahoma" pitchFamily="34" charset="0"/>
                <a:ea typeface="Tahoma" pitchFamily="34" charset="0"/>
                <a:cs typeface="Tahoma" pitchFamily="34" charset="0"/>
              </a:rPr>
              <a:t>Pemanfaatan</a:t>
            </a:r>
            <a:endParaRPr lang="en-GB" sz="2000" b="1" dirty="0">
              <a:solidFill>
                <a:schemeClr val="bg1"/>
              </a:solidFill>
              <a:effectLst>
                <a:outerShdw blurRad="38100" dist="38100" dir="2700000" algn="tl">
                  <a:srgbClr val="000000"/>
                </a:outerShdw>
              </a:effectLst>
              <a:latin typeface="Tahoma" pitchFamily="34" charset="0"/>
              <a:ea typeface="Tahoma" pitchFamily="34" charset="0"/>
              <a:cs typeface="Tahoma" pitchFamily="34" charset="0"/>
            </a:endParaRPr>
          </a:p>
        </p:txBody>
      </p:sp>
      <p:cxnSp>
        <p:nvCxnSpPr>
          <p:cNvPr id="16" name="Shape 16"/>
          <p:cNvCxnSpPr>
            <a:cxnSpLocks noChangeShapeType="1"/>
            <a:stCxn id="19" idx="0"/>
            <a:endCxn id="15" idx="1"/>
          </p:cNvCxnSpPr>
          <p:nvPr/>
        </p:nvCxnSpPr>
        <p:spPr bwMode="auto">
          <a:xfrm rot="5400000" flipH="1" flipV="1">
            <a:off x="5286376" y="642937"/>
            <a:ext cx="857250" cy="1285875"/>
          </a:xfrm>
          <a:prstGeom prst="curvedConnector2">
            <a:avLst/>
          </a:prstGeom>
          <a:noFill/>
          <a:ln w="50800" algn="ctr">
            <a:solidFill>
              <a:srgbClr val="FF0000"/>
            </a:solidFill>
            <a:prstDash val="sysDot"/>
            <a:round/>
            <a:headEnd/>
            <a:tailEnd type="arrow" w="med" len="med"/>
          </a:ln>
          <a:extLst>
            <a:ext uri="{909E8E84-426E-40DD-AFC4-6F175D3DCCD1}">
              <a14:hiddenFill xmlns:a14="http://schemas.microsoft.com/office/drawing/2010/main">
                <a:noFill/>
              </a14:hiddenFill>
            </a:ext>
          </a:extLst>
        </p:spPr>
      </p:cxnSp>
      <p:sp>
        <p:nvSpPr>
          <p:cNvPr id="17" name="Text Box 6"/>
          <p:cNvSpPr txBox="1">
            <a:spLocks noChangeArrowheads="1"/>
          </p:cNvSpPr>
          <p:nvPr/>
        </p:nvSpPr>
        <p:spPr bwMode="auto">
          <a:xfrm>
            <a:off x="1684338" y="481013"/>
            <a:ext cx="3173412" cy="519112"/>
          </a:xfrm>
          <a:prstGeom prst="rect">
            <a:avLst/>
          </a:prstGeom>
          <a:noFill/>
          <a:ln w="9525">
            <a:noFill/>
            <a:miter lim="800000"/>
            <a:headEnd/>
            <a:tailEnd/>
          </a:ln>
        </p:spPr>
        <p:txBody>
          <a:bodyPr>
            <a:spAutoFit/>
          </a:bodyPr>
          <a:lstStyle/>
          <a:p>
            <a:pPr algn="ctr" eaLnBrk="1" hangingPunct="1">
              <a:defRPr/>
            </a:pPr>
            <a:r>
              <a:rPr lang="id-ID" sz="2800" b="1" i="1" dirty="0">
                <a:effectLst>
                  <a:outerShdw blurRad="38100" dist="38100" dir="2700000" algn="tl">
                    <a:srgbClr val="FFFFFF"/>
                  </a:outerShdw>
                </a:effectLst>
                <a:latin typeface="Times New Roman" pitchFamily="18" charset="0"/>
              </a:rPr>
              <a:t>Fokus Evaluasi</a:t>
            </a:r>
            <a:endParaRPr lang="en-US" sz="2800" b="1" i="1" dirty="0">
              <a:effectLst>
                <a:outerShdw blurRad="38100" dist="38100" dir="2700000" algn="tl">
                  <a:srgbClr val="FFFFFF"/>
                </a:outerShdw>
              </a:effectLst>
              <a:latin typeface="Times New Roman" pitchFamily="18" charset="0"/>
            </a:endParaRPr>
          </a:p>
        </p:txBody>
      </p:sp>
      <p:sp>
        <p:nvSpPr>
          <p:cNvPr id="18" name="Rectangle 17"/>
          <p:cNvSpPr/>
          <p:nvPr/>
        </p:nvSpPr>
        <p:spPr>
          <a:xfrm>
            <a:off x="4286250" y="3000375"/>
            <a:ext cx="14287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2800" b="1" dirty="0">
                <a:solidFill>
                  <a:schemeClr val="tx1"/>
                </a:solidFill>
              </a:rPr>
              <a:t>SAKIP</a:t>
            </a:r>
          </a:p>
        </p:txBody>
      </p:sp>
      <p:sp>
        <p:nvSpPr>
          <p:cNvPr id="20" name="Left Brace 19"/>
          <p:cNvSpPr/>
          <p:nvPr/>
        </p:nvSpPr>
        <p:spPr>
          <a:xfrm>
            <a:off x="1143000" y="1785938"/>
            <a:ext cx="642938" cy="2643187"/>
          </a:xfrm>
          <a:prstGeom prst="leftBrace">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id-ID"/>
          </a:p>
        </p:txBody>
      </p:sp>
      <p:sp>
        <p:nvSpPr>
          <p:cNvPr id="21" name="Right Brace 20"/>
          <p:cNvSpPr/>
          <p:nvPr/>
        </p:nvSpPr>
        <p:spPr>
          <a:xfrm>
            <a:off x="2500313" y="4786313"/>
            <a:ext cx="500062" cy="1714500"/>
          </a:xfrm>
          <a:prstGeom prst="rightBrace">
            <a:avLst/>
          </a:prstGeom>
          <a:ln w="25400"/>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id-ID"/>
          </a:p>
        </p:txBody>
      </p:sp>
      <p:sp>
        <p:nvSpPr>
          <p:cNvPr id="22" name="Rectangle 21"/>
          <p:cNvSpPr/>
          <p:nvPr/>
        </p:nvSpPr>
        <p:spPr>
          <a:xfrm>
            <a:off x="285750" y="2857500"/>
            <a:ext cx="785813"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dirty="0">
                <a:solidFill>
                  <a:schemeClr val="tx1"/>
                </a:solidFill>
              </a:rPr>
              <a:t>80%</a:t>
            </a:r>
          </a:p>
        </p:txBody>
      </p:sp>
      <p:sp>
        <p:nvSpPr>
          <p:cNvPr id="23" name="Rectangle 22"/>
          <p:cNvSpPr/>
          <p:nvPr/>
        </p:nvSpPr>
        <p:spPr>
          <a:xfrm>
            <a:off x="3071813" y="5357813"/>
            <a:ext cx="785812"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dirty="0">
                <a:solidFill>
                  <a:schemeClr val="tx1"/>
                </a:solidFill>
              </a:rPr>
              <a:t>20%</a:t>
            </a:r>
          </a:p>
        </p:txBody>
      </p:sp>
      <p:sp>
        <p:nvSpPr>
          <p:cNvPr id="24" name="Cloud 23"/>
          <p:cNvSpPr/>
          <p:nvPr/>
        </p:nvSpPr>
        <p:spPr>
          <a:xfrm>
            <a:off x="5715000" y="1643063"/>
            <a:ext cx="785813" cy="357187"/>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1200" b="1" dirty="0">
                <a:solidFill>
                  <a:schemeClr val="tx1"/>
                </a:solidFill>
              </a:rPr>
              <a:t>3</a:t>
            </a:r>
            <a:r>
              <a:rPr lang="en-US" sz="1200" b="1" dirty="0">
                <a:solidFill>
                  <a:schemeClr val="tx1"/>
                </a:solidFill>
              </a:rPr>
              <a:t>0</a:t>
            </a:r>
            <a:r>
              <a:rPr lang="id-ID" sz="1200" b="1" dirty="0">
                <a:solidFill>
                  <a:schemeClr val="tx1"/>
                </a:solidFill>
              </a:rPr>
              <a:t>%</a:t>
            </a:r>
          </a:p>
        </p:txBody>
      </p:sp>
      <p:sp>
        <p:nvSpPr>
          <p:cNvPr id="26" name="Cloud 25"/>
          <p:cNvSpPr/>
          <p:nvPr/>
        </p:nvSpPr>
        <p:spPr>
          <a:xfrm>
            <a:off x="7000875" y="3286125"/>
            <a:ext cx="785813" cy="35718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1200" b="1" dirty="0">
                <a:solidFill>
                  <a:schemeClr val="tx1"/>
                </a:solidFill>
              </a:rPr>
              <a:t>2</a:t>
            </a:r>
            <a:r>
              <a:rPr lang="en-US" sz="1200" b="1" dirty="0">
                <a:solidFill>
                  <a:schemeClr val="tx1"/>
                </a:solidFill>
              </a:rPr>
              <a:t>5</a:t>
            </a:r>
            <a:r>
              <a:rPr lang="id-ID" sz="1200" b="1" dirty="0">
                <a:solidFill>
                  <a:schemeClr val="tx1"/>
                </a:solidFill>
              </a:rPr>
              <a:t>%</a:t>
            </a:r>
          </a:p>
        </p:txBody>
      </p:sp>
      <p:sp>
        <p:nvSpPr>
          <p:cNvPr id="27" name="Cloud 26"/>
          <p:cNvSpPr/>
          <p:nvPr/>
        </p:nvSpPr>
        <p:spPr>
          <a:xfrm>
            <a:off x="5286375" y="4214813"/>
            <a:ext cx="785813" cy="357187"/>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1200" b="1" dirty="0">
                <a:solidFill>
                  <a:schemeClr val="tx1"/>
                </a:solidFill>
              </a:rPr>
              <a:t>15%</a:t>
            </a:r>
          </a:p>
        </p:txBody>
      </p:sp>
      <p:sp>
        <p:nvSpPr>
          <p:cNvPr id="28" name="Cloud 27"/>
          <p:cNvSpPr/>
          <p:nvPr/>
        </p:nvSpPr>
        <p:spPr>
          <a:xfrm>
            <a:off x="2071688" y="2571750"/>
            <a:ext cx="785812" cy="35718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id-ID" sz="1200" b="1" dirty="0" smtClean="0">
                <a:solidFill>
                  <a:schemeClr val="tx1"/>
                </a:solidFill>
              </a:rPr>
              <a:t>1</a:t>
            </a:r>
            <a:r>
              <a:rPr lang="en-US" sz="1200" b="1" dirty="0" smtClean="0">
                <a:solidFill>
                  <a:schemeClr val="tx1"/>
                </a:solidFill>
              </a:rPr>
              <a:t>0</a:t>
            </a:r>
            <a:r>
              <a:rPr lang="id-ID" sz="1200" b="1" dirty="0" smtClean="0">
                <a:solidFill>
                  <a:schemeClr val="tx1"/>
                </a:solidFill>
              </a:rPr>
              <a:t>%</a:t>
            </a:r>
            <a:endParaRPr lang="id-ID" sz="1200" b="1" dirty="0">
              <a:solidFill>
                <a:schemeClr val="tx1"/>
              </a:solidFill>
            </a:endParaRPr>
          </a:p>
        </p:txBody>
      </p:sp>
    </p:spTree>
    <p:extLst>
      <p:ext uri="{BB962C8B-B14F-4D97-AF65-F5344CB8AC3E}">
        <p14:creationId xmlns:p14="http://schemas.microsoft.com/office/powerpoint/2010/main" val="990433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2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3000" fill="hold"/>
                                        <p:tgtEl>
                                          <p:spTgt spid="14"/>
                                        </p:tgtEl>
                                        <p:attrNameLst>
                                          <p:attrName>ppt_x</p:attrName>
                                        </p:attrNameLst>
                                      </p:cBhvr>
                                      <p:tavLst>
                                        <p:tav tm="0">
                                          <p:val>
                                            <p:strVal val="#ppt_x"/>
                                          </p:val>
                                        </p:tav>
                                        <p:tav tm="100000">
                                          <p:val>
                                            <p:strVal val="#ppt_x"/>
                                          </p:val>
                                        </p:tav>
                                      </p:tavLst>
                                    </p:anim>
                                    <p:anim calcmode="lin" valueType="num">
                                      <p:cBhvr additive="base">
                                        <p:cTn id="18" dur="3000" fill="hold"/>
                                        <p:tgtEl>
                                          <p:spTgt spid="14"/>
                                        </p:tgtEl>
                                        <p:attrNameLst>
                                          <p:attrName>ppt_y</p:attrName>
                                        </p:attrNameLst>
                                      </p:cBhvr>
                                      <p:tavLst>
                                        <p:tav tm="0">
                                          <p:val>
                                            <p:strVal val="1+#ppt_h/2"/>
                                          </p:val>
                                        </p:tav>
                                        <p:tav tm="100000">
                                          <p:val>
                                            <p:strVal val="#ppt_y"/>
                                          </p:val>
                                        </p:tav>
                                      </p:tavLst>
                                    </p:anim>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20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par>
                          <p:cTn id="38" fill="hold" nodeType="afterGroup">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childTnLst>
                          </p:cTn>
                        </p:par>
                        <p:par>
                          <p:cTn id="42" fill="hold" nodeType="afterGroup">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linds(horizontal)">
                                      <p:cBhvr>
                                        <p:cTn id="51" dur="500"/>
                                        <p:tgtEl>
                                          <p:spTgt spid="2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1000" fill="hold"/>
                                        <p:tgtEl>
                                          <p:spTgt spid="15"/>
                                        </p:tgtEl>
                                        <p:attrNameLst>
                                          <p:attrName>ppt_w</p:attrName>
                                        </p:attrNameLst>
                                      </p:cBhvr>
                                      <p:tavLst>
                                        <p:tav tm="0">
                                          <p:val>
                                            <p:strVal val="#ppt_w*0.70"/>
                                          </p:val>
                                        </p:tav>
                                        <p:tav tm="100000">
                                          <p:val>
                                            <p:strVal val="#ppt_w"/>
                                          </p:val>
                                        </p:tav>
                                      </p:tavLst>
                                    </p:anim>
                                    <p:anim calcmode="lin" valueType="num">
                                      <p:cBhvr>
                                        <p:cTn id="57" dur="1000" fill="hold"/>
                                        <p:tgtEl>
                                          <p:spTgt spid="15"/>
                                        </p:tgtEl>
                                        <p:attrNameLst>
                                          <p:attrName>ppt_h</p:attrName>
                                        </p:attrNameLst>
                                      </p:cBhvr>
                                      <p:tavLst>
                                        <p:tav tm="0">
                                          <p:val>
                                            <p:strVal val="#ppt_h"/>
                                          </p:val>
                                        </p:tav>
                                        <p:tav tm="100000">
                                          <p:val>
                                            <p:strVal val="#ppt_h"/>
                                          </p:val>
                                        </p:tav>
                                      </p:tavLst>
                                    </p:anim>
                                    <p:animEffect transition="in" filter="fade">
                                      <p:cBhvr>
                                        <p:cTn id="58" dur="1000"/>
                                        <p:tgtEl>
                                          <p:spTgt spid="15"/>
                                        </p:tgtEl>
                                      </p:cBhvr>
                                    </p:animEffect>
                                  </p:childTnLst>
                                </p:cTn>
                              </p:par>
                              <p:par>
                                <p:cTn id="59" presetID="17" presetClass="entr" presetSubtype="1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3000" fill="hold"/>
                                        <p:tgtEl>
                                          <p:spTgt spid="16"/>
                                        </p:tgtEl>
                                        <p:attrNameLst>
                                          <p:attrName>ppt_w</p:attrName>
                                        </p:attrNameLst>
                                      </p:cBhvr>
                                      <p:tavLst>
                                        <p:tav tm="0">
                                          <p:val>
                                            <p:fltVal val="0"/>
                                          </p:val>
                                        </p:tav>
                                        <p:tav tm="100000">
                                          <p:val>
                                            <p:strVal val="#ppt_w"/>
                                          </p:val>
                                        </p:tav>
                                      </p:tavLst>
                                    </p:anim>
                                    <p:anim calcmode="lin" valueType="num">
                                      <p:cBhvr>
                                        <p:cTn id="62" dur="3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5" grpId="0" animBg="1"/>
      <p:bldP spid="18" grpId="0"/>
      <p:bldP spid="20" grpId="0" animBg="1"/>
      <p:bldP spid="21" grpId="0" animBg="1"/>
      <p:bldP spid="22" grpId="0" animBg="1"/>
      <p:bldP spid="23" grpId="0" animBg="1"/>
      <p:bldP spid="24" grpId="0" animBg="1"/>
      <p:bldP spid="2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fld id="{529C5C6C-4962-40A4-8C5E-439B6C591AF3}" type="slidenum">
              <a:rPr lang="en-US" altLang="en-US"/>
              <a:pPr/>
              <a:t>9</a:t>
            </a:fld>
            <a:endParaRPr lang="en-US" altLang="en-US"/>
          </a:p>
        </p:txBody>
      </p:sp>
      <p:sp>
        <p:nvSpPr>
          <p:cNvPr id="5122" name="Rectangle 2"/>
          <p:cNvSpPr>
            <a:spLocks noGrp="1" noChangeArrowheads="1"/>
          </p:cNvSpPr>
          <p:nvPr>
            <p:ph type="title"/>
          </p:nvPr>
        </p:nvSpPr>
        <p:spPr>
          <a:xfrm>
            <a:off x="304800" y="228600"/>
            <a:ext cx="8153400" cy="1143000"/>
          </a:xfrm>
        </p:spPr>
        <p:txBody>
          <a:bodyPr/>
          <a:lstStyle/>
          <a:p>
            <a:pPr eaLnBrk="1" hangingPunct="1">
              <a:defRPr/>
            </a:pPr>
            <a:r>
              <a:rPr lang="en-US" sz="2800" smtClean="0"/>
              <a:t>Sistem Akuntabilitas Kinerja Instansi Pemerintah</a:t>
            </a:r>
          </a:p>
        </p:txBody>
      </p:sp>
      <p:sp>
        <p:nvSpPr>
          <p:cNvPr id="24580" name="Freeform 3"/>
          <p:cNvSpPr>
            <a:spLocks/>
          </p:cNvSpPr>
          <p:nvPr/>
        </p:nvSpPr>
        <p:spPr bwMode="auto">
          <a:xfrm>
            <a:off x="5507038" y="3827463"/>
            <a:ext cx="1349375" cy="219075"/>
          </a:xfrm>
          <a:custGeom>
            <a:avLst/>
            <a:gdLst>
              <a:gd name="T0" fmla="*/ 2147483646 w 850"/>
              <a:gd name="T1" fmla="*/ 0 h 138"/>
              <a:gd name="T2" fmla="*/ 2147483646 w 850"/>
              <a:gd name="T3" fmla="*/ 2147483646 h 138"/>
              <a:gd name="T4" fmla="*/ 0 w 850"/>
              <a:gd name="T5" fmla="*/ 2147483646 h 138"/>
              <a:gd name="T6" fmla="*/ 0 60000 65536"/>
              <a:gd name="T7" fmla="*/ 0 60000 65536"/>
              <a:gd name="T8" fmla="*/ 0 60000 65536"/>
              <a:gd name="T9" fmla="*/ 0 w 850"/>
              <a:gd name="T10" fmla="*/ 0 h 138"/>
              <a:gd name="T11" fmla="*/ 850 w 850"/>
              <a:gd name="T12" fmla="*/ 138 h 138"/>
            </a:gdLst>
            <a:ahLst/>
            <a:cxnLst>
              <a:cxn ang="T6">
                <a:pos x="T0" y="T1"/>
              </a:cxn>
              <a:cxn ang="T7">
                <a:pos x="T2" y="T3"/>
              </a:cxn>
              <a:cxn ang="T8">
                <a:pos x="T4" y="T5"/>
              </a:cxn>
            </a:cxnLst>
            <a:rect l="T9" t="T10" r="T11" b="T12"/>
            <a:pathLst>
              <a:path w="850" h="138">
                <a:moveTo>
                  <a:pt x="850" y="0"/>
                </a:moveTo>
                <a:lnTo>
                  <a:pt x="850" y="138"/>
                </a:lnTo>
                <a:lnTo>
                  <a:pt x="0" y="134"/>
                </a:lnTo>
              </a:path>
            </a:pathLst>
          </a:custGeom>
          <a:noFill/>
          <a:ln w="9525">
            <a:solidFill>
              <a:srgbClr val="33CC33"/>
            </a:solidFill>
            <a:round/>
            <a:headEnd/>
            <a:tailEnd type="triangle" w="med" len="med"/>
          </a:ln>
        </p:spPr>
        <p:txBody>
          <a:bodyPr wrap="none" anchor="ctr"/>
          <a:lstStyle/>
          <a:p>
            <a:endParaRPr lang="id-ID"/>
          </a:p>
        </p:txBody>
      </p:sp>
      <p:sp>
        <p:nvSpPr>
          <p:cNvPr id="24581" name="Line 4"/>
          <p:cNvSpPr>
            <a:spLocks noChangeShapeType="1"/>
          </p:cNvSpPr>
          <p:nvPr/>
        </p:nvSpPr>
        <p:spPr bwMode="auto">
          <a:xfrm flipH="1">
            <a:off x="4572000" y="4953000"/>
            <a:ext cx="20638" cy="914400"/>
          </a:xfrm>
          <a:prstGeom prst="line">
            <a:avLst/>
          </a:prstGeom>
          <a:noFill/>
          <a:ln w="9525">
            <a:solidFill>
              <a:srgbClr val="33CC33"/>
            </a:solidFill>
            <a:round/>
            <a:headEnd/>
            <a:tailEnd/>
          </a:ln>
        </p:spPr>
        <p:txBody>
          <a:bodyPr wrap="none" anchor="ctr"/>
          <a:lstStyle/>
          <a:p>
            <a:endParaRPr lang="id-ID"/>
          </a:p>
        </p:txBody>
      </p:sp>
      <p:sp>
        <p:nvSpPr>
          <p:cNvPr id="24582" name="Line 5"/>
          <p:cNvSpPr>
            <a:spLocks noChangeShapeType="1"/>
          </p:cNvSpPr>
          <p:nvPr/>
        </p:nvSpPr>
        <p:spPr bwMode="auto">
          <a:xfrm>
            <a:off x="4592638" y="4038600"/>
            <a:ext cx="0" cy="685800"/>
          </a:xfrm>
          <a:prstGeom prst="line">
            <a:avLst/>
          </a:prstGeom>
          <a:noFill/>
          <a:ln w="9525">
            <a:solidFill>
              <a:srgbClr val="33CC33"/>
            </a:solidFill>
            <a:round/>
            <a:headEnd/>
            <a:tailEnd type="triangle" w="med" len="med"/>
          </a:ln>
        </p:spPr>
        <p:txBody>
          <a:bodyPr wrap="none" anchor="ctr"/>
          <a:lstStyle/>
          <a:p>
            <a:endParaRPr lang="id-ID"/>
          </a:p>
        </p:txBody>
      </p:sp>
      <p:sp>
        <p:nvSpPr>
          <p:cNvPr id="24583" name="Line 6"/>
          <p:cNvSpPr>
            <a:spLocks noChangeShapeType="1"/>
          </p:cNvSpPr>
          <p:nvPr/>
        </p:nvSpPr>
        <p:spPr bwMode="auto">
          <a:xfrm>
            <a:off x="4592638" y="1981200"/>
            <a:ext cx="0" cy="838200"/>
          </a:xfrm>
          <a:prstGeom prst="line">
            <a:avLst/>
          </a:prstGeom>
          <a:noFill/>
          <a:ln w="9525">
            <a:solidFill>
              <a:srgbClr val="33CC33"/>
            </a:solidFill>
            <a:round/>
            <a:headEnd/>
            <a:tailEnd type="triangle" w="med" len="med"/>
          </a:ln>
        </p:spPr>
        <p:txBody>
          <a:bodyPr wrap="none" anchor="ctr"/>
          <a:lstStyle/>
          <a:p>
            <a:endParaRPr lang="id-ID"/>
          </a:p>
        </p:txBody>
      </p:sp>
      <p:grpSp>
        <p:nvGrpSpPr>
          <p:cNvPr id="2" name="Group 7"/>
          <p:cNvGrpSpPr>
            <a:grpSpLocks/>
          </p:cNvGrpSpPr>
          <p:nvPr/>
        </p:nvGrpSpPr>
        <p:grpSpPr bwMode="auto">
          <a:xfrm>
            <a:off x="1905000" y="5410200"/>
            <a:ext cx="1930400" cy="762000"/>
            <a:chOff x="896" y="3536"/>
            <a:chExt cx="1216" cy="352"/>
          </a:xfrm>
        </p:grpSpPr>
        <p:sp>
          <p:nvSpPr>
            <p:cNvPr id="24615" name="Rectangle 8"/>
            <p:cNvSpPr>
              <a:spLocks noChangeArrowheads="1"/>
            </p:cNvSpPr>
            <p:nvPr/>
          </p:nvSpPr>
          <p:spPr bwMode="auto">
            <a:xfrm>
              <a:off x="960" y="3600"/>
              <a:ext cx="1152" cy="288"/>
            </a:xfrm>
            <a:prstGeom prst="rect">
              <a:avLst/>
            </a:prstGeom>
            <a:solidFill>
              <a:srgbClr val="99FFCC"/>
            </a:solidFill>
            <a:ln w="9525">
              <a:solidFill>
                <a:schemeClr val="tx1"/>
              </a:solidFill>
              <a:miter lim="800000"/>
              <a:headEnd/>
              <a:tailEnd/>
            </a:ln>
          </p:spPr>
          <p:txBody>
            <a:bodyPr wrap="none" anchor="ctr"/>
            <a:lstStyle/>
            <a:p>
              <a:endParaRPr lang="en-US" altLang="en-US"/>
            </a:p>
          </p:txBody>
        </p:sp>
        <p:sp>
          <p:nvSpPr>
            <p:cNvPr id="24616" name="Rectangle 9"/>
            <p:cNvSpPr>
              <a:spLocks noChangeArrowheads="1"/>
            </p:cNvSpPr>
            <p:nvPr/>
          </p:nvSpPr>
          <p:spPr bwMode="auto">
            <a:xfrm>
              <a:off x="928" y="3568"/>
              <a:ext cx="1152" cy="288"/>
            </a:xfrm>
            <a:prstGeom prst="rect">
              <a:avLst/>
            </a:prstGeom>
            <a:solidFill>
              <a:srgbClr val="99FFCC"/>
            </a:solidFill>
            <a:ln w="9525">
              <a:solidFill>
                <a:schemeClr val="tx1"/>
              </a:solidFill>
              <a:miter lim="800000"/>
              <a:headEnd/>
              <a:tailEnd/>
            </a:ln>
          </p:spPr>
          <p:txBody>
            <a:bodyPr wrap="none" anchor="ctr"/>
            <a:lstStyle/>
            <a:p>
              <a:endParaRPr lang="en-US" altLang="en-US"/>
            </a:p>
          </p:txBody>
        </p:sp>
        <p:sp>
          <p:nvSpPr>
            <p:cNvPr id="24617" name="Rectangle 10"/>
            <p:cNvSpPr>
              <a:spLocks noChangeArrowheads="1"/>
            </p:cNvSpPr>
            <p:nvPr/>
          </p:nvSpPr>
          <p:spPr bwMode="auto">
            <a:xfrm>
              <a:off x="896" y="3536"/>
              <a:ext cx="1152" cy="288"/>
            </a:xfrm>
            <a:prstGeom prst="rect">
              <a:avLst/>
            </a:prstGeom>
            <a:solidFill>
              <a:srgbClr val="99FFCC"/>
            </a:solidFill>
            <a:ln w="9525">
              <a:solidFill>
                <a:schemeClr val="tx1"/>
              </a:solidFill>
              <a:miter lim="800000"/>
              <a:headEnd/>
              <a:tailEnd/>
            </a:ln>
          </p:spPr>
          <p:txBody>
            <a:bodyPr wrap="none" anchor="ctr"/>
            <a:lstStyle/>
            <a:p>
              <a:endParaRPr lang="en-US" altLang="en-US"/>
            </a:p>
          </p:txBody>
        </p:sp>
        <p:sp>
          <p:nvSpPr>
            <p:cNvPr id="24618" name="Text Box 11"/>
            <p:cNvSpPr txBox="1">
              <a:spLocks noChangeArrowheads="1"/>
            </p:cNvSpPr>
            <p:nvPr/>
          </p:nvSpPr>
          <p:spPr bwMode="auto">
            <a:xfrm>
              <a:off x="1057" y="3558"/>
              <a:ext cx="849" cy="202"/>
            </a:xfrm>
            <a:prstGeom prst="rect">
              <a:avLst/>
            </a:prstGeom>
            <a:solidFill>
              <a:srgbClr val="99FFCC"/>
            </a:solidFill>
            <a:ln w="9525">
              <a:noFill/>
              <a:miter lim="800000"/>
              <a:headEnd/>
              <a:tailEnd/>
            </a:ln>
          </p:spPr>
          <p:txBody>
            <a:bodyPr wrap="none">
              <a:spAutoFit/>
            </a:bodyPr>
            <a:lstStyle/>
            <a:p>
              <a:pPr algn="ctr">
                <a:lnSpc>
                  <a:spcPct val="80000"/>
                </a:lnSpc>
              </a:pPr>
              <a:r>
                <a:rPr lang="en-US" altLang="en-US" sz="1400" b="1" dirty="0" err="1" smtClean="0">
                  <a:solidFill>
                    <a:srgbClr val="000099"/>
                  </a:solidFill>
                  <a:latin typeface="Arial Narrow" pitchFamily="34" charset="0"/>
                </a:rPr>
                <a:t>Laporan</a:t>
              </a:r>
              <a:r>
                <a:rPr lang="en-US" altLang="en-US" sz="1400" b="1" dirty="0" smtClean="0">
                  <a:solidFill>
                    <a:srgbClr val="000099"/>
                  </a:solidFill>
                  <a:latin typeface="Arial Narrow" pitchFamily="34" charset="0"/>
                </a:rPr>
                <a:t> </a:t>
              </a:r>
              <a:r>
                <a:rPr lang="en-US" altLang="en-US" sz="1400" b="1" dirty="0" err="1" smtClean="0">
                  <a:solidFill>
                    <a:srgbClr val="000099"/>
                  </a:solidFill>
                  <a:latin typeface="Arial Narrow" pitchFamily="34" charset="0"/>
                </a:rPr>
                <a:t>Kinerja</a:t>
              </a:r>
              <a:r>
                <a:rPr lang="en-US" altLang="en-US" sz="1400" b="1" dirty="0" smtClean="0">
                  <a:solidFill>
                    <a:srgbClr val="000099"/>
                  </a:solidFill>
                  <a:latin typeface="Arial Narrow" pitchFamily="34" charset="0"/>
                </a:rPr>
                <a:t> </a:t>
              </a:r>
            </a:p>
            <a:p>
              <a:pPr algn="ctr">
                <a:lnSpc>
                  <a:spcPct val="80000"/>
                </a:lnSpc>
              </a:pPr>
              <a:r>
                <a:rPr lang="en-US" altLang="en-US" sz="1400" b="1" dirty="0" smtClean="0">
                  <a:solidFill>
                    <a:srgbClr val="000099"/>
                  </a:solidFill>
                  <a:latin typeface="Arial Narrow" pitchFamily="34" charset="0"/>
                </a:rPr>
                <a:t>(LAKIP)</a:t>
              </a:r>
              <a:endParaRPr lang="en-US" altLang="en-US" sz="1400" b="1" dirty="0">
                <a:solidFill>
                  <a:srgbClr val="000099"/>
                </a:solidFill>
                <a:latin typeface="Arial Narrow" pitchFamily="34" charset="0"/>
              </a:endParaRPr>
            </a:p>
          </p:txBody>
        </p:sp>
      </p:grpSp>
      <p:sp>
        <p:nvSpPr>
          <p:cNvPr id="24585" name="Rectangle 12"/>
          <p:cNvSpPr>
            <a:spLocks noChangeArrowheads="1"/>
          </p:cNvSpPr>
          <p:nvPr/>
        </p:nvSpPr>
        <p:spPr bwMode="auto">
          <a:xfrm>
            <a:off x="3657600" y="4724400"/>
            <a:ext cx="1925638" cy="457200"/>
          </a:xfrm>
          <a:prstGeom prst="rect">
            <a:avLst/>
          </a:prstGeom>
          <a:solidFill>
            <a:srgbClr val="FFCC00"/>
          </a:solidFill>
          <a:ln w="9525">
            <a:solidFill>
              <a:schemeClr val="tx1"/>
            </a:solidFill>
            <a:miter lim="800000"/>
            <a:headEnd/>
            <a:tailEnd/>
          </a:ln>
        </p:spPr>
        <p:txBody>
          <a:bodyPr wrap="none" anchor="ctr"/>
          <a:lstStyle/>
          <a:p>
            <a:endParaRPr lang="en-US" altLang="en-US"/>
          </a:p>
        </p:txBody>
      </p:sp>
      <p:sp>
        <p:nvSpPr>
          <p:cNvPr id="24586" name="Rectangle 13"/>
          <p:cNvSpPr>
            <a:spLocks noChangeArrowheads="1"/>
          </p:cNvSpPr>
          <p:nvPr/>
        </p:nvSpPr>
        <p:spPr bwMode="auto">
          <a:xfrm>
            <a:off x="3657600" y="3657600"/>
            <a:ext cx="1828800" cy="685800"/>
          </a:xfrm>
          <a:prstGeom prst="rect">
            <a:avLst/>
          </a:prstGeom>
          <a:solidFill>
            <a:srgbClr val="FFCC00"/>
          </a:solidFill>
          <a:ln w="9525">
            <a:solidFill>
              <a:schemeClr val="tx1"/>
            </a:solidFill>
            <a:miter lim="800000"/>
            <a:headEnd/>
            <a:tailEnd/>
          </a:ln>
        </p:spPr>
        <p:txBody>
          <a:bodyPr wrap="none" anchor="ctr"/>
          <a:lstStyle/>
          <a:p>
            <a:pPr algn="ctr" eaLnBrk="1" hangingPunct="1"/>
            <a:endParaRPr lang="en-US" altLang="en-US" sz="2800">
              <a:latin typeface="Arial" charset="0"/>
            </a:endParaRPr>
          </a:p>
        </p:txBody>
      </p:sp>
      <p:grpSp>
        <p:nvGrpSpPr>
          <p:cNvPr id="3" name="Group 14"/>
          <p:cNvGrpSpPr>
            <a:grpSpLocks/>
          </p:cNvGrpSpPr>
          <p:nvPr/>
        </p:nvGrpSpPr>
        <p:grpSpPr bwMode="auto">
          <a:xfrm>
            <a:off x="3678238" y="2801938"/>
            <a:ext cx="1905000" cy="550862"/>
            <a:chOff x="912" y="1680"/>
            <a:chExt cx="1216" cy="352"/>
          </a:xfrm>
        </p:grpSpPr>
        <p:sp>
          <p:nvSpPr>
            <p:cNvPr id="24612" name="Rectangle 15"/>
            <p:cNvSpPr>
              <a:spLocks noChangeArrowheads="1"/>
            </p:cNvSpPr>
            <p:nvPr/>
          </p:nvSpPr>
          <p:spPr bwMode="auto">
            <a:xfrm>
              <a:off x="976" y="1744"/>
              <a:ext cx="1152" cy="288"/>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24613" name="Rectangle 16"/>
            <p:cNvSpPr>
              <a:spLocks noChangeArrowheads="1"/>
            </p:cNvSpPr>
            <p:nvPr/>
          </p:nvSpPr>
          <p:spPr bwMode="auto">
            <a:xfrm>
              <a:off x="944" y="1712"/>
              <a:ext cx="1152" cy="288"/>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24614" name="Rectangle 17"/>
            <p:cNvSpPr>
              <a:spLocks noChangeArrowheads="1"/>
            </p:cNvSpPr>
            <p:nvPr/>
          </p:nvSpPr>
          <p:spPr bwMode="auto">
            <a:xfrm>
              <a:off x="912" y="1680"/>
              <a:ext cx="1152" cy="288"/>
            </a:xfrm>
            <a:prstGeom prst="rect">
              <a:avLst/>
            </a:prstGeom>
            <a:solidFill>
              <a:schemeClr val="accent1"/>
            </a:solidFill>
            <a:ln w="9525">
              <a:solidFill>
                <a:schemeClr val="tx1"/>
              </a:solidFill>
              <a:miter lim="800000"/>
              <a:headEnd/>
              <a:tailEnd/>
            </a:ln>
          </p:spPr>
          <p:txBody>
            <a:bodyPr wrap="none" anchor="ctr"/>
            <a:lstStyle/>
            <a:p>
              <a:endParaRPr lang="en-US" altLang="en-US"/>
            </a:p>
          </p:txBody>
        </p:sp>
      </p:grpSp>
      <p:grpSp>
        <p:nvGrpSpPr>
          <p:cNvPr id="4" name="Group 18"/>
          <p:cNvGrpSpPr>
            <a:grpSpLocks/>
          </p:cNvGrpSpPr>
          <p:nvPr/>
        </p:nvGrpSpPr>
        <p:grpSpPr bwMode="auto">
          <a:xfrm>
            <a:off x="3657600" y="2184400"/>
            <a:ext cx="1828800" cy="485775"/>
            <a:chOff x="912" y="1680"/>
            <a:chExt cx="1216" cy="352"/>
          </a:xfrm>
        </p:grpSpPr>
        <p:sp>
          <p:nvSpPr>
            <p:cNvPr id="24609" name="Rectangle 19"/>
            <p:cNvSpPr>
              <a:spLocks noChangeArrowheads="1"/>
            </p:cNvSpPr>
            <p:nvPr/>
          </p:nvSpPr>
          <p:spPr bwMode="auto">
            <a:xfrm>
              <a:off x="976" y="1744"/>
              <a:ext cx="1152" cy="288"/>
            </a:xfrm>
            <a:prstGeom prst="rect">
              <a:avLst/>
            </a:prstGeom>
            <a:solidFill>
              <a:srgbClr val="99FFCC"/>
            </a:solidFill>
            <a:ln w="9525">
              <a:solidFill>
                <a:schemeClr val="tx1"/>
              </a:solidFill>
              <a:miter lim="800000"/>
              <a:headEnd/>
              <a:tailEnd/>
            </a:ln>
          </p:spPr>
          <p:txBody>
            <a:bodyPr wrap="none" anchor="ctr"/>
            <a:lstStyle/>
            <a:p>
              <a:endParaRPr lang="en-US" altLang="en-US"/>
            </a:p>
          </p:txBody>
        </p:sp>
        <p:sp>
          <p:nvSpPr>
            <p:cNvPr id="24610" name="Rectangle 20"/>
            <p:cNvSpPr>
              <a:spLocks noChangeArrowheads="1"/>
            </p:cNvSpPr>
            <p:nvPr/>
          </p:nvSpPr>
          <p:spPr bwMode="auto">
            <a:xfrm>
              <a:off x="944" y="1712"/>
              <a:ext cx="1152" cy="288"/>
            </a:xfrm>
            <a:prstGeom prst="rect">
              <a:avLst/>
            </a:prstGeom>
            <a:solidFill>
              <a:srgbClr val="99FFCC"/>
            </a:solidFill>
            <a:ln w="9525">
              <a:solidFill>
                <a:schemeClr val="tx1"/>
              </a:solidFill>
              <a:miter lim="800000"/>
              <a:headEnd/>
              <a:tailEnd/>
            </a:ln>
          </p:spPr>
          <p:txBody>
            <a:bodyPr wrap="none" anchor="ctr"/>
            <a:lstStyle/>
            <a:p>
              <a:endParaRPr lang="en-US" altLang="en-US"/>
            </a:p>
          </p:txBody>
        </p:sp>
        <p:sp>
          <p:nvSpPr>
            <p:cNvPr id="24611" name="Rectangle 21"/>
            <p:cNvSpPr>
              <a:spLocks noChangeArrowheads="1"/>
            </p:cNvSpPr>
            <p:nvPr/>
          </p:nvSpPr>
          <p:spPr bwMode="auto">
            <a:xfrm>
              <a:off x="912" y="1680"/>
              <a:ext cx="1152" cy="288"/>
            </a:xfrm>
            <a:prstGeom prst="rect">
              <a:avLst/>
            </a:prstGeom>
            <a:solidFill>
              <a:srgbClr val="99FFCC"/>
            </a:solidFill>
            <a:ln w="9525">
              <a:solidFill>
                <a:schemeClr val="tx1"/>
              </a:solidFill>
              <a:miter lim="800000"/>
              <a:headEnd/>
              <a:tailEnd/>
            </a:ln>
          </p:spPr>
          <p:txBody>
            <a:bodyPr wrap="none" anchor="ctr"/>
            <a:lstStyle/>
            <a:p>
              <a:endParaRPr lang="en-US" altLang="en-US"/>
            </a:p>
          </p:txBody>
        </p:sp>
      </p:grpSp>
      <p:sp>
        <p:nvSpPr>
          <p:cNvPr id="24589" name="Rectangle 22"/>
          <p:cNvSpPr>
            <a:spLocks noChangeArrowheads="1"/>
          </p:cNvSpPr>
          <p:nvPr/>
        </p:nvSpPr>
        <p:spPr bwMode="auto">
          <a:xfrm>
            <a:off x="3754438" y="1371600"/>
            <a:ext cx="1600200" cy="685800"/>
          </a:xfrm>
          <a:prstGeom prst="rect">
            <a:avLst/>
          </a:prstGeom>
          <a:solidFill>
            <a:srgbClr val="99FFCC"/>
          </a:solidFill>
          <a:ln w="9525">
            <a:solidFill>
              <a:schemeClr val="tx1"/>
            </a:solidFill>
            <a:miter lim="800000"/>
            <a:headEnd/>
            <a:tailEnd/>
          </a:ln>
        </p:spPr>
        <p:txBody>
          <a:bodyPr wrap="none" anchor="ctr"/>
          <a:lstStyle/>
          <a:p>
            <a:endParaRPr lang="en-US" altLang="en-US"/>
          </a:p>
        </p:txBody>
      </p:sp>
      <p:sp>
        <p:nvSpPr>
          <p:cNvPr id="24590" name="Rectangle 23"/>
          <p:cNvSpPr>
            <a:spLocks noChangeArrowheads="1"/>
          </p:cNvSpPr>
          <p:nvPr/>
        </p:nvSpPr>
        <p:spPr bwMode="auto">
          <a:xfrm>
            <a:off x="6116638" y="3352800"/>
            <a:ext cx="1828800" cy="457200"/>
          </a:xfrm>
          <a:prstGeom prst="rect">
            <a:avLst/>
          </a:prstGeom>
          <a:solidFill>
            <a:schemeClr val="accent1"/>
          </a:solidFill>
          <a:ln w="9525">
            <a:solidFill>
              <a:schemeClr val="tx1"/>
            </a:solidFill>
            <a:miter lim="800000"/>
            <a:headEnd/>
            <a:tailEnd/>
          </a:ln>
        </p:spPr>
        <p:txBody>
          <a:bodyPr wrap="none" anchor="ctr"/>
          <a:lstStyle/>
          <a:p>
            <a:endParaRPr lang="en-US" altLang="en-US"/>
          </a:p>
        </p:txBody>
      </p:sp>
      <p:sp>
        <p:nvSpPr>
          <p:cNvPr id="24591" name="Text Box 24"/>
          <p:cNvSpPr txBox="1">
            <a:spLocks noChangeArrowheads="1"/>
          </p:cNvSpPr>
          <p:nvPr/>
        </p:nvSpPr>
        <p:spPr bwMode="auto">
          <a:xfrm>
            <a:off x="3959225" y="1544638"/>
            <a:ext cx="1222375" cy="369887"/>
          </a:xfrm>
          <a:prstGeom prst="rect">
            <a:avLst/>
          </a:prstGeom>
          <a:noFill/>
          <a:ln w="9525">
            <a:noFill/>
            <a:miter lim="800000"/>
            <a:headEnd/>
            <a:tailEnd/>
          </a:ln>
        </p:spPr>
        <p:txBody>
          <a:bodyPr wrap="none">
            <a:spAutoFit/>
          </a:bodyPr>
          <a:lstStyle/>
          <a:p>
            <a:pPr algn="ctr"/>
            <a:r>
              <a:rPr lang="en-US" altLang="en-US" b="1">
                <a:solidFill>
                  <a:srgbClr val="000099"/>
                </a:solidFill>
                <a:latin typeface="Arial" charset="0"/>
              </a:rPr>
              <a:t>RPJMN/D</a:t>
            </a:r>
          </a:p>
        </p:txBody>
      </p:sp>
      <p:sp>
        <p:nvSpPr>
          <p:cNvPr id="24592" name="Text Box 25"/>
          <p:cNvSpPr txBox="1">
            <a:spLocks noChangeArrowheads="1"/>
          </p:cNvSpPr>
          <p:nvPr/>
        </p:nvSpPr>
        <p:spPr bwMode="auto">
          <a:xfrm>
            <a:off x="3733800" y="2259013"/>
            <a:ext cx="1730375" cy="261937"/>
          </a:xfrm>
          <a:prstGeom prst="rect">
            <a:avLst/>
          </a:prstGeom>
          <a:noFill/>
          <a:ln w="9525">
            <a:noFill/>
            <a:miter lim="800000"/>
            <a:headEnd/>
            <a:tailEnd/>
          </a:ln>
        </p:spPr>
        <p:txBody>
          <a:bodyPr wrap="none">
            <a:spAutoFit/>
          </a:bodyPr>
          <a:lstStyle/>
          <a:p>
            <a:pPr algn="ctr">
              <a:lnSpc>
                <a:spcPct val="80000"/>
              </a:lnSpc>
            </a:pPr>
            <a:r>
              <a:rPr lang="en-US" altLang="en-US" sz="1400" b="1">
                <a:solidFill>
                  <a:srgbClr val="000099"/>
                </a:solidFill>
                <a:latin typeface="Arial" charset="0"/>
              </a:rPr>
              <a:t>Rencana</a:t>
            </a:r>
            <a:r>
              <a:rPr lang="en-US" altLang="en-US" sz="1400" b="1">
                <a:latin typeface="Arial" charset="0"/>
              </a:rPr>
              <a:t> </a:t>
            </a:r>
            <a:r>
              <a:rPr lang="en-US" altLang="en-US" sz="1400" b="1">
                <a:solidFill>
                  <a:srgbClr val="000099"/>
                </a:solidFill>
                <a:latin typeface="Arial" charset="0"/>
              </a:rPr>
              <a:t>Strategis</a:t>
            </a:r>
          </a:p>
        </p:txBody>
      </p:sp>
      <p:sp>
        <p:nvSpPr>
          <p:cNvPr id="24593" name="Text Box 26"/>
          <p:cNvSpPr txBox="1">
            <a:spLocks noChangeArrowheads="1"/>
          </p:cNvSpPr>
          <p:nvPr/>
        </p:nvSpPr>
        <p:spPr bwMode="auto">
          <a:xfrm>
            <a:off x="3776663" y="2827338"/>
            <a:ext cx="1622425" cy="431800"/>
          </a:xfrm>
          <a:prstGeom prst="rect">
            <a:avLst/>
          </a:prstGeom>
          <a:noFill/>
          <a:ln w="9525">
            <a:noFill/>
            <a:miter lim="800000"/>
            <a:headEnd/>
            <a:tailEnd/>
          </a:ln>
        </p:spPr>
        <p:txBody>
          <a:bodyPr wrap="none">
            <a:spAutoFit/>
          </a:bodyPr>
          <a:lstStyle/>
          <a:p>
            <a:pPr algn="ctr">
              <a:lnSpc>
                <a:spcPct val="80000"/>
              </a:lnSpc>
            </a:pPr>
            <a:r>
              <a:rPr lang="en-US" altLang="en-US" sz="1400" b="1">
                <a:solidFill>
                  <a:srgbClr val="000099"/>
                </a:solidFill>
                <a:latin typeface="Arial" charset="0"/>
              </a:rPr>
              <a:t>Rencana Kinerja </a:t>
            </a:r>
          </a:p>
          <a:p>
            <a:pPr algn="ctr">
              <a:lnSpc>
                <a:spcPct val="80000"/>
              </a:lnSpc>
            </a:pPr>
            <a:r>
              <a:rPr lang="en-US" altLang="en-US" sz="1400" b="1">
                <a:solidFill>
                  <a:srgbClr val="000099"/>
                </a:solidFill>
                <a:latin typeface="Arial" charset="0"/>
              </a:rPr>
              <a:t>Tahunan</a:t>
            </a:r>
          </a:p>
        </p:txBody>
      </p:sp>
      <p:sp>
        <p:nvSpPr>
          <p:cNvPr id="24594" name="Text Box 27"/>
          <p:cNvSpPr txBox="1">
            <a:spLocks noChangeArrowheads="1"/>
          </p:cNvSpPr>
          <p:nvPr/>
        </p:nvSpPr>
        <p:spPr bwMode="auto">
          <a:xfrm>
            <a:off x="3581400" y="3733800"/>
            <a:ext cx="2017713" cy="609398"/>
          </a:xfrm>
          <a:prstGeom prst="rect">
            <a:avLst/>
          </a:prstGeom>
          <a:noFill/>
          <a:ln w="9525">
            <a:noFill/>
            <a:miter lim="800000"/>
            <a:headEnd/>
            <a:tailEnd/>
          </a:ln>
        </p:spPr>
        <p:txBody>
          <a:bodyPr>
            <a:spAutoFit/>
          </a:bodyPr>
          <a:lstStyle/>
          <a:p>
            <a:pPr algn="ctr">
              <a:lnSpc>
                <a:spcPct val="80000"/>
              </a:lnSpc>
            </a:pPr>
            <a:r>
              <a:rPr lang="en-US" altLang="en-US" sz="1400" b="1" dirty="0" err="1" smtClean="0">
                <a:solidFill>
                  <a:srgbClr val="000099"/>
                </a:solidFill>
                <a:latin typeface="Arial" charset="0"/>
              </a:rPr>
              <a:t>Perjanjian</a:t>
            </a:r>
            <a:r>
              <a:rPr lang="en-US" altLang="en-US" sz="1400" b="1" dirty="0" smtClean="0">
                <a:solidFill>
                  <a:srgbClr val="000099"/>
                </a:solidFill>
                <a:latin typeface="Arial" charset="0"/>
              </a:rPr>
              <a:t> </a:t>
            </a:r>
            <a:r>
              <a:rPr lang="en-US" altLang="en-US" sz="1400" b="1" dirty="0" err="1">
                <a:solidFill>
                  <a:srgbClr val="000099"/>
                </a:solidFill>
                <a:latin typeface="Arial" charset="0"/>
              </a:rPr>
              <a:t>Kinerja</a:t>
            </a:r>
            <a:r>
              <a:rPr lang="en-US" altLang="en-US" sz="1400" b="1" dirty="0">
                <a:solidFill>
                  <a:srgbClr val="000099"/>
                </a:solidFill>
                <a:latin typeface="Arial" charset="0"/>
              </a:rPr>
              <a:t> </a:t>
            </a:r>
          </a:p>
          <a:p>
            <a:pPr algn="ctr">
              <a:lnSpc>
                <a:spcPct val="80000"/>
              </a:lnSpc>
            </a:pPr>
            <a:r>
              <a:rPr lang="en-US" altLang="en-US" sz="1400" b="1" dirty="0">
                <a:solidFill>
                  <a:srgbClr val="000099"/>
                </a:solidFill>
                <a:latin typeface="Arial" charset="0"/>
              </a:rPr>
              <a:t>(Performance</a:t>
            </a:r>
          </a:p>
          <a:p>
            <a:pPr algn="ctr">
              <a:lnSpc>
                <a:spcPct val="80000"/>
              </a:lnSpc>
            </a:pPr>
            <a:r>
              <a:rPr lang="en-US" altLang="en-US" sz="1400" b="1" dirty="0">
                <a:solidFill>
                  <a:srgbClr val="000099"/>
                </a:solidFill>
                <a:latin typeface="Arial" charset="0"/>
              </a:rPr>
              <a:t>Contract/Agreement</a:t>
            </a:r>
            <a:r>
              <a:rPr lang="en-US" altLang="en-US" sz="1400" b="1" dirty="0">
                <a:latin typeface="Arial" charset="0"/>
              </a:rPr>
              <a:t>)</a:t>
            </a:r>
          </a:p>
        </p:txBody>
      </p:sp>
      <p:sp>
        <p:nvSpPr>
          <p:cNvPr id="24595" name="Text Box 28"/>
          <p:cNvSpPr txBox="1">
            <a:spLocks noChangeArrowheads="1"/>
          </p:cNvSpPr>
          <p:nvPr/>
        </p:nvSpPr>
        <p:spPr bwMode="auto">
          <a:xfrm>
            <a:off x="6078538" y="3378200"/>
            <a:ext cx="1927225" cy="431800"/>
          </a:xfrm>
          <a:prstGeom prst="rect">
            <a:avLst/>
          </a:prstGeom>
          <a:noFill/>
          <a:ln w="9525">
            <a:noFill/>
            <a:miter lim="800000"/>
            <a:headEnd/>
            <a:tailEnd/>
          </a:ln>
        </p:spPr>
        <p:txBody>
          <a:bodyPr wrap="none">
            <a:spAutoFit/>
          </a:bodyPr>
          <a:lstStyle/>
          <a:p>
            <a:pPr algn="ctr">
              <a:lnSpc>
                <a:spcPct val="80000"/>
              </a:lnSpc>
            </a:pPr>
            <a:r>
              <a:rPr lang="en-US" altLang="en-US" sz="1400" b="1">
                <a:solidFill>
                  <a:srgbClr val="000099"/>
                </a:solidFill>
                <a:latin typeface="Arial" charset="0"/>
              </a:rPr>
              <a:t>Rencana Kerja </a:t>
            </a:r>
          </a:p>
          <a:p>
            <a:pPr algn="ctr">
              <a:lnSpc>
                <a:spcPct val="80000"/>
              </a:lnSpc>
            </a:pPr>
            <a:r>
              <a:rPr lang="en-US" altLang="en-US" sz="1400" b="1">
                <a:solidFill>
                  <a:srgbClr val="000099"/>
                </a:solidFill>
                <a:latin typeface="Arial" charset="0"/>
              </a:rPr>
              <a:t>dan Anggaran (RKA</a:t>
            </a:r>
            <a:r>
              <a:rPr lang="en-US" altLang="en-US" sz="1400" b="1">
                <a:latin typeface="Arial" charset="0"/>
              </a:rPr>
              <a:t>)</a:t>
            </a:r>
          </a:p>
        </p:txBody>
      </p:sp>
      <p:sp>
        <p:nvSpPr>
          <p:cNvPr id="24596" name="Text Box 29"/>
          <p:cNvSpPr txBox="1">
            <a:spLocks noChangeArrowheads="1"/>
          </p:cNvSpPr>
          <p:nvPr/>
        </p:nvSpPr>
        <p:spPr bwMode="auto">
          <a:xfrm>
            <a:off x="4210050" y="4697413"/>
            <a:ext cx="873125" cy="530225"/>
          </a:xfrm>
          <a:prstGeom prst="rect">
            <a:avLst/>
          </a:prstGeom>
          <a:noFill/>
          <a:ln w="9525">
            <a:noFill/>
            <a:miter lim="800000"/>
            <a:headEnd/>
            <a:tailEnd/>
          </a:ln>
        </p:spPr>
        <p:txBody>
          <a:bodyPr wrap="none">
            <a:spAutoFit/>
          </a:bodyPr>
          <a:lstStyle/>
          <a:p>
            <a:pPr algn="ctr">
              <a:lnSpc>
                <a:spcPct val="80000"/>
              </a:lnSpc>
            </a:pPr>
            <a:r>
              <a:rPr lang="en-US" altLang="en-US" b="1">
                <a:solidFill>
                  <a:srgbClr val="000099"/>
                </a:solidFill>
                <a:latin typeface="Arial Narrow" pitchFamily="34" charset="0"/>
              </a:rPr>
              <a:t>Kinerja </a:t>
            </a:r>
          </a:p>
          <a:p>
            <a:pPr algn="ctr">
              <a:lnSpc>
                <a:spcPct val="80000"/>
              </a:lnSpc>
            </a:pPr>
            <a:r>
              <a:rPr lang="en-US" altLang="en-US" b="1">
                <a:solidFill>
                  <a:srgbClr val="000099"/>
                </a:solidFill>
                <a:latin typeface="Arial Narrow" pitchFamily="34" charset="0"/>
              </a:rPr>
              <a:t>Aktual</a:t>
            </a:r>
          </a:p>
        </p:txBody>
      </p:sp>
      <p:sp>
        <p:nvSpPr>
          <p:cNvPr id="24597" name="WordArt 30"/>
          <p:cNvSpPr>
            <a:spLocks noChangeArrowheads="1" noChangeShapeType="1" noTextEdit="1"/>
          </p:cNvSpPr>
          <p:nvPr/>
        </p:nvSpPr>
        <p:spPr bwMode="auto">
          <a:xfrm rot="-5329263">
            <a:off x="-128588" y="2643188"/>
            <a:ext cx="3660775" cy="2032000"/>
          </a:xfrm>
          <a:prstGeom prst="rect">
            <a:avLst/>
          </a:prstGeom>
        </p:spPr>
        <p:txBody>
          <a:bodyPr spcFirstLastPara="1" wrap="none" fromWordArt="1">
            <a:prstTxWarp prst="textArchUp">
              <a:avLst>
                <a:gd name="adj" fmla="val 10898580"/>
              </a:avLst>
            </a:prstTxWarp>
          </a:bodyPr>
          <a:lstStyle/>
          <a:p>
            <a:pPr algn="ctr"/>
            <a:r>
              <a:rPr lang="id-ID" sz="2000" b="1" kern="10">
                <a:ln w="9525">
                  <a:solidFill>
                    <a:schemeClr val="bg1"/>
                  </a:solidFill>
                  <a:round/>
                  <a:headEnd/>
                  <a:tailEnd/>
                </a:ln>
                <a:solidFill>
                  <a:srgbClr val="333333"/>
                </a:solidFill>
                <a:latin typeface="Arial"/>
                <a:cs typeface="Arial"/>
              </a:rPr>
              <a:t>Performance Feedback</a:t>
            </a:r>
          </a:p>
        </p:txBody>
      </p:sp>
      <p:sp>
        <p:nvSpPr>
          <p:cNvPr id="24598" name="Freeform 31"/>
          <p:cNvSpPr>
            <a:spLocks/>
          </p:cNvSpPr>
          <p:nvPr/>
        </p:nvSpPr>
        <p:spPr bwMode="auto">
          <a:xfrm rot="-360181">
            <a:off x="1684338" y="1562100"/>
            <a:ext cx="1909762" cy="139700"/>
          </a:xfrm>
          <a:custGeom>
            <a:avLst/>
            <a:gdLst>
              <a:gd name="T0" fmla="*/ 0 w 1632"/>
              <a:gd name="T1" fmla="*/ 2147483646 h 384"/>
              <a:gd name="T2" fmla="*/ 2147483646 w 1632"/>
              <a:gd name="T3" fmla="*/ 0 h 384"/>
              <a:gd name="T4" fmla="*/ 2147483646 w 1632"/>
              <a:gd name="T5" fmla="*/ 2147483646 h 384"/>
              <a:gd name="T6" fmla="*/ 0 60000 65536"/>
              <a:gd name="T7" fmla="*/ 0 60000 65536"/>
              <a:gd name="T8" fmla="*/ 0 60000 65536"/>
              <a:gd name="T9" fmla="*/ 0 w 1632"/>
              <a:gd name="T10" fmla="*/ 0 h 384"/>
              <a:gd name="T11" fmla="*/ 1632 w 1632"/>
              <a:gd name="T12" fmla="*/ 384 h 384"/>
            </a:gdLst>
            <a:ahLst/>
            <a:cxnLst>
              <a:cxn ang="T6">
                <a:pos x="T0" y="T1"/>
              </a:cxn>
              <a:cxn ang="T7">
                <a:pos x="T2" y="T3"/>
              </a:cxn>
              <a:cxn ang="T8">
                <a:pos x="T4" y="T5"/>
              </a:cxn>
            </a:cxnLst>
            <a:rect l="T9" t="T10" r="T11" b="T12"/>
            <a:pathLst>
              <a:path w="1632" h="384">
                <a:moveTo>
                  <a:pt x="0" y="384"/>
                </a:moveTo>
                <a:cubicBezTo>
                  <a:pt x="272" y="192"/>
                  <a:pt x="544" y="0"/>
                  <a:pt x="816" y="0"/>
                </a:cubicBezTo>
                <a:cubicBezTo>
                  <a:pt x="1088" y="0"/>
                  <a:pt x="1496" y="320"/>
                  <a:pt x="1632" y="384"/>
                </a:cubicBezTo>
              </a:path>
            </a:pathLst>
          </a:custGeom>
          <a:noFill/>
          <a:ln w="57150" cap="rnd">
            <a:solidFill>
              <a:srgbClr val="33CC33"/>
            </a:solidFill>
            <a:prstDash val="sysDot"/>
            <a:round/>
            <a:headEnd/>
            <a:tailEnd type="triangle" w="med" len="med"/>
          </a:ln>
        </p:spPr>
        <p:txBody>
          <a:bodyPr wrap="none" anchor="ctr"/>
          <a:lstStyle/>
          <a:p>
            <a:endParaRPr lang="id-ID"/>
          </a:p>
        </p:txBody>
      </p:sp>
      <p:sp>
        <p:nvSpPr>
          <p:cNvPr id="24599" name="Line 32"/>
          <p:cNvSpPr>
            <a:spLocks noChangeShapeType="1"/>
          </p:cNvSpPr>
          <p:nvPr/>
        </p:nvSpPr>
        <p:spPr bwMode="auto">
          <a:xfrm>
            <a:off x="1392238" y="2400300"/>
            <a:ext cx="2286000" cy="0"/>
          </a:xfrm>
          <a:prstGeom prst="line">
            <a:avLst/>
          </a:prstGeom>
          <a:noFill/>
          <a:ln w="31750" cap="rnd">
            <a:solidFill>
              <a:srgbClr val="33CC33"/>
            </a:solidFill>
            <a:prstDash val="sysDot"/>
            <a:round/>
            <a:headEnd/>
            <a:tailEnd type="triangle" w="med" len="med"/>
          </a:ln>
        </p:spPr>
        <p:txBody>
          <a:bodyPr wrap="none" anchor="ctr"/>
          <a:lstStyle/>
          <a:p>
            <a:endParaRPr lang="id-ID"/>
          </a:p>
        </p:txBody>
      </p:sp>
      <p:sp>
        <p:nvSpPr>
          <p:cNvPr id="24600" name="Line 33"/>
          <p:cNvSpPr>
            <a:spLocks noChangeShapeType="1"/>
          </p:cNvSpPr>
          <p:nvPr/>
        </p:nvSpPr>
        <p:spPr bwMode="auto">
          <a:xfrm>
            <a:off x="973138" y="3048000"/>
            <a:ext cx="2667000" cy="0"/>
          </a:xfrm>
          <a:prstGeom prst="line">
            <a:avLst/>
          </a:prstGeom>
          <a:noFill/>
          <a:ln w="31750" cap="rnd">
            <a:solidFill>
              <a:srgbClr val="33CC33"/>
            </a:solidFill>
            <a:prstDash val="sysDot"/>
            <a:round/>
            <a:headEnd/>
            <a:tailEnd type="triangle" w="med" len="med"/>
          </a:ln>
        </p:spPr>
        <p:txBody>
          <a:bodyPr wrap="none" anchor="ctr"/>
          <a:lstStyle/>
          <a:p>
            <a:endParaRPr lang="id-ID"/>
          </a:p>
        </p:txBody>
      </p:sp>
      <p:sp>
        <p:nvSpPr>
          <p:cNvPr id="24601" name="Freeform 34"/>
          <p:cNvSpPr>
            <a:spLocks/>
          </p:cNvSpPr>
          <p:nvPr/>
        </p:nvSpPr>
        <p:spPr bwMode="auto">
          <a:xfrm>
            <a:off x="5634038" y="3044825"/>
            <a:ext cx="1244600" cy="307975"/>
          </a:xfrm>
          <a:custGeom>
            <a:avLst/>
            <a:gdLst>
              <a:gd name="T0" fmla="*/ 0 w 825"/>
              <a:gd name="T1" fmla="*/ 2147483646 h 183"/>
              <a:gd name="T2" fmla="*/ 2147483646 w 825"/>
              <a:gd name="T3" fmla="*/ 0 h 183"/>
              <a:gd name="T4" fmla="*/ 2147483646 w 825"/>
              <a:gd name="T5" fmla="*/ 2147483646 h 183"/>
              <a:gd name="T6" fmla="*/ 0 60000 65536"/>
              <a:gd name="T7" fmla="*/ 0 60000 65536"/>
              <a:gd name="T8" fmla="*/ 0 60000 65536"/>
              <a:gd name="T9" fmla="*/ 0 w 825"/>
              <a:gd name="T10" fmla="*/ 0 h 183"/>
              <a:gd name="T11" fmla="*/ 825 w 825"/>
              <a:gd name="T12" fmla="*/ 183 h 183"/>
            </a:gdLst>
            <a:ahLst/>
            <a:cxnLst>
              <a:cxn ang="T6">
                <a:pos x="T0" y="T1"/>
              </a:cxn>
              <a:cxn ang="T7">
                <a:pos x="T2" y="T3"/>
              </a:cxn>
              <a:cxn ang="T8">
                <a:pos x="T4" y="T5"/>
              </a:cxn>
            </a:cxnLst>
            <a:rect l="T9" t="T10" r="T11" b="T12"/>
            <a:pathLst>
              <a:path w="825" h="183">
                <a:moveTo>
                  <a:pt x="0" y="2"/>
                </a:moveTo>
                <a:lnTo>
                  <a:pt x="816" y="0"/>
                </a:lnTo>
                <a:lnTo>
                  <a:pt x="825" y="183"/>
                </a:lnTo>
              </a:path>
            </a:pathLst>
          </a:custGeom>
          <a:noFill/>
          <a:ln w="9525">
            <a:solidFill>
              <a:srgbClr val="33CC33"/>
            </a:solidFill>
            <a:round/>
            <a:headEnd/>
            <a:tailEnd type="triangle" w="med" len="med"/>
          </a:ln>
        </p:spPr>
        <p:txBody>
          <a:bodyPr wrap="none" anchor="ctr"/>
          <a:lstStyle/>
          <a:p>
            <a:endParaRPr lang="id-ID"/>
          </a:p>
        </p:txBody>
      </p:sp>
      <p:sp>
        <p:nvSpPr>
          <p:cNvPr id="24602" name="Line 35"/>
          <p:cNvSpPr>
            <a:spLocks noChangeShapeType="1"/>
          </p:cNvSpPr>
          <p:nvPr/>
        </p:nvSpPr>
        <p:spPr bwMode="auto">
          <a:xfrm>
            <a:off x="4592638" y="3352800"/>
            <a:ext cx="0" cy="304800"/>
          </a:xfrm>
          <a:prstGeom prst="line">
            <a:avLst/>
          </a:prstGeom>
          <a:noFill/>
          <a:ln w="9525">
            <a:solidFill>
              <a:srgbClr val="33CC33"/>
            </a:solidFill>
            <a:round/>
            <a:headEnd/>
            <a:tailEnd type="triangle" w="med" len="med"/>
          </a:ln>
        </p:spPr>
        <p:txBody>
          <a:bodyPr wrap="none" anchor="ctr"/>
          <a:lstStyle/>
          <a:p>
            <a:endParaRPr lang="id-ID"/>
          </a:p>
        </p:txBody>
      </p:sp>
      <p:sp>
        <p:nvSpPr>
          <p:cNvPr id="24603" name="Line 36"/>
          <p:cNvSpPr>
            <a:spLocks noChangeShapeType="1"/>
          </p:cNvSpPr>
          <p:nvPr/>
        </p:nvSpPr>
        <p:spPr bwMode="auto">
          <a:xfrm flipH="1">
            <a:off x="3886200" y="5867400"/>
            <a:ext cx="685800" cy="0"/>
          </a:xfrm>
          <a:prstGeom prst="line">
            <a:avLst/>
          </a:prstGeom>
          <a:noFill/>
          <a:ln w="9525">
            <a:solidFill>
              <a:srgbClr val="33CC33"/>
            </a:solidFill>
            <a:round/>
            <a:headEnd/>
            <a:tailEnd type="triangle" w="med" len="med"/>
          </a:ln>
        </p:spPr>
        <p:txBody>
          <a:bodyPr wrap="none" anchor="ctr"/>
          <a:lstStyle/>
          <a:p>
            <a:endParaRPr lang="id-ID"/>
          </a:p>
        </p:txBody>
      </p:sp>
      <p:sp>
        <p:nvSpPr>
          <p:cNvPr id="24604" name="Line 37"/>
          <p:cNvSpPr>
            <a:spLocks noChangeShapeType="1"/>
          </p:cNvSpPr>
          <p:nvPr/>
        </p:nvSpPr>
        <p:spPr bwMode="auto">
          <a:xfrm>
            <a:off x="4364038" y="5867400"/>
            <a:ext cx="1295400" cy="0"/>
          </a:xfrm>
          <a:prstGeom prst="line">
            <a:avLst/>
          </a:prstGeom>
          <a:noFill/>
          <a:ln w="9525">
            <a:solidFill>
              <a:srgbClr val="33CC33"/>
            </a:solidFill>
            <a:round/>
            <a:headEnd/>
            <a:tailEnd type="triangle" w="med" len="med"/>
          </a:ln>
        </p:spPr>
        <p:txBody>
          <a:bodyPr wrap="none" anchor="ctr"/>
          <a:lstStyle/>
          <a:p>
            <a:endParaRPr lang="id-ID"/>
          </a:p>
        </p:txBody>
      </p:sp>
      <p:sp>
        <p:nvSpPr>
          <p:cNvPr id="24605" name="Rectangle 38"/>
          <p:cNvSpPr>
            <a:spLocks noChangeArrowheads="1"/>
          </p:cNvSpPr>
          <p:nvPr/>
        </p:nvSpPr>
        <p:spPr bwMode="auto">
          <a:xfrm>
            <a:off x="5562600" y="5638800"/>
            <a:ext cx="1981200" cy="609600"/>
          </a:xfrm>
          <a:prstGeom prst="rect">
            <a:avLst/>
          </a:prstGeom>
          <a:solidFill>
            <a:srgbClr val="FFFF00"/>
          </a:solidFill>
          <a:ln w="9525">
            <a:solidFill>
              <a:schemeClr val="tx1"/>
            </a:solidFill>
            <a:miter lim="800000"/>
            <a:headEnd/>
            <a:tailEnd/>
          </a:ln>
        </p:spPr>
        <p:txBody>
          <a:bodyPr wrap="none" anchor="ctr"/>
          <a:lstStyle/>
          <a:p>
            <a:endParaRPr lang="en-US" altLang="en-US"/>
          </a:p>
        </p:txBody>
      </p:sp>
      <p:sp>
        <p:nvSpPr>
          <p:cNvPr id="24606" name="Rectangle 39"/>
          <p:cNvSpPr>
            <a:spLocks noChangeArrowheads="1"/>
          </p:cNvSpPr>
          <p:nvPr/>
        </p:nvSpPr>
        <p:spPr bwMode="auto">
          <a:xfrm>
            <a:off x="5410200" y="5562600"/>
            <a:ext cx="1981200" cy="584200"/>
          </a:xfrm>
          <a:prstGeom prst="rect">
            <a:avLst/>
          </a:prstGeom>
          <a:solidFill>
            <a:srgbClr val="FFFF00"/>
          </a:solidFill>
          <a:ln w="9525">
            <a:solidFill>
              <a:schemeClr val="tx1"/>
            </a:solidFill>
            <a:miter lim="800000"/>
            <a:headEnd/>
            <a:tailEnd/>
          </a:ln>
        </p:spPr>
        <p:txBody>
          <a:bodyPr wrap="none" anchor="ctr"/>
          <a:lstStyle/>
          <a:p>
            <a:endParaRPr lang="en-US" altLang="en-US"/>
          </a:p>
        </p:txBody>
      </p:sp>
      <p:sp>
        <p:nvSpPr>
          <p:cNvPr id="24607" name="Rectangle 40"/>
          <p:cNvSpPr>
            <a:spLocks noChangeArrowheads="1"/>
          </p:cNvSpPr>
          <p:nvPr/>
        </p:nvSpPr>
        <p:spPr bwMode="auto">
          <a:xfrm>
            <a:off x="5334000" y="5410200"/>
            <a:ext cx="1981200" cy="685800"/>
          </a:xfrm>
          <a:prstGeom prst="rect">
            <a:avLst/>
          </a:prstGeom>
          <a:solidFill>
            <a:srgbClr val="FFFF00"/>
          </a:solidFill>
          <a:ln w="9525">
            <a:solidFill>
              <a:schemeClr val="tx1"/>
            </a:solidFill>
            <a:miter lim="800000"/>
            <a:headEnd/>
            <a:tailEnd/>
          </a:ln>
        </p:spPr>
        <p:txBody>
          <a:bodyPr wrap="none" anchor="ctr"/>
          <a:lstStyle/>
          <a:p>
            <a:endParaRPr lang="en-US" altLang="en-US"/>
          </a:p>
        </p:txBody>
      </p:sp>
      <p:sp>
        <p:nvSpPr>
          <p:cNvPr id="24608" name="Text Box 41"/>
          <p:cNvSpPr txBox="1">
            <a:spLocks noChangeArrowheads="1"/>
          </p:cNvSpPr>
          <p:nvPr/>
        </p:nvSpPr>
        <p:spPr bwMode="auto">
          <a:xfrm>
            <a:off x="5257800" y="5410200"/>
            <a:ext cx="2133600" cy="749300"/>
          </a:xfrm>
          <a:prstGeom prst="rect">
            <a:avLst/>
          </a:prstGeom>
          <a:noFill/>
          <a:ln w="9525">
            <a:noFill/>
            <a:miter lim="800000"/>
            <a:headEnd/>
            <a:tailEnd/>
          </a:ln>
        </p:spPr>
        <p:txBody>
          <a:bodyPr>
            <a:spAutoFit/>
          </a:bodyPr>
          <a:lstStyle/>
          <a:p>
            <a:pPr algn="ctr">
              <a:lnSpc>
                <a:spcPct val="80000"/>
              </a:lnSpc>
            </a:pPr>
            <a:r>
              <a:rPr lang="en-US" altLang="en-US" b="1">
                <a:solidFill>
                  <a:srgbClr val="000099"/>
                </a:solidFill>
                <a:latin typeface="Arial Narrow" pitchFamily="34" charset="0"/>
              </a:rPr>
              <a:t>Laporan pertanggungjawaban  keuangan</a:t>
            </a:r>
            <a:endParaRPr lang="en-US" altLang="en-US" sz="2000" b="1">
              <a:solidFill>
                <a:srgbClr val="000099"/>
              </a:solidFill>
              <a:latin typeface="Arial Narrow" pitchFamily="34" charset="0"/>
            </a:endParaRPr>
          </a:p>
        </p:txBody>
      </p:sp>
    </p:spTree>
  </p:cSld>
  <p:clrMapOvr>
    <a:masterClrMapping/>
  </p:clrMapOvr>
  <p:transition spd="slow">
    <p:plu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1534</TotalTime>
  <Words>3095</Words>
  <Application>Microsoft Office PowerPoint</Application>
  <PresentationFormat>On-screen Show (4:3)</PresentationFormat>
  <Paragraphs>735</Paragraphs>
  <Slides>30</Slides>
  <Notes>10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30</vt:i4>
      </vt:variant>
    </vt:vector>
  </HeadingPairs>
  <TitlesOfParts>
    <vt:vector size="46" baseType="lpstr">
      <vt:lpstr>Arial</vt:lpstr>
      <vt:lpstr>Arial Narrow</vt:lpstr>
      <vt:lpstr>Bookman Old Style</vt:lpstr>
      <vt:lpstr>Calibri</vt:lpstr>
      <vt:lpstr>Comic Sans MS</vt:lpstr>
      <vt:lpstr>Copperplate Gothic Bold</vt:lpstr>
      <vt:lpstr>Courier New</vt:lpstr>
      <vt:lpstr>Impact</vt:lpstr>
      <vt:lpstr>Lucida Sans Unicode</vt:lpstr>
      <vt:lpstr>Tahoma</vt:lpstr>
      <vt:lpstr>Times New Roman</vt:lpstr>
      <vt:lpstr>Verdana</vt:lpstr>
      <vt:lpstr>Wingdings</vt:lpstr>
      <vt:lpstr>Wingdings 2</vt:lpstr>
      <vt:lpstr>Wingdings 3</vt:lpstr>
      <vt:lpstr>Concourse</vt:lpstr>
      <vt:lpstr>SISTEM AKUNTABILITAS KINERJA INSTANSI PEMERINTAH</vt:lpstr>
      <vt:lpstr>KEDEPUTIAN AKUNTABILITAS KINERJA APARATUR (Kenapa perlu ?/alasan dibentuknya Kedeputian..!) </vt:lpstr>
      <vt:lpstr>KEDEPUTIAN AKUNTABILITAS KINERJA APARATUR (ingin memastikan)</vt:lpstr>
      <vt:lpstr>KEDEPUTIAN AKUNTABILITAS KINERJA APARATUR (yang dilakukan)</vt:lpstr>
      <vt:lpstr>KEDEPUTIAN AKUNTABILITAS KINERJA APARATUR (yang dihasilkan)</vt:lpstr>
      <vt:lpstr>SIMPULAN</vt:lpstr>
      <vt:lpstr>KEDEPUTIAN AKUNTABILITAS KINERJA APARATUR  (Kinerja vs Kerja)</vt:lpstr>
      <vt:lpstr>PowerPoint Presentation</vt:lpstr>
      <vt:lpstr>Sistem Akuntabilitas Kinerja Instansi Pemerintah</vt:lpstr>
      <vt:lpstr>PowerPoint Presentation</vt:lpstr>
      <vt:lpstr>Results-Oriented Government</vt:lpstr>
      <vt:lpstr>Results-Oriented Government</vt:lpstr>
      <vt:lpstr>Results-Oriented Government</vt:lpstr>
      <vt:lpstr>PowerPoint Presentation</vt:lpstr>
      <vt:lpstr>PowerPoint Presentation</vt:lpstr>
      <vt:lpstr>PowerPoint Presentation</vt:lpstr>
      <vt:lpstr>Rencana Strategis, Rencana Kinerja, Perjanjian Kinerja dan Laporan Kinerja (LAKIP) dalam Sistem AKIP</vt:lpstr>
      <vt:lpstr> PERENCANAAN KINERJA</vt:lpstr>
      <vt:lpstr> PENGUKURAN KINERJA</vt:lpstr>
      <vt:lpstr>PowerPoint Presentation</vt:lpstr>
      <vt:lpstr>RENCANA STRATEGIS 2010-2014</vt:lpstr>
      <vt:lpstr>RENCANA STRATEGIS 2010-2014</vt:lpstr>
      <vt:lpstr>RENCANA STRATEGIS 2010-2014</vt:lpstr>
      <vt:lpstr>RENCANA STRATEGIS 2010-2014</vt:lpstr>
      <vt:lpstr>RENCANA STRATEGIS 2015-2019</vt:lpstr>
      <vt:lpstr>RENCANA STRATEGIS 2015-2019</vt:lpstr>
      <vt:lpstr>RENCANA STRATEGIS 2015-2019</vt:lpstr>
      <vt:lpstr>PowerPoint Presentation</vt:lpstr>
      <vt:lpstr>PowerPoint Presentation</vt:lpstr>
      <vt:lpstr>Penyimpulan Hasil Akhir</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OP2</cp:lastModifiedBy>
  <cp:revision>126</cp:revision>
  <dcterms:created xsi:type="dcterms:W3CDTF">2015-07-07T06:18:24Z</dcterms:created>
  <dcterms:modified xsi:type="dcterms:W3CDTF">2015-09-22T03:30:48Z</dcterms:modified>
</cp:coreProperties>
</file>