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63"/>
  </p:notesMasterIdLst>
  <p:sldIdLst>
    <p:sldId id="260" r:id="rId2"/>
    <p:sldId id="261" r:id="rId3"/>
    <p:sldId id="307" r:id="rId4"/>
    <p:sldId id="280" r:id="rId5"/>
    <p:sldId id="327" r:id="rId6"/>
    <p:sldId id="345" r:id="rId7"/>
    <p:sldId id="346" r:id="rId8"/>
    <p:sldId id="268" r:id="rId9"/>
    <p:sldId id="270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8" r:id="rId30"/>
    <p:sldId id="329" r:id="rId31"/>
    <p:sldId id="330" r:id="rId32"/>
    <p:sldId id="331" r:id="rId33"/>
    <p:sldId id="333" r:id="rId34"/>
    <p:sldId id="334" r:id="rId35"/>
    <p:sldId id="335" r:id="rId36"/>
    <p:sldId id="336" r:id="rId37"/>
    <p:sldId id="337" r:id="rId38"/>
    <p:sldId id="259" r:id="rId39"/>
    <p:sldId id="281" r:id="rId40"/>
    <p:sldId id="282" r:id="rId41"/>
    <p:sldId id="283" r:id="rId42"/>
    <p:sldId id="284" r:id="rId43"/>
    <p:sldId id="338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340" r:id="rId53"/>
    <p:sldId id="343" r:id="rId54"/>
    <p:sldId id="293" r:id="rId55"/>
    <p:sldId id="295" r:id="rId56"/>
    <p:sldId id="297" r:id="rId57"/>
    <p:sldId id="301" r:id="rId58"/>
    <p:sldId id="302" r:id="rId59"/>
    <p:sldId id="258" r:id="rId60"/>
    <p:sldId id="342" r:id="rId61"/>
    <p:sldId id="344" r:id="rId6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-102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8AF606-AEB1-48B7-8334-9B5AA102C2C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C57345-3B64-473B-8E22-7F6BE048327E}">
      <dgm:prSet custT="1"/>
      <dgm:spPr/>
      <dgm:t>
        <a:bodyPr/>
        <a:lstStyle/>
        <a:p>
          <a:pPr rtl="0"/>
          <a:r>
            <a:rPr lang="id-ID" sz="3600" dirty="0" smtClean="0"/>
            <a:t>Pengertian ETIKA ; </a:t>
          </a:r>
        </a:p>
        <a:p>
          <a:pPr rtl="0"/>
          <a:r>
            <a:rPr lang="id-ID" sz="2800" dirty="0" smtClean="0"/>
            <a:t>Lebih dipahami sebagai refleksi atas baik/buruk , benar/salah yang harus dilakukan, bagaimana melakukan yang baik  atau yang benar. Sedangkan MORAL mengacu pada kewajiban untuk melakukan yang baik atau yang seharusnya dilakukan </a:t>
          </a:r>
          <a:r>
            <a:rPr lang="en-US" sz="5100" dirty="0" smtClean="0"/>
            <a:t> </a:t>
          </a:r>
          <a:endParaRPr lang="en-US" sz="6500" dirty="0"/>
        </a:p>
      </dgm:t>
    </dgm:pt>
    <dgm:pt modelId="{4BFE5CD9-BBDF-4DA4-B5D7-E6C18F357E28}" type="parTrans" cxnId="{AF864F3F-38A3-46F1-AA45-B8BF3D8F9114}">
      <dgm:prSet/>
      <dgm:spPr/>
      <dgm:t>
        <a:bodyPr/>
        <a:lstStyle/>
        <a:p>
          <a:endParaRPr lang="en-US"/>
        </a:p>
      </dgm:t>
    </dgm:pt>
    <dgm:pt modelId="{07434379-D1F6-4D93-B00A-5E78B067693C}" type="sibTrans" cxnId="{AF864F3F-38A3-46F1-AA45-B8BF3D8F9114}">
      <dgm:prSet/>
      <dgm:spPr/>
      <dgm:t>
        <a:bodyPr/>
        <a:lstStyle/>
        <a:p>
          <a:endParaRPr lang="en-US"/>
        </a:p>
      </dgm:t>
    </dgm:pt>
    <dgm:pt modelId="{7151345C-6D9E-4B6A-AB37-F6D56CA424E8}" type="pres">
      <dgm:prSet presAssocID="{7D8AF606-AEB1-48B7-8334-9B5AA102C2C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7B816F3B-0383-4FD4-ADC4-75E5D439DBAF}" type="pres">
      <dgm:prSet presAssocID="{D0C57345-3B64-473B-8E22-7F6BE048327E}" presName="circ1TxSh" presStyleLbl="vennNode1" presStyleIdx="0" presStyleCnt="1" custScaleX="143244"/>
      <dgm:spPr/>
      <dgm:t>
        <a:bodyPr/>
        <a:lstStyle/>
        <a:p>
          <a:endParaRPr lang="en-US"/>
        </a:p>
      </dgm:t>
    </dgm:pt>
  </dgm:ptLst>
  <dgm:cxnLst>
    <dgm:cxn modelId="{8B16B8E5-5A86-4E4A-AE3F-38B67D1DE6D8}" type="presOf" srcId="{7D8AF606-AEB1-48B7-8334-9B5AA102C2C8}" destId="{7151345C-6D9E-4B6A-AB37-F6D56CA424E8}" srcOrd="0" destOrd="0" presId="urn:microsoft.com/office/officeart/2005/8/layout/venn1"/>
    <dgm:cxn modelId="{951639C5-2589-4329-BD6C-F55A26787895}" type="presOf" srcId="{D0C57345-3B64-473B-8E22-7F6BE048327E}" destId="{7B816F3B-0383-4FD4-ADC4-75E5D439DBAF}" srcOrd="0" destOrd="0" presId="urn:microsoft.com/office/officeart/2005/8/layout/venn1"/>
    <dgm:cxn modelId="{AF864F3F-38A3-46F1-AA45-B8BF3D8F9114}" srcId="{7D8AF606-AEB1-48B7-8334-9B5AA102C2C8}" destId="{D0C57345-3B64-473B-8E22-7F6BE048327E}" srcOrd="0" destOrd="0" parTransId="{4BFE5CD9-BBDF-4DA4-B5D7-E6C18F357E28}" sibTransId="{07434379-D1F6-4D93-B00A-5E78B067693C}"/>
    <dgm:cxn modelId="{1B2D6B5E-7BDF-446D-8832-9232BF7E6A1A}" type="presParOf" srcId="{7151345C-6D9E-4B6A-AB37-F6D56CA424E8}" destId="{7B816F3B-0383-4FD4-ADC4-75E5D439DBAF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8AF606-AEB1-48B7-8334-9B5AA102C2C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C57345-3B64-473B-8E22-7F6BE048327E}">
      <dgm:prSet custT="1"/>
      <dgm:spPr/>
      <dgm:t>
        <a:bodyPr/>
        <a:lstStyle/>
        <a:p>
          <a:pPr rtl="0"/>
          <a:r>
            <a:rPr lang="id-ID" sz="2800" dirty="0" smtClean="0"/>
            <a:t>ETIKA, kaitanya dengan pelayanan publik, adalah refleksi tentang standar NORMA yang menentukan baik/buruk , benar/salah perilaku, tndakan dan keputusan untuk mengarahkan kebijakan publik dalam rangka menjalankan tanggung jawab </a:t>
          </a:r>
        </a:p>
        <a:p>
          <a:pPr rtl="0"/>
          <a:r>
            <a:rPr lang="id-ID" sz="2800" dirty="0" smtClean="0"/>
            <a:t>[ akuntabilitas ] </a:t>
          </a:r>
          <a:r>
            <a:rPr lang="en-US" sz="6400" dirty="0" smtClean="0"/>
            <a:t> </a:t>
          </a:r>
          <a:endParaRPr lang="en-US" sz="6400" dirty="0"/>
        </a:p>
      </dgm:t>
    </dgm:pt>
    <dgm:pt modelId="{4BFE5CD9-BBDF-4DA4-B5D7-E6C18F357E28}" type="parTrans" cxnId="{AF864F3F-38A3-46F1-AA45-B8BF3D8F9114}">
      <dgm:prSet/>
      <dgm:spPr/>
      <dgm:t>
        <a:bodyPr/>
        <a:lstStyle/>
        <a:p>
          <a:endParaRPr lang="en-US"/>
        </a:p>
      </dgm:t>
    </dgm:pt>
    <dgm:pt modelId="{07434379-D1F6-4D93-B00A-5E78B067693C}" type="sibTrans" cxnId="{AF864F3F-38A3-46F1-AA45-B8BF3D8F9114}">
      <dgm:prSet/>
      <dgm:spPr/>
      <dgm:t>
        <a:bodyPr/>
        <a:lstStyle/>
        <a:p>
          <a:endParaRPr lang="en-US"/>
        </a:p>
      </dgm:t>
    </dgm:pt>
    <dgm:pt modelId="{7151345C-6D9E-4B6A-AB37-F6D56CA424E8}" type="pres">
      <dgm:prSet presAssocID="{7D8AF606-AEB1-48B7-8334-9B5AA102C2C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7B816F3B-0383-4FD4-ADC4-75E5D439DBAF}" type="pres">
      <dgm:prSet presAssocID="{D0C57345-3B64-473B-8E22-7F6BE048327E}" presName="circ1TxSh" presStyleLbl="vennNode1" presStyleIdx="0" presStyleCnt="1" custScaleX="143244"/>
      <dgm:spPr/>
      <dgm:t>
        <a:bodyPr/>
        <a:lstStyle/>
        <a:p>
          <a:endParaRPr lang="en-US"/>
        </a:p>
      </dgm:t>
    </dgm:pt>
  </dgm:ptLst>
  <dgm:cxnLst>
    <dgm:cxn modelId="{31C5CDD1-5FDA-4BC8-A289-E4FB42B82EAE}" type="presOf" srcId="{D0C57345-3B64-473B-8E22-7F6BE048327E}" destId="{7B816F3B-0383-4FD4-ADC4-75E5D439DBAF}" srcOrd="0" destOrd="0" presId="urn:microsoft.com/office/officeart/2005/8/layout/venn1"/>
    <dgm:cxn modelId="{AF864F3F-38A3-46F1-AA45-B8BF3D8F9114}" srcId="{7D8AF606-AEB1-48B7-8334-9B5AA102C2C8}" destId="{D0C57345-3B64-473B-8E22-7F6BE048327E}" srcOrd="0" destOrd="0" parTransId="{4BFE5CD9-BBDF-4DA4-B5D7-E6C18F357E28}" sibTransId="{07434379-D1F6-4D93-B00A-5E78B067693C}"/>
    <dgm:cxn modelId="{71C63C99-081B-4D01-81B4-CB65F72440E3}" type="presOf" srcId="{7D8AF606-AEB1-48B7-8334-9B5AA102C2C8}" destId="{7151345C-6D9E-4B6A-AB37-F6D56CA424E8}" srcOrd="0" destOrd="0" presId="urn:microsoft.com/office/officeart/2005/8/layout/venn1"/>
    <dgm:cxn modelId="{85853A15-7099-4D7B-8B3B-F5AFEEC6ECE4}" type="presParOf" srcId="{7151345C-6D9E-4B6A-AB37-F6D56CA424E8}" destId="{7B816F3B-0383-4FD4-ADC4-75E5D439DBAF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8AF606-AEB1-48B7-8334-9B5AA102C2C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C57345-3B64-473B-8E22-7F6BE048327E}">
      <dgm:prSet custT="1"/>
      <dgm:spPr/>
      <dgm:t>
        <a:bodyPr/>
        <a:lstStyle/>
        <a:p>
          <a:pPr rtl="0"/>
          <a:r>
            <a:rPr lang="id-ID" sz="2800" dirty="0" smtClean="0"/>
            <a:t>ETIKA dalam penyelanggaraan pemetrintahan yang Bertanggung Jawab [ akuntabel ] harus mengedepankan pokok-pokok ; </a:t>
          </a:r>
        </a:p>
        <a:p>
          <a:pPr rtl="0"/>
          <a:r>
            <a:rPr lang="id-ID" sz="2800" dirty="0" smtClean="0"/>
            <a:t> </a:t>
          </a:r>
        </a:p>
        <a:p>
          <a:pPr rtl="0"/>
          <a:r>
            <a:rPr lang="id-ID" sz="2800" dirty="0" smtClean="0"/>
            <a:t>-Kejujuran     -amanah   -keteladanan </a:t>
          </a:r>
        </a:p>
        <a:p>
          <a:pPr rtl="0"/>
          <a:r>
            <a:rPr lang="id-ID" sz="2800" dirty="0" smtClean="0"/>
            <a:t>-sportifitas    -disiplin    -etos kerja </a:t>
          </a:r>
        </a:p>
        <a:p>
          <a:pPr rtl="0"/>
          <a:r>
            <a:rPr lang="id-ID" sz="2800" dirty="0" smtClean="0"/>
            <a:t>-kemandirian    -sikap toleransi  </a:t>
          </a:r>
        </a:p>
        <a:p>
          <a:pPr rtl="0"/>
          <a:r>
            <a:rPr lang="id-ID" sz="2800" dirty="0" smtClean="0"/>
            <a:t>-rasa malu    -tanggung jawab  </a:t>
          </a:r>
        </a:p>
        <a:p>
          <a:pPr rtl="0"/>
          <a:r>
            <a:rPr lang="id-ID" sz="2800" dirty="0" smtClean="0"/>
            <a:t>-menjaga kehormatan serta  martabat  </a:t>
          </a:r>
        </a:p>
        <a:p>
          <a:pPr rtl="0"/>
          <a:r>
            <a:rPr lang="id-ID" sz="2800" dirty="0" smtClean="0"/>
            <a:t>Diri sebagai warga negara</a:t>
          </a:r>
        </a:p>
        <a:p>
          <a:pPr rtl="0"/>
          <a:r>
            <a:rPr lang="id-ID" sz="2800" dirty="0" smtClean="0"/>
            <a:t> </a:t>
          </a:r>
        </a:p>
        <a:p>
          <a:pPr rtl="0"/>
          <a:endParaRPr lang="id-ID" sz="2800" dirty="0" smtClean="0"/>
        </a:p>
        <a:p>
          <a:pPr rtl="0"/>
          <a:r>
            <a:rPr lang="en-US" sz="6500" dirty="0" smtClean="0"/>
            <a:t> </a:t>
          </a:r>
          <a:endParaRPr lang="en-US" sz="6500" dirty="0"/>
        </a:p>
      </dgm:t>
    </dgm:pt>
    <dgm:pt modelId="{4BFE5CD9-BBDF-4DA4-B5D7-E6C18F357E28}" type="parTrans" cxnId="{AF864F3F-38A3-46F1-AA45-B8BF3D8F9114}">
      <dgm:prSet/>
      <dgm:spPr/>
      <dgm:t>
        <a:bodyPr/>
        <a:lstStyle/>
        <a:p>
          <a:endParaRPr lang="en-US"/>
        </a:p>
      </dgm:t>
    </dgm:pt>
    <dgm:pt modelId="{07434379-D1F6-4D93-B00A-5E78B067693C}" type="sibTrans" cxnId="{AF864F3F-38A3-46F1-AA45-B8BF3D8F9114}">
      <dgm:prSet/>
      <dgm:spPr/>
      <dgm:t>
        <a:bodyPr/>
        <a:lstStyle/>
        <a:p>
          <a:endParaRPr lang="en-US"/>
        </a:p>
      </dgm:t>
    </dgm:pt>
    <dgm:pt modelId="{7151345C-6D9E-4B6A-AB37-F6D56CA424E8}" type="pres">
      <dgm:prSet presAssocID="{7D8AF606-AEB1-48B7-8334-9B5AA102C2C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7B816F3B-0383-4FD4-ADC4-75E5D439DBAF}" type="pres">
      <dgm:prSet presAssocID="{D0C57345-3B64-473B-8E22-7F6BE048327E}" presName="circ1TxSh" presStyleLbl="vennNode1" presStyleIdx="0" presStyleCnt="1" custScaleX="143244" custLinFactNeighborY="4255"/>
      <dgm:spPr/>
      <dgm:t>
        <a:bodyPr/>
        <a:lstStyle/>
        <a:p>
          <a:endParaRPr lang="en-US"/>
        </a:p>
      </dgm:t>
    </dgm:pt>
  </dgm:ptLst>
  <dgm:cxnLst>
    <dgm:cxn modelId="{95CAEF12-2ECA-472B-9B10-7E86F1064A78}" type="presOf" srcId="{D0C57345-3B64-473B-8E22-7F6BE048327E}" destId="{7B816F3B-0383-4FD4-ADC4-75E5D439DBAF}" srcOrd="0" destOrd="0" presId="urn:microsoft.com/office/officeart/2005/8/layout/venn1"/>
    <dgm:cxn modelId="{AF864F3F-38A3-46F1-AA45-B8BF3D8F9114}" srcId="{7D8AF606-AEB1-48B7-8334-9B5AA102C2C8}" destId="{D0C57345-3B64-473B-8E22-7F6BE048327E}" srcOrd="0" destOrd="0" parTransId="{4BFE5CD9-BBDF-4DA4-B5D7-E6C18F357E28}" sibTransId="{07434379-D1F6-4D93-B00A-5E78B067693C}"/>
    <dgm:cxn modelId="{FDBD62DD-DAFF-4F16-A8EA-BE73087DDDFB}" type="presOf" srcId="{7D8AF606-AEB1-48B7-8334-9B5AA102C2C8}" destId="{7151345C-6D9E-4B6A-AB37-F6D56CA424E8}" srcOrd="0" destOrd="0" presId="urn:microsoft.com/office/officeart/2005/8/layout/venn1"/>
    <dgm:cxn modelId="{2E3A38C6-F252-4A67-B9C5-5854CEA757EB}" type="presParOf" srcId="{7151345C-6D9E-4B6A-AB37-F6D56CA424E8}" destId="{7B816F3B-0383-4FD4-ADC4-75E5D439DBAF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C0DE71-60F3-475D-A7EB-CAE1BD67040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BE17EC-36EE-417C-97B5-21EEA5B54D58}">
      <dgm:prSet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sz="1800" b="1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hidup</a:t>
          </a:r>
          <a:r>
            <a: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1800" b="1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dengan</a:t>
          </a:r>
          <a:r>
            <a: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1800" b="1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prinsip-prinsip</a:t>
          </a:r>
          <a:r>
            <a: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1800" b="1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dan</a:t>
          </a:r>
          <a:r>
            <a: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1800" b="1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nilai-nilai</a:t>
          </a:r>
          <a:r>
            <a: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1800" b="1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kejujuran</a:t>
          </a:r>
          <a:r>
            <a: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, </a:t>
          </a:r>
          <a:r>
            <a:rPr lang="en-US" sz="1800" b="1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kebenaran</a:t>
          </a:r>
          <a:r>
            <a: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, </a:t>
          </a:r>
          <a:r>
            <a:rPr lang="en-US" sz="1800" b="1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keadilan</a:t>
          </a:r>
          <a:r>
            <a: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, </a:t>
          </a:r>
          <a:r>
            <a:rPr lang="en-US" sz="1800" b="1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tanggung</a:t>
          </a:r>
          <a:r>
            <a: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1800" b="1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jawab</a:t>
          </a:r>
          <a:r>
            <a: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, </a:t>
          </a:r>
          <a:r>
            <a:rPr lang="en-US" sz="1800" b="1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pikiran</a:t>
          </a:r>
          <a:r>
            <a: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1800" b="1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positif</a:t>
          </a:r>
          <a:r>
            <a: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, </a:t>
          </a:r>
          <a:r>
            <a:rPr lang="en-US" sz="1800" b="1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emosi</a:t>
          </a:r>
          <a:r>
            <a: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1800" b="1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baik</a:t>
          </a:r>
          <a:r>
            <a:rPr lang="en-US" sz="1800" dirty="0" smtClean="0">
              <a:solidFill>
                <a:schemeClr val="tx1">
                  <a:lumMod val="95000"/>
                  <a:lumOff val="5000"/>
                </a:schemeClr>
              </a:solidFill>
            </a:rPr>
            <a:t>; </a:t>
          </a:r>
          <a:endParaRPr lang="en-US" sz="18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867E3165-D66A-41F7-BE39-82BEC95D9C89}" type="parTrans" cxnId="{B7F3566E-AD75-444F-A154-2598829ECE39}">
      <dgm:prSet/>
      <dgm:spPr/>
      <dgm:t>
        <a:bodyPr/>
        <a:lstStyle/>
        <a:p>
          <a:endParaRPr lang="en-US"/>
        </a:p>
      </dgm:t>
    </dgm:pt>
    <dgm:pt modelId="{0AA47C93-0511-4BD5-99E2-7A48B431127B}" type="sibTrans" cxnId="{B7F3566E-AD75-444F-A154-2598829ECE39}">
      <dgm:prSet/>
      <dgm:spPr/>
      <dgm:t>
        <a:bodyPr/>
        <a:lstStyle/>
        <a:p>
          <a:endParaRPr lang="en-US"/>
        </a:p>
      </dgm:t>
    </dgm:pt>
    <dgm:pt modelId="{626A851E-95D5-40D9-A61C-172C620BCF20}">
      <dgm:prSet/>
      <dgm:spPr>
        <a:solidFill>
          <a:schemeClr val="tx2"/>
        </a:solidFill>
      </dgm:spPr>
      <dgm:t>
        <a:bodyPr/>
        <a:lstStyle/>
        <a:p>
          <a:pPr rtl="0"/>
          <a:r>
            <a:rPr lang="en-US" b="1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bertindak</a:t>
          </a:r>
          <a:r>
            <a:rPr lang="en-US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b="1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secara</a:t>
          </a:r>
          <a:r>
            <a:rPr lang="en-US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b="1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konsisten</a:t>
          </a:r>
          <a:r>
            <a:rPr lang="en-US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; </a:t>
          </a:r>
          <a:endParaRPr lang="en-US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04CC4C88-E241-4549-B9A0-B3A729F20C83}" type="parTrans" cxnId="{B2834B81-65B1-49D2-858D-A4B83718729D}">
      <dgm:prSet/>
      <dgm:spPr/>
      <dgm:t>
        <a:bodyPr/>
        <a:lstStyle/>
        <a:p>
          <a:endParaRPr lang="en-US"/>
        </a:p>
      </dgm:t>
    </dgm:pt>
    <dgm:pt modelId="{81F5E3F9-9F6E-4A33-80AA-E913E6613E5B}" type="sibTrans" cxnId="{B2834B81-65B1-49D2-858D-A4B83718729D}">
      <dgm:prSet/>
      <dgm:spPr/>
      <dgm:t>
        <a:bodyPr/>
        <a:lstStyle/>
        <a:p>
          <a:endParaRPr lang="en-US"/>
        </a:p>
      </dgm:t>
    </dgm:pt>
    <dgm:pt modelId="{2F304BC1-360B-4D97-82A2-23F0B4D05F56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 </a:t>
          </a:r>
          <a:r>
            <a:rPr lang="en-US" b="1" dirty="0" err="1" smtClean="0">
              <a:solidFill>
                <a:schemeClr val="tx1"/>
              </a:solidFill>
            </a:rPr>
            <a:t>berjuang</a:t>
          </a:r>
          <a:r>
            <a:rPr lang="en-US" b="1" dirty="0" smtClean="0">
              <a:solidFill>
                <a:schemeClr val="tx1"/>
              </a:solidFill>
            </a:rPr>
            <a:t> </a:t>
          </a:r>
          <a:r>
            <a:rPr lang="en-US" b="1" dirty="0" err="1" smtClean="0">
              <a:solidFill>
                <a:schemeClr val="tx1"/>
              </a:solidFill>
            </a:rPr>
            <a:t>untuk</a:t>
          </a:r>
          <a:r>
            <a:rPr lang="en-US" b="1" dirty="0" smtClean="0">
              <a:solidFill>
                <a:schemeClr val="tx1"/>
              </a:solidFill>
            </a:rPr>
            <a:t> </a:t>
          </a:r>
          <a:r>
            <a:rPr lang="en-US" b="1" dirty="0" err="1" smtClean="0">
              <a:solidFill>
                <a:schemeClr val="tx1"/>
              </a:solidFill>
            </a:rPr>
            <a:t>menjadi</a:t>
          </a:r>
          <a:r>
            <a:rPr lang="en-US" b="1" dirty="0" smtClean="0">
              <a:solidFill>
                <a:schemeClr val="tx1"/>
              </a:solidFill>
            </a:rPr>
            <a:t> </a:t>
          </a:r>
          <a:r>
            <a:rPr lang="en-US" b="1" dirty="0" err="1" smtClean="0">
              <a:solidFill>
                <a:schemeClr val="tx1"/>
              </a:solidFill>
            </a:rPr>
            <a:t>pribadi</a:t>
          </a:r>
          <a:r>
            <a:rPr lang="en-US" b="1" dirty="0" smtClean="0">
              <a:solidFill>
                <a:schemeClr val="tx1"/>
              </a:solidFill>
            </a:rPr>
            <a:t> yang </a:t>
          </a:r>
          <a:r>
            <a:rPr lang="en-US" b="1" dirty="0" err="1" smtClean="0">
              <a:solidFill>
                <a:schemeClr val="tx1"/>
              </a:solidFill>
            </a:rPr>
            <a:t>baik</a:t>
          </a:r>
          <a:r>
            <a:rPr lang="en-US" b="1" dirty="0" smtClean="0">
              <a:solidFill>
                <a:schemeClr val="tx1"/>
              </a:solidFill>
            </a:rPr>
            <a:t>, </a:t>
          </a:r>
          <a:r>
            <a:rPr lang="en-US" b="1" dirty="0" err="1" smtClean="0">
              <a:solidFill>
                <a:schemeClr val="tx1"/>
              </a:solidFill>
            </a:rPr>
            <a:t>adil</a:t>
          </a:r>
          <a:r>
            <a:rPr lang="en-US" b="1" dirty="0" smtClean="0">
              <a:solidFill>
                <a:schemeClr val="tx1"/>
              </a:solidFill>
            </a:rPr>
            <a:t>, </a:t>
          </a:r>
          <a:r>
            <a:rPr lang="en-US" b="1" dirty="0" err="1" smtClean="0">
              <a:solidFill>
                <a:schemeClr val="tx1"/>
              </a:solidFill>
            </a:rPr>
            <a:t>dan</a:t>
          </a:r>
          <a:r>
            <a:rPr lang="en-US" b="1" dirty="0" smtClean="0">
              <a:solidFill>
                <a:schemeClr val="tx1"/>
              </a:solidFill>
            </a:rPr>
            <a:t> </a:t>
          </a:r>
          <a:r>
            <a:rPr lang="en-US" b="1" dirty="0" err="1" smtClean="0">
              <a:solidFill>
                <a:schemeClr val="tx1"/>
              </a:solidFill>
            </a:rPr>
            <a:t>terhormat</a:t>
          </a:r>
          <a:r>
            <a:rPr lang="en-US" b="1" dirty="0" smtClean="0">
              <a:solidFill>
                <a:schemeClr val="tx1"/>
              </a:solidFill>
            </a:rPr>
            <a:t>.</a:t>
          </a:r>
          <a:endParaRPr lang="en-US" b="1" dirty="0">
            <a:solidFill>
              <a:schemeClr val="tx1"/>
            </a:solidFill>
          </a:endParaRPr>
        </a:p>
      </dgm:t>
    </dgm:pt>
    <dgm:pt modelId="{91826F45-D16B-43A0-9378-C13BE3C2CCB5}" type="parTrans" cxnId="{652C4A22-6C47-4421-A30F-B101E2ABF559}">
      <dgm:prSet/>
      <dgm:spPr/>
      <dgm:t>
        <a:bodyPr/>
        <a:lstStyle/>
        <a:p>
          <a:endParaRPr lang="en-US"/>
        </a:p>
      </dgm:t>
    </dgm:pt>
    <dgm:pt modelId="{72751348-6D78-4259-B5BC-8BA6076FE2E8}" type="sibTrans" cxnId="{652C4A22-6C47-4421-A30F-B101E2ABF559}">
      <dgm:prSet/>
      <dgm:spPr/>
      <dgm:t>
        <a:bodyPr/>
        <a:lstStyle/>
        <a:p>
          <a:endParaRPr lang="en-US"/>
        </a:p>
      </dgm:t>
    </dgm:pt>
    <dgm:pt modelId="{00B1B350-6085-4017-9C09-4882B2AD6C69}" type="pres">
      <dgm:prSet presAssocID="{9DC0DE71-60F3-475D-A7EB-CAE1BD67040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A77D6AAA-F999-4E45-984F-140A7A6E183C}" type="pres">
      <dgm:prSet presAssocID="{C4BE17EC-36EE-417C-97B5-21EEA5B54D58}" presName="circ1" presStyleLbl="vennNode1" presStyleIdx="0" presStyleCnt="3" custScaleY="99674"/>
      <dgm:spPr/>
      <dgm:t>
        <a:bodyPr/>
        <a:lstStyle/>
        <a:p>
          <a:endParaRPr lang="id-ID"/>
        </a:p>
      </dgm:t>
    </dgm:pt>
    <dgm:pt modelId="{83932C42-372C-477D-8E15-E8CDB6A85296}" type="pres">
      <dgm:prSet presAssocID="{C4BE17EC-36EE-417C-97B5-21EEA5B54D5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2649A43-E785-4A21-8C35-C12C0D3163BE}" type="pres">
      <dgm:prSet presAssocID="{626A851E-95D5-40D9-A61C-172C620BCF20}" presName="circ2" presStyleLbl="vennNode1" presStyleIdx="1" presStyleCnt="3" custLinFactNeighborX="22393" custLinFactNeighborY="4915"/>
      <dgm:spPr/>
      <dgm:t>
        <a:bodyPr/>
        <a:lstStyle/>
        <a:p>
          <a:endParaRPr lang="id-ID"/>
        </a:p>
      </dgm:t>
    </dgm:pt>
    <dgm:pt modelId="{A7BE4D0E-9C70-4DF7-ABAB-2BCB80795ECB}" type="pres">
      <dgm:prSet presAssocID="{626A851E-95D5-40D9-A61C-172C620BCF2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91BD9AC-7958-4FE9-99B1-4BC765B61061}" type="pres">
      <dgm:prSet presAssocID="{2F304BC1-360B-4D97-82A2-23F0B4D05F56}" presName="circ3" presStyleLbl="vennNode1" presStyleIdx="2" presStyleCnt="3" custLinFactNeighborX="-24625" custLinFactNeighborY="4915"/>
      <dgm:spPr/>
      <dgm:t>
        <a:bodyPr/>
        <a:lstStyle/>
        <a:p>
          <a:endParaRPr lang="en-US"/>
        </a:p>
      </dgm:t>
    </dgm:pt>
    <dgm:pt modelId="{B5A7ADF1-D4D6-462A-A970-C01B800257A3}" type="pres">
      <dgm:prSet presAssocID="{2F304BC1-360B-4D97-82A2-23F0B4D05F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2C4A22-6C47-4421-A30F-B101E2ABF559}" srcId="{9DC0DE71-60F3-475D-A7EB-CAE1BD670408}" destId="{2F304BC1-360B-4D97-82A2-23F0B4D05F56}" srcOrd="2" destOrd="0" parTransId="{91826F45-D16B-43A0-9378-C13BE3C2CCB5}" sibTransId="{72751348-6D78-4259-B5BC-8BA6076FE2E8}"/>
    <dgm:cxn modelId="{D1C8B516-5E47-41E5-8FC4-639BF977923B}" type="presOf" srcId="{2F304BC1-360B-4D97-82A2-23F0B4D05F56}" destId="{391BD9AC-7958-4FE9-99B1-4BC765B61061}" srcOrd="0" destOrd="0" presId="urn:microsoft.com/office/officeart/2005/8/layout/venn1"/>
    <dgm:cxn modelId="{B2834B81-65B1-49D2-858D-A4B83718729D}" srcId="{9DC0DE71-60F3-475D-A7EB-CAE1BD670408}" destId="{626A851E-95D5-40D9-A61C-172C620BCF20}" srcOrd="1" destOrd="0" parTransId="{04CC4C88-E241-4549-B9A0-B3A729F20C83}" sibTransId="{81F5E3F9-9F6E-4A33-80AA-E913E6613E5B}"/>
    <dgm:cxn modelId="{0D91CBBC-FCB5-4412-B4F3-CA7EB66E573D}" type="presOf" srcId="{C4BE17EC-36EE-417C-97B5-21EEA5B54D58}" destId="{83932C42-372C-477D-8E15-E8CDB6A85296}" srcOrd="1" destOrd="0" presId="urn:microsoft.com/office/officeart/2005/8/layout/venn1"/>
    <dgm:cxn modelId="{16DFB560-71B7-4440-A970-7C1E06A6403D}" type="presOf" srcId="{9DC0DE71-60F3-475D-A7EB-CAE1BD670408}" destId="{00B1B350-6085-4017-9C09-4882B2AD6C69}" srcOrd="0" destOrd="0" presId="urn:microsoft.com/office/officeart/2005/8/layout/venn1"/>
    <dgm:cxn modelId="{5A5C48F8-A6C0-44DF-BDB5-C4E13E882A25}" type="presOf" srcId="{626A851E-95D5-40D9-A61C-172C620BCF20}" destId="{92649A43-E785-4A21-8C35-C12C0D3163BE}" srcOrd="0" destOrd="0" presId="urn:microsoft.com/office/officeart/2005/8/layout/venn1"/>
    <dgm:cxn modelId="{5DE9AB21-AF47-4555-8BF0-2C8DE73A1708}" type="presOf" srcId="{626A851E-95D5-40D9-A61C-172C620BCF20}" destId="{A7BE4D0E-9C70-4DF7-ABAB-2BCB80795ECB}" srcOrd="1" destOrd="0" presId="urn:microsoft.com/office/officeart/2005/8/layout/venn1"/>
    <dgm:cxn modelId="{8C8099EC-0446-44A6-92C6-1A126B39530F}" type="presOf" srcId="{C4BE17EC-36EE-417C-97B5-21EEA5B54D58}" destId="{A77D6AAA-F999-4E45-984F-140A7A6E183C}" srcOrd="0" destOrd="0" presId="urn:microsoft.com/office/officeart/2005/8/layout/venn1"/>
    <dgm:cxn modelId="{B7F3566E-AD75-444F-A154-2598829ECE39}" srcId="{9DC0DE71-60F3-475D-A7EB-CAE1BD670408}" destId="{C4BE17EC-36EE-417C-97B5-21EEA5B54D58}" srcOrd="0" destOrd="0" parTransId="{867E3165-D66A-41F7-BE39-82BEC95D9C89}" sibTransId="{0AA47C93-0511-4BD5-99E2-7A48B431127B}"/>
    <dgm:cxn modelId="{2F3CEF1A-8F41-43EB-B938-173A904DD4C9}" type="presOf" srcId="{2F304BC1-360B-4D97-82A2-23F0B4D05F56}" destId="{B5A7ADF1-D4D6-462A-A970-C01B800257A3}" srcOrd="1" destOrd="0" presId="urn:microsoft.com/office/officeart/2005/8/layout/venn1"/>
    <dgm:cxn modelId="{F682C543-B402-4CCF-87A1-58F10589A6B1}" type="presParOf" srcId="{00B1B350-6085-4017-9C09-4882B2AD6C69}" destId="{A77D6AAA-F999-4E45-984F-140A7A6E183C}" srcOrd="0" destOrd="0" presId="urn:microsoft.com/office/officeart/2005/8/layout/venn1"/>
    <dgm:cxn modelId="{2DD25E01-17D9-4EA6-B256-791F839C92FE}" type="presParOf" srcId="{00B1B350-6085-4017-9C09-4882B2AD6C69}" destId="{83932C42-372C-477D-8E15-E8CDB6A85296}" srcOrd="1" destOrd="0" presId="urn:microsoft.com/office/officeart/2005/8/layout/venn1"/>
    <dgm:cxn modelId="{EF20B463-69AD-4223-9CD0-01609F0D6F25}" type="presParOf" srcId="{00B1B350-6085-4017-9C09-4882B2AD6C69}" destId="{92649A43-E785-4A21-8C35-C12C0D3163BE}" srcOrd="2" destOrd="0" presId="urn:microsoft.com/office/officeart/2005/8/layout/venn1"/>
    <dgm:cxn modelId="{A911EC55-2209-4E66-92FB-87C5AD9A0200}" type="presParOf" srcId="{00B1B350-6085-4017-9C09-4882B2AD6C69}" destId="{A7BE4D0E-9C70-4DF7-ABAB-2BCB80795ECB}" srcOrd="3" destOrd="0" presId="urn:microsoft.com/office/officeart/2005/8/layout/venn1"/>
    <dgm:cxn modelId="{CE03D90B-DA87-4CBA-86EA-31AFB8C549F7}" type="presParOf" srcId="{00B1B350-6085-4017-9C09-4882B2AD6C69}" destId="{391BD9AC-7958-4FE9-99B1-4BC765B61061}" srcOrd="4" destOrd="0" presId="urn:microsoft.com/office/officeart/2005/8/layout/venn1"/>
    <dgm:cxn modelId="{557A3D85-8CD2-4FAF-8CA8-5AFD0C8AC962}" type="presParOf" srcId="{00B1B350-6085-4017-9C09-4882B2AD6C69}" destId="{B5A7ADF1-D4D6-462A-A970-C01B800257A3}" srcOrd="5" destOrd="0" presId="urn:microsoft.com/office/officeart/2005/8/layout/venn1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16F3B-0383-4FD4-ADC4-75E5D439DBAF}">
      <dsp:nvSpPr>
        <dsp:cNvPr id="0" name=""/>
        <dsp:cNvSpPr/>
      </dsp:nvSpPr>
      <dsp:spPr>
        <a:xfrm>
          <a:off x="1371599" y="0"/>
          <a:ext cx="8229601" cy="57451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600" kern="1200" dirty="0" smtClean="0"/>
            <a:t>Pengertian ETIKA ; </a:t>
          </a:r>
        </a:p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/>
            <a:t>Lebih dipahami sebagai refleksi atas baik/buruk , benar/salah yang harus dilakukan, bagaimana melakukan yang baik  atau yang benar. Sedangkan MORAL mengacu pada kewajiban untuk melakukan yang baik atau yang seharusnya dilakukan </a:t>
          </a:r>
          <a:r>
            <a:rPr lang="en-US" sz="5100" kern="1200" dirty="0" smtClean="0"/>
            <a:t> </a:t>
          </a:r>
          <a:endParaRPr lang="en-US" sz="6500" kern="1200" dirty="0"/>
        </a:p>
      </dsp:txBody>
      <dsp:txXfrm>
        <a:off x="2576796" y="841360"/>
        <a:ext cx="5819207" cy="40624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16F3B-0383-4FD4-ADC4-75E5D439DBAF}">
      <dsp:nvSpPr>
        <dsp:cNvPr id="0" name=""/>
        <dsp:cNvSpPr/>
      </dsp:nvSpPr>
      <dsp:spPr>
        <a:xfrm>
          <a:off x="1371599" y="0"/>
          <a:ext cx="8229601" cy="57451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/>
            <a:t>ETIKA, kaitanya dengan pelayanan publik, adalah refleksi tentang standar NORMA yang menentukan baik/buruk , benar/salah perilaku, tndakan dan keputusan untuk mengarahkan kebijakan publik dalam rangka menjalankan tanggung jawab 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/>
            <a:t>[ akuntabilitas ] </a:t>
          </a:r>
          <a:r>
            <a:rPr lang="en-US" sz="6400" kern="1200" dirty="0" smtClean="0"/>
            <a:t> </a:t>
          </a:r>
          <a:endParaRPr lang="en-US" sz="6400" kern="1200" dirty="0"/>
        </a:p>
      </dsp:txBody>
      <dsp:txXfrm>
        <a:off x="2576796" y="841360"/>
        <a:ext cx="5819207" cy="40624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16F3B-0383-4FD4-ADC4-75E5D439DBAF}">
      <dsp:nvSpPr>
        <dsp:cNvPr id="0" name=""/>
        <dsp:cNvSpPr/>
      </dsp:nvSpPr>
      <dsp:spPr>
        <a:xfrm>
          <a:off x="1371599" y="0"/>
          <a:ext cx="8229601" cy="57451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/>
            <a:t>ETIKA dalam penyelanggaraan pemetrintahan yang Bertanggung Jawab [ akuntabel ] harus mengedepankan pokok-pokok ; 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/>
            <a:t> 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/>
            <a:t>-Kejujuran     -amanah   -keteladanan 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/>
            <a:t>-sportifitas    -disiplin    -etos kerja 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/>
            <a:t>-kemandirian    -sikap toleransi  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/>
            <a:t>-rasa malu    -tanggung jawab  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/>
            <a:t>-menjaga kehormatan serta  martabat  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/>
            <a:t>Diri sebagai warga negara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/>
            <a:t> 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800" kern="1200" dirty="0" smtClean="0"/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2576796" y="841360"/>
        <a:ext cx="5819207" cy="40624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D6AAA-F999-4E45-984F-140A7A6E183C}">
      <dsp:nvSpPr>
        <dsp:cNvPr id="0" name=""/>
        <dsp:cNvSpPr/>
      </dsp:nvSpPr>
      <dsp:spPr>
        <a:xfrm>
          <a:off x="4361816" y="130516"/>
          <a:ext cx="2655566" cy="2646909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hidup</a:t>
          </a:r>
          <a:r>
            <a:rPr lang="en-US" sz="18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dengan</a:t>
          </a:r>
          <a:r>
            <a:rPr lang="en-US" sz="18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prinsip-prinsip</a:t>
          </a:r>
          <a:r>
            <a:rPr lang="en-US" sz="18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dan</a:t>
          </a:r>
          <a:r>
            <a:rPr lang="en-US" sz="18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nilai-nilai</a:t>
          </a:r>
          <a:r>
            <a:rPr lang="en-US" sz="18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kejujuran</a:t>
          </a:r>
          <a:r>
            <a:rPr lang="en-US" sz="18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, </a:t>
          </a:r>
          <a:r>
            <a:rPr lang="en-US" sz="1800" b="1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kebenaran</a:t>
          </a:r>
          <a:r>
            <a:rPr lang="en-US" sz="18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, </a:t>
          </a:r>
          <a:r>
            <a:rPr lang="en-US" sz="1800" b="1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keadilan</a:t>
          </a:r>
          <a:r>
            <a:rPr lang="en-US" sz="18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, </a:t>
          </a:r>
          <a:r>
            <a:rPr lang="en-US" sz="1800" b="1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tanggung</a:t>
          </a:r>
          <a:r>
            <a:rPr lang="en-US" sz="18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jawab</a:t>
          </a:r>
          <a:r>
            <a:rPr lang="en-US" sz="18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, </a:t>
          </a:r>
          <a:r>
            <a:rPr lang="en-US" sz="1800" b="1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pikiran</a:t>
          </a:r>
          <a:r>
            <a:rPr lang="en-US" sz="18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positif</a:t>
          </a:r>
          <a:r>
            <a:rPr lang="en-US" sz="18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, </a:t>
          </a:r>
          <a:r>
            <a:rPr lang="en-US" sz="1800" b="1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emosi</a:t>
          </a:r>
          <a:r>
            <a:rPr lang="en-US" sz="18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1800" b="1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baik</a:t>
          </a:r>
          <a:r>
            <a:rPr lang="en-US" sz="18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; </a:t>
          </a:r>
          <a:endParaRPr lang="en-US" sz="18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4715892" y="593725"/>
        <a:ext cx="1947415" cy="1191109"/>
      </dsp:txXfrm>
    </dsp:sp>
    <dsp:sp modelId="{92649A43-E785-4A21-8C35-C12C0D3163BE}">
      <dsp:nvSpPr>
        <dsp:cNvPr id="0" name=""/>
        <dsp:cNvSpPr/>
      </dsp:nvSpPr>
      <dsp:spPr>
        <a:xfrm>
          <a:off x="5914694" y="1916433"/>
          <a:ext cx="2655566" cy="2655566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bertindak</a:t>
          </a:r>
          <a:r>
            <a:rPr lang="en-US" sz="20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2000" b="1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secara</a:t>
          </a:r>
          <a:r>
            <a:rPr lang="en-US" sz="20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2000" b="1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konsisten</a:t>
          </a:r>
          <a:r>
            <a:rPr lang="en-US" sz="20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; </a:t>
          </a:r>
          <a:endParaRPr lang="en-US" sz="2000" b="1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6726855" y="2602454"/>
        <a:ext cx="1593339" cy="1460561"/>
      </dsp:txXfrm>
    </dsp:sp>
    <dsp:sp modelId="{391BD9AC-7958-4FE9-99B1-4BC765B61061}">
      <dsp:nvSpPr>
        <dsp:cNvPr id="0" name=""/>
        <dsp:cNvSpPr/>
      </dsp:nvSpPr>
      <dsp:spPr>
        <a:xfrm>
          <a:off x="2749666" y="1916433"/>
          <a:ext cx="2655566" cy="2655566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 </a:t>
          </a:r>
          <a:r>
            <a:rPr lang="en-US" sz="2000" b="1" kern="1200" dirty="0" err="1" smtClean="0">
              <a:solidFill>
                <a:schemeClr val="tx1"/>
              </a:solidFill>
            </a:rPr>
            <a:t>berjuang</a:t>
          </a:r>
          <a:r>
            <a:rPr lang="en-US" sz="2000" b="1" kern="1200" dirty="0" smtClean="0">
              <a:solidFill>
                <a:schemeClr val="tx1"/>
              </a:solidFill>
            </a:rPr>
            <a:t> </a:t>
          </a:r>
          <a:r>
            <a:rPr lang="en-US" sz="2000" b="1" kern="1200" dirty="0" err="1" smtClean="0">
              <a:solidFill>
                <a:schemeClr val="tx1"/>
              </a:solidFill>
            </a:rPr>
            <a:t>untuk</a:t>
          </a:r>
          <a:r>
            <a:rPr lang="en-US" sz="2000" b="1" kern="1200" dirty="0" smtClean="0">
              <a:solidFill>
                <a:schemeClr val="tx1"/>
              </a:solidFill>
            </a:rPr>
            <a:t> </a:t>
          </a:r>
          <a:r>
            <a:rPr lang="en-US" sz="2000" b="1" kern="1200" dirty="0" err="1" smtClean="0">
              <a:solidFill>
                <a:schemeClr val="tx1"/>
              </a:solidFill>
            </a:rPr>
            <a:t>menjadi</a:t>
          </a:r>
          <a:r>
            <a:rPr lang="en-US" sz="2000" b="1" kern="1200" dirty="0" smtClean="0">
              <a:solidFill>
                <a:schemeClr val="tx1"/>
              </a:solidFill>
            </a:rPr>
            <a:t> </a:t>
          </a:r>
          <a:r>
            <a:rPr lang="en-US" sz="2000" b="1" kern="1200" dirty="0" err="1" smtClean="0">
              <a:solidFill>
                <a:schemeClr val="tx1"/>
              </a:solidFill>
            </a:rPr>
            <a:t>pribadi</a:t>
          </a:r>
          <a:r>
            <a:rPr lang="en-US" sz="2000" b="1" kern="1200" dirty="0" smtClean="0">
              <a:solidFill>
                <a:schemeClr val="tx1"/>
              </a:solidFill>
            </a:rPr>
            <a:t> yang </a:t>
          </a:r>
          <a:r>
            <a:rPr lang="en-US" sz="2000" b="1" kern="1200" dirty="0" err="1" smtClean="0">
              <a:solidFill>
                <a:schemeClr val="tx1"/>
              </a:solidFill>
            </a:rPr>
            <a:t>baik</a:t>
          </a:r>
          <a:r>
            <a:rPr lang="en-US" sz="2000" b="1" kern="1200" dirty="0" smtClean="0">
              <a:solidFill>
                <a:schemeClr val="tx1"/>
              </a:solidFill>
            </a:rPr>
            <a:t>, </a:t>
          </a:r>
          <a:r>
            <a:rPr lang="en-US" sz="2000" b="1" kern="1200" dirty="0" err="1" smtClean="0">
              <a:solidFill>
                <a:schemeClr val="tx1"/>
              </a:solidFill>
            </a:rPr>
            <a:t>adil</a:t>
          </a:r>
          <a:r>
            <a:rPr lang="en-US" sz="2000" b="1" kern="1200" dirty="0" smtClean="0">
              <a:solidFill>
                <a:schemeClr val="tx1"/>
              </a:solidFill>
            </a:rPr>
            <a:t>, </a:t>
          </a:r>
          <a:r>
            <a:rPr lang="en-US" sz="2000" b="1" kern="1200" dirty="0" err="1" smtClean="0">
              <a:solidFill>
                <a:schemeClr val="tx1"/>
              </a:solidFill>
            </a:rPr>
            <a:t>dan</a:t>
          </a:r>
          <a:r>
            <a:rPr lang="en-US" sz="2000" b="1" kern="1200" dirty="0" smtClean="0">
              <a:solidFill>
                <a:schemeClr val="tx1"/>
              </a:solidFill>
            </a:rPr>
            <a:t> </a:t>
          </a:r>
          <a:r>
            <a:rPr lang="en-US" sz="2000" b="1" kern="1200" dirty="0" err="1" smtClean="0">
              <a:solidFill>
                <a:schemeClr val="tx1"/>
              </a:solidFill>
            </a:rPr>
            <a:t>terhormat</a:t>
          </a:r>
          <a:r>
            <a:rPr lang="en-US" sz="2000" b="1" kern="1200" dirty="0" smtClean="0">
              <a:solidFill>
                <a:schemeClr val="tx1"/>
              </a:solidFill>
            </a:rPr>
            <a:t>.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2999732" y="2602454"/>
        <a:ext cx="1593339" cy="1460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ECD55-22A7-4028-8D4A-94769B9118EC}" type="datetimeFigureOut">
              <a:rPr lang="id-ID" smtClean="0"/>
              <a:t>09/07/2015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28838-1FF4-4575-AA36-FAF9EFB196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698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A15A5-E042-4785-B434-66EA0C16E2FF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031770E-07F2-432E-B74D-67966AB3891F}" type="slidenum">
              <a:rPr lang="en-US" sz="1200" smtClean="0"/>
              <a:pPr eaLnBrk="1" hangingPunct="1"/>
              <a:t>15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C719B2A-BA67-4B3B-AED1-D9106036EF62}" type="slidenum">
              <a:rPr lang="en-US" sz="1200" smtClean="0"/>
              <a:pPr eaLnBrk="1" hangingPunct="1"/>
              <a:t>16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3E5F08B-6D38-49B7-8D66-067707DD1A80}" type="slidenum">
              <a:rPr lang="en-US" sz="1200" smtClean="0"/>
              <a:pPr eaLnBrk="1" hangingPunct="1"/>
              <a:t>17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507FE58-803E-476F-B66F-6FF9480EFAA0}" type="slidenum">
              <a:rPr lang="en-US" sz="1200" smtClean="0"/>
              <a:pPr eaLnBrk="1" hangingPunct="1"/>
              <a:t>18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2852AC2-6648-4853-B181-F0F4BA7A8F73}" type="slidenum">
              <a:rPr lang="en-US" sz="1200" smtClean="0"/>
              <a:pPr eaLnBrk="1" hangingPunct="1"/>
              <a:t>19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14275E1-E14E-4A7F-9192-C91BFC78E116}" type="slidenum">
              <a:rPr lang="en-US" sz="1200" smtClean="0"/>
              <a:pPr eaLnBrk="1" hangingPunct="1"/>
              <a:t>20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C2B06B9-5342-4C87-9B0A-D77302A36992}" type="slidenum">
              <a:rPr lang="en-US" sz="1200" smtClean="0"/>
              <a:pPr eaLnBrk="1" hangingPunct="1"/>
              <a:t>21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70C3861-EA6C-4BC8-BF03-772FD405547F}" type="slidenum">
              <a:rPr lang="en-US" sz="1200" smtClean="0"/>
              <a:pPr eaLnBrk="1" hangingPunct="1"/>
              <a:t>22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1C24B4C-D778-4525-B63D-8BF5D0C9435F}" type="slidenum">
              <a:rPr lang="en-US" sz="1200" smtClean="0"/>
              <a:pPr eaLnBrk="1" hangingPunct="1"/>
              <a:t>23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870799F-F2B3-4B7D-BB85-9EE5DBD402EB}" type="slidenum">
              <a:rPr lang="en-US" sz="1200" smtClean="0"/>
              <a:pPr eaLnBrk="1" hangingPunct="1"/>
              <a:t>24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B0A2A4-A500-42FA-95E1-DB67B92B0CCB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60FC84B-4A2C-41CE-8546-BB74731624BB}" type="slidenum">
              <a:rPr lang="en-US" sz="1200" smtClean="0"/>
              <a:pPr eaLnBrk="1" hangingPunct="1"/>
              <a:t>25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B6F572C-15C8-4230-8400-15E0E486183B}" type="slidenum">
              <a:rPr lang="en-US" sz="1200" smtClean="0"/>
              <a:pPr eaLnBrk="1" hangingPunct="1"/>
              <a:t>26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99D720F-301E-4E45-ADE7-D765358C0DF8}" type="slidenum">
              <a:rPr lang="en-US" sz="1200" smtClean="0"/>
              <a:pPr eaLnBrk="1" hangingPunct="1"/>
              <a:t>27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46D7FD6-D3B8-438E-A5B6-6283108AAA37}" type="slidenum">
              <a:rPr lang="en-US" sz="1200" smtClean="0"/>
              <a:pPr eaLnBrk="1" hangingPunct="1"/>
              <a:t>28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331F4FA-3F9C-4D92-B317-34935A62C135}" type="slidenum">
              <a:rPr lang="en-US" sz="1200" smtClean="0"/>
              <a:pPr eaLnBrk="1" hangingPunct="1"/>
              <a:t>30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BEF1F8C-48B9-4082-B169-1B65E37CEACD}" type="slidenum">
              <a:rPr lang="en-US" sz="1200" smtClean="0"/>
              <a:pPr eaLnBrk="1" hangingPunct="1"/>
              <a:t>31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C19F15A-475E-4497-8714-7EE1B1C83CB5}" type="slidenum">
              <a:rPr lang="en-US" sz="1200" smtClean="0"/>
              <a:pPr eaLnBrk="1" hangingPunct="1"/>
              <a:t>32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0B8FBB4-C633-48A7-B136-4352EC7E5AE2}" type="slidenum">
              <a:rPr lang="en-US" sz="1200" smtClean="0"/>
              <a:pPr eaLnBrk="1" hangingPunct="1"/>
              <a:t>33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2E3BD23-38B2-47F0-88A4-CA7BF9F49529}" type="slidenum">
              <a:rPr lang="en-US" sz="1200" smtClean="0"/>
              <a:pPr eaLnBrk="1" hangingPunct="1"/>
              <a:t>34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5842208-1C3A-4FCE-97CD-8192560D807A}" type="slidenum">
              <a:rPr lang="en-US" sz="1200" smtClean="0"/>
              <a:pPr eaLnBrk="1" hangingPunct="1"/>
              <a:t>35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E70C4-3D8B-4DF0-A8C4-950170259AF6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9C2D941-E5F8-467B-86E9-F8A635E08E5A}" type="slidenum">
              <a:rPr lang="en-US" sz="1200" smtClean="0"/>
              <a:pPr eaLnBrk="1" hangingPunct="1"/>
              <a:t>36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57AA307-EA85-4746-8AA1-3337B96D9CE4}" type="slidenum">
              <a:rPr lang="en-US" sz="1200" smtClean="0"/>
              <a:pPr eaLnBrk="1" hangingPunct="1"/>
              <a:t>37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C05AF0-53A1-4C24-84D5-8C01D6740AD5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86337B6-1A1F-4814-9F70-96F99F6DB235}" type="slidenum">
              <a:rPr lang="en-US" sz="1200" smtClean="0"/>
              <a:pPr eaLnBrk="1" hangingPunct="1"/>
              <a:t>10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F1BBFFA-02EE-4518-9F58-2853C0D51B84}" type="slidenum">
              <a:rPr lang="en-US" sz="1200" smtClean="0"/>
              <a:pPr eaLnBrk="1" hangingPunct="1"/>
              <a:t>11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Times New Roman" pitchFamily="1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D35BAA0-DD0E-4B76-BDCD-B4F7379FD126}" type="slidenum">
              <a:rPr lang="en-US" sz="1200" smtClean="0"/>
              <a:pPr eaLnBrk="1" hangingPunct="1"/>
              <a:t>12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Times New Roman" pitchFamily="1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F255100-C161-4CA7-8227-2AA454E75699}" type="slidenum">
              <a:rPr lang="en-US" sz="1200" smtClean="0"/>
              <a:pPr eaLnBrk="1" hangingPunct="1"/>
              <a:t>13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Times New Roman" pitchFamily="1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1499DE3-9D59-43A6-8942-AF10F057072E}" type="slidenum">
              <a:rPr lang="en-US" sz="1200" smtClean="0"/>
              <a:pPr eaLnBrk="1" hangingPunct="1"/>
              <a:t>14</a:t>
            </a:fld>
            <a:endParaRPr 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7A7E-6D6D-47FD-A497-637D9C5B716C}" type="datetimeFigureOut">
              <a:rPr lang="id-ID" smtClean="0"/>
              <a:t>09/07/2015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CD40-1A96-4EF6-9C90-3E9A9CA7AC06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65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7A7E-6D6D-47FD-A497-637D9C5B716C}" type="datetimeFigureOut">
              <a:rPr lang="id-ID" smtClean="0"/>
              <a:t>09/07/2015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CD40-1A96-4EF6-9C90-3E9A9CA7AC0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540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7A7E-6D6D-47FD-A497-637D9C5B716C}" type="datetimeFigureOut">
              <a:rPr lang="id-ID" smtClean="0"/>
              <a:t>09/07/2015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CD40-1A96-4EF6-9C90-3E9A9CA7AC0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564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7A7E-6D6D-47FD-A497-637D9C5B716C}" type="datetimeFigureOut">
              <a:rPr lang="id-ID" smtClean="0"/>
              <a:t>09/07/2015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CD40-1A96-4EF6-9C90-3E9A9CA7AC0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502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7A7E-6D6D-47FD-A497-637D9C5B716C}" type="datetimeFigureOut">
              <a:rPr lang="id-ID" smtClean="0"/>
              <a:t>09/07/2015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CD40-1A96-4EF6-9C90-3E9A9CA7AC06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05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7A7E-6D6D-47FD-A497-637D9C5B716C}" type="datetimeFigureOut">
              <a:rPr lang="id-ID" smtClean="0"/>
              <a:t>09/07/2015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CD40-1A96-4EF6-9C90-3E9A9CA7AC0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683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7A7E-6D6D-47FD-A497-637D9C5B716C}" type="datetimeFigureOut">
              <a:rPr lang="id-ID" smtClean="0"/>
              <a:t>09/07/2015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CD40-1A96-4EF6-9C90-3E9A9CA7AC0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60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7A7E-6D6D-47FD-A497-637D9C5B716C}" type="datetimeFigureOut">
              <a:rPr lang="id-ID" smtClean="0"/>
              <a:t>09/07/2015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CD40-1A96-4EF6-9C90-3E9A9CA7AC0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406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7A7E-6D6D-47FD-A497-637D9C5B716C}" type="datetimeFigureOut">
              <a:rPr lang="id-ID" smtClean="0"/>
              <a:t>09/07/2015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CD40-1A96-4EF6-9C90-3E9A9CA7AC0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727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CF7A7E-6D6D-47FD-A497-637D9C5B716C}" type="datetimeFigureOut">
              <a:rPr lang="id-ID" smtClean="0"/>
              <a:t>09/07/2015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AFCD40-1A96-4EF6-9C90-3E9A9CA7AC0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470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7A7E-6D6D-47FD-A497-637D9C5B716C}" type="datetimeFigureOut">
              <a:rPr lang="id-ID" smtClean="0"/>
              <a:t>09/07/2015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CD40-1A96-4EF6-9C90-3E9A9CA7AC0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725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89000" r="-8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CF7A7E-6D6D-47FD-A497-637D9C5B716C}" type="datetimeFigureOut">
              <a:rPr lang="id-ID" smtClean="0"/>
              <a:t>09/07/2015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AFCD40-1A96-4EF6-9C90-3E9A9CA7AC06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20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3.wav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3.wav"/><Relationship Id="rId5" Type="http://schemas.openxmlformats.org/officeDocument/2006/relationships/audio" Target="../media/audio1.wav"/><Relationship Id="rId4" Type="http://schemas.openxmlformats.org/officeDocument/2006/relationships/audio" Target="../media/audio4.wav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4.wav"/><Relationship Id="rId5" Type="http://schemas.openxmlformats.org/officeDocument/2006/relationships/audio" Target="../media/audio2.wav"/><Relationship Id="rId4" Type="http://schemas.openxmlformats.org/officeDocument/2006/relationships/audio" Target="../media/audio3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audio" Target="../media/audio3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3.wav"/><Relationship Id="rId4" Type="http://schemas.openxmlformats.org/officeDocument/2006/relationships/audio" Target="../media/audio4.wav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3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3.wav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4.wav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2.wav"/><Relationship Id="rId4" Type="http://schemas.openxmlformats.org/officeDocument/2006/relationships/audio" Target="../media/audio3.wav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3.wav"/><Relationship Id="rId4" Type="http://schemas.openxmlformats.org/officeDocument/2006/relationships/audio" Target="../media/audio1.wav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2.wav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3.wav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TOF/Falsafah%20Integritas%20-%20YouTube.mp4" TargetMode="External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C7178C-222C-40A7-86A4-22BDFD4FEB97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1" y="490538"/>
            <a:ext cx="10363200" cy="202084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id-ID" sz="4000" b="1" dirty="0">
                <a:latin typeface="Aharoni" pitchFamily="2" charset="-79"/>
                <a:cs typeface="Aharoni" pitchFamily="2" charset="-79"/>
              </a:rPr>
              <a:t>UPAYA PENINGKATAN </a:t>
            </a:r>
            <a:r>
              <a:rPr lang="id-ID" sz="4000" b="1" dirty="0" smtClean="0">
                <a:latin typeface="Aharoni" pitchFamily="2" charset="-79"/>
                <a:cs typeface="Aharoni" pitchFamily="2" charset="-79"/>
              </a:rPr>
              <a:t>INTEGRITAS dan PENCEGAHAN KORUPSI melalui </a:t>
            </a:r>
            <a:br>
              <a:rPr lang="id-ID" sz="4000" b="1" dirty="0" smtClean="0">
                <a:latin typeface="Aharoni" pitchFamily="2" charset="-79"/>
                <a:cs typeface="Aharoni" pitchFamily="2" charset="-79"/>
              </a:rPr>
            </a:br>
            <a:r>
              <a:rPr lang="id-ID" sz="4000" b="1" i="1" dirty="0" smtClean="0">
                <a:latin typeface="Aharoni" pitchFamily="2" charset="-79"/>
                <a:cs typeface="Aharoni" pitchFamily="2" charset="-79"/>
              </a:rPr>
              <a:t>TEAM </a:t>
            </a:r>
            <a:r>
              <a:rPr lang="id-ID" sz="4000" b="1" i="1" dirty="0">
                <a:latin typeface="Aharoni" pitchFamily="2" charset="-79"/>
                <a:cs typeface="Aharoni" pitchFamily="2" charset="-79"/>
              </a:rPr>
              <a:t>LEARNING</a:t>
            </a:r>
            <a:endParaRPr lang="en-US" sz="4000" b="1" i="1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197" name="Picture 4" descr="bd05102_"/>
          <p:cNvSpPr>
            <a:spLocks noChangeAspect="1" noChangeArrowheads="1"/>
          </p:cNvSpPr>
          <p:nvPr/>
        </p:nvSpPr>
        <p:spPr bwMode="auto">
          <a:xfrm>
            <a:off x="5217585" y="762000"/>
            <a:ext cx="175683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2946400" y="4953000"/>
            <a:ext cx="7112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fi-FI" sz="2800" b="1" dirty="0" smtClean="0">
                <a:latin typeface="Kristen ITC" pitchFamily="66" charset="0"/>
                <a:cs typeface="Levenim MT" pitchFamily="2" charset="-79"/>
              </a:rPr>
              <a:t>Dr. H. Yamin M Saleh, M.Si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1861232"/>
            <a:ext cx="10058400" cy="4023360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4522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B2D1977-3895-46F9-B106-63A39AD6105C}" type="slidenum">
              <a:rPr lang="en-US" sz="1400" smtClean="0"/>
              <a:pPr eaLnBrk="1" hangingPunct="1"/>
              <a:t>10</a:t>
            </a:fld>
            <a:endParaRPr lang="en-US" sz="140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07752" y="991672"/>
            <a:ext cx="3248338" cy="726583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PENGERTIAN</a:t>
            </a:r>
          </a:p>
        </p:txBody>
      </p:sp>
      <p:sp>
        <p:nvSpPr>
          <p:cNvPr id="2" name="Oval 1"/>
          <p:cNvSpPr/>
          <p:nvPr/>
        </p:nvSpPr>
        <p:spPr>
          <a:xfrm>
            <a:off x="2871989" y="2279561"/>
            <a:ext cx="6336405" cy="34644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Rounded Rectangle 2"/>
          <p:cNvSpPr/>
          <p:nvPr/>
        </p:nvSpPr>
        <p:spPr>
          <a:xfrm>
            <a:off x="2021984" y="3116687"/>
            <a:ext cx="8306872" cy="195758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Team learning </a:t>
            </a:r>
            <a:r>
              <a:rPr lang="en-US" sz="2800" b="1" dirty="0" err="1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adalah</a:t>
            </a:r>
            <a:r>
              <a:rPr lang="en-US" sz="2800" b="1" dirty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kelompok</a:t>
            </a:r>
            <a:r>
              <a:rPr lang="en-US" sz="2800" b="1" dirty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 orang yang </a:t>
            </a:r>
          </a:p>
          <a:p>
            <a:pPr algn="ctr">
              <a:spcBef>
                <a:spcPct val="50000"/>
              </a:spcBef>
            </a:pPr>
            <a:r>
              <a:rPr lang="en-US" sz="2800" b="1" dirty="0" err="1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semakin</a:t>
            </a:r>
            <a:r>
              <a:rPr lang="en-US" sz="2800" b="1" dirty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  </a:t>
            </a:r>
            <a:r>
              <a:rPr lang="en-US" sz="2800" b="1" dirty="0" err="1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mampu</a:t>
            </a:r>
            <a:r>
              <a:rPr lang="en-US" sz="2800" b="1" dirty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  </a:t>
            </a:r>
            <a:r>
              <a:rPr lang="en-US" sz="2800" b="1" dirty="0" err="1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belajar</a:t>
            </a:r>
            <a:r>
              <a:rPr lang="en-US" sz="2800" b="1" dirty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   </a:t>
            </a:r>
            <a:r>
              <a:rPr lang="en-US" sz="2800" b="1" dirty="0" err="1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secara</a:t>
            </a:r>
            <a:r>
              <a:rPr lang="en-US" sz="2800" b="1" dirty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  </a:t>
            </a:r>
            <a:r>
              <a:rPr lang="en-US" sz="2800" b="1" dirty="0" err="1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generatif</a:t>
            </a:r>
            <a:r>
              <a:rPr lang="en-US" sz="2800" b="1" dirty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 </a:t>
            </a:r>
          </a:p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sz="2800" b="1" dirty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terus</a:t>
            </a:r>
            <a:r>
              <a:rPr lang="en-US" sz="2800" b="1" dirty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menerus</a:t>
            </a:r>
            <a:r>
              <a:rPr lang="en-US" sz="2800" b="1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.</a:t>
            </a:r>
            <a:endParaRPr lang="en-US" sz="2800" b="1" dirty="0">
              <a:solidFill>
                <a:srgbClr val="7030A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3132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807CCB2-3F3E-4487-A416-301BE831181B}" type="slidenum">
              <a:rPr lang="en-US" sz="1400" smtClean="0"/>
              <a:pPr eaLnBrk="1" hangingPunct="1"/>
              <a:t>11</a:t>
            </a:fld>
            <a:endParaRPr lang="en-US" sz="140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400" y="304800"/>
            <a:ext cx="9753600" cy="685800"/>
          </a:xfrm>
        </p:spPr>
        <p:txBody>
          <a:bodyPr/>
          <a:lstStyle/>
          <a:p>
            <a:pPr eaLnBrk="1" hangingPunct="1">
              <a:defRPr/>
            </a:pPr>
            <a:r>
              <a:rPr lang="id-ID" sz="3200" dirty="0" smtClean="0">
                <a:latin typeface="Stencil" pitchFamily="82" charset="0"/>
              </a:rPr>
              <a:t>SKEMA TEAM LEARNING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4165600" y="1219200"/>
          <a:ext cx="53848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Clip" r:id="rId4" imgW="4587840" imgH="3665160" progId="MS_ClipArt_Gallery.2">
                  <p:embed/>
                </p:oleObj>
              </mc:Choice>
              <mc:Fallback>
                <p:oleObj name="Clip" r:id="rId4" imgW="4587840" imgH="36651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1219200"/>
                        <a:ext cx="53848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1016000" y="1676401"/>
            <a:ext cx="1828800" cy="366713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id-ID" sz="1800" b="1">
                <a:latin typeface="Arial" charset="0"/>
              </a:rPr>
              <a:t>ESENSI</a:t>
            </a: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4775200" y="1447801"/>
            <a:ext cx="5554133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1.</a:t>
            </a:r>
            <a:r>
              <a:rPr lang="id-ID" sz="1800" b="1">
                <a:latin typeface="Arial" charset="0"/>
              </a:rPr>
              <a:t>Collective Intelligence</a:t>
            </a:r>
          </a:p>
          <a:p>
            <a:pPr>
              <a:spcBef>
                <a:spcPct val="50000"/>
              </a:spcBef>
            </a:pPr>
            <a:r>
              <a:rPr lang="id-ID" sz="1800" b="1">
                <a:latin typeface="Arial" charset="0"/>
              </a:rPr>
              <a:t>2.    Alignment</a:t>
            </a:r>
            <a:r>
              <a:rPr lang="en-US" sz="1800" b="1">
                <a:latin typeface="Arial" charset="0"/>
              </a:rPr>
              <a:t> (kesatupaduan kemitraan)</a:t>
            </a:r>
            <a:endParaRPr lang="id-ID" sz="1800" b="1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id-ID" sz="1600">
                <a:latin typeface="Aquiline Extra Bold" pitchFamily="2" charset="0"/>
              </a:rPr>
              <a:t>      </a:t>
            </a:r>
            <a:endParaRPr lang="id-ID" sz="1400">
              <a:latin typeface="Aquiline Extra Bold" pitchFamily="2" charset="0"/>
            </a:endParaRPr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948267" y="3086101"/>
            <a:ext cx="2032000" cy="3667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id-ID" sz="1800" b="1">
                <a:latin typeface="Arial" charset="0"/>
              </a:rPr>
              <a:t>PRINSIP</a:t>
            </a: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4741333" y="2514601"/>
            <a:ext cx="6637867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d-ID" sz="1800" b="1">
                <a:latin typeface="Arial" charset="0"/>
              </a:rPr>
              <a:t>1. Dialog</a:t>
            </a:r>
          </a:p>
          <a:p>
            <a:pPr>
              <a:spcBef>
                <a:spcPct val="50000"/>
              </a:spcBef>
            </a:pPr>
            <a:r>
              <a:rPr lang="id-ID" sz="1800" b="1">
                <a:latin typeface="Arial" charset="0"/>
              </a:rPr>
              <a:t>2. Integrate Dialog &amp; Discussion</a:t>
            </a:r>
          </a:p>
          <a:p>
            <a:pPr>
              <a:spcBef>
                <a:spcPct val="50000"/>
              </a:spcBef>
            </a:pPr>
            <a:endParaRPr lang="id-ID" sz="1800" b="1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id-ID" sz="1800" b="1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id-ID" sz="1800" b="1">
                <a:latin typeface="Arial" charset="0"/>
              </a:rPr>
              <a:t>               </a:t>
            </a:r>
          </a:p>
          <a:p>
            <a:pPr>
              <a:spcBef>
                <a:spcPct val="50000"/>
              </a:spcBef>
            </a:pPr>
            <a:r>
              <a:rPr lang="id-ID" sz="1800" b="1">
                <a:solidFill>
                  <a:schemeClr val="bg1"/>
                </a:solidFill>
                <a:latin typeface="Arial" charset="0"/>
              </a:rPr>
              <a:t>  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673600" y="3429001"/>
            <a:ext cx="596053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d-ID" sz="1600">
                <a:latin typeface="Aquiline Extra Bold" pitchFamily="2" charset="0"/>
              </a:rPr>
              <a:t> </a:t>
            </a:r>
            <a:r>
              <a:rPr lang="id-ID" sz="1800" b="1">
                <a:latin typeface="Arial" charset="0"/>
              </a:rPr>
              <a:t>3.</a:t>
            </a:r>
            <a:r>
              <a:rPr lang="id-ID" sz="1800" b="1">
                <a:solidFill>
                  <a:schemeClr val="bg1"/>
                </a:solidFill>
                <a:latin typeface="Arial" charset="0"/>
              </a:rPr>
              <a:t>   </a:t>
            </a:r>
            <a:r>
              <a:rPr lang="id-ID" sz="1800" b="1">
                <a:latin typeface="Arial" charset="0"/>
              </a:rPr>
              <a:t>Defensive Routines</a:t>
            </a:r>
            <a:r>
              <a:rPr lang="en-US" sz="1800" b="1">
                <a:latin typeface="Arial" charset="0"/>
              </a:rPr>
              <a:t>(sikap berdalih)</a:t>
            </a:r>
            <a:endParaRPr lang="id-ID" sz="1800" b="1">
              <a:latin typeface="Arial" charset="0"/>
            </a:endParaRPr>
          </a:p>
        </p:txBody>
      </p:sp>
      <p:sp>
        <p:nvSpPr>
          <p:cNvPr id="1034" name="Text Box 9"/>
          <p:cNvSpPr txBox="1">
            <a:spLocks noChangeArrowheads="1"/>
          </p:cNvSpPr>
          <p:nvPr/>
        </p:nvSpPr>
        <p:spPr bwMode="auto">
          <a:xfrm>
            <a:off x="812800" y="4572001"/>
            <a:ext cx="2167467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id-ID" sz="1800" b="1">
                <a:latin typeface="Arial" charset="0"/>
              </a:rPr>
              <a:t>PRAKTEK</a:t>
            </a:r>
          </a:p>
        </p:txBody>
      </p:sp>
      <p:sp>
        <p:nvSpPr>
          <p:cNvPr id="1035" name="AutoShape 13"/>
          <p:cNvSpPr>
            <a:spLocks/>
          </p:cNvSpPr>
          <p:nvPr/>
        </p:nvSpPr>
        <p:spPr bwMode="auto">
          <a:xfrm>
            <a:off x="4368800" y="1447800"/>
            <a:ext cx="406400" cy="838200"/>
          </a:xfrm>
          <a:prstGeom prst="leftBrace">
            <a:avLst>
              <a:gd name="adj1" fmla="val 22917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36" name="AutoShape 14"/>
          <p:cNvSpPr>
            <a:spLocks/>
          </p:cNvSpPr>
          <p:nvPr/>
        </p:nvSpPr>
        <p:spPr bwMode="auto">
          <a:xfrm>
            <a:off x="4470400" y="2590800"/>
            <a:ext cx="3048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37" name="AutoShape 15"/>
          <p:cNvSpPr>
            <a:spLocks/>
          </p:cNvSpPr>
          <p:nvPr/>
        </p:nvSpPr>
        <p:spPr bwMode="auto">
          <a:xfrm>
            <a:off x="4267200" y="3962400"/>
            <a:ext cx="3048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38" name="Text Box 16"/>
          <p:cNvSpPr txBox="1">
            <a:spLocks noChangeArrowheads="1"/>
          </p:cNvSpPr>
          <p:nvPr/>
        </p:nvSpPr>
        <p:spPr bwMode="auto">
          <a:xfrm>
            <a:off x="4470400" y="3962401"/>
            <a:ext cx="59944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d-ID" sz="1600">
                <a:solidFill>
                  <a:schemeClr val="bg1"/>
                </a:solidFill>
                <a:latin typeface="Aquiline Extra Bold" pitchFamily="2" charset="0"/>
              </a:rPr>
              <a:t>    </a:t>
            </a:r>
            <a:r>
              <a:rPr lang="id-ID" sz="1800" b="1">
                <a:latin typeface="Arial" charset="0"/>
              </a:rPr>
              <a:t>1.</a:t>
            </a:r>
            <a:r>
              <a:rPr lang="id-ID" sz="1800" b="1">
                <a:solidFill>
                  <a:schemeClr val="bg1"/>
                </a:solidFill>
                <a:latin typeface="Arial" charset="0"/>
              </a:rPr>
              <a:t> </a:t>
            </a:r>
            <a:r>
              <a:rPr lang="id-ID" sz="1800" b="1">
                <a:latin typeface="Arial" charset="0"/>
              </a:rPr>
              <a:t>Suspending Assumptions</a:t>
            </a:r>
            <a:r>
              <a:rPr lang="en-US" sz="1800" b="1">
                <a:latin typeface="Arial" charset="0"/>
              </a:rPr>
              <a:t> (semua partisipan menunda asumsinya)</a:t>
            </a:r>
            <a:endParaRPr lang="id-ID" sz="1800" b="1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id-ID" sz="1800" b="1">
                <a:latin typeface="Arial" charset="0"/>
              </a:rPr>
              <a:t>    2. Acting as Colleagues</a:t>
            </a:r>
            <a:r>
              <a:rPr lang="en-US" sz="1800" b="1">
                <a:latin typeface="Arial" charset="0"/>
              </a:rPr>
              <a:t>(sbg kolega)</a:t>
            </a:r>
            <a:r>
              <a:rPr lang="id-ID" sz="1800" b="1">
                <a:latin typeface="Arial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id-ID" sz="1800" b="1">
                <a:latin typeface="Arial" charset="0"/>
              </a:rPr>
              <a:t>    3. Surfacing Own Defensiveness</a:t>
            </a:r>
            <a:r>
              <a:rPr lang="en-US" sz="1800" b="1">
                <a:latin typeface="Arial" charset="0"/>
              </a:rPr>
              <a:t> (pengungkapan asumsi setiap individu)</a:t>
            </a:r>
            <a:r>
              <a:rPr lang="id-ID" sz="1800" b="1">
                <a:latin typeface="Arial" charset="0"/>
              </a:rPr>
              <a:t>     </a:t>
            </a:r>
          </a:p>
          <a:p>
            <a:pPr>
              <a:spcBef>
                <a:spcPct val="50000"/>
              </a:spcBef>
            </a:pPr>
            <a:r>
              <a:rPr lang="id-ID" sz="1800" b="1">
                <a:latin typeface="Arial" charset="0"/>
              </a:rPr>
              <a:t>    4. Practicing</a:t>
            </a:r>
            <a:r>
              <a:rPr lang="en-US" sz="1800" b="1">
                <a:latin typeface="Arial" charset="0"/>
              </a:rPr>
              <a:t> (memerlukanpraktik)</a:t>
            </a:r>
            <a:endParaRPr lang="id-ID" sz="1800" b="1">
              <a:latin typeface="Arial" charset="0"/>
            </a:endParaRPr>
          </a:p>
        </p:txBody>
      </p:sp>
      <p:sp>
        <p:nvSpPr>
          <p:cNvPr id="1039" name="Line 17"/>
          <p:cNvSpPr>
            <a:spLocks noChangeShapeType="1"/>
          </p:cNvSpPr>
          <p:nvPr/>
        </p:nvSpPr>
        <p:spPr bwMode="auto">
          <a:xfrm>
            <a:off x="3149600" y="3200400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40" name="Line 18"/>
          <p:cNvSpPr>
            <a:spLocks noChangeShapeType="1"/>
          </p:cNvSpPr>
          <p:nvPr/>
        </p:nvSpPr>
        <p:spPr bwMode="auto">
          <a:xfrm>
            <a:off x="3048000" y="4724400"/>
            <a:ext cx="812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41" name="Line 19"/>
          <p:cNvSpPr>
            <a:spLocks noChangeShapeType="1"/>
          </p:cNvSpPr>
          <p:nvPr/>
        </p:nvSpPr>
        <p:spPr bwMode="auto">
          <a:xfrm>
            <a:off x="2946400" y="1905000"/>
            <a:ext cx="1320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52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5508171" cy="506413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b="1" smtClean="0"/>
              <a:t>Tim Pembelajaran (</a:t>
            </a:r>
            <a:r>
              <a:rPr lang="en-US" sz="3000" b="1" i="1" smtClean="0"/>
              <a:t>Team Learning</a:t>
            </a:r>
            <a:r>
              <a:rPr lang="en-US" sz="3000" b="1" smtClean="0"/>
              <a:t>)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7280" y="5340804"/>
            <a:ext cx="10261600" cy="30343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20713" lvl="1" indent="0" algn="just" eaLnBrk="1" hangingPunct="1">
              <a:lnSpc>
                <a:spcPct val="90000"/>
              </a:lnSpc>
              <a:buNone/>
            </a:pPr>
            <a:endParaRPr lang="en-US" sz="2400" dirty="0" smtClean="0">
              <a:effectLst/>
            </a:endParaRPr>
          </a:p>
        </p:txBody>
      </p:sp>
      <p:pic>
        <p:nvPicPr>
          <p:cNvPr id="6148" name="Picture 6" descr="j0254488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351" y="39689"/>
            <a:ext cx="1344083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45976" y="3001248"/>
            <a:ext cx="1674056" cy="125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a. </a:t>
            </a:r>
            <a:r>
              <a:rPr lang="en-US" b="1" dirty="0" err="1" smtClean="0"/>
              <a:t>Esensi</a:t>
            </a:r>
            <a:r>
              <a:rPr lang="en-US" b="1" dirty="0" smtClean="0"/>
              <a:t> </a:t>
            </a:r>
            <a:r>
              <a:rPr lang="en-US" b="1" dirty="0"/>
              <a:t>Tim </a:t>
            </a:r>
            <a:r>
              <a:rPr lang="en-US" b="1" dirty="0" err="1"/>
              <a:t>Pembelajaran</a:t>
            </a:r>
            <a:r>
              <a:rPr lang="en-US" b="1" dirty="0"/>
              <a:t> (</a:t>
            </a:r>
            <a:r>
              <a:rPr lang="en-US" b="1" i="1" dirty="0"/>
              <a:t>Team Learning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991394" y="1872263"/>
            <a:ext cx="5809957" cy="1456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id-ID" dirty="0" smtClean="0"/>
              <a:t>1. </a:t>
            </a:r>
            <a:r>
              <a:rPr lang="en-US" dirty="0" err="1" smtClean="0"/>
              <a:t>Kecendikiaan</a:t>
            </a:r>
            <a:r>
              <a:rPr lang="en-US" dirty="0" smtClean="0"/>
              <a:t> </a:t>
            </a:r>
            <a:r>
              <a:rPr lang="en-US" dirty="0" err="1"/>
              <a:t>Bersama</a:t>
            </a:r>
            <a:r>
              <a:rPr lang="en-US" dirty="0"/>
              <a:t> (</a:t>
            </a:r>
            <a:r>
              <a:rPr lang="en-US" i="1" dirty="0"/>
              <a:t>Collective Intelligence</a:t>
            </a:r>
            <a:r>
              <a:rPr lang="en-US" dirty="0"/>
              <a:t>). </a:t>
            </a:r>
            <a:r>
              <a:rPr lang="en-US" dirty="0" err="1"/>
              <a:t>Dalam</a:t>
            </a:r>
            <a:r>
              <a:rPr lang="en-US" dirty="0"/>
              <a:t> Tim </a:t>
            </a:r>
            <a:r>
              <a:rPr lang="en-US" dirty="0" err="1"/>
              <a:t>Pembelajaran</a:t>
            </a:r>
            <a:r>
              <a:rPr lang="en-US" dirty="0"/>
              <a:t>, </a:t>
            </a:r>
            <a:r>
              <a:rPr lang="en-US" dirty="0" err="1"/>
              <a:t>kecendekiaan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perorangan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991394" y="3521122"/>
            <a:ext cx="5956396" cy="2388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0713" lvl="1" algn="ctr">
              <a:lnSpc>
                <a:spcPct val="90000"/>
              </a:lnSpc>
            </a:pPr>
            <a:r>
              <a:rPr lang="id-ID" sz="1600" dirty="0" smtClean="0"/>
              <a:t>2. </a:t>
            </a:r>
            <a:r>
              <a:rPr lang="en-US" sz="1600" dirty="0" err="1" smtClean="0"/>
              <a:t>Kesetaraan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Allignment</a:t>
            </a:r>
            <a:r>
              <a:rPr lang="en-US" sz="1600" dirty="0"/>
              <a:t>). </a:t>
            </a:r>
            <a:r>
              <a:rPr lang="en-US" sz="1600" dirty="0" err="1"/>
              <a:t>Dalam</a:t>
            </a:r>
            <a:r>
              <a:rPr lang="en-US" sz="1600" dirty="0"/>
              <a:t> Tim </a:t>
            </a:r>
            <a:r>
              <a:rPr lang="en-US" sz="1600" dirty="0" err="1"/>
              <a:t>Pembelajaran</a:t>
            </a:r>
            <a:r>
              <a:rPr lang="en-US" sz="1600" dirty="0"/>
              <a:t> (</a:t>
            </a:r>
            <a:r>
              <a:rPr lang="en-US" sz="1600" i="1" dirty="0"/>
              <a:t>Team Learning</a:t>
            </a:r>
            <a:r>
              <a:rPr lang="en-US" sz="1600" dirty="0"/>
              <a:t>) </a:t>
            </a: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sekelompok</a:t>
            </a:r>
            <a:r>
              <a:rPr lang="en-US" sz="1600" dirty="0"/>
              <a:t> orang yang </a:t>
            </a:r>
            <a:r>
              <a:rPr lang="en-US" sz="1600" dirty="0" err="1"/>
              <a:t>berfungsi</a:t>
            </a:r>
            <a:r>
              <a:rPr lang="en-US" sz="1600" dirty="0"/>
              <a:t> </a:t>
            </a:r>
            <a:r>
              <a:rPr lang="en-US" sz="1600" dirty="0" err="1"/>
              <a:t>besama</a:t>
            </a:r>
            <a:r>
              <a:rPr lang="en-US" sz="1600" dirty="0"/>
              <a:t> (</a:t>
            </a:r>
            <a:r>
              <a:rPr lang="en-US" sz="1600" i="1" dirty="0"/>
              <a:t>a group of people functioning together</a:t>
            </a:r>
            <a:r>
              <a:rPr lang="en-US" sz="1600" dirty="0"/>
              <a:t>).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tim</a:t>
            </a:r>
            <a:r>
              <a:rPr lang="en-US" sz="1600" dirty="0"/>
              <a:t>, </a:t>
            </a:r>
            <a:r>
              <a:rPr lang="en-US" sz="1600" dirty="0" err="1"/>
              <a:t>kekuatan</a:t>
            </a:r>
            <a:r>
              <a:rPr lang="en-US" sz="1600" dirty="0"/>
              <a:t> </a:t>
            </a:r>
            <a:r>
              <a:rPr lang="en-US" sz="1600" dirty="0" err="1"/>
              <a:t>individu</a:t>
            </a:r>
            <a:r>
              <a:rPr lang="en-US" sz="1600" dirty="0"/>
              <a:t> </a:t>
            </a:r>
            <a:r>
              <a:rPr lang="en-US" sz="1600" dirty="0" err="1"/>
              <a:t>saling</a:t>
            </a:r>
            <a:r>
              <a:rPr lang="en-US" sz="1600" dirty="0"/>
              <a:t> </a:t>
            </a:r>
            <a:r>
              <a:rPr lang="en-US" sz="1600" dirty="0" err="1"/>
              <a:t>mendukung</a:t>
            </a:r>
            <a:r>
              <a:rPr lang="en-US" sz="1600" dirty="0"/>
              <a:t>,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demikian</a:t>
            </a:r>
            <a:r>
              <a:rPr lang="en-US" sz="1600" dirty="0"/>
              <a:t> </a:t>
            </a:r>
            <a:r>
              <a:rPr lang="en-US" sz="1600" dirty="0" err="1"/>
              <a:t>tim</a:t>
            </a:r>
            <a:r>
              <a:rPr lang="en-US" sz="1600" dirty="0"/>
              <a:t> </a:t>
            </a:r>
            <a:r>
              <a:rPr lang="en-US" sz="1600" dirty="0" err="1"/>
              <a:t>kemitraan</a:t>
            </a:r>
            <a:r>
              <a:rPr lang="en-US" sz="1600" dirty="0"/>
              <a:t> </a:t>
            </a:r>
            <a:r>
              <a:rPr lang="en-US" sz="1600" dirty="0" err="1"/>
              <a:t>mantap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menunjang</a:t>
            </a:r>
            <a:r>
              <a:rPr lang="en-US" sz="1600" dirty="0"/>
              <a:t> </a:t>
            </a:r>
            <a:r>
              <a:rPr lang="en-US" sz="1600" dirty="0" err="1"/>
              <a:t>pencapaian</a:t>
            </a:r>
            <a:r>
              <a:rPr lang="en-US" sz="1600" dirty="0"/>
              <a:t> </a:t>
            </a:r>
            <a:r>
              <a:rPr lang="en-US" sz="1600" dirty="0" err="1"/>
              <a:t>sasaran</a:t>
            </a:r>
            <a:r>
              <a:rPr lang="en-US" sz="1600" dirty="0"/>
              <a:t> </a:t>
            </a:r>
            <a:r>
              <a:rPr lang="en-US" sz="1600" dirty="0" err="1"/>
              <a:t>organisasi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visi</a:t>
            </a:r>
            <a:r>
              <a:rPr lang="en-US" sz="1600" dirty="0"/>
              <a:t> </a:t>
            </a:r>
            <a:r>
              <a:rPr lang="en-US" sz="1600" dirty="0" err="1"/>
              <a:t>bersama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berperan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cxnSp>
        <p:nvCxnSpPr>
          <p:cNvPr id="5" name="Straight Arrow Connector 4"/>
          <p:cNvCxnSpPr>
            <a:stCxn id="2" idx="3"/>
            <a:endCxn id="3" idx="2"/>
          </p:cNvCxnSpPr>
          <p:nvPr/>
        </p:nvCxnSpPr>
        <p:spPr>
          <a:xfrm flipV="1">
            <a:off x="3220032" y="2600266"/>
            <a:ext cx="1771362" cy="10269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3"/>
            <a:endCxn id="7" idx="2"/>
          </p:cNvCxnSpPr>
          <p:nvPr/>
        </p:nvCxnSpPr>
        <p:spPr>
          <a:xfrm>
            <a:off x="3220032" y="3627261"/>
            <a:ext cx="1771362" cy="10880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775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6988"/>
            <a:ext cx="10972800" cy="1143001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b="1" smtClean="0"/>
              <a:t>Tim Pembelajaran (</a:t>
            </a:r>
            <a:r>
              <a:rPr lang="en-US" sz="3000" b="1" i="1" smtClean="0"/>
              <a:t>Team Learning</a:t>
            </a:r>
            <a:r>
              <a:rPr lang="en-US" sz="3000" b="1" smtClean="0"/>
              <a:t>)</a:t>
            </a:r>
          </a:p>
        </p:txBody>
      </p:sp>
      <p:pic>
        <p:nvPicPr>
          <p:cNvPr id="7172" name="Picture 6" descr="j0254488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351" y="39689"/>
            <a:ext cx="1344083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961564" y="2183641"/>
            <a:ext cx="9021170" cy="764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id-ID" sz="2400" dirty="0" smtClean="0"/>
              <a:t>1. </a:t>
            </a:r>
            <a:r>
              <a:rPr lang="en-US" sz="2400" dirty="0" smtClean="0"/>
              <a:t>Dialog </a:t>
            </a:r>
            <a:r>
              <a:rPr lang="en-US" sz="2400" dirty="0" err="1"/>
              <a:t>Komunikasi</a:t>
            </a:r>
            <a:r>
              <a:rPr lang="en-US" sz="2400" dirty="0"/>
              <a:t> yang </a:t>
            </a:r>
            <a:r>
              <a:rPr lang="en-US" sz="2400" dirty="0" err="1"/>
              <a:t>mendalam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kualitas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mencakup</a:t>
            </a:r>
            <a:r>
              <a:rPr lang="en-US" sz="2400" dirty="0"/>
              <a:t> </a:t>
            </a:r>
            <a:r>
              <a:rPr lang="en-US" sz="2400" dirty="0" err="1"/>
              <a:t>kemampuan</a:t>
            </a:r>
            <a:r>
              <a:rPr lang="en-US" sz="2400" dirty="0"/>
              <a:t> </a:t>
            </a:r>
            <a:r>
              <a:rPr lang="en-US" sz="2400" dirty="0" err="1"/>
              <a:t>menyimak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berbagi</a:t>
            </a:r>
            <a:r>
              <a:rPr lang="en-US" sz="2400" dirty="0"/>
              <a:t> </a:t>
            </a:r>
            <a:r>
              <a:rPr lang="en-US" sz="2400" dirty="0" err="1"/>
              <a:t>pandangan</a:t>
            </a:r>
            <a:r>
              <a:rPr lang="en-US" sz="2400" dirty="0"/>
              <a:t>, </a:t>
            </a:r>
            <a:r>
              <a:rPr lang="en-US" sz="2400" dirty="0" err="1"/>
              <a:t>pikiran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pendapat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2961564" y="3193577"/>
            <a:ext cx="9021170" cy="1282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lnSpc>
                <a:spcPct val="90000"/>
              </a:lnSpc>
            </a:pPr>
            <a:r>
              <a:rPr lang="id-ID" sz="2400" dirty="0" smtClean="0"/>
              <a:t>2. </a:t>
            </a:r>
            <a:r>
              <a:rPr lang="en-US" sz="2400" dirty="0" smtClean="0"/>
              <a:t>Dialog </a:t>
            </a:r>
            <a:r>
              <a:rPr lang="en-US" sz="2400" dirty="0" err="1"/>
              <a:t>Terpadu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Diskusi</a:t>
            </a:r>
            <a:r>
              <a:rPr lang="en-US" sz="2400" dirty="0"/>
              <a:t> (</a:t>
            </a:r>
            <a:r>
              <a:rPr lang="en-US" sz="2400" i="1" dirty="0"/>
              <a:t>Integrated Dialogue and Discussion</a:t>
            </a:r>
            <a:r>
              <a:rPr lang="en-US" sz="2400" dirty="0"/>
              <a:t>). Tim </a:t>
            </a:r>
            <a:r>
              <a:rPr lang="en-US" sz="2400" dirty="0" err="1"/>
              <a:t>Pembelajaran</a:t>
            </a:r>
            <a:r>
              <a:rPr lang="en-US" sz="2400" dirty="0"/>
              <a:t> (</a:t>
            </a:r>
            <a:r>
              <a:rPr lang="en-US" sz="2400" i="1" dirty="0"/>
              <a:t>Team Learning</a:t>
            </a:r>
            <a:r>
              <a:rPr lang="en-US" sz="2400" dirty="0"/>
              <a:t>)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dialog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diskusi</a:t>
            </a:r>
            <a:r>
              <a:rPr lang="en-US" sz="2400" dirty="0"/>
              <a:t>.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keseimbangan</a:t>
            </a:r>
            <a:r>
              <a:rPr lang="en-US" sz="2400" dirty="0"/>
              <a:t> di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keduanya</a:t>
            </a:r>
            <a:r>
              <a:rPr lang="en-US" sz="2400" dirty="0"/>
              <a:t>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61564" y="4747149"/>
            <a:ext cx="9021170" cy="671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just">
              <a:lnSpc>
                <a:spcPct val="90000"/>
              </a:lnSpc>
            </a:pPr>
            <a:r>
              <a:rPr lang="id-ID" sz="2400" dirty="0" smtClean="0"/>
              <a:t>3. </a:t>
            </a:r>
            <a:r>
              <a:rPr lang="en-US" sz="2400" dirty="0" err="1" smtClean="0"/>
              <a:t>Sikap</a:t>
            </a:r>
            <a:r>
              <a:rPr lang="en-US" sz="2400" dirty="0" smtClean="0"/>
              <a:t> </a:t>
            </a:r>
            <a:r>
              <a:rPr lang="en-US" sz="2400" dirty="0" err="1"/>
              <a:t>Berdalih</a:t>
            </a:r>
            <a:r>
              <a:rPr lang="en-US" sz="2400" dirty="0"/>
              <a:t> (</a:t>
            </a:r>
            <a:r>
              <a:rPr lang="en-US" sz="2400" i="1" dirty="0"/>
              <a:t>Defensive Routine</a:t>
            </a:r>
            <a:r>
              <a:rPr lang="en-US" sz="2400" dirty="0"/>
              <a:t>). </a:t>
            </a:r>
            <a:r>
              <a:rPr lang="en-US" sz="2400" dirty="0" err="1"/>
              <a:t>Dalam</a:t>
            </a:r>
            <a:r>
              <a:rPr lang="en-US" sz="2400" dirty="0"/>
              <a:t> dialog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diwaspadaii</a:t>
            </a:r>
            <a:r>
              <a:rPr lang="en-US" sz="2400" dirty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</a:t>
            </a:r>
            <a:r>
              <a:rPr lang="en-US" sz="2400" dirty="0" err="1"/>
              <a:t>sikap</a:t>
            </a:r>
            <a:r>
              <a:rPr lang="en-US" sz="2400" dirty="0"/>
              <a:t> </a:t>
            </a:r>
            <a:r>
              <a:rPr lang="en-US" sz="2400" dirty="0" err="1"/>
              <a:t>berdalih</a:t>
            </a:r>
            <a:r>
              <a:rPr lang="en-US" sz="2400" dirty="0"/>
              <a:t>.</a:t>
            </a:r>
          </a:p>
        </p:txBody>
      </p:sp>
      <p:sp>
        <p:nvSpPr>
          <p:cNvPr id="3" name="Oval 2"/>
          <p:cNvSpPr/>
          <p:nvPr/>
        </p:nvSpPr>
        <p:spPr>
          <a:xfrm>
            <a:off x="0" y="2681785"/>
            <a:ext cx="2456596" cy="230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b. </a:t>
            </a:r>
            <a:r>
              <a:rPr lang="en-US" b="1" dirty="0" err="1" smtClean="0"/>
              <a:t>Prinsip</a:t>
            </a:r>
            <a:r>
              <a:rPr lang="en-US" b="1" dirty="0" smtClean="0"/>
              <a:t> </a:t>
            </a:r>
            <a:r>
              <a:rPr lang="en-US" b="1" dirty="0"/>
              <a:t>Tim </a:t>
            </a:r>
            <a:r>
              <a:rPr lang="en-US" b="1" dirty="0" err="1"/>
              <a:t>Pembelajaran</a:t>
            </a:r>
            <a:r>
              <a:rPr lang="en-US" b="1" dirty="0"/>
              <a:t> (Team Learning</a:t>
            </a:r>
            <a:r>
              <a:rPr lang="en-US" b="1" dirty="0" smtClean="0"/>
              <a:t>)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6"/>
            <a:endCxn id="2" idx="1"/>
          </p:cNvCxnSpPr>
          <p:nvPr/>
        </p:nvCxnSpPr>
        <p:spPr>
          <a:xfrm flipV="1">
            <a:off x="2456596" y="2565779"/>
            <a:ext cx="504968" cy="126924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6"/>
            <a:endCxn id="6" idx="1"/>
          </p:cNvCxnSpPr>
          <p:nvPr/>
        </p:nvCxnSpPr>
        <p:spPr>
          <a:xfrm>
            <a:off x="2456596" y="3835022"/>
            <a:ext cx="50496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6"/>
            <a:endCxn id="7" idx="1"/>
          </p:cNvCxnSpPr>
          <p:nvPr/>
        </p:nvCxnSpPr>
        <p:spPr>
          <a:xfrm>
            <a:off x="2456596" y="3835022"/>
            <a:ext cx="504968" cy="12476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440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 smtClean="0"/>
              <a:t>Tim </a:t>
            </a:r>
            <a:r>
              <a:rPr lang="en-US" sz="3200" b="1" dirty="0" err="1" smtClean="0"/>
              <a:t>Pembelajaran</a:t>
            </a:r>
            <a:r>
              <a:rPr lang="en-US" sz="3200" b="1" dirty="0" smtClean="0"/>
              <a:t> (</a:t>
            </a:r>
            <a:r>
              <a:rPr lang="en-US" sz="3200" b="1" i="1" dirty="0" smtClean="0"/>
              <a:t>Team Learning</a:t>
            </a:r>
            <a:r>
              <a:rPr lang="en-US" sz="3200" b="1" dirty="0" smtClean="0"/>
              <a:t>)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1"/>
            <a:ext cx="10972800" cy="4537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9600" indent="-609600" algn="just" eaLnBrk="1" hangingPunct="1">
              <a:buClr>
                <a:schemeClr val="tx1"/>
              </a:buClr>
              <a:buSzTx/>
              <a:buFont typeface="Wingdings" pitchFamily="2" charset="2"/>
              <a:buNone/>
            </a:pPr>
            <a:r>
              <a:rPr lang="en-US" sz="2400" b="1" dirty="0" smtClean="0">
                <a:effectLst/>
              </a:rPr>
              <a:t>c.	</a:t>
            </a:r>
            <a:r>
              <a:rPr lang="en-US" sz="2400" b="1" dirty="0" err="1" smtClean="0">
                <a:effectLst/>
              </a:rPr>
              <a:t>Praktik</a:t>
            </a:r>
            <a:r>
              <a:rPr lang="en-US" sz="2400" b="1" dirty="0" smtClean="0">
                <a:effectLst/>
              </a:rPr>
              <a:t> Tim </a:t>
            </a:r>
            <a:r>
              <a:rPr lang="en-US" sz="2400" b="1" dirty="0" err="1" smtClean="0">
                <a:effectLst/>
              </a:rPr>
              <a:t>Pembelajaran</a:t>
            </a:r>
            <a:r>
              <a:rPr lang="en-US" sz="2400" b="1" dirty="0" smtClean="0">
                <a:effectLst/>
              </a:rPr>
              <a:t> (Tim Learning)</a:t>
            </a:r>
          </a:p>
          <a:p>
            <a:pPr marL="1154113" lvl="1" indent="-533400" algn="just" eaLnBrk="1" hangingPunct="1"/>
            <a:endParaRPr lang="en-US" sz="2400" dirty="0" smtClean="0">
              <a:effectLst/>
            </a:endParaRPr>
          </a:p>
        </p:txBody>
      </p:sp>
      <p:pic>
        <p:nvPicPr>
          <p:cNvPr id="8196" name="Picture 6" descr="j028321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-14288"/>
            <a:ext cx="1695451" cy="135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46913" y="4367284"/>
            <a:ext cx="10290412" cy="154219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id-ID" sz="2400" dirty="0" smtClean="0"/>
              <a:t>3. </a:t>
            </a:r>
            <a:r>
              <a:rPr lang="en-US" sz="2400" dirty="0" err="1" smtClean="0"/>
              <a:t>Mengemukakan</a:t>
            </a:r>
            <a:r>
              <a:rPr lang="en-US" sz="2400" dirty="0" smtClean="0"/>
              <a:t> </a:t>
            </a:r>
            <a:r>
              <a:rPr lang="en-US" sz="2400" dirty="0" err="1"/>
              <a:t>Pendapat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 (</a:t>
            </a:r>
            <a:r>
              <a:rPr lang="en-US" sz="2400" i="1" dirty="0"/>
              <a:t>Surfacing Own Defensiveness</a:t>
            </a:r>
            <a:r>
              <a:rPr lang="en-US" sz="2400" dirty="0"/>
              <a:t>). </a:t>
            </a:r>
            <a:r>
              <a:rPr lang="en-US" sz="2400" dirty="0" err="1"/>
              <a:t>Mempertahankan</a:t>
            </a:r>
            <a:r>
              <a:rPr lang="en-US" sz="2400" dirty="0"/>
              <a:t> </a:t>
            </a:r>
            <a:r>
              <a:rPr lang="en-US" sz="2400" dirty="0" err="1"/>
              <a:t>kebiasaan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ditumbuhkan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pengungkapan</a:t>
            </a:r>
            <a:r>
              <a:rPr lang="en-US" sz="2400" dirty="0"/>
              <a:t> </a:t>
            </a:r>
            <a:r>
              <a:rPr lang="en-US" sz="2400" dirty="0" err="1"/>
              <a:t>asumsi-asumsi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individu</a:t>
            </a:r>
            <a:r>
              <a:rPr lang="en-US" sz="2400" dirty="0"/>
              <a:t>. </a:t>
            </a:r>
            <a:r>
              <a:rPr lang="en-US" sz="2400" i="1" dirty="0"/>
              <a:t>Surfacing Own Defensiveness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merusak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menguras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melunakkan</a:t>
            </a:r>
            <a:r>
              <a:rPr lang="en-US" sz="2400" dirty="0"/>
              <a:t> </a:t>
            </a:r>
            <a:r>
              <a:rPr lang="en-US" sz="2400" dirty="0" err="1"/>
              <a:t>semangat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id-ID" sz="2400" dirty="0"/>
              <a:t> </a:t>
            </a:r>
            <a:r>
              <a:rPr lang="en-US" sz="2400" dirty="0" err="1"/>
              <a:t>Latihan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746913" y="2649940"/>
            <a:ext cx="10290412" cy="154219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id-ID" sz="2400" dirty="0" smtClean="0"/>
              <a:t>2. </a:t>
            </a:r>
            <a:r>
              <a:rPr lang="en-US" sz="2400" dirty="0" err="1"/>
              <a:t>Bertindak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Kolega</a:t>
            </a:r>
            <a:r>
              <a:rPr lang="en-US" sz="2400" dirty="0"/>
              <a:t> (</a:t>
            </a:r>
            <a:r>
              <a:rPr lang="en-US" sz="2400" i="1" dirty="0"/>
              <a:t>Acting as Colleagues</a:t>
            </a:r>
            <a:r>
              <a:rPr lang="en-US" sz="2400" dirty="0"/>
              <a:t>). Tim </a:t>
            </a:r>
            <a:r>
              <a:rPr lang="en-US" sz="2400" dirty="0" err="1"/>
              <a:t>Pembelajaran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efektif</a:t>
            </a:r>
            <a:r>
              <a:rPr lang="en-US" sz="2400" dirty="0"/>
              <a:t>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sekelompok</a:t>
            </a:r>
            <a:r>
              <a:rPr lang="en-US" sz="2400" dirty="0"/>
              <a:t> orang lain </a:t>
            </a:r>
            <a:r>
              <a:rPr lang="en-US" sz="2400" dirty="0" err="1"/>
              <a:t>bertindak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kolega</a:t>
            </a:r>
            <a:r>
              <a:rPr lang="en-US" sz="2400" dirty="0"/>
              <a:t>. Hal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menciptakan</a:t>
            </a:r>
            <a:r>
              <a:rPr lang="en-US" sz="2400" dirty="0"/>
              <a:t> </a:t>
            </a:r>
            <a:r>
              <a:rPr lang="en-US" sz="2400" dirty="0" err="1"/>
              <a:t>suasana</a:t>
            </a:r>
            <a:r>
              <a:rPr lang="en-US" sz="2400" dirty="0"/>
              <a:t> dialog yang </a:t>
            </a:r>
            <a:r>
              <a:rPr lang="en-US" sz="2400" dirty="0" err="1"/>
              <a:t>kondusif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746913" y="1715067"/>
            <a:ext cx="10290412" cy="7710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8163" lvl="1" indent="-533400" algn="just"/>
            <a:r>
              <a:rPr lang="id-ID" sz="2400" dirty="0" smtClean="0"/>
              <a:t>1. </a:t>
            </a:r>
            <a:r>
              <a:rPr lang="en-US" sz="2400" dirty="0" err="1"/>
              <a:t>Menunda</a:t>
            </a:r>
            <a:r>
              <a:rPr lang="en-US" sz="2400" dirty="0"/>
              <a:t> </a:t>
            </a:r>
            <a:r>
              <a:rPr lang="en-US" sz="2400" dirty="0" err="1"/>
              <a:t>Asumsi</a:t>
            </a:r>
            <a:r>
              <a:rPr lang="en-US" sz="2400" dirty="0"/>
              <a:t> (</a:t>
            </a:r>
            <a:r>
              <a:rPr lang="en-US" sz="2400" i="1" dirty="0"/>
              <a:t>Suspending Assumption</a:t>
            </a:r>
            <a:r>
              <a:rPr lang="en-US" sz="2400" dirty="0"/>
              <a:t>). </a:t>
            </a:r>
            <a:r>
              <a:rPr lang="en-US" sz="2400" dirty="0" err="1"/>
              <a:t>Dalam</a:t>
            </a:r>
            <a:r>
              <a:rPr lang="en-US" sz="2400" dirty="0"/>
              <a:t> Tim </a:t>
            </a:r>
            <a:r>
              <a:rPr lang="en-US" sz="2400" dirty="0" err="1"/>
              <a:t>Pembelajaran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menunda</a:t>
            </a:r>
            <a:r>
              <a:rPr lang="en-US" sz="2400" dirty="0"/>
              <a:t> </a:t>
            </a:r>
            <a:r>
              <a:rPr lang="en-US" sz="2400" dirty="0" err="1"/>
              <a:t>asumsi</a:t>
            </a:r>
            <a:r>
              <a:rPr lang="en-US" sz="2400" dirty="0"/>
              <a:t> </a:t>
            </a:r>
            <a:r>
              <a:rPr lang="en-US" sz="2400" dirty="0" err="1"/>
              <a:t>diri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asumsi</a:t>
            </a:r>
            <a:r>
              <a:rPr lang="en-US" sz="2400" dirty="0"/>
              <a:t> orang lain.</a:t>
            </a:r>
          </a:p>
        </p:txBody>
      </p:sp>
    </p:spTree>
    <p:extLst>
      <p:ext uri="{BB962C8B-B14F-4D97-AF65-F5344CB8AC3E}">
        <p14:creationId xmlns:p14="http://schemas.microsoft.com/office/powerpoint/2010/main" val="1482801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3B42396-019C-4621-87F6-25EB025042E2}" type="slidenum">
              <a:rPr lang="en-US" sz="1400" smtClean="0"/>
              <a:pPr eaLnBrk="1" hangingPunct="1"/>
              <a:t>15</a:t>
            </a:fld>
            <a:endParaRPr lang="en-US" sz="140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18204" y="179616"/>
            <a:ext cx="2582024" cy="739462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FFFF00"/>
                </a:solidFill>
              </a:rPr>
              <a:t>ESENSI TL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62344" y="2584354"/>
            <a:ext cx="4368800" cy="83185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/>
              <a:t>KECENDEKIAAN KOLEKTIF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7329684" y="2667120"/>
            <a:ext cx="4368800" cy="83185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/>
              <a:t>KESATUPADUAN / ALIGNMENT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891216" y="5355378"/>
            <a:ext cx="8636000" cy="461665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b="1" dirty="0">
                <a:solidFill>
                  <a:srgbClr val="FFFF00"/>
                </a:solidFill>
              </a:rPr>
              <a:t>A GROUP OF PEOPLE FUNCTIONING TOGETHER</a:t>
            </a:r>
          </a:p>
        </p:txBody>
      </p:sp>
      <p:cxnSp>
        <p:nvCxnSpPr>
          <p:cNvPr id="3" name="Straight Arrow Connector 2"/>
          <p:cNvCxnSpPr>
            <a:stCxn id="5122" idx="2"/>
            <a:endCxn id="5124" idx="0"/>
          </p:cNvCxnSpPr>
          <p:nvPr/>
        </p:nvCxnSpPr>
        <p:spPr>
          <a:xfrm flipH="1">
            <a:off x="2746744" y="919078"/>
            <a:ext cx="3462472" cy="16652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122" idx="2"/>
            <a:endCxn id="5125" idx="0"/>
          </p:cNvCxnSpPr>
          <p:nvPr/>
        </p:nvCxnSpPr>
        <p:spPr>
          <a:xfrm>
            <a:off x="6209216" y="919078"/>
            <a:ext cx="3304868" cy="17480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125" idx="2"/>
            <a:endCxn id="5128" idx="0"/>
          </p:cNvCxnSpPr>
          <p:nvPr/>
        </p:nvCxnSpPr>
        <p:spPr>
          <a:xfrm flipH="1">
            <a:off x="6209216" y="3498970"/>
            <a:ext cx="3304868" cy="18564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124" idx="2"/>
            <a:endCxn id="5128" idx="0"/>
          </p:cNvCxnSpPr>
          <p:nvPr/>
        </p:nvCxnSpPr>
        <p:spPr>
          <a:xfrm>
            <a:off x="2746744" y="3416204"/>
            <a:ext cx="3462472" cy="19391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6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  <p:bldP spid="5124" grpId="0" animBg="1" autoUpdateAnimBg="0"/>
      <p:bldP spid="5125" grpId="0" animBg="1" autoUpdateAnimBg="0"/>
      <p:bldP spid="512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879F4A2-6DFC-431D-8BF0-AA32988F28E2}" type="slidenum">
              <a:rPr lang="en-US" sz="1400" smtClean="0"/>
              <a:pPr eaLnBrk="1" hangingPunct="1"/>
              <a:t>16</a:t>
            </a:fld>
            <a:endParaRPr lang="en-US" sz="140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0633" y="711959"/>
            <a:ext cx="3357349" cy="1040642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latin typeface="Stencil" pitchFamily="82" charset="0"/>
              </a:rPr>
              <a:t>TEAM LEARNING </a:t>
            </a:r>
            <a:br>
              <a:rPr lang="en-US" sz="3200" b="1" dirty="0" smtClean="0">
                <a:latin typeface="Stencil" pitchFamily="82" charset="0"/>
              </a:rPr>
            </a:br>
            <a:r>
              <a:rPr lang="en-US" sz="3200" b="1" dirty="0" err="1" smtClean="0">
                <a:latin typeface="Beta ttnorm" pitchFamily="2" charset="0"/>
              </a:rPr>
              <a:t>Adalah</a:t>
            </a:r>
            <a:endParaRPr lang="en-US" sz="3200" b="1" dirty="0" smtClean="0">
              <a:latin typeface="Beta ttnorm" pitchFamily="2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57111" y="1705970"/>
            <a:ext cx="10125122" cy="455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400" b="1" i="1" dirty="0">
                <a:latin typeface="Arial" charset="0"/>
              </a:rPr>
              <a:t>Proses </a:t>
            </a:r>
            <a:r>
              <a:rPr lang="en-US" sz="2400" b="1" i="1" dirty="0" err="1">
                <a:latin typeface="Arial" charset="0"/>
              </a:rPr>
              <a:t>mempersatupadukan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dan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mengembangkan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kemampuan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sebuah</a:t>
            </a:r>
            <a:r>
              <a:rPr lang="en-US" sz="2400" b="1" i="1" dirty="0">
                <a:latin typeface="Arial" charset="0"/>
              </a:rPr>
              <a:t> Tim </a:t>
            </a:r>
            <a:r>
              <a:rPr lang="en-US" sz="2400" b="1" i="1" dirty="0" err="1">
                <a:latin typeface="Arial" charset="0"/>
              </a:rPr>
              <a:t>untuk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menciptakan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hasil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karya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atau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keberhasilan</a:t>
            </a:r>
            <a:r>
              <a:rPr lang="en-US" sz="2400" b="1" i="1" dirty="0">
                <a:latin typeface="Arial" charset="0"/>
              </a:rPr>
              <a:t> yang </a:t>
            </a:r>
            <a:r>
              <a:rPr lang="en-US" sz="2400" b="1" i="1" dirty="0" err="1">
                <a:latin typeface="Arial" charset="0"/>
              </a:rPr>
              <a:t>sangat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diinginkan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para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anggotanya</a:t>
            </a:r>
            <a:r>
              <a:rPr lang="en-US" sz="2400" b="1" i="1" dirty="0">
                <a:latin typeface="Arial" charset="0"/>
              </a:rPr>
              <a:t>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400" b="1" i="1" dirty="0">
                <a:latin typeface="Arial" charset="0"/>
              </a:rPr>
              <a:t>Orang-orang yang </a:t>
            </a:r>
            <a:r>
              <a:rPr lang="en-US" sz="2400" b="1" i="1" dirty="0" err="1">
                <a:latin typeface="Arial" charset="0"/>
              </a:rPr>
              <a:t>saling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memerlukan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dalam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bertindak</a:t>
            </a:r>
            <a:r>
              <a:rPr lang="en-US" sz="2400" b="1" i="1" dirty="0">
                <a:latin typeface="Arial" charset="0"/>
              </a:rPr>
              <a:t>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400" b="1" i="1" dirty="0" err="1">
                <a:latin typeface="Arial" charset="0"/>
              </a:rPr>
              <a:t>Kesatupaduan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kelompok</a:t>
            </a:r>
            <a:r>
              <a:rPr lang="en-US" sz="2400" b="1" i="1" dirty="0">
                <a:latin typeface="Arial" charset="0"/>
              </a:rPr>
              <a:t> : </a:t>
            </a:r>
            <a:r>
              <a:rPr lang="en-US" sz="2400" b="1" i="1" dirty="0" err="1">
                <a:latin typeface="Arial" charset="0"/>
              </a:rPr>
              <a:t>sekelompok</a:t>
            </a:r>
            <a:r>
              <a:rPr lang="en-US" sz="2400" b="1" i="1" dirty="0">
                <a:latin typeface="Arial" charset="0"/>
              </a:rPr>
              <a:t> orang </a:t>
            </a:r>
            <a:r>
              <a:rPr lang="en-US" sz="2400" b="1" i="1" dirty="0" err="1">
                <a:latin typeface="Arial" charset="0"/>
              </a:rPr>
              <a:t>berfungsi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sebagai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kesatuan</a:t>
            </a:r>
            <a:r>
              <a:rPr lang="en-US" sz="2400" b="1" i="1" dirty="0">
                <a:latin typeface="Arial" charset="0"/>
              </a:rPr>
              <a:t> yang </a:t>
            </a:r>
            <a:r>
              <a:rPr lang="en-US" sz="2400" b="1" i="1" dirty="0" err="1">
                <a:latin typeface="Arial" charset="0"/>
              </a:rPr>
              <a:t>utuh</a:t>
            </a:r>
            <a:r>
              <a:rPr lang="en-US" sz="2400" b="1" i="1" dirty="0">
                <a:latin typeface="Arial" charset="0"/>
              </a:rPr>
              <a:t>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Disiplin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kolektif</a:t>
            </a:r>
            <a:r>
              <a:rPr lang="en-US" sz="2400" b="1" i="1" dirty="0">
                <a:latin typeface="Arial" charset="0"/>
              </a:rPr>
              <a:t>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Kiat</a:t>
            </a:r>
            <a:r>
              <a:rPr lang="en-US" sz="2400" b="1" i="1" dirty="0">
                <a:latin typeface="Arial" charset="0"/>
              </a:rPr>
              <a:t>, </a:t>
            </a:r>
            <a:r>
              <a:rPr lang="en-US" sz="2400" b="1" i="1" dirty="0" err="1">
                <a:latin typeface="Arial" charset="0"/>
              </a:rPr>
              <a:t>siasat</a:t>
            </a:r>
            <a:r>
              <a:rPr lang="en-US" sz="2400" b="1" i="1" dirty="0">
                <a:latin typeface="Arial" charset="0"/>
              </a:rPr>
              <a:t>, </a:t>
            </a:r>
            <a:r>
              <a:rPr lang="en-US" sz="2400" b="1" i="1" dirty="0" err="1">
                <a:latin typeface="Arial" charset="0"/>
              </a:rPr>
              <a:t>dan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taktik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menghadapi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secara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kreatif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kekuatan-kekuatan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dahsyat</a:t>
            </a:r>
            <a:r>
              <a:rPr lang="en-US" sz="2400" b="1" i="1" dirty="0">
                <a:latin typeface="Arial" charset="0"/>
              </a:rPr>
              <a:t> yang </a:t>
            </a:r>
            <a:r>
              <a:rPr lang="en-US" sz="2400" b="1" i="1" dirty="0" err="1">
                <a:latin typeface="Arial" charset="0"/>
              </a:rPr>
              <a:t>menentang</a:t>
            </a:r>
            <a:r>
              <a:rPr lang="en-US" sz="2400" b="1" i="1" dirty="0">
                <a:latin typeface="Arial" charset="0"/>
              </a:rPr>
              <a:t> dialog </a:t>
            </a:r>
            <a:r>
              <a:rPr lang="en-US" sz="2400" b="1" i="1" dirty="0" err="1">
                <a:latin typeface="Arial" charset="0"/>
              </a:rPr>
              <a:t>produktif</a:t>
            </a:r>
            <a:r>
              <a:rPr lang="en-US" sz="2400" b="1" i="1" dirty="0">
                <a:latin typeface="Arial" charset="0"/>
              </a:rPr>
              <a:t> &amp; </a:t>
            </a:r>
            <a:r>
              <a:rPr lang="en-US" sz="2400" b="1" i="1" dirty="0" err="1">
                <a:latin typeface="Arial" charset="0"/>
              </a:rPr>
              <a:t>diskusi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dalam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tim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terutama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menghadapi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sikap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berdalih</a:t>
            </a:r>
            <a:r>
              <a:rPr lang="en-US" sz="2400" b="1" i="1" dirty="0" smtClean="0">
                <a:latin typeface="Arial" charset="0"/>
              </a:rPr>
              <a:t>.</a:t>
            </a:r>
            <a:endParaRPr lang="en-US" sz="2400" b="1" i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78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4066E06-6318-4C6E-99BE-C46D4D86069F}" type="slidenum">
              <a:rPr lang="en-US" sz="1400" smtClean="0"/>
              <a:pPr eaLnBrk="1" hangingPunct="1"/>
              <a:t>17</a:t>
            </a:fld>
            <a:endParaRPr lang="en-US" sz="1400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103632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/>
              <a:t>TIGA DIMENSI KRITIS TL </a:t>
            </a:r>
            <a:br>
              <a:rPr lang="en-US" b="1" smtClean="0"/>
            </a:br>
            <a:r>
              <a:rPr lang="en-US" sz="3600" smtClean="0">
                <a:latin typeface="Brush Script MT" pitchFamily="66" charset="0"/>
              </a:rPr>
              <a:t>Untuk Kebutuhan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828800" y="2133600"/>
            <a:ext cx="8940800" cy="1938992"/>
          </a:xfrm>
          <a:prstGeom prst="rect">
            <a:avLst/>
          </a:prstGeom>
          <a:solidFill>
            <a:srgbClr val="0000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0099"/>
            </a:extrusionClr>
          </a:sp3d>
        </p:spPr>
        <p:txBody>
          <a:bodyPr>
            <a:spAutoFit/>
            <a:flatTx/>
          </a:bodyPr>
          <a:lstStyle>
            <a:lvl1pPr marL="457200" indent="-4572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Berfikir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jernih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mengenai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berbagai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masalah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yang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rumit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Berinovasi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secara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terkoordinasi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tetapi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tetap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spontan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: 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Saling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percaya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dalam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berkarya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(Operational Trust).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Peranan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anggota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Tim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dalam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tim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lain.</a:t>
            </a:r>
          </a:p>
        </p:txBody>
      </p:sp>
    </p:spTree>
    <p:extLst>
      <p:ext uri="{BB962C8B-B14F-4D97-AF65-F5344CB8AC3E}">
        <p14:creationId xmlns:p14="http://schemas.microsoft.com/office/powerpoint/2010/main" val="148884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819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0E3844A-4510-49DD-956A-A17B66B99CF4}" type="slidenum">
              <a:rPr lang="en-US" sz="1400" smtClean="0"/>
              <a:pPr eaLnBrk="1" hangingPunct="1"/>
              <a:t>18</a:t>
            </a:fld>
            <a:endParaRPr lang="en-US" sz="140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844800" y="1905000"/>
            <a:ext cx="7315200" cy="41148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pic>
        <p:nvPicPr>
          <p:cNvPr id="9219" name="Picture 3" descr="bd06539_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2514600"/>
            <a:ext cx="4165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384800" y="16764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Arial" charset="0"/>
              </a:rPr>
              <a:t>Komitmen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486400" y="5715000"/>
            <a:ext cx="2844800" cy="4572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Arial" charset="0"/>
              </a:rPr>
              <a:t>Komunikasi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828800" y="2430463"/>
            <a:ext cx="2133600" cy="4572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Arial" charset="0"/>
              </a:rPr>
              <a:t>Proses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625600" y="4572000"/>
            <a:ext cx="2844800" cy="4572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Arial" charset="0"/>
              </a:rPr>
              <a:t>Keterlibatan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9245600" y="2438401"/>
            <a:ext cx="1930400" cy="83099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Arial" charset="0"/>
              </a:rPr>
              <a:t>Saling percaya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9347200" y="4495800"/>
            <a:ext cx="1422400" cy="4572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Arial" charset="0"/>
              </a:rPr>
              <a:t>Misi</a:t>
            </a:r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1117600" y="0"/>
            <a:ext cx="10363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smtClean="0">
                <a:latin typeface="Stencil" pitchFamily="82" charset="0"/>
              </a:rPr>
              <a:t> KUNCI PENGEMBANGAN TEAM</a:t>
            </a:r>
            <a:br>
              <a:rPr lang="en-US" sz="3200" smtClean="0">
                <a:latin typeface="Stencil" pitchFamily="82" charset="0"/>
              </a:rPr>
            </a:br>
            <a:r>
              <a:rPr lang="en-US" sz="3200" smtClean="0">
                <a:latin typeface="Stencil" pitchFamily="82" charset="0"/>
              </a:rPr>
              <a:t>Operational Trust</a:t>
            </a:r>
          </a:p>
        </p:txBody>
      </p:sp>
    </p:spTree>
    <p:extLst>
      <p:ext uri="{BB962C8B-B14F-4D97-AF65-F5344CB8AC3E}">
        <p14:creationId xmlns:p14="http://schemas.microsoft.com/office/powerpoint/2010/main" val="225090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9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9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220" grpId="0" animBg="1" autoUpdateAnimBg="0"/>
      <p:bldP spid="9222" grpId="0" animBg="1" autoUpdateAnimBg="0"/>
      <p:bldP spid="9223" grpId="0" animBg="1" autoUpdateAnimBg="0"/>
      <p:bldP spid="9224" grpId="0" animBg="1" autoUpdateAnimBg="0"/>
      <p:bldP spid="9225" grpId="0" animBg="1" autoUpdateAnimBg="0"/>
      <p:bldP spid="9226" grpId="0" animBg="1" autoUpdateAnimBg="0"/>
      <p:bldP spid="922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20E8679-50CB-467E-AF71-EABB7E9B8617}" type="slidenum">
              <a:rPr lang="en-US" sz="1400" smtClean="0"/>
              <a:pPr eaLnBrk="1" hangingPunct="1"/>
              <a:t>19</a:t>
            </a:fld>
            <a:endParaRPr lang="en-US" sz="1400" smtClean="0"/>
          </a:p>
        </p:txBody>
      </p:sp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406400" y="2590800"/>
            <a:ext cx="1727200" cy="1143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09600" y="30321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TL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828800" y="1600200"/>
            <a:ext cx="2336800" cy="34607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chemeClr val="bg2"/>
                </a:solidFill>
                <a:latin typeface="Arial" charset="0"/>
              </a:rPr>
              <a:t>KETRAMPILAN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V="1">
            <a:off x="1219200" y="1828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V="1">
            <a:off x="1219200" y="1828800"/>
            <a:ext cx="50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1930400" y="4335464"/>
            <a:ext cx="2336800" cy="34607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solidFill>
                  <a:srgbClr val="000099"/>
                </a:solidFill>
                <a:latin typeface="Arial" charset="0"/>
              </a:rPr>
              <a:t>KEAHLIAN</a:t>
            </a: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1219200" y="38100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1219200" y="4572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540000" y="2819400"/>
            <a:ext cx="1828800" cy="59055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FFFF00"/>
                </a:solidFill>
                <a:latin typeface="Arial" charset="0"/>
              </a:rPr>
              <a:t>SECARA KOLEKTIF</a:t>
            </a: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3149600" y="2057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V="1">
            <a:off x="3149600" y="3581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4775200" y="2667001"/>
            <a:ext cx="2336800" cy="5847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latin typeface="Arial" charset="0"/>
              </a:rPr>
              <a:t>PEMIKIRAN LEBIH BERKUALITAS</a:t>
            </a:r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4267200" y="3124200"/>
            <a:ext cx="50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5384800" y="1066800"/>
            <a:ext cx="2743200" cy="338554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FFFF00"/>
                </a:solidFill>
                <a:latin typeface="Arial" charset="0"/>
              </a:rPr>
              <a:t>RASA KEBERSAMAAN</a:t>
            </a:r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6197600" y="17526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5588000" y="5029200"/>
            <a:ext cx="2743200" cy="712788"/>
          </a:xfrm>
          <a:prstGeom prst="rect">
            <a:avLst/>
          </a:prstGeom>
          <a:solidFill>
            <a:srgbClr val="8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latin typeface="Arial" charset="0"/>
              </a:rPr>
              <a:t>KEPEMILIKAN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600">
                <a:latin typeface="Arial" charset="0"/>
              </a:rPr>
              <a:t>YANG KUAT</a:t>
            </a:r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6197600" y="35814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7416800" y="2743200"/>
            <a:ext cx="1320800" cy="338554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latin typeface="Arial" charset="0"/>
              </a:rPr>
              <a:t>PRO AKTIF</a:t>
            </a:r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7823200" y="1676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 flipV="1">
            <a:off x="7924800" y="34290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9144000" y="1676400"/>
            <a:ext cx="2540000" cy="338554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latin typeface="Arial" charset="0"/>
              </a:rPr>
              <a:t>KEBERSAMAAN VISI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9144000" y="2667000"/>
            <a:ext cx="2540000" cy="338554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latin typeface="Arial" charset="0"/>
              </a:rPr>
              <a:t>KESAMAAN TUJUAN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9144000" y="3886200"/>
            <a:ext cx="2540000" cy="59055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latin typeface="Arial" charset="0"/>
              </a:rPr>
              <a:t>KESAMAAN PEMAHAMAN</a:t>
            </a:r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 flipH="1">
            <a:off x="11887200" y="1905000"/>
            <a:ext cx="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11684000" y="1905000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>
            <a:off x="11684000" y="4267200"/>
            <a:ext cx="10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4368800" y="5943600"/>
            <a:ext cx="4775200" cy="33855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latin typeface="Arial" charset="0"/>
              </a:rPr>
              <a:t>TERWUJUDNYA LEARNING ORGANIZATION</a:t>
            </a:r>
          </a:p>
        </p:txBody>
      </p:sp>
      <p:sp>
        <p:nvSpPr>
          <p:cNvPr id="18463" name="Line 31"/>
          <p:cNvSpPr>
            <a:spLocks noChangeShapeType="1"/>
          </p:cNvSpPr>
          <p:nvPr/>
        </p:nvSpPr>
        <p:spPr bwMode="auto">
          <a:xfrm>
            <a:off x="11684000" y="2895600"/>
            <a:ext cx="50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64" name="Line 32"/>
          <p:cNvSpPr>
            <a:spLocks noChangeShapeType="1"/>
          </p:cNvSpPr>
          <p:nvPr/>
        </p:nvSpPr>
        <p:spPr bwMode="auto">
          <a:xfrm>
            <a:off x="12192000" y="2895600"/>
            <a:ext cx="0" cy="327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 flipH="1">
            <a:off x="9144000" y="61722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1016000" y="3886200"/>
            <a:ext cx="0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 flipV="1">
            <a:off x="1016000" y="61722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 flipV="1">
            <a:off x="8331200" y="19812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70" name="Line 38"/>
          <p:cNvSpPr>
            <a:spLocks noChangeShapeType="1"/>
          </p:cNvSpPr>
          <p:nvPr/>
        </p:nvSpPr>
        <p:spPr bwMode="auto">
          <a:xfrm>
            <a:off x="8331200" y="1981200"/>
            <a:ext cx="81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71" name="Line 39"/>
          <p:cNvSpPr>
            <a:spLocks noChangeShapeType="1"/>
          </p:cNvSpPr>
          <p:nvPr/>
        </p:nvSpPr>
        <p:spPr bwMode="auto">
          <a:xfrm>
            <a:off x="8331200" y="33528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72" name="Line 40"/>
          <p:cNvSpPr>
            <a:spLocks noChangeShapeType="1"/>
          </p:cNvSpPr>
          <p:nvPr/>
        </p:nvSpPr>
        <p:spPr bwMode="auto">
          <a:xfrm>
            <a:off x="8331200" y="4267200"/>
            <a:ext cx="71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73" name="Line 41"/>
          <p:cNvSpPr>
            <a:spLocks noChangeShapeType="1"/>
          </p:cNvSpPr>
          <p:nvPr/>
        </p:nvSpPr>
        <p:spPr bwMode="auto">
          <a:xfrm>
            <a:off x="8534400" y="3048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74" name="Rectangle 42"/>
          <p:cNvSpPr>
            <a:spLocks noGrp="1" noChangeArrowheads="1"/>
          </p:cNvSpPr>
          <p:nvPr>
            <p:ph type="title" idx="4294967295"/>
          </p:nvPr>
        </p:nvSpPr>
        <p:spPr>
          <a:xfrm>
            <a:off x="1016000" y="0"/>
            <a:ext cx="103632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smtClean="0">
                <a:latin typeface="Stencil" pitchFamily="82" charset="0"/>
              </a:rPr>
              <a:t>PROSES  TL DLM RANGKA LO</a:t>
            </a:r>
          </a:p>
        </p:txBody>
      </p:sp>
    </p:spTree>
    <p:extLst>
      <p:ext uri="{BB962C8B-B14F-4D97-AF65-F5344CB8AC3E}">
        <p14:creationId xmlns:p14="http://schemas.microsoft.com/office/powerpoint/2010/main" val="231624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8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8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8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8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8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8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8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8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8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8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9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4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9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8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8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8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8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8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8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8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8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0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8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8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8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8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  <p:bldP spid="18435" grpId="0" build="p" autoUpdateAnimBg="0"/>
      <p:bldP spid="18437" grpId="0" animBg="1" autoUpdateAnimBg="0"/>
      <p:bldP spid="18438" grpId="0" animBg="1"/>
      <p:bldP spid="18439" grpId="0" animBg="1"/>
      <p:bldP spid="18441" grpId="0" animBg="1" autoUpdateAnimBg="0"/>
      <p:bldP spid="18442" grpId="0" animBg="1"/>
      <p:bldP spid="18443" grpId="0" animBg="1"/>
      <p:bldP spid="18444" grpId="0" animBg="1" autoUpdateAnimBg="0"/>
      <p:bldP spid="18445" grpId="0" animBg="1"/>
      <p:bldP spid="18446" grpId="0" animBg="1"/>
      <p:bldP spid="18447" grpId="0" animBg="1" autoUpdateAnimBg="0"/>
      <p:bldP spid="18448" grpId="0" animBg="1"/>
      <p:bldP spid="18449" grpId="0" animBg="1" autoUpdateAnimBg="0"/>
      <p:bldP spid="18450" grpId="0" animBg="1"/>
      <p:bldP spid="18451" grpId="0" animBg="1" autoUpdateAnimBg="0"/>
      <p:bldP spid="18452" grpId="0" animBg="1"/>
      <p:bldP spid="18453" grpId="0" animBg="1" autoUpdateAnimBg="0"/>
      <p:bldP spid="18454" grpId="0" animBg="1"/>
      <p:bldP spid="18455" grpId="0" animBg="1"/>
      <p:bldP spid="18456" grpId="0" animBg="1" autoUpdateAnimBg="0"/>
      <p:bldP spid="18457" grpId="0" animBg="1" autoUpdateAnimBg="0"/>
      <p:bldP spid="18458" grpId="0" animBg="1" autoUpdateAnimBg="0"/>
      <p:bldP spid="18459" grpId="0" animBg="1"/>
      <p:bldP spid="18460" grpId="0" animBg="1"/>
      <p:bldP spid="18461" grpId="0" animBg="1"/>
      <p:bldP spid="18462" grpId="0" animBg="1" autoUpdateAnimBg="0"/>
      <p:bldP spid="18463" grpId="0" animBg="1"/>
      <p:bldP spid="18464" grpId="0" animBg="1"/>
      <p:bldP spid="18465" grpId="0" animBg="1"/>
      <p:bldP spid="18466" grpId="0" animBg="1"/>
      <p:bldP spid="18467" grpId="0" animBg="1"/>
      <p:bldP spid="18469" grpId="0" animBg="1"/>
      <p:bldP spid="18470" grpId="0" animBg="1"/>
      <p:bldP spid="18471" grpId="0" animBg="1"/>
      <p:bldP spid="18472" grpId="0" animBg="1"/>
      <p:bldP spid="18473" grpId="0" animBg="1"/>
      <p:bldP spid="1847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406400" y="180304"/>
            <a:ext cx="11480800" cy="6255913"/>
            <a:chOff x="762000" y="184061"/>
            <a:chExt cx="7772400" cy="5570649"/>
          </a:xfrm>
        </p:grpSpPr>
        <p:sp>
          <p:nvSpPr>
            <p:cNvPr id="4" name="Rectangle 21"/>
            <p:cNvSpPr txBox="1">
              <a:spLocks noChangeArrowheads="1"/>
            </p:cNvSpPr>
            <p:nvPr/>
          </p:nvSpPr>
          <p:spPr>
            <a:xfrm>
              <a:off x="762000" y="184061"/>
              <a:ext cx="7772400" cy="685800"/>
            </a:xfrm>
            <a:prstGeom prst="rect">
              <a:avLst/>
            </a:prstGeom>
          </p:spPr>
          <p:txBody>
            <a:bodyPr vert="horz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1200" cap="all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12700" stA="48000" endA="300" endPos="55000" dir="5400000" sy="-90000" algn="bl" rotWithShape="0"/>
                  </a:effectLst>
                  <a:uLnTx/>
                  <a:uFillTx/>
                  <a:latin typeface="Times New Roman" pitchFamily="18" charset="0"/>
                  <a:ea typeface="+mj-ea"/>
                  <a:cs typeface="+mj-cs"/>
                </a:rPr>
                <a:t>BIODATA</a:t>
              </a:r>
            </a:p>
          </p:txBody>
        </p:sp>
        <p:sp>
          <p:nvSpPr>
            <p:cNvPr id="5" name="Rectangle 22"/>
            <p:cNvSpPr txBox="1">
              <a:spLocks noChangeArrowheads="1"/>
            </p:cNvSpPr>
            <p:nvPr/>
          </p:nvSpPr>
          <p:spPr>
            <a:xfrm>
              <a:off x="762000" y="1106510"/>
              <a:ext cx="7772400" cy="4648200"/>
            </a:xfrm>
            <a:prstGeom prst="rect">
              <a:avLst/>
            </a:prstGeom>
          </p:spPr>
          <p:txBody>
            <a:bodyPr vert="horz">
              <a:noAutofit/>
            </a:bodyPr>
            <a:lstStyle/>
            <a:p>
              <a:pPr marR="0" lvl="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70000"/>
                <a:tabLst>
                  <a:tab pos="2125663" algn="l"/>
                </a:tabLst>
                <a:defRPr/>
              </a:pPr>
              <a:r>
                <a:rPr kumimoji="0" lang="en-US" sz="2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Nama</a:t>
              </a:r>
              <a:r>
                <a:rPr kumimoji="0" lang="en-US" sz="2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	:  Dr. H. </a:t>
              </a:r>
              <a:r>
                <a:rPr kumimoji="0" lang="en-US" sz="2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Yamin</a:t>
              </a:r>
              <a:r>
                <a:rPr kumimoji="0" lang="en-US" sz="2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M. </a:t>
              </a:r>
              <a:r>
                <a:rPr kumimoji="0" lang="en-US" sz="2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Shaleh</a:t>
              </a:r>
              <a:r>
                <a:rPr kumimoji="0" lang="en-US" sz="2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, </a:t>
              </a:r>
              <a:r>
                <a:rPr kumimoji="0" lang="en-US" sz="2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M.Si</a:t>
              </a:r>
              <a:endPara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70000"/>
                <a:tabLst>
                  <a:tab pos="2125663" algn="l"/>
                </a:tabLst>
                <a:defRPr/>
              </a:pPr>
              <a:r>
                <a:rPr kumimoji="0" lang="en-US" sz="2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TTL	:  </a:t>
              </a:r>
              <a:r>
                <a:rPr kumimoji="0" lang="en-US" sz="2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Bima</a:t>
              </a:r>
              <a:r>
                <a:rPr kumimoji="0" lang="en-US" sz="2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, NTB, 19-2-1955</a:t>
              </a:r>
            </a:p>
            <a:p>
              <a:pPr marR="0" lvl="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70000"/>
                <a:tabLst>
                  <a:tab pos="2125663" algn="l"/>
                </a:tabLst>
                <a:defRPr/>
              </a:pPr>
              <a:r>
                <a:rPr kumimoji="0" lang="en-US" sz="2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Jabatan</a:t>
              </a:r>
              <a:r>
                <a:rPr kumimoji="0" lang="en-US" sz="2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	:  </a:t>
              </a:r>
              <a:r>
                <a:rPr kumimoji="0" lang="en-US" sz="2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Widya</a:t>
              </a:r>
              <a:r>
                <a:rPr lang="en-US" sz="2900" dirty="0" err="1" smtClean="0">
                  <a:solidFill>
                    <a:srgbClr val="002060"/>
                  </a:solidFill>
                  <a:latin typeface="Times New Roman" pitchFamily="18" charset="0"/>
                </a:rPr>
                <a:t>i</a:t>
              </a:r>
              <a:r>
                <a:rPr kumimoji="0" lang="en-US" sz="2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swara</a:t>
              </a:r>
              <a:r>
                <a:rPr kumimoji="0" lang="en-US" sz="2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</a:t>
              </a:r>
              <a:r>
                <a:rPr lang="id-ID" sz="2900" dirty="0" smtClean="0">
                  <a:solidFill>
                    <a:srgbClr val="002060"/>
                  </a:solidFill>
                  <a:latin typeface="Times New Roman" pitchFamily="18" charset="0"/>
                </a:rPr>
                <a:t>utama</a:t>
              </a:r>
              <a:r>
                <a:rPr kumimoji="0" lang="en-US" sz="2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IV/</a:t>
              </a:r>
              <a:r>
                <a:rPr lang="id-ID" sz="2900" dirty="0">
                  <a:solidFill>
                    <a:srgbClr val="002060"/>
                  </a:solidFill>
                  <a:latin typeface="Times New Roman" pitchFamily="18" charset="0"/>
                </a:rPr>
                <a:t>E</a:t>
              </a:r>
              <a:endParaRPr lang="en-US" sz="2900" dirty="0" smtClean="0">
                <a:solidFill>
                  <a:srgbClr val="002060"/>
                </a:solidFill>
                <a:latin typeface="Times New Roman" pitchFamily="18" charset="0"/>
              </a:endParaRPr>
            </a:p>
            <a:p>
              <a:pPr marR="0" lvl="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70000"/>
                <a:tabLst>
                  <a:tab pos="2125663" algn="l"/>
                </a:tabLst>
                <a:defRPr/>
              </a:pPr>
              <a:r>
                <a:rPr lang="en-US" sz="2900" dirty="0" err="1" smtClean="0">
                  <a:solidFill>
                    <a:srgbClr val="002060"/>
                  </a:solidFill>
                  <a:latin typeface="Times New Roman" pitchFamily="18" charset="0"/>
                </a:rPr>
                <a:t>Instansi</a:t>
              </a:r>
              <a:r>
                <a:rPr lang="en-US" sz="2900" dirty="0" smtClean="0">
                  <a:solidFill>
                    <a:srgbClr val="002060"/>
                  </a:solidFill>
                  <a:latin typeface="Times New Roman" pitchFamily="18" charset="0"/>
                </a:rPr>
                <a:t> 	:  </a:t>
              </a:r>
              <a:r>
                <a:rPr lang="en-US" sz="2900" dirty="0" err="1" smtClean="0">
                  <a:solidFill>
                    <a:srgbClr val="002060"/>
                  </a:solidFill>
                  <a:latin typeface="Times New Roman" pitchFamily="18" charset="0"/>
                </a:rPr>
                <a:t>Badan</a:t>
              </a:r>
              <a:r>
                <a:rPr lang="en-US" sz="2900" dirty="0" smtClean="0">
                  <a:solidFill>
                    <a:srgbClr val="002060"/>
                  </a:solidFill>
                  <a:latin typeface="Times New Roman" pitchFamily="18" charset="0"/>
                </a:rPr>
                <a:t> </a:t>
              </a:r>
              <a:r>
                <a:rPr lang="en-US" sz="2900" dirty="0" err="1" smtClean="0">
                  <a:solidFill>
                    <a:srgbClr val="002060"/>
                  </a:solidFill>
                  <a:latin typeface="Times New Roman" pitchFamily="18" charset="0"/>
                </a:rPr>
                <a:t>Diklat</a:t>
              </a:r>
              <a:r>
                <a:rPr lang="en-US" sz="2900" dirty="0" smtClean="0">
                  <a:solidFill>
                    <a:srgbClr val="002060"/>
                  </a:solidFill>
                  <a:latin typeface="Times New Roman" pitchFamily="18" charset="0"/>
                </a:rPr>
                <a:t> Daerah Prov. </a:t>
              </a:r>
              <a:r>
                <a:rPr lang="en-US" sz="2900" dirty="0" err="1" smtClean="0">
                  <a:solidFill>
                    <a:srgbClr val="002060"/>
                  </a:solidFill>
                  <a:latin typeface="Times New Roman" pitchFamily="18" charset="0"/>
                </a:rPr>
                <a:t>Jabar</a:t>
              </a:r>
              <a:endParaRPr lang="en-US" sz="2900" dirty="0" smtClean="0">
                <a:solidFill>
                  <a:srgbClr val="002060"/>
                </a:solidFill>
                <a:latin typeface="Times New Roman" pitchFamily="18" charset="0"/>
              </a:endParaRPr>
            </a:p>
            <a:p>
              <a:pPr marR="0" lvl="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70000"/>
                <a:tabLst>
                  <a:tab pos="2125663" algn="l"/>
                </a:tabLst>
                <a:defRPr/>
              </a:pPr>
              <a:r>
                <a:rPr kumimoji="0" lang="en-US" sz="2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	  </a:t>
              </a:r>
              <a:r>
                <a:rPr kumimoji="0" lang="en-US" sz="2900" b="0" i="0" u="none" strike="noStrike" kern="1200" cap="none" spc="0" normalizeH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</a:t>
              </a:r>
              <a:r>
                <a:rPr kumimoji="0" lang="en-US" sz="2900" b="0" i="0" u="none" strike="noStrike" kern="1200" cap="none" spc="0" normalizeH="0" noProof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Widyaiswara</a:t>
              </a:r>
              <a:r>
                <a:rPr kumimoji="0" lang="en-US" sz="2900" b="0" i="0" u="none" strike="noStrike" kern="1200" cap="none" spc="0" normalizeH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</a:t>
              </a:r>
              <a:r>
                <a:rPr kumimoji="0" lang="en-US" sz="2900" b="0" i="0" u="none" strike="noStrike" kern="1200" cap="none" spc="0" normalizeH="0" noProof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Diklatpim</a:t>
              </a:r>
              <a:r>
                <a:rPr kumimoji="0" lang="en-US" sz="2900" b="0" i="0" u="none" strike="noStrike" kern="1200" cap="none" spc="0" normalizeH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Tk. II 	   </a:t>
              </a:r>
            </a:p>
            <a:p>
              <a:pPr marR="0" lvl="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70000"/>
                <a:tabLst>
                  <a:tab pos="2125663" algn="l"/>
                </a:tabLst>
                <a:defRPr/>
              </a:pPr>
              <a:r>
                <a:rPr lang="en-US" sz="2900" dirty="0" smtClean="0">
                  <a:solidFill>
                    <a:srgbClr val="002060"/>
                  </a:solidFill>
                  <a:latin typeface="Times New Roman" pitchFamily="18" charset="0"/>
                </a:rPr>
                <a:t>	   </a:t>
              </a:r>
              <a:r>
                <a:rPr kumimoji="0" lang="en-US" sz="2900" b="0" i="0" u="none" strike="noStrike" kern="1200" cap="none" spc="0" normalizeH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LAN </a:t>
              </a:r>
              <a:r>
                <a:rPr kumimoji="0" lang="en-US" sz="2900" b="0" i="0" u="none" strike="noStrike" kern="1200" cap="none" spc="0" normalizeH="0" noProof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Jatinangor</a:t>
              </a:r>
              <a:endPara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70000"/>
                <a:tabLst>
                  <a:tab pos="2125663" algn="l"/>
                </a:tabLst>
                <a:defRPr/>
              </a:pPr>
              <a:r>
                <a:rPr kumimoji="0" lang="en-US" sz="2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Alamat</a:t>
              </a:r>
              <a:r>
                <a:rPr kumimoji="0" lang="en-US" sz="2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	:  Jl. </a:t>
              </a:r>
              <a:r>
                <a:rPr kumimoji="0" lang="en-US" sz="2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Babakan</a:t>
              </a:r>
              <a:r>
                <a:rPr kumimoji="0" lang="en-US" sz="2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Sari IV Bogor</a:t>
              </a:r>
            </a:p>
            <a:p>
              <a:pPr marR="0" lvl="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70000"/>
                <a:tabLst>
                  <a:tab pos="2125663" algn="l"/>
                </a:tabLst>
                <a:defRPr/>
              </a:pPr>
              <a:r>
                <a:rPr kumimoji="0" lang="en-US" sz="2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Pendidikan</a:t>
              </a:r>
              <a:r>
                <a:rPr kumimoji="0" lang="en-US" sz="2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	:  APDN (</a:t>
              </a:r>
              <a:r>
                <a:rPr kumimoji="0" lang="en-US" sz="2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tahun</a:t>
              </a:r>
              <a:r>
                <a:rPr kumimoji="0" lang="en-US" sz="2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1977)</a:t>
              </a:r>
            </a:p>
            <a:p>
              <a:pPr marR="0" lvl="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70000"/>
                <a:tabLst>
                  <a:tab pos="2125663" algn="l"/>
                </a:tabLst>
                <a:defRPr/>
              </a:pPr>
              <a:r>
                <a:rPr kumimoji="0" lang="en-US" sz="2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	   IIP (</a:t>
              </a:r>
              <a:r>
                <a:rPr kumimoji="0" lang="en-US" sz="2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tahun</a:t>
              </a:r>
              <a:r>
                <a:rPr kumimoji="0" lang="en-US" sz="2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1985)</a:t>
              </a:r>
            </a:p>
            <a:p>
              <a:pPr marR="0" lvl="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70000"/>
                <a:tabLst>
                  <a:tab pos="2125663" algn="l"/>
                </a:tabLst>
                <a:defRPr/>
              </a:pPr>
              <a:r>
                <a:rPr kumimoji="0" lang="en-US" sz="2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	   S2 UI </a:t>
              </a:r>
              <a:r>
                <a:rPr kumimoji="0" lang="en-US" sz="2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Jurusan</a:t>
              </a:r>
              <a:r>
                <a:rPr kumimoji="0" lang="en-US" sz="2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</a:t>
              </a:r>
              <a:r>
                <a:rPr kumimoji="0" lang="en-US" sz="2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Kebijakan</a:t>
              </a:r>
              <a:r>
                <a:rPr kumimoji="0" lang="en-US" sz="2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</a:t>
              </a:r>
              <a:r>
                <a:rPr kumimoji="0" lang="en-US" sz="29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Publik</a:t>
              </a:r>
              <a:r>
                <a:rPr kumimoji="0" lang="en-US" sz="2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</a:t>
              </a:r>
              <a:r>
                <a:rPr kumimoji="0" lang="en-US" sz="2900" b="0" i="0" u="none" strike="noStrike" kern="1200" cap="none" spc="0" normalizeH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(1999)</a:t>
              </a:r>
              <a:endPara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70000"/>
                <a:tabLst>
                  <a:tab pos="2125663" algn="l"/>
                </a:tabLst>
                <a:defRPr/>
              </a:pPr>
              <a:r>
                <a:rPr lang="en-US" sz="2900" dirty="0" smtClean="0">
                  <a:solidFill>
                    <a:srgbClr val="002060"/>
                  </a:solidFill>
                  <a:latin typeface="Times New Roman" pitchFamily="18" charset="0"/>
                </a:rPr>
                <a:t>	   </a:t>
              </a:r>
              <a:r>
                <a:rPr kumimoji="0" lang="en-US" sz="2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S3 UNPAD (2005)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8086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233E0BF-8F4A-4171-8C41-973618C6E858}" type="slidenum">
              <a:rPr lang="en-US" sz="1400" smtClean="0"/>
              <a:pPr eaLnBrk="1" hangingPunct="1"/>
              <a:t>20</a:t>
            </a:fld>
            <a:endParaRPr lang="en-US" sz="140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>
                <a:latin typeface="Stencil" pitchFamily="82" charset="0"/>
              </a:rPr>
              <a:t>AZAS TEAM LEARNING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06400" y="3505201"/>
            <a:ext cx="3048000" cy="118427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sz="800" b="1">
              <a:latin typeface="Arial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Arial" charset="0"/>
              </a:rPr>
              <a:t>DIALOG</a:t>
            </a:r>
          </a:p>
          <a:p>
            <a:pPr algn="ctr" eaLnBrk="1" hangingPunct="1">
              <a:spcBef>
                <a:spcPct val="50000"/>
              </a:spcBef>
            </a:pPr>
            <a:endParaRPr lang="en-US" sz="1800" b="1">
              <a:latin typeface="Arial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064000" y="3505201"/>
            <a:ext cx="3657600" cy="830997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FF00"/>
                </a:solidFill>
                <a:latin typeface="Arial" charset="0"/>
              </a:rPr>
              <a:t>PERPADUAN DIALOG DAN DISKUSI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8229600" y="3505201"/>
            <a:ext cx="3657600" cy="11969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Arial" charset="0"/>
              </a:rPr>
              <a:t>SIKAP MEMPERTAHANKAN PENDIRIAN</a:t>
            </a:r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5892800" y="1524000"/>
            <a:ext cx="6096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1828800" y="2667000"/>
            <a:ext cx="609600" cy="6096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0250" name="AutoShape 10"/>
          <p:cNvSpPr>
            <a:spLocks noChangeArrowheads="1"/>
          </p:cNvSpPr>
          <p:nvPr/>
        </p:nvSpPr>
        <p:spPr bwMode="auto">
          <a:xfrm>
            <a:off x="5892800" y="2667000"/>
            <a:ext cx="609600" cy="6096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>
            <a:off x="9855200" y="2667000"/>
            <a:ext cx="609600" cy="6096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H="1">
            <a:off x="2438400" y="1828800"/>
            <a:ext cx="335280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6197600" y="20574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6604000" y="1828800"/>
            <a:ext cx="31496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602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autoUpdateAnimBg="0"/>
      <p:bldP spid="10243" grpId="0" animBg="1" autoUpdateAnimBg="0"/>
      <p:bldP spid="10244" grpId="0" animBg="1" autoUpdateAnimBg="0"/>
      <p:bldP spid="10245" grpId="0" animBg="1" autoUpdateAnimBg="0"/>
      <p:bldP spid="10246" grpId="0" animBg="1"/>
      <p:bldP spid="10249" grpId="0" animBg="1"/>
      <p:bldP spid="10250" grpId="0" animBg="1"/>
      <p:bldP spid="10251" grpId="0" animBg="1"/>
      <p:bldP spid="10253" grpId="0" animBg="1"/>
      <p:bldP spid="10254" grpId="0" animBg="1"/>
      <p:bldP spid="102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8601E0F-7A69-46FF-A7A9-095882C766D7}" type="slidenum">
              <a:rPr lang="en-US" sz="1400" smtClean="0"/>
              <a:pPr eaLnBrk="1" hangingPunct="1"/>
              <a:t>21</a:t>
            </a:fld>
            <a:endParaRPr lang="en-US" sz="1400" smtClean="0"/>
          </a:p>
        </p:txBody>
      </p:sp>
      <p:sp>
        <p:nvSpPr>
          <p:cNvPr id="19458" name="Oval 2"/>
          <p:cNvSpPr>
            <a:spLocks noChangeArrowheads="1"/>
          </p:cNvSpPr>
          <p:nvPr/>
        </p:nvSpPr>
        <p:spPr bwMode="auto">
          <a:xfrm>
            <a:off x="508000" y="2514600"/>
            <a:ext cx="1727200" cy="1143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914400" y="2743201"/>
            <a:ext cx="1016000" cy="3667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rgbClr val="000099"/>
                </a:solidFill>
                <a:latin typeface="Arial" charset="0"/>
              </a:rPr>
              <a:t>TL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09600" y="3048000"/>
            <a:ext cx="172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400" b="1">
                <a:solidFill>
                  <a:srgbClr val="000099"/>
                </a:solidFill>
                <a:latin typeface="Arial" charset="0"/>
              </a:rPr>
              <a:t>MEMILIKI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032000" y="982663"/>
            <a:ext cx="2438400" cy="338554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dirty="0">
                <a:solidFill>
                  <a:srgbClr val="FFFF00"/>
                </a:solidFill>
                <a:latin typeface="Arial" charset="0"/>
              </a:rPr>
              <a:t>KESAMAAN ARAH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032000" y="5029201"/>
            <a:ext cx="2540000" cy="346075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Arial" charset="0"/>
              </a:rPr>
              <a:t>VISI BERSAMA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1320800" y="1295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1320800" y="1295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1320800" y="36576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1320800" y="5181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181600" y="990600"/>
            <a:ext cx="1930400" cy="59055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>
                <a:solidFill>
                  <a:srgbClr val="000099"/>
                </a:solidFill>
                <a:latin typeface="Arial" charset="0"/>
              </a:rPr>
              <a:t>ENERGI ANGGOTA</a:t>
            </a:r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4470400" y="1295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5080000" y="4876800"/>
            <a:ext cx="2133600" cy="5905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>
                <a:solidFill>
                  <a:schemeClr val="bg2"/>
                </a:solidFill>
                <a:latin typeface="Arial" charset="0"/>
              </a:rPr>
              <a:t>PERSAMAANPAHAM</a:t>
            </a:r>
            <a:endParaRPr lang="en-US" sz="8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4572000" y="5181600"/>
            <a:ext cx="50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7721600" y="457201"/>
            <a:ext cx="1828800" cy="346075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dirty="0">
                <a:solidFill>
                  <a:srgbClr val="FFFF00"/>
                </a:solidFill>
                <a:latin typeface="Arial" charset="0"/>
              </a:rPr>
              <a:t>SERASI</a:t>
            </a: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7721600" y="1897064"/>
            <a:ext cx="1828800" cy="346075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dirty="0">
                <a:solidFill>
                  <a:srgbClr val="FFFF00"/>
                </a:solidFill>
                <a:latin typeface="Arial" charset="0"/>
              </a:rPr>
              <a:t>SELARAS</a:t>
            </a:r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9753600" y="6096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9550400" y="609600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9550400" y="2057400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7823200" y="3962400"/>
            <a:ext cx="2235200" cy="59055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>
                <a:solidFill>
                  <a:srgbClr val="000099"/>
                </a:solidFill>
                <a:latin typeface="Arial" charset="0"/>
              </a:rPr>
              <a:t>SALING MENGHARGAI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7823201" y="5715001"/>
            <a:ext cx="2205567" cy="584775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>
                <a:solidFill>
                  <a:srgbClr val="000099"/>
                </a:solidFill>
                <a:latin typeface="Arial" charset="0"/>
              </a:rPr>
              <a:t>ENERGI INDIVIDU HARMONIS</a:t>
            </a:r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 flipV="1">
            <a:off x="7315200" y="5105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 flipV="1">
            <a:off x="7620000" y="42672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>
            <a:off x="7620000" y="4267200"/>
            <a:ext cx="20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>
            <a:off x="7315200" y="5257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83" name="Line 27"/>
          <p:cNvSpPr>
            <a:spLocks noChangeShapeType="1"/>
          </p:cNvSpPr>
          <p:nvPr/>
        </p:nvSpPr>
        <p:spPr bwMode="auto">
          <a:xfrm>
            <a:off x="7620000" y="5257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>
            <a:off x="7620000" y="6096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85" name="AutoShape 29"/>
          <p:cNvSpPr>
            <a:spLocks noChangeArrowheads="1"/>
          </p:cNvSpPr>
          <p:nvPr/>
        </p:nvSpPr>
        <p:spPr bwMode="auto">
          <a:xfrm>
            <a:off x="9448800" y="2438400"/>
            <a:ext cx="2743200" cy="1524000"/>
          </a:xfrm>
          <a:prstGeom prst="hexagon">
            <a:avLst>
              <a:gd name="adj" fmla="val 33750"/>
              <a:gd name="vf" fmla="val 115470"/>
            </a:avLst>
          </a:prstGeom>
          <a:solidFill>
            <a:schemeClr val="hlink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9753600" y="3048000"/>
            <a:ext cx="24384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Arial" charset="0"/>
              </a:rPr>
              <a:t>KAPASITAS TIM MENINGKAT</a:t>
            </a:r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>
            <a:off x="10261600" y="42672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>
            <a:off x="9956800" y="4267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89" name="Line 33"/>
          <p:cNvSpPr>
            <a:spLocks noChangeShapeType="1"/>
          </p:cNvSpPr>
          <p:nvPr/>
        </p:nvSpPr>
        <p:spPr bwMode="auto">
          <a:xfrm>
            <a:off x="10058400" y="6172200"/>
            <a:ext cx="20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90" name="Line 34"/>
          <p:cNvSpPr>
            <a:spLocks noChangeShapeType="1"/>
          </p:cNvSpPr>
          <p:nvPr/>
        </p:nvSpPr>
        <p:spPr bwMode="auto">
          <a:xfrm>
            <a:off x="9753600" y="1295400"/>
            <a:ext cx="1117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91" name="Line 35"/>
          <p:cNvSpPr>
            <a:spLocks noChangeShapeType="1"/>
          </p:cNvSpPr>
          <p:nvPr/>
        </p:nvSpPr>
        <p:spPr bwMode="auto">
          <a:xfrm>
            <a:off x="10871200" y="1295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92" name="Line 36"/>
          <p:cNvSpPr>
            <a:spLocks noChangeShapeType="1"/>
          </p:cNvSpPr>
          <p:nvPr/>
        </p:nvSpPr>
        <p:spPr bwMode="auto">
          <a:xfrm>
            <a:off x="10871200" y="3962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93" name="Line 37"/>
          <p:cNvSpPr>
            <a:spLocks noChangeShapeType="1"/>
          </p:cNvSpPr>
          <p:nvPr/>
        </p:nvSpPr>
        <p:spPr bwMode="auto">
          <a:xfrm>
            <a:off x="10261600" y="5181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94" name="Line 38"/>
          <p:cNvSpPr>
            <a:spLocks noChangeShapeType="1"/>
          </p:cNvSpPr>
          <p:nvPr/>
        </p:nvSpPr>
        <p:spPr bwMode="auto">
          <a:xfrm>
            <a:off x="7416800" y="6096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95" name="Line 39"/>
          <p:cNvSpPr>
            <a:spLocks noChangeShapeType="1"/>
          </p:cNvSpPr>
          <p:nvPr/>
        </p:nvSpPr>
        <p:spPr bwMode="auto">
          <a:xfrm>
            <a:off x="7112000" y="114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96" name="Line 40"/>
          <p:cNvSpPr>
            <a:spLocks noChangeShapeType="1"/>
          </p:cNvSpPr>
          <p:nvPr/>
        </p:nvSpPr>
        <p:spPr bwMode="auto">
          <a:xfrm>
            <a:off x="7416800" y="60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97" name="Line 41"/>
          <p:cNvSpPr>
            <a:spLocks noChangeShapeType="1"/>
          </p:cNvSpPr>
          <p:nvPr/>
        </p:nvSpPr>
        <p:spPr bwMode="auto">
          <a:xfrm>
            <a:off x="7416800" y="1295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98" name="Line 42"/>
          <p:cNvSpPr>
            <a:spLocks noChangeShapeType="1"/>
          </p:cNvSpPr>
          <p:nvPr/>
        </p:nvSpPr>
        <p:spPr bwMode="auto">
          <a:xfrm>
            <a:off x="7416800" y="2057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99" name="Line 43"/>
          <p:cNvSpPr>
            <a:spLocks noChangeShapeType="1"/>
          </p:cNvSpPr>
          <p:nvPr/>
        </p:nvSpPr>
        <p:spPr bwMode="auto">
          <a:xfrm>
            <a:off x="7112000" y="1295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500" name="Rectangle 44"/>
          <p:cNvSpPr>
            <a:spLocks noGrp="1" noChangeArrowheads="1"/>
          </p:cNvSpPr>
          <p:nvPr>
            <p:ph type="title" idx="4294967295"/>
          </p:nvPr>
        </p:nvSpPr>
        <p:spPr>
          <a:xfrm>
            <a:off x="2641600" y="2590800"/>
            <a:ext cx="6705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smtClean="0"/>
              <a:t>PROSES KEGIATAN TL</a:t>
            </a:r>
          </a:p>
        </p:txBody>
      </p:sp>
    </p:spTree>
    <p:extLst>
      <p:ext uri="{BB962C8B-B14F-4D97-AF65-F5344CB8AC3E}">
        <p14:creationId xmlns:p14="http://schemas.microsoft.com/office/powerpoint/2010/main" val="393372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" fill="hold"/>
                                        <p:tgtEl>
                                          <p:spTgt spid="19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" fill="hold"/>
                                        <p:tgtEl>
                                          <p:spTgt spid="19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9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5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9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9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9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9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9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1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4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9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9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9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9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9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9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9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9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75" fill="hold"/>
                                        <p:tgtEl>
                                          <p:spTgt spid="19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75" fill="hold"/>
                                        <p:tgtEl>
                                          <p:spTgt spid="19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3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/>
      <p:bldP spid="19459" grpId="0" animBg="1" autoUpdateAnimBg="0"/>
      <p:bldP spid="19460" grpId="0" build="p" autoUpdateAnimBg="0"/>
      <p:bldP spid="19461" grpId="0" animBg="1" autoUpdateAnimBg="0"/>
      <p:bldP spid="19462" grpId="0" animBg="1" autoUpdateAnimBg="0"/>
      <p:bldP spid="19463" grpId="0" animBg="1"/>
      <p:bldP spid="19464" grpId="0" animBg="1"/>
      <p:bldP spid="19465" grpId="0" animBg="1"/>
      <p:bldP spid="19466" grpId="0" animBg="1"/>
      <p:bldP spid="19467" grpId="0" animBg="1" autoUpdateAnimBg="0"/>
      <p:bldP spid="19468" grpId="0" animBg="1"/>
      <p:bldP spid="19469" grpId="0" animBg="1" autoUpdateAnimBg="0"/>
      <p:bldP spid="19470" grpId="0" animBg="1"/>
      <p:bldP spid="19471" grpId="0" animBg="1" autoUpdateAnimBg="0"/>
      <p:bldP spid="19473" grpId="0" animBg="1" autoUpdateAnimBg="0"/>
      <p:bldP spid="19474" grpId="0" animBg="1"/>
      <p:bldP spid="19477" grpId="0" animBg="1" autoUpdateAnimBg="0"/>
      <p:bldP spid="19478" grpId="0" animBg="1" autoUpdateAnimBg="0"/>
      <p:bldP spid="19479" grpId="0" animBg="1"/>
      <p:bldP spid="19480" grpId="0" animBg="1"/>
      <p:bldP spid="19481" grpId="0" animBg="1"/>
      <p:bldP spid="19482" grpId="0" animBg="1"/>
      <p:bldP spid="19483" grpId="0" animBg="1"/>
      <p:bldP spid="19484" grpId="0" animBg="1"/>
      <p:bldP spid="19485" grpId="0" animBg="1"/>
      <p:bldP spid="19486" grpId="0" build="p" autoUpdateAnimBg="0"/>
      <p:bldP spid="19487" grpId="0" animBg="1"/>
      <p:bldP spid="19488" grpId="0" animBg="1"/>
      <p:bldP spid="19489" grpId="0" animBg="1"/>
      <p:bldP spid="19490" grpId="0" animBg="1"/>
      <p:bldP spid="19491" grpId="0" animBg="1"/>
      <p:bldP spid="19492" grpId="0" animBg="1"/>
      <p:bldP spid="19493" grpId="0" animBg="1"/>
      <p:bldP spid="19494" grpId="0" animBg="1"/>
      <p:bldP spid="19495" grpId="0" animBg="1"/>
      <p:bldP spid="19496" grpId="0" animBg="1"/>
      <p:bldP spid="19497" grpId="0" animBg="1"/>
      <p:bldP spid="19498" grpId="0" animBg="1"/>
      <p:bldP spid="19499" grpId="0" animBg="1"/>
      <p:bldP spid="19500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A78019B-89DA-4B57-A024-96AA5CB8903D}" type="slidenum">
              <a:rPr lang="en-US" sz="1400" smtClean="0"/>
              <a:pPr eaLnBrk="1" hangingPunct="1"/>
              <a:t>22</a:t>
            </a:fld>
            <a:endParaRPr lang="en-US" sz="140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3 DIMENSI TL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2895600"/>
            <a:ext cx="2438400" cy="1752600"/>
          </a:xfrm>
          <a:prstGeom prst="hexagon">
            <a:avLst>
              <a:gd name="adj" fmla="val 26087"/>
              <a:gd name="vf" fmla="val 115470"/>
            </a:avLst>
          </a:prstGeom>
          <a:gradFill rotWithShape="0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0" scaled="1"/>
          </a:gra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11200" y="3505201"/>
            <a:ext cx="1727200" cy="40011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FFFF00"/>
                </a:solidFill>
                <a:latin typeface="Arial" charset="0"/>
              </a:rPr>
              <a:t>DIMENSI TL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3149600" y="1600201"/>
            <a:ext cx="2844800" cy="707886"/>
          </a:xfrm>
          <a:prstGeom prst="rect">
            <a:avLst/>
          </a:prstGeom>
          <a:solidFill>
            <a:srgbClr val="3399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WAWASAN BERFIKIR LUAS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3251200" y="3276601"/>
            <a:ext cx="2844800" cy="707886"/>
          </a:xfrm>
          <a:prstGeom prst="rect">
            <a:avLst/>
          </a:prstGeom>
          <a:solidFill>
            <a:srgbClr val="00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  <a:latin typeface="Arial" charset="0"/>
              </a:rPr>
              <a:t>TINDAKAN INOVATIF &amp; TERKORDINIR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3251200" y="4953001"/>
            <a:ext cx="2844800" cy="714375"/>
          </a:xfrm>
          <a:prstGeom prst="rect">
            <a:avLst/>
          </a:prstGeom>
          <a:solidFill>
            <a:srgbClr val="3399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PARTISIPASI DAN PERAN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743200" y="3733800"/>
            <a:ext cx="508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2743200" y="1905000"/>
            <a:ext cx="0" cy="1752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2743200" y="1905000"/>
            <a:ext cx="406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2743200" y="3810000"/>
            <a:ext cx="0" cy="1524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2743200" y="5334000"/>
            <a:ext cx="508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6604000" y="3276600"/>
            <a:ext cx="3048000" cy="65405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latin typeface="Arial" charset="0"/>
              </a:rPr>
              <a:t>MENINGKATKAN/MELIBATKAN</a:t>
            </a: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8839200" y="2362200"/>
            <a:ext cx="2133600" cy="654050"/>
          </a:xfrm>
          <a:prstGeom prst="rect">
            <a:avLst/>
          </a:prstGeom>
          <a:solidFill>
            <a:srgbClr val="2C79A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KETRAMPILAN INDIVIDU</a:t>
            </a:r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8940800" y="5334001"/>
            <a:ext cx="2438400" cy="714375"/>
          </a:xfrm>
          <a:prstGeom prst="rect">
            <a:avLst/>
          </a:prstGeom>
          <a:solidFill>
            <a:srgbClr val="00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DISIPLIN KOLEKTIF</a:t>
            </a:r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8839200" y="4343400"/>
            <a:ext cx="2336800" cy="65405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PEMAHAMAN INDIVIDU</a:t>
            </a:r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>
            <a:off x="7518400" y="2667000"/>
            <a:ext cx="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7518400" y="2667000"/>
            <a:ext cx="1320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7620000" y="3886200"/>
            <a:ext cx="0" cy="914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45" name="Line 21"/>
          <p:cNvSpPr>
            <a:spLocks noChangeShapeType="1"/>
          </p:cNvSpPr>
          <p:nvPr/>
        </p:nvSpPr>
        <p:spPr bwMode="auto">
          <a:xfrm>
            <a:off x="7620000" y="4800600"/>
            <a:ext cx="1219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>
            <a:off x="11277600" y="2667000"/>
            <a:ext cx="0" cy="1981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auto">
          <a:xfrm>
            <a:off x="11176000" y="4648200"/>
            <a:ext cx="101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48" name="Line 24"/>
          <p:cNvSpPr>
            <a:spLocks noChangeShapeType="1"/>
          </p:cNvSpPr>
          <p:nvPr/>
        </p:nvSpPr>
        <p:spPr bwMode="auto">
          <a:xfrm>
            <a:off x="10972800" y="2667000"/>
            <a:ext cx="304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49" name="Arc 25"/>
          <p:cNvSpPr>
            <a:spLocks/>
          </p:cNvSpPr>
          <p:nvPr/>
        </p:nvSpPr>
        <p:spPr bwMode="auto">
          <a:xfrm rot="2034254">
            <a:off x="10532533" y="4114800"/>
            <a:ext cx="1659467" cy="147478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50" name="Text Box 26"/>
          <p:cNvSpPr txBox="1">
            <a:spLocks noChangeArrowheads="1"/>
          </p:cNvSpPr>
          <p:nvPr/>
        </p:nvSpPr>
        <p:spPr bwMode="auto">
          <a:xfrm>
            <a:off x="6908800" y="5334001"/>
            <a:ext cx="1524000" cy="379413"/>
          </a:xfrm>
          <a:prstGeom prst="rect">
            <a:avLst/>
          </a:prstGeom>
          <a:solidFill>
            <a:schemeClr val="tx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latin typeface="Arial" charset="0"/>
              </a:rPr>
              <a:t>DIALOG</a:t>
            </a:r>
          </a:p>
        </p:txBody>
      </p:sp>
      <p:sp>
        <p:nvSpPr>
          <p:cNvPr id="1051" name="Text Box 27"/>
          <p:cNvSpPr txBox="1">
            <a:spLocks noChangeArrowheads="1"/>
          </p:cNvSpPr>
          <p:nvPr/>
        </p:nvSpPr>
        <p:spPr bwMode="auto">
          <a:xfrm>
            <a:off x="6705600" y="6448426"/>
            <a:ext cx="1828800" cy="409575"/>
          </a:xfrm>
          <a:prstGeom prst="rect">
            <a:avLst/>
          </a:prstGeom>
          <a:solidFill>
            <a:schemeClr val="tx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  <a:latin typeface="Arial" charset="0"/>
              </a:rPr>
              <a:t>DISKUSI</a:t>
            </a:r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 flipV="1">
            <a:off x="6096000" y="5257800"/>
            <a:ext cx="304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 flipV="1">
            <a:off x="6400800" y="4648200"/>
            <a:ext cx="0" cy="609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>
            <a:off x="6400800" y="4648200"/>
            <a:ext cx="406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55" name="Line 31"/>
          <p:cNvSpPr>
            <a:spLocks noChangeShapeType="1"/>
          </p:cNvSpPr>
          <p:nvPr/>
        </p:nvSpPr>
        <p:spPr bwMode="auto">
          <a:xfrm>
            <a:off x="6807200" y="3962400"/>
            <a:ext cx="0" cy="685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56" name="Line 32"/>
          <p:cNvSpPr>
            <a:spLocks noChangeShapeType="1"/>
          </p:cNvSpPr>
          <p:nvPr/>
        </p:nvSpPr>
        <p:spPr bwMode="auto">
          <a:xfrm>
            <a:off x="8636000" y="5486400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57" name="Line 33"/>
          <p:cNvSpPr>
            <a:spLocks noChangeShapeType="1"/>
          </p:cNvSpPr>
          <p:nvPr/>
        </p:nvSpPr>
        <p:spPr bwMode="auto">
          <a:xfrm>
            <a:off x="8432800" y="5486400"/>
            <a:ext cx="203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58" name="Line 34"/>
          <p:cNvSpPr>
            <a:spLocks noChangeShapeType="1"/>
          </p:cNvSpPr>
          <p:nvPr/>
        </p:nvSpPr>
        <p:spPr bwMode="auto">
          <a:xfrm>
            <a:off x="8636000" y="5638800"/>
            <a:ext cx="203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8737600" y="5791200"/>
            <a:ext cx="101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60" name="Line 36"/>
          <p:cNvSpPr>
            <a:spLocks noChangeShapeType="1"/>
          </p:cNvSpPr>
          <p:nvPr/>
        </p:nvSpPr>
        <p:spPr bwMode="auto">
          <a:xfrm>
            <a:off x="8737600" y="5791200"/>
            <a:ext cx="0" cy="838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61" name="Line 37"/>
          <p:cNvSpPr>
            <a:spLocks noChangeShapeType="1"/>
          </p:cNvSpPr>
          <p:nvPr/>
        </p:nvSpPr>
        <p:spPr bwMode="auto">
          <a:xfrm>
            <a:off x="8534400" y="6629400"/>
            <a:ext cx="203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6422" name="AutoShape 38"/>
          <p:cNvSpPr>
            <a:spLocks noChangeArrowheads="1"/>
          </p:cNvSpPr>
          <p:nvPr/>
        </p:nvSpPr>
        <p:spPr bwMode="auto">
          <a:xfrm>
            <a:off x="3860800" y="5943600"/>
            <a:ext cx="1727200" cy="914400"/>
          </a:xfrm>
          <a:prstGeom prst="flowChartDocumen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63" name="Text Box 39"/>
          <p:cNvSpPr txBox="1">
            <a:spLocks noChangeArrowheads="1"/>
          </p:cNvSpPr>
          <p:nvPr/>
        </p:nvSpPr>
        <p:spPr bwMode="auto">
          <a:xfrm>
            <a:off x="3860800" y="6011864"/>
            <a:ext cx="1828800" cy="593725"/>
          </a:xfrm>
          <a:prstGeom prst="rect">
            <a:avLst/>
          </a:prstGeom>
          <a:solidFill>
            <a:srgbClr val="FFCC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dirty="0">
                <a:latin typeface="Arial" charset="0"/>
              </a:rPr>
              <a:t>DISIPLIN TL TUMBUH</a:t>
            </a:r>
          </a:p>
        </p:txBody>
      </p:sp>
      <p:sp>
        <p:nvSpPr>
          <p:cNvPr id="1064" name="Line 40"/>
          <p:cNvSpPr>
            <a:spLocks noChangeShapeType="1"/>
          </p:cNvSpPr>
          <p:nvPr/>
        </p:nvSpPr>
        <p:spPr bwMode="auto">
          <a:xfrm>
            <a:off x="5791200" y="6172200"/>
            <a:ext cx="812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65" name="Line 41"/>
          <p:cNvSpPr>
            <a:spLocks noChangeShapeType="1"/>
          </p:cNvSpPr>
          <p:nvPr/>
        </p:nvSpPr>
        <p:spPr bwMode="auto">
          <a:xfrm flipV="1">
            <a:off x="6604000" y="5638800"/>
            <a:ext cx="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66" name="Line 42"/>
          <p:cNvSpPr>
            <a:spLocks noChangeShapeType="1"/>
          </p:cNvSpPr>
          <p:nvPr/>
        </p:nvSpPr>
        <p:spPr bwMode="auto">
          <a:xfrm>
            <a:off x="6604000" y="5638800"/>
            <a:ext cx="304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67" name="Line 43"/>
          <p:cNvSpPr>
            <a:spLocks noChangeShapeType="1"/>
          </p:cNvSpPr>
          <p:nvPr/>
        </p:nvSpPr>
        <p:spPr bwMode="auto">
          <a:xfrm>
            <a:off x="5892800" y="6553200"/>
            <a:ext cx="711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68" name="Line 44"/>
          <p:cNvSpPr>
            <a:spLocks noChangeShapeType="1"/>
          </p:cNvSpPr>
          <p:nvPr/>
        </p:nvSpPr>
        <p:spPr bwMode="auto">
          <a:xfrm>
            <a:off x="6604000" y="6553200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69" name="Line 45"/>
          <p:cNvSpPr>
            <a:spLocks noChangeShapeType="1"/>
          </p:cNvSpPr>
          <p:nvPr/>
        </p:nvSpPr>
        <p:spPr bwMode="auto">
          <a:xfrm>
            <a:off x="6604000" y="6858000"/>
            <a:ext cx="203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70" name="Line 46"/>
          <p:cNvSpPr>
            <a:spLocks noChangeShapeType="1"/>
          </p:cNvSpPr>
          <p:nvPr/>
        </p:nvSpPr>
        <p:spPr bwMode="auto">
          <a:xfrm>
            <a:off x="5994400" y="1828800"/>
            <a:ext cx="406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71" name="Line 47"/>
          <p:cNvSpPr>
            <a:spLocks noChangeShapeType="1"/>
          </p:cNvSpPr>
          <p:nvPr/>
        </p:nvSpPr>
        <p:spPr bwMode="auto">
          <a:xfrm>
            <a:off x="6807200" y="2362200"/>
            <a:ext cx="0" cy="762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72" name="Line 48"/>
          <p:cNvSpPr>
            <a:spLocks noChangeShapeType="1"/>
          </p:cNvSpPr>
          <p:nvPr/>
        </p:nvSpPr>
        <p:spPr bwMode="auto">
          <a:xfrm>
            <a:off x="6400800" y="2362200"/>
            <a:ext cx="406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73" name="Line 49"/>
          <p:cNvSpPr>
            <a:spLocks noChangeShapeType="1"/>
          </p:cNvSpPr>
          <p:nvPr/>
        </p:nvSpPr>
        <p:spPr bwMode="auto">
          <a:xfrm>
            <a:off x="6400800" y="1828800"/>
            <a:ext cx="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873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5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8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9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uild="p" autoUpdateAnimBg="0"/>
      <p:bldP spid="1028" grpId="0" animBg="1"/>
      <p:bldP spid="1029" grpId="0" build="p" autoUpdateAnimBg="0"/>
      <p:bldP spid="1030" grpId="0" animBg="1" autoUpdateAnimBg="0"/>
      <p:bldP spid="1031" grpId="0" animBg="1" autoUpdateAnimBg="0"/>
      <p:bldP spid="1032" grpId="0" animBg="1" autoUpdateAnimBg="0"/>
      <p:bldP spid="1033" grpId="0" animBg="1"/>
      <p:bldP spid="1034" grpId="0" animBg="1"/>
      <p:bldP spid="1035" grpId="0" animBg="1"/>
      <p:bldP spid="1036" grpId="0" animBg="1"/>
      <p:bldP spid="1037" grpId="0" animBg="1"/>
      <p:bldP spid="1038" grpId="0" animBg="1" autoUpdateAnimBg="0"/>
      <p:bldP spid="1039" grpId="0" animBg="1" autoUpdateAnimBg="0"/>
      <p:bldP spid="1040" grpId="0" animBg="1" autoUpdateAnimBg="0"/>
      <p:bldP spid="1041" grpId="0" animBg="1" autoUpdateAnimBg="0"/>
      <p:bldP spid="1042" grpId="0" animBg="1"/>
      <p:bldP spid="1043" grpId="0" animBg="1"/>
      <p:bldP spid="1044" grpId="0" animBg="1"/>
      <p:bldP spid="1045" grpId="0" animBg="1"/>
      <p:bldP spid="1046" grpId="0" animBg="1"/>
      <p:bldP spid="1047" grpId="0" animBg="1"/>
      <p:bldP spid="1048" grpId="0" animBg="1"/>
      <p:bldP spid="1049" grpId="0" animBg="1"/>
      <p:bldP spid="1050" grpId="0" animBg="1" autoUpdateAnimBg="0"/>
      <p:bldP spid="1051" grpId="0" animBg="1" autoUpdateAnimBg="0"/>
      <p:bldP spid="1052" grpId="0" animBg="1"/>
      <p:bldP spid="1053" grpId="0" animBg="1"/>
      <p:bldP spid="1054" grpId="0" animBg="1"/>
      <p:bldP spid="1055" grpId="0" animBg="1"/>
      <p:bldP spid="1056" grpId="0" animBg="1"/>
      <p:bldP spid="1057" grpId="0" animBg="1"/>
      <p:bldP spid="1058" grpId="0" animBg="1"/>
      <p:bldP spid="1059" grpId="0" animBg="1"/>
      <p:bldP spid="1060" grpId="0" animBg="1"/>
      <p:bldP spid="1061" grpId="0" animBg="1"/>
      <p:bldP spid="1063" grpId="0" animBg="1" autoUpdateAnimBg="0"/>
      <p:bldP spid="1064" grpId="0" animBg="1"/>
      <p:bldP spid="1065" grpId="0" animBg="1"/>
      <p:bldP spid="1066" grpId="0" animBg="1"/>
      <p:bldP spid="1067" grpId="0" animBg="1"/>
      <p:bldP spid="1068" grpId="0" animBg="1"/>
      <p:bldP spid="1069" grpId="0" animBg="1"/>
      <p:bldP spid="1070" grpId="0" animBg="1"/>
      <p:bldP spid="1071" grpId="0" animBg="1"/>
      <p:bldP spid="1072" grpId="0" animBg="1"/>
      <p:bldP spid="107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E625D8A-ED93-431D-AF6C-7C5D5CFE48DF}" type="slidenum">
              <a:rPr lang="en-US" sz="1400" smtClean="0"/>
              <a:pPr eaLnBrk="1" hangingPunct="1"/>
              <a:t>23</a:t>
            </a:fld>
            <a:endParaRPr lang="en-US" sz="140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400" y="381000"/>
            <a:ext cx="10363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smtClean="0">
                <a:latin typeface="Stencil" pitchFamily="82" charset="0"/>
              </a:rPr>
              <a:t>KARAKTERISTIK TEAM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1"/>
            <a:ext cx="8534400" cy="4454525"/>
          </a:xfrm>
          <a:solidFill>
            <a:srgbClr val="0033CC"/>
          </a:solidFill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US" sz="2400" i="1" dirty="0" smtClean="0">
              <a:solidFill>
                <a:srgbClr val="FFFF00"/>
              </a:solidFill>
              <a:latin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id-ID" sz="2400" b="1" i="1" dirty="0" smtClean="0">
                <a:solidFill>
                  <a:srgbClr val="FFFF00"/>
                </a:solidFill>
                <a:latin typeface="Arial" charset="0"/>
              </a:rPr>
              <a:t>1</a:t>
            </a:r>
            <a:r>
              <a:rPr lang="id-ID" sz="2400" b="1" dirty="0" smtClean="0">
                <a:solidFill>
                  <a:srgbClr val="FFFF00"/>
                </a:solidFill>
                <a:latin typeface="Arial" charset="0"/>
              </a:rPr>
              <a:t>. </a:t>
            </a:r>
            <a:r>
              <a:rPr lang="id-ID" sz="2400" b="1" i="1" dirty="0" smtClean="0">
                <a:solidFill>
                  <a:srgbClr val="FFFF00"/>
                </a:solidFill>
                <a:latin typeface="Arial" charset="0"/>
              </a:rPr>
              <a:t>Persatuan dan keterpaduan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id-ID" sz="2400" b="1" i="1" dirty="0" smtClean="0">
                <a:solidFill>
                  <a:srgbClr val="FFFF00"/>
                </a:solidFill>
                <a:latin typeface="Arial" charset="0"/>
              </a:rPr>
              <a:t>2. Keunikan dan kelebihan individual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id-ID" sz="2400" b="1" i="1" dirty="0" smtClean="0">
                <a:solidFill>
                  <a:srgbClr val="FFFF00"/>
                </a:solidFill>
                <a:latin typeface="Arial" charset="0"/>
              </a:rPr>
              <a:t>3. Menguasai taktik dan teknik serta kiat  dan siasat bekerja.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id-ID" sz="2400" b="1" i="1" dirty="0" smtClean="0">
                <a:solidFill>
                  <a:srgbClr val="FFFF00"/>
                </a:solidFill>
                <a:latin typeface="Arial" charset="0"/>
              </a:rPr>
              <a:t>4. Saling menghargai kemampuan setiap anggota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id-ID" sz="2400" b="1" i="1" dirty="0" smtClean="0">
                <a:solidFill>
                  <a:srgbClr val="FFFF00"/>
                </a:solidFill>
                <a:latin typeface="Arial" charset="0"/>
              </a:rPr>
              <a:t>5. Berusaha menjamin tercapainya tujuan bersama</a:t>
            </a:r>
          </a:p>
        </p:txBody>
      </p:sp>
    </p:spTree>
    <p:extLst>
      <p:ext uri="{BB962C8B-B14F-4D97-AF65-F5344CB8AC3E}">
        <p14:creationId xmlns:p14="http://schemas.microsoft.com/office/powerpoint/2010/main" val="321443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autoUpdateAnimBg="0"/>
      <p:bldP spid="1126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7333429-1B2D-4559-B23D-FC5DAE4A3C10}" type="slidenum">
              <a:rPr lang="en-US" sz="1400" smtClean="0"/>
              <a:pPr eaLnBrk="1" hangingPunct="1"/>
              <a:t>24</a:t>
            </a:fld>
            <a:endParaRPr lang="en-US" sz="1400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10363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THE CONVERSATION CONTINUUM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1641475"/>
            <a:ext cx="5588000" cy="4454525"/>
          </a:xfrm>
          <a:solidFill>
            <a:srgbClr val="003399"/>
          </a:solidFill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3399"/>
            </a:extrusionClr>
          </a:sp3d>
        </p:spPr>
        <p:txBody>
          <a:bodyPr>
            <a:flatTx/>
          </a:bodyPr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  <a:latin typeface="Stencil" pitchFamily="82" charset="0"/>
              </a:rPr>
              <a:t>DIALOG</a:t>
            </a:r>
          </a:p>
          <a:p>
            <a:pPr eaLnBrk="1" hangingPunct="1">
              <a:lnSpc>
                <a:spcPct val="90000"/>
              </a:lnSpc>
              <a:buClr>
                <a:srgbClr val="000099"/>
              </a:buClr>
              <a:defRPr/>
            </a:pPr>
            <a:r>
              <a:rPr lang="en-US" sz="2400" b="1" i="1" dirty="0" smtClean="0">
                <a:solidFill>
                  <a:srgbClr val="FFFF00"/>
                </a:solidFill>
                <a:latin typeface="Arial" charset="0"/>
              </a:rPr>
              <a:t>Seeing the whole among    the parts</a:t>
            </a:r>
          </a:p>
          <a:p>
            <a:pPr eaLnBrk="1" hangingPunct="1">
              <a:lnSpc>
                <a:spcPct val="90000"/>
              </a:lnSpc>
              <a:buClr>
                <a:srgbClr val="000099"/>
              </a:buClr>
              <a:buSzPct val="150000"/>
              <a:buFont typeface="Wingdings" pitchFamily="2" charset="2"/>
              <a:buChar char="§"/>
              <a:defRPr/>
            </a:pPr>
            <a:r>
              <a:rPr lang="en-US" sz="2400" b="1" i="1" dirty="0" smtClean="0">
                <a:solidFill>
                  <a:srgbClr val="FFFF00"/>
                </a:solidFill>
                <a:latin typeface="Arial" charset="0"/>
              </a:rPr>
              <a:t>Seeing the connections between the parts.</a:t>
            </a:r>
          </a:p>
          <a:p>
            <a:pPr eaLnBrk="1" hangingPunct="1">
              <a:lnSpc>
                <a:spcPct val="90000"/>
              </a:lnSpc>
              <a:buClr>
                <a:srgbClr val="000099"/>
              </a:buClr>
              <a:defRPr/>
            </a:pPr>
            <a:r>
              <a:rPr lang="en-US" sz="2400" b="1" i="1" dirty="0" smtClean="0">
                <a:solidFill>
                  <a:srgbClr val="FFFF00"/>
                </a:solidFill>
                <a:latin typeface="Arial" charset="0"/>
              </a:rPr>
              <a:t>Inquiring into assumptions.</a:t>
            </a:r>
          </a:p>
          <a:p>
            <a:pPr eaLnBrk="1" hangingPunct="1">
              <a:lnSpc>
                <a:spcPct val="90000"/>
              </a:lnSpc>
              <a:buClr>
                <a:srgbClr val="000099"/>
              </a:buClr>
              <a:defRPr/>
            </a:pPr>
            <a:r>
              <a:rPr lang="en-US" sz="2400" b="1" i="1" dirty="0" smtClean="0">
                <a:solidFill>
                  <a:srgbClr val="FFFF00"/>
                </a:solidFill>
                <a:latin typeface="Arial" charset="0"/>
              </a:rPr>
              <a:t>Learning through inquiry and disclosure</a:t>
            </a:r>
          </a:p>
          <a:p>
            <a:pPr eaLnBrk="1" hangingPunct="1">
              <a:lnSpc>
                <a:spcPct val="90000"/>
              </a:lnSpc>
              <a:buClr>
                <a:srgbClr val="000099"/>
              </a:buClr>
              <a:defRPr/>
            </a:pPr>
            <a:r>
              <a:rPr lang="en-US" sz="2400" b="1" i="1" dirty="0" smtClean="0">
                <a:solidFill>
                  <a:srgbClr val="FFFF00"/>
                </a:solidFill>
                <a:latin typeface="Arial" charset="0"/>
              </a:rPr>
              <a:t>Creating shared meaning among many.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i="1" dirty="0" smtClean="0">
              <a:solidFill>
                <a:srgbClr val="FFFF00"/>
              </a:solidFill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2"/>
          </p:nvPr>
        </p:nvSpPr>
        <p:spPr>
          <a:solidFill>
            <a:schemeClr val="bg2"/>
          </a:solidFill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>
            <a:normAutofit lnSpcReduction="10000"/>
            <a:flatTx/>
          </a:bodyPr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tencil" pitchFamily="82" charset="0"/>
              </a:rPr>
              <a:t>DISCUSSION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charset="0"/>
              </a:rPr>
              <a:t>Breaking issues/problems into parts.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charset="0"/>
              </a:rPr>
              <a:t>Seeing distinctions between the parts.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charset="0"/>
              </a:rPr>
              <a:t>Justifying/depending assumption.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charset="0"/>
              </a:rPr>
              <a:t>Pursuading</a:t>
            </a:r>
            <a:r>
              <a:rPr lang="en-US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charset="0"/>
              </a:rPr>
              <a:t>, selling, telling.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charset="0"/>
              </a:rPr>
              <a:t>Gaining agreement on one meaning</a:t>
            </a:r>
          </a:p>
        </p:txBody>
      </p:sp>
    </p:spTree>
    <p:extLst>
      <p:ext uri="{BB962C8B-B14F-4D97-AF65-F5344CB8AC3E}">
        <p14:creationId xmlns:p14="http://schemas.microsoft.com/office/powerpoint/2010/main" val="90573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17411" grpId="0" build="p" autoUpdateAnimBg="0"/>
      <p:bldP spid="17412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4CB2B1E-C2C4-4E1B-A850-1CF80C86D778}" type="slidenum">
              <a:rPr lang="en-US" sz="1400" smtClean="0"/>
              <a:pPr eaLnBrk="1" hangingPunct="1"/>
              <a:t>25</a:t>
            </a:fld>
            <a:endParaRPr lang="en-US" sz="1400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0"/>
            <a:ext cx="10363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 </a:t>
            </a:r>
            <a:r>
              <a:rPr lang="en-US" sz="3600" smtClean="0">
                <a:latin typeface="Stencil" pitchFamily="82" charset="0"/>
              </a:rPr>
              <a:t>PRINSIP TL : DIALOG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04800" y="19812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id-ID" sz="2400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09600" y="1219200"/>
            <a:ext cx="109728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400" b="1" i="1" dirty="0">
                <a:latin typeface="Arial" charset="0"/>
              </a:rPr>
              <a:t>Dialog </a:t>
            </a:r>
            <a:r>
              <a:rPr lang="en-US" sz="2400" b="1" i="1" dirty="0" err="1">
                <a:latin typeface="Arial" charset="0"/>
              </a:rPr>
              <a:t>berasal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dari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bhs</a:t>
            </a:r>
            <a:r>
              <a:rPr lang="en-US" sz="2400" b="1" i="1" dirty="0">
                <a:latin typeface="Arial" charset="0"/>
              </a:rPr>
              <a:t> Latin             DIA = </a:t>
            </a:r>
            <a:r>
              <a:rPr lang="en-US" sz="2400" b="1" i="1" dirty="0" err="1">
                <a:latin typeface="Arial" charset="0"/>
              </a:rPr>
              <a:t>Melalui</a:t>
            </a:r>
            <a:r>
              <a:rPr lang="en-US" sz="2400" b="1" i="1" dirty="0">
                <a:latin typeface="Arial" charset="0"/>
              </a:rPr>
              <a:t> orang lain </a:t>
            </a:r>
            <a:r>
              <a:rPr lang="en-US" sz="2400" b="1" i="1" dirty="0" err="1">
                <a:latin typeface="Arial" charset="0"/>
              </a:rPr>
              <a:t>dan</a:t>
            </a:r>
            <a:r>
              <a:rPr lang="en-US" sz="2400" b="1" i="1" dirty="0">
                <a:latin typeface="Arial" charset="0"/>
              </a:rPr>
              <a:t> LOGOS = Kata, </a:t>
            </a:r>
            <a:r>
              <a:rPr lang="en-US" sz="2400" b="1" i="1" dirty="0" err="1">
                <a:latin typeface="Arial" charset="0"/>
              </a:rPr>
              <a:t>arti</a:t>
            </a:r>
            <a:r>
              <a:rPr lang="en-US" sz="2400" b="1" i="1" dirty="0">
                <a:latin typeface="Arial" charset="0"/>
              </a:rPr>
              <a:t>.   </a:t>
            </a:r>
            <a:r>
              <a:rPr lang="en-US" sz="2400" b="1" i="1" dirty="0" err="1">
                <a:latin typeface="Arial" charset="0"/>
              </a:rPr>
              <a:t>Secara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harfiah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artinya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makna</a:t>
            </a:r>
            <a:r>
              <a:rPr lang="en-US" sz="2400" b="1" i="1" dirty="0">
                <a:latin typeface="Arial" charset="0"/>
              </a:rPr>
              <a:t> yang </a:t>
            </a:r>
            <a:r>
              <a:rPr lang="en-US" sz="2400" b="1" i="1" dirty="0" err="1">
                <a:latin typeface="Arial" charset="0"/>
              </a:rPr>
              <a:t>mengalir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melalui</a:t>
            </a:r>
            <a:r>
              <a:rPr lang="en-US" sz="2400" b="1" i="1" dirty="0">
                <a:latin typeface="Arial" charset="0"/>
              </a:rPr>
              <a:t> orang lain</a:t>
            </a:r>
            <a:r>
              <a:rPr lang="en-US" sz="2400" dirty="0">
                <a:latin typeface="Times New Roman" charset="0"/>
              </a:rPr>
              <a:t>.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2"/>
              <a:defRPr/>
            </a:pPr>
            <a:r>
              <a:rPr lang="en-US" sz="2400" b="1" i="1" dirty="0">
                <a:latin typeface="Arial" charset="0"/>
              </a:rPr>
              <a:t>Per </a:t>
            </a:r>
            <a:r>
              <a:rPr lang="en-US" sz="2400" b="1" i="1" dirty="0" err="1">
                <a:latin typeface="Arial" charset="0"/>
              </a:rPr>
              <a:t>definisi</a:t>
            </a:r>
            <a:r>
              <a:rPr lang="en-US" sz="2400" b="1" i="1" dirty="0">
                <a:latin typeface="Arial" charset="0"/>
              </a:rPr>
              <a:t> Dialog </a:t>
            </a:r>
            <a:r>
              <a:rPr lang="en-US" sz="2400" b="1" i="1" dirty="0" err="1">
                <a:latin typeface="Arial" charset="0"/>
              </a:rPr>
              <a:t>diartikan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sebagi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menopang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pertanyaan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kolektif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ke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dalam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pengalaman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sehari-hari</a:t>
            </a:r>
            <a:r>
              <a:rPr lang="en-US" sz="2400" b="1" i="1" dirty="0">
                <a:latin typeface="Arial" charset="0"/>
              </a:rPr>
              <a:t>.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2"/>
              <a:defRPr/>
            </a:pPr>
            <a:r>
              <a:rPr lang="en-US" sz="2400" b="1" i="1" dirty="0" err="1">
                <a:latin typeface="Arial" charset="0"/>
              </a:rPr>
              <a:t>Sasaran</a:t>
            </a:r>
            <a:r>
              <a:rPr lang="en-US" sz="2400" b="1" i="1" dirty="0">
                <a:latin typeface="Arial" charset="0"/>
              </a:rPr>
              <a:t> dialog </a:t>
            </a:r>
            <a:r>
              <a:rPr lang="en-US" sz="2400" b="1" i="1" dirty="0" err="1">
                <a:latin typeface="Arial" charset="0"/>
              </a:rPr>
              <a:t>untuk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membuka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landasan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baru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dgn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menciptakan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wadah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atau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medan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utk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bertanya</a:t>
            </a:r>
            <a:r>
              <a:rPr lang="en-US" sz="2400" b="1" i="1" dirty="0">
                <a:latin typeface="Arial" charset="0"/>
              </a:rPr>
              <a:t>.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2"/>
              <a:defRPr/>
            </a:pP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Suatu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kesepakatan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dimana</a:t>
            </a:r>
            <a:r>
              <a:rPr lang="en-US" sz="2400" b="1" i="1" dirty="0">
                <a:latin typeface="Arial" charset="0"/>
              </a:rPr>
              <a:t> orang </a:t>
            </a:r>
            <a:r>
              <a:rPr lang="en-US" sz="2400" b="1" i="1" dirty="0" err="1">
                <a:latin typeface="Arial" charset="0"/>
              </a:rPr>
              <a:t>menjadi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lebih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sadar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akan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keadaannya</a:t>
            </a:r>
            <a:r>
              <a:rPr lang="en-US" sz="2400" b="1" i="1" dirty="0">
                <a:latin typeface="Arial" charset="0"/>
              </a:rPr>
              <a:t>, &amp; </a:t>
            </a:r>
            <a:r>
              <a:rPr lang="en-US" sz="2400" b="1" i="1" dirty="0" err="1">
                <a:latin typeface="Arial" charset="0"/>
              </a:rPr>
              <a:t>akar</a:t>
            </a:r>
            <a:r>
              <a:rPr lang="en-US" sz="2400" b="1" i="1" dirty="0">
                <a:latin typeface="Arial" charset="0"/>
              </a:rPr>
              <a:t> proses </a:t>
            </a:r>
            <a:r>
              <a:rPr lang="en-US" sz="2400" b="1" i="1" dirty="0" err="1">
                <a:latin typeface="Arial" charset="0"/>
              </a:rPr>
              <a:t>pikiran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dan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perasaan</a:t>
            </a:r>
            <a:r>
              <a:rPr lang="en-US" sz="2400" b="1" i="1" dirty="0">
                <a:latin typeface="Arial" charset="0"/>
              </a:rPr>
              <a:t> yang </a:t>
            </a:r>
            <a:r>
              <a:rPr lang="en-US" sz="2400" b="1" i="1" dirty="0" err="1">
                <a:latin typeface="Arial" charset="0"/>
              </a:rPr>
              <a:t>menciptakan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pengalaman</a:t>
            </a:r>
            <a:r>
              <a:rPr lang="en-US" sz="2400" b="1" i="1" dirty="0">
                <a:latin typeface="Arial" charset="0"/>
              </a:rPr>
              <a:t> </a:t>
            </a:r>
            <a:r>
              <a:rPr lang="en-US" sz="2400" b="1" i="1" dirty="0" err="1">
                <a:latin typeface="Arial" charset="0"/>
              </a:rPr>
              <a:t>itu</a:t>
            </a:r>
            <a:r>
              <a:rPr lang="en-US" sz="2400" b="1" i="1" dirty="0">
                <a:latin typeface="Arial" charset="0"/>
              </a:rPr>
              <a:t>.</a:t>
            </a: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7112000" y="1447800"/>
            <a:ext cx="1016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947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autoUpdateAnimBg="0"/>
      <p:bldP spid="12294" grpId="0" autoUpdateAnimBg="0"/>
      <p:bldP spid="1229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BF821B2-8300-470C-98B5-3F4430A244B4}" type="slidenum">
              <a:rPr lang="en-US" sz="1400" smtClean="0"/>
              <a:pPr eaLnBrk="1" hangingPunct="1"/>
              <a:t>26</a:t>
            </a:fld>
            <a:endParaRPr lang="en-US" sz="1400" smtClean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0"/>
            <a:ext cx="103632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>
                <a:latin typeface="Stencil" pitchFamily="82" charset="0"/>
              </a:rPr>
              <a:t>SELAMA PROSES DIALOG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11200" y="1295400"/>
            <a:ext cx="11074400" cy="433965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Berikan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perhatian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penuh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kepada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setiap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Pembicara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Simak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dengan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cermat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&amp;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aktif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Bicaralah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saat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tiba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giliran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Anda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&amp;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harus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kontributif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Lepaskan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EGO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Anda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Percayalah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pada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proses.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Usahakan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memamhami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pihak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lain.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Bicara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dalam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pernyataan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Ketahuilah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perbedaan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agenda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Anda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dengan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agenda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Kelompok</a:t>
            </a:r>
            <a:endParaRPr lang="en-US" sz="2400" b="1" i="1" dirty="0">
              <a:solidFill>
                <a:srgbClr val="FFFF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9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autoUpdateAnimBg="0"/>
      <p:bldP spid="1331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0C9B629-668B-41E6-861B-4985E27B6A9A}" type="slidenum">
              <a:rPr lang="en-US" sz="1400" smtClean="0"/>
              <a:pPr eaLnBrk="1" hangingPunct="1"/>
              <a:t>27</a:t>
            </a:fld>
            <a:endParaRPr lang="en-US" sz="140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smtClean="0">
                <a:latin typeface="Stencil" pitchFamily="82" charset="0"/>
              </a:rPr>
              <a:t>13 UNSUR PROTOKOL DIALOG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812800" y="1219200"/>
            <a:ext cx="10769600" cy="3231654"/>
          </a:xfrm>
          <a:prstGeom prst="rect">
            <a:avLst/>
          </a:prstGeom>
          <a:solidFill>
            <a:srgbClr val="003399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3399"/>
            </a:extrusionClr>
          </a:sp3d>
        </p:spPr>
        <p:txBody>
          <a:bodyPr>
            <a:spAutoFit/>
            <a:flatTx/>
          </a:bodyPr>
          <a:lstStyle>
            <a:lvl1pPr marL="457200" indent="-4572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Kita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seyogyanya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menampung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pendapat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orang lain.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Pandangan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yang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berlawanan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sepatutnya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diperhatikan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Sebaiknya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tidak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menyela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pembicaraan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.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Lebih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baik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mendengarkan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Secara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perorangan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kita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tidak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tahu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apa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yang paling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baik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Tidak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setiap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rapat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menuntut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kesepakatan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Pertemuan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mungkin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memakan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waktu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lebih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lama,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tetapi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berbobot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937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autoUpdateAnimBg="0"/>
      <p:bldP spid="14339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B65468-A6E6-4565-B97F-DA49ED98A067}" type="slidenum">
              <a:rPr lang="en-US" sz="1400" smtClean="0"/>
              <a:pPr eaLnBrk="1" hangingPunct="1"/>
              <a:t>28</a:t>
            </a:fld>
            <a:endParaRPr lang="en-US" sz="140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smtClean="0">
                <a:latin typeface="Stencil" pitchFamily="82" charset="0"/>
              </a:rPr>
              <a:t>13 UNSUR : PROTOKOL DIALOG</a:t>
            </a:r>
            <a:r>
              <a:rPr lang="en-US" sz="3200" b="1" smtClean="0">
                <a:latin typeface="Stencil" pitchFamily="82" charset="0"/>
              </a:rPr>
              <a:t>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711200" y="1524000"/>
            <a:ext cx="11074400" cy="3600986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 startAt="8"/>
            </a:pP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Sebaiknya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tidak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mencemooh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orang lain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tetapi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menyimak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apa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yang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dimaksudkan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9"/>
            </a:pP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Sebaiknya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kita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menguji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asumsi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kita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,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disamping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asumsi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orang lain.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10"/>
            </a:pP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Sebaiknya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sepakat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utk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membahas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masalah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yg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pelik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11"/>
            </a:pP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Sebaiknya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menanggalkan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unsur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senioritas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12"/>
            </a:pP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Ketidaksepakatan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harus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dipandang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sbg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sumber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pemikiran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baru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13.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Jelaskan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alasan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pola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pikir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&amp;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tindakan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kita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kepada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Arial" charset="0"/>
              </a:rPr>
              <a:t>pihak</a:t>
            </a:r>
            <a:r>
              <a:rPr lang="en-US" sz="2400" b="1" i="1" dirty="0">
                <a:solidFill>
                  <a:srgbClr val="FFFF00"/>
                </a:solidFill>
                <a:latin typeface="Arial" charset="0"/>
              </a:rPr>
              <a:t> lain. </a:t>
            </a:r>
          </a:p>
        </p:txBody>
      </p:sp>
    </p:spTree>
    <p:extLst>
      <p:ext uri="{BB962C8B-B14F-4D97-AF65-F5344CB8AC3E}">
        <p14:creationId xmlns:p14="http://schemas.microsoft.com/office/powerpoint/2010/main" val="417082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/>
      <p:bldP spid="15363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2784" y="98179"/>
            <a:ext cx="11317874" cy="6864823"/>
            <a:chOff x="364610" y="504966"/>
            <a:chExt cx="11317874" cy="6274265"/>
          </a:xfrm>
        </p:grpSpPr>
        <p:grpSp>
          <p:nvGrpSpPr>
            <p:cNvPr id="14" name="Group 13"/>
            <p:cNvGrpSpPr/>
            <p:nvPr/>
          </p:nvGrpSpPr>
          <p:grpSpPr>
            <a:xfrm>
              <a:off x="832513" y="504966"/>
              <a:ext cx="10849971" cy="5895833"/>
              <a:chOff x="409433" y="375314"/>
              <a:chExt cx="11395880" cy="635985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09433" y="375314"/>
                <a:ext cx="11395880" cy="63598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107373" y="375314"/>
                <a:ext cx="45719" cy="635985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09433" y="3555242"/>
                <a:ext cx="11395880" cy="4571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 rot="19849672">
              <a:off x="1230990" y="1104106"/>
              <a:ext cx="200734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 dirty="0">
                  <a:solidFill>
                    <a:srgbClr val="002060"/>
                  </a:solidFill>
                  <a:latin typeface="Arial" charset="0"/>
                </a:rPr>
                <a:t>MENGATAKAN</a:t>
              </a:r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 rot="-5400000">
              <a:off x="-295179" y="3174389"/>
              <a:ext cx="16889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 dirty="0">
                  <a:solidFill>
                    <a:srgbClr val="002060"/>
                  </a:solidFill>
                  <a:latin typeface="Arial" charset="0"/>
                </a:rPr>
                <a:t>PEMBELAAN</a:t>
              </a:r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 rot="1803492">
              <a:off x="1441327" y="5537630"/>
              <a:ext cx="158667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 dirty="0">
                  <a:solidFill>
                    <a:srgbClr val="002060"/>
                  </a:solidFill>
                  <a:latin typeface="Arial" charset="0"/>
                </a:rPr>
                <a:t>MENGAMATI</a:t>
              </a: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5241498" y="6409899"/>
              <a:ext cx="2032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 dirty="0">
                  <a:solidFill>
                    <a:srgbClr val="002060"/>
                  </a:solidFill>
                  <a:latin typeface="Arial" charset="0"/>
                </a:rPr>
                <a:t>PENYELIDIKAN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 rot="998131">
              <a:off x="7991563" y="604466"/>
              <a:ext cx="2263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 dirty="0">
                  <a:solidFill>
                    <a:srgbClr val="002060"/>
                  </a:solidFill>
                  <a:latin typeface="Arial" charset="0"/>
                </a:rPr>
                <a:t>MEMBANGKITKAN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 rot="19733205">
              <a:off x="9585370" y="5493391"/>
              <a:ext cx="175950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 dirty="0">
                  <a:solidFill>
                    <a:srgbClr val="002060"/>
                  </a:solidFill>
                  <a:latin typeface="Arial" charset="0"/>
                </a:rPr>
                <a:t>BERTANYA</a:t>
              </a:r>
            </a:p>
          </p:txBody>
        </p:sp>
      </p:grp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146412" cy="545910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PALLET</a:t>
            </a:r>
          </a:p>
        </p:txBody>
      </p:sp>
      <p:cxnSp>
        <p:nvCxnSpPr>
          <p:cNvPr id="7" name="Straight Connector 6"/>
          <p:cNvCxnSpPr>
            <a:stCxn id="4" idx="0"/>
            <a:endCxn id="4" idx="4"/>
          </p:cNvCxnSpPr>
          <p:nvPr/>
        </p:nvCxnSpPr>
        <p:spPr>
          <a:xfrm>
            <a:off x="6275673" y="98179"/>
            <a:ext cx="0" cy="6450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4697604" y="179058"/>
            <a:ext cx="2937771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i="1" dirty="0" err="1" smtClean="0">
                <a:solidFill>
                  <a:schemeClr val="tx2"/>
                </a:solidFill>
                <a:latin typeface="Arial" charset="0"/>
              </a:rPr>
              <a:t>Menguji</a:t>
            </a:r>
            <a:r>
              <a:rPr lang="en-US" sz="1600" b="1" i="1" dirty="0" smtClean="0">
                <a:solidFill>
                  <a:schemeClr val="tx2"/>
                </a:solidFill>
                <a:latin typeface="Arial" charset="0"/>
              </a:rPr>
              <a:t>:</a:t>
            </a:r>
            <a:r>
              <a:rPr lang="en-US" sz="1600" b="1" i="1" dirty="0" smtClean="0">
                <a:latin typeface="Arial" charset="0"/>
              </a:rPr>
              <a:t> </a:t>
            </a:r>
            <a:r>
              <a:rPr lang="en-US" sz="1600" i="1" dirty="0" err="1" smtClean="0">
                <a:latin typeface="Arial" charset="0"/>
              </a:rPr>
              <a:t>Begitulah</a:t>
            </a:r>
            <a:r>
              <a:rPr lang="en-US" sz="1600" i="1" dirty="0" smtClean="0">
                <a:latin typeface="Arial" charset="0"/>
              </a:rPr>
              <a:t> </a:t>
            </a:r>
            <a:r>
              <a:rPr lang="en-US" sz="1600" i="1" dirty="0" err="1" smtClean="0">
                <a:latin typeface="Arial" charset="0"/>
              </a:rPr>
              <a:t>menurut</a:t>
            </a:r>
            <a:r>
              <a:rPr lang="en-US" sz="1600" i="1" dirty="0" smtClean="0">
                <a:latin typeface="Arial" charset="0"/>
              </a:rPr>
              <a:t> </a:t>
            </a:r>
            <a:r>
              <a:rPr lang="en-US" sz="1600" i="1" dirty="0" err="1" smtClean="0">
                <a:latin typeface="Arial" charset="0"/>
              </a:rPr>
              <a:t>saya</a:t>
            </a:r>
            <a:r>
              <a:rPr lang="en-US" sz="1600" i="1" dirty="0" smtClean="0">
                <a:latin typeface="Arial" charset="0"/>
              </a:rPr>
              <a:t>. </a:t>
            </a:r>
            <a:r>
              <a:rPr lang="en-US" sz="1600" i="1" dirty="0" err="1" smtClean="0">
                <a:latin typeface="Arial" charset="0"/>
              </a:rPr>
              <a:t>Bagaimana</a:t>
            </a:r>
            <a:r>
              <a:rPr lang="en-US" sz="1600" i="1" dirty="0" smtClean="0">
                <a:latin typeface="Arial" charset="0"/>
              </a:rPr>
              <a:t> </a:t>
            </a:r>
            <a:r>
              <a:rPr lang="en-US" sz="1600" i="1" dirty="0" err="1" smtClean="0">
                <a:latin typeface="Arial" charset="0"/>
              </a:rPr>
              <a:t>menurut</a:t>
            </a:r>
            <a:r>
              <a:rPr lang="en-US" sz="1600" i="1" dirty="0" smtClean="0">
                <a:latin typeface="Arial" charset="0"/>
              </a:rPr>
              <a:t> </a:t>
            </a:r>
            <a:r>
              <a:rPr lang="en-US" sz="1600" i="1" dirty="0" err="1" smtClean="0">
                <a:latin typeface="Arial" charset="0"/>
              </a:rPr>
              <a:t>Anda</a:t>
            </a:r>
            <a:r>
              <a:rPr lang="en-US" sz="1600" i="1" dirty="0" smtClean="0">
                <a:latin typeface="Arial" charset="0"/>
              </a:rPr>
              <a:t> ?</a:t>
            </a:r>
            <a:endParaRPr lang="en-US" sz="1600" b="1" i="1" dirty="0">
              <a:latin typeface="Arial" charset="0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2882711" y="1203221"/>
            <a:ext cx="3048000" cy="830997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i="1" dirty="0" err="1">
                <a:solidFill>
                  <a:schemeClr val="tx2"/>
                </a:solidFill>
                <a:latin typeface="Arial" charset="0"/>
              </a:rPr>
              <a:t>Mendikte</a:t>
            </a:r>
            <a:r>
              <a:rPr lang="en-US" sz="1600" i="1" dirty="0">
                <a:solidFill>
                  <a:schemeClr val="tx2"/>
                </a:solidFill>
                <a:latin typeface="Arial" charset="0"/>
              </a:rPr>
              <a:t>: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Begitulan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menurut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saya</a:t>
            </a:r>
            <a:r>
              <a:rPr lang="en-US" sz="1600" i="1" dirty="0">
                <a:latin typeface="Arial" charset="0"/>
              </a:rPr>
              <a:t>, </a:t>
            </a:r>
            <a:r>
              <a:rPr lang="en-US" sz="1600" i="1" dirty="0" err="1">
                <a:latin typeface="Arial" charset="0"/>
              </a:rPr>
              <a:t>dan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tidak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peduli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mengapa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>
                <a:solidFill>
                  <a:srgbClr val="002060"/>
                </a:solidFill>
                <a:latin typeface="Arial" charset="0"/>
              </a:rPr>
              <a:t>(</a:t>
            </a:r>
            <a:r>
              <a:rPr lang="en-US" sz="1600" i="1" dirty="0" err="1">
                <a:solidFill>
                  <a:srgbClr val="002060"/>
                </a:solidFill>
                <a:latin typeface="Arial" charset="0"/>
              </a:rPr>
              <a:t>disfungsional</a:t>
            </a:r>
            <a:r>
              <a:rPr lang="en-US" sz="1600" dirty="0">
                <a:solidFill>
                  <a:srgbClr val="002060"/>
                </a:solidFill>
                <a:latin typeface="Arial" charset="0"/>
              </a:rPr>
              <a:t>)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1320800" y="2248769"/>
            <a:ext cx="3759200" cy="830997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i="1" dirty="0" err="1">
                <a:solidFill>
                  <a:schemeClr val="tx2"/>
                </a:solidFill>
                <a:latin typeface="Arial" charset="0"/>
              </a:rPr>
              <a:t>Menjelaskan</a:t>
            </a:r>
            <a:r>
              <a:rPr lang="en-US" sz="1600" b="1" i="1" dirty="0">
                <a:solidFill>
                  <a:schemeClr val="tx2"/>
                </a:solidFill>
                <a:latin typeface="Arial" charset="0"/>
              </a:rPr>
              <a:t>: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Beginilah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dunia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bekerja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dan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mengapa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saya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bisa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melihatnya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dengan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cara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itu</a:t>
            </a:r>
            <a:r>
              <a:rPr lang="en-US" sz="1600" i="1" dirty="0">
                <a:latin typeface="Arial" charset="0"/>
              </a:rPr>
              <a:t> ?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453428" y="1096638"/>
            <a:ext cx="3352800" cy="1200329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 i="1" dirty="0" err="1">
                <a:solidFill>
                  <a:schemeClr val="tx2"/>
                </a:solidFill>
                <a:latin typeface="Arial" charset="0"/>
              </a:rPr>
              <a:t>Diskusi</a:t>
            </a:r>
            <a:r>
              <a:rPr lang="en-US" sz="1200" b="1" i="1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1200" b="1" i="1" dirty="0" err="1">
                <a:solidFill>
                  <a:schemeClr val="tx2"/>
                </a:solidFill>
                <a:latin typeface="Arial" charset="0"/>
              </a:rPr>
              <a:t>mahir</a:t>
            </a:r>
            <a:r>
              <a:rPr lang="en-US" sz="1200" i="1" dirty="0" err="1">
                <a:latin typeface="Arial" charset="0"/>
              </a:rPr>
              <a:t>:Menyeimbangkan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pembelaan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dan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penyelidikan,keingintahuan</a:t>
            </a:r>
            <a:r>
              <a:rPr lang="en-US" sz="1200" i="1" dirty="0">
                <a:latin typeface="Arial" charset="0"/>
              </a:rPr>
              <a:t> yang </a:t>
            </a:r>
            <a:r>
              <a:rPr lang="en-US" sz="1200" i="1" dirty="0" err="1">
                <a:latin typeface="Arial" charset="0"/>
              </a:rPr>
              <a:t>tulus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membuat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pertimbangan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menjadi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eksplisit,tanyakan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kepada</a:t>
            </a:r>
            <a:r>
              <a:rPr lang="en-US" sz="1200" i="1" dirty="0">
                <a:latin typeface="Arial" charset="0"/>
              </a:rPr>
              <a:t> yang lain </a:t>
            </a:r>
            <a:r>
              <a:rPr lang="en-US" sz="1200" i="1" dirty="0" err="1">
                <a:latin typeface="Arial" charset="0"/>
              </a:rPr>
              <a:t>tentang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asumsi-asumsi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tanpa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bersikap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mengkritik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atau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menuduh</a:t>
            </a:r>
            <a:r>
              <a:rPr lang="en-US" sz="1200" i="1" dirty="0">
                <a:latin typeface="Arial" charset="0"/>
              </a:rPr>
              <a:t>.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453428" y="2443405"/>
            <a:ext cx="3251200" cy="830997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 i="1" dirty="0" err="1">
                <a:solidFill>
                  <a:schemeClr val="tx2"/>
                </a:solidFill>
                <a:latin typeface="Arial" charset="0"/>
              </a:rPr>
              <a:t>Berpolitik</a:t>
            </a:r>
            <a:r>
              <a:rPr lang="en-US" sz="1200" b="1" i="1" dirty="0">
                <a:latin typeface="Arial" charset="0"/>
              </a:rPr>
              <a:t> </a:t>
            </a:r>
            <a:r>
              <a:rPr lang="en-US" sz="1200" i="1" dirty="0">
                <a:latin typeface="Arial" charset="0"/>
              </a:rPr>
              <a:t>: </a:t>
            </a:r>
            <a:r>
              <a:rPr lang="en-US" sz="1200" i="1" dirty="0" err="1">
                <a:latin typeface="Arial" charset="0"/>
              </a:rPr>
              <a:t>Memberikan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kesan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penyeimbangan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pembelaan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dan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penyelidikan,sementara</a:t>
            </a:r>
            <a:r>
              <a:rPr lang="en-US" sz="1200" i="1" dirty="0">
                <a:latin typeface="Arial" charset="0"/>
              </a:rPr>
              <a:t> </a:t>
            </a:r>
            <a:r>
              <a:rPr lang="en-US" sz="1200" i="1" dirty="0" err="1">
                <a:latin typeface="Arial" charset="0"/>
              </a:rPr>
              <a:t>bersikap</a:t>
            </a:r>
            <a:r>
              <a:rPr lang="en-US" sz="1200" i="1" dirty="0">
                <a:latin typeface="Arial" charset="0"/>
              </a:rPr>
              <a:t> closed </a:t>
            </a:r>
            <a:r>
              <a:rPr lang="en-US" sz="1200" i="1" dirty="0">
                <a:solidFill>
                  <a:srgbClr val="002060"/>
                </a:solidFill>
                <a:latin typeface="Arial" charset="0"/>
              </a:rPr>
              <a:t>minded (</a:t>
            </a:r>
            <a:r>
              <a:rPr lang="en-US" sz="1200" i="1" dirty="0" err="1">
                <a:solidFill>
                  <a:srgbClr val="002060"/>
                </a:solidFill>
                <a:latin typeface="Arial" charset="0"/>
              </a:rPr>
              <a:t>disfungsional</a:t>
            </a:r>
            <a:r>
              <a:rPr lang="en-US" sz="1200" dirty="0">
                <a:solidFill>
                  <a:srgbClr val="002060"/>
                </a:solidFill>
                <a:latin typeface="Arial" charset="0"/>
              </a:rPr>
              <a:t>)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8790672" y="2151462"/>
            <a:ext cx="2759858" cy="692497"/>
          </a:xfrm>
          <a:prstGeom prst="rect">
            <a:avLst/>
          </a:prstGeom>
          <a:solidFill>
            <a:srgbClr val="FFFF00"/>
          </a:solidFill>
          <a:ln w="38100">
            <a:solidFill>
              <a:srgbClr val="7030A0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300" b="1" i="1" smtClean="0">
                <a:solidFill>
                  <a:schemeClr val="tx2"/>
                </a:solidFill>
                <a:latin typeface="Arial" charset="0"/>
              </a:rPr>
              <a:t>Dialog</a:t>
            </a:r>
            <a:r>
              <a:rPr lang="en-US" sz="1300" b="1" i="1" smtClean="0">
                <a:solidFill>
                  <a:schemeClr val="tx2"/>
                </a:solidFill>
              </a:rPr>
              <a:t> :</a:t>
            </a:r>
            <a:r>
              <a:rPr lang="en-US" sz="1300" smtClean="0"/>
              <a:t> </a:t>
            </a:r>
            <a:r>
              <a:rPr lang="en-US" sz="1300" i="1" smtClean="0">
                <a:latin typeface="Arial" charset="0"/>
              </a:rPr>
              <a:t>Menyingkirkan semua asumsi menciptakan suatu wadah pemikiran bersama bisa muncul</a:t>
            </a:r>
            <a:endParaRPr lang="en-US" sz="1300" i="1" dirty="0">
              <a:latin typeface="Arial" charset="0"/>
            </a:endParaRP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6517151" y="3474516"/>
            <a:ext cx="4387409" cy="830997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i="1" dirty="0" err="1">
                <a:solidFill>
                  <a:schemeClr val="tx2"/>
                </a:solidFill>
                <a:latin typeface="Arial" charset="0"/>
              </a:rPr>
              <a:t>Menginterogasi</a:t>
            </a:r>
            <a:r>
              <a:rPr lang="en-US" sz="1600" b="1" i="1" dirty="0">
                <a:solidFill>
                  <a:schemeClr val="tx2"/>
                </a:solidFill>
                <a:latin typeface="Arial" charset="0"/>
              </a:rPr>
              <a:t> :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Mengapa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Anda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tidak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bisa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melihat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bahwa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sudut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pandang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Anda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salah</a:t>
            </a:r>
            <a:r>
              <a:rPr lang="en-US" sz="1600" i="1" dirty="0">
                <a:latin typeface="Arial" charset="0"/>
              </a:rPr>
              <a:t> ? </a:t>
            </a:r>
            <a:r>
              <a:rPr lang="en-US" sz="1600" i="1" dirty="0">
                <a:solidFill>
                  <a:srgbClr val="002060"/>
                </a:solidFill>
                <a:latin typeface="Arial" charset="0"/>
              </a:rPr>
              <a:t>(</a:t>
            </a:r>
            <a:r>
              <a:rPr lang="en-US" sz="1600" i="1" dirty="0" err="1">
                <a:solidFill>
                  <a:srgbClr val="002060"/>
                </a:solidFill>
                <a:latin typeface="Arial" charset="0"/>
              </a:rPr>
              <a:t>disfungsional</a:t>
            </a:r>
            <a:r>
              <a:rPr lang="en-US" sz="1600" i="1" dirty="0">
                <a:solidFill>
                  <a:srgbClr val="002060"/>
                </a:solidFill>
                <a:latin typeface="Arial" charset="0"/>
              </a:rPr>
              <a:t>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517151" y="5043079"/>
            <a:ext cx="37592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i="1" dirty="0" err="1">
                <a:solidFill>
                  <a:schemeClr val="tx2"/>
                </a:solidFill>
                <a:latin typeface="Arial" charset="0"/>
              </a:rPr>
              <a:t>Mengklarifikasikan</a:t>
            </a:r>
            <a:r>
              <a:rPr lang="en-US" sz="1600" b="1" i="1" dirty="0">
                <a:latin typeface="Arial" charset="0"/>
              </a:rPr>
              <a:t> :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Apa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pertanyaan</a:t>
            </a:r>
            <a:r>
              <a:rPr lang="en-US" sz="1600" i="1" dirty="0">
                <a:latin typeface="Arial" charset="0"/>
              </a:rPr>
              <a:t> yang </a:t>
            </a:r>
            <a:r>
              <a:rPr lang="en-US" sz="1600" i="1" dirty="0" err="1">
                <a:latin typeface="Arial" charset="0"/>
              </a:rPr>
              <a:t>sedang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kita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jawab</a:t>
            </a:r>
            <a:r>
              <a:rPr lang="en-US" sz="1600" i="1" dirty="0">
                <a:latin typeface="Arial" charset="0"/>
              </a:rPr>
              <a:t> ?</a:t>
            </a:r>
            <a:endParaRPr lang="en-US" sz="1600" b="1" i="1" dirty="0">
              <a:latin typeface="Arial" charset="0"/>
            </a:endParaRP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6541005" y="4388905"/>
            <a:ext cx="43397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i="1" dirty="0" err="1">
                <a:solidFill>
                  <a:schemeClr val="tx2"/>
                </a:solidFill>
                <a:latin typeface="Arial" charset="0"/>
              </a:rPr>
              <a:t>Mewawancarai</a:t>
            </a:r>
            <a:r>
              <a:rPr lang="en-US" sz="1600" b="1" i="1" dirty="0">
                <a:latin typeface="Arial" charset="0"/>
              </a:rPr>
              <a:t> :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Menggali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sudut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pandang</a:t>
            </a:r>
            <a:r>
              <a:rPr lang="en-US" sz="1600" i="1" dirty="0">
                <a:latin typeface="Arial" charset="0"/>
              </a:rPr>
              <a:t> orang lain </a:t>
            </a:r>
            <a:r>
              <a:rPr lang="en-US" sz="1600" i="1" dirty="0" err="1">
                <a:latin typeface="Arial" charset="0"/>
              </a:rPr>
              <a:t>dan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alasan</a:t>
            </a:r>
            <a:r>
              <a:rPr lang="en-US" sz="1600" i="1" dirty="0">
                <a:latin typeface="Arial" charset="0"/>
              </a:rPr>
              <a:t> di </a:t>
            </a:r>
            <a:r>
              <a:rPr lang="en-US" sz="1600" i="1" dirty="0" err="1">
                <a:latin typeface="Arial" charset="0"/>
              </a:rPr>
              <a:t>baliknya</a:t>
            </a:r>
            <a:r>
              <a:rPr lang="en-US" sz="1600" i="1" dirty="0">
                <a:latin typeface="Arial" charset="0"/>
              </a:rPr>
              <a:t>.</a:t>
            </a:r>
            <a:endParaRPr lang="en-US" sz="1600" b="1" i="1" dirty="0">
              <a:latin typeface="Arial" charset="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016000" y="3474515"/>
            <a:ext cx="4243672" cy="830997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i="1" dirty="0" err="1">
                <a:solidFill>
                  <a:schemeClr val="tx2"/>
                </a:solidFill>
                <a:latin typeface="Arial" charset="0"/>
              </a:rPr>
              <a:t>Menonton</a:t>
            </a:r>
            <a:r>
              <a:rPr lang="en-US" sz="1600" b="1" i="1" dirty="0">
                <a:latin typeface="Arial" charset="0"/>
              </a:rPr>
              <a:t> </a:t>
            </a:r>
            <a:r>
              <a:rPr lang="en-US" sz="1600" i="1" dirty="0">
                <a:latin typeface="Arial" charset="0"/>
              </a:rPr>
              <a:t>: </a:t>
            </a:r>
            <a:r>
              <a:rPr lang="en-US" sz="1600" i="1" dirty="0" err="1">
                <a:latin typeface="Arial" charset="0"/>
              </a:rPr>
              <a:t>Memberikan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komentar</a:t>
            </a:r>
            <a:r>
              <a:rPr lang="en-US" sz="1600" i="1" dirty="0">
                <a:latin typeface="Arial" charset="0"/>
              </a:rPr>
              <a:t> yang </a:t>
            </a:r>
            <a:r>
              <a:rPr lang="en-US" sz="1600" i="1" dirty="0" err="1">
                <a:latin typeface="Arial" charset="0"/>
              </a:rPr>
              <a:t>menyinggung</a:t>
            </a:r>
            <a:r>
              <a:rPr lang="en-US" sz="1600" i="1" dirty="0">
                <a:latin typeface="Arial" charset="0"/>
              </a:rPr>
              <a:t> proses </a:t>
            </a:r>
            <a:r>
              <a:rPr lang="en-US" sz="1600" i="1" dirty="0" err="1">
                <a:latin typeface="Arial" charset="0"/>
              </a:rPr>
              <a:t>kelompok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namun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tidak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memuatnya</a:t>
            </a:r>
            <a:r>
              <a:rPr lang="en-US" sz="1600" dirty="0"/>
              <a:t> 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1364776" y="4307017"/>
            <a:ext cx="4565935" cy="830997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i="1" dirty="0" err="1">
                <a:solidFill>
                  <a:schemeClr val="tx2"/>
                </a:solidFill>
                <a:latin typeface="Arial" charset="0"/>
              </a:rPr>
              <a:t>Merasakan</a:t>
            </a:r>
            <a:r>
              <a:rPr lang="en-US" sz="1600" b="1" i="1" dirty="0">
                <a:solidFill>
                  <a:schemeClr val="tx2"/>
                </a:solidFill>
                <a:latin typeface="Arial" charset="0"/>
              </a:rPr>
              <a:t> :</a:t>
            </a:r>
            <a:r>
              <a:rPr lang="en-US" sz="1600" i="1" dirty="0">
                <a:latin typeface="Arial" charset="0"/>
              </a:rPr>
              <a:t>  </a:t>
            </a:r>
            <a:r>
              <a:rPr lang="en-US" sz="1600" i="1" dirty="0" err="1">
                <a:latin typeface="Arial" charset="0"/>
              </a:rPr>
              <a:t>Memperhatikan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atas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percakapan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tanpa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banyak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berbicara</a:t>
            </a:r>
            <a:r>
              <a:rPr lang="en-US" sz="1600" i="1" dirty="0">
                <a:latin typeface="Arial" charset="0"/>
              </a:rPr>
              <a:t>, </a:t>
            </a:r>
            <a:r>
              <a:rPr lang="en-US" sz="1600" i="1" dirty="0" err="1">
                <a:latin typeface="Arial" charset="0"/>
              </a:rPr>
              <a:t>namun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sepenuhnya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menyadari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perubahan</a:t>
            </a:r>
            <a:endParaRPr lang="en-US" sz="1600" i="1" dirty="0">
              <a:latin typeface="Arial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2777554" y="5115884"/>
            <a:ext cx="3478404" cy="830997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i="1" dirty="0" err="1">
                <a:solidFill>
                  <a:schemeClr val="tx2"/>
                </a:solidFill>
                <a:latin typeface="Arial" charset="0"/>
              </a:rPr>
              <a:t>Menarik</a:t>
            </a:r>
            <a:r>
              <a:rPr lang="en-US" sz="1600" b="1" i="1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1600" b="1" i="1" dirty="0" err="1">
                <a:solidFill>
                  <a:schemeClr val="tx2"/>
                </a:solidFill>
                <a:latin typeface="Arial" charset="0"/>
              </a:rPr>
              <a:t>diri</a:t>
            </a:r>
            <a:r>
              <a:rPr lang="en-US" sz="1600" b="1" i="1" dirty="0">
                <a:solidFill>
                  <a:schemeClr val="tx2"/>
                </a:solidFill>
                <a:latin typeface="Arial" charset="0"/>
              </a:rPr>
              <a:t> :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Secara</a:t>
            </a:r>
            <a:r>
              <a:rPr lang="en-US" sz="1600" i="1" dirty="0">
                <a:latin typeface="Arial" charset="0"/>
              </a:rPr>
              <a:t> mental </a:t>
            </a:r>
            <a:r>
              <a:rPr lang="en-US" sz="1600" i="1" dirty="0" err="1">
                <a:latin typeface="Arial" charset="0"/>
              </a:rPr>
              <a:t>keluar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dari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ruangan,dan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tidak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memberikan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 err="1">
                <a:latin typeface="Arial" charset="0"/>
              </a:rPr>
              <a:t>perhatian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>
                <a:solidFill>
                  <a:srgbClr val="002060"/>
                </a:solidFill>
                <a:latin typeface="Arial" charset="0"/>
              </a:rPr>
              <a:t>(</a:t>
            </a:r>
            <a:r>
              <a:rPr lang="en-US" sz="1600" i="1" dirty="0" err="1">
                <a:solidFill>
                  <a:srgbClr val="002060"/>
                </a:solidFill>
                <a:latin typeface="Arial" charset="0"/>
              </a:rPr>
              <a:t>disfungsional</a:t>
            </a:r>
            <a:r>
              <a:rPr lang="en-US" sz="1600" i="1" dirty="0">
                <a:solidFill>
                  <a:srgbClr val="002060"/>
                </a:solidFill>
                <a:latin typeface="Arial" charset="0"/>
              </a:rPr>
              <a:t>)</a:t>
            </a:r>
            <a:endParaRPr lang="en-US" sz="1600" b="1" dirty="0">
              <a:solidFill>
                <a:srgbClr val="00206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43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Callout 3"/>
          <p:cNvSpPr/>
          <p:nvPr/>
        </p:nvSpPr>
        <p:spPr>
          <a:xfrm>
            <a:off x="431371" y="260648"/>
            <a:ext cx="11233248" cy="1368152"/>
          </a:xfrm>
          <a:prstGeom prst="downArrow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 smtClean="0">
                <a:solidFill>
                  <a:srgbClr val="FF0000"/>
                </a:solidFill>
              </a:rPr>
              <a:t>A. TUJUAN PEMBERIAN MATERI</a:t>
            </a:r>
            <a:endParaRPr lang="id-ID" sz="3600" dirty="0">
              <a:solidFill>
                <a:srgbClr val="FF0000"/>
              </a:solidFill>
            </a:endParaRPr>
          </a:p>
        </p:txBody>
      </p:sp>
      <p:sp>
        <p:nvSpPr>
          <p:cNvPr id="5" name="Horizontal Scroll 4"/>
          <p:cNvSpPr/>
          <p:nvPr/>
        </p:nvSpPr>
        <p:spPr>
          <a:xfrm>
            <a:off x="431371" y="1196752"/>
            <a:ext cx="11233248" cy="5472608"/>
          </a:xfrm>
          <a:prstGeom prst="horizontalScroll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sz="3600" b="1" dirty="0" smtClean="0">
                <a:solidFill>
                  <a:schemeClr val="tx1"/>
                </a:solidFill>
              </a:rPr>
              <a:t>Memberikan pemahaman tentang perlunya implementasi Team Learning dalam rangka penguatan Integritas dan pencegahan korupsi di lingkungan organisasi pemerintah daerah.</a:t>
            </a:r>
          </a:p>
        </p:txBody>
      </p:sp>
    </p:spTree>
    <p:extLst>
      <p:ext uri="{BB962C8B-B14F-4D97-AF65-F5344CB8AC3E}">
        <p14:creationId xmlns:p14="http://schemas.microsoft.com/office/powerpoint/2010/main" val="25907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en-US" sz="3200" smtClean="0">
                <a:latin typeface="Stencil" pitchFamily="82" charset="0"/>
              </a:rPr>
              <a:t>PROSES </a:t>
            </a:r>
            <a:br>
              <a:rPr lang="en-US" sz="3200" smtClean="0">
                <a:latin typeface="Stencil" pitchFamily="82" charset="0"/>
              </a:rPr>
            </a:br>
            <a:r>
              <a:rPr lang="en-US" sz="3200" smtClean="0">
                <a:latin typeface="Stencil" pitchFamily="82" charset="0"/>
              </a:rPr>
              <a:t>PERKEMBANGAN DIALOG</a:t>
            </a:r>
          </a:p>
        </p:txBody>
      </p:sp>
      <p:sp>
        <p:nvSpPr>
          <p:cNvPr id="16396" name="AutoShape 12"/>
          <p:cNvSpPr>
            <a:spLocks noChangeArrowheads="1"/>
          </p:cNvSpPr>
          <p:nvPr/>
        </p:nvSpPr>
        <p:spPr bwMode="auto">
          <a:xfrm>
            <a:off x="711200" y="2667000"/>
            <a:ext cx="10972800" cy="16764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398" name="WordArt 14"/>
          <p:cNvSpPr>
            <a:spLocks noChangeArrowheads="1" noChangeShapeType="1" noTextEdit="1"/>
          </p:cNvSpPr>
          <p:nvPr/>
        </p:nvSpPr>
        <p:spPr bwMode="auto">
          <a:xfrm>
            <a:off x="1270000" y="2895600"/>
            <a:ext cx="9652000" cy="1066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id-ID" sz="800" b="1" kern="10">
                <a:solidFill>
                  <a:schemeClr val="bg2"/>
                </a:solidFill>
                <a:effectLst>
                  <a:outerShdw dist="53882" dir="2700000" algn="ctr" rotWithShape="0">
                    <a:srgbClr val="C0C0C0"/>
                  </a:outerShdw>
                </a:effectLst>
                <a:latin typeface="Arial Unicode MS"/>
                <a:ea typeface="Arial Unicode MS"/>
                <a:cs typeface="Arial Unicode MS"/>
              </a:rPr>
              <a:t>      RAW              POLITE           SKILLFULL           DIALOG</a:t>
            </a:r>
          </a:p>
          <a:p>
            <a:pPr algn="ctr"/>
            <a:r>
              <a:rPr lang="id-ID" sz="800" b="1" kern="10">
                <a:solidFill>
                  <a:schemeClr val="bg2"/>
                </a:solidFill>
                <a:effectLst>
                  <a:outerShdw dist="53882" dir="2700000" algn="ctr" rotWithShape="0">
                    <a:srgbClr val="C0C0C0"/>
                  </a:outerShdw>
                </a:effectLst>
                <a:latin typeface="Arial Unicode MS"/>
                <a:ea typeface="Arial Unicode MS"/>
                <a:cs typeface="Arial Unicode MS"/>
              </a:rPr>
              <a:t>DEBATE       DISCUSSION         DISCUSSION</a:t>
            </a:r>
          </a:p>
        </p:txBody>
      </p:sp>
      <p:sp>
        <p:nvSpPr>
          <p:cNvPr id="16399" name="AutoShape 15"/>
          <p:cNvSpPr>
            <a:spLocks noChangeArrowheads="1"/>
          </p:cNvSpPr>
          <p:nvPr/>
        </p:nvSpPr>
        <p:spPr bwMode="auto">
          <a:xfrm>
            <a:off x="3048000" y="2743200"/>
            <a:ext cx="1016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6400" name="AutoShape 16"/>
          <p:cNvSpPr>
            <a:spLocks noChangeArrowheads="1"/>
          </p:cNvSpPr>
          <p:nvPr/>
        </p:nvSpPr>
        <p:spPr bwMode="auto">
          <a:xfrm>
            <a:off x="5515968" y="2971800"/>
            <a:ext cx="9144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6401" name="AutoShape 17"/>
          <p:cNvSpPr>
            <a:spLocks noChangeArrowheads="1"/>
          </p:cNvSpPr>
          <p:nvPr/>
        </p:nvSpPr>
        <p:spPr bwMode="auto">
          <a:xfrm>
            <a:off x="8356976" y="3104864"/>
            <a:ext cx="1016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1524000" y="4572000"/>
            <a:ext cx="284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5689600" y="4648200"/>
            <a:ext cx="558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5689600" y="4953000"/>
            <a:ext cx="5994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latin typeface="Arial" charset="0"/>
              </a:rPr>
              <a:t>LEBIH MENYESUAIKAN KEPADA SUMBER DARI KELOMPOK BERPIKIR DAN MEMBAWANYA KE PERMUKAAN</a:t>
            </a:r>
          </a:p>
        </p:txBody>
      </p:sp>
    </p:spTree>
    <p:extLst>
      <p:ext uri="{BB962C8B-B14F-4D97-AF65-F5344CB8AC3E}">
        <p14:creationId xmlns:p14="http://schemas.microsoft.com/office/powerpoint/2010/main" val="233301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autoUpdateAnimBg="0"/>
      <p:bldP spid="16396" grpId="0" animBg="1"/>
      <p:bldP spid="16398" grpId="0" animBg="1"/>
      <p:bldP spid="16399" grpId="0" animBg="1"/>
      <p:bldP spid="16400" grpId="0" animBg="1"/>
      <p:bldP spid="16401" grpId="0" animBg="1"/>
      <p:bldP spid="16402" grpId="0" animBg="1"/>
      <p:bldP spid="16403" grpId="0" animBg="1"/>
      <p:bldP spid="16404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b="1" smtClean="0"/>
              <a:t>David Bohm,</a:t>
            </a:r>
            <a:br>
              <a:rPr lang="en-US" b="1" smtClean="0"/>
            </a:br>
            <a:r>
              <a:rPr lang="en-US" b="1" smtClean="0"/>
              <a:t> Werner Heisenberg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08000" y="2125663"/>
            <a:ext cx="2438400" cy="469900"/>
          </a:xfrm>
          <a:prstGeom prst="rect">
            <a:avLst/>
          </a:prstGeom>
          <a:solidFill>
            <a:srgbClr val="3399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Arial" charset="0"/>
              </a:rPr>
              <a:t>DIALOG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06400" y="4953000"/>
            <a:ext cx="2641600" cy="469900"/>
          </a:xfrm>
          <a:prstGeom prst="rect">
            <a:avLst/>
          </a:prstGeom>
          <a:solidFill>
            <a:srgbClr val="3399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Arial" charset="0"/>
              </a:rPr>
              <a:t>DISKUSI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914400" y="2590800"/>
            <a:ext cx="0" cy="9144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V="1">
            <a:off x="914400" y="3733800"/>
            <a:ext cx="0" cy="12192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914400" y="3505200"/>
            <a:ext cx="12192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914400" y="3733800"/>
            <a:ext cx="12192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2235200" y="3200400"/>
            <a:ext cx="2438400" cy="646331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rgbClr val="000099"/>
                </a:solidFill>
                <a:latin typeface="Arial" charset="0"/>
              </a:rPr>
              <a:t>MENINGKAT-KAN IQ INDIVIDUAL</a:t>
            </a:r>
          </a:p>
        </p:txBody>
      </p:sp>
      <p:sp>
        <p:nvSpPr>
          <p:cNvPr id="22538" name="AutoShape 10"/>
          <p:cNvSpPr>
            <a:spLocks noChangeArrowheads="1"/>
          </p:cNvSpPr>
          <p:nvPr/>
        </p:nvSpPr>
        <p:spPr bwMode="auto">
          <a:xfrm>
            <a:off x="4165600" y="3429000"/>
            <a:ext cx="8128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4978400" y="3352800"/>
            <a:ext cx="2641600" cy="593725"/>
          </a:xfrm>
          <a:prstGeom prst="rect">
            <a:avLst/>
          </a:prstGeom>
          <a:solidFill>
            <a:srgbClr val="FFCC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dirty="0">
                <a:solidFill>
                  <a:srgbClr val="002060"/>
                </a:solidFill>
                <a:latin typeface="Arial" charset="0"/>
              </a:rPr>
              <a:t>BELAJAR KOLABORATIF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7823200" y="3276600"/>
            <a:ext cx="1727200" cy="838200"/>
          </a:xfrm>
          <a:prstGeom prst="rect">
            <a:avLst/>
          </a:prstGeom>
          <a:solidFill>
            <a:srgbClr val="FFCC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dirty="0">
                <a:solidFill>
                  <a:srgbClr val="002060"/>
                </a:solidFill>
                <a:latin typeface="Arial" charset="0"/>
              </a:rPr>
              <a:t>MENING-KATKAN IQ TEAM</a:t>
            </a:r>
          </a:p>
        </p:txBody>
      </p:sp>
      <p:sp>
        <p:nvSpPr>
          <p:cNvPr id="22541" name="AutoShape 13"/>
          <p:cNvSpPr>
            <a:spLocks noChangeArrowheads="1"/>
          </p:cNvSpPr>
          <p:nvPr/>
        </p:nvSpPr>
        <p:spPr bwMode="auto">
          <a:xfrm>
            <a:off x="7315200" y="3429000"/>
            <a:ext cx="6096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2542" name="AutoShape 14"/>
          <p:cNvSpPr>
            <a:spLocks noChangeArrowheads="1"/>
          </p:cNvSpPr>
          <p:nvPr/>
        </p:nvSpPr>
        <p:spPr bwMode="auto">
          <a:xfrm>
            <a:off x="9956800" y="2743200"/>
            <a:ext cx="2235200" cy="1828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10058400" y="3200400"/>
            <a:ext cx="213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>
                <a:latin typeface="Arial" charset="0"/>
              </a:rPr>
              <a:t>TL BERPROSES DGN BAIK</a:t>
            </a:r>
          </a:p>
        </p:txBody>
      </p:sp>
      <p:sp>
        <p:nvSpPr>
          <p:cNvPr id="22544" name="AutoShape 16"/>
          <p:cNvSpPr>
            <a:spLocks noChangeArrowheads="1"/>
          </p:cNvSpPr>
          <p:nvPr/>
        </p:nvSpPr>
        <p:spPr bwMode="auto">
          <a:xfrm>
            <a:off x="9550400" y="3505200"/>
            <a:ext cx="508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489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" fill="hold"/>
                                        <p:tgtEl>
                                          <p:spTgt spid="22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" fill="hold"/>
                                        <p:tgtEl>
                                          <p:spTgt spid="22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22531" grpId="0" animBg="1" autoUpdateAnimBg="0"/>
      <p:bldP spid="22532" grpId="0" animBg="1" autoUpdateAnimBg="0"/>
      <p:bldP spid="22533" grpId="0" animBg="1"/>
      <p:bldP spid="22534" grpId="0" animBg="1"/>
      <p:bldP spid="22535" grpId="0" animBg="1"/>
      <p:bldP spid="22536" grpId="0" animBg="1"/>
      <p:bldP spid="22537" grpId="0" animBg="1" autoUpdateAnimBg="0"/>
      <p:bldP spid="22538" grpId="0" animBg="1"/>
      <p:bldP spid="22539" grpId="0" animBg="1" autoUpdateAnimBg="0"/>
      <p:bldP spid="22540" grpId="0" animBg="1" autoUpdateAnimBg="0"/>
      <p:bldP spid="22541" grpId="0" animBg="1"/>
      <p:bldP spid="22542" grpId="0" animBg="1"/>
      <p:bldP spid="22543" grpId="0" build="p" autoUpdateAnimBg="0"/>
      <p:bldP spid="2254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108605" y="108004"/>
            <a:ext cx="6488855" cy="88654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rgbClr val="FFC000"/>
                </a:solidFill>
              </a:rPr>
              <a:t>PERSIAPAN DIALOG &amp; BERKOMUNIKASI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343703" y="1087162"/>
            <a:ext cx="6018661" cy="70788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000" b="1" dirty="0" err="1">
                <a:solidFill>
                  <a:schemeClr val="tx2"/>
                </a:solidFill>
                <a:latin typeface="Mistral" pitchFamily="66" charset="0"/>
              </a:rPr>
              <a:t>Kesiapan</a:t>
            </a:r>
            <a:r>
              <a:rPr lang="en-US" sz="4000" b="1" dirty="0">
                <a:solidFill>
                  <a:schemeClr val="tx2"/>
                </a:solidFill>
                <a:latin typeface="Mistral" pitchFamily="66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Mistral" pitchFamily="66" charset="0"/>
              </a:rPr>
              <a:t>Kelompok</a:t>
            </a:r>
            <a:r>
              <a:rPr lang="en-US" sz="4000" b="1" dirty="0">
                <a:solidFill>
                  <a:schemeClr val="tx2"/>
                </a:solidFill>
                <a:latin typeface="Mistral" pitchFamily="66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Mistral" pitchFamily="66" charset="0"/>
              </a:rPr>
              <a:t>Untuk</a:t>
            </a:r>
            <a:r>
              <a:rPr lang="en-US" sz="4000" b="1" dirty="0">
                <a:solidFill>
                  <a:schemeClr val="tx2"/>
                </a:solidFill>
                <a:latin typeface="Mistral" pitchFamily="66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Mistral" pitchFamily="66" charset="0"/>
              </a:rPr>
              <a:t>Berubah</a:t>
            </a:r>
            <a:endParaRPr lang="en-US" sz="4000" b="1" dirty="0">
              <a:solidFill>
                <a:schemeClr val="tx2"/>
              </a:solidFill>
              <a:latin typeface="Mistral" pitchFamily="66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09600" y="1981937"/>
            <a:ext cx="10972800" cy="4693593"/>
          </a:xfrm>
          <a:prstGeom prst="rect">
            <a:avLst/>
          </a:prstGeom>
          <a:solidFill>
            <a:srgbClr val="000099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Memahami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konsep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mental model &amp;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bersedia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melihat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mental model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sendiri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Bersedia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mempraktekkan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keterbukaan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diri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,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 Terbuka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utk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menerima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pandangan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orang lain.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Dapat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menunda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desakan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hati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utk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menilai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orang lain.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Memahami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protokol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dialog.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Memahami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inti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permasalahan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&amp;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orientasi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pada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hasil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Bersedia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utk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belajar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&amp;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berpartsipasi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utk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mengembangkan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diri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Memahami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apa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yg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terjadi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sejalan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dgn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misi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Memahami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&amp;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setuju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dengan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300" b="1" i="1" dirty="0" err="1">
                <a:solidFill>
                  <a:srgbClr val="FFFF00"/>
                </a:solidFill>
                <a:latin typeface="Arial" charset="0"/>
              </a:rPr>
              <a:t>tujuan</a:t>
            </a:r>
            <a:r>
              <a:rPr lang="en-US" sz="23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371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23555" grpId="0" build="p" autoUpdateAnimBg="0"/>
      <p:bldP spid="23556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6CBEC3D-C172-4A1C-B898-D34659584354}" type="slidenum">
              <a:rPr lang="en-US" sz="1400" smtClean="0"/>
              <a:pPr eaLnBrk="1" hangingPunct="1"/>
              <a:t>33</a:t>
            </a:fld>
            <a:endParaRPr lang="en-US" sz="1400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>
                <a:latin typeface="Stencil" pitchFamily="82" charset="0"/>
              </a:rPr>
              <a:t>SIMULASI TL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219200" y="1600200"/>
            <a:ext cx="9753600" cy="4154984"/>
          </a:xfrm>
          <a:prstGeom prst="rect">
            <a:avLst/>
          </a:prstGeom>
          <a:solidFill>
            <a:srgbClr val="000099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KELOMPOK DIBAGI DUA : SATU SEBAGAI PELAKU DIALOG; DAN SATU SEBAGAI PENGAWAS.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METODE FISH BOWL.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KELOMPOK PENGAWAS MASING-MASING MENGAWASI PARTNER YG SEDANG BERDISKUSI.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POSISI BERSEBERANGAN AGAR MUDAH MENGAMATI.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PENGAWAS MENCATAT PERILAKU PELAKU DIALOG DGN FORMULIR YANG DISEDIAKAN</a:t>
            </a:r>
            <a:r>
              <a:rPr lang="en-US" sz="2400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6"/>
              <a:defRPr/>
            </a:pP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TOPIK DIALOG BEBAS DAN TAK ADA MODERATOR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7.   WAKTU DITENTUKAN FASILITATOR.</a:t>
            </a:r>
          </a:p>
        </p:txBody>
      </p:sp>
    </p:spTree>
    <p:extLst>
      <p:ext uri="{BB962C8B-B14F-4D97-AF65-F5344CB8AC3E}">
        <p14:creationId xmlns:p14="http://schemas.microsoft.com/office/powerpoint/2010/main" val="283125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24579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ABB3ED2-3F95-444D-96DA-D1FA5E9190C2}" type="slidenum">
              <a:rPr lang="en-US" sz="1400" smtClean="0"/>
              <a:pPr eaLnBrk="1" hangingPunct="1"/>
              <a:t>34</a:t>
            </a:fld>
            <a:endParaRPr lang="en-US" sz="1400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991674" y="45076"/>
            <a:ext cx="5306095" cy="611188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 smtClean="0"/>
              <a:t>PEDOMAN  UNTUK  PENGAMAT I</a:t>
            </a:r>
          </a:p>
        </p:txBody>
      </p:sp>
      <p:graphicFrame>
        <p:nvGraphicFramePr>
          <p:cNvPr id="25714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272557"/>
              </p:ext>
            </p:extLst>
          </p:nvPr>
        </p:nvGraphicFramePr>
        <p:xfrm>
          <a:off x="489398" y="652531"/>
          <a:ext cx="11552347" cy="5699123"/>
        </p:xfrm>
        <a:graphic>
          <a:graphicData uri="http://schemas.openxmlformats.org/drawingml/2006/table">
            <a:tbl>
              <a:tblPr/>
              <a:tblGrid>
                <a:gridCol w="740535"/>
                <a:gridCol w="5628067"/>
                <a:gridCol w="1629177"/>
                <a:gridCol w="1629177"/>
                <a:gridCol w="1925391"/>
              </a:tblGrid>
              <a:tr h="761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No</a:t>
                      </a:r>
                    </a:p>
                  </a:txBody>
                  <a:tcPr marL="121920" marR="1219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 Pedoman Kegiatan</a:t>
                      </a: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   Ket</a:t>
                      </a: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I</a:t>
                      </a:r>
                    </a:p>
                  </a:txBody>
                  <a:tcPr marL="121920" marR="1219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Waktu Melakukan Advocacy Berapa Sering Pasangan Sdr :</a:t>
                      </a: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04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1.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Menyatakan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opininya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/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idenya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sehingga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jelas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dari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cara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mendengarkannya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dapat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menggambarkan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apa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 yang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ada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dalam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pikiran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mereka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.</a:t>
                      </a: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2. Menawarkan/menyampaikan asumsi-asumsi yang mana opini-opini &amp; idenya terbentuk </a:t>
                      </a: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3. Menyediakan/memberikan data yang dapat diamati dan menjelaskan alasan-alasannya.</a:t>
                      </a: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4. Mengundang/meminta yang lain di dalam kelompok untuk menambah ide-idenya.</a:t>
                      </a: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5. Menghindari sikap membela diri waktu ditanya</a:t>
                      </a: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838682" y="669700"/>
            <a:ext cx="3271234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JUMLAH KEGIATAN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38682" y="1094703"/>
            <a:ext cx="1635617" cy="309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SESI I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74299" y="1094703"/>
            <a:ext cx="1635617" cy="309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SESI II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0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EA661FC-CE82-4DC7-8CEC-E996C935B847}" type="slidenum">
              <a:rPr lang="en-US" sz="1400" smtClean="0"/>
              <a:pPr eaLnBrk="1" hangingPunct="1"/>
              <a:t>35</a:t>
            </a:fld>
            <a:endParaRPr lang="en-US" sz="1400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8880" y="90152"/>
            <a:ext cx="5506720" cy="526746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 smtClean="0"/>
              <a:t>PEDOMAN  UNTUK  PENGAMAT II</a:t>
            </a:r>
          </a:p>
        </p:txBody>
      </p:sp>
      <p:graphicFrame>
        <p:nvGraphicFramePr>
          <p:cNvPr id="2671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850911"/>
              </p:ext>
            </p:extLst>
          </p:nvPr>
        </p:nvGraphicFramePr>
        <p:xfrm>
          <a:off x="193182" y="759853"/>
          <a:ext cx="11758413" cy="4590021"/>
        </p:xfrm>
        <a:graphic>
          <a:graphicData uri="http://schemas.openxmlformats.org/drawingml/2006/table">
            <a:tbl>
              <a:tblPr/>
              <a:tblGrid>
                <a:gridCol w="753745"/>
                <a:gridCol w="5728457"/>
                <a:gridCol w="1658238"/>
                <a:gridCol w="1658238"/>
                <a:gridCol w="1959735"/>
              </a:tblGrid>
              <a:tr h="7669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No</a:t>
                      </a:r>
                    </a:p>
                  </a:txBody>
                  <a:tcPr marL="121920" marR="1219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Pedoman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Kegiatan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  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Ket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25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II</a:t>
                      </a:r>
                    </a:p>
                  </a:txBody>
                  <a:tcPr marL="121920" marR="1219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Waktu Melakukan Inquiry Berapa Sering Pasangan Sdr :</a:t>
                      </a: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6. Mengajukan pertanyaan tentang asumsi-asumsi dan data tanpa sikap membela diri.</a:t>
                      </a: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7. Mengajukan pertanyaan yang meningkatkan pengertian grup dari opini seseorang.</a:t>
                      </a: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89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8.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Mendengarkan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tanpa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menilai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 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penuh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perhatian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)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dan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tanpa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interupsi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 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ketika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 yang lain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berbicara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).</a:t>
                      </a: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697014" y="785611"/>
            <a:ext cx="3271234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JUMLAH KEGIATAN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97014" y="1210614"/>
            <a:ext cx="1635617" cy="309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SESI I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32631" y="1210614"/>
            <a:ext cx="1635617" cy="309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SESI II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305" y="5370490"/>
            <a:ext cx="6516709" cy="46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JUMLAH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97014" y="5370490"/>
            <a:ext cx="1635617" cy="46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Rectangle 19"/>
          <p:cNvSpPr/>
          <p:nvPr/>
        </p:nvSpPr>
        <p:spPr>
          <a:xfrm>
            <a:off x="8332631" y="5370489"/>
            <a:ext cx="1635617" cy="46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1" name="Rectangle 20"/>
          <p:cNvSpPr/>
          <p:nvPr/>
        </p:nvSpPr>
        <p:spPr>
          <a:xfrm>
            <a:off x="9968248" y="5355462"/>
            <a:ext cx="1994079" cy="46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1320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9218992-5577-49FE-B8F5-ECC581945E80}" type="slidenum">
              <a:rPr lang="en-US" sz="1400" smtClean="0"/>
              <a:pPr eaLnBrk="1" hangingPunct="1"/>
              <a:t>36</a:t>
            </a:fld>
            <a:endParaRPr lang="en-US" sz="1400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latin typeface="Stencil" pitchFamily="82" charset="0"/>
              </a:rPr>
              <a:t>CARA PENILAIAN</a:t>
            </a:r>
            <a:r>
              <a:rPr lang="en-US" sz="3200" b="1" dirty="0" smtClean="0">
                <a:latin typeface="Stencil" pitchFamily="82" charset="0"/>
              </a:rPr>
              <a:t> 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58800" y="1295401"/>
            <a:ext cx="11074400" cy="3631763"/>
          </a:xfrm>
          <a:prstGeom prst="rect">
            <a:avLst/>
          </a:prstGeom>
          <a:solidFill>
            <a:srgbClr val="000099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Jumlahkan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skor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Advocay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pada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sesi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I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kebawah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dan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Sesi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II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kebawah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Jumlah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skor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Advocacy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sesi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Idan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II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dijumlahkan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Jumlahkan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skor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Inquiry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pada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ses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I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dan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sesi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 II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kebawah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Jumlah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skor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Inquiry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sesi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I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dan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sesi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II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dijumlahkan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Bandingkan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jumlah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keseluruhan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skor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Advocacy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dan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Iquiry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(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sesi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dan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II).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Lihatlah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mana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yang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besar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jumlah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skor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Advocay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dan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Iquiry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Bila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Junlah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Advocacy &gt; Inquiry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berarti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jelek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,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demikian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pula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sebaliknya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Yang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baik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adalah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bila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jumlah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skor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Advocay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=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Jumlah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Arial" charset="0"/>
              </a:rPr>
              <a:t>skor</a:t>
            </a: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Inquiry</a:t>
            </a:r>
          </a:p>
        </p:txBody>
      </p:sp>
    </p:spTree>
    <p:extLst>
      <p:ext uri="{BB962C8B-B14F-4D97-AF65-F5344CB8AC3E}">
        <p14:creationId xmlns:p14="http://schemas.microsoft.com/office/powerpoint/2010/main" val="15127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27652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1C28638-A5E1-4303-93CA-DD3E4D206936}" type="slidenum">
              <a:rPr lang="en-US" sz="1400" smtClean="0"/>
              <a:pPr eaLnBrk="1" hangingPunct="1"/>
              <a:t>37</a:t>
            </a:fld>
            <a:endParaRPr lang="en-US" sz="1400" smtClean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457200"/>
            <a:ext cx="103632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solidFill>
                  <a:schemeClr val="tx1"/>
                </a:solidFill>
              </a:rPr>
              <a:t>HASIL SKOR 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PENILAIAN YANG BAIK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422400" y="2209801"/>
            <a:ext cx="9347200" cy="2530475"/>
          </a:xfrm>
          <a:prstGeom prst="rect">
            <a:avLst/>
          </a:prstGeom>
          <a:solidFill>
            <a:schemeClr val="bg2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sz="4000" dirty="0">
              <a:latin typeface="Stencil" pitchFamily="82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4000" dirty="0">
                <a:latin typeface="Stencil" pitchFamily="82" charset="0"/>
              </a:rPr>
              <a:t>ADVOCACY     =    INQUIRY</a:t>
            </a:r>
          </a:p>
          <a:p>
            <a:pPr algn="ctr">
              <a:spcBef>
                <a:spcPct val="50000"/>
              </a:spcBef>
              <a:defRPr/>
            </a:pPr>
            <a:endParaRPr lang="en-US" sz="4000" dirty="0">
              <a:latin typeface="Stencil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43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665927" y="476518"/>
            <a:ext cx="7160652" cy="1276082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id-ID" b="1" dirty="0" smtClean="0">
                <a:latin typeface="Algerian" pitchFamily="82" charset="0"/>
              </a:rPr>
              <a:t>II. INTEGRITAS DAN PENCEGAHAN KORUPSI</a:t>
            </a:r>
            <a:endParaRPr lang="en-US" b="1" dirty="0" smtClean="0">
              <a:solidFill>
                <a:schemeClr val="tx1"/>
              </a:solidFill>
              <a:latin typeface="Algerian" pitchFamily="82" charset="0"/>
            </a:endParaRPr>
          </a:p>
        </p:txBody>
      </p:sp>
      <p:pic>
        <p:nvPicPr>
          <p:cNvPr id="2050" name="Picture 2" descr="D:\Pa Yamin\Graphic1kpk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sharpenSoften amount="100000"/>
                    </a14:imgEffect>
                    <a14:imgEffect>
                      <a14:colorTemperature colorTemp="4000"/>
                    </a14:imgEffect>
                    <a14:imgEffect>
                      <a14:saturation sat="2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07" y="1916293"/>
            <a:ext cx="7702512" cy="417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20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novo\Downloads\Korupsi-gambar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5733" y="4221088"/>
            <a:ext cx="3333747" cy="2500310"/>
          </a:xfrm>
          <a:prstGeom prst="rect">
            <a:avLst/>
          </a:prstGeom>
          <a:noFill/>
        </p:spPr>
      </p:pic>
      <p:pic>
        <p:nvPicPr>
          <p:cNvPr id="2051" name="Picture 3" descr="C:\Users\Lenovo\Downloads\korupsi-gamba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5733" y="1332674"/>
            <a:ext cx="5010163" cy="2816406"/>
          </a:xfrm>
          <a:prstGeom prst="rect">
            <a:avLst/>
          </a:prstGeom>
          <a:noFill/>
        </p:spPr>
      </p:pic>
      <p:pic>
        <p:nvPicPr>
          <p:cNvPr id="2053" name="Picture 5" descr="C:\Users\Lenovo\Downloads\Korupsi-Gambar 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9349" y="4941144"/>
            <a:ext cx="3378200" cy="1800225"/>
          </a:xfrm>
          <a:prstGeom prst="rect">
            <a:avLst/>
          </a:prstGeom>
          <a:noFill/>
        </p:spPr>
      </p:pic>
      <p:pic>
        <p:nvPicPr>
          <p:cNvPr id="2054" name="Picture 6" descr="C:\Users\Lenovo\Downloads\Integritas-logo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48128" y="4285896"/>
            <a:ext cx="4224469" cy="2455472"/>
          </a:xfrm>
          <a:prstGeom prst="rect">
            <a:avLst/>
          </a:prstGeom>
          <a:noFill/>
        </p:spPr>
      </p:pic>
      <p:pic>
        <p:nvPicPr>
          <p:cNvPr id="2055" name="Picture 7" descr="C:\Users\Lenovo\Downloads\Integritas-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0203" y="283494"/>
            <a:ext cx="3810000" cy="1057275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208235" y="-99392"/>
            <a:ext cx="7184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Algerian" pitchFamily="82" charset="0"/>
              </a:rPr>
              <a:t>?</a:t>
            </a:r>
            <a:endParaRPr lang="en-US" sz="9600" dirty="0">
              <a:latin typeface="Algerian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82461" y="-84876"/>
            <a:ext cx="7184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Algerian" pitchFamily="82" charset="0"/>
              </a:rPr>
              <a:t>?</a:t>
            </a:r>
            <a:endParaRPr lang="en-US" sz="9600" dirty="0">
              <a:latin typeface="Algerian" pitchFamily="82" charset="0"/>
            </a:endParaRPr>
          </a:p>
        </p:txBody>
      </p:sp>
      <p:pic>
        <p:nvPicPr>
          <p:cNvPr id="3" name="Picture 2" descr="C:\Users\Sumahdumin\Pictures\2014 akses Slide\234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9349" y="1556792"/>
            <a:ext cx="3264363" cy="2376264"/>
          </a:xfrm>
          <a:prstGeom prst="rect">
            <a:avLst/>
          </a:prstGeom>
          <a:noFill/>
        </p:spPr>
      </p:pic>
      <p:pic>
        <p:nvPicPr>
          <p:cNvPr id="4" name="Picture 3" descr="C:\Users\Sumahdumin\Pictures\2014 akses Slide\275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87200" y="1628800"/>
            <a:ext cx="2901355" cy="2376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316430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047740" y="463638"/>
            <a:ext cx="7778839" cy="1288961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id-ID" b="1" dirty="0" smtClean="0">
                <a:latin typeface="Algerian" pitchFamily="82" charset="0"/>
              </a:rPr>
              <a:t>I. Apa dan Mengapa Team Learning? </a:t>
            </a:r>
            <a:endParaRPr lang="en-US" b="1" dirty="0" smtClean="0">
              <a:solidFill>
                <a:schemeClr val="tx1"/>
              </a:solidFill>
              <a:latin typeface="Algerian" pitchFamily="82" charset="0"/>
            </a:endParaRPr>
          </a:p>
        </p:txBody>
      </p:sp>
      <p:pic>
        <p:nvPicPr>
          <p:cNvPr id="1026" name="Picture 2" descr="D:\Pa Yamin\kartun-orang-dan-tanda-tanya-330x3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857" y="1791238"/>
            <a:ext cx="4656683" cy="452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82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0"/>
            <a:ext cx="4064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018208" cy="4343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8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abic Typesetting" pitchFamily="66" charset="-78"/>
                <a:cs typeface="Arabic Typesetting" pitchFamily="66" charset="-78"/>
              </a:rPr>
              <a:t>INTEGRITAS </a:t>
            </a:r>
          </a:p>
          <a:p>
            <a:r>
              <a:rPr lang="en-US" sz="8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abic Typesetting" pitchFamily="66" charset="-78"/>
                <a:cs typeface="Arabic Typesetting" pitchFamily="66" charset="-78"/>
              </a:rPr>
              <a:t>BAGI APARATUR </a:t>
            </a:r>
            <a:r>
              <a:rPr lang="en-US" sz="8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abic Typesetting" pitchFamily="66" charset="-78"/>
                <a:cs typeface="Arabic Typesetting" pitchFamily="66" charset="-78"/>
                <a:hlinkClick r:id="rId3" action="ppaction://hlinkfile"/>
              </a:rPr>
              <a:t>PEMERINTAH</a:t>
            </a:r>
            <a:endParaRPr lang="en-US" sz="8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1A96-AF3A-40C8-9407-C8910C6D2BB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-685800"/>
            <a:ext cx="7518400" cy="685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2743200"/>
            <a:ext cx="914400" cy="4114800"/>
          </a:xfrm>
          <a:prstGeom prst="rect">
            <a:avLst/>
          </a:prstGeom>
          <a:solidFill>
            <a:schemeClr val="accent6">
              <a:lumMod val="7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857364"/>
            <a:ext cx="11878733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200" b="1" dirty="0" smtClean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457200" indent="-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200" b="1" dirty="0" smtClean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 smtClean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457200" indent="-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3200" b="1" dirty="0" smtClean="0">
                <a:latin typeface="+mn-lt"/>
              </a:rPr>
              <a:t>KESESUAIAN </a:t>
            </a:r>
            <a:r>
              <a:rPr lang="id-ID" sz="3200" b="1" dirty="0">
                <a:latin typeface="+mn-lt"/>
              </a:rPr>
              <a:t>ANTARA HATI, UCAPAN DAN </a:t>
            </a:r>
            <a:r>
              <a:rPr lang="id-ID" sz="3200" b="1" dirty="0" smtClean="0">
                <a:latin typeface="+mn-lt"/>
              </a:rPr>
              <a:t>TINDAKAN</a:t>
            </a:r>
            <a:endParaRPr lang="en-US" sz="3200" b="1" dirty="0"/>
          </a:p>
          <a:p>
            <a:pPr marL="457200" indent="-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200" b="1" dirty="0"/>
          </a:p>
          <a:p>
            <a:pPr marL="457200" indent="-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3200" b="1" dirty="0" smtClean="0">
                <a:latin typeface="+mn-lt"/>
              </a:rPr>
              <a:t>KEMAMPUAN </a:t>
            </a:r>
            <a:r>
              <a:rPr lang="id-ID" sz="3200" b="1" dirty="0">
                <a:latin typeface="+mn-lt"/>
              </a:rPr>
              <a:t>UNTUK SENANTIASA MEMEGANG TEGUH PRINSIP-PRINSIP MORAL SECARA KONSISTEN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id-ID" sz="3200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id-ID" sz="3200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17417" name="AutoShape 2" descr="http://ts1.mm.bing.net/th?id=H.4978319278539196&amp;pid=15.1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>
              <a:latin typeface="Franklin Gothic Book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22" y="-285776"/>
            <a:ext cx="7575551" cy="398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1A96-AF3A-40C8-9407-C8910C6D2BB9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146" name="Picture 2" descr="C:\Users\KEPEGAWAIAN WI\Downloads\ag00629_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63019" y="0"/>
            <a:ext cx="3428981" cy="22860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679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-685800"/>
            <a:ext cx="7518400" cy="685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2743200"/>
            <a:ext cx="914400" cy="4114800"/>
          </a:xfrm>
          <a:prstGeom prst="rect">
            <a:avLst/>
          </a:prstGeom>
          <a:solidFill>
            <a:schemeClr val="accent6">
              <a:lumMod val="7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"/>
            <a:ext cx="6478435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3600" b="1" dirty="0">
                <a:latin typeface="+mn-lt"/>
              </a:rPr>
              <a:t>Mematuhi Peraturan dan Etika Organisasi</a:t>
            </a:r>
          </a:p>
          <a:p>
            <a:pPr marL="457200" indent="-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3600" b="1" dirty="0">
                <a:latin typeface="+mn-lt"/>
              </a:rPr>
              <a:t>Jujur</a:t>
            </a:r>
          </a:p>
          <a:p>
            <a:pPr marL="457200" indent="-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3600" b="1" dirty="0">
                <a:latin typeface="+mn-lt"/>
              </a:rPr>
              <a:t>Memegang Teguh Komitmen</a:t>
            </a:r>
          </a:p>
          <a:p>
            <a:pPr marL="457200" indent="-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3600" b="1" dirty="0">
                <a:latin typeface="+mn-lt"/>
              </a:rPr>
              <a:t>Bertanggung Jawab</a:t>
            </a:r>
          </a:p>
          <a:p>
            <a:pPr marL="457200" indent="-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3600" b="1" dirty="0">
                <a:latin typeface="+mn-lt"/>
              </a:rPr>
              <a:t>Konsisten Antara Pikiran, Ucapan dan Tindakan</a:t>
            </a:r>
          </a:p>
          <a:p>
            <a:pPr marL="457200" indent="-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3600" b="1" dirty="0">
                <a:latin typeface="+mn-lt"/>
              </a:rPr>
              <a:t>Kearifan Dalam Membedakan Yg Benar dan Salah</a:t>
            </a:r>
            <a:endParaRPr lang="en-US" sz="3600" b="1" dirty="0">
              <a:latin typeface="+mn-lt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228600"/>
            <a:ext cx="5746751" cy="5029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1A96-AF3A-40C8-9407-C8910C6D2B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8300-67E9-4ED1-B9C9-A98A58857CBA}" type="slidenum">
              <a:rPr lang="en-US"/>
              <a:pPr/>
              <a:t>43</a:t>
            </a:fld>
            <a:endParaRPr lang="en-US"/>
          </a:p>
        </p:txBody>
      </p:sp>
      <p:sp>
        <p:nvSpPr>
          <p:cNvPr id="259074" name="Rectangle 2"/>
          <p:cNvSpPr>
            <a:spLocks noChangeArrowheads="1"/>
          </p:cNvSpPr>
          <p:nvPr/>
        </p:nvSpPr>
        <p:spPr bwMode="auto">
          <a:xfrm>
            <a:off x="5105400" y="1066800"/>
            <a:ext cx="3471333" cy="3810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d-ID">
              <a:solidFill>
                <a:srgbClr val="FFFF00"/>
              </a:solidFill>
              <a:latin typeface="Arial" pitchFamily="34" charset="0"/>
            </a:endParaRPr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0" y="1"/>
            <a:ext cx="4876800" cy="155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endParaRPr lang="en-US" sz="2800" b="1" i="1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259076" name="Oval 4"/>
          <p:cNvSpPr>
            <a:spLocks noChangeArrowheads="1"/>
          </p:cNvSpPr>
          <p:nvPr/>
        </p:nvSpPr>
        <p:spPr bwMode="auto">
          <a:xfrm>
            <a:off x="3962400" y="1600200"/>
            <a:ext cx="5892800" cy="4038600"/>
          </a:xfrm>
          <a:prstGeom prst="ellipse">
            <a:avLst/>
          </a:prstGeom>
          <a:gradFill rotWithShape="1">
            <a:gsLst>
              <a:gs pos="0">
                <a:srgbClr val="66FF33"/>
              </a:gs>
              <a:gs pos="100000">
                <a:srgbClr val="66FF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259077" name="AutoShape 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157384" y="2133600"/>
            <a:ext cx="1270000" cy="685800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 b="1" dirty="0">
              <a:solidFill>
                <a:srgbClr val="FFFF00"/>
              </a:solidFill>
              <a:latin typeface="Arial" pitchFamily="34" charset="0"/>
            </a:endParaRPr>
          </a:p>
          <a:p>
            <a:pPr algn="ctr"/>
            <a:r>
              <a:rPr lang="en-US" sz="1000" b="1" dirty="0" err="1">
                <a:solidFill>
                  <a:srgbClr val="FFFF00"/>
                </a:solidFill>
                <a:latin typeface="Arial" pitchFamily="34" charset="0"/>
              </a:rPr>
              <a:t>Amanah</a:t>
            </a:r>
            <a:endParaRPr lang="en-US" sz="1000" b="1" dirty="0">
              <a:solidFill>
                <a:srgbClr val="FFFF00"/>
              </a:solidFill>
              <a:latin typeface="Arial" pitchFamily="34" charset="0"/>
            </a:endParaRPr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6165851" y="2816225"/>
            <a:ext cx="122978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 b="1" dirty="0" err="1" smtClean="0">
                <a:latin typeface="Arial" pitchFamily="34" charset="0"/>
              </a:rPr>
              <a:t>Kualitas</a:t>
            </a:r>
            <a:r>
              <a:rPr lang="en-US" sz="900" b="1" dirty="0" smtClean="0">
                <a:latin typeface="Arial" pitchFamily="34" charset="0"/>
              </a:rPr>
              <a:t> </a:t>
            </a:r>
            <a:r>
              <a:rPr lang="en-US" sz="900" b="1" dirty="0" err="1" smtClean="0">
                <a:latin typeface="Arial" pitchFamily="34" charset="0"/>
              </a:rPr>
              <a:t>Interaksi</a:t>
            </a:r>
            <a:endParaRPr lang="en-US" sz="900" b="1" dirty="0">
              <a:latin typeface="Arial" pitchFamily="34" charset="0"/>
            </a:endParaRPr>
          </a:p>
        </p:txBody>
      </p:sp>
      <p:sp>
        <p:nvSpPr>
          <p:cNvPr id="259079" name="Oval 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585884" y="3502025"/>
            <a:ext cx="2438400" cy="228600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d-ID" sz="1000" b="1" dirty="0" smtClean="0">
                <a:solidFill>
                  <a:srgbClr val="FFFF00"/>
                </a:solidFill>
                <a:latin typeface="Arial" pitchFamily="34" charset="0"/>
              </a:rPr>
              <a:t>SILATURAHIM</a:t>
            </a:r>
            <a:endParaRPr lang="en-US" sz="1000" b="1" dirty="0">
              <a:solidFill>
                <a:srgbClr val="FFFF00"/>
              </a:solidFill>
              <a:latin typeface="Arial" pitchFamily="34" charset="0"/>
            </a:endParaRPr>
          </a:p>
        </p:txBody>
      </p:sp>
      <p:sp>
        <p:nvSpPr>
          <p:cNvPr id="259080" name="AutoShap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528733" y="2816225"/>
            <a:ext cx="1270000" cy="685800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 b="1" dirty="0">
              <a:solidFill>
                <a:srgbClr val="FFFF00"/>
              </a:solidFill>
              <a:latin typeface="Arial" pitchFamily="34" charset="0"/>
            </a:endParaRPr>
          </a:p>
          <a:p>
            <a:pPr algn="ctr"/>
            <a:r>
              <a:rPr lang="id-ID" sz="1000" b="1" dirty="0" smtClean="0">
                <a:solidFill>
                  <a:srgbClr val="FFFF00"/>
                </a:solidFill>
                <a:latin typeface="Arial" pitchFamily="34" charset="0"/>
              </a:rPr>
              <a:t>Menolong</a:t>
            </a:r>
            <a:endParaRPr lang="en-US" sz="1000" b="1" dirty="0">
              <a:solidFill>
                <a:srgbClr val="FFFF00"/>
              </a:solidFill>
              <a:latin typeface="Arial" pitchFamily="34" charset="0"/>
            </a:endParaRPr>
          </a:p>
        </p:txBody>
      </p:sp>
      <p:sp>
        <p:nvSpPr>
          <p:cNvPr id="259081" name="AutoShape 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798733" y="2816225"/>
            <a:ext cx="1270000" cy="685800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 b="1" dirty="0">
              <a:solidFill>
                <a:srgbClr val="FFFF00"/>
              </a:solidFill>
              <a:latin typeface="Arial" pitchFamily="34" charset="0"/>
            </a:endParaRPr>
          </a:p>
          <a:p>
            <a:pPr algn="ctr"/>
            <a:r>
              <a:rPr lang="id-ID" sz="1000" b="1" dirty="0" smtClean="0">
                <a:solidFill>
                  <a:srgbClr val="FFFF00"/>
                </a:solidFill>
                <a:latin typeface="Arial" pitchFamily="34" charset="0"/>
              </a:rPr>
              <a:t>Baiksangka</a:t>
            </a:r>
            <a:endParaRPr lang="en-US" sz="1000" b="1" dirty="0">
              <a:solidFill>
                <a:srgbClr val="FFFF00"/>
              </a:solidFill>
              <a:latin typeface="Arial" pitchFamily="34" charset="0"/>
            </a:endParaRPr>
          </a:p>
        </p:txBody>
      </p:sp>
      <p:sp>
        <p:nvSpPr>
          <p:cNvPr id="259082" name="AutoShape 1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096000" y="3733800"/>
            <a:ext cx="1270000" cy="685800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 b="1" dirty="0">
              <a:solidFill>
                <a:srgbClr val="FFFF00"/>
              </a:solidFill>
              <a:latin typeface="Arial" pitchFamily="34" charset="0"/>
            </a:endParaRPr>
          </a:p>
          <a:p>
            <a:pPr algn="ctr"/>
            <a:r>
              <a:rPr lang="en-US" sz="1000" b="1" dirty="0" err="1">
                <a:solidFill>
                  <a:srgbClr val="FFFF00"/>
                </a:solidFill>
                <a:latin typeface="Arial" pitchFamily="34" charset="0"/>
              </a:rPr>
              <a:t>Rendah</a:t>
            </a:r>
            <a:endParaRPr lang="en-US" sz="1000" b="1" dirty="0">
              <a:solidFill>
                <a:srgbClr val="FFFF00"/>
              </a:solidFill>
              <a:latin typeface="Arial" pitchFamily="34" charset="0"/>
            </a:endParaRPr>
          </a:p>
          <a:p>
            <a:pPr algn="ctr"/>
            <a:r>
              <a:rPr lang="en-US" sz="1000" b="1" dirty="0" err="1">
                <a:solidFill>
                  <a:srgbClr val="FFFF00"/>
                </a:solidFill>
                <a:latin typeface="Arial" pitchFamily="34" charset="0"/>
              </a:rPr>
              <a:t>Hati</a:t>
            </a:r>
            <a:endParaRPr lang="en-US" sz="1000" b="1" dirty="0">
              <a:solidFill>
                <a:srgbClr val="FFFF00"/>
              </a:solidFill>
              <a:latin typeface="Arial" pitchFamily="34" charset="0"/>
            </a:endParaRPr>
          </a:p>
        </p:txBody>
      </p:sp>
      <p:sp>
        <p:nvSpPr>
          <p:cNvPr id="259083" name="Text Box 11"/>
          <p:cNvSpPr txBox="1">
            <a:spLocks noChangeArrowheads="1"/>
          </p:cNvSpPr>
          <p:nvPr/>
        </p:nvSpPr>
        <p:spPr bwMode="auto">
          <a:xfrm>
            <a:off x="6197602" y="4419600"/>
            <a:ext cx="122978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 b="1" dirty="0" err="1" smtClean="0">
                <a:latin typeface="Arial" pitchFamily="34" charset="0"/>
              </a:rPr>
              <a:t>Kualitas</a:t>
            </a:r>
            <a:r>
              <a:rPr lang="en-US" sz="900" b="1" dirty="0" smtClean="0">
                <a:latin typeface="Arial" pitchFamily="34" charset="0"/>
              </a:rPr>
              <a:t> </a:t>
            </a:r>
            <a:r>
              <a:rPr lang="en-US" sz="900" b="1" dirty="0" err="1" smtClean="0">
                <a:latin typeface="Arial" pitchFamily="34" charset="0"/>
              </a:rPr>
              <a:t>Diri</a:t>
            </a:r>
            <a:endParaRPr lang="en-US" sz="900" b="1" dirty="0">
              <a:latin typeface="Arial" pitchFamily="34" charset="0"/>
            </a:endParaRPr>
          </a:p>
        </p:txBody>
      </p:sp>
      <p:sp>
        <p:nvSpPr>
          <p:cNvPr id="259084" name="Oval 1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588000" y="5181600"/>
            <a:ext cx="2438400" cy="228600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b="1" dirty="0" smtClean="0">
                <a:solidFill>
                  <a:srgbClr val="FFFF00"/>
                </a:solidFill>
                <a:latin typeface="Arial" pitchFamily="34" charset="0"/>
              </a:rPr>
              <a:t>M</a:t>
            </a:r>
            <a:r>
              <a:rPr lang="id-ID" sz="1000" b="1" dirty="0" smtClean="0">
                <a:solidFill>
                  <a:srgbClr val="FFFF00"/>
                </a:solidFill>
                <a:latin typeface="Arial" pitchFamily="34" charset="0"/>
              </a:rPr>
              <a:t>EMAHAMI MAKNA HIDUP</a:t>
            </a:r>
            <a:endParaRPr lang="en-US" sz="1000" b="1" dirty="0">
              <a:solidFill>
                <a:srgbClr val="FFFF00"/>
              </a:solidFill>
              <a:latin typeface="Arial" pitchFamily="34" charset="0"/>
            </a:endParaRPr>
          </a:p>
        </p:txBody>
      </p:sp>
      <p:sp>
        <p:nvSpPr>
          <p:cNvPr id="259085" name="AutoShap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503333" y="4419600"/>
            <a:ext cx="1270000" cy="685800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 b="1" dirty="0">
              <a:solidFill>
                <a:srgbClr val="FFFF00"/>
              </a:solidFill>
              <a:latin typeface="Arial" pitchFamily="34" charset="0"/>
            </a:endParaRPr>
          </a:p>
          <a:p>
            <a:pPr algn="ctr"/>
            <a:r>
              <a:rPr lang="en-US" sz="1000" b="1" dirty="0" err="1">
                <a:solidFill>
                  <a:srgbClr val="FFFF00"/>
                </a:solidFill>
                <a:latin typeface="Arial" pitchFamily="34" charset="0"/>
              </a:rPr>
              <a:t>Syukur</a:t>
            </a:r>
            <a:endParaRPr lang="en-US" sz="1000" b="1" dirty="0">
              <a:solidFill>
                <a:srgbClr val="FFFF00"/>
              </a:solidFill>
              <a:latin typeface="Arial" pitchFamily="34" charset="0"/>
            </a:endParaRPr>
          </a:p>
        </p:txBody>
      </p:sp>
      <p:sp>
        <p:nvSpPr>
          <p:cNvPr id="259086" name="AutoShape 1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773333" y="4419600"/>
            <a:ext cx="1270000" cy="685800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 b="1" dirty="0">
              <a:solidFill>
                <a:srgbClr val="FFFF00"/>
              </a:solidFill>
              <a:latin typeface="Arial" pitchFamily="34" charset="0"/>
            </a:endParaRPr>
          </a:p>
          <a:p>
            <a:pPr algn="ctr"/>
            <a:r>
              <a:rPr lang="en-US" sz="1000" b="1" dirty="0" err="1">
                <a:solidFill>
                  <a:srgbClr val="FFFF00"/>
                </a:solidFill>
                <a:latin typeface="Arial" pitchFamily="34" charset="0"/>
              </a:rPr>
              <a:t>Sabar</a:t>
            </a:r>
            <a:endParaRPr lang="en-US" sz="1000" b="1" dirty="0">
              <a:solidFill>
                <a:srgbClr val="FFFF00"/>
              </a:solidFill>
              <a:latin typeface="Arial" pitchFamily="34" charset="0"/>
            </a:endParaRPr>
          </a:p>
        </p:txBody>
      </p:sp>
      <p:sp>
        <p:nvSpPr>
          <p:cNvPr id="259087" name="Text Box 1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122333" y="1092200"/>
            <a:ext cx="1930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FFFF00"/>
                </a:solidFill>
                <a:latin typeface="Arial" pitchFamily="34" charset="0"/>
              </a:rPr>
              <a:t>SUKSES &amp;</a:t>
            </a:r>
          </a:p>
        </p:txBody>
      </p:sp>
      <p:sp>
        <p:nvSpPr>
          <p:cNvPr id="259088" name="Text Box 16"/>
          <p:cNvSpPr txBox="1">
            <a:spLocks noChangeArrowheads="1"/>
          </p:cNvSpPr>
          <p:nvPr/>
        </p:nvSpPr>
        <p:spPr bwMode="auto">
          <a:xfrm>
            <a:off x="4285565" y="2631559"/>
            <a:ext cx="1639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</a:rPr>
              <a:t>Interpersonal</a:t>
            </a:r>
          </a:p>
        </p:txBody>
      </p:sp>
      <p:sp>
        <p:nvSpPr>
          <p:cNvPr id="259089" name="Text Box 17"/>
          <p:cNvSpPr txBox="1">
            <a:spLocks noChangeArrowheads="1"/>
          </p:cNvSpPr>
          <p:nvPr/>
        </p:nvSpPr>
        <p:spPr bwMode="auto">
          <a:xfrm>
            <a:off x="4309533" y="4159250"/>
            <a:ext cx="1684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</a:rPr>
              <a:t>Intrapersonal</a:t>
            </a:r>
          </a:p>
        </p:txBody>
      </p:sp>
      <p:sp>
        <p:nvSpPr>
          <p:cNvPr id="259090" name="Oval 18"/>
          <p:cNvSpPr>
            <a:spLocks noChangeArrowheads="1"/>
          </p:cNvSpPr>
          <p:nvPr/>
        </p:nvSpPr>
        <p:spPr bwMode="auto">
          <a:xfrm>
            <a:off x="5579533" y="1879600"/>
            <a:ext cx="2438400" cy="2286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d-ID" sz="1000" b="1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59091" name="Text Box 19"/>
          <p:cNvSpPr txBox="1">
            <a:spLocks noChangeArrowheads="1"/>
          </p:cNvSpPr>
          <p:nvPr/>
        </p:nvSpPr>
        <p:spPr bwMode="auto">
          <a:xfrm>
            <a:off x="7433733" y="2150567"/>
            <a:ext cx="30271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14300" indent="-114300">
              <a:spcBef>
                <a:spcPct val="50000"/>
              </a:spcBef>
              <a:buFontTx/>
              <a:buChar char="•"/>
            </a:pPr>
            <a:r>
              <a:rPr lang="en-US" b="1" dirty="0" err="1">
                <a:solidFill>
                  <a:srgbClr val="FF0000"/>
                </a:solidFill>
                <a:latin typeface="Arial" pitchFamily="34" charset="0"/>
              </a:rPr>
              <a:t>Kepekaan</a:t>
            </a:r>
            <a:endParaRPr lang="en-US" b="1" dirty="0">
              <a:solidFill>
                <a:srgbClr val="FF0000"/>
              </a:solidFill>
              <a:latin typeface="Arial" pitchFamily="34" charset="0"/>
            </a:endParaRPr>
          </a:p>
          <a:p>
            <a:pPr marL="114300" indent="-114300">
              <a:spcBef>
                <a:spcPct val="50000"/>
              </a:spcBef>
              <a:buFontTx/>
              <a:buChar char="•"/>
            </a:pPr>
            <a:r>
              <a:rPr lang="en-US" b="1" dirty="0" err="1">
                <a:solidFill>
                  <a:srgbClr val="FF0000"/>
                </a:solidFill>
                <a:latin typeface="Arial" pitchFamily="34" charset="0"/>
              </a:rPr>
              <a:t>Keterampilan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itchFamily="34" charset="0"/>
              </a:rPr>
              <a:t>Sosial</a:t>
            </a:r>
            <a:endParaRPr lang="en-US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59092" name="Text Box 20"/>
          <p:cNvSpPr txBox="1">
            <a:spLocks noChangeArrowheads="1"/>
          </p:cNvSpPr>
          <p:nvPr/>
        </p:nvSpPr>
        <p:spPr bwMode="auto">
          <a:xfrm>
            <a:off x="7713133" y="3673047"/>
            <a:ext cx="30017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14300" indent="-114300">
              <a:spcBef>
                <a:spcPct val="50000"/>
              </a:spcBef>
              <a:buFontTx/>
              <a:buChar char="•"/>
            </a:pPr>
            <a:r>
              <a:rPr lang="en-US" b="1" dirty="0" err="1">
                <a:solidFill>
                  <a:srgbClr val="FF0000"/>
                </a:solidFill>
                <a:latin typeface="Arial" pitchFamily="34" charset="0"/>
              </a:rPr>
              <a:t>Kesadaran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itchFamily="34" charset="0"/>
              </a:rPr>
              <a:t>diri</a:t>
            </a:r>
            <a:endParaRPr lang="en-US" b="1" dirty="0">
              <a:solidFill>
                <a:srgbClr val="FF0000"/>
              </a:solidFill>
              <a:latin typeface="Arial" pitchFamily="34" charset="0"/>
            </a:endParaRPr>
          </a:p>
          <a:p>
            <a:pPr marL="114300" indent="-114300">
              <a:spcBef>
                <a:spcPct val="50000"/>
              </a:spcBef>
              <a:buFontTx/>
              <a:buChar char="•"/>
            </a:pPr>
            <a:r>
              <a:rPr lang="en-US" b="1" dirty="0" err="1">
                <a:solidFill>
                  <a:srgbClr val="FF0000"/>
                </a:solidFill>
                <a:latin typeface="Arial" pitchFamily="34" charset="0"/>
              </a:rPr>
              <a:t>Pengendalian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itchFamily="34" charset="0"/>
              </a:rPr>
              <a:t>Diri</a:t>
            </a:r>
            <a:endParaRPr lang="en-US" b="1" dirty="0">
              <a:solidFill>
                <a:srgbClr val="FF0000"/>
              </a:solidFill>
              <a:latin typeface="Arial" pitchFamily="34" charset="0"/>
            </a:endParaRPr>
          </a:p>
          <a:p>
            <a:pPr marL="114300" indent="-114300">
              <a:spcBef>
                <a:spcPct val="50000"/>
              </a:spcBef>
              <a:buFontTx/>
              <a:buChar char="•"/>
            </a:pPr>
            <a:r>
              <a:rPr lang="en-US" b="1" dirty="0" err="1">
                <a:solidFill>
                  <a:srgbClr val="FF0000"/>
                </a:solidFill>
                <a:latin typeface="Arial" pitchFamily="34" charset="0"/>
              </a:rPr>
              <a:t>Motivasi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itchFamily="34" charset="0"/>
              </a:rPr>
              <a:t>Diri</a:t>
            </a:r>
            <a:endParaRPr lang="en-US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59093" name="Text Box 2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747933" y="1092200"/>
            <a:ext cx="1930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FFFF00"/>
                </a:solidFill>
                <a:latin typeface="Arial" pitchFamily="34" charset="0"/>
              </a:rPr>
              <a:t>BAHAGIA</a:t>
            </a:r>
          </a:p>
        </p:txBody>
      </p:sp>
      <p:sp>
        <p:nvSpPr>
          <p:cNvPr id="259095" name="Freeform 23"/>
          <p:cNvSpPr>
            <a:spLocks/>
          </p:cNvSpPr>
          <p:nvPr/>
        </p:nvSpPr>
        <p:spPr bwMode="auto">
          <a:xfrm rot="-1479915">
            <a:off x="3305446" y="1586381"/>
            <a:ext cx="3094036" cy="4235402"/>
          </a:xfrm>
          <a:custGeom>
            <a:avLst/>
            <a:gdLst/>
            <a:ahLst/>
            <a:cxnLst>
              <a:cxn ang="0">
                <a:pos x="44" y="1905"/>
              </a:cxn>
              <a:cxn ang="0">
                <a:pos x="15" y="1703"/>
              </a:cxn>
              <a:cxn ang="0">
                <a:pos x="1" y="1509"/>
              </a:cxn>
              <a:cxn ang="0">
                <a:pos x="0" y="1324"/>
              </a:cxn>
              <a:cxn ang="0">
                <a:pos x="13" y="1145"/>
              </a:cxn>
              <a:cxn ang="0">
                <a:pos x="41" y="975"/>
              </a:cxn>
              <a:cxn ang="0">
                <a:pos x="81" y="812"/>
              </a:cxn>
              <a:cxn ang="0">
                <a:pos x="136" y="658"/>
              </a:cxn>
              <a:cxn ang="0">
                <a:pos x="205" y="511"/>
              </a:cxn>
              <a:cxn ang="0">
                <a:pos x="288" y="371"/>
              </a:cxn>
              <a:cxn ang="0">
                <a:pos x="384" y="240"/>
              </a:cxn>
              <a:cxn ang="0">
                <a:pos x="494" y="116"/>
              </a:cxn>
              <a:cxn ang="0">
                <a:pos x="619" y="0"/>
              </a:cxn>
            </a:cxnLst>
            <a:rect l="0" t="0" r="r" b="b"/>
            <a:pathLst>
              <a:path w="619" h="1905">
                <a:moveTo>
                  <a:pt x="44" y="1905"/>
                </a:moveTo>
                <a:lnTo>
                  <a:pt x="15" y="1703"/>
                </a:lnTo>
                <a:lnTo>
                  <a:pt x="1" y="1509"/>
                </a:lnTo>
                <a:lnTo>
                  <a:pt x="0" y="1324"/>
                </a:lnTo>
                <a:lnTo>
                  <a:pt x="13" y="1145"/>
                </a:lnTo>
                <a:lnTo>
                  <a:pt x="41" y="975"/>
                </a:lnTo>
                <a:lnTo>
                  <a:pt x="81" y="812"/>
                </a:lnTo>
                <a:lnTo>
                  <a:pt x="136" y="658"/>
                </a:lnTo>
                <a:lnTo>
                  <a:pt x="205" y="511"/>
                </a:lnTo>
                <a:lnTo>
                  <a:pt x="288" y="371"/>
                </a:lnTo>
                <a:lnTo>
                  <a:pt x="384" y="240"/>
                </a:lnTo>
                <a:lnTo>
                  <a:pt x="494" y="116"/>
                </a:lnTo>
                <a:lnTo>
                  <a:pt x="619" y="0"/>
                </a:lnTo>
              </a:path>
            </a:pathLst>
          </a:custGeom>
          <a:noFill/>
          <a:ln w="41275" cap="rnd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59096" name="Freeform 24"/>
          <p:cNvSpPr>
            <a:spLocks/>
          </p:cNvSpPr>
          <p:nvPr/>
        </p:nvSpPr>
        <p:spPr bwMode="auto">
          <a:xfrm rot="8984966">
            <a:off x="7341786" y="1522757"/>
            <a:ext cx="3118113" cy="4193486"/>
          </a:xfrm>
          <a:custGeom>
            <a:avLst/>
            <a:gdLst/>
            <a:ahLst/>
            <a:cxnLst>
              <a:cxn ang="0">
                <a:pos x="44" y="1905"/>
              </a:cxn>
              <a:cxn ang="0">
                <a:pos x="15" y="1703"/>
              </a:cxn>
              <a:cxn ang="0">
                <a:pos x="1" y="1509"/>
              </a:cxn>
              <a:cxn ang="0">
                <a:pos x="0" y="1324"/>
              </a:cxn>
              <a:cxn ang="0">
                <a:pos x="13" y="1145"/>
              </a:cxn>
              <a:cxn ang="0">
                <a:pos x="41" y="975"/>
              </a:cxn>
              <a:cxn ang="0">
                <a:pos x="81" y="812"/>
              </a:cxn>
              <a:cxn ang="0">
                <a:pos x="136" y="658"/>
              </a:cxn>
              <a:cxn ang="0">
                <a:pos x="205" y="511"/>
              </a:cxn>
              <a:cxn ang="0">
                <a:pos x="288" y="371"/>
              </a:cxn>
              <a:cxn ang="0">
                <a:pos x="384" y="240"/>
              </a:cxn>
              <a:cxn ang="0">
                <a:pos x="494" y="116"/>
              </a:cxn>
              <a:cxn ang="0">
                <a:pos x="619" y="0"/>
              </a:cxn>
            </a:cxnLst>
            <a:rect l="0" t="0" r="r" b="b"/>
            <a:pathLst>
              <a:path w="619" h="1905">
                <a:moveTo>
                  <a:pt x="44" y="1905"/>
                </a:moveTo>
                <a:lnTo>
                  <a:pt x="15" y="1703"/>
                </a:lnTo>
                <a:lnTo>
                  <a:pt x="1" y="1509"/>
                </a:lnTo>
                <a:lnTo>
                  <a:pt x="0" y="1324"/>
                </a:lnTo>
                <a:lnTo>
                  <a:pt x="13" y="1145"/>
                </a:lnTo>
                <a:lnTo>
                  <a:pt x="41" y="975"/>
                </a:lnTo>
                <a:lnTo>
                  <a:pt x="81" y="812"/>
                </a:lnTo>
                <a:lnTo>
                  <a:pt x="136" y="658"/>
                </a:lnTo>
                <a:lnTo>
                  <a:pt x="205" y="511"/>
                </a:lnTo>
                <a:lnTo>
                  <a:pt x="288" y="371"/>
                </a:lnTo>
                <a:lnTo>
                  <a:pt x="384" y="240"/>
                </a:lnTo>
                <a:lnTo>
                  <a:pt x="494" y="116"/>
                </a:lnTo>
                <a:lnTo>
                  <a:pt x="619" y="0"/>
                </a:lnTo>
              </a:path>
            </a:pathLst>
          </a:custGeom>
          <a:noFill/>
          <a:ln w="41275" cap="rnd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59097" name="Text Box 25"/>
          <p:cNvSpPr txBox="1">
            <a:spLocks noChangeArrowheads="1"/>
          </p:cNvSpPr>
          <p:nvPr/>
        </p:nvSpPr>
        <p:spPr bwMode="auto">
          <a:xfrm>
            <a:off x="5223933" y="5797550"/>
            <a:ext cx="1930400" cy="33655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FF00"/>
                </a:solidFill>
                <a:latin typeface="Arial" pitchFamily="34" charset="0"/>
              </a:rPr>
              <a:t>IPTEK    &amp;</a:t>
            </a:r>
          </a:p>
        </p:txBody>
      </p:sp>
      <p:sp>
        <p:nvSpPr>
          <p:cNvPr id="259098" name="Text Box 2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747933" y="5797550"/>
            <a:ext cx="1930400" cy="33655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FF00"/>
                </a:solidFill>
                <a:latin typeface="Arial" pitchFamily="34" charset="0"/>
              </a:rPr>
              <a:t>IMTAQ</a:t>
            </a:r>
          </a:p>
        </p:txBody>
      </p:sp>
      <p:sp>
        <p:nvSpPr>
          <p:cNvPr id="259101" name="Text Box 29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994400" y="1887380"/>
            <a:ext cx="1930400" cy="246221"/>
          </a:xfrm>
          <a:prstGeom prst="rect">
            <a:avLst/>
          </a:prstGeom>
          <a:solidFill>
            <a:srgbClr val="7030A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dirty="0" smtClean="0">
                <a:solidFill>
                  <a:srgbClr val="FFFF00"/>
                </a:solidFill>
                <a:latin typeface="Arial" pitchFamily="34" charset="0"/>
              </a:rPr>
              <a:t>IKLAS &amp; TAWAKAL</a:t>
            </a:r>
            <a:endParaRPr lang="en-US" sz="1000" b="1" dirty="0">
              <a:solidFill>
                <a:srgbClr val="FFFF00"/>
              </a:solidFill>
              <a:latin typeface="Arial" pitchFamily="34" charset="0"/>
            </a:endParaRPr>
          </a:p>
        </p:txBody>
      </p:sp>
      <p:sp>
        <p:nvSpPr>
          <p:cNvPr id="39942" name="AutoShape 6" descr="data:image/jpeg;base64,/9j/4AAQSkZJRgABAQAAAQABAAD/2wCEAAkGBhQSEBUUEhQUFBUVFRQUFRQVFRQVFBQUFBUWFBQVFRQXGyYgFxkjGRQVHy8gIycpLCwsFx4xNTAqNSYrLCkBCQoKDgwOGg8PGiokHCQsLCopLCwsLCwsLCopLCwsKSwpKSwsLCwsLCwsKSwsLCksKSksKSwpLCwpKSksLCwsKf/AABEIAQwAvAMBIgACEQEDEQH/xAAbAAABBQEBAAAAAAAAAAAAAAAFAAECBAYDB//EAEoQAAIBAgQCBgYGBwUHBAMAAAECAwARBAUSIQYxEyJBUWGRMnFygaGxBxQ0QlLRFSMkYnPB4RaCkrLwMzVDU6LC8XSDw9IXJWP/xAAaAQADAQEBAQAAAAAAAAAAAAAAAQIDBAUG/8QALBEAAgIBBAIBAgYCAwAAAAAAAAECEQMEEiExQVETFGEicYGRodEywQUjYv/aAAwDAQACEQMRAD8A9G4Ew4TAxAAAAtYd3WNaSgfB4tg4vUf8xo4DSYxU4NMTTUgJUr01KgBUiKYmlekAgKVqe9NegBitMBU701qTAhamtXQ1E0DGtTWqVNSAVqVKlagBU9NanoEKkKVOKYCK03RDuHkKepVSEBuFB+yRez/M0ZtQjhb7JF7P8zRgU2MFZtm3QvGCOq2rU34QLbnwuQD66ppxE7RmRUXSiI8l2N+sNRCbb2Hfzo5Pg0c3YA2DLv3NbUPhVZsih6vU9EKoFzYhfRDC/Wt41m0zRSjXKB78SWuGUAoZC4vyRACrDxbUnma5pxT1ImZR1nZJLHUI9Ive/aOR9RotNlMTMzFBdtIY94Q3UH31E5VFqLaBc3v3broO3LltSqXsdw9FGfPdOGWXSCz2CrewJJ/EfAE1XxXE5BXQqsGRHFy12LkgKtgRfbtIosuWRhUXQLR+gDuBcW5HwqAyaIBhoFmFiN7W1Fhbu3JO1JqQ04eioucyaraF0mRolOo6tYBI1C3I2tsa6YTNnkSRhHbQpFmO5lUHWvqBFr1ZhymNX1hetcndmIDEWJAJsD413hw6oCFFgSzH1sbk0cibj4QCTirUSFTmV0G/pDSWc/3SpHlViLP2JVSliyiXVfqiLTdmJ7wdreIq4mTRLpsgGgOF57CTd/Mk1N8qjIAK7BOj5n0Nur8BSSl7G5Q9ApOKrxB9H/ECsoNyEYaw3+He3rq3luddM1rC2l2BBvfTIYx52vVgZREG1BADty2HVuAbDY+kahHksa20ApblpJG2vWR6iaEpA3CuijmnEhhkdNF9KKy721Mxtp8O+umZZ4YxEQq3kVm6xYeiFOkWBuTq+FXcRlMTtqZbnY3uewMo+DGukWXoGDAG6ghbkmwIAIHuUU6kK4ccFKLOwzxoEa7Npa4sFbozJpv2nl51ewWK1mQWtocp67AG/wAai2Txly5B1Ek3DMNyugmwNgbbXqxBhlS+kW1HUd73NgL+QFWk12TJx8EzQxsybXp0OfcBYXsDz5Xok3OhOYQSM7FAfQUXuLGz3ZeYPo/+ayyxvpv9C8STfJeVn7l95P5VJXbtA9x/MUH/AEY4uQhJ0GwJW2osbgKGsOqTbs8aWHwEgYdVrB9gxQjQdJPonqm9+VKKa7LcI+0HhT3qNqlW6OYE8MfZYvZowDQjhn7LF7NFhVMCQpUqY0gImo1I1GpGKlSpUAKlSpUgEBUwtJRUrVSQiNq5s9SnewoRJiN65tRqI4uy4Q3BYVJRVbBy3FWxW2OSnFNEtUx6alTGtREXF6aJLCpGkKildgPUTT0jVARqVICpWoSECeGvssXs0VFCuG/ssXs0VFUBVzPNEw8ZklJCggEgE8zYbDxoOOPcKQSGcgcyI3sPXttUPpD+wP7Uf+cUF+jQL0eI1WtdL3ta1mvesm3uo7ceGDxPI77NblfEEGIv0UgYjmu4Yf3SL1fvXkvDZP6RTouXSNy5aN/hatbieL3kxYw2GVCbkGR7lbqCWsB2C3OpUuOR5dM1KodVf5GsvT1meHuKTPK8MqhZUJHVPVbSbG1+VCYfpAkOI6MxKRrZbLcuxBIUC/ebUbkZLTZG2q6N5UhWFh46mXFCGaJVBcIQCSy6rWN+R5ir3FPGZw0giiQM5AJLE2F+QsOZpqa7D6bJaXsL5txXBhnCSsQxGqwVjsfEDwqWacTw4eNHkLWk3UAXNrA8uznXm/G2JleZTMgRxGtwDdTckgg1o+Kc3WKDDK8McwaMHr36pVUG1vXS39m/0qWzzfZq/rayxLIhurgMp3Gx3GxoFmeYJCutzYXA5E7n1eqmxHFCw5fFLoUF1ASNdlHPbwAArK51mks+DV3jVUaTqsp5ldQIIPv38K8/W6dZmi9Phd89XRtMs4giMDz6j0abE2PMW5D3iruXcTwzQvKhOmO+u4IIsL8u3burH8O4wRZVM5RZAJCCjeiwbo1IPnVnJMzEuBxYWKOEKjbJfclTcknmdq7MX/XFRROTArbrzRqMo4mgxLMsLFioubqVFjt20UvXm/0aOBLMSbARgknkOtWxyrODPrcKBCCRG33pLekwHYvdW0Z2uTHPgUJtR6QVJp1NZiHPMRPG8sKxKilgocsWbRz5bLXLhPjI4qQxugVtJYFSbEC17g8udLerI+CdN+uzWU4rC/8A5Ak+smMxrpEjJ1bljYkAAd5IHnTjjyVMT0UsSqNQUi5LLqtY35HYin8kSvpcnr7m6pwajT1qjlBXDf2WL2RRWhPDf2WL2aK0AZv6QvsD+1H/AJxWX4FyGPErL0hkABQWRyoNweYHPlWz4swqy4co/SWZl/2Sa2Fjq5d21ZjhrOcJhC6I8zs7AWMdiCtxYAeusZVutno4ZP4HGN2arL+HocMG6FAGII1ElmPvNeZ8KxO2MVVfo3OsatIYg2NxY16kM1BiMmiWwNtJQ6/cnOsRiosPJiTJAcTHMramCwlgG7SR2VM0nVBp5yqW7z5CWC4dXD45HectLJ0jBdFg+3W3Gw9K9Zrh0f8A7Nf4sn/dXoeAya0nTSO0smnSCQFCKdyFUcie2h+XcCpFiROJGJDM2khbXa+1/fRsfFBHUJKW581Rjc8/3qf40fzWlxeD+kWv+KPystbPG8CJJiTOZWB1q+nSLdW21/dXXiPgxMW4fUY3AtcAEMOy47x30PG6ZpHVQTj+VGQ+kn7Sn8IfM114+/2WD/hH5R0cxv0diUgviJGYKFLEKb25W7hV7PODlxKxKZGXol0iwB1bKLnu9Gk4SdijqMcdnPVmL4iB+oYHu0v59X+td8YB+hIP4p/zy1scTwnG+DTDMx/VgaXAGoEX3t76zma8Kph8OElmnaMMXGiMFE53JF9ib8799Dg1+xUM8JUv/VlHL/8Acs/8UfOKp8I/Ycb7H/Y1E+G8BBiMHNh4nk061YuyqDc2NgL/ALnxotlXBywQzRCRmEwsSQAV2I2HbzoUW+fsLJmit0X3dnm+WRymOfojYCMGTvKBuQ+Z9VazgbPguGlR9+hBkHsEXI8wfOjeQ8GJhi51tIJE0EEAbe6q+WcApDIWErMCrIyFRZlYWIJ/1yoWOSDLqMWRNP7UZ3BZrJjXkVj0cSqzmOMBdXcGbmfGq/AElsXf/wDm3zFaXC/R6sbkrPIEIIKgC5U/dLf0pZfwSsGI1RzOPDSt7c9JJ7Nu6sNk07bKefFtcYmVyrfMx/HkPxY1LiP/AHk38SL/ACpWywnAyR4kT9IxIdn06Ra7X2v76bMOB0mxBmMjKSynSALdUAf9tbLHKifqce+74qv1NOKemqQrqR5TBHDf2WL2f50UvQrhlr4WL2f50WtQMavGoPt4/wDU/wDyV7LXjCEjHXAufrBsO/8AWHasMng9HQ9T/I9WzTHlAEjAaV9kXu73b90f07anleWrClgdTE6nc+k7HmT/AK2rznCcWSLmBlluASY2X8CXtYeo7+deoxm4uO3eqi9xhmxyxJL2SAqYoZxBm4w0DS21EWAHexNhfwrNYfN8TNgXxSz6WTV+rEaaBpPK5uTt23qtyToyhhclu8XRuL0qy3BXEsmKRxJbWlusBYEHvHfcUIzbi3EwYsQs8ZUMl2EdjpYi43J7KW9VZa003Jw8o9AvTGsZguJp/wBIiF7FHAOjSBo1LrWzczta/jep5hxW7Y5cLGRGNWlpNIZtVibKDsBewvvzpOaD6ed19r/Q116D8Xn9hm9g1ms04mxOExYjaQTJ1D1kVWs3OxXt51ouLDfAzex+VJytMaxOEot9MA/Rh6M/tJ8mrcg1gPo5J6LE6WCnq2ZhcKdLbkdoo3k82Ml67SRCLV1T0R1SID6QGrqgjlSg+EjTVQvJJ2Ec84gjwqhpNR1GwCi5JG9d8rzMTwrIoKhgSAbX523tWO+kmN7RksChY6VtYg6d7tfeinBkU31eImROjsepo63M/fv3+FCk3KiZYYrCp+TUg1Uv+t5VnMbxM8uMXC4dgguQ8tgxuBchQdtuV6fD8RvDjThp2DgkaJLBWuwuAwG3hUzqVfmSsEl+119jWM21VrMSDWR4p4kxOGnCK6FWGofqxdQWIA3O9gOdTm4nnXFQC46ObT1NI9Fm0htXO/3vDalKmxrTyq+OTcAVKmp711I5ANwwP2WL2aLAUK4XP7JF7IorSYxGvGoft4/9T/8ALXrmYYsxqGWN5d7aY9Nx49Yjb868zj4exQxPS/V5LdL0lure2vVbnzrGauj0NG0lK34LP0h5H0conUdWQ2fwcdvvHyo99H+e9LD0THrxcu8p2eXLyq7nMhnwjBsNMdZK6LR60I3Vz1rWuB21i8jyXG4edJRA5tsw6vWU8xz/ANbUU4ytFxay4dsnyujf8S4qBMM31gakO2ntY9gHj41mUnd8tlMMUcOH0vYFmeRhfc9gBv33q1xdgpsXhVZIpEZHJMbadZFrXAUm/P51SyWDFyYNsL0JjFmHSyXXqkk6QhFyey9Nt2Z44pY075vnkb6L+c/qT+dC+MlvmRHeYv5US4HweJw87o0DaWtqc3VV033BtZufZVfP8qxE2M6ZcPLpumxC36vPtqKexI6E188pXxR6GMGmsPoXWBp1WGq3dfurI47MIDmAGHhEuJuQXLFY1YA6ie8gA71rMFiDImoo8ZvbS4Ab17E15xHluJwmP6RYXl67kaQSHV7j0gNjv8KubfByaeKblb5rgr8Z9J9cHS6NWlPQvptc251ueKfsEv8AD/KslxbkuKkkXEGI9YAaEu5jtyDWG5PhWizSaeXAlTh3EkildK2Om1rF72tfuqF5OidNY6a4MFg5ZVwk2j0C8YkI52INh6ia9D4Lz36xhwGP6yMBW8R91veB5g0C4WyqSOKeOfDylZFvsF30g7c/SuRaqGRZZi8LiBIsEpS5Vh1QWQnuvz7amKcaZpm2ZVJcWuUF/pM/2UPtt/loxwh9git+FvmaHcaZbJiII2jRiytqKbawCO7vG1S4STE6Io3jaJItRZm2Ml76VCns3uT4VSf4jndPAlfTMhw7Ez45RraNiz9dbagdyee1ax+D1llMrzyFgQdR0D0bWvYVRzfIHwuNGIiUvGWLFVF2XULMLdouSaKNinmCoIpI49QZzINJfSbhFU72uBc1zt1Kn0jbJkcqlB8UZvj+S86X7I7f9TVv8uijKRXVSyIukkAleqOR7Kw/F2XzTzBkhcALpudNiQTuN+RrTZZiiUF0ZCoA61t7DmLE7VPzfGyMsd2KNGkvT6qGDFGuoxVdMdRF9HnuDK3DH2SL2RRcUK4aH7LF7AoqK6jMlSNIUjSAY1GpNUaTGNUJZbeJPId/5VDE4jSO89gqjIJh19UYY8kKMf7oYN8bUIuMb7HzLCMU1a36S66NLFVBJG2kbEeu9FBQrKswMrssi9HLHzjvcAH76n7wO+9Fab9FZFJfhkPTU4qMjgAk8gLn1CpMjjNigrAWJJIG3ZftPhXaqODUsdR9Z9ojl/dG3rJq9agqSS4EKY02qmvSskjGm9dOVcTOAwW+5vYc9hzPgPGujm4qbpDopnryeAqxiitt6bCxWBNcMYetXM3sg5Ptl9uh8THqS47KpAUUwsfUrnFgdzesMumeVqS89lRnt4KSxE11GGaiaRAU5rfHooxXLE8rYM4b+yxewKKihXDY/ZYvYFFBXeYkhTmmpqAE1RpyKapYypKgdwD9zuNiW/IC3mK7Rwgchv3nc+ZqqImjKn09mDkDe7HVqA7uzyrv9ZB5Bie6xHxPKg0f2KOIQDGo/K0Eus/uhkK399/jXRJ3k0shIGoEi22jn1iRzI7uV66/o3Usms9aRdJI+6tiAq+AuT4k1HB4GQKFldWCgCyqV1W/FcnyFM0co0va4K2KxEnTKY2vrGhFN9IAN3kIHMWsB/Wu2ez2i0g2LsieoM6qT8TXbE5eTKkiMFKqyWI1AqxB5XFjdRSxmViSJkubtY69r6lIZT7iBtTEpRuJyinMTOrDqABkIBNlt1g3jcE38aaXG/q+kcsqmwVRs7XNlue8nsHfU5csZ4nSR+s66SyrYAb2spJ7zXKfKmdFDSXdSrBtPVBU39C/b6/KkNODdtiSNk1C5Oo9QFixAsAesey9zSy3EARWYm8V0ck3uV7b+IsffXc4RwQVdb/eLLe47AtiNI865Lkw0OrMSX13blZnBBYD/XKo2hcWuSWBxeuPpWGkNuv4tF+rfxPO3jUMC5WV1e93/WLc3AXZSvhYi/8AerrHl7qgAcF1ACkr1Rbb0Ae7tvUky27l3a5IC2AsNI3tzvud6rahNx5LMT33HLsPf4jwqDYcFrmupNOoqHFPgxsdVsKkKVKtKokamqVNTQArh37LF7AooKF8O/ZYvYFFAKABme5jJCsZQIdcqRnVfbWbahY9ndXHHZ08OJijcKY5BYuLgo/JQbm1mO1R4qvoiAV2IxETHSrNZVN2JsNq45phhiZJY7OLwJofQwAkV3cEMRa4IQ0i1Raz3OmhaFEUM0sioS17IrHTqNue+1vX3VPPs2bDw61XW1x1eVwOs59ygnyoHi0lMMEkqN0rTwO6qrNojjNjew27W99FJIxiJ2B6VFRNIOlkDl/T3I3Fgo86ApFrNMxdcOZoQr2UOFN+sDawBHIm9cRnhkwrTRAakDake91ZB1ka3I3FCMFOy4J4WSUtE5jQ9HJ14w40MNvw/Ku3EOXugfEYZS3SoUmisQXBGlZAvPWvb3ikOvAfeVxDq6usLq5HTe1yOd6F4bN8Q2FXECONgU6QxqWD6eZCk3BNuza9FcU2mFtj6BFgCTe1uQoLkeMK4GNBHIZRHp0GN163LcsAAPGmSFkzZWw4nTrKyalHab8l9d9q55TmbT4cSAKsm6spuVWRTpZT27EGhcOAMceGwl36oDSSIrabr1goa1hdmv6lp8rvhsTPGRK0b2mVyjsNbDTItwtr9VT76Q6RbyLPziEZSojmUAlDcgq3oOvaVIqzlmLeSIu4UG8gCrf7jMvb36fjQdMud8NBLCCmIgRQAyldYAGuFwRyNufYaLcOFjhkLoyM2tijCzLqkY2N/XQDrwVHzLELJBGywhpg1/T6hRdRB7+6r8OKdYneYKpQv6N7FVvpIv3gfGqGayftuFOlyE6XWwRyq6kstyBbc1YzmTW0cPXAdgXdVayqu4GqxAJYD40CJ5Jmxmh1uvRsrOsiX9BkO4v6rH31yw+Yyzx9JCEVTcoHDEuo2DEgjTf30Pw2HMWLmh/WNHOgbpCrELLbQwLAW3XSfdSybMhhsOsWJBjMI0aiDodR6LK9rbjs50myq9Dz8Sv9XMyIoMb9HNGxPUIYKxBHMC9/EUVxGdKmIihIuZQx1D0QQLqD7Vmt6qo5fk+uDEaxb600jW56Qy6UvbtsAffVJcDM+AErqfrCmOVV31DobAJbvZQ3+M0kg4D+CxMjSSBtGhG0gjVqJsCb3NtrgedccpzrppJUK6ShBTf04m9F/eQ3lXGeVo8KOq/SS7nSrMUaU3cmw2C6v+mqU2E+rYmCROmkVkMMnVZ9MfpIxsuwBHxqhUjUU1IU9MgD5BJ+zwj9wfKiwNC+H/s8XsD5UUFMCYpqV6g72F6AFJJaq5xVDoc/hluEkViNiL7j3V0aWspTo1UPYSjnBrrVHBLV2qi7RElTHFKkKeqJFSpUrUwFTXp6YigBUqelSAgxqvLiI7EMQQdiDyI8RVo0C4qS0BI2JIF/fWOVyjHdE0xpSlTOWHy3CRsTHK6KTfollYR+5ez1DajaZhGeTr5ivNUdh94+/f51yxOLIBO2wJ3A7OXmSB764o6rM3SijslgxpctnqnSg8jUga8Ny/jLWxWxUjtDMAfHnR6LOJTyeT/G351rLUzi6lH+SFpoyX4Zfweq3ptVeZLnM4/4kn+K/wAxUv7Q4j/mv/0/lTWrXoT0r9m3yEfs0XsL8qJUPyIfs0XsL8qICu44x6H56pOHl089BtaiFVsbigiknuO3fUy6Kh/kjx2OIa9QGk+u2960WXZtKpAuSP3t/jVBj0sjMABck2AsBv3VYwGD/XKu9iQSOwCvJlJt0mfSOMHC2jc5NmGvYjf10XoVkeXiNSQSdRJue7uorXpYVJQW4+fzbd72jinprUhWpiKnFIUqYCpUqVACpUqVAEXFDc1wJljKnlz22O3dfaiRNMaiSTVMabTtGMxfDDgXjN/BufmNqxfF8rQwsHADEhRbuFj82Xyr2KVa8M+kPGmbFCNdySAB4sdvifhSjjgnaRbySfDYI4XyVp5DpcJbtIJ5Ans9VHIsxkTbQpt23NF8Plq4SRlH3Yxv3norE+d6F7ePlRPFGf8AkhxySj0TOeSf8tf8RqP6Ym/5af4j+VIW8acMKlafGvBfzTPXsh+zRewvyojQ/Ivs8XsL8qIVsc5CV7UIzCK+57KKSrXF4dVZzV8GsHTsxeLyoxSa19Bjv4E86v5Ll4M99W9txtsDWg6IEEWBHdSwmASIdQWLHc9vqrjWnuW47Zap7Nvkt4dhaw2rsKqQnrH12q2prtizz5DilSFMKokenphSoAelSpUwFSpU1ACrhiL7W2rvehuZ5qkancE9qg7+XZWWVpRtsqCbdIH55m/RAqfvKd+Vhbc+V68fyHELLmoll9BCzna4uAdI9Wo/Ctxx7mgEXSA7FLD1tfbyBrDcJwARPIbXY29w/qax+VxxOX7G6xqUlE1PEeaxF3YNsVG/Z7yNqzZzWL8Q+NW3iB7q5HBL3Cs46z2jV6b0zh+lY/xD40v0rH3/AAb8q6/URT/o+q+rXon6f7ntGR/Z4vYX5UQJofkf2eL2F+VXpK7WcZxle9RRxe3eKT7m1VZZFD2HMc/XWM5VyaRVncCxNdBvSvcXqFwN6YdnOBufrNXYmodhZ7jb+tXIWpQkmOSLF6YGo3pr1pZmTBqQrkDXUUwFelelTUxFfHZnFCAZXVATYFja57hVccQ4c8pUPqIrz/6UcUXx+DgHLdyPEtYX9ymrv9mARy0nvW6n4UnY0bMZ7CdhID6rn5CsPh8V0iSsWLXxEoFzyQHYDuFUM3gkwMZm6bqiwAIszE8gCNj7xWfyHC47M5G6JhFFfruR1B4bem3hWObE8sHE2xzWOW45cb4+4Ea8tW3jf/x8TVvD5eEhVT2AX9ZqPGfAE2Cijm6QShW6xVSNB5gkEm4uK0fCmFw+ZwkmySqB0qjmGtsy/umoyaduEYJ9GmPOlJya7MZil32JquYz3nzo/wAVfR9LhgXRmdL22ubX7z2e+sx+j8QOQfyqVhaNPnTLK4c958zXVcMfxN/iNUhhcV+FvKugw+K/AfKj4p/YazxPfsjH7PF7C/Krkpqpkv2eL2F+VWJ2rsZ56OAlF99qHZtmUUfWJAPfcC9LGTeugeYYaOeyyjbsPaPEGuScvB2Qh5LMnGsar1SC17AXFvf3U+Dz5pSVdkANrhSDYHe/8qw2ecJyQ3aM9LH3jmvtCgUeMZDsSp/lQ8cpLiRalCPcT2uLo72Vwe4Xq7ELc68byfieSGQMjX71bcEd1ekZNxbDiQFJ6OT8J28jVKO0xlz10aLphXA5jGObiubYYAXFzTHDqPS299VciUolhMzi/GtXEkBFxvVXD4UcwPefyq4q1pG/JnKvAqanvUBKO8edWQec5rEJeJYQdxHCGt42kPzIr0TSLdlYTOlOFzlcZIP1DQ9GzjfS245Dfuoxn3FUQwE80MiuVibTY8mYWW45jc0wPMuKMa2aZoMNESIw/Ri24ut9chHu+FezZNk8eGhWGIAKot6z2k95Jry76Esn1STYltyo6JT4t1nPkB516/QNgnijCiTCSoRfWukDxPKvL+F8r6LEpJhpSjMNJU7qQ3YffXqWf4kJHc9gLeQ/qK8F4UzF/r0IVjZ5luPDVe1HgSZ61xJnUqwFJYZCxIsY1Lqbbk7cqw2J4mjTZ1kXwKWPkTXttqG5pw5BiBaWNW8SBU0UnR41/bKH9/8Awj86ccZQ90nkPzrR8QfRlh1kGkuq2vpUi3PxBqivAOHt6LH1saVpFcnqWSH9ni/hr8qsYg0FGcrBhYieZRQPXagmK4wH4qUppBGDfIXzGYCgGMxAN6E5hxQNQub37jXFsWDvvauWXLs7YVFFzB44o+7EL3X50/EuSYeVDLGyxt2jbSfcOR9VA8bmygWUXPyqukxkjIawvvqJPwWmlKPKCTjLhgB9jVvBSuzAAEnstzFWMFkbSG/JAbam28qNYnAiOLTAwU/eP3m8L9laZM0U9q7MceCVbnwg5kPE80KhZZFffSLm5F9hvetzlsWvrudR7Pwj1V4dgMv1SGN2KSfdvyJ7ieytDlfE+IwrGOQkre3eV8+dZcxl3f2/o0lU4/hVff8As9iY7bVVkxbL2A+o1RyjPkxEYZHubb8ufqrrPMw5aW8LkH+daSk5K4s5OIupIq5lmcjKVXqXvcjn7j2VkXgmiN42I9lv5NWslzBR6aMP7uoeYvXC0Enost+4HfyrmesyYXco2bxljarr+TGycTSqSsyrKvIq4t87igfFWMw74U9FG0LllBUE6Ct9/Ct9jeGw3on3GsfxZwsy4aRgg6tmJW9rDc7Vtj/5XT5XtfDKlpo7d0a/R/6f9mt+hqEDLdXa0shPuIA+VbuvMfojz1UwfRNtaV7f3rGvSulFr120cNmN+kzMejwkpvY2CD1t3fCvLfo0wBlzOAdiFpG9SKT87UT+lPiETTiJCSIyxfu1nYD3D50T+iEJCZJpFa7jQjAXAUG7XHPc+HZTFHjlnsYFPXDDYxJF1IwYd4N6bGYnRGzdw+PZUlGdzebXK3h1R7ufxNUSlLp6iZazRuZvGcJYyU64yOjYKVBe33R2UPm4Ex3agPqZa1WF4ilVQo02UADbsFWRxLL+55H86syMKOAcaf8Ah/8AUv51bh4ExoW1tu7Wv51sRxJL+55H86f+0UncnkfzpiMcPo/xX4Le9D/3VYwnBuJQnXEzDwZPj1uVascRSdyeR/Om/tHJ3J5H86UlapoqMnF2mZvEcNTOReOVQOQGmw9QqX9lW020ybns2IrSpxDIexPI/nXQ54/cvkfzqUkuEjOSlJ25Myz8LqRvHLfvIY8qbFZUzW1XAXkeictbuJ7RWrGeP3L5H866w5qx5hfI/nVNr0Sscl1JmMy/BNFJrR3Unn+qYDytajsmaS/elv8A+2Qa0KZq34U8j+dTGYk/dTyP50+PQbJPuRm443PW6Q3HK97eq1TlgZh11RvWtvnWlXE/up5VJsRcWKr5VzZMan1wHx0ZOLDmNrgyL+7divlROPEiRCrgEEFT23BFjcVHG4frW1Nbf7xoXmEAjFlJ9ZN/6V5WTRKc79GmDe5JeDFYfAvgcQ5jHTYZjzF9Q7tuYYeqxFGM4+k/Thuiw4bWQR0jgroU9wO5b4UaweTpIVBLAOxJ0kDkNrbbVazPgzCA9J0SliRcncH1ivcxq0qZU4uDakeQZVlBnk6zaEJJaRgT6+XMmthhsaqlI0llAXZAiain961mU93Ot7hMtjAsEUDusKvJlUQ30L5CiSl5ZrGUFHhcmMjymeQ9NBK0Eg9IMhUN7gbVwzfOs209F0cbjbr7XNvHUPlXpMEQA5Cuj4dSN1HlRZk3yeQRnND9yEesj/7V2+p5p3wD3ivVP0fGfuioHLY/w00Fn//Z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4064795" y="285729"/>
            <a:ext cx="49810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CIRI ORANG BERINTEGRITAS</a:t>
            </a:r>
            <a:endParaRPr lang="en-US" sz="32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071678"/>
            <a:ext cx="444782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n-US" sz="32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Kualitas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Diri</a:t>
            </a:r>
            <a:endParaRPr lang="en-US" sz="32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457200" indent="-457200">
              <a:buFont typeface="Courier New" pitchFamily="49" charset="0"/>
              <a:buChar char="o"/>
            </a:pPr>
            <a:r>
              <a:rPr lang="en-US" sz="32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Kualitas</a:t>
            </a:r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Interaksi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1250081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5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5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5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5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5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5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5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5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5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5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25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5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25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25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2000"/>
                                        <p:tgtEl>
                                          <p:spTgt spid="25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8" dur="2000"/>
                                        <p:tgtEl>
                                          <p:spTgt spid="25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2000"/>
                                        <p:tgtEl>
                                          <p:spTgt spid="25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25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 animBg="1"/>
      <p:bldP spid="259077" grpId="0" animBg="1"/>
      <p:bldP spid="259078" grpId="0"/>
      <p:bldP spid="259079" grpId="0" animBg="1"/>
      <p:bldP spid="259080" grpId="0" animBg="1"/>
      <p:bldP spid="259081" grpId="0" animBg="1"/>
      <p:bldP spid="259082" grpId="0" animBg="1"/>
      <p:bldP spid="259083" grpId="0"/>
      <p:bldP spid="259084" grpId="0" animBg="1"/>
      <p:bldP spid="259085" grpId="0" animBg="1"/>
      <p:bldP spid="259086" grpId="0" animBg="1"/>
      <p:bldP spid="259087" grpId="0"/>
      <p:bldP spid="259088" grpId="0"/>
      <p:bldP spid="259089" grpId="0"/>
      <p:bldP spid="259090" grpId="0" animBg="1"/>
      <p:bldP spid="259091" grpId="0"/>
      <p:bldP spid="259092" grpId="0"/>
      <p:bldP spid="259093" grpId="0"/>
      <p:bldP spid="259095" grpId="0" animBg="1"/>
      <p:bldP spid="259096" grpId="0" animBg="1"/>
      <p:bldP spid="259098" grpId="0" animBg="1"/>
      <p:bldP spid="25910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529205"/>
              </p:ext>
            </p:extLst>
          </p:nvPr>
        </p:nvGraphicFramePr>
        <p:xfrm>
          <a:off x="609600" y="381001"/>
          <a:ext cx="10972800" cy="5745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1A96-AF3A-40C8-9407-C8910C6D2B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1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28548"/>
              </p:ext>
            </p:extLst>
          </p:nvPr>
        </p:nvGraphicFramePr>
        <p:xfrm>
          <a:off x="609600" y="381001"/>
          <a:ext cx="10972800" cy="5745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1A96-AF3A-40C8-9407-C8910C6D2B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25771"/>
              </p:ext>
            </p:extLst>
          </p:nvPr>
        </p:nvGraphicFramePr>
        <p:xfrm>
          <a:off x="761963" y="1112838"/>
          <a:ext cx="10972800" cy="5745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1A96-AF3A-40C8-9407-C8910C6D2B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7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09600"/>
            <a:ext cx="10871200" cy="9906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Constantia" pitchFamily="18" charset="0"/>
              </a:rPr>
              <a:t>Dampak</a:t>
            </a:r>
            <a:r>
              <a:rPr lang="en-US" dirty="0" smtClean="0">
                <a:latin typeface="Constantia" pitchFamily="18" charset="0"/>
              </a:rPr>
              <a:t> </a:t>
            </a:r>
            <a:br>
              <a:rPr lang="en-US" dirty="0" smtClean="0">
                <a:latin typeface="Constantia" pitchFamily="18" charset="0"/>
              </a:rPr>
            </a:br>
            <a:r>
              <a:rPr lang="en-US" dirty="0" err="1" smtClean="0">
                <a:latin typeface="Constantia" pitchFamily="18" charset="0"/>
              </a:rPr>
              <a:t>Hilangnya</a:t>
            </a:r>
            <a:r>
              <a:rPr lang="en-US" dirty="0" smtClean="0">
                <a:latin typeface="Constantia" pitchFamily="18" charset="0"/>
              </a:rPr>
              <a:t> </a:t>
            </a:r>
            <a:r>
              <a:rPr lang="en-US" dirty="0" err="1" smtClean="0">
                <a:latin typeface="Constantia" pitchFamily="18" charset="0"/>
              </a:rPr>
              <a:t>Integritas</a:t>
            </a:r>
            <a:endParaRPr lang="en-US" dirty="0">
              <a:latin typeface="Constantia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935480"/>
            <a:ext cx="10972800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1A96-AF3A-40C8-9407-C8910C6D2BB9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1032" name="Picture 8" descr="C:\Users\KEPEGAWAIAN WI\Downloads\Animasi-bergerak-untuk-powe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60" y="-785842"/>
            <a:ext cx="4381531" cy="5385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216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17431"/>
            <a:ext cx="7067926" cy="719929"/>
          </a:xfrm>
          <a:solidFill>
            <a:srgbClr val="7030A0"/>
          </a:solidFill>
        </p:spPr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  <a:latin typeface="AR DARLING" pitchFamily="2" charset="0"/>
              </a:rPr>
              <a:t>Dampak</a:t>
            </a:r>
            <a:r>
              <a:rPr lang="en-US" dirty="0" smtClean="0">
                <a:solidFill>
                  <a:srgbClr val="FFFF00"/>
                </a:solidFill>
                <a:latin typeface="AR DARLING" pitchFamily="2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 DARLING" pitchFamily="2" charset="0"/>
              </a:rPr>
              <a:t>bagi</a:t>
            </a:r>
            <a:r>
              <a:rPr lang="en-US" dirty="0" smtClean="0">
                <a:solidFill>
                  <a:srgbClr val="FFFF00"/>
                </a:solidFill>
                <a:latin typeface="AR DARLING" pitchFamily="2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 DARLING" pitchFamily="2" charset="0"/>
              </a:rPr>
              <a:t>Organisasi</a:t>
            </a:r>
            <a:endParaRPr lang="en-US" dirty="0">
              <a:solidFill>
                <a:srgbClr val="FFFF00"/>
              </a:solidFill>
              <a:latin typeface="AR DARLI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63" y="2000241"/>
            <a:ext cx="660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•  </a:t>
            </a:r>
            <a:r>
              <a:rPr lang="en-US" sz="4000" dirty="0" err="1"/>
              <a:t>Penurunan</a:t>
            </a:r>
            <a:r>
              <a:rPr lang="en-US" sz="4000" dirty="0"/>
              <a:t> moral </a:t>
            </a:r>
            <a:r>
              <a:rPr lang="en-US" sz="4000" dirty="0" err="1"/>
              <a:t>organisasi</a:t>
            </a:r>
            <a:r>
              <a:rPr lang="en-US" sz="4000" dirty="0" smtClean="0"/>
              <a:t>.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•  </a:t>
            </a:r>
            <a:r>
              <a:rPr lang="en-US" sz="4000" dirty="0" err="1"/>
              <a:t>Keluhan</a:t>
            </a:r>
            <a:r>
              <a:rPr lang="en-US" sz="4000" dirty="0"/>
              <a:t> di </a:t>
            </a:r>
            <a:r>
              <a:rPr lang="en-US" sz="4000" dirty="0" err="1"/>
              <a:t>tempat</a:t>
            </a:r>
            <a:r>
              <a:rPr lang="en-US" sz="4000" dirty="0"/>
              <a:t> </a:t>
            </a:r>
            <a:r>
              <a:rPr lang="en-US" sz="4000" dirty="0" err="1"/>
              <a:t>kerja</a:t>
            </a:r>
            <a:r>
              <a:rPr lang="en-US" sz="4000" dirty="0" smtClean="0"/>
              <a:t>.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•  </a:t>
            </a:r>
            <a:r>
              <a:rPr lang="en-US" sz="4000" dirty="0" err="1"/>
              <a:t>Potensi</a:t>
            </a:r>
            <a:r>
              <a:rPr lang="en-US" sz="4000" dirty="0"/>
              <a:t> </a:t>
            </a:r>
            <a:r>
              <a:rPr lang="en-US" sz="4000" dirty="0" err="1"/>
              <a:t>tuntutan</a:t>
            </a:r>
            <a:r>
              <a:rPr lang="en-US" sz="4000" dirty="0"/>
              <a:t> </a:t>
            </a:r>
            <a:r>
              <a:rPr lang="en-US" sz="4000" dirty="0" err="1"/>
              <a:t>hukum</a:t>
            </a:r>
            <a:r>
              <a:rPr lang="en-US" sz="4000" dirty="0"/>
              <a:t> </a:t>
            </a:r>
            <a:r>
              <a:rPr lang="en-US" sz="4000" dirty="0" err="1" smtClean="0"/>
              <a:t>dari</a:t>
            </a:r>
            <a:endParaRPr lang="id-ID" sz="4000" dirty="0"/>
          </a:p>
          <a:p>
            <a:pPr marL="0" indent="0">
              <a:buNone/>
            </a:pPr>
            <a:r>
              <a:rPr lang="id-ID" sz="4000" dirty="0"/>
              <a:t> </a:t>
            </a:r>
            <a:r>
              <a:rPr lang="id-ID" sz="4000" dirty="0" smtClean="0"/>
              <a:t>   </a:t>
            </a:r>
            <a:r>
              <a:rPr lang="en-US" sz="4000" dirty="0" smtClean="0"/>
              <a:t>stakeholder.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•  </a:t>
            </a:r>
            <a:r>
              <a:rPr lang="en-US" sz="4000" dirty="0" err="1"/>
              <a:t>Turunnya</a:t>
            </a:r>
            <a:r>
              <a:rPr lang="en-US" sz="4000" dirty="0"/>
              <a:t> </a:t>
            </a:r>
            <a:r>
              <a:rPr lang="en-US" sz="4000" dirty="0" err="1"/>
              <a:t>produktivitas</a:t>
            </a:r>
            <a:r>
              <a:rPr lang="en-US" sz="4000" dirty="0"/>
              <a:t> </a:t>
            </a:r>
            <a:r>
              <a:rPr lang="en-US" sz="4000" dirty="0" smtClean="0"/>
              <a:t>da</a:t>
            </a:r>
            <a:r>
              <a:rPr lang="id-ID" sz="4000" dirty="0" smtClean="0"/>
              <a:t>n     </a:t>
            </a:r>
          </a:p>
          <a:p>
            <a:pPr marL="0" indent="0">
              <a:buNone/>
            </a:pPr>
            <a:r>
              <a:rPr lang="id-ID" sz="4000" dirty="0"/>
              <a:t> </a:t>
            </a:r>
            <a:r>
              <a:rPr lang="id-ID" sz="4000" dirty="0" smtClean="0"/>
              <a:t>   </a:t>
            </a:r>
            <a:r>
              <a:rPr lang="en-US" sz="4000" dirty="0" err="1" smtClean="0"/>
              <a:t>efektivitas</a:t>
            </a:r>
            <a:r>
              <a:rPr lang="en-US" sz="4000" dirty="0" smtClean="0"/>
              <a:t> </a:t>
            </a:r>
            <a:r>
              <a:rPr lang="en-US" sz="4000" dirty="0" err="1"/>
              <a:t>kerja</a:t>
            </a:r>
            <a:r>
              <a:rPr lang="en-US" sz="4000" dirty="0"/>
              <a:t>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•  </a:t>
            </a:r>
            <a:r>
              <a:rPr lang="en-US" sz="4000" dirty="0" err="1"/>
              <a:t>Kerusakan</a:t>
            </a:r>
            <a:r>
              <a:rPr lang="en-US" sz="4000" dirty="0"/>
              <a:t> </a:t>
            </a:r>
            <a:r>
              <a:rPr lang="en-US" sz="4000" dirty="0" err="1"/>
              <a:t>citra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 </a:t>
            </a:r>
            <a:r>
              <a:rPr lang="en-US" sz="4000" dirty="0" err="1" smtClean="0"/>
              <a:t>reputasi</a:t>
            </a:r>
            <a:r>
              <a:rPr lang="en-US" sz="4000" dirty="0" smtClean="0"/>
              <a:t> </a:t>
            </a:r>
            <a:r>
              <a:rPr lang="en-US" sz="4000" dirty="0" err="1" smtClean="0"/>
              <a:t>organisasi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1A96-AF3A-40C8-9407-C8910C6D2BB9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676400"/>
            <a:ext cx="4775200" cy="4648199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KEPEGAWAIAN WI\Downloads\27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77531" y="0"/>
            <a:ext cx="1295400" cy="1238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233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029" y="1043189"/>
            <a:ext cx="5031346" cy="665408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  <a:latin typeface="AR DARLING" pitchFamily="2" charset="0"/>
              </a:rPr>
              <a:t>Dampak</a:t>
            </a:r>
            <a:r>
              <a:rPr lang="en-US" dirty="0" smtClean="0">
                <a:solidFill>
                  <a:srgbClr val="FFFF00"/>
                </a:solidFill>
                <a:latin typeface="AR DARLING" pitchFamily="2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 DARLING" pitchFamily="2" charset="0"/>
              </a:rPr>
              <a:t>bagi</a:t>
            </a:r>
            <a:r>
              <a:rPr lang="en-US" dirty="0" smtClean="0">
                <a:solidFill>
                  <a:srgbClr val="FFFF00"/>
                </a:solidFill>
                <a:latin typeface="AR DARLING" pitchFamily="2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 DARLING" pitchFamily="2" charset="0"/>
              </a:rPr>
              <a:t>Pegawai</a:t>
            </a:r>
            <a:endParaRPr lang="en-US" dirty="0">
              <a:solidFill>
                <a:srgbClr val="FFFF00"/>
              </a:solidFill>
              <a:latin typeface="AR DARLI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389" y="2308539"/>
            <a:ext cx="8203841" cy="34483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• </a:t>
            </a:r>
            <a:r>
              <a:rPr lang="en-US" sz="3600" dirty="0" err="1" smtClean="0"/>
              <a:t>Pegawai</a:t>
            </a:r>
            <a:r>
              <a:rPr lang="en-US" sz="3600" dirty="0" smtClean="0"/>
              <a:t> </a:t>
            </a:r>
            <a:r>
              <a:rPr lang="en-US" sz="3600" dirty="0" err="1" smtClean="0"/>
              <a:t>kehilangan</a:t>
            </a:r>
            <a:r>
              <a:rPr lang="en-US" sz="3600" dirty="0" smtClean="0"/>
              <a:t> </a:t>
            </a:r>
            <a:r>
              <a:rPr lang="en-US" sz="3600" dirty="0" err="1"/>
              <a:t>kepercayaan</a:t>
            </a:r>
            <a:r>
              <a:rPr lang="en-US" sz="3600" dirty="0" smtClean="0"/>
              <a:t>.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• </a:t>
            </a:r>
            <a:r>
              <a:rPr lang="en-US" sz="3600" dirty="0" err="1" smtClean="0"/>
              <a:t>Pegawai</a:t>
            </a:r>
            <a:r>
              <a:rPr lang="en-US" sz="3600" dirty="0" smtClean="0"/>
              <a:t> </a:t>
            </a:r>
            <a:r>
              <a:rPr lang="en-US" sz="3600" dirty="0" err="1" smtClean="0"/>
              <a:t>kehilangan</a:t>
            </a:r>
            <a:r>
              <a:rPr lang="en-US" sz="3600" dirty="0" smtClean="0"/>
              <a:t> </a:t>
            </a:r>
            <a:r>
              <a:rPr lang="en-US" sz="3600" dirty="0" err="1"/>
              <a:t>sifat</a:t>
            </a:r>
            <a:r>
              <a:rPr lang="en-US" sz="3600" dirty="0"/>
              <a:t> </a:t>
            </a:r>
            <a:r>
              <a:rPr lang="en-US" sz="3600" dirty="0" err="1"/>
              <a:t>tanggung</a:t>
            </a:r>
            <a:r>
              <a:rPr lang="en-US" sz="3600" dirty="0"/>
              <a:t> </a:t>
            </a:r>
            <a:r>
              <a:rPr lang="en-US" sz="3600" dirty="0" err="1"/>
              <a:t>jawab</a:t>
            </a:r>
            <a:r>
              <a:rPr lang="en-US" sz="3600" dirty="0" smtClean="0"/>
              <a:t>.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• </a:t>
            </a:r>
            <a:r>
              <a:rPr lang="en-US" sz="3600" dirty="0" err="1" smtClean="0"/>
              <a:t>Pegawai</a:t>
            </a:r>
            <a:r>
              <a:rPr lang="en-US" sz="3600" dirty="0" smtClean="0"/>
              <a:t> </a:t>
            </a:r>
            <a:r>
              <a:rPr lang="en-US" sz="3600" dirty="0" err="1" smtClean="0"/>
              <a:t>merusak</a:t>
            </a:r>
            <a:r>
              <a:rPr lang="en-US" sz="3600" dirty="0" smtClean="0"/>
              <a:t> </a:t>
            </a:r>
            <a:r>
              <a:rPr lang="en-US" sz="3600" dirty="0" err="1"/>
              <a:t>karirnya</a:t>
            </a:r>
            <a:r>
              <a:rPr lang="en-US" sz="3600" dirty="0"/>
              <a:t> </a:t>
            </a:r>
            <a:r>
              <a:rPr lang="en-US" sz="3600" dirty="0" err="1"/>
              <a:t>sendiri</a:t>
            </a:r>
            <a:r>
              <a:rPr lang="en-US" sz="3600" dirty="0" smtClean="0"/>
              <a:t>.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• </a:t>
            </a:r>
            <a:r>
              <a:rPr lang="en-US" sz="3600" dirty="0" err="1" smtClean="0"/>
              <a:t>Pegawai</a:t>
            </a:r>
            <a:r>
              <a:rPr lang="en-US" sz="3600" dirty="0" smtClean="0"/>
              <a:t> </a:t>
            </a:r>
            <a:r>
              <a:rPr lang="en-US" sz="3600" dirty="0" err="1" smtClean="0"/>
              <a:t>merusak</a:t>
            </a:r>
            <a:r>
              <a:rPr lang="en-US" sz="3600" dirty="0" smtClean="0"/>
              <a:t> </a:t>
            </a:r>
            <a:r>
              <a:rPr lang="en-US" sz="3600" dirty="0" err="1"/>
              <a:t>masa</a:t>
            </a:r>
            <a:r>
              <a:rPr lang="en-US" sz="3600" dirty="0"/>
              <a:t> </a:t>
            </a:r>
            <a:r>
              <a:rPr lang="en-US" sz="3600" dirty="0" err="1"/>
              <a:t>depan</a:t>
            </a:r>
            <a:r>
              <a:rPr lang="en-US" sz="3600" dirty="0" smtClean="0"/>
              <a:t>.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• </a:t>
            </a:r>
            <a:r>
              <a:rPr lang="en-US" sz="3600" dirty="0" err="1" smtClean="0"/>
              <a:t>Pegawai</a:t>
            </a:r>
            <a:r>
              <a:rPr lang="en-US" sz="3600" dirty="0" smtClean="0"/>
              <a:t>  </a:t>
            </a:r>
            <a:r>
              <a:rPr lang="en-US" sz="3600" dirty="0" err="1"/>
              <a:t>tidak</a:t>
            </a:r>
            <a:r>
              <a:rPr lang="en-US" sz="3600" dirty="0"/>
              <a:t> </a:t>
            </a:r>
            <a:r>
              <a:rPr lang="en-US" sz="3600" dirty="0" err="1"/>
              <a:t>layak</a:t>
            </a:r>
            <a:r>
              <a:rPr lang="en-US" sz="3600" dirty="0"/>
              <a:t> </a:t>
            </a:r>
            <a:r>
              <a:rPr lang="en-US" sz="3600" dirty="0" err="1"/>
              <a:t>menjadi</a:t>
            </a:r>
            <a:r>
              <a:rPr lang="en-US" sz="3600" dirty="0"/>
              <a:t> </a:t>
            </a:r>
            <a:r>
              <a:rPr lang="en-US" sz="3600" dirty="0" err="1"/>
              <a:t>panutan</a:t>
            </a:r>
            <a:r>
              <a:rPr lang="en-US" sz="3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1A96-AF3A-40C8-9407-C8910C6D2BB9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59" y="2421228"/>
            <a:ext cx="2445776" cy="28749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73605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C9C2B-694B-4163-A449-DA5820D200D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23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smtClean="0">
                <a:latin typeface="Cooper Black" pitchFamily="18" charset="0"/>
              </a:rPr>
              <a:t>ARTI    LEARNING</a:t>
            </a:r>
            <a:r>
              <a:rPr lang="en-US" sz="3200" smtClean="0">
                <a:latin typeface="Cooper Black" pitchFamily="18" charset="0"/>
              </a:rPr>
              <a:t>          </a:t>
            </a:r>
            <a:br>
              <a:rPr lang="en-US" sz="3200" smtClean="0">
                <a:latin typeface="Cooper Black" pitchFamily="18" charset="0"/>
              </a:rPr>
            </a:br>
            <a:r>
              <a:rPr lang="en-US" sz="3200" smtClean="0"/>
              <a:t> </a:t>
            </a:r>
            <a:r>
              <a:rPr lang="en-US" sz="3200" b="1" i="1" smtClean="0"/>
              <a:t>PEMBELAJARAN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524000" y="2209801"/>
            <a:ext cx="9245600" cy="1191095"/>
          </a:xfrm>
          <a:prstGeom prst="rect">
            <a:avLst/>
          </a:prstGeom>
          <a:solidFill>
            <a:srgbClr val="7030A0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FFFF00"/>
                </a:solidFill>
                <a:latin typeface="Cooper Black" pitchFamily="18" charset="0"/>
              </a:rPr>
              <a:t>Learning is knowledge gained through observation and study, resulting in a modification of attitude or behavior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524000" y="4191000"/>
            <a:ext cx="9144000" cy="13849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2400" b="1" i="1"/>
              <a:t>Pembelajaran adalah pengetahuan yang diperoleh melalui observasi dan studi yang menghasilkan modifikasi sikap dan perilaku.</a:t>
            </a:r>
          </a:p>
          <a:p>
            <a:pPr eaLnBrk="1" hangingPunct="1">
              <a:spcBef>
                <a:spcPct val="50000"/>
              </a:spcBef>
            </a:pPr>
            <a:endParaRPr lang="en-US" sz="2400" b="1" i="1"/>
          </a:p>
        </p:txBody>
      </p:sp>
      <p:pic>
        <p:nvPicPr>
          <p:cNvPr id="16390" name="Picture 5" descr="hh00546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26400" y="457200"/>
            <a:ext cx="297391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926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nimBg="1"/>
      <p:bldP spid="1434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69701"/>
            <a:ext cx="4851042" cy="854298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US" sz="3200" dirty="0" err="1" smtClean="0">
                <a:solidFill>
                  <a:srgbClr val="FFFF00"/>
                </a:solidFill>
                <a:latin typeface="AR DARLING" pitchFamily="2" charset="0"/>
              </a:rPr>
              <a:t>Membangun</a:t>
            </a:r>
            <a:r>
              <a:rPr lang="en-US" sz="3200" dirty="0" smtClean="0">
                <a:solidFill>
                  <a:srgbClr val="FFFF00"/>
                </a:solidFill>
                <a:latin typeface="AR DARLING" pitchFamily="2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R DARLING" pitchFamily="2" charset="0"/>
              </a:rPr>
              <a:t>Kepribadian</a:t>
            </a:r>
            <a:r>
              <a:rPr lang="en-US" sz="3200" dirty="0" smtClean="0">
                <a:solidFill>
                  <a:srgbClr val="FFFF00"/>
                </a:solidFill>
                <a:latin typeface="AR DARLING" pitchFamily="2" charset="0"/>
              </a:rPr>
              <a:t/>
            </a:r>
            <a:br>
              <a:rPr lang="en-US" sz="3200" dirty="0" smtClean="0">
                <a:solidFill>
                  <a:srgbClr val="FFFF00"/>
                </a:solidFill>
                <a:latin typeface="AR DARLING" pitchFamily="2" charset="0"/>
              </a:rPr>
            </a:br>
            <a:r>
              <a:rPr lang="en-US" sz="3200" dirty="0" err="1" smtClean="0">
                <a:solidFill>
                  <a:srgbClr val="FFFF00"/>
                </a:solidFill>
                <a:latin typeface="AR DARLING" pitchFamily="2" charset="0"/>
              </a:rPr>
              <a:t>Dengan</a:t>
            </a:r>
            <a:r>
              <a:rPr lang="en-US" sz="3200" dirty="0" smtClean="0">
                <a:solidFill>
                  <a:srgbClr val="FFFF00"/>
                </a:solidFill>
                <a:latin typeface="AR DARLING" pitchFamily="2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R DARLING" pitchFamily="2" charset="0"/>
              </a:rPr>
              <a:t>Kekuatan</a:t>
            </a:r>
            <a:r>
              <a:rPr lang="en-US" sz="3200" dirty="0" smtClean="0">
                <a:solidFill>
                  <a:srgbClr val="FFFF00"/>
                </a:solidFill>
                <a:latin typeface="AR DARLING" pitchFamily="2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R DARLING" pitchFamily="2" charset="0"/>
              </a:rPr>
              <a:t>Integritas</a:t>
            </a:r>
            <a:r>
              <a:rPr lang="en-US" sz="3200" dirty="0" smtClean="0">
                <a:solidFill>
                  <a:srgbClr val="FFFF00"/>
                </a:solidFill>
                <a:latin typeface="AR DARLING" pitchFamily="2" charset="0"/>
              </a:rPr>
              <a:t>. </a:t>
            </a:r>
            <a:endParaRPr lang="en-US" sz="3200" dirty="0">
              <a:solidFill>
                <a:srgbClr val="FFFF00"/>
              </a:solidFill>
              <a:latin typeface="AR DARLING" pitchFamily="2" charset="0"/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383547"/>
              </p:ext>
            </p:extLst>
          </p:nvPr>
        </p:nvGraphicFramePr>
        <p:xfrm>
          <a:off x="406400" y="1676400"/>
          <a:ext cx="11379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1A96-AF3A-40C8-9407-C8910C6D2BB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2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14" grpId="0">
        <p:bldAsOne/>
      </p:bldGraphic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37892" y="2562895"/>
            <a:ext cx="7778839" cy="1288961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id-ID" sz="4400" b="1" dirty="0" smtClean="0">
                <a:latin typeface="Algerian" pitchFamily="82" charset="0"/>
              </a:rPr>
              <a:t>III. PENGUATAN INTEGRITAS MELALUI Team Learning</a:t>
            </a:r>
            <a:endParaRPr lang="en-US" sz="4400" b="1" dirty="0" smtClean="0">
              <a:solidFill>
                <a:schemeClr val="tx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4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63639"/>
            <a:ext cx="10058400" cy="1273721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algn="ctr"/>
            <a:r>
              <a:rPr lang="id-ID" dirty="0" smtClean="0">
                <a:solidFill>
                  <a:srgbClr val="FFFF00"/>
                </a:solidFill>
                <a:latin typeface="AR DARLING" pitchFamily="2" charset="0"/>
              </a:rPr>
              <a:t>Tahapan Dalam Team Learning Penguatan </a:t>
            </a:r>
            <a:br>
              <a:rPr lang="id-ID" dirty="0" smtClean="0">
                <a:solidFill>
                  <a:srgbClr val="FFFF00"/>
                </a:solidFill>
                <a:latin typeface="AR DARLING" pitchFamily="2" charset="0"/>
              </a:rPr>
            </a:br>
            <a:r>
              <a:rPr lang="id-ID" dirty="0" smtClean="0">
                <a:solidFill>
                  <a:srgbClr val="FFFF00"/>
                </a:solidFill>
                <a:latin typeface="AR DARLING" pitchFamily="2" charset="0"/>
              </a:rPr>
              <a:t>Integritas dan Pencegahan Korupsi </a:t>
            </a:r>
            <a:endParaRPr lang="id-ID" dirty="0">
              <a:solidFill>
                <a:srgbClr val="FFFF00"/>
              </a:solidFill>
              <a:latin typeface="AR DARLI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221" y="23631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`</a:t>
            </a:r>
            <a:endParaRPr lang="id-ID" dirty="0"/>
          </a:p>
        </p:txBody>
      </p:sp>
      <p:sp>
        <p:nvSpPr>
          <p:cNvPr id="4" name="Rounded Rectangle 3"/>
          <p:cNvSpPr/>
          <p:nvPr/>
        </p:nvSpPr>
        <p:spPr>
          <a:xfrm>
            <a:off x="127330" y="5453513"/>
            <a:ext cx="1389413" cy="890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u="sng" dirty="0" smtClean="0"/>
              <a:t>Tahap I</a:t>
            </a:r>
          </a:p>
          <a:p>
            <a:pPr algn="ctr"/>
            <a:r>
              <a:rPr lang="id-ID" dirty="0" smtClean="0"/>
              <a:t>Penciptaan Kondisi</a:t>
            </a:r>
            <a:endParaRPr lang="id-ID" dirty="0"/>
          </a:p>
        </p:txBody>
      </p:sp>
      <p:sp>
        <p:nvSpPr>
          <p:cNvPr id="6" name="Rounded Rectangle 5"/>
          <p:cNvSpPr/>
          <p:nvPr/>
        </p:nvSpPr>
        <p:spPr>
          <a:xfrm>
            <a:off x="1530390" y="4903083"/>
            <a:ext cx="1692235" cy="1128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u="sng" dirty="0" smtClean="0"/>
              <a:t>Tahap II</a:t>
            </a:r>
          </a:p>
          <a:p>
            <a:pPr algn="ctr"/>
            <a:r>
              <a:rPr lang="id-ID" dirty="0" smtClean="0"/>
              <a:t>Analisis Learning Disabilities</a:t>
            </a:r>
            <a:endParaRPr lang="id-ID" dirty="0"/>
          </a:p>
        </p:txBody>
      </p:sp>
      <p:sp>
        <p:nvSpPr>
          <p:cNvPr id="8" name="Rounded Rectangle 7"/>
          <p:cNvSpPr/>
          <p:nvPr/>
        </p:nvSpPr>
        <p:spPr>
          <a:xfrm>
            <a:off x="3252121" y="4576512"/>
            <a:ext cx="1472541" cy="890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u="sng" dirty="0" smtClean="0"/>
              <a:t>Tahap III</a:t>
            </a:r>
          </a:p>
          <a:p>
            <a:pPr algn="ctr"/>
            <a:r>
              <a:rPr lang="id-ID" dirty="0" smtClean="0"/>
              <a:t>Pemantapan Kesiapa</a:t>
            </a:r>
            <a:endParaRPr lang="id-ID" dirty="0"/>
          </a:p>
        </p:txBody>
      </p:sp>
      <p:sp>
        <p:nvSpPr>
          <p:cNvPr id="10" name="Rounded Rectangle 9"/>
          <p:cNvSpPr/>
          <p:nvPr/>
        </p:nvSpPr>
        <p:spPr>
          <a:xfrm>
            <a:off x="4800625" y="3608993"/>
            <a:ext cx="1758291" cy="1579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u="sng" dirty="0" smtClean="0"/>
              <a:t>Tahap IV</a:t>
            </a:r>
            <a:endParaRPr lang="id-ID" b="1" u="sng" dirty="0"/>
          </a:p>
          <a:p>
            <a:pPr algn="ctr"/>
            <a:r>
              <a:rPr lang="id-ID" dirty="0" smtClean="0"/>
              <a:t>Menetapkan Agenda dan</a:t>
            </a:r>
          </a:p>
          <a:p>
            <a:pPr algn="ctr"/>
            <a:r>
              <a:rPr lang="id-ID" dirty="0" smtClean="0"/>
              <a:t>Jadwal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444234" y="2934860"/>
            <a:ext cx="1997282" cy="1614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u="sng" dirty="0" smtClean="0"/>
              <a:t>Tahap V</a:t>
            </a:r>
          </a:p>
          <a:p>
            <a:pPr algn="ctr"/>
            <a:r>
              <a:rPr lang="id-ID" dirty="0" smtClean="0"/>
              <a:t>Intensitas Dialog Dalam Team Sesuai Agenda dan Jadwal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427868" y="2373291"/>
            <a:ext cx="1917192" cy="1512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u="sng" dirty="0" smtClean="0"/>
              <a:t>Tahap VI </a:t>
            </a:r>
          </a:p>
          <a:p>
            <a:pPr algn="ctr"/>
            <a:r>
              <a:rPr lang="id-ID" dirty="0" smtClean="0"/>
              <a:t> - Penetapan  asil</a:t>
            </a:r>
          </a:p>
          <a:p>
            <a:pPr algn="ctr"/>
            <a:r>
              <a:rPr lang="id-ID" dirty="0" smtClean="0"/>
              <a:t>- Pemecahan Masalah</a:t>
            </a:r>
            <a:endParaRPr lang="id-ID" dirty="0"/>
          </a:p>
        </p:txBody>
      </p:sp>
      <p:sp>
        <p:nvSpPr>
          <p:cNvPr id="16" name="Rounded Rectangle 15"/>
          <p:cNvSpPr/>
          <p:nvPr/>
        </p:nvSpPr>
        <p:spPr>
          <a:xfrm>
            <a:off x="10345060" y="1855731"/>
            <a:ext cx="1543793" cy="961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u="sng" dirty="0" smtClean="0"/>
              <a:t>Tahap VII</a:t>
            </a:r>
          </a:p>
          <a:p>
            <a:pPr algn="ctr"/>
            <a:r>
              <a:rPr lang="id-ID" dirty="0" smtClean="0"/>
              <a:t>Laporan dan Feedback</a:t>
            </a:r>
            <a:endParaRPr lang="id-ID" dirty="0"/>
          </a:p>
        </p:txBody>
      </p:sp>
      <p:cxnSp>
        <p:nvCxnSpPr>
          <p:cNvPr id="18" name="Elbow Connector 17"/>
          <p:cNvCxnSpPr/>
          <p:nvPr/>
        </p:nvCxnSpPr>
        <p:spPr>
          <a:xfrm flipV="1">
            <a:off x="757451" y="4903083"/>
            <a:ext cx="1569492" cy="513608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2115403" y="4576512"/>
            <a:ext cx="2142698" cy="326571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3921968" y="3563599"/>
            <a:ext cx="1757314" cy="1012913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5575622" y="2962156"/>
            <a:ext cx="1757314" cy="605252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7332936" y="2336682"/>
            <a:ext cx="2123717" cy="605252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9143367" y="1855731"/>
            <a:ext cx="2123717" cy="480951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92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637731"/>
            <a:ext cx="12191998" cy="5100141"/>
            <a:chOff x="617517" y="-63721"/>
            <a:chExt cx="11051962" cy="6888562"/>
          </a:xfrm>
          <a:solidFill>
            <a:srgbClr val="002060"/>
          </a:solidFill>
        </p:grpSpPr>
        <p:sp>
          <p:nvSpPr>
            <p:cNvPr id="6" name="Rounded Rectangle 5"/>
            <p:cNvSpPr/>
            <p:nvPr/>
          </p:nvSpPr>
          <p:spPr>
            <a:xfrm>
              <a:off x="712519" y="-63721"/>
              <a:ext cx="3542248" cy="3410198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u="sng" dirty="0">
                  <a:solidFill>
                    <a:srgbClr val="FFFF00"/>
                  </a:solidFill>
                </a:rPr>
                <a:t>I. </a:t>
              </a:r>
              <a:r>
                <a:rPr lang="en-GB" sz="2000" u="sng" dirty="0" err="1">
                  <a:solidFill>
                    <a:srgbClr val="FFFF00"/>
                  </a:solidFill>
                </a:rPr>
                <a:t>Penguatan</a:t>
              </a:r>
              <a:r>
                <a:rPr lang="en-GB" sz="2000" u="sng" dirty="0">
                  <a:solidFill>
                    <a:srgbClr val="FFFF00"/>
                  </a:solidFill>
                </a:rPr>
                <a:t> </a:t>
              </a:r>
              <a:r>
                <a:rPr lang="en-GB" sz="2000" u="sng" dirty="0" err="1">
                  <a:solidFill>
                    <a:srgbClr val="FFFF00"/>
                  </a:solidFill>
                </a:rPr>
                <a:t>Integritas</a:t>
              </a:r>
              <a:r>
                <a:rPr lang="en-GB" sz="2000" u="sng" dirty="0">
                  <a:solidFill>
                    <a:srgbClr val="FFFF00"/>
                  </a:solidFill>
                </a:rPr>
                <a:t> </a:t>
              </a:r>
              <a:r>
                <a:rPr lang="en-GB" sz="2000" dirty="0">
                  <a:solidFill>
                    <a:srgbClr val="FFFF00"/>
                  </a:solidFill>
                </a:rPr>
                <a:t>: </a:t>
              </a:r>
            </a:p>
            <a:p>
              <a:pPr marL="342900" indent="-342900">
                <a:buAutoNum type="arabicPeriod"/>
              </a:pPr>
              <a:r>
                <a:rPr lang="en-GB" sz="2000" dirty="0">
                  <a:solidFill>
                    <a:srgbClr val="FFFF00"/>
                  </a:solidFill>
                </a:rPr>
                <a:t>Norma &amp; </a:t>
              </a:r>
              <a:r>
                <a:rPr lang="en-GB" sz="2000" dirty="0" err="1" smtClean="0">
                  <a:solidFill>
                    <a:srgbClr val="FFFF00"/>
                  </a:solidFill>
                </a:rPr>
                <a:t>Etika</a:t>
              </a:r>
              <a:r>
                <a:rPr lang="id-ID" sz="2000" dirty="0" smtClean="0">
                  <a:solidFill>
                    <a:srgbClr val="FFFF00"/>
                  </a:solidFill>
                </a:rPr>
                <a:t>,( Kode Etik Birokrasi Pemda )</a:t>
              </a:r>
              <a:endParaRPr lang="en-GB" sz="2000" dirty="0">
                <a:solidFill>
                  <a:srgbClr val="FFFF00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GB" sz="2000" dirty="0" err="1">
                  <a:solidFill>
                    <a:srgbClr val="FFFF00"/>
                  </a:solidFill>
                </a:rPr>
                <a:t>Regulasi</a:t>
              </a:r>
              <a:r>
                <a:rPr lang="en-GB" sz="2000" dirty="0">
                  <a:solidFill>
                    <a:srgbClr val="FFFF00"/>
                  </a:solidFill>
                </a:rPr>
                <a:t> &amp; </a:t>
              </a:r>
              <a:r>
                <a:rPr lang="en-GB" sz="2000" dirty="0" err="1" smtClean="0">
                  <a:solidFill>
                    <a:srgbClr val="FFFF00"/>
                  </a:solidFill>
                </a:rPr>
                <a:t>Hukum</a:t>
              </a:r>
              <a:r>
                <a:rPr lang="id-ID" sz="2000" dirty="0" smtClean="0">
                  <a:solidFill>
                    <a:srgbClr val="FFFF00"/>
                  </a:solidFill>
                </a:rPr>
                <a:t> yang bersifat mengikat dan menjadi acuan</a:t>
              </a:r>
              <a:endParaRPr lang="en-GB" sz="2000" dirty="0">
                <a:solidFill>
                  <a:srgbClr val="FFFF00"/>
                </a:solidFill>
              </a:endParaRPr>
            </a:p>
            <a:p>
              <a:pPr marL="342900" indent="-342900">
                <a:buAutoNum type="arabicPeriod"/>
              </a:pPr>
              <a:r>
                <a:rPr lang="id-ID" sz="2000" dirty="0" smtClean="0">
                  <a:solidFill>
                    <a:srgbClr val="FFFF00"/>
                  </a:solidFill>
                </a:rPr>
                <a:t>Good </a:t>
              </a:r>
              <a:r>
                <a:rPr lang="en-GB" sz="2000" dirty="0" smtClean="0">
                  <a:solidFill>
                    <a:srgbClr val="FFFF00"/>
                  </a:solidFill>
                </a:rPr>
                <a:t>Govern</a:t>
              </a:r>
              <a:r>
                <a:rPr lang="id-ID" sz="2000" dirty="0" smtClean="0">
                  <a:solidFill>
                    <a:srgbClr val="FFFF00"/>
                  </a:solidFill>
                </a:rPr>
                <a:t>ance</a:t>
              </a:r>
              <a:endParaRPr lang="en-GB" sz="2000" dirty="0">
                <a:solidFill>
                  <a:srgbClr val="FFFF00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GB" sz="2000" dirty="0" err="1" smtClean="0">
                  <a:solidFill>
                    <a:srgbClr val="FFFF00"/>
                  </a:solidFill>
                </a:rPr>
                <a:t>Profesionalisme</a:t>
              </a:r>
              <a:r>
                <a:rPr lang="id-ID" sz="2000" dirty="0" smtClean="0">
                  <a:solidFill>
                    <a:srgbClr val="FFFF00"/>
                  </a:solidFill>
                </a:rPr>
                <a:t> </a:t>
              </a:r>
              <a:r>
                <a:rPr lang="en-GB" sz="2000" dirty="0" err="1" smtClean="0">
                  <a:solidFill>
                    <a:srgbClr val="FFFF00"/>
                  </a:solidFill>
                </a:rPr>
                <a:t>Aparatur</a:t>
              </a:r>
              <a:endParaRPr lang="en-GB" sz="2000" dirty="0">
                <a:solidFill>
                  <a:srgbClr val="FFFF00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17517" y="3789384"/>
              <a:ext cx="3823854" cy="295101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 smtClean="0">
                  <a:solidFill>
                    <a:srgbClr val="FFFF00"/>
                  </a:solidFill>
                </a:rPr>
                <a:t>I</a:t>
              </a:r>
              <a:r>
                <a:rPr lang="id-ID" sz="2400" dirty="0" smtClean="0">
                  <a:solidFill>
                    <a:srgbClr val="FFFF00"/>
                  </a:solidFill>
                </a:rPr>
                <a:t>V</a:t>
              </a:r>
              <a:r>
                <a:rPr lang="en-GB" sz="2400" dirty="0" smtClean="0">
                  <a:solidFill>
                    <a:srgbClr val="FFFF00"/>
                  </a:solidFill>
                </a:rPr>
                <a:t>. </a:t>
              </a:r>
              <a:r>
                <a:rPr lang="en-GB" sz="2400" dirty="0" err="1">
                  <a:solidFill>
                    <a:srgbClr val="FFFF00"/>
                  </a:solidFill>
                </a:rPr>
                <a:t>Pengembangan</a:t>
              </a:r>
              <a:r>
                <a:rPr lang="en-GB" sz="2400" dirty="0">
                  <a:solidFill>
                    <a:srgbClr val="FFFF00"/>
                  </a:solidFill>
                </a:rPr>
                <a:t> </a:t>
              </a:r>
              <a:r>
                <a:rPr lang="en-GB" sz="2400" dirty="0" err="1">
                  <a:solidFill>
                    <a:srgbClr val="FFFF00"/>
                  </a:solidFill>
                </a:rPr>
                <a:t>Sistem</a:t>
              </a:r>
              <a:r>
                <a:rPr lang="en-GB" sz="2400" dirty="0">
                  <a:solidFill>
                    <a:srgbClr val="FFFF00"/>
                  </a:solidFill>
                </a:rPr>
                <a:t> </a:t>
              </a:r>
              <a:r>
                <a:rPr lang="id-ID" sz="2400" dirty="0" smtClean="0">
                  <a:solidFill>
                    <a:srgbClr val="FFFF00"/>
                  </a:solidFill>
                </a:rPr>
                <a:t>dan </a:t>
              </a:r>
              <a:r>
                <a:rPr lang="en-GB" sz="2400" dirty="0" err="1" smtClean="0">
                  <a:solidFill>
                    <a:srgbClr val="FFFF00"/>
                  </a:solidFill>
                </a:rPr>
                <a:t>Penguatan</a:t>
              </a:r>
              <a:r>
                <a:rPr lang="en-GB" sz="2400" dirty="0" smtClean="0">
                  <a:solidFill>
                    <a:srgbClr val="FFFF00"/>
                  </a:solidFill>
                </a:rPr>
                <a:t> </a:t>
              </a:r>
              <a:r>
                <a:rPr lang="en-GB" sz="2400" dirty="0" err="1">
                  <a:solidFill>
                    <a:srgbClr val="FFFF00"/>
                  </a:solidFill>
                </a:rPr>
                <a:t>Aplikasi</a:t>
              </a:r>
              <a:endParaRPr lang="en-GB" sz="2400" dirty="0">
                <a:solidFill>
                  <a:srgbClr val="FFFF00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GB" sz="2400" dirty="0" err="1">
                  <a:solidFill>
                    <a:srgbClr val="FFFF00"/>
                  </a:solidFill>
                </a:rPr>
                <a:t>Transparansi</a:t>
              </a:r>
              <a:r>
                <a:rPr lang="en-GB" sz="2400" dirty="0">
                  <a:solidFill>
                    <a:srgbClr val="FFFF00"/>
                  </a:solidFill>
                </a:rPr>
                <a:t> </a:t>
              </a:r>
              <a:r>
                <a:rPr lang="en-GB" sz="2400" dirty="0" err="1">
                  <a:solidFill>
                    <a:srgbClr val="FFFF00"/>
                  </a:solidFill>
                </a:rPr>
                <a:t>Kebijakan</a:t>
              </a:r>
              <a:r>
                <a:rPr lang="en-GB" sz="2400" dirty="0">
                  <a:solidFill>
                    <a:srgbClr val="FFFF00"/>
                  </a:solidFill>
                </a:rPr>
                <a:t> </a:t>
              </a:r>
              <a:r>
                <a:rPr lang="en-GB" sz="2400" dirty="0" err="1">
                  <a:solidFill>
                    <a:srgbClr val="FFFF00"/>
                  </a:solidFill>
                </a:rPr>
                <a:t>Pelayanan</a:t>
              </a:r>
              <a:endParaRPr lang="en-GB" sz="2400" dirty="0">
                <a:solidFill>
                  <a:srgbClr val="FFFF00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GB" sz="2400" dirty="0" err="1">
                  <a:solidFill>
                    <a:srgbClr val="FFFF00"/>
                  </a:solidFill>
                </a:rPr>
                <a:t>Transparansi</a:t>
              </a:r>
              <a:r>
                <a:rPr lang="en-GB" sz="2400" dirty="0">
                  <a:solidFill>
                    <a:srgbClr val="FFFF00"/>
                  </a:solidFill>
                </a:rPr>
                <a:t> system online</a:t>
              </a:r>
            </a:p>
            <a:p>
              <a:pPr marL="342900" indent="-342900">
                <a:buAutoNum type="arabicPeriod"/>
              </a:pPr>
              <a:r>
                <a:rPr lang="en-GB" sz="2400" dirty="0" err="1">
                  <a:solidFill>
                    <a:srgbClr val="FFFF00"/>
                  </a:solidFill>
                </a:rPr>
                <a:t>Penguatan</a:t>
              </a:r>
              <a:r>
                <a:rPr lang="en-GB" sz="2400" dirty="0">
                  <a:solidFill>
                    <a:srgbClr val="FFFF00"/>
                  </a:solidFill>
                </a:rPr>
                <a:t> </a:t>
              </a:r>
              <a:r>
                <a:rPr lang="en-GB" sz="2400" dirty="0" err="1">
                  <a:solidFill>
                    <a:srgbClr val="FFFF00"/>
                  </a:solidFill>
                </a:rPr>
                <a:t>Akuntabilitas</a:t>
              </a:r>
              <a:endParaRPr lang="en-GB" sz="2400" dirty="0">
                <a:solidFill>
                  <a:srgbClr val="FFFF0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500739" y="459769"/>
              <a:ext cx="2897579" cy="170233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dirty="0">
                  <a:solidFill>
                    <a:srgbClr val="FFFF00"/>
                  </a:solidFill>
                </a:rPr>
                <a:t>III. </a:t>
              </a:r>
              <a:r>
                <a:rPr lang="id-ID" sz="2000" dirty="0">
                  <a:solidFill>
                    <a:srgbClr val="FFFF00"/>
                  </a:solidFill>
                </a:rPr>
                <a:t>Pemecahan </a:t>
              </a:r>
              <a:r>
                <a:rPr lang="id-ID" sz="2000" dirty="0" smtClean="0">
                  <a:solidFill>
                    <a:srgbClr val="FFFF00"/>
                  </a:solidFill>
                </a:rPr>
                <a:t>Masalah Pelayanan Public</a:t>
              </a:r>
              <a:endParaRPr lang="en-GB" sz="2000" dirty="0">
                <a:solidFill>
                  <a:srgbClr val="FFFF00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GB" sz="2000" dirty="0">
                  <a:solidFill>
                    <a:srgbClr val="FFFF00"/>
                  </a:solidFill>
                </a:rPr>
                <a:t>Predictable</a:t>
              </a:r>
            </a:p>
            <a:p>
              <a:pPr marL="342900" indent="-342900">
                <a:buAutoNum type="arabicPeriod"/>
              </a:pPr>
              <a:r>
                <a:rPr lang="en-GB" sz="2000" dirty="0">
                  <a:solidFill>
                    <a:srgbClr val="FFFF00"/>
                  </a:solidFill>
                </a:rPr>
                <a:t>Unpredictable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482932" y="3375065"/>
              <a:ext cx="3186547" cy="344977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 smtClean="0">
                  <a:solidFill>
                    <a:srgbClr val="FFFF00"/>
                  </a:solidFill>
                </a:rPr>
                <a:t>V</a:t>
              </a:r>
              <a:r>
                <a:rPr lang="en-GB" dirty="0">
                  <a:solidFill>
                    <a:srgbClr val="FFFF00"/>
                  </a:solidFill>
                </a:rPr>
                <a:t>. </a:t>
              </a:r>
              <a:r>
                <a:rPr lang="en-GB" dirty="0" err="1">
                  <a:solidFill>
                    <a:srgbClr val="FFFF00"/>
                  </a:solidFill>
                </a:rPr>
                <a:t>Strategi</a:t>
              </a:r>
              <a:r>
                <a:rPr lang="en-GB" dirty="0">
                  <a:solidFill>
                    <a:srgbClr val="FFFF00"/>
                  </a:solidFill>
                </a:rPr>
                <a:t> </a:t>
              </a:r>
              <a:r>
                <a:rPr lang="en-GB" dirty="0" err="1">
                  <a:solidFill>
                    <a:srgbClr val="FFFF00"/>
                  </a:solidFill>
                </a:rPr>
                <a:t>Penguatan</a:t>
              </a:r>
              <a:r>
                <a:rPr lang="en-GB" dirty="0">
                  <a:solidFill>
                    <a:srgbClr val="FFFF00"/>
                  </a:solidFill>
                </a:rPr>
                <a:t> </a:t>
              </a:r>
              <a:r>
                <a:rPr lang="en-GB" dirty="0" err="1">
                  <a:solidFill>
                    <a:srgbClr val="FFFF00"/>
                  </a:solidFill>
                </a:rPr>
                <a:t>Integritas</a:t>
              </a:r>
              <a:r>
                <a:rPr lang="en-GB" dirty="0">
                  <a:solidFill>
                    <a:srgbClr val="FFFF00"/>
                  </a:solidFill>
                </a:rPr>
                <a:t> </a:t>
              </a:r>
              <a:r>
                <a:rPr lang="en-GB" dirty="0" err="1">
                  <a:solidFill>
                    <a:srgbClr val="FFFF00"/>
                  </a:solidFill>
                </a:rPr>
                <a:t>dan</a:t>
              </a:r>
              <a:r>
                <a:rPr lang="en-GB" dirty="0">
                  <a:solidFill>
                    <a:srgbClr val="FFFF00"/>
                  </a:solidFill>
                </a:rPr>
                <a:t> </a:t>
              </a:r>
              <a:r>
                <a:rPr lang="en-GB" dirty="0" err="1">
                  <a:solidFill>
                    <a:srgbClr val="FFFF00"/>
                  </a:solidFill>
                </a:rPr>
                <a:t>Pencegahan</a:t>
              </a:r>
              <a:r>
                <a:rPr lang="en-GB" dirty="0">
                  <a:solidFill>
                    <a:srgbClr val="FFFF00"/>
                  </a:solidFill>
                </a:rPr>
                <a:t> </a:t>
              </a:r>
              <a:r>
                <a:rPr lang="en-GB" dirty="0" err="1">
                  <a:solidFill>
                    <a:srgbClr val="FFFF00"/>
                  </a:solidFill>
                </a:rPr>
                <a:t>Korupsi</a:t>
              </a:r>
              <a:endParaRPr lang="en-GB" dirty="0">
                <a:solidFill>
                  <a:srgbClr val="FFFF00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GB" dirty="0" err="1">
                  <a:solidFill>
                    <a:srgbClr val="FFFF00"/>
                  </a:solidFill>
                </a:rPr>
                <a:t>Penguatan</a:t>
              </a:r>
              <a:r>
                <a:rPr lang="en-GB" dirty="0">
                  <a:solidFill>
                    <a:srgbClr val="FFFF00"/>
                  </a:solidFill>
                </a:rPr>
                <a:t> </a:t>
              </a:r>
              <a:r>
                <a:rPr lang="id-ID" dirty="0" smtClean="0">
                  <a:solidFill>
                    <a:srgbClr val="FFFF00"/>
                  </a:solidFill>
                </a:rPr>
                <a:t>sistem </a:t>
              </a:r>
              <a:r>
                <a:rPr lang="id-ID" dirty="0">
                  <a:solidFill>
                    <a:srgbClr val="FFFF00"/>
                  </a:solidFill>
                </a:rPr>
                <a:t>pengawasan </a:t>
              </a:r>
              <a:r>
                <a:rPr lang="en-GB" dirty="0" smtClean="0">
                  <a:solidFill>
                    <a:srgbClr val="FFFF00"/>
                  </a:solidFill>
                </a:rPr>
                <a:t>internal</a:t>
              </a:r>
              <a:endParaRPr lang="en-GB" dirty="0">
                <a:solidFill>
                  <a:srgbClr val="FFFF00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GB" dirty="0" err="1" smtClean="0">
                  <a:solidFill>
                    <a:srgbClr val="FFFF00"/>
                  </a:solidFill>
                </a:rPr>
                <a:t>Peng</a:t>
              </a:r>
              <a:r>
                <a:rPr lang="id-ID" dirty="0" smtClean="0">
                  <a:solidFill>
                    <a:srgbClr val="FFFF00"/>
                  </a:solidFill>
                </a:rPr>
                <a:t>uatan</a:t>
              </a:r>
              <a:r>
                <a:rPr lang="en-GB" dirty="0" smtClean="0">
                  <a:solidFill>
                    <a:srgbClr val="FFFF00"/>
                  </a:solidFill>
                </a:rPr>
                <a:t> </a:t>
              </a:r>
              <a:r>
                <a:rPr lang="en-GB" dirty="0" err="1">
                  <a:solidFill>
                    <a:srgbClr val="FFFF00"/>
                  </a:solidFill>
                </a:rPr>
                <a:t>partisipasi</a:t>
              </a:r>
              <a:r>
                <a:rPr lang="en-GB" dirty="0">
                  <a:solidFill>
                    <a:srgbClr val="FFFF00"/>
                  </a:solidFill>
                </a:rPr>
                <a:t> </a:t>
              </a:r>
              <a:r>
                <a:rPr lang="en-GB" dirty="0" err="1" smtClean="0">
                  <a:solidFill>
                    <a:srgbClr val="FFFF00"/>
                  </a:solidFill>
                </a:rPr>
                <a:t>masyarakat</a:t>
              </a:r>
              <a:endParaRPr lang="id-ID" dirty="0" smtClean="0">
                <a:solidFill>
                  <a:srgbClr val="FFFF00"/>
                </a:solidFill>
              </a:endParaRPr>
            </a:p>
            <a:p>
              <a:pPr marL="342900" indent="-342900">
                <a:buAutoNum type="arabicPeriod"/>
              </a:pPr>
              <a:r>
                <a:rPr lang="id-ID" dirty="0" smtClean="0">
                  <a:solidFill>
                    <a:srgbClr val="FFFF00"/>
                  </a:solidFill>
                </a:rPr>
                <a:t>Reward and Punishment</a:t>
              </a:r>
            </a:p>
            <a:p>
              <a:pPr marL="342900" indent="-342900">
                <a:buAutoNum type="arabicPeriod"/>
              </a:pPr>
              <a:r>
                <a:rPr lang="id-ID" dirty="0" smtClean="0">
                  <a:solidFill>
                    <a:srgbClr val="FFFF00"/>
                  </a:solidFill>
                </a:rPr>
                <a:t>Penegakan hukum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951333" y="2741339"/>
              <a:ext cx="3139132" cy="279678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800" dirty="0">
                  <a:solidFill>
                    <a:srgbClr val="FFFF00"/>
                  </a:solidFill>
                </a:rPr>
                <a:t>AGENDA TEAM LEARNING UNTUK PENGUATAN INTEGRITAS</a:t>
              </a:r>
            </a:p>
          </p:txBody>
        </p:sp>
      </p:grpSp>
      <p:cxnSp>
        <p:nvCxnSpPr>
          <p:cNvPr id="13" name="Straight Arrow Connector 12"/>
          <p:cNvCxnSpPr>
            <a:stCxn id="10" idx="1"/>
            <a:endCxn id="6" idx="3"/>
          </p:cNvCxnSpPr>
          <p:nvPr/>
        </p:nvCxnSpPr>
        <p:spPr>
          <a:xfrm flipH="1" flipV="1">
            <a:off x="4012441" y="2900149"/>
            <a:ext cx="1275554" cy="11176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7" idx="3"/>
          </p:cNvCxnSpPr>
          <p:nvPr/>
        </p:nvCxnSpPr>
        <p:spPr>
          <a:xfrm flipH="1">
            <a:off x="4218294" y="5481969"/>
            <a:ext cx="1069701" cy="1009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7"/>
            <a:endCxn id="8" idx="1"/>
          </p:cNvCxnSpPr>
          <p:nvPr/>
        </p:nvCxnSpPr>
        <p:spPr>
          <a:xfrm flipV="1">
            <a:off x="7736664" y="2655498"/>
            <a:ext cx="959731" cy="136228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5"/>
            <a:endCxn id="9" idx="1"/>
          </p:cNvCxnSpPr>
          <p:nvPr/>
        </p:nvCxnSpPr>
        <p:spPr>
          <a:xfrm flipV="1">
            <a:off x="7736664" y="5460803"/>
            <a:ext cx="940087" cy="211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391477" y="49944"/>
            <a:ext cx="9505056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>
                <a:solidFill>
                  <a:srgbClr val="FFFF00"/>
                </a:solidFill>
                <a:latin typeface="Arial Black" pitchFamily="34" charset="0"/>
              </a:rPr>
              <a:t>Agenda Untuk Penguatan Integritas dan Pencegahan Korupsi</a:t>
            </a:r>
            <a:endParaRPr lang="id-ID" sz="2800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914093" y="1637731"/>
            <a:ext cx="3196471" cy="126037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smtClean="0">
                <a:solidFill>
                  <a:srgbClr val="FFFF00"/>
                </a:solidFill>
              </a:rPr>
              <a:t>II. </a:t>
            </a:r>
            <a:r>
              <a:rPr lang="id-ID" sz="2000" dirty="0" smtClean="0">
                <a:solidFill>
                  <a:srgbClr val="FFFF00"/>
                </a:solidFill>
              </a:rPr>
              <a:t>Kebijakan dan Strategi Pemda Kota Bogor dalam pencegahan Korupsi,</a:t>
            </a:r>
            <a:endParaRPr lang="en-GB" sz="2000" dirty="0">
              <a:solidFill>
                <a:srgbClr val="FFFF00"/>
              </a:solidFill>
            </a:endParaRPr>
          </a:p>
        </p:txBody>
      </p:sp>
      <p:cxnSp>
        <p:nvCxnSpPr>
          <p:cNvPr id="23" name="Straight Arrow Connector 22"/>
          <p:cNvCxnSpPr>
            <a:stCxn id="10" idx="0"/>
            <a:endCxn id="22" idx="2"/>
          </p:cNvCxnSpPr>
          <p:nvPr/>
        </p:nvCxnSpPr>
        <p:spPr>
          <a:xfrm flipH="1" flipV="1">
            <a:off x="6512329" y="2898103"/>
            <a:ext cx="1" cy="81643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9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38946" y="2846231"/>
            <a:ext cx="9720973" cy="1339402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4000" dirty="0">
                <a:solidFill>
                  <a:srgbClr val="FFFF00"/>
                </a:solidFill>
                <a:latin typeface="Algerian" pitchFamily="82" charset="0"/>
              </a:rPr>
              <a:t>B</a:t>
            </a:r>
            <a:r>
              <a:rPr lang="id-ID" sz="4000" dirty="0" smtClean="0">
                <a:solidFill>
                  <a:srgbClr val="FFFF00"/>
                </a:solidFill>
                <a:latin typeface="Algerian" pitchFamily="82" charset="0"/>
              </a:rPr>
              <a:t>. PRINSIP-PRINSIP DASAR TEAM LEARNING</a:t>
            </a:r>
            <a:endParaRPr lang="id-ID" sz="4000" dirty="0">
              <a:solidFill>
                <a:srgbClr val="FFFF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55570"/>
            <a:ext cx="10058400" cy="1721715"/>
          </a:xfrm>
          <a:solidFill>
            <a:srgbClr val="FFC000"/>
          </a:solidFill>
        </p:spPr>
        <p:txBody>
          <a:bodyPr>
            <a:normAutofit lnSpcReduction="10000"/>
          </a:bodyPr>
          <a:lstStyle/>
          <a:p>
            <a:pPr algn="just"/>
            <a:r>
              <a:rPr lang="id-ID" sz="4000" dirty="0" smtClean="0">
                <a:latin typeface="Aharoni" pitchFamily="2" charset="-79"/>
                <a:cs typeface="Aharoni" pitchFamily="2" charset="-79"/>
              </a:rPr>
              <a:t>1. </a:t>
            </a:r>
            <a:r>
              <a:rPr lang="id-ID" sz="2800" dirty="0" smtClean="0">
                <a:latin typeface="Aharoni" pitchFamily="2" charset="-79"/>
                <a:cs typeface="Aharoni" pitchFamily="2" charset="-79"/>
              </a:rPr>
              <a:t>Meningkatkan kapasitas budaya organisasi melalui dialog dalam team (sekelompok individu yang memiliki fungsi masing-masing dalam memecahkan masalah melalui organisasi/ unit organisasi</a:t>
            </a:r>
            <a:endParaRPr lang="id-ID" sz="2800" dirty="0"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64406" y="1841679"/>
            <a:ext cx="8847786" cy="4353059"/>
            <a:chOff x="4005329" y="1899633"/>
            <a:chExt cx="5177308" cy="4446433"/>
          </a:xfrm>
        </p:grpSpPr>
        <p:sp>
          <p:nvSpPr>
            <p:cNvPr id="5" name="Oval 4"/>
            <p:cNvSpPr/>
            <p:nvPr/>
          </p:nvSpPr>
          <p:spPr>
            <a:xfrm>
              <a:off x="4005329" y="4008550"/>
              <a:ext cx="2532845" cy="2337516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 smtClean="0">
                  <a:solidFill>
                    <a:srgbClr val="7030A0"/>
                  </a:solidFill>
                  <a:latin typeface="Arial Black" pitchFamily="34" charset="0"/>
                </a:rPr>
                <a:t>PARTNERSHIP</a:t>
              </a:r>
              <a:endParaRPr lang="id-ID" sz="1600" dirty="0">
                <a:solidFill>
                  <a:srgbClr val="7030A0"/>
                </a:solidFill>
                <a:latin typeface="Arial Black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538175" y="3995671"/>
              <a:ext cx="2644462" cy="2337516"/>
            </a:xfrm>
            <a:prstGeom prst="ellipse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b="1" dirty="0" smtClean="0">
                  <a:solidFill>
                    <a:srgbClr val="7030A0"/>
                  </a:solidFill>
                  <a:latin typeface="Arial Black" pitchFamily="34" charset="0"/>
                </a:rPr>
                <a:t>KOLABORATIF</a:t>
              </a:r>
              <a:endParaRPr lang="id-ID" sz="1600" b="1" dirty="0">
                <a:solidFill>
                  <a:srgbClr val="7030A0"/>
                </a:solidFill>
                <a:latin typeface="Arial Black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271752" y="1899633"/>
              <a:ext cx="2532845" cy="2337516"/>
            </a:xfrm>
            <a:prstGeom prst="ellipse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b="1" dirty="0" smtClean="0">
                  <a:solidFill>
                    <a:srgbClr val="7030A0"/>
                  </a:solidFill>
                  <a:latin typeface="Arial Black" pitchFamily="34" charset="0"/>
                </a:rPr>
                <a:t>KESETARAAN KEDUDUKAN</a:t>
              </a:r>
              <a:endParaRPr lang="id-ID" sz="1600" b="1" dirty="0">
                <a:solidFill>
                  <a:srgbClr val="7030A0"/>
                </a:solidFill>
                <a:latin typeface="Arial Black" pitchFamily="34" charset="0"/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5409127" y="3296993"/>
              <a:ext cx="2395470" cy="159698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937160" y="4095483"/>
              <a:ext cx="1339403" cy="513546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rgbClr val="FFFF00"/>
                  </a:solidFill>
                  <a:latin typeface="Arial Black" pitchFamily="34" charset="0"/>
                </a:rPr>
                <a:t>DIALOG</a:t>
              </a:r>
              <a:endParaRPr lang="id-ID" dirty="0">
                <a:solidFill>
                  <a:srgbClr val="FFFF00"/>
                </a:solidFill>
                <a:latin typeface="Arial Blac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887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97279" y="55570"/>
            <a:ext cx="10058400" cy="860857"/>
          </a:xfrm>
          <a:prstGeom prst="rect">
            <a:avLst/>
          </a:prstGeom>
          <a:solidFill>
            <a:srgbClr val="FFC000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sz="2800" dirty="0" smtClean="0">
                <a:latin typeface="Aharoni" pitchFamily="2" charset="-79"/>
                <a:cs typeface="Aharoni" pitchFamily="2" charset="-79"/>
              </a:rPr>
              <a:t>2. </a:t>
            </a:r>
            <a:r>
              <a:rPr lang="id-ID" sz="2800" dirty="0">
                <a:latin typeface="Aharoni" pitchFamily="2" charset="-79"/>
                <a:cs typeface="Aharoni" pitchFamily="2" charset="-79"/>
              </a:rPr>
              <a:t>D</a:t>
            </a:r>
            <a:r>
              <a:rPr lang="id-ID" sz="2800" dirty="0" smtClean="0">
                <a:latin typeface="Aharoni" pitchFamily="2" charset="-79"/>
                <a:cs typeface="Aharoni" pitchFamily="2" charset="-79"/>
              </a:rPr>
              <a:t>ilakukan pada setiap unit Organisasi di tengah sesi, atau di awal sesi, atau di akhir sesi kegiatan rutin tiap hari</a:t>
            </a:r>
            <a:endParaRPr lang="id-ID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97279" y="1092801"/>
            <a:ext cx="10058400" cy="742920"/>
          </a:xfrm>
          <a:prstGeom prst="rect">
            <a:avLst/>
          </a:prstGeom>
          <a:solidFill>
            <a:srgbClr val="FFC000"/>
          </a:solidFill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sz="2800" dirty="0">
                <a:latin typeface="Aharoni" pitchFamily="2" charset="-79"/>
                <a:cs typeface="Aharoni" pitchFamily="2" charset="-79"/>
              </a:rPr>
              <a:t>3</a:t>
            </a:r>
            <a:r>
              <a:rPr lang="id-ID" sz="2800" dirty="0" smtClean="0">
                <a:latin typeface="Aharoni" pitchFamily="2" charset="-79"/>
                <a:cs typeface="Aharoni" pitchFamily="2" charset="-79"/>
              </a:rPr>
              <a:t>. Waktu yang dimanfaatkan untuk dialog tidak menyita banyak waktu kegiatan utama unit organisasi</a:t>
            </a:r>
            <a:endParaRPr lang="id-ID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79" y="2023122"/>
            <a:ext cx="10058400" cy="860857"/>
          </a:xfrm>
          <a:prstGeom prst="rect">
            <a:avLst/>
          </a:prstGeom>
          <a:solidFill>
            <a:srgbClr val="FFC000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sz="2800" dirty="0" smtClean="0">
                <a:latin typeface="Aharoni" pitchFamily="2" charset="-79"/>
                <a:cs typeface="Aharoni" pitchFamily="2" charset="-79"/>
              </a:rPr>
              <a:t>4. Dialog dipimpin oleh fasilitator tertentu (sesuai dengan urgensi bidang masalah yang dipecahkan/dibicarakan)</a:t>
            </a:r>
            <a:endParaRPr lang="id-ID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79" y="3126316"/>
            <a:ext cx="10058400" cy="1232317"/>
          </a:xfrm>
          <a:prstGeom prst="rect">
            <a:avLst/>
          </a:prstGeom>
          <a:solidFill>
            <a:srgbClr val="FFC000"/>
          </a:solidFill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sz="2800" dirty="0">
                <a:latin typeface="Aharoni" pitchFamily="2" charset="-79"/>
                <a:cs typeface="Aharoni" pitchFamily="2" charset="-79"/>
              </a:rPr>
              <a:t>5</a:t>
            </a:r>
            <a:r>
              <a:rPr lang="id-ID" sz="2800" dirty="0" smtClean="0">
                <a:latin typeface="Aharoni" pitchFamily="2" charset="-79"/>
                <a:cs typeface="Aharoni" pitchFamily="2" charset="-79"/>
              </a:rPr>
              <a:t>. Anggota/staff yang lain sebagai peserta memberi tanggapan dan solusi pemecahan masalah sebagai masukan</a:t>
            </a:r>
            <a:endParaRPr lang="id-ID" sz="28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4636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48816" y="682579"/>
            <a:ext cx="3126991" cy="472462"/>
          </a:xfrm>
          <a:prstGeom prst="rect">
            <a:avLst/>
          </a:prstGeom>
          <a:solidFill>
            <a:srgbClr val="FFC000"/>
          </a:solidFill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sz="2800" dirty="0" smtClean="0">
                <a:latin typeface="Aharoni" pitchFamily="2" charset="-79"/>
                <a:cs typeface="Aharoni" pitchFamily="2" charset="-79"/>
              </a:rPr>
              <a:t>6. Urgensi Dialog</a:t>
            </a:r>
            <a:endParaRPr lang="id-ID" sz="2800" dirty="0"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20463" y="1803042"/>
            <a:ext cx="10780472" cy="4426040"/>
            <a:chOff x="3464417" y="1803042"/>
            <a:chExt cx="8436517" cy="4426040"/>
          </a:xfrm>
        </p:grpSpPr>
        <p:sp>
          <p:nvSpPr>
            <p:cNvPr id="5" name="Rectangle 4"/>
            <p:cNvSpPr/>
            <p:nvPr/>
          </p:nvSpPr>
          <p:spPr>
            <a:xfrm>
              <a:off x="5229677" y="1803042"/>
              <a:ext cx="6671257" cy="85000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latin typeface="Arial Black" pitchFamily="34" charset="0"/>
                </a:rPr>
                <a:t>a. Bersifat menguatkan kapasitas pribadi dan kelompok untuk penguatan bidang/ aspek permasalahan tertentu</a:t>
              </a:r>
              <a:endParaRPr lang="id-ID" dirty="0">
                <a:latin typeface="Arial Black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29677" y="3086638"/>
              <a:ext cx="6671257" cy="72121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latin typeface="Arial Black" pitchFamily="34" charset="0"/>
                </a:rPr>
                <a:t>b</a:t>
              </a:r>
              <a:r>
                <a:rPr lang="id-ID" dirty="0" smtClean="0">
                  <a:latin typeface="Arial Black" pitchFamily="34" charset="0"/>
                </a:rPr>
                <a:t>. Bersifat mengembangkan suatu strategi pencapaian tujuan</a:t>
              </a:r>
              <a:endParaRPr lang="id-ID" dirty="0">
                <a:latin typeface="Arial Black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9677" y="4318716"/>
              <a:ext cx="6671257" cy="72121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latin typeface="Arial Black" pitchFamily="34" charset="0"/>
                </a:rPr>
                <a:t>c. Bersifat solusi (pemecahan masalah, baik yang dapat diprediksi maupun tidak diprediksi</a:t>
              </a:r>
              <a:endParaRPr lang="id-ID" dirty="0">
                <a:latin typeface="Arial Black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29676" y="5507865"/>
              <a:ext cx="6671257" cy="72121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latin typeface="Arial Black" pitchFamily="34" charset="0"/>
                </a:rPr>
                <a:t>d. Berakhir dengan kesepakatan</a:t>
              </a:r>
              <a:endParaRPr lang="id-ID" dirty="0">
                <a:latin typeface="Arial Black" pitchFamily="34" charset="0"/>
              </a:endParaRPr>
            </a:p>
          </p:txBody>
        </p:sp>
        <p:sp>
          <p:nvSpPr>
            <p:cNvPr id="10" name="Right Arrow Callout 9"/>
            <p:cNvSpPr/>
            <p:nvPr/>
          </p:nvSpPr>
          <p:spPr>
            <a:xfrm>
              <a:off x="3464417" y="1803042"/>
              <a:ext cx="1674253" cy="442604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id-ID" dirty="0" smtClean="0">
                  <a:latin typeface="Arial Black" pitchFamily="34" charset="0"/>
                </a:rPr>
                <a:t>URGENSI DIALOG</a:t>
              </a:r>
              <a:endParaRPr lang="id-ID" dirty="0">
                <a:latin typeface="Arial Black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38670" y="1803042"/>
              <a:ext cx="91007" cy="4426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3305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97279" y="55571"/>
            <a:ext cx="10058400" cy="1155044"/>
          </a:xfrm>
          <a:prstGeom prst="rect">
            <a:avLst/>
          </a:prstGeom>
          <a:solidFill>
            <a:srgbClr val="FFC000"/>
          </a:solidFill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sz="2800" dirty="0" smtClean="0">
                <a:latin typeface="Aharoni" pitchFamily="2" charset="-79"/>
                <a:cs typeface="Aharoni" pitchFamily="2" charset="-79"/>
              </a:rPr>
              <a:t>7. Dialog melahirkan kesepakatan-kesepakatan dan komitmen untuk memperkuat kapasitas budaya organisasi</a:t>
            </a:r>
            <a:endParaRPr lang="id-ID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97279" y="1480686"/>
            <a:ext cx="10058400" cy="1373985"/>
          </a:xfrm>
          <a:prstGeom prst="rect">
            <a:avLst/>
          </a:prstGeom>
          <a:solidFill>
            <a:srgbClr val="FFC000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sz="2800" dirty="0">
                <a:latin typeface="Aharoni" pitchFamily="2" charset="-79"/>
                <a:cs typeface="Aharoni" pitchFamily="2" charset="-79"/>
              </a:rPr>
              <a:t>8</a:t>
            </a:r>
            <a:r>
              <a:rPr lang="id-ID" sz="2800" dirty="0" smtClean="0">
                <a:latin typeface="Aharoni" pitchFamily="2" charset="-79"/>
                <a:cs typeface="Aharoni" pitchFamily="2" charset="-79"/>
              </a:rPr>
              <a:t>. Harus dilakukan dengan komitmen dan kontinuitas yang baik yang melibatkan semua potensi aparatur yang ada dalam unit organisasi</a:t>
            </a:r>
            <a:endParaRPr lang="id-ID" sz="28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82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225" y="325788"/>
            <a:ext cx="4167453" cy="1003264"/>
          </a:xfrm>
          <a:solidFill>
            <a:srgbClr val="7030A0"/>
          </a:solidFill>
        </p:spPr>
        <p:txBody>
          <a:bodyPr>
            <a:noAutofit/>
          </a:bodyPr>
          <a:lstStyle/>
          <a:p>
            <a:r>
              <a:rPr lang="id-ID" sz="32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Siklus Dialog Dalam Team Learning </a:t>
            </a:r>
            <a:endParaRPr lang="id-ID" sz="3200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Oval 3"/>
          <p:cNvSpPr/>
          <p:nvPr/>
        </p:nvSpPr>
        <p:spPr>
          <a:xfrm>
            <a:off x="1459389" y="2957574"/>
            <a:ext cx="2220686" cy="1817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Dialog Tingkat Organisasi Pemda</a:t>
            </a:r>
            <a:endParaRPr lang="id-ID" sz="2400" dirty="0"/>
          </a:p>
        </p:txBody>
      </p:sp>
      <p:sp>
        <p:nvSpPr>
          <p:cNvPr id="5" name="Oval 4"/>
          <p:cNvSpPr/>
          <p:nvPr/>
        </p:nvSpPr>
        <p:spPr>
          <a:xfrm>
            <a:off x="4450788" y="974386"/>
            <a:ext cx="1959428" cy="1850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Dialog Tingkat Unit (OPD)</a:t>
            </a:r>
            <a:endParaRPr lang="id-ID" sz="2400" dirty="0"/>
          </a:p>
        </p:txBody>
      </p:sp>
      <p:sp>
        <p:nvSpPr>
          <p:cNvPr id="7" name="Oval 6"/>
          <p:cNvSpPr/>
          <p:nvPr/>
        </p:nvSpPr>
        <p:spPr>
          <a:xfrm>
            <a:off x="9223562" y="2511806"/>
            <a:ext cx="2435038" cy="1431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Pemecahan Masalah</a:t>
            </a:r>
            <a:endParaRPr lang="id-ID" sz="2400" dirty="0"/>
          </a:p>
        </p:txBody>
      </p:sp>
      <p:sp>
        <p:nvSpPr>
          <p:cNvPr id="8" name="Oval 7"/>
          <p:cNvSpPr/>
          <p:nvPr/>
        </p:nvSpPr>
        <p:spPr>
          <a:xfrm>
            <a:off x="6410216" y="3680914"/>
            <a:ext cx="2027260" cy="1354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Feedback</a:t>
            </a:r>
            <a:endParaRPr lang="id-ID" sz="2400" dirty="0"/>
          </a:p>
        </p:txBody>
      </p:sp>
      <p:sp>
        <p:nvSpPr>
          <p:cNvPr id="9" name="Oval 8"/>
          <p:cNvSpPr/>
          <p:nvPr/>
        </p:nvSpPr>
        <p:spPr>
          <a:xfrm>
            <a:off x="9223561" y="5035092"/>
            <a:ext cx="2435039" cy="1237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Pelayanan Masyarakat</a:t>
            </a:r>
            <a:endParaRPr lang="id-ID" sz="2400" dirty="0"/>
          </a:p>
        </p:txBody>
      </p:sp>
      <p:cxnSp>
        <p:nvCxnSpPr>
          <p:cNvPr id="11" name="Straight Arrow Connector 10"/>
          <p:cNvCxnSpPr>
            <a:stCxn id="4" idx="7"/>
            <a:endCxn id="5" idx="2"/>
          </p:cNvCxnSpPr>
          <p:nvPr/>
        </p:nvCxnSpPr>
        <p:spPr>
          <a:xfrm flipV="1">
            <a:off x="3354863" y="1899692"/>
            <a:ext cx="1095925" cy="132410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7"/>
            <a:endCxn id="6" idx="2"/>
          </p:cNvCxnSpPr>
          <p:nvPr/>
        </p:nvCxnSpPr>
        <p:spPr>
          <a:xfrm flipV="1">
            <a:off x="6123264" y="1163027"/>
            <a:ext cx="3238515" cy="8237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8" idx="7"/>
          </p:cNvCxnSpPr>
          <p:nvPr/>
        </p:nvCxnSpPr>
        <p:spPr>
          <a:xfrm flipH="1">
            <a:off x="8140591" y="3227578"/>
            <a:ext cx="1082971" cy="6516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8" idx="5"/>
          </p:cNvCxnSpPr>
          <p:nvPr/>
        </p:nvCxnSpPr>
        <p:spPr>
          <a:xfrm flipH="1" flipV="1">
            <a:off x="8140591" y="4836777"/>
            <a:ext cx="1439573" cy="37948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4" idx="6"/>
          </p:cNvCxnSpPr>
          <p:nvPr/>
        </p:nvCxnSpPr>
        <p:spPr>
          <a:xfrm flipH="1" flipV="1">
            <a:off x="3680075" y="3866508"/>
            <a:ext cx="2730141" cy="49149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4"/>
            <a:endCxn id="9" idx="0"/>
          </p:cNvCxnSpPr>
          <p:nvPr/>
        </p:nvCxnSpPr>
        <p:spPr>
          <a:xfrm>
            <a:off x="10441081" y="3943349"/>
            <a:ext cx="0" cy="109174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4"/>
            <a:endCxn id="7" idx="0"/>
          </p:cNvCxnSpPr>
          <p:nvPr/>
        </p:nvCxnSpPr>
        <p:spPr>
          <a:xfrm>
            <a:off x="10426793" y="1825450"/>
            <a:ext cx="14288" cy="68635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9361779" y="500604"/>
            <a:ext cx="2130027" cy="1324846"/>
            <a:chOff x="9142810" y="528638"/>
            <a:chExt cx="2130027" cy="1324846"/>
          </a:xfrm>
        </p:grpSpPr>
        <p:sp>
          <p:nvSpPr>
            <p:cNvPr id="6" name="Oval 5"/>
            <p:cNvSpPr/>
            <p:nvPr/>
          </p:nvSpPr>
          <p:spPr>
            <a:xfrm>
              <a:off x="9142810" y="528638"/>
              <a:ext cx="2130027" cy="1324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9234041" y="871538"/>
              <a:ext cx="1932326" cy="52863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/>
                <a:t>Kesepakatan</a:t>
              </a:r>
              <a:endParaRPr lang="id-ID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037" y="64393"/>
            <a:ext cx="10058400" cy="1840391"/>
          </a:xfrm>
          <a:solidFill>
            <a:schemeClr val="bg2">
              <a:lumMod val="10000"/>
            </a:schemeClr>
          </a:solidFill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Dalam </a:t>
            </a:r>
            <a:r>
              <a:rPr lang="id-ID" i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Learning Organzation </a:t>
            </a:r>
            <a:r>
              <a:rPr lang="id-ID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menurut Peter M. Senge Terdapat 5 Disiplin Organisasi Pembelajar Yakni:</a:t>
            </a:r>
            <a:endParaRPr lang="id-ID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Rounded Rectangle 3"/>
          <p:cNvSpPr/>
          <p:nvPr/>
        </p:nvSpPr>
        <p:spPr>
          <a:xfrm rot="20816565">
            <a:off x="1906539" y="2328927"/>
            <a:ext cx="2833352" cy="166137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i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2. Building Shared Vision</a:t>
            </a:r>
            <a:endParaRPr lang="id-ID" sz="2400" i="1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62618" y="2045592"/>
            <a:ext cx="2833352" cy="166137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i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4. Team Learning</a:t>
            </a:r>
            <a:endParaRPr lang="id-ID" sz="2800" i="1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Rounded Rectangle 4"/>
          <p:cNvSpPr/>
          <p:nvPr/>
        </p:nvSpPr>
        <p:spPr>
          <a:xfrm rot="884309">
            <a:off x="7391152" y="2363423"/>
            <a:ext cx="2833352" cy="166137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i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3. Mental Model</a:t>
            </a:r>
            <a:endParaRPr lang="id-ID" sz="2400" i="1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ounded Rectangle 6"/>
          <p:cNvSpPr/>
          <p:nvPr/>
        </p:nvSpPr>
        <p:spPr>
          <a:xfrm rot="3015241">
            <a:off x="9266168" y="4032107"/>
            <a:ext cx="2833352" cy="166137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i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5. System Thinking</a:t>
            </a:r>
            <a:endParaRPr lang="id-ID" sz="2800" i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 rot="18607574">
            <a:off x="131500" y="4009756"/>
            <a:ext cx="2833352" cy="166137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i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1. Personal Mastery</a:t>
            </a:r>
            <a:endParaRPr lang="id-ID" sz="2800" i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Oval 7"/>
          <p:cNvSpPr/>
          <p:nvPr/>
        </p:nvSpPr>
        <p:spPr>
          <a:xfrm>
            <a:off x="5917400" y="6091981"/>
            <a:ext cx="386367" cy="321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Arrow Connector 9"/>
          <p:cNvCxnSpPr>
            <a:stCxn id="8" idx="2"/>
            <a:endCxn id="3" idx="2"/>
          </p:cNvCxnSpPr>
          <p:nvPr/>
        </p:nvCxnSpPr>
        <p:spPr>
          <a:xfrm flipH="1" flipV="1">
            <a:off x="2183342" y="5375800"/>
            <a:ext cx="3734058" cy="8771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4" idx="2"/>
          </p:cNvCxnSpPr>
          <p:nvPr/>
        </p:nvCxnSpPr>
        <p:spPr>
          <a:xfrm flipH="1" flipV="1">
            <a:off x="3510888" y="3968824"/>
            <a:ext cx="2463094" cy="21703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6" idx="2"/>
          </p:cNvCxnSpPr>
          <p:nvPr/>
        </p:nvCxnSpPr>
        <p:spPr>
          <a:xfrm flipH="1" flipV="1">
            <a:off x="6079294" y="3706967"/>
            <a:ext cx="31290" cy="23850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7"/>
            <a:endCxn id="5" idx="2"/>
          </p:cNvCxnSpPr>
          <p:nvPr/>
        </p:nvCxnSpPr>
        <p:spPr>
          <a:xfrm flipV="1">
            <a:off x="6247185" y="3997466"/>
            <a:ext cx="2349310" cy="21416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7" idx="2"/>
          </p:cNvCxnSpPr>
          <p:nvPr/>
        </p:nvCxnSpPr>
        <p:spPr>
          <a:xfrm flipV="1">
            <a:off x="6303767" y="5393924"/>
            <a:ext cx="3740372" cy="85904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4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35" y="1390918"/>
            <a:ext cx="11655380" cy="1994937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r>
              <a:rPr lang="id-ID" sz="40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1. Team Learning merupakan media yang tepat untuk perubahan budaya birokrasi menuju birokrasi Pemda yang memiliki integritas yang kuat untuk pencegahan korupsi.</a:t>
            </a:r>
            <a:endParaRPr lang="id-ID" sz="4000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8552" y="469880"/>
            <a:ext cx="2304889" cy="72537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Penutup</a:t>
            </a:r>
            <a:endParaRPr lang="id-ID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1035" y="4108360"/>
            <a:ext cx="11603438" cy="16450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40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2. Pilihan Agenda yang menjadi fokus dialog untuk penguatan integritas ditentukan oleh Fasilitator dalam setiap unit Team Learning. </a:t>
            </a:r>
            <a:endParaRPr lang="id-ID" sz="4000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954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 2 3"/>
          <p:cNvSpPr/>
          <p:nvPr/>
        </p:nvSpPr>
        <p:spPr>
          <a:xfrm>
            <a:off x="1906074" y="-244699"/>
            <a:ext cx="8087932" cy="6857999"/>
          </a:xfrm>
          <a:prstGeom prst="irregularSeal2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400" dirty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123920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948" y="3049074"/>
            <a:ext cx="3706540" cy="732808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r>
              <a:rPr lang="id-ID" sz="40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Team Learning </a:t>
            </a:r>
            <a:endParaRPr lang="id-ID" sz="4000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293218" y="4803822"/>
            <a:ext cx="6555346" cy="118485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i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ORGANIZATIONAL LEARNING </a:t>
            </a:r>
            <a:endParaRPr lang="id-ID" sz="3200" i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5" name="Straight Arrow Connector 4"/>
          <p:cNvCxnSpPr>
            <a:stCxn id="2" idx="3"/>
            <a:endCxn id="3" idx="0"/>
          </p:cNvCxnSpPr>
          <p:nvPr/>
        </p:nvCxnSpPr>
        <p:spPr>
          <a:xfrm>
            <a:off x="7146488" y="3415478"/>
            <a:ext cx="1424403" cy="13883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96215" y="1397352"/>
            <a:ext cx="3065170" cy="811373"/>
          </a:xfrm>
          <a:prstGeom prst="roundRect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Individual </a:t>
            </a:r>
            <a:r>
              <a:rPr lang="id-ID" sz="28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Learning</a:t>
            </a:r>
            <a:endParaRPr lang="id-ID" sz="2800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7" name="Straight Arrow Connector 16"/>
          <p:cNvCxnSpPr>
            <a:stCxn id="14" idx="3"/>
            <a:endCxn id="2" idx="0"/>
          </p:cNvCxnSpPr>
          <p:nvPr/>
        </p:nvCxnSpPr>
        <p:spPr>
          <a:xfrm>
            <a:off x="3361385" y="1803039"/>
            <a:ext cx="1931833" cy="12460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64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86208-8AFD-4AEB-8785-4057EB1D98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53792"/>
            <a:ext cx="4559121" cy="652708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latin typeface="Cooper Black" pitchFamily="18" charset="0"/>
              </a:rPr>
              <a:t>MAKNA BELAJAR</a:t>
            </a:r>
            <a:r>
              <a:rPr lang="id-ID" sz="3600" dirty="0" smtClean="0">
                <a:latin typeface="Cooper Black" pitchFamily="18" charset="0"/>
              </a:rPr>
              <a:t> </a:t>
            </a:r>
            <a:endParaRPr lang="en-US" sz="3600" dirty="0" smtClean="0">
              <a:latin typeface="Cooper Black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86376" y="1426485"/>
            <a:ext cx="9800824" cy="4752304"/>
            <a:chOff x="1197734" y="1313645"/>
            <a:chExt cx="7727325" cy="3262647"/>
          </a:xfrm>
        </p:grpSpPr>
        <p:sp>
          <p:nvSpPr>
            <p:cNvPr id="2" name="Rectangle 1"/>
            <p:cNvSpPr/>
            <p:nvPr/>
          </p:nvSpPr>
          <p:spPr>
            <a:xfrm>
              <a:off x="1197734" y="1313645"/>
              <a:ext cx="7727325" cy="5151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AutoNum type="arabicPeriod"/>
              </a:pPr>
              <a:r>
                <a:rPr lang="en-US" sz="2000" b="1" i="1" dirty="0" err="1" smtClean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Belajar</a:t>
              </a:r>
              <a:r>
                <a:rPr lang="en-US" sz="2000" b="1" i="1" dirty="0" smtClean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untuk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memperoleh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teori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dan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metodologi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belajar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yang pas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berdasar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endParaRPr lang="id-ID" sz="2000" b="1" i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endParaRPr>
            </a:p>
            <a:p>
              <a:r>
                <a:rPr lang="id-ID" sz="2000" b="1" i="1" dirty="0" smtClean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      </a:t>
              </a:r>
              <a:r>
                <a:rPr lang="en-US" sz="2000" b="1" i="1" dirty="0" err="1" smtClean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pengalaman</a:t>
              </a:r>
              <a:r>
                <a:rPr lang="en-US" sz="2000" b="1" i="1" dirty="0" smtClean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 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/ learning  experience</a:t>
              </a:r>
              <a:r>
                <a:rPr lang="en-US" sz="2000" b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(how to learn generative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collectivelly</a:t>
              </a:r>
              <a:r>
                <a:rPr lang="en-US" sz="2000" b="1" i="1" dirty="0" smtClean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).</a:t>
              </a:r>
              <a:endParaRPr lang="en-US" sz="2000" b="1" i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97735" y="1968320"/>
              <a:ext cx="7727324" cy="5151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ct val="50000"/>
                </a:spcBef>
              </a:pPr>
              <a:r>
                <a:rPr lang="id-ID" sz="2000" b="1" i="1" dirty="0" smtClean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2. </a:t>
              </a:r>
              <a:r>
                <a:rPr lang="en-US" sz="2000" b="1" i="1" dirty="0" err="1" smtClean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Belajar</a:t>
              </a:r>
              <a:r>
                <a:rPr lang="en-US" sz="2000" b="1" i="1" dirty="0" smtClean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dalam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arti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“to learn”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untuk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memperoleh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pengetahuan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baru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berdasar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id-ID" sz="2000" b="1" i="1" dirty="0" smtClean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  </a:t>
              </a:r>
              <a:r>
                <a:rPr lang="en-US" sz="2000" b="1" i="1" dirty="0" err="1" smtClean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pengalaman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97735" y="2648754"/>
              <a:ext cx="7727324" cy="5151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ct val="50000"/>
                </a:spcBef>
              </a:pPr>
              <a:r>
                <a:rPr lang="id-ID" sz="2000" b="1" i="1" dirty="0" smtClean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3.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Belajar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dalam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arti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“to relearn”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untuk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mempelajari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kembali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ilmu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lama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yg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masih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relevan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tetapi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telanjur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terlupakan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(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usang</a:t>
              </a:r>
              <a:r>
                <a:rPr lang="en-US" sz="2000" b="1" i="1" dirty="0" smtClean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).</a:t>
              </a:r>
              <a:endParaRPr lang="en-US" sz="2000" b="1" i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97735" y="3367824"/>
              <a:ext cx="7727324" cy="5151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ct val="50000"/>
                </a:spcBef>
              </a:pPr>
              <a:r>
                <a:rPr lang="id-ID" sz="2000" b="1" i="1" dirty="0" smtClean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4.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Belajar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dalam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arti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“to unlearn”. 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Artinya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bagaimana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menanggalkan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sama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sekali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pelajaran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terdahulu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yang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sudah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usang</a:t>
              </a:r>
              <a:r>
                <a:rPr lang="en-US" sz="2000" b="1" dirty="0" smtClean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.</a:t>
              </a:r>
              <a:endParaRPr lang="en-US" sz="2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97735" y="4061137"/>
              <a:ext cx="7727324" cy="5151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ct val="50000"/>
                </a:spcBef>
              </a:pPr>
              <a:r>
                <a:rPr lang="id-ID" sz="2000" b="1" i="1" dirty="0" smtClean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5.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Belajar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dalam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arti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mempelajari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sampai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mengerti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supaya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dapat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menelusuri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masalah</a:t>
              </a:r>
              <a:r>
                <a:rPr lang="en-US" sz="2000" b="1" i="1" dirty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 </a:t>
              </a:r>
              <a:r>
                <a:rPr lang="en-US" sz="2000" b="1" i="1" dirty="0" err="1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pelik</a:t>
              </a:r>
              <a:r>
                <a:rPr lang="en-US" sz="2000" b="1" i="1" dirty="0" smtClean="0">
                  <a:solidFill>
                    <a:srgbClr val="002060"/>
                  </a:solidFill>
                  <a:latin typeface="Aharoni" pitchFamily="2" charset="-79"/>
                  <a:cs typeface="Aharoni" pitchFamily="2" charset="-79"/>
                </a:rPr>
                <a:t>.</a:t>
              </a:r>
              <a:endParaRPr lang="en-US" sz="2000" b="1" i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28163" y="1426485"/>
            <a:ext cx="1058214" cy="4752304"/>
          </a:xfrm>
          <a:prstGeom prst="rect">
            <a:avLst/>
          </a:prstGeom>
          <a:solidFill>
            <a:srgbClr val="00B0F0"/>
          </a:solidFill>
        </p:spPr>
        <p:txBody>
          <a:bodyPr vert="wordArtVert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600" dirty="0" smtClean="0">
                <a:latin typeface="Cooper Black" pitchFamily="18" charset="0"/>
              </a:rPr>
              <a:t>MAKNA BELAJAR</a:t>
            </a:r>
            <a:r>
              <a:rPr lang="id-ID" sz="3600" dirty="0" smtClean="0">
                <a:latin typeface="Cooper Black" pitchFamily="18" charset="0"/>
              </a:rPr>
              <a:t> </a:t>
            </a:r>
            <a:endParaRPr lang="en-US" sz="3600" dirty="0" smtClean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0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E74C7-F128-4CCA-978A-46229217A684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9475" name="Oval 19"/>
          <p:cNvSpPr>
            <a:spLocks noChangeArrowheads="1"/>
          </p:cNvSpPr>
          <p:nvPr/>
        </p:nvSpPr>
        <p:spPr bwMode="auto">
          <a:xfrm>
            <a:off x="3962400" y="2895600"/>
            <a:ext cx="5181600" cy="14478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876800" y="1143000"/>
            <a:ext cx="2844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Cooper Black" pitchFamily="18" charset="0"/>
              </a:rPr>
              <a:t>LEARNING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828800" y="1143000"/>
            <a:ext cx="314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Cooper Black" pitchFamily="18" charset="0"/>
              </a:rPr>
              <a:t>BUILDING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8331200" y="1143000"/>
            <a:ext cx="3556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Cooper Black" pitchFamily="18" charset="0"/>
              </a:rPr>
              <a:t>COMMITMENT</a:t>
            </a:r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2946400" y="1600200"/>
            <a:ext cx="6096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5994400" y="1600200"/>
            <a:ext cx="6096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AutoShape 8"/>
          <p:cNvSpPr>
            <a:spLocks noChangeArrowheads="1"/>
          </p:cNvSpPr>
          <p:nvPr/>
        </p:nvSpPr>
        <p:spPr bwMode="auto">
          <a:xfrm>
            <a:off x="9652000" y="1600200"/>
            <a:ext cx="7112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2133600" y="2133600"/>
            <a:ext cx="9652000" cy="149579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400" b="1" i="1"/>
              <a:t>Membangun           Belajar                  Niat, Tekad,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400" b="1" i="1"/>
              <a:t>                                                              Usaha,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400" b="1" i="1"/>
              <a:t>                                                              Semangat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b="1"/>
              <a:t>                                                            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3352800" y="3048000"/>
            <a:ext cx="6299200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Cooper Black" pitchFamily="18" charset="0"/>
              </a:rPr>
              <a:t>MEMBANGUN SEMANGAT/TEKAD BELAJAR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2844800" y="4876801"/>
            <a:ext cx="8940800" cy="156966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SzPct val="150000"/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</a:rPr>
              <a:t>  </a:t>
            </a:r>
            <a:r>
              <a:rPr lang="en-US" sz="2400" dirty="0" err="1">
                <a:latin typeface="Cooper Black" pitchFamily="18" charset="0"/>
              </a:rPr>
              <a:t>Seseorang</a:t>
            </a:r>
            <a:r>
              <a:rPr lang="en-US" sz="2400" dirty="0">
                <a:latin typeface="Cooper Black" pitchFamily="18" charset="0"/>
              </a:rPr>
              <a:t> / Individual Learning</a:t>
            </a:r>
          </a:p>
          <a:p>
            <a:pPr eaLnBrk="1" hangingPunct="1">
              <a:spcBef>
                <a:spcPct val="50000"/>
              </a:spcBef>
              <a:buSzPct val="150000"/>
              <a:buFont typeface="Wingdings" pitchFamily="2" charset="2"/>
              <a:buChar char="§"/>
            </a:pPr>
            <a:r>
              <a:rPr lang="en-US" sz="2400" dirty="0">
                <a:latin typeface="Cooper Black" pitchFamily="18" charset="0"/>
              </a:rPr>
              <a:t>  </a:t>
            </a:r>
            <a:r>
              <a:rPr lang="id-ID" sz="2400" dirty="0" smtClean="0">
                <a:latin typeface="Cooper Black" pitchFamily="18" charset="0"/>
              </a:rPr>
              <a:t>Team </a:t>
            </a:r>
            <a:r>
              <a:rPr lang="en-US" sz="2400" dirty="0" smtClean="0">
                <a:latin typeface="Cooper Black" pitchFamily="18" charset="0"/>
              </a:rPr>
              <a:t>Learning</a:t>
            </a:r>
            <a:endParaRPr lang="en-US" sz="2400" dirty="0">
              <a:latin typeface="Cooper Black" pitchFamily="18" charset="0"/>
            </a:endParaRPr>
          </a:p>
          <a:p>
            <a:pPr eaLnBrk="1" hangingPunct="1">
              <a:spcBef>
                <a:spcPct val="50000"/>
              </a:spcBef>
              <a:buSzPct val="150000"/>
              <a:buFont typeface="Wingdings" pitchFamily="2" charset="2"/>
              <a:buChar char="§"/>
            </a:pPr>
            <a:r>
              <a:rPr lang="en-US" sz="2400" dirty="0">
                <a:latin typeface="Cooper Black" pitchFamily="18" charset="0"/>
              </a:rPr>
              <a:t>   </a:t>
            </a:r>
            <a:r>
              <a:rPr lang="en-US" sz="2400" dirty="0" err="1">
                <a:latin typeface="Cooper Black" pitchFamily="18" charset="0"/>
              </a:rPr>
              <a:t>Organisasi</a:t>
            </a:r>
            <a:r>
              <a:rPr lang="en-US" sz="2400" dirty="0">
                <a:latin typeface="Cooper Black" pitchFamily="18" charset="0"/>
              </a:rPr>
              <a:t> / Organizational Learning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9471" name="AutoShape 15"/>
          <p:cNvSpPr>
            <a:spLocks noChangeArrowheads="1"/>
          </p:cNvSpPr>
          <p:nvPr/>
        </p:nvSpPr>
        <p:spPr bwMode="auto">
          <a:xfrm>
            <a:off x="6197600" y="4495800"/>
            <a:ext cx="7112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28600"/>
            <a:ext cx="10363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 err="1" smtClean="0">
                <a:latin typeface="Rebuff ttnorm" pitchFamily="2" charset="0"/>
              </a:rPr>
              <a:t>Kata</a:t>
            </a:r>
            <a:r>
              <a:rPr lang="en-US" sz="2800" b="1" dirty="0" smtClean="0">
                <a:latin typeface="Rebuff ttnorm" pitchFamily="2" charset="0"/>
              </a:rPr>
              <a:t> </a:t>
            </a:r>
            <a:r>
              <a:rPr lang="en-US" sz="2800" b="1" dirty="0" err="1" smtClean="0">
                <a:latin typeface="Rebuff ttnorm" pitchFamily="2" charset="0"/>
              </a:rPr>
              <a:t>Kunci</a:t>
            </a:r>
            <a:r>
              <a:rPr lang="en-US" sz="2800" b="1" dirty="0" smtClean="0">
                <a:latin typeface="Rebuff ttnorm" pitchFamily="2" charset="0"/>
              </a:rPr>
              <a:t> BLC</a:t>
            </a:r>
          </a:p>
        </p:txBody>
      </p:sp>
    </p:spTree>
    <p:extLst>
      <p:ext uri="{BB962C8B-B14F-4D97-AF65-F5344CB8AC3E}">
        <p14:creationId xmlns:p14="http://schemas.microsoft.com/office/powerpoint/2010/main" val="399947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5" grpId="0" animBg="1"/>
      <p:bldP spid="19459" grpId="0"/>
      <p:bldP spid="19460" grpId="0"/>
      <p:bldP spid="19461" grpId="0"/>
      <p:bldP spid="19462" grpId="0" animBg="1"/>
      <p:bldP spid="19463" grpId="0" animBg="1"/>
      <p:bldP spid="19464" grpId="0" animBg="1"/>
      <p:bldP spid="19466" grpId="0"/>
      <p:bldP spid="19467" grpId="0"/>
      <p:bldP spid="19469" grpId="0"/>
      <p:bldP spid="19471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795</TotalTime>
  <Words>2585</Words>
  <Application>Microsoft Office PowerPoint</Application>
  <PresentationFormat>Custom</PresentationFormat>
  <Paragraphs>508</Paragraphs>
  <Slides>61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3" baseType="lpstr">
      <vt:lpstr>Retrospect</vt:lpstr>
      <vt:lpstr>Clip</vt:lpstr>
      <vt:lpstr>UPAYA PENINGKATAN INTEGRITAS dan PENCEGAHAN KORUPSI melalui  TEAM LEARNING</vt:lpstr>
      <vt:lpstr>PowerPoint Presentation</vt:lpstr>
      <vt:lpstr>PowerPoint Presentation</vt:lpstr>
      <vt:lpstr>PowerPoint Presentation</vt:lpstr>
      <vt:lpstr>ARTI    LEARNING            PEMBELAJARAN</vt:lpstr>
      <vt:lpstr>Dalam Learning Organzation menurut Peter M. Senge Terdapat 5 Disiplin Organisasi Pembelajar Yakni:</vt:lpstr>
      <vt:lpstr>Team Learning </vt:lpstr>
      <vt:lpstr>MAKNA BELAJAR </vt:lpstr>
      <vt:lpstr>Kata Kunci BLC</vt:lpstr>
      <vt:lpstr>PENGERTIAN</vt:lpstr>
      <vt:lpstr>SKEMA TEAM LEARNING</vt:lpstr>
      <vt:lpstr>Tim Pembelajaran (Team Learning)</vt:lpstr>
      <vt:lpstr>Tim Pembelajaran (Team Learning)</vt:lpstr>
      <vt:lpstr>Tim Pembelajaran (Team Learning)</vt:lpstr>
      <vt:lpstr>ESENSI TL</vt:lpstr>
      <vt:lpstr>TEAM LEARNING  Adalah</vt:lpstr>
      <vt:lpstr>TIGA DIMENSI KRITIS TL  Untuk Kebutuhan</vt:lpstr>
      <vt:lpstr> KUNCI PENGEMBANGAN TEAM Operational Trust</vt:lpstr>
      <vt:lpstr>PROSES  TL DLM RANGKA LO</vt:lpstr>
      <vt:lpstr>AZAS TEAM LEARNING</vt:lpstr>
      <vt:lpstr>PROSES KEGIATAN TL</vt:lpstr>
      <vt:lpstr>3 DIMENSI TL</vt:lpstr>
      <vt:lpstr>KARAKTERISTIK TEAM</vt:lpstr>
      <vt:lpstr>THE CONVERSATION CONTINUUM</vt:lpstr>
      <vt:lpstr> PRINSIP TL : DIALOG</vt:lpstr>
      <vt:lpstr>SELAMA PROSES DIALOG</vt:lpstr>
      <vt:lpstr>13 UNSUR PROTOKOL DIALOG</vt:lpstr>
      <vt:lpstr>13 UNSUR : PROTOKOL DIALOG </vt:lpstr>
      <vt:lpstr>PALLET</vt:lpstr>
      <vt:lpstr>PROSES  PERKEMBANGAN DIALOG</vt:lpstr>
      <vt:lpstr>David Bohm,  Werner Heisenberg</vt:lpstr>
      <vt:lpstr>PERSIAPAN DIALOG &amp; BERKOMUNIKASI</vt:lpstr>
      <vt:lpstr>SIMULASI TL</vt:lpstr>
      <vt:lpstr>PEDOMAN  UNTUK  PENGAMAT I</vt:lpstr>
      <vt:lpstr>PEDOMAN  UNTUK  PENGAMAT II</vt:lpstr>
      <vt:lpstr>CARA PENILAIAN </vt:lpstr>
      <vt:lpstr>HASIL SKOR  PENILAIAN YANG BAIK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Dampak  Hilangnya Integritas</vt:lpstr>
      <vt:lpstr>Dampak bagi Organisasi</vt:lpstr>
      <vt:lpstr>Dampak bagi Pegawai</vt:lpstr>
      <vt:lpstr>Membangun Kepribadian Dengan Kekuatan Integritas. </vt:lpstr>
      <vt:lpstr>PowerPoint Presentation</vt:lpstr>
      <vt:lpstr>Tahapan Dalam Team Learning Penguatan  Integritas dan Pencegahan Korupsi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Siklus Dialog Dalam Team Learning </vt:lpstr>
      <vt:lpstr>1. Team Learning merupakan media yang tepat untuk perubahan budaya birokrasi menuju birokrasi Pemda yang memiliki integritas yang kuat untuk pencegahan korupsi.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Tahapan Dalam Team Learning Pengaturan  Integritas dan Pencegahan Korupsi</dc:title>
  <dc:creator>Asus A46CB</dc:creator>
  <cp:lastModifiedBy>TOSHIBA</cp:lastModifiedBy>
  <cp:revision>33</cp:revision>
  <dcterms:created xsi:type="dcterms:W3CDTF">2015-07-06T02:58:52Z</dcterms:created>
  <dcterms:modified xsi:type="dcterms:W3CDTF">2015-07-09T08:17:57Z</dcterms:modified>
</cp:coreProperties>
</file>