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embeddedFontLst>
    <p:embeddedFont>
      <p:font typeface="Arimo"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MS PGothic" panose="020B0600070205080204" pitchFamily="34" charset="-128"/>
      <p:regular r:id="rId52"/>
    </p:embeddedFont>
    <p:embeddedFont>
      <p:font typeface="Tahoma" panose="020B0604030504040204" pitchFamily="34" charset="0"/>
      <p:regular r:id="rId53"/>
      <p:bold r:id="rId54"/>
    </p:embeddedFont>
    <p:embeddedFont>
      <p:font typeface="Times" panose="02020603050405020304" pitchFamily="18"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hW4isZUkkyDsGn1/GemDU68iAU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10</a:t>
            </a:fld>
            <a:endParaRPr sz="1200" b="0">
              <a:solidFill>
                <a:schemeClr val="dk1"/>
              </a:solidFill>
              <a:latin typeface="Times New Roman"/>
              <a:ea typeface="Times New Roman"/>
              <a:cs typeface="Times New Roman"/>
              <a:sym typeface="Times New Roman"/>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11</a:t>
            </a:fld>
            <a:endParaRPr sz="1200" b="0">
              <a:solidFill>
                <a:schemeClr val="dk1"/>
              </a:solidFill>
              <a:latin typeface="Times New Roman"/>
              <a:ea typeface="Times New Roman"/>
              <a:cs typeface="Times New Roman"/>
              <a:sym typeface="Times New Roman"/>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12</a:t>
            </a:fld>
            <a:endParaRPr sz="1200" b="0">
              <a:solidFill>
                <a:schemeClr val="dk1"/>
              </a:solidFill>
              <a:latin typeface="Times New Roman"/>
              <a:ea typeface="Times New Roman"/>
              <a:cs typeface="Times New Roman"/>
              <a:sym typeface="Times New Roman"/>
            </a:endParaRPr>
          </a:p>
        </p:txBody>
      </p:sp>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13</a:t>
            </a:fld>
            <a:endParaRPr sz="1200" b="0">
              <a:solidFill>
                <a:schemeClr val="dk1"/>
              </a:solidFill>
              <a:latin typeface="Times New Roman"/>
              <a:ea typeface="Times New Roman"/>
              <a:cs typeface="Times New Roman"/>
              <a:sym typeface="Times New Roman"/>
            </a:endParaRPr>
          </a:p>
        </p:txBody>
      </p:sp>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14</a:t>
            </a:fld>
            <a:endParaRPr sz="1200" b="0">
              <a:solidFill>
                <a:schemeClr val="dk1"/>
              </a:solidFill>
              <a:latin typeface="Times New Roman"/>
              <a:ea typeface="Times New Roman"/>
              <a:cs typeface="Times New Roman"/>
              <a:sym typeface="Times New Roman"/>
            </a:endParaRPr>
          </a:p>
        </p:txBody>
      </p:sp>
      <p:sp>
        <p:nvSpPr>
          <p:cNvPr id="243" name="Google Shape;24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15</a:t>
            </a:fld>
            <a:endParaRPr sz="1200" b="0">
              <a:solidFill>
                <a:schemeClr val="dk1"/>
              </a:solidFill>
              <a:latin typeface="Times New Roman"/>
              <a:ea typeface="Times New Roman"/>
              <a:cs typeface="Times New Roman"/>
              <a:sym typeface="Times New Roman"/>
            </a:endParaRPr>
          </a:p>
        </p:txBody>
      </p:sp>
      <p:sp>
        <p:nvSpPr>
          <p:cNvPr id="259" name="Google Shape;2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16</a:t>
            </a:fld>
            <a:endParaRPr sz="1200" b="0">
              <a:solidFill>
                <a:schemeClr val="dk1"/>
              </a:solidFill>
              <a:latin typeface="Times New Roman"/>
              <a:ea typeface="Times New Roman"/>
              <a:cs typeface="Times New Roman"/>
              <a:sym typeface="Times New Roman"/>
            </a:endParaRPr>
          </a:p>
        </p:txBody>
      </p:sp>
      <p:sp>
        <p:nvSpPr>
          <p:cNvPr id="275" name="Google Shape;27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17</a:t>
            </a:fld>
            <a:endParaRPr sz="1200" b="0">
              <a:solidFill>
                <a:schemeClr val="dk1"/>
              </a:solidFill>
              <a:latin typeface="Times New Roman"/>
              <a:ea typeface="Times New Roman"/>
              <a:cs typeface="Times New Roman"/>
              <a:sym typeface="Times New Roman"/>
            </a:endParaRPr>
          </a:p>
        </p:txBody>
      </p:sp>
      <p:sp>
        <p:nvSpPr>
          <p:cNvPr id="294" name="Google Shape;2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18</a:t>
            </a:fld>
            <a:endParaRPr sz="1200" b="0">
              <a:solidFill>
                <a:schemeClr val="dk1"/>
              </a:solidFill>
              <a:latin typeface="Times New Roman"/>
              <a:ea typeface="Times New Roman"/>
              <a:cs typeface="Times New Roman"/>
              <a:sym typeface="Times New Roman"/>
            </a:endParaRPr>
          </a:p>
        </p:txBody>
      </p:sp>
      <p:sp>
        <p:nvSpPr>
          <p:cNvPr id="305" name="Google Shape;3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19</a:t>
            </a:fld>
            <a:endParaRPr sz="1200" b="0">
              <a:solidFill>
                <a:schemeClr val="dk1"/>
              </a:solidFill>
              <a:latin typeface="Times New Roman"/>
              <a:ea typeface="Times New Roman"/>
              <a:cs typeface="Times New Roman"/>
              <a:sym typeface="Times New Roman"/>
            </a:endParaRPr>
          </a:p>
        </p:txBody>
      </p:sp>
      <p:sp>
        <p:nvSpPr>
          <p:cNvPr id="321" name="Google Shape;3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20</a:t>
            </a:fld>
            <a:endParaRPr sz="1200" b="0">
              <a:solidFill>
                <a:schemeClr val="dk1"/>
              </a:solidFill>
              <a:latin typeface="Times New Roman"/>
              <a:ea typeface="Times New Roman"/>
              <a:cs typeface="Times New Roman"/>
              <a:sym typeface="Times New Roman"/>
            </a:endParaRPr>
          </a:p>
        </p:txBody>
      </p:sp>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23</a:t>
            </a:fld>
            <a:endParaRPr sz="1200" b="0">
              <a:solidFill>
                <a:schemeClr val="dk1"/>
              </a:solidFill>
              <a:latin typeface="Times New Roman"/>
              <a:ea typeface="Times New Roman"/>
              <a:cs typeface="Times New Roman"/>
              <a:sym typeface="Times New Roman"/>
            </a:endParaRPr>
          </a:p>
        </p:txBody>
      </p:sp>
      <p:sp>
        <p:nvSpPr>
          <p:cNvPr id="397" name="Google Shape;39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25</a:t>
            </a:fld>
            <a:endParaRPr sz="1200" b="0">
              <a:solidFill>
                <a:schemeClr val="dk1"/>
              </a:solidFill>
              <a:latin typeface="Times New Roman"/>
              <a:ea typeface="Times New Roman"/>
              <a:cs typeface="Times New Roman"/>
              <a:sym typeface="Times New Roman"/>
            </a:endParaRPr>
          </a:p>
        </p:txBody>
      </p:sp>
      <p:sp>
        <p:nvSpPr>
          <p:cNvPr id="483" name="Google Shape;48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26</a:t>
            </a:fld>
            <a:endParaRPr sz="1200" b="0">
              <a:solidFill>
                <a:schemeClr val="dk1"/>
              </a:solidFill>
              <a:latin typeface="Times New Roman"/>
              <a:ea typeface="Times New Roman"/>
              <a:cs typeface="Times New Roman"/>
              <a:sym typeface="Times New Roman"/>
            </a:endParaRPr>
          </a:p>
        </p:txBody>
      </p:sp>
      <p:sp>
        <p:nvSpPr>
          <p:cNvPr id="494" name="Google Shape;49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27</a:t>
            </a:fld>
            <a:endParaRPr sz="1200" b="0">
              <a:solidFill>
                <a:schemeClr val="dk1"/>
              </a:solidFill>
              <a:latin typeface="Times New Roman"/>
              <a:ea typeface="Times New Roman"/>
              <a:cs typeface="Times New Roman"/>
              <a:sym typeface="Times New Roman"/>
            </a:endParaRPr>
          </a:p>
        </p:txBody>
      </p:sp>
      <p:sp>
        <p:nvSpPr>
          <p:cNvPr id="505" name="Google Shape;50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6" name="Google Shape;50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28</a:t>
            </a:fld>
            <a:endParaRPr sz="1200" b="0">
              <a:solidFill>
                <a:schemeClr val="dk1"/>
              </a:solidFill>
              <a:latin typeface="Times New Roman"/>
              <a:ea typeface="Times New Roman"/>
              <a:cs typeface="Times New Roman"/>
              <a:sym typeface="Times New Roman"/>
            </a:endParaRPr>
          </a:p>
        </p:txBody>
      </p:sp>
      <p:sp>
        <p:nvSpPr>
          <p:cNvPr id="521" name="Google Shape;5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29</a:t>
            </a:fld>
            <a:endParaRPr sz="1200" b="0">
              <a:solidFill>
                <a:schemeClr val="dk1"/>
              </a:solidFill>
              <a:latin typeface="Times New Roman"/>
              <a:ea typeface="Times New Roman"/>
              <a:cs typeface="Times New Roman"/>
              <a:sym typeface="Times New Roman"/>
            </a:endParaRPr>
          </a:p>
        </p:txBody>
      </p:sp>
      <p:sp>
        <p:nvSpPr>
          <p:cNvPr id="543" name="Google Shape;54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4" name="Google Shape;54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30</a:t>
            </a:fld>
            <a:endParaRPr sz="1200" b="0">
              <a:solidFill>
                <a:schemeClr val="dk1"/>
              </a:solidFill>
              <a:latin typeface="Times New Roman"/>
              <a:ea typeface="Times New Roman"/>
              <a:cs typeface="Times New Roman"/>
              <a:sym typeface="Times New Roman"/>
            </a:endParaRPr>
          </a:p>
        </p:txBody>
      </p:sp>
      <p:sp>
        <p:nvSpPr>
          <p:cNvPr id="564" name="Google Shape;5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5" name="Google Shape;56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31</a:t>
            </a:fld>
            <a:endParaRPr sz="1200" b="0">
              <a:solidFill>
                <a:schemeClr val="dk1"/>
              </a:solidFill>
              <a:latin typeface="Times New Roman"/>
              <a:ea typeface="Times New Roman"/>
              <a:cs typeface="Times New Roman"/>
              <a:sym typeface="Times New Roman"/>
            </a:endParaRPr>
          </a:p>
        </p:txBody>
      </p:sp>
      <p:sp>
        <p:nvSpPr>
          <p:cNvPr id="583" name="Google Shape;58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4" name="Google Shape;584;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32</a:t>
            </a:fld>
            <a:endParaRPr sz="1200" b="0">
              <a:solidFill>
                <a:schemeClr val="dk1"/>
              </a:solidFill>
              <a:latin typeface="Times New Roman"/>
              <a:ea typeface="Times New Roman"/>
              <a:cs typeface="Times New Roman"/>
              <a:sym typeface="Times New Roman"/>
            </a:endParaRPr>
          </a:p>
        </p:txBody>
      </p:sp>
      <p:sp>
        <p:nvSpPr>
          <p:cNvPr id="595" name="Google Shape;5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6" name="Google Shape;59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33</a:t>
            </a:fld>
            <a:endParaRPr sz="1200" b="0">
              <a:solidFill>
                <a:schemeClr val="dk1"/>
              </a:solidFill>
              <a:latin typeface="Times New Roman"/>
              <a:ea typeface="Times New Roman"/>
              <a:cs typeface="Times New Roman"/>
              <a:sym typeface="Times New Roman"/>
            </a:endParaRPr>
          </a:p>
        </p:txBody>
      </p:sp>
      <p:sp>
        <p:nvSpPr>
          <p:cNvPr id="606" name="Google Shape;60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7" name="Google Shape;60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34</a:t>
            </a:fld>
            <a:endParaRPr sz="1200" b="0">
              <a:solidFill>
                <a:schemeClr val="dk1"/>
              </a:solidFill>
              <a:latin typeface="Times New Roman"/>
              <a:ea typeface="Times New Roman"/>
              <a:cs typeface="Times New Roman"/>
              <a:sym typeface="Times New Roman"/>
            </a:endParaRPr>
          </a:p>
        </p:txBody>
      </p:sp>
      <p:sp>
        <p:nvSpPr>
          <p:cNvPr id="624" name="Google Shape;62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5" name="Google Shape;62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35</a:t>
            </a:fld>
            <a:endParaRPr sz="1200" b="0">
              <a:solidFill>
                <a:schemeClr val="dk1"/>
              </a:solidFill>
              <a:latin typeface="Times New Roman"/>
              <a:ea typeface="Times New Roman"/>
              <a:cs typeface="Times New Roman"/>
              <a:sym typeface="Times New Roman"/>
            </a:endParaRPr>
          </a:p>
        </p:txBody>
      </p:sp>
      <p:sp>
        <p:nvSpPr>
          <p:cNvPr id="640" name="Google Shape;6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36</a:t>
            </a:fld>
            <a:endParaRPr sz="1200" b="0">
              <a:solidFill>
                <a:schemeClr val="dk1"/>
              </a:solidFill>
              <a:latin typeface="Times New Roman"/>
              <a:ea typeface="Times New Roman"/>
              <a:cs typeface="Times New Roman"/>
              <a:sym typeface="Times New Roman"/>
            </a:endParaRPr>
          </a:p>
        </p:txBody>
      </p:sp>
      <p:sp>
        <p:nvSpPr>
          <p:cNvPr id="651" name="Google Shape;65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37</a:t>
            </a:fld>
            <a:endParaRPr sz="1200" b="0">
              <a:solidFill>
                <a:schemeClr val="dk1"/>
              </a:solidFill>
              <a:latin typeface="Times New Roman"/>
              <a:ea typeface="Times New Roman"/>
              <a:cs typeface="Times New Roman"/>
              <a:sym typeface="Times New Roman"/>
            </a:endParaRPr>
          </a:p>
        </p:txBody>
      </p:sp>
      <p:sp>
        <p:nvSpPr>
          <p:cNvPr id="669" name="Google Shape;66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0" name="Google Shape;67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38</a:t>
            </a:fld>
            <a:endParaRPr sz="1200" b="0">
              <a:solidFill>
                <a:schemeClr val="dk1"/>
              </a:solidFill>
              <a:latin typeface="Times New Roman"/>
              <a:ea typeface="Times New Roman"/>
              <a:cs typeface="Times New Roman"/>
              <a:sym typeface="Times New Roman"/>
            </a:endParaRPr>
          </a:p>
        </p:txBody>
      </p:sp>
      <p:sp>
        <p:nvSpPr>
          <p:cNvPr id="680" name="Google Shape;68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1" name="Google Shape;68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39</a:t>
            </a:fld>
            <a:endParaRPr sz="1200" b="0">
              <a:solidFill>
                <a:schemeClr val="dk1"/>
              </a:solidFill>
              <a:latin typeface="Times New Roman"/>
              <a:ea typeface="Times New Roman"/>
              <a:cs typeface="Times New Roman"/>
              <a:sym typeface="Times New Roman"/>
            </a:endParaRPr>
          </a:p>
        </p:txBody>
      </p:sp>
      <p:sp>
        <p:nvSpPr>
          <p:cNvPr id="692" name="Google Shape;69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3" name="Google Shape;69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40</a:t>
            </a:fld>
            <a:endParaRPr sz="1200" b="0">
              <a:solidFill>
                <a:schemeClr val="dk1"/>
              </a:solidFill>
              <a:latin typeface="Times New Roman"/>
              <a:ea typeface="Times New Roman"/>
              <a:cs typeface="Times New Roman"/>
              <a:sym typeface="Times New Roman"/>
            </a:endParaRPr>
          </a:p>
        </p:txBody>
      </p:sp>
      <p:sp>
        <p:nvSpPr>
          <p:cNvPr id="720" name="Google Shape;72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1" name="Google Shape;72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41</a:t>
            </a:fld>
            <a:endParaRPr sz="1200" b="0">
              <a:solidFill>
                <a:schemeClr val="dk1"/>
              </a:solidFill>
              <a:latin typeface="Times New Roman"/>
              <a:ea typeface="Times New Roman"/>
              <a:cs typeface="Times New Roman"/>
              <a:sym typeface="Times New Roman"/>
            </a:endParaRPr>
          </a:p>
        </p:txBody>
      </p:sp>
      <p:sp>
        <p:nvSpPr>
          <p:cNvPr id="743" name="Google Shape;74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4" name="Google Shape;744;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75" name="Google Shape;1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88888"/>
                </a:solidFill>
                <a:latin typeface="Calibri"/>
                <a:ea typeface="Calibri"/>
                <a:cs typeface="Calibri"/>
                <a:sym typeface="Calibri"/>
              </a:rPr>
              <a:t>TCP/IP Protocol Suite</a:t>
            </a:r>
            <a:endParaRPr/>
          </a:p>
        </p:txBody>
      </p:sp>
      <p:sp>
        <p:nvSpPr>
          <p:cNvPr id="90" name="Google Shape;90;p1"/>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a:t>
            </a:fld>
            <a:endParaRPr sz="1200" b="0" i="0" u="none" strike="noStrike" cap="none">
              <a:solidFill>
                <a:srgbClr val="888888"/>
              </a:solidFill>
              <a:latin typeface="Calibri"/>
              <a:ea typeface="Calibri"/>
              <a:cs typeface="Calibri"/>
              <a:sym typeface="Calibri"/>
            </a:endParaRPr>
          </a:p>
        </p:txBody>
      </p:sp>
      <p:sp>
        <p:nvSpPr>
          <p:cNvPr id="91" name="Google Shape;91;p1"/>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1752600" y="355601"/>
            <a:ext cx="4703788" cy="646331"/>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lt1"/>
                </a:solidFill>
                <a:latin typeface="Times"/>
                <a:ea typeface="Times"/>
                <a:cs typeface="Times"/>
                <a:sym typeface="Times"/>
              </a:rPr>
              <a:t>1-1 A BRIEF HISTORY</a:t>
            </a:r>
            <a:endParaRPr/>
          </a:p>
        </p:txBody>
      </p:sp>
      <p:sp>
        <p:nvSpPr>
          <p:cNvPr id="93" name="Google Shape;93;p1"/>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94" name="Google Shape;94;p1"/>
          <p:cNvSpPr/>
          <p:nvPr/>
        </p:nvSpPr>
        <p:spPr>
          <a:xfrm>
            <a:off x="1905000" y="1600200"/>
            <a:ext cx="8534400" cy="44011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dirty="0">
                <a:solidFill>
                  <a:schemeClr val="dk1"/>
                </a:solidFill>
                <a:latin typeface="Arimo"/>
                <a:ea typeface="Arimo"/>
                <a:cs typeface="Arimo"/>
                <a:sym typeface="Arimo"/>
              </a:rPr>
              <a:t>A network is a group of connected, communicating devices such as computers and printers. An </a:t>
            </a:r>
            <a:r>
              <a:rPr lang="en-US" sz="2800" i="1" dirty="0">
                <a:solidFill>
                  <a:schemeClr val="hlink"/>
                </a:solidFill>
                <a:latin typeface="Arimo"/>
                <a:ea typeface="Arimo"/>
                <a:cs typeface="Arimo"/>
                <a:sym typeface="Arimo"/>
              </a:rPr>
              <a:t>internet</a:t>
            </a:r>
            <a:r>
              <a:rPr lang="en-US" sz="2800" dirty="0">
                <a:solidFill>
                  <a:schemeClr val="dk1"/>
                </a:solidFill>
                <a:latin typeface="Arimo"/>
                <a:ea typeface="Arimo"/>
                <a:cs typeface="Arimo"/>
                <a:sym typeface="Arimo"/>
              </a:rPr>
              <a:t> is two or more networks that can communicate with each other. </a:t>
            </a:r>
            <a:r>
              <a:rPr lang="en-US" sz="2800" dirty="0">
                <a:solidFill>
                  <a:schemeClr val="dk1"/>
                </a:solidFill>
                <a:highlight>
                  <a:srgbClr val="FFFF00"/>
                </a:highlight>
                <a:latin typeface="Arimo"/>
                <a:ea typeface="Arimo"/>
                <a:cs typeface="Arimo"/>
                <a:sym typeface="Arimo"/>
              </a:rPr>
              <a:t>The most notable internet is called </a:t>
            </a:r>
            <a:r>
              <a:rPr lang="en-US" sz="2800" dirty="0">
                <a:solidFill>
                  <a:schemeClr val="hlink"/>
                </a:solidFill>
                <a:highlight>
                  <a:srgbClr val="FFFF00"/>
                </a:highlight>
                <a:latin typeface="Arimo"/>
                <a:ea typeface="Arimo"/>
                <a:cs typeface="Arimo"/>
                <a:sym typeface="Arimo"/>
              </a:rPr>
              <a:t>the</a:t>
            </a:r>
            <a:r>
              <a:rPr lang="en-US" sz="2800" i="1" dirty="0">
                <a:solidFill>
                  <a:schemeClr val="hlink"/>
                </a:solidFill>
                <a:highlight>
                  <a:srgbClr val="FFFF00"/>
                </a:highlight>
                <a:latin typeface="Arimo"/>
                <a:ea typeface="Arimo"/>
                <a:cs typeface="Arimo"/>
                <a:sym typeface="Arimo"/>
              </a:rPr>
              <a:t> internet</a:t>
            </a:r>
            <a:r>
              <a:rPr lang="en-US" sz="2800" dirty="0">
                <a:solidFill>
                  <a:schemeClr val="dk1"/>
                </a:solidFill>
                <a:highlight>
                  <a:srgbClr val="FFFF00"/>
                </a:highlight>
                <a:latin typeface="Arimo"/>
                <a:ea typeface="Arimo"/>
                <a:cs typeface="Arimo"/>
                <a:sym typeface="Arimo"/>
              </a:rPr>
              <a:t>, composed of hundreds of thousands of interconnected networks</a:t>
            </a:r>
            <a:r>
              <a:rPr lang="en-US" sz="2800" dirty="0">
                <a:solidFill>
                  <a:schemeClr val="dk1"/>
                </a:solidFill>
                <a:latin typeface="Arimo"/>
                <a:ea typeface="Arimo"/>
                <a:cs typeface="Arimo"/>
                <a:sym typeface="Arimo"/>
              </a:rPr>
              <a:t>. Private individuals as well as various organizations such as government agencies, schools, research facilities, corporations, and libraries in more than 100 countries use the Internet.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92" name="Google Shape;192;p1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193" name="Google Shape;193;p10"/>
          <p:cNvSpPr txBox="1"/>
          <p:nvPr/>
        </p:nvSpPr>
        <p:spPr>
          <a:xfrm>
            <a:off x="3238501" y="6604001"/>
            <a:ext cx="5656263" cy="257727"/>
          </a:xfrm>
          <a:prstGeom prst="rect">
            <a:avLst/>
          </a:prstGeom>
          <a:noFill/>
          <a:ln>
            <a:noFill/>
          </a:ln>
        </p:spPr>
        <p:txBody>
          <a:bodyPr spcFirstLastPara="1" wrap="square" lIns="102825" tIns="51400" rIns="102825" bIns="51400" anchor="t" anchorCtr="0">
            <a:spAutoFit/>
          </a:bodyPr>
          <a:lstStyle/>
          <a:p>
            <a:pPr marL="0" marR="0" lvl="0" indent="0" algn="l" rtl="0">
              <a:spcBef>
                <a:spcPts val="0"/>
              </a:spcBef>
              <a:spcAft>
                <a:spcPts val="0"/>
              </a:spcAft>
              <a:buNone/>
            </a:pPr>
            <a:r>
              <a:rPr lang="en-US" sz="1000" b="0">
                <a:solidFill>
                  <a:schemeClr val="dk1"/>
                </a:solidFill>
                <a:latin typeface="Arial"/>
                <a:ea typeface="Arial"/>
                <a:cs typeface="Arial"/>
                <a:sym typeface="Arial"/>
              </a:rPr>
              <a:t>Copyright © The McGraw-Hill Companies, Inc. Permission required for reproduction or display.</a:t>
            </a:r>
            <a:endParaRPr/>
          </a:p>
        </p:txBody>
      </p:sp>
      <p:pic>
        <p:nvPicPr>
          <p:cNvPr id="194" name="Google Shape;194;p10" descr="brandinglogo"/>
          <p:cNvPicPr preferRelativeResize="0"/>
          <p:nvPr/>
        </p:nvPicPr>
        <p:blipFill rotWithShape="1">
          <a:blip r:embed="rId3">
            <a:alphaModFix/>
          </a:blip>
          <a:srcRect/>
          <a:stretch/>
        </p:blipFill>
        <p:spPr>
          <a:xfrm>
            <a:off x="1524000" y="0"/>
            <a:ext cx="9144000" cy="647700"/>
          </a:xfrm>
          <a:prstGeom prst="rect">
            <a:avLst/>
          </a:prstGeom>
          <a:noFill/>
          <a:ln>
            <a:noFill/>
          </a:ln>
        </p:spPr>
      </p:pic>
      <p:sp>
        <p:nvSpPr>
          <p:cNvPr id="195" name="Google Shape;195;p10"/>
          <p:cNvSpPr txBox="1"/>
          <p:nvPr/>
        </p:nvSpPr>
        <p:spPr>
          <a:xfrm>
            <a:off x="1711326" y="914401"/>
            <a:ext cx="4156075" cy="8239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Times"/>
                <a:ea typeface="Times"/>
                <a:cs typeface="Times"/>
                <a:sym typeface="Times"/>
              </a:rPr>
              <a:t>Chapter 3</a:t>
            </a:r>
            <a:endParaRPr/>
          </a:p>
        </p:txBody>
      </p:sp>
      <p:pic>
        <p:nvPicPr>
          <p:cNvPr id="196" name="Google Shape;196;p10" descr="Forouzan4e10lbj_nm3"/>
          <p:cNvPicPr preferRelativeResize="0"/>
          <p:nvPr/>
        </p:nvPicPr>
        <p:blipFill rotWithShape="1">
          <a:blip r:embed="rId4">
            <a:alphaModFix/>
          </a:blip>
          <a:srcRect/>
          <a:stretch/>
        </p:blipFill>
        <p:spPr>
          <a:xfrm>
            <a:off x="6362700" y="1066800"/>
            <a:ext cx="4076700" cy="5168900"/>
          </a:xfrm>
          <a:prstGeom prst="rect">
            <a:avLst/>
          </a:prstGeom>
          <a:noFill/>
          <a:ln>
            <a:noFill/>
          </a:ln>
        </p:spPr>
      </p:pic>
      <p:sp>
        <p:nvSpPr>
          <p:cNvPr id="197" name="Google Shape;197;p10"/>
          <p:cNvSpPr txBox="1"/>
          <p:nvPr/>
        </p:nvSpPr>
        <p:spPr>
          <a:xfrm>
            <a:off x="1787526" y="2209800"/>
            <a:ext cx="4156075" cy="15557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folHlink"/>
                </a:solidFill>
                <a:latin typeface="Times"/>
                <a:ea typeface="Times"/>
                <a:cs typeface="Times"/>
                <a:sym typeface="Times"/>
              </a:rPr>
              <a:t>Underlying</a:t>
            </a:r>
            <a:br>
              <a:rPr lang="en-US" sz="4800" b="1">
                <a:solidFill>
                  <a:schemeClr val="folHlink"/>
                </a:solidFill>
                <a:latin typeface="Times"/>
                <a:ea typeface="Times"/>
                <a:cs typeface="Times"/>
                <a:sym typeface="Times"/>
              </a:rPr>
            </a:br>
            <a:r>
              <a:rPr lang="en-US" sz="4800" b="1">
                <a:solidFill>
                  <a:schemeClr val="folHlink"/>
                </a:solidFill>
                <a:latin typeface="Times"/>
                <a:ea typeface="Times"/>
                <a:cs typeface="Times"/>
                <a:sym typeface="Times"/>
              </a:rPr>
              <a:t>Technology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04" name="Google Shape;204;p11"/>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205" name="Google Shape;205;p11"/>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206" name="Google Shape;206;p11"/>
          <p:cNvSpPr txBox="1"/>
          <p:nvPr/>
        </p:nvSpPr>
        <p:spPr>
          <a:xfrm>
            <a:off x="1752601" y="355601"/>
            <a:ext cx="85883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3-1  WIRED LOCAL AREA NETWORKS</a:t>
            </a:r>
            <a:endParaRPr/>
          </a:p>
        </p:txBody>
      </p:sp>
      <p:sp>
        <p:nvSpPr>
          <p:cNvPr id="207" name="Google Shape;207;p11"/>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208" name="Google Shape;208;p11"/>
          <p:cNvSpPr/>
          <p:nvPr/>
        </p:nvSpPr>
        <p:spPr>
          <a:xfrm>
            <a:off x="1905000" y="1524001"/>
            <a:ext cx="8458200"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b="1">
                <a:solidFill>
                  <a:schemeClr val="dk1"/>
                </a:solidFill>
                <a:latin typeface="Arimo"/>
                <a:ea typeface="Arimo"/>
                <a:cs typeface="Arimo"/>
                <a:sym typeface="Arimo"/>
              </a:rPr>
              <a:t>A local area network (LAN) is a computer network that is designed for a limited geographic area such as a building or a campus. Although a LAN can be used as an isolated network to connect computers in an organization for the sole purpose of sharing resources, most LANs today are also linked to a wide area network (WAN) or the Internet.</a:t>
            </a:r>
            <a:endParaRPr/>
          </a:p>
          <a:p>
            <a:pPr marL="0" marR="0" lvl="0" indent="0" algn="just" rtl="0">
              <a:spcBef>
                <a:spcPts val="0"/>
              </a:spcBef>
              <a:spcAft>
                <a:spcPts val="0"/>
              </a:spcAft>
              <a:buNone/>
            </a:pPr>
            <a:r>
              <a:rPr lang="en-US" sz="2600" b="1">
                <a:solidFill>
                  <a:schemeClr val="dk1"/>
                </a:solidFill>
                <a:latin typeface="Arimo"/>
                <a:ea typeface="Arimo"/>
                <a:cs typeface="Arimo"/>
                <a:sym typeface="Arimo"/>
              </a:rPr>
              <a:t>      The LAN market has seen several technologies such as Ethernet, token ring, token bus, FDDI, and ATM LAN, but Ethernet is by far the dominant technology.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15" name="Google Shape;215;p12"/>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216" name="Google Shape;216;p12"/>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3.1</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IEEE standard for LANs</a:t>
            </a:r>
            <a:endParaRPr/>
          </a:p>
        </p:txBody>
      </p:sp>
      <p:sp>
        <p:nvSpPr>
          <p:cNvPr id="217" name="Google Shape;217;p12"/>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18" name="Google Shape;218;p1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19" name="Google Shape;219;p12"/>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20" name="Google Shape;220;p1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21" name="Google Shape;221;p1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22" name="Google Shape;222;p12"/>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23" name="Google Shape;223;p1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224" name="Google Shape;224;p12"/>
          <p:cNvPicPr preferRelativeResize="0"/>
          <p:nvPr/>
        </p:nvPicPr>
        <p:blipFill rotWithShape="1">
          <a:blip r:embed="rId3">
            <a:alphaModFix/>
          </a:blip>
          <a:srcRect/>
          <a:stretch/>
        </p:blipFill>
        <p:spPr>
          <a:xfrm>
            <a:off x="1847852" y="1389857"/>
            <a:ext cx="8345487" cy="2290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31" name="Google Shape;231;p1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232" name="Google Shape;232;p13"/>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3.2</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Ethernet Frame</a:t>
            </a:r>
            <a:endParaRPr/>
          </a:p>
        </p:txBody>
      </p:sp>
      <p:sp>
        <p:nvSpPr>
          <p:cNvPr id="233" name="Google Shape;233;p13"/>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4" name="Google Shape;234;p1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5" name="Google Shape;235;p13"/>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6" name="Google Shape;236;p1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7" name="Google Shape;237;p1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8" name="Google Shape;238;p13"/>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39" name="Google Shape;239;p1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240" name="Google Shape;240;p13"/>
          <p:cNvPicPr preferRelativeResize="0"/>
          <p:nvPr/>
        </p:nvPicPr>
        <p:blipFill rotWithShape="1">
          <a:blip r:embed="rId3">
            <a:alphaModFix/>
          </a:blip>
          <a:srcRect/>
          <a:stretch/>
        </p:blipFill>
        <p:spPr>
          <a:xfrm>
            <a:off x="2133600" y="2227263"/>
            <a:ext cx="7989888" cy="229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47" name="Google Shape;247;p1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248" name="Google Shape;248;p14"/>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3.3</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Maximum and minimum lengths</a:t>
            </a:r>
            <a:endParaRPr/>
          </a:p>
        </p:txBody>
      </p:sp>
      <p:sp>
        <p:nvSpPr>
          <p:cNvPr id="249" name="Google Shape;249;p14"/>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0" name="Google Shape;250;p14"/>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1" name="Google Shape;251;p14"/>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2" name="Google Shape;252;p14"/>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3" name="Google Shape;253;p14"/>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4" name="Google Shape;254;p14"/>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55" name="Google Shape;255;p14"/>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256" name="Google Shape;256;p14"/>
          <p:cNvPicPr preferRelativeResize="0"/>
          <p:nvPr/>
        </p:nvPicPr>
        <p:blipFill rotWithShape="1">
          <a:blip r:embed="rId3">
            <a:alphaModFix/>
          </a:blip>
          <a:srcRect/>
          <a:stretch/>
        </p:blipFill>
        <p:spPr>
          <a:xfrm>
            <a:off x="1846264" y="2033588"/>
            <a:ext cx="8364537" cy="25384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63" name="Google Shape;263;p1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264" name="Google Shape;264;p15"/>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3.4</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Ethernet address in hexadecimal notation</a:t>
            </a:r>
            <a:endParaRPr/>
          </a:p>
        </p:txBody>
      </p:sp>
      <p:sp>
        <p:nvSpPr>
          <p:cNvPr id="265" name="Google Shape;265;p15"/>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66" name="Google Shape;266;p15"/>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67" name="Google Shape;267;p15"/>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68" name="Google Shape;268;p15"/>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69" name="Google Shape;269;p15"/>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70" name="Google Shape;270;p15"/>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71" name="Google Shape;271;p15"/>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272" name="Google Shape;272;p15"/>
          <p:cNvPicPr preferRelativeResize="0"/>
          <p:nvPr/>
        </p:nvPicPr>
        <p:blipFill rotWithShape="1">
          <a:blip r:embed="rId3">
            <a:alphaModFix/>
          </a:blip>
          <a:srcRect/>
          <a:stretch/>
        </p:blipFill>
        <p:spPr>
          <a:xfrm>
            <a:off x="2436814" y="1662908"/>
            <a:ext cx="6727825" cy="13033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6"/>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79" name="Google Shape;279;p16"/>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pic>
        <p:nvPicPr>
          <p:cNvPr id="280" name="Google Shape;280;p16"/>
          <p:cNvPicPr preferRelativeResize="0"/>
          <p:nvPr/>
        </p:nvPicPr>
        <p:blipFill rotWithShape="1">
          <a:blip r:embed="rId3">
            <a:alphaModFix/>
          </a:blip>
          <a:srcRect/>
          <a:stretch/>
        </p:blipFill>
        <p:spPr>
          <a:xfrm>
            <a:off x="2514600" y="2228852"/>
            <a:ext cx="7615237" cy="715962"/>
          </a:xfrm>
          <a:prstGeom prst="rect">
            <a:avLst/>
          </a:prstGeom>
          <a:noFill/>
          <a:ln>
            <a:noFill/>
          </a:ln>
        </p:spPr>
      </p:pic>
      <p:sp>
        <p:nvSpPr>
          <p:cNvPr id="281" name="Google Shape;281;p16"/>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3.5</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Unicast and multicast addresses</a:t>
            </a:r>
            <a:endParaRPr/>
          </a:p>
        </p:txBody>
      </p:sp>
      <p:sp>
        <p:nvSpPr>
          <p:cNvPr id="282" name="Google Shape;282;p16"/>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3" name="Google Shape;283;p1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4" name="Google Shape;284;p16"/>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5" name="Google Shape;285;p1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6" name="Google Shape;286;p1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7" name="Google Shape;287;p16"/>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288" name="Google Shape;288;p1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289" name="Google Shape;289;p16"/>
          <p:cNvPicPr preferRelativeResize="0"/>
          <p:nvPr/>
        </p:nvPicPr>
        <p:blipFill rotWithShape="1">
          <a:blip r:embed="rId4">
            <a:alphaModFix/>
          </a:blip>
          <a:srcRect/>
          <a:stretch/>
        </p:blipFill>
        <p:spPr>
          <a:xfrm>
            <a:off x="2738436" y="1427164"/>
            <a:ext cx="2897188" cy="984250"/>
          </a:xfrm>
          <a:prstGeom prst="rect">
            <a:avLst/>
          </a:prstGeom>
          <a:noFill/>
          <a:ln>
            <a:noFill/>
          </a:ln>
        </p:spPr>
      </p:pic>
      <p:sp>
        <p:nvSpPr>
          <p:cNvPr id="290" name="Google Shape;290;p16"/>
          <p:cNvSpPr/>
          <p:nvPr/>
        </p:nvSpPr>
        <p:spPr>
          <a:xfrm>
            <a:off x="923635" y="3213102"/>
            <a:ext cx="10621819" cy="1077218"/>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a:solidFill>
                  <a:schemeClr val="lt1"/>
                </a:solidFill>
                <a:latin typeface="Arial"/>
                <a:ea typeface="Arial"/>
                <a:cs typeface="Arial"/>
                <a:sym typeface="Arial"/>
              </a:rPr>
              <a:t>The broadcast destination address is a special case of the multicast address in which all bits are 1s.</a:t>
            </a:r>
            <a:endParaRPr/>
          </a:p>
        </p:txBody>
      </p:sp>
      <p:sp>
        <p:nvSpPr>
          <p:cNvPr id="291" name="Google Shape;291;p16"/>
          <p:cNvSpPr/>
          <p:nvPr/>
        </p:nvSpPr>
        <p:spPr>
          <a:xfrm>
            <a:off x="748145" y="4409383"/>
            <a:ext cx="10243127" cy="2062103"/>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a:solidFill>
                  <a:schemeClr val="lt1"/>
                </a:solidFill>
                <a:latin typeface="Arial"/>
                <a:ea typeface="Arial"/>
                <a:cs typeface="Arial"/>
                <a:sym typeface="Arial"/>
              </a:rPr>
              <a:t>The least significant bit of the first byte defines the type of address.</a:t>
            </a:r>
            <a:endParaRPr/>
          </a:p>
          <a:p>
            <a:pPr marL="0" marR="0" lvl="0" indent="0" algn="ctr" rtl="0">
              <a:spcBef>
                <a:spcPts val="0"/>
              </a:spcBef>
              <a:spcAft>
                <a:spcPts val="0"/>
              </a:spcAft>
              <a:buNone/>
            </a:pPr>
            <a:r>
              <a:rPr lang="en-US" sz="3200" b="1" i="1">
                <a:solidFill>
                  <a:schemeClr val="lt1"/>
                </a:solidFill>
                <a:latin typeface="Arial"/>
                <a:ea typeface="Arial"/>
                <a:cs typeface="Arial"/>
                <a:sym typeface="Arial"/>
              </a:rPr>
              <a:t>If the bit is 0, the address is unicast; otherwise, it is multicast.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2000"/>
                                        <p:tgtEl>
                                          <p:spTgt spid="289"/>
                                        </p:tgtEl>
                                        <p:attrNameLst>
                                          <p:attrName>ppt_y</p:attrName>
                                        </p:attrNameLst>
                                      </p:cBhvr>
                                      <p:tavLst>
                                        <p:tav tm="0">
                                          <p:val>
                                            <p:strVal val="#ppt_y-1"/>
                                          </p:val>
                                        </p:tav>
                                        <p:tav tm="100000">
                                          <p:val>
                                            <p:strVal val="#ppt_y"/>
                                          </p:val>
                                        </p:tav>
                                      </p:tavLst>
                                    </p:anim>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90"/>
                                        </p:tgtEl>
                                        <p:attrNameLst>
                                          <p:attrName>style.visibility</p:attrName>
                                        </p:attrNameLst>
                                      </p:cBhvr>
                                      <p:to>
                                        <p:strVal val="visible"/>
                                      </p:to>
                                    </p:set>
                                    <p:animEffect transition="in" filter="fade">
                                      <p:cBhvr>
                                        <p:cTn id="11" dur="500"/>
                                        <p:tgtEl>
                                          <p:spTgt spid="290"/>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fade">
                                      <p:cBhvr>
                                        <p:cTn id="15"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7"/>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98" name="Google Shape;298;p17"/>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sp>
        <p:nvSpPr>
          <p:cNvPr id="299" name="Google Shape;299;p17"/>
          <p:cNvSpPr txBox="1"/>
          <p:nvPr/>
        </p:nvSpPr>
        <p:spPr>
          <a:xfrm>
            <a:off x="1600200" y="722314"/>
            <a:ext cx="8839200" cy="5124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dirty="0">
                <a:solidFill>
                  <a:schemeClr val="dk1"/>
                </a:solidFill>
                <a:latin typeface="Arimo"/>
                <a:ea typeface="Arimo"/>
                <a:cs typeface="Arimo"/>
                <a:sym typeface="Arimo"/>
              </a:rPr>
              <a:t>Define the type of the following destination addresses:</a:t>
            </a:r>
            <a:endParaRPr dirty="0"/>
          </a:p>
          <a:p>
            <a:pPr marL="0" marR="0" lvl="0" indent="0" algn="just" rtl="0">
              <a:spcBef>
                <a:spcPts val="0"/>
              </a:spcBef>
              <a:spcAft>
                <a:spcPts val="0"/>
              </a:spcAft>
              <a:buNone/>
            </a:pPr>
            <a:r>
              <a:rPr lang="en-US" sz="2400" b="1" dirty="0">
                <a:solidFill>
                  <a:schemeClr val="dk1"/>
                </a:solidFill>
                <a:latin typeface="Arimo"/>
                <a:ea typeface="Arimo"/>
                <a:cs typeface="Arimo"/>
                <a:sym typeface="Arimo"/>
              </a:rPr>
              <a:t>  </a:t>
            </a:r>
            <a:r>
              <a:rPr lang="en-US" sz="2400" b="1" dirty="0">
                <a:solidFill>
                  <a:schemeClr val="hlink"/>
                </a:solidFill>
                <a:latin typeface="Arimo"/>
                <a:ea typeface="Arimo"/>
                <a:cs typeface="Arimo"/>
                <a:sym typeface="Arimo"/>
              </a:rPr>
              <a:t>a.</a:t>
            </a:r>
            <a:r>
              <a:rPr lang="en-US" sz="2400" b="1" dirty="0">
                <a:solidFill>
                  <a:schemeClr val="dk1"/>
                </a:solidFill>
                <a:latin typeface="Arimo"/>
                <a:ea typeface="Arimo"/>
                <a:cs typeface="Arimo"/>
                <a:sym typeface="Arimo"/>
              </a:rPr>
              <a:t> 4A:30:10:21:10:1A</a:t>
            </a:r>
            <a:endParaRPr dirty="0"/>
          </a:p>
          <a:p>
            <a:pPr marL="0" marR="0" lvl="0" indent="0" algn="just" rtl="0">
              <a:spcBef>
                <a:spcPts val="0"/>
              </a:spcBef>
              <a:spcAft>
                <a:spcPts val="0"/>
              </a:spcAft>
              <a:buNone/>
            </a:pPr>
            <a:r>
              <a:rPr lang="en-US" sz="2400" b="1" dirty="0">
                <a:solidFill>
                  <a:schemeClr val="dk1"/>
                </a:solidFill>
                <a:latin typeface="Arimo"/>
                <a:ea typeface="Arimo"/>
                <a:cs typeface="Arimo"/>
                <a:sym typeface="Arimo"/>
              </a:rPr>
              <a:t>  </a:t>
            </a:r>
            <a:r>
              <a:rPr lang="en-US" sz="2400" b="1" dirty="0">
                <a:solidFill>
                  <a:schemeClr val="hlink"/>
                </a:solidFill>
                <a:latin typeface="Arimo"/>
                <a:ea typeface="Arimo"/>
                <a:cs typeface="Arimo"/>
                <a:sym typeface="Arimo"/>
              </a:rPr>
              <a:t>b.</a:t>
            </a:r>
            <a:r>
              <a:rPr lang="en-US" sz="2400" b="1" dirty="0">
                <a:solidFill>
                  <a:schemeClr val="dk1"/>
                </a:solidFill>
                <a:latin typeface="Arimo"/>
                <a:ea typeface="Arimo"/>
                <a:cs typeface="Arimo"/>
                <a:sym typeface="Arimo"/>
              </a:rPr>
              <a:t> 47:20:1B:2E:08:EE</a:t>
            </a:r>
            <a:endParaRPr dirty="0"/>
          </a:p>
          <a:p>
            <a:pPr marL="0" marR="0" lvl="0" indent="0" algn="just" rtl="0">
              <a:spcBef>
                <a:spcPts val="0"/>
              </a:spcBef>
              <a:spcAft>
                <a:spcPts val="0"/>
              </a:spcAft>
              <a:buNone/>
            </a:pPr>
            <a:r>
              <a:rPr lang="en-US" sz="2400" b="1" dirty="0">
                <a:solidFill>
                  <a:schemeClr val="dk1"/>
                </a:solidFill>
                <a:latin typeface="Arimo"/>
                <a:ea typeface="Arimo"/>
                <a:cs typeface="Arimo"/>
                <a:sym typeface="Arimo"/>
              </a:rPr>
              <a:t>  </a:t>
            </a:r>
            <a:r>
              <a:rPr lang="en-US" sz="2400" b="1" dirty="0">
                <a:solidFill>
                  <a:schemeClr val="hlink"/>
                </a:solidFill>
                <a:latin typeface="Arimo"/>
                <a:ea typeface="Arimo"/>
                <a:cs typeface="Arimo"/>
                <a:sym typeface="Arimo"/>
              </a:rPr>
              <a:t>c.</a:t>
            </a:r>
            <a:r>
              <a:rPr lang="en-US" sz="2400" b="1" dirty="0">
                <a:solidFill>
                  <a:schemeClr val="dk1"/>
                </a:solidFill>
                <a:latin typeface="Arimo"/>
                <a:ea typeface="Arimo"/>
                <a:cs typeface="Arimo"/>
                <a:sym typeface="Arimo"/>
              </a:rPr>
              <a:t> FF:FF:FF:FF:FF:FF</a:t>
            </a:r>
            <a:endParaRPr dirty="0"/>
          </a:p>
          <a:p>
            <a:pPr marL="0" marR="0" lvl="0" indent="0" algn="just" rtl="0">
              <a:spcBef>
                <a:spcPts val="0"/>
              </a:spcBef>
              <a:spcAft>
                <a:spcPts val="0"/>
              </a:spcAft>
              <a:buNone/>
            </a:pPr>
            <a:endParaRPr sz="900" b="1" dirty="0">
              <a:solidFill>
                <a:schemeClr val="dk1"/>
              </a:solidFill>
              <a:latin typeface="Arimo"/>
              <a:ea typeface="Arimo"/>
              <a:cs typeface="Arimo"/>
              <a:sym typeface="Arimo"/>
            </a:endParaRPr>
          </a:p>
          <a:p>
            <a:pPr marL="0" marR="0" lvl="0" indent="0" algn="just" rtl="0">
              <a:spcBef>
                <a:spcPts val="0"/>
              </a:spcBef>
              <a:spcAft>
                <a:spcPts val="0"/>
              </a:spcAft>
              <a:buNone/>
            </a:pPr>
            <a:r>
              <a:rPr lang="en-US" sz="2400" b="1" i="1" dirty="0">
                <a:solidFill>
                  <a:schemeClr val="hlink"/>
                </a:solidFill>
                <a:latin typeface="Arimo"/>
                <a:ea typeface="Arimo"/>
                <a:cs typeface="Arimo"/>
                <a:sym typeface="Arimo"/>
              </a:rPr>
              <a:t>Solution</a:t>
            </a:r>
            <a:endParaRPr dirty="0"/>
          </a:p>
          <a:p>
            <a:pPr marL="0" marR="0" lvl="0" indent="0" algn="just" rtl="0">
              <a:spcBef>
                <a:spcPts val="0"/>
              </a:spcBef>
              <a:spcAft>
                <a:spcPts val="0"/>
              </a:spcAft>
              <a:buNone/>
            </a:pPr>
            <a:r>
              <a:rPr lang="en-US" sz="2200" b="1" dirty="0">
                <a:solidFill>
                  <a:schemeClr val="dk1"/>
                </a:solidFill>
                <a:latin typeface="Arimo"/>
                <a:ea typeface="Arimo"/>
                <a:cs typeface="Arimo"/>
                <a:sym typeface="Arimo"/>
              </a:rPr>
              <a:t>To find the type of the address, we need </a:t>
            </a:r>
            <a:r>
              <a:rPr lang="en-US" sz="2200" b="1" dirty="0">
                <a:solidFill>
                  <a:schemeClr val="dk1"/>
                </a:solidFill>
                <a:highlight>
                  <a:srgbClr val="FFFF00"/>
                </a:highlight>
                <a:latin typeface="Arimo"/>
                <a:ea typeface="Arimo"/>
                <a:cs typeface="Arimo"/>
                <a:sym typeface="Arimo"/>
              </a:rPr>
              <a:t>to look at the second</a:t>
            </a:r>
            <a:endParaRPr dirty="0">
              <a:highlight>
                <a:srgbClr val="FFFF00"/>
              </a:highlight>
            </a:endParaRPr>
          </a:p>
          <a:p>
            <a:pPr marL="0" marR="0" lvl="0" indent="0" algn="just" rtl="0">
              <a:spcBef>
                <a:spcPts val="0"/>
              </a:spcBef>
              <a:spcAft>
                <a:spcPts val="0"/>
              </a:spcAft>
              <a:buNone/>
            </a:pPr>
            <a:r>
              <a:rPr lang="en-US" sz="2200" b="1" dirty="0">
                <a:solidFill>
                  <a:schemeClr val="dk1"/>
                </a:solidFill>
                <a:highlight>
                  <a:srgbClr val="FFFF00"/>
                </a:highlight>
                <a:latin typeface="Arimo"/>
                <a:ea typeface="Arimo"/>
                <a:cs typeface="Arimo"/>
                <a:sym typeface="Arimo"/>
              </a:rPr>
              <a:t>hexadecimal digit from the left. </a:t>
            </a:r>
            <a:r>
              <a:rPr lang="en-US" sz="2200" b="1" dirty="0">
                <a:solidFill>
                  <a:schemeClr val="dk1"/>
                </a:solidFill>
                <a:latin typeface="Arimo"/>
                <a:ea typeface="Arimo"/>
                <a:cs typeface="Arimo"/>
                <a:sym typeface="Arimo"/>
              </a:rPr>
              <a:t>If it is </a:t>
            </a:r>
            <a:r>
              <a:rPr lang="en-US" sz="2200" b="1" dirty="0">
                <a:solidFill>
                  <a:schemeClr val="dk1"/>
                </a:solidFill>
                <a:highlight>
                  <a:srgbClr val="FFFF00"/>
                </a:highlight>
                <a:latin typeface="Arimo"/>
                <a:ea typeface="Arimo"/>
                <a:cs typeface="Arimo"/>
                <a:sym typeface="Arimo"/>
              </a:rPr>
              <a:t>even, the address is unicast. If it is odd, the address is multicast. If all digits are F’s, the address is broadcast. </a:t>
            </a:r>
            <a:r>
              <a:rPr lang="en-US" sz="2200" b="1" dirty="0">
                <a:solidFill>
                  <a:schemeClr val="dk1"/>
                </a:solidFill>
                <a:latin typeface="Arimo"/>
                <a:ea typeface="Arimo"/>
                <a:cs typeface="Arimo"/>
                <a:sym typeface="Arimo"/>
              </a:rPr>
              <a:t>Therefore, we have the following:</a:t>
            </a:r>
            <a:endParaRPr dirty="0"/>
          </a:p>
          <a:p>
            <a:pPr marL="0" marR="0" lvl="0" indent="0" algn="just" rtl="0">
              <a:spcBef>
                <a:spcPts val="0"/>
              </a:spcBef>
              <a:spcAft>
                <a:spcPts val="0"/>
              </a:spcAft>
              <a:buNone/>
            </a:pPr>
            <a:r>
              <a:rPr lang="en-US" sz="2200" b="1" dirty="0">
                <a:solidFill>
                  <a:schemeClr val="hlink"/>
                </a:solidFill>
                <a:latin typeface="Arimo"/>
                <a:ea typeface="Arimo"/>
                <a:cs typeface="Arimo"/>
                <a:sym typeface="Arimo"/>
              </a:rPr>
              <a:t>a.</a:t>
            </a:r>
            <a:r>
              <a:rPr lang="en-US" sz="2200" b="1" dirty="0">
                <a:solidFill>
                  <a:schemeClr val="dk1"/>
                </a:solidFill>
                <a:latin typeface="Arimo"/>
                <a:ea typeface="Arimo"/>
                <a:cs typeface="Arimo"/>
                <a:sym typeface="Arimo"/>
              </a:rPr>
              <a:t> This is a unicast address because A in binary is 1010 	(even).</a:t>
            </a:r>
            <a:endParaRPr dirty="0"/>
          </a:p>
          <a:p>
            <a:pPr marL="0" marR="0" lvl="0" indent="0" algn="just" rtl="0">
              <a:spcBef>
                <a:spcPts val="0"/>
              </a:spcBef>
              <a:spcAft>
                <a:spcPts val="0"/>
              </a:spcAft>
              <a:buNone/>
            </a:pPr>
            <a:r>
              <a:rPr lang="en-US" sz="2200" b="1" dirty="0">
                <a:solidFill>
                  <a:schemeClr val="hlink"/>
                </a:solidFill>
                <a:latin typeface="Arimo"/>
                <a:ea typeface="Arimo"/>
                <a:cs typeface="Arimo"/>
                <a:sym typeface="Arimo"/>
              </a:rPr>
              <a:t>b.</a:t>
            </a:r>
            <a:r>
              <a:rPr lang="en-US" sz="2200" b="1" dirty="0">
                <a:solidFill>
                  <a:schemeClr val="dk1"/>
                </a:solidFill>
                <a:latin typeface="Arimo"/>
                <a:ea typeface="Arimo"/>
                <a:cs typeface="Arimo"/>
                <a:sym typeface="Arimo"/>
              </a:rPr>
              <a:t> This is a multicast address because 7 in binary is 0111 	(odd).</a:t>
            </a:r>
            <a:endParaRPr dirty="0"/>
          </a:p>
          <a:p>
            <a:pPr marL="0" marR="0" lvl="0" indent="0" algn="just" rtl="0">
              <a:spcBef>
                <a:spcPts val="0"/>
              </a:spcBef>
              <a:spcAft>
                <a:spcPts val="0"/>
              </a:spcAft>
              <a:buNone/>
            </a:pPr>
            <a:r>
              <a:rPr lang="en-US" sz="2200" b="1" dirty="0">
                <a:solidFill>
                  <a:schemeClr val="hlink"/>
                </a:solidFill>
                <a:latin typeface="Arimo"/>
                <a:ea typeface="Arimo"/>
                <a:cs typeface="Arimo"/>
                <a:sym typeface="Arimo"/>
              </a:rPr>
              <a:t>c.</a:t>
            </a:r>
            <a:r>
              <a:rPr lang="en-US" sz="2200" b="1" dirty="0">
                <a:solidFill>
                  <a:schemeClr val="dk1"/>
                </a:solidFill>
                <a:latin typeface="Arimo"/>
                <a:ea typeface="Arimo"/>
                <a:cs typeface="Arimo"/>
                <a:sym typeface="Arimo"/>
              </a:rPr>
              <a:t> This is a broadcast address because all digits are F’s.</a:t>
            </a:r>
            <a:endParaRPr dirty="0"/>
          </a:p>
        </p:txBody>
      </p:sp>
      <p:grpSp>
        <p:nvGrpSpPr>
          <p:cNvPr id="300" name="Google Shape;300;p17"/>
          <p:cNvGrpSpPr/>
          <p:nvPr/>
        </p:nvGrpSpPr>
        <p:grpSpPr>
          <a:xfrm>
            <a:off x="1524000" y="0"/>
            <a:ext cx="9144000" cy="609600"/>
            <a:chOff x="0" y="2448"/>
            <a:chExt cx="5760" cy="384"/>
          </a:xfrm>
        </p:grpSpPr>
        <p:sp>
          <p:nvSpPr>
            <p:cNvPr id="301" name="Google Shape;301;p17"/>
            <p:cNvSpPr/>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302" name="Google Shape;302;p17"/>
            <p:cNvSpPr txBox="1"/>
            <p:nvPr/>
          </p:nvSpPr>
          <p:spPr>
            <a:xfrm>
              <a:off x="0" y="2448"/>
              <a:ext cx="1392" cy="368"/>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Example 3.1</a:t>
              </a:r>
              <a:endParaRPr sz="3200" i="1">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09" name="Google Shape;309;p18"/>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
        <p:nvSpPr>
          <p:cNvPr id="310" name="Google Shape;310;p18"/>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3.6</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Ethernet evolution through four generations</a:t>
            </a:r>
            <a:endParaRPr/>
          </a:p>
        </p:txBody>
      </p:sp>
      <p:sp>
        <p:nvSpPr>
          <p:cNvPr id="311" name="Google Shape;311;p18"/>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2" name="Google Shape;312;p18"/>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3" name="Google Shape;313;p18"/>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4" name="Google Shape;314;p18"/>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5" name="Google Shape;315;p18"/>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6" name="Google Shape;316;p18"/>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17" name="Google Shape;317;p18"/>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318" name="Google Shape;318;p18"/>
          <p:cNvPicPr preferRelativeResize="0"/>
          <p:nvPr/>
        </p:nvPicPr>
        <p:blipFill rotWithShape="1">
          <a:blip r:embed="rId3">
            <a:alphaModFix/>
          </a:blip>
          <a:srcRect/>
          <a:stretch/>
        </p:blipFill>
        <p:spPr>
          <a:xfrm>
            <a:off x="1828801" y="2227264"/>
            <a:ext cx="8474075" cy="21923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25" name="Google Shape;325;p1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326" name="Google Shape;326;p19"/>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327" name="Google Shape;327;p19"/>
          <p:cNvSpPr txBox="1"/>
          <p:nvPr/>
        </p:nvSpPr>
        <p:spPr>
          <a:xfrm>
            <a:off x="1752601" y="355601"/>
            <a:ext cx="63785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3-3  POINT-TO-POINT WANS</a:t>
            </a:r>
            <a:endParaRPr/>
          </a:p>
        </p:txBody>
      </p:sp>
      <p:sp>
        <p:nvSpPr>
          <p:cNvPr id="328" name="Google Shape;328;p19"/>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329" name="Google Shape;329;p19"/>
          <p:cNvSpPr/>
          <p:nvPr/>
        </p:nvSpPr>
        <p:spPr>
          <a:xfrm>
            <a:off x="92364" y="1524000"/>
            <a:ext cx="10347036" cy="22467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mo"/>
                <a:ea typeface="Arimo"/>
                <a:cs typeface="Arimo"/>
                <a:sym typeface="Arimo"/>
              </a:rPr>
              <a:t>A second type of network we encounter in the Internet is the point-to-point wide area network. A point-to-point WAN connects two remote devices using a line available from a public network such as a telephone network. We discuss traditional modem technology, DSL line, cable modem, T-lines, and SONET.</a:t>
            </a:r>
            <a:endParaRPr/>
          </a:p>
        </p:txBody>
      </p:sp>
      <p:sp>
        <p:nvSpPr>
          <p:cNvPr id="330" name="Google Shape;330;p19"/>
          <p:cNvSpPr/>
          <p:nvPr/>
        </p:nvSpPr>
        <p:spPr>
          <a:xfrm>
            <a:off x="986006" y="4408522"/>
            <a:ext cx="10448612" cy="1557349"/>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56K Modems</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DSL Technology</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Cable Modem</a:t>
            </a:r>
            <a:endParaRPr sz="2800" b="1">
              <a:solidFill>
                <a:srgbClr val="0033CC"/>
              </a:solidFill>
              <a:latin typeface="Times New Roman"/>
              <a:ea typeface="Times New Roman"/>
              <a:cs typeface="Times New Roman"/>
              <a:sym typeface="Times New Roman"/>
            </a:endParaRPr>
          </a:p>
        </p:txBody>
      </p:sp>
      <p:sp>
        <p:nvSpPr>
          <p:cNvPr id="331" name="Google Shape;331;p19"/>
          <p:cNvSpPr/>
          <p:nvPr/>
        </p:nvSpPr>
        <p:spPr>
          <a:xfrm>
            <a:off x="4941888" y="4086697"/>
            <a:ext cx="6705600" cy="2505301"/>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T Lines</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 SONET</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PPP</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PPPoE  (</a:t>
            </a:r>
            <a:r>
              <a:rPr lang="en-US" sz="2800" b="1">
                <a:solidFill>
                  <a:schemeClr val="dk1"/>
                </a:solidFill>
                <a:latin typeface="Times New Roman"/>
                <a:ea typeface="Times New Roman"/>
                <a:cs typeface="Times New Roman"/>
                <a:sym typeface="Times New Roman"/>
              </a:rPr>
              <a:t>Point-to-Point Protocol over Ethernet</a:t>
            </a:r>
            <a:r>
              <a:rPr lang="en-US" sz="2800" b="1">
                <a:solidFill>
                  <a:srgbClr val="0033CC"/>
                </a:solidFill>
                <a:latin typeface="Times New Roman"/>
                <a:ea typeface="Times New Roman"/>
                <a:cs typeface="Times New Roman"/>
                <a:sym typeface="Times New Roman"/>
              </a:rPr>
              <a:t>)</a:t>
            </a:r>
            <a:endParaRPr sz="2800" b="1">
              <a:solidFill>
                <a:srgbClr val="0033CC"/>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5000"/>
                                        <p:tgtEl>
                                          <p:spTgt spid="3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5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01" name="Google Shape;101;p2"/>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a:t>
            </a:fld>
            <a:endParaRPr sz="1200">
              <a:solidFill>
                <a:srgbClr val="888888"/>
              </a:solidFill>
              <a:latin typeface="Calibri"/>
              <a:ea typeface="Calibri"/>
              <a:cs typeface="Calibri"/>
              <a:sym typeface="Calibri"/>
            </a:endParaRPr>
          </a:p>
        </p:txBody>
      </p:sp>
      <p:sp>
        <p:nvSpPr>
          <p:cNvPr id="102" name="Google Shape;102;p2"/>
          <p:cNvSpPr txBox="1"/>
          <p:nvPr/>
        </p:nvSpPr>
        <p:spPr>
          <a:xfrm>
            <a:off x="1752600" y="152400"/>
            <a:ext cx="338746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1">
                <a:solidFill>
                  <a:schemeClr val="hlink"/>
                </a:solidFill>
                <a:latin typeface="Times"/>
                <a:ea typeface="Times"/>
                <a:cs typeface="Times"/>
                <a:sym typeface="Times"/>
              </a:rPr>
              <a:t>Internet Evoluation</a:t>
            </a:r>
            <a:endParaRPr sz="3200" i="1">
              <a:solidFill>
                <a:schemeClr val="hlink"/>
              </a:solidFill>
              <a:latin typeface="Times"/>
              <a:ea typeface="Times"/>
              <a:cs typeface="Times"/>
              <a:sym typeface="Times"/>
            </a:endParaRPr>
          </a:p>
        </p:txBody>
      </p:sp>
      <p:sp>
        <p:nvSpPr>
          <p:cNvPr id="103" name="Google Shape;103;p2"/>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04" name="Google Shape;104;p2"/>
          <p:cNvSpPr/>
          <p:nvPr/>
        </p:nvSpPr>
        <p:spPr>
          <a:xfrm>
            <a:off x="1828800" y="989014"/>
            <a:ext cx="6705600" cy="5133975"/>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ARPANET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Birth of the Internet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TCP/IP</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MILNET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CSNET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NSFNET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ANSNET</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The Internet Today</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World Wide Web</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Growth of the Internet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38" name="Google Shape;338;p2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sp>
        <p:nvSpPr>
          <p:cNvPr id="339" name="Google Shape;339;p20"/>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3.26</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56K modem</a:t>
            </a:r>
            <a:endParaRPr/>
          </a:p>
        </p:txBody>
      </p:sp>
      <p:sp>
        <p:nvSpPr>
          <p:cNvPr id="340" name="Google Shape;340;p20"/>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1" name="Google Shape;341;p2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2" name="Google Shape;342;p20"/>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3" name="Google Shape;343;p2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4" name="Google Shape;344;p2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5" name="Google Shape;345;p20"/>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346" name="Google Shape;346;p2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347" name="Google Shape;347;p20"/>
          <p:cNvPicPr preferRelativeResize="0"/>
          <p:nvPr/>
        </p:nvPicPr>
        <p:blipFill rotWithShape="1">
          <a:blip r:embed="rId3">
            <a:alphaModFix/>
          </a:blip>
          <a:srcRect/>
          <a:stretch/>
        </p:blipFill>
        <p:spPr>
          <a:xfrm>
            <a:off x="6840538" y="2824164"/>
            <a:ext cx="3446462" cy="1595437"/>
          </a:xfrm>
          <a:prstGeom prst="rect">
            <a:avLst/>
          </a:prstGeom>
          <a:noFill/>
          <a:ln>
            <a:noFill/>
          </a:ln>
        </p:spPr>
      </p:pic>
      <p:pic>
        <p:nvPicPr>
          <p:cNvPr id="348" name="Google Shape;348;p20"/>
          <p:cNvPicPr preferRelativeResize="0"/>
          <p:nvPr/>
        </p:nvPicPr>
        <p:blipFill rotWithShape="1">
          <a:blip r:embed="rId4">
            <a:alphaModFix/>
          </a:blip>
          <a:srcRect/>
          <a:stretch/>
        </p:blipFill>
        <p:spPr>
          <a:xfrm>
            <a:off x="2057400" y="2667000"/>
            <a:ext cx="3913188" cy="1993900"/>
          </a:xfrm>
          <a:prstGeom prst="rect">
            <a:avLst/>
          </a:prstGeom>
          <a:noFill/>
          <a:ln>
            <a:noFill/>
          </a:ln>
        </p:spPr>
      </p:pic>
      <p:pic>
        <p:nvPicPr>
          <p:cNvPr id="349" name="Google Shape;349;p20"/>
          <p:cNvPicPr preferRelativeResize="0"/>
          <p:nvPr/>
        </p:nvPicPr>
        <p:blipFill rotWithShape="1">
          <a:blip r:embed="rId5">
            <a:alphaModFix/>
          </a:blip>
          <a:srcRect/>
          <a:stretch/>
        </p:blipFill>
        <p:spPr>
          <a:xfrm>
            <a:off x="3548064" y="3505200"/>
            <a:ext cx="1938337" cy="901700"/>
          </a:xfrm>
          <a:prstGeom prst="rect">
            <a:avLst/>
          </a:prstGeom>
          <a:noFill/>
          <a:ln>
            <a:noFill/>
          </a:ln>
        </p:spPr>
      </p:pic>
      <p:sp>
        <p:nvSpPr>
          <p:cNvPr id="350" name="Google Shape;350;p20"/>
          <p:cNvSpPr/>
          <p:nvPr/>
        </p:nvSpPr>
        <p:spPr>
          <a:xfrm>
            <a:off x="9601200" y="3581400"/>
            <a:ext cx="152400" cy="7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pic>
        <p:nvPicPr>
          <p:cNvPr id="351" name="Google Shape;351;p20"/>
          <p:cNvPicPr preferRelativeResize="0"/>
          <p:nvPr/>
        </p:nvPicPr>
        <p:blipFill rotWithShape="1">
          <a:blip r:embed="rId6">
            <a:alphaModFix/>
          </a:blip>
          <a:srcRect/>
          <a:stretch/>
        </p:blipFill>
        <p:spPr>
          <a:xfrm>
            <a:off x="7880350" y="3444876"/>
            <a:ext cx="1873250" cy="822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9"/>
                                        </p:tgtEl>
                                        <p:attrNameLst>
                                          <p:attrName>style.visibility</p:attrName>
                                        </p:attrNameLst>
                                      </p:cBhvr>
                                      <p:to>
                                        <p:strVal val="visible"/>
                                      </p:to>
                                    </p:set>
                                    <p:animEffect transition="in" filter="fade">
                                      <p:cBhvr>
                                        <p:cTn id="11" dur="2000"/>
                                        <p:tgtEl>
                                          <p:spTgt spid="34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1"/>
                                        </p:tgtEl>
                                        <p:attrNameLst>
                                          <p:attrName>style.visibility</p:attrName>
                                        </p:attrNameLst>
                                      </p:cBhvr>
                                      <p:to>
                                        <p:strVal val="visible"/>
                                      </p:to>
                                    </p:set>
                                    <p:animEffect transition="in" filter="fade">
                                      <p:cBhvr>
                                        <p:cTn id="20" dur="2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p:nvPr/>
        </p:nvSpPr>
        <p:spPr>
          <a:xfrm>
            <a:off x="1901952" y="241553"/>
            <a:ext cx="8388096" cy="6298692"/>
          </a:xfrm>
          <a:custGeom>
            <a:avLst/>
            <a:gdLst/>
            <a:ahLst/>
            <a:cxnLst/>
            <a:rect l="l" t="t" r="r" b="b"/>
            <a:pathLst>
              <a:path w="8388096" h="6298692" extrusionOk="0">
                <a:moveTo>
                  <a:pt x="0" y="0"/>
                </a:moveTo>
                <a:lnTo>
                  <a:pt x="0" y="6298692"/>
                </a:lnTo>
                <a:lnTo>
                  <a:pt x="8388096" y="6298692"/>
                </a:lnTo>
                <a:lnTo>
                  <a:pt x="8388096" y="0"/>
                </a:lnTo>
                <a:lnTo>
                  <a:pt x="0" y="0"/>
                </a:lnTo>
                <a:close/>
              </a:path>
            </a:pathLst>
          </a:custGeom>
          <a:noFill/>
          <a:ln w="25400" cap="flat" cmpd="sng">
            <a:solidFill>
              <a:srgbClr val="053C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1"/>
          <p:cNvSpPr/>
          <p:nvPr/>
        </p:nvSpPr>
        <p:spPr>
          <a:xfrm>
            <a:off x="7924800" y="3505199"/>
            <a:ext cx="533400" cy="0"/>
          </a:xfrm>
          <a:custGeom>
            <a:avLst/>
            <a:gdLst/>
            <a:ahLst/>
            <a:cxnLst/>
            <a:rect l="l" t="t" r="r" b="b"/>
            <a:pathLst>
              <a:path w="533400" h="120000" extrusionOk="0">
                <a:moveTo>
                  <a:pt x="0" y="0"/>
                </a:moveTo>
                <a:lnTo>
                  <a:pt x="533400" y="0"/>
                </a:lnTo>
              </a:path>
            </a:pathLst>
          </a:custGeom>
          <a:noFill/>
          <a:ln w="3810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21"/>
          <p:cNvSpPr/>
          <p:nvPr/>
        </p:nvSpPr>
        <p:spPr>
          <a:xfrm>
            <a:off x="4191000" y="3505200"/>
            <a:ext cx="914400" cy="0"/>
          </a:xfrm>
          <a:custGeom>
            <a:avLst/>
            <a:gdLst/>
            <a:ahLst/>
            <a:cxnLst/>
            <a:rect l="l" t="t" r="r" b="b"/>
            <a:pathLst>
              <a:path w="914400" h="120000" extrusionOk="0">
                <a:moveTo>
                  <a:pt x="0" y="0"/>
                </a:moveTo>
                <a:lnTo>
                  <a:pt x="91440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21"/>
          <p:cNvSpPr/>
          <p:nvPr/>
        </p:nvSpPr>
        <p:spPr>
          <a:xfrm>
            <a:off x="5594604" y="2942844"/>
            <a:ext cx="2268474" cy="1152906"/>
          </a:xfrm>
          <a:custGeom>
            <a:avLst/>
            <a:gdLst/>
            <a:ahLst/>
            <a:cxnLst/>
            <a:rect l="l" t="t" r="r" b="b"/>
            <a:pathLst>
              <a:path w="2268474" h="1152906" extrusionOk="0">
                <a:moveTo>
                  <a:pt x="1133855" y="0"/>
                </a:moveTo>
                <a:lnTo>
                  <a:pt x="1040841" y="1912"/>
                </a:lnTo>
                <a:lnTo>
                  <a:pt x="949901" y="7551"/>
                </a:lnTo>
                <a:lnTo>
                  <a:pt x="861327" y="16767"/>
                </a:lnTo>
                <a:lnTo>
                  <a:pt x="775411" y="29413"/>
                </a:lnTo>
                <a:lnTo>
                  <a:pt x="692443" y="45339"/>
                </a:lnTo>
                <a:lnTo>
                  <a:pt x="612716" y="64396"/>
                </a:lnTo>
                <a:lnTo>
                  <a:pt x="536521" y="86437"/>
                </a:lnTo>
                <a:lnTo>
                  <a:pt x="464149" y="111312"/>
                </a:lnTo>
                <a:lnTo>
                  <a:pt x="395892" y="138874"/>
                </a:lnTo>
                <a:lnTo>
                  <a:pt x="332041" y="168973"/>
                </a:lnTo>
                <a:lnTo>
                  <a:pt x="272888" y="201461"/>
                </a:lnTo>
                <a:lnTo>
                  <a:pt x="218724" y="236189"/>
                </a:lnTo>
                <a:lnTo>
                  <a:pt x="169841" y="273009"/>
                </a:lnTo>
                <a:lnTo>
                  <a:pt x="126530" y="311772"/>
                </a:lnTo>
                <a:lnTo>
                  <a:pt x="89082" y="352329"/>
                </a:lnTo>
                <a:lnTo>
                  <a:pt x="57790" y="394533"/>
                </a:lnTo>
                <a:lnTo>
                  <a:pt x="32944" y="438233"/>
                </a:lnTo>
                <a:lnTo>
                  <a:pt x="14836" y="483283"/>
                </a:lnTo>
                <a:lnTo>
                  <a:pt x="3757" y="529532"/>
                </a:lnTo>
                <a:lnTo>
                  <a:pt x="0" y="576834"/>
                </a:lnTo>
                <a:lnTo>
                  <a:pt x="3757" y="624026"/>
                </a:lnTo>
                <a:lnTo>
                  <a:pt x="14836" y="670178"/>
                </a:lnTo>
                <a:lnTo>
                  <a:pt x="32944" y="715140"/>
                </a:lnTo>
                <a:lnTo>
                  <a:pt x="57790" y="758763"/>
                </a:lnTo>
                <a:lnTo>
                  <a:pt x="89082" y="800897"/>
                </a:lnTo>
                <a:lnTo>
                  <a:pt x="126530" y="841395"/>
                </a:lnTo>
                <a:lnTo>
                  <a:pt x="169841" y="880105"/>
                </a:lnTo>
                <a:lnTo>
                  <a:pt x="218724" y="916881"/>
                </a:lnTo>
                <a:lnTo>
                  <a:pt x="272888" y="951571"/>
                </a:lnTo>
                <a:lnTo>
                  <a:pt x="332041" y="984027"/>
                </a:lnTo>
                <a:lnTo>
                  <a:pt x="395892" y="1014100"/>
                </a:lnTo>
                <a:lnTo>
                  <a:pt x="464149" y="1041641"/>
                </a:lnTo>
                <a:lnTo>
                  <a:pt x="536521" y="1066501"/>
                </a:lnTo>
                <a:lnTo>
                  <a:pt x="612716" y="1088529"/>
                </a:lnTo>
                <a:lnTo>
                  <a:pt x="692443" y="1107578"/>
                </a:lnTo>
                <a:lnTo>
                  <a:pt x="775411" y="1123498"/>
                </a:lnTo>
                <a:lnTo>
                  <a:pt x="861327" y="1136140"/>
                </a:lnTo>
                <a:lnTo>
                  <a:pt x="949901" y="1145355"/>
                </a:lnTo>
                <a:lnTo>
                  <a:pt x="1040841" y="1150993"/>
                </a:lnTo>
                <a:lnTo>
                  <a:pt x="1133855" y="1152906"/>
                </a:lnTo>
                <a:lnTo>
                  <a:pt x="1226876" y="1150993"/>
                </a:lnTo>
                <a:lnTo>
                  <a:pt x="1317831" y="1145355"/>
                </a:lnTo>
                <a:lnTo>
                  <a:pt x="1406430" y="1136140"/>
                </a:lnTo>
                <a:lnTo>
                  <a:pt x="1492380" y="1123498"/>
                </a:lnTo>
                <a:lnTo>
                  <a:pt x="1575387" y="1107578"/>
                </a:lnTo>
                <a:lnTo>
                  <a:pt x="1655160" y="1088529"/>
                </a:lnTo>
                <a:lnTo>
                  <a:pt x="1731405" y="1066501"/>
                </a:lnTo>
                <a:lnTo>
                  <a:pt x="1803830" y="1041641"/>
                </a:lnTo>
                <a:lnTo>
                  <a:pt x="1872143" y="1014100"/>
                </a:lnTo>
                <a:lnTo>
                  <a:pt x="1936051" y="984027"/>
                </a:lnTo>
                <a:lnTo>
                  <a:pt x="1995261" y="951571"/>
                </a:lnTo>
                <a:lnTo>
                  <a:pt x="2049481" y="916881"/>
                </a:lnTo>
                <a:lnTo>
                  <a:pt x="2098418" y="880105"/>
                </a:lnTo>
                <a:lnTo>
                  <a:pt x="2141779" y="841395"/>
                </a:lnTo>
                <a:lnTo>
                  <a:pt x="2179272" y="800897"/>
                </a:lnTo>
                <a:lnTo>
                  <a:pt x="2210604" y="758763"/>
                </a:lnTo>
                <a:lnTo>
                  <a:pt x="2235483" y="715140"/>
                </a:lnTo>
                <a:lnTo>
                  <a:pt x="2253616" y="670178"/>
                </a:lnTo>
                <a:lnTo>
                  <a:pt x="2264710" y="624026"/>
                </a:lnTo>
                <a:lnTo>
                  <a:pt x="2268473" y="576833"/>
                </a:lnTo>
                <a:lnTo>
                  <a:pt x="2264710" y="529532"/>
                </a:lnTo>
                <a:lnTo>
                  <a:pt x="2253616" y="483283"/>
                </a:lnTo>
                <a:lnTo>
                  <a:pt x="2235483" y="438233"/>
                </a:lnTo>
                <a:lnTo>
                  <a:pt x="2210604" y="394533"/>
                </a:lnTo>
                <a:lnTo>
                  <a:pt x="2179272" y="352329"/>
                </a:lnTo>
                <a:lnTo>
                  <a:pt x="2141779" y="311772"/>
                </a:lnTo>
                <a:lnTo>
                  <a:pt x="2098418" y="273009"/>
                </a:lnTo>
                <a:lnTo>
                  <a:pt x="2049481" y="236189"/>
                </a:lnTo>
                <a:lnTo>
                  <a:pt x="1995261" y="201461"/>
                </a:lnTo>
                <a:lnTo>
                  <a:pt x="1936051" y="168973"/>
                </a:lnTo>
                <a:lnTo>
                  <a:pt x="1872143" y="138874"/>
                </a:lnTo>
                <a:lnTo>
                  <a:pt x="1803830" y="111312"/>
                </a:lnTo>
                <a:lnTo>
                  <a:pt x="1731405" y="86437"/>
                </a:lnTo>
                <a:lnTo>
                  <a:pt x="1655160" y="64396"/>
                </a:lnTo>
                <a:lnTo>
                  <a:pt x="1575387" y="45338"/>
                </a:lnTo>
                <a:lnTo>
                  <a:pt x="1492380" y="29413"/>
                </a:lnTo>
                <a:lnTo>
                  <a:pt x="1406430" y="16767"/>
                </a:lnTo>
                <a:lnTo>
                  <a:pt x="1317831" y="7551"/>
                </a:lnTo>
                <a:lnTo>
                  <a:pt x="1226876" y="1912"/>
                </a:lnTo>
                <a:lnTo>
                  <a:pt x="113385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1"/>
          <p:cNvSpPr/>
          <p:nvPr/>
        </p:nvSpPr>
        <p:spPr>
          <a:xfrm>
            <a:off x="5594604" y="2942844"/>
            <a:ext cx="2268474" cy="1152906"/>
          </a:xfrm>
          <a:custGeom>
            <a:avLst/>
            <a:gdLst/>
            <a:ahLst/>
            <a:cxnLst/>
            <a:rect l="l" t="t" r="r" b="b"/>
            <a:pathLst>
              <a:path w="2268474" h="1152906" extrusionOk="0">
                <a:moveTo>
                  <a:pt x="1133855" y="0"/>
                </a:moveTo>
                <a:lnTo>
                  <a:pt x="1040841" y="1912"/>
                </a:lnTo>
                <a:lnTo>
                  <a:pt x="949901" y="7551"/>
                </a:lnTo>
                <a:lnTo>
                  <a:pt x="861327" y="16767"/>
                </a:lnTo>
                <a:lnTo>
                  <a:pt x="775411" y="29413"/>
                </a:lnTo>
                <a:lnTo>
                  <a:pt x="692443" y="45339"/>
                </a:lnTo>
                <a:lnTo>
                  <a:pt x="612716" y="64396"/>
                </a:lnTo>
                <a:lnTo>
                  <a:pt x="536521" y="86437"/>
                </a:lnTo>
                <a:lnTo>
                  <a:pt x="464149" y="111312"/>
                </a:lnTo>
                <a:lnTo>
                  <a:pt x="395892" y="138874"/>
                </a:lnTo>
                <a:lnTo>
                  <a:pt x="332041" y="168973"/>
                </a:lnTo>
                <a:lnTo>
                  <a:pt x="272888" y="201461"/>
                </a:lnTo>
                <a:lnTo>
                  <a:pt x="218724" y="236189"/>
                </a:lnTo>
                <a:lnTo>
                  <a:pt x="169841" y="273009"/>
                </a:lnTo>
                <a:lnTo>
                  <a:pt x="126530" y="311772"/>
                </a:lnTo>
                <a:lnTo>
                  <a:pt x="89082" y="352329"/>
                </a:lnTo>
                <a:lnTo>
                  <a:pt x="57790" y="394533"/>
                </a:lnTo>
                <a:lnTo>
                  <a:pt x="32944" y="438233"/>
                </a:lnTo>
                <a:lnTo>
                  <a:pt x="14836" y="483283"/>
                </a:lnTo>
                <a:lnTo>
                  <a:pt x="3757" y="529532"/>
                </a:lnTo>
                <a:lnTo>
                  <a:pt x="0" y="576834"/>
                </a:lnTo>
                <a:lnTo>
                  <a:pt x="3757" y="624026"/>
                </a:lnTo>
                <a:lnTo>
                  <a:pt x="14836" y="670178"/>
                </a:lnTo>
                <a:lnTo>
                  <a:pt x="32944" y="715140"/>
                </a:lnTo>
                <a:lnTo>
                  <a:pt x="57790" y="758763"/>
                </a:lnTo>
                <a:lnTo>
                  <a:pt x="89082" y="800897"/>
                </a:lnTo>
                <a:lnTo>
                  <a:pt x="126530" y="841395"/>
                </a:lnTo>
                <a:lnTo>
                  <a:pt x="169841" y="880105"/>
                </a:lnTo>
                <a:lnTo>
                  <a:pt x="218724" y="916881"/>
                </a:lnTo>
                <a:lnTo>
                  <a:pt x="272888" y="951571"/>
                </a:lnTo>
                <a:lnTo>
                  <a:pt x="332041" y="984027"/>
                </a:lnTo>
                <a:lnTo>
                  <a:pt x="395892" y="1014100"/>
                </a:lnTo>
                <a:lnTo>
                  <a:pt x="464149" y="1041641"/>
                </a:lnTo>
                <a:lnTo>
                  <a:pt x="536521" y="1066501"/>
                </a:lnTo>
                <a:lnTo>
                  <a:pt x="612716" y="1088529"/>
                </a:lnTo>
                <a:lnTo>
                  <a:pt x="692443" y="1107578"/>
                </a:lnTo>
                <a:lnTo>
                  <a:pt x="775411" y="1123498"/>
                </a:lnTo>
                <a:lnTo>
                  <a:pt x="861327" y="1136140"/>
                </a:lnTo>
                <a:lnTo>
                  <a:pt x="949901" y="1145355"/>
                </a:lnTo>
                <a:lnTo>
                  <a:pt x="1040841" y="1150993"/>
                </a:lnTo>
                <a:lnTo>
                  <a:pt x="1133855" y="1152906"/>
                </a:lnTo>
                <a:lnTo>
                  <a:pt x="1226876" y="1150993"/>
                </a:lnTo>
                <a:lnTo>
                  <a:pt x="1317831" y="1145355"/>
                </a:lnTo>
                <a:lnTo>
                  <a:pt x="1406430" y="1136140"/>
                </a:lnTo>
                <a:lnTo>
                  <a:pt x="1492380" y="1123498"/>
                </a:lnTo>
                <a:lnTo>
                  <a:pt x="1575387" y="1107578"/>
                </a:lnTo>
                <a:lnTo>
                  <a:pt x="1655160" y="1088529"/>
                </a:lnTo>
                <a:lnTo>
                  <a:pt x="1731405" y="1066501"/>
                </a:lnTo>
                <a:lnTo>
                  <a:pt x="1803830" y="1041641"/>
                </a:lnTo>
                <a:lnTo>
                  <a:pt x="1872143" y="1014100"/>
                </a:lnTo>
                <a:lnTo>
                  <a:pt x="1936051" y="984027"/>
                </a:lnTo>
                <a:lnTo>
                  <a:pt x="1995261" y="951571"/>
                </a:lnTo>
                <a:lnTo>
                  <a:pt x="2049481" y="916881"/>
                </a:lnTo>
                <a:lnTo>
                  <a:pt x="2098418" y="880105"/>
                </a:lnTo>
                <a:lnTo>
                  <a:pt x="2141779" y="841395"/>
                </a:lnTo>
                <a:lnTo>
                  <a:pt x="2179272" y="800897"/>
                </a:lnTo>
                <a:lnTo>
                  <a:pt x="2210604" y="758763"/>
                </a:lnTo>
                <a:lnTo>
                  <a:pt x="2235483" y="715140"/>
                </a:lnTo>
                <a:lnTo>
                  <a:pt x="2253616" y="670178"/>
                </a:lnTo>
                <a:lnTo>
                  <a:pt x="2264710" y="624026"/>
                </a:lnTo>
                <a:lnTo>
                  <a:pt x="2268473" y="576833"/>
                </a:lnTo>
                <a:lnTo>
                  <a:pt x="2264710" y="529532"/>
                </a:lnTo>
                <a:lnTo>
                  <a:pt x="2253616" y="483283"/>
                </a:lnTo>
                <a:lnTo>
                  <a:pt x="2235483" y="438233"/>
                </a:lnTo>
                <a:lnTo>
                  <a:pt x="2210604" y="394533"/>
                </a:lnTo>
                <a:lnTo>
                  <a:pt x="2179272" y="352329"/>
                </a:lnTo>
                <a:lnTo>
                  <a:pt x="2141779" y="311772"/>
                </a:lnTo>
                <a:lnTo>
                  <a:pt x="2098418" y="273009"/>
                </a:lnTo>
                <a:lnTo>
                  <a:pt x="2049481" y="236189"/>
                </a:lnTo>
                <a:lnTo>
                  <a:pt x="1995261" y="201461"/>
                </a:lnTo>
                <a:lnTo>
                  <a:pt x="1936051" y="168973"/>
                </a:lnTo>
                <a:lnTo>
                  <a:pt x="1872143" y="138874"/>
                </a:lnTo>
                <a:lnTo>
                  <a:pt x="1803830" y="111312"/>
                </a:lnTo>
                <a:lnTo>
                  <a:pt x="1731405" y="86437"/>
                </a:lnTo>
                <a:lnTo>
                  <a:pt x="1655160" y="64396"/>
                </a:lnTo>
                <a:lnTo>
                  <a:pt x="1575387" y="45338"/>
                </a:lnTo>
                <a:lnTo>
                  <a:pt x="1492380" y="29413"/>
                </a:lnTo>
                <a:lnTo>
                  <a:pt x="1406430" y="16767"/>
                </a:lnTo>
                <a:lnTo>
                  <a:pt x="1317831" y="7551"/>
                </a:lnTo>
                <a:lnTo>
                  <a:pt x="1226876" y="1912"/>
                </a:lnTo>
                <a:lnTo>
                  <a:pt x="1133855"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1"/>
          <p:cNvSpPr/>
          <p:nvPr/>
        </p:nvSpPr>
        <p:spPr>
          <a:xfrm>
            <a:off x="8458200" y="2942843"/>
            <a:ext cx="1720596" cy="1152906"/>
          </a:xfrm>
          <a:custGeom>
            <a:avLst/>
            <a:gdLst/>
            <a:ahLst/>
            <a:cxnLst/>
            <a:rect l="l" t="t" r="r" b="b"/>
            <a:pathLst>
              <a:path w="1720596" h="1152906" extrusionOk="0">
                <a:moveTo>
                  <a:pt x="860298" y="0"/>
                </a:moveTo>
                <a:lnTo>
                  <a:pt x="789691" y="1912"/>
                </a:lnTo>
                <a:lnTo>
                  <a:pt x="720666" y="7551"/>
                </a:lnTo>
                <a:lnTo>
                  <a:pt x="653441" y="16767"/>
                </a:lnTo>
                <a:lnTo>
                  <a:pt x="588239" y="29413"/>
                </a:lnTo>
                <a:lnTo>
                  <a:pt x="525279" y="45339"/>
                </a:lnTo>
                <a:lnTo>
                  <a:pt x="464783" y="64396"/>
                </a:lnTo>
                <a:lnTo>
                  <a:pt x="406970" y="86437"/>
                </a:lnTo>
                <a:lnTo>
                  <a:pt x="352062" y="111312"/>
                </a:lnTo>
                <a:lnTo>
                  <a:pt x="300278" y="138874"/>
                </a:lnTo>
                <a:lnTo>
                  <a:pt x="251841" y="168973"/>
                </a:lnTo>
                <a:lnTo>
                  <a:pt x="206969" y="201461"/>
                </a:lnTo>
                <a:lnTo>
                  <a:pt x="165884" y="236189"/>
                </a:lnTo>
                <a:lnTo>
                  <a:pt x="128806" y="273009"/>
                </a:lnTo>
                <a:lnTo>
                  <a:pt x="95957" y="311772"/>
                </a:lnTo>
                <a:lnTo>
                  <a:pt x="67556" y="352329"/>
                </a:lnTo>
                <a:lnTo>
                  <a:pt x="43824" y="394533"/>
                </a:lnTo>
                <a:lnTo>
                  <a:pt x="24981" y="438233"/>
                </a:lnTo>
                <a:lnTo>
                  <a:pt x="11250" y="483283"/>
                </a:lnTo>
                <a:lnTo>
                  <a:pt x="2849" y="529532"/>
                </a:lnTo>
                <a:lnTo>
                  <a:pt x="0" y="576834"/>
                </a:lnTo>
                <a:lnTo>
                  <a:pt x="2849" y="624026"/>
                </a:lnTo>
                <a:lnTo>
                  <a:pt x="11250" y="670178"/>
                </a:lnTo>
                <a:lnTo>
                  <a:pt x="24981" y="715140"/>
                </a:lnTo>
                <a:lnTo>
                  <a:pt x="43824" y="758763"/>
                </a:lnTo>
                <a:lnTo>
                  <a:pt x="67556" y="800897"/>
                </a:lnTo>
                <a:lnTo>
                  <a:pt x="95957" y="841395"/>
                </a:lnTo>
                <a:lnTo>
                  <a:pt x="128806" y="880105"/>
                </a:lnTo>
                <a:lnTo>
                  <a:pt x="165884" y="916881"/>
                </a:lnTo>
                <a:lnTo>
                  <a:pt x="206969" y="951571"/>
                </a:lnTo>
                <a:lnTo>
                  <a:pt x="251841" y="984027"/>
                </a:lnTo>
                <a:lnTo>
                  <a:pt x="300278" y="1014100"/>
                </a:lnTo>
                <a:lnTo>
                  <a:pt x="352062" y="1041641"/>
                </a:lnTo>
                <a:lnTo>
                  <a:pt x="406970" y="1066501"/>
                </a:lnTo>
                <a:lnTo>
                  <a:pt x="464783" y="1088529"/>
                </a:lnTo>
                <a:lnTo>
                  <a:pt x="525279" y="1107578"/>
                </a:lnTo>
                <a:lnTo>
                  <a:pt x="588239" y="1123498"/>
                </a:lnTo>
                <a:lnTo>
                  <a:pt x="653441" y="1136140"/>
                </a:lnTo>
                <a:lnTo>
                  <a:pt x="720666" y="1145355"/>
                </a:lnTo>
                <a:lnTo>
                  <a:pt x="789691" y="1150993"/>
                </a:lnTo>
                <a:lnTo>
                  <a:pt x="860298" y="1152906"/>
                </a:lnTo>
                <a:lnTo>
                  <a:pt x="930904" y="1150993"/>
                </a:lnTo>
                <a:lnTo>
                  <a:pt x="999929" y="1145355"/>
                </a:lnTo>
                <a:lnTo>
                  <a:pt x="1067154" y="1136140"/>
                </a:lnTo>
                <a:lnTo>
                  <a:pt x="1132356" y="1123498"/>
                </a:lnTo>
                <a:lnTo>
                  <a:pt x="1195316" y="1107578"/>
                </a:lnTo>
                <a:lnTo>
                  <a:pt x="1255812" y="1088529"/>
                </a:lnTo>
                <a:lnTo>
                  <a:pt x="1313625" y="1066501"/>
                </a:lnTo>
                <a:lnTo>
                  <a:pt x="1368533" y="1041641"/>
                </a:lnTo>
                <a:lnTo>
                  <a:pt x="1420317" y="1014100"/>
                </a:lnTo>
                <a:lnTo>
                  <a:pt x="1468755" y="984027"/>
                </a:lnTo>
                <a:lnTo>
                  <a:pt x="1513626" y="951571"/>
                </a:lnTo>
                <a:lnTo>
                  <a:pt x="1554711" y="916881"/>
                </a:lnTo>
                <a:lnTo>
                  <a:pt x="1591789" y="880105"/>
                </a:lnTo>
                <a:lnTo>
                  <a:pt x="1624638" y="841395"/>
                </a:lnTo>
                <a:lnTo>
                  <a:pt x="1653039" y="800897"/>
                </a:lnTo>
                <a:lnTo>
                  <a:pt x="1676771" y="758763"/>
                </a:lnTo>
                <a:lnTo>
                  <a:pt x="1695614" y="715140"/>
                </a:lnTo>
                <a:lnTo>
                  <a:pt x="1709345" y="670178"/>
                </a:lnTo>
                <a:lnTo>
                  <a:pt x="1717746" y="624026"/>
                </a:lnTo>
                <a:lnTo>
                  <a:pt x="1720596" y="576833"/>
                </a:lnTo>
                <a:lnTo>
                  <a:pt x="1717746" y="529532"/>
                </a:lnTo>
                <a:lnTo>
                  <a:pt x="1709345" y="483283"/>
                </a:lnTo>
                <a:lnTo>
                  <a:pt x="1695614" y="438233"/>
                </a:lnTo>
                <a:lnTo>
                  <a:pt x="1676771" y="394533"/>
                </a:lnTo>
                <a:lnTo>
                  <a:pt x="1653039" y="352329"/>
                </a:lnTo>
                <a:lnTo>
                  <a:pt x="1624638" y="311772"/>
                </a:lnTo>
                <a:lnTo>
                  <a:pt x="1591789" y="273009"/>
                </a:lnTo>
                <a:lnTo>
                  <a:pt x="1554711" y="236189"/>
                </a:lnTo>
                <a:lnTo>
                  <a:pt x="1513626" y="201461"/>
                </a:lnTo>
                <a:lnTo>
                  <a:pt x="1468755" y="168973"/>
                </a:lnTo>
                <a:lnTo>
                  <a:pt x="1420317" y="138874"/>
                </a:lnTo>
                <a:lnTo>
                  <a:pt x="1368533" y="111312"/>
                </a:lnTo>
                <a:lnTo>
                  <a:pt x="1313625" y="86437"/>
                </a:lnTo>
                <a:lnTo>
                  <a:pt x="1255812" y="64396"/>
                </a:lnTo>
                <a:lnTo>
                  <a:pt x="1195316" y="45338"/>
                </a:lnTo>
                <a:lnTo>
                  <a:pt x="1132356" y="29413"/>
                </a:lnTo>
                <a:lnTo>
                  <a:pt x="1067154" y="16767"/>
                </a:lnTo>
                <a:lnTo>
                  <a:pt x="999929" y="7551"/>
                </a:lnTo>
                <a:lnTo>
                  <a:pt x="930904" y="1912"/>
                </a:lnTo>
                <a:lnTo>
                  <a:pt x="860298" y="0"/>
                </a:lnTo>
                <a:close/>
              </a:path>
            </a:pathLst>
          </a:custGeom>
          <a:noFill/>
          <a:ln w="2540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21"/>
          <p:cNvSpPr/>
          <p:nvPr/>
        </p:nvSpPr>
        <p:spPr>
          <a:xfrm>
            <a:off x="2209801" y="3429001"/>
            <a:ext cx="840549" cy="7764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1"/>
          <p:cNvSpPr/>
          <p:nvPr/>
        </p:nvSpPr>
        <p:spPr>
          <a:xfrm>
            <a:off x="3581400" y="3043427"/>
            <a:ext cx="640460" cy="952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1"/>
          <p:cNvSpPr/>
          <p:nvPr/>
        </p:nvSpPr>
        <p:spPr>
          <a:xfrm>
            <a:off x="4800601" y="4098798"/>
            <a:ext cx="1252727" cy="457200"/>
          </a:xfrm>
          <a:custGeom>
            <a:avLst/>
            <a:gdLst/>
            <a:ahLst/>
            <a:cxnLst/>
            <a:rect l="l" t="t" r="r" b="b"/>
            <a:pathLst>
              <a:path w="1252727" h="457200" extrusionOk="0">
                <a:moveTo>
                  <a:pt x="0" y="0"/>
                </a:moveTo>
                <a:lnTo>
                  <a:pt x="0" y="457200"/>
                </a:lnTo>
                <a:lnTo>
                  <a:pt x="1252727" y="457200"/>
                </a:lnTo>
                <a:lnTo>
                  <a:pt x="1252727" y="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1"/>
          <p:cNvSpPr/>
          <p:nvPr/>
        </p:nvSpPr>
        <p:spPr>
          <a:xfrm>
            <a:off x="5105400" y="3022853"/>
            <a:ext cx="741426" cy="9936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1"/>
          <p:cNvSpPr/>
          <p:nvPr/>
        </p:nvSpPr>
        <p:spPr>
          <a:xfrm>
            <a:off x="2362200" y="2819401"/>
            <a:ext cx="609600" cy="47777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1"/>
          <p:cNvSpPr/>
          <p:nvPr/>
        </p:nvSpPr>
        <p:spPr>
          <a:xfrm>
            <a:off x="2971800" y="3581400"/>
            <a:ext cx="685800" cy="228600"/>
          </a:xfrm>
          <a:custGeom>
            <a:avLst/>
            <a:gdLst/>
            <a:ahLst/>
            <a:cxnLst/>
            <a:rect l="l" t="t" r="r" b="b"/>
            <a:pathLst>
              <a:path w="685800" h="228600" extrusionOk="0">
                <a:moveTo>
                  <a:pt x="0" y="228600"/>
                </a:moveTo>
                <a:lnTo>
                  <a:pt x="685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1"/>
          <p:cNvSpPr/>
          <p:nvPr/>
        </p:nvSpPr>
        <p:spPr>
          <a:xfrm>
            <a:off x="2971800" y="3048000"/>
            <a:ext cx="685800" cy="533400"/>
          </a:xfrm>
          <a:custGeom>
            <a:avLst/>
            <a:gdLst/>
            <a:ahLst/>
            <a:cxnLst/>
            <a:rect l="l" t="t" r="r" b="b"/>
            <a:pathLst>
              <a:path w="685800" h="533400" extrusionOk="0">
                <a:moveTo>
                  <a:pt x="0" y="0"/>
                </a:moveTo>
                <a:lnTo>
                  <a:pt x="685800" y="533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21"/>
          <p:cNvSpPr txBox="1"/>
          <p:nvPr/>
        </p:nvSpPr>
        <p:spPr>
          <a:xfrm>
            <a:off x="5854701" y="6599629"/>
            <a:ext cx="478807" cy="254000"/>
          </a:xfrm>
          <a:prstGeom prst="rect">
            <a:avLst/>
          </a:prstGeom>
          <a:noFill/>
          <a:ln>
            <a:noFill/>
          </a:ln>
        </p:spPr>
        <p:txBody>
          <a:bodyPr spcFirstLastPara="1" wrap="square" lIns="0" tIns="0" rIns="0" bIns="0" anchor="t" anchorCtr="0">
            <a:noAutofit/>
          </a:bodyPr>
          <a:lstStyle/>
          <a:p>
            <a:pPr marL="12700" marR="0" lvl="0" indent="0" algn="l" rtl="0">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1-29</a:t>
            </a:r>
            <a:endParaRPr sz="1800">
              <a:solidFill>
                <a:schemeClr val="dk1"/>
              </a:solidFill>
              <a:latin typeface="Times New Roman"/>
              <a:ea typeface="Times New Roman"/>
              <a:cs typeface="Times New Roman"/>
              <a:sym typeface="Times New Roman"/>
            </a:endParaRPr>
          </a:p>
        </p:txBody>
      </p:sp>
      <p:sp>
        <p:nvSpPr>
          <p:cNvPr id="370" name="Google Shape;370;p21"/>
          <p:cNvSpPr txBox="1"/>
          <p:nvPr/>
        </p:nvSpPr>
        <p:spPr>
          <a:xfrm>
            <a:off x="1901952" y="241553"/>
            <a:ext cx="8388096" cy="62986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solidFill>
                <a:schemeClr val="dk1"/>
              </a:solidFill>
              <a:latin typeface="Calibri"/>
              <a:ea typeface="Calibri"/>
              <a:cs typeface="Calibri"/>
              <a:sym typeface="Calibri"/>
            </a:endParaRPr>
          </a:p>
          <a:p>
            <a:pPr marL="3663119" marR="3738719" lvl="0" indent="0" algn="ctr" rtl="0">
              <a:lnSpc>
                <a:spcPct val="95825"/>
              </a:lnSpc>
              <a:spcBef>
                <a:spcPts val="1000"/>
              </a:spcBef>
              <a:spcAft>
                <a:spcPts val="0"/>
              </a:spcAft>
              <a:buNone/>
            </a:pPr>
            <a:r>
              <a:rPr lang="en-US" sz="3600" b="1">
                <a:solidFill>
                  <a:srgbClr val="FB0127"/>
                </a:solidFill>
                <a:latin typeface="Times New Roman"/>
                <a:ea typeface="Times New Roman"/>
                <a:cs typeface="Times New Roman"/>
                <a:sym typeface="Times New Roman"/>
              </a:rPr>
              <a:t>DSL</a:t>
            </a:r>
            <a:endParaRPr sz="3600">
              <a:solidFill>
                <a:schemeClr val="dk1"/>
              </a:solidFill>
              <a:latin typeface="Times New Roman"/>
              <a:ea typeface="Times New Roman"/>
              <a:cs typeface="Times New Roman"/>
              <a:sym typeface="Times New Roman"/>
            </a:endParaRPr>
          </a:p>
          <a:p>
            <a:pPr marL="92201" marR="0" lvl="0" indent="0" algn="l" rtl="0">
              <a:lnSpc>
                <a:spcPct val="95825"/>
              </a:lnSpc>
              <a:spcBef>
                <a:spcPts val="2411"/>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Digital Subscriber Line (DSL)</a:t>
            </a:r>
            <a:endParaRPr/>
          </a:p>
          <a:p>
            <a:pPr marL="435101" marR="391610" lvl="0" indent="-342900" algn="l" rtl="0">
              <a:lnSpc>
                <a:spcPct val="107916"/>
              </a:lnSpc>
              <a:spcBef>
                <a:spcPts val="7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Can transmit very high data rates on phone wire using special equipment at the phone company allowing higher frequency signals</a:t>
            </a:r>
            <a:endParaRPr sz="2400">
              <a:solidFill>
                <a:schemeClr val="dk1"/>
              </a:solidFill>
              <a:latin typeface="Times New Roman"/>
              <a:ea typeface="Times New Roman"/>
              <a:cs typeface="Times New Roman"/>
              <a:sym typeface="Times New Roman"/>
            </a:endParaRPr>
          </a:p>
          <a:p>
            <a:pPr marL="4098798" marR="0" lvl="0" indent="0" algn="l" rtl="0">
              <a:lnSpc>
                <a:spcPct val="95825"/>
              </a:lnSpc>
              <a:spcBef>
                <a:spcPts val="3286"/>
              </a:spcBef>
              <a:spcAft>
                <a:spcPts val="0"/>
              </a:spcAft>
              <a:buNone/>
            </a:pPr>
            <a:r>
              <a:rPr lang="en-US" sz="2400">
                <a:solidFill>
                  <a:schemeClr val="dk1"/>
                </a:solidFill>
                <a:latin typeface="Times New Roman"/>
                <a:ea typeface="Times New Roman"/>
                <a:cs typeface="Times New Roman"/>
                <a:sym typeface="Times New Roman"/>
              </a:rPr>
              <a:t>High-Speed                    ISP’s</a:t>
            </a:r>
            <a:endParaRPr/>
          </a:p>
          <a:p>
            <a:pPr marL="4292114" marR="0" lvl="0" indent="0" algn="l" rtl="0">
              <a:lnSpc>
                <a:spcPct val="95825"/>
              </a:lnSpc>
              <a:spcBef>
                <a:spcPts val="115"/>
              </a:spcBef>
              <a:spcAft>
                <a:spcPts val="0"/>
              </a:spcAft>
              <a:buNone/>
            </a:pPr>
            <a:r>
              <a:rPr lang="en-US" sz="2400">
                <a:solidFill>
                  <a:schemeClr val="dk1"/>
                </a:solidFill>
                <a:latin typeface="Times New Roman"/>
                <a:ea typeface="Times New Roman"/>
                <a:cs typeface="Times New Roman"/>
                <a:sym typeface="Times New Roman"/>
              </a:rPr>
              <a:t>Network                   Network</a:t>
            </a:r>
            <a:endParaRPr/>
          </a:p>
          <a:p>
            <a:pPr marL="171045" marR="0" lvl="0" indent="0" algn="l" rtl="0">
              <a:lnSpc>
                <a:spcPct val="97472"/>
              </a:lnSpc>
              <a:spcBef>
                <a:spcPts val="2141"/>
              </a:spcBef>
              <a:spcAft>
                <a:spcPts val="0"/>
              </a:spcAft>
              <a:buNone/>
            </a:pPr>
            <a:r>
              <a:rPr lang="en-US" sz="2400">
                <a:solidFill>
                  <a:schemeClr val="dk1"/>
                </a:solidFill>
                <a:latin typeface="Times New Roman"/>
                <a:ea typeface="Times New Roman"/>
                <a:cs typeface="Times New Roman"/>
                <a:sym typeface="Times New Roman"/>
              </a:rPr>
              <a:t>Home PC    DSL         </a:t>
            </a:r>
            <a:r>
              <a:rPr lang="en-US" sz="3600" baseline="30000">
                <a:solidFill>
                  <a:schemeClr val="dk1"/>
                </a:solidFill>
                <a:latin typeface="Times New Roman"/>
                <a:ea typeface="Times New Roman"/>
                <a:cs typeface="Times New Roman"/>
                <a:sym typeface="Times New Roman"/>
              </a:rPr>
              <a:t>DSLAM     </a:t>
            </a:r>
            <a:r>
              <a:rPr lang="en-US" sz="2400">
                <a:solidFill>
                  <a:schemeClr val="dk1"/>
                </a:solidFill>
                <a:latin typeface="Times New Roman"/>
                <a:ea typeface="Times New Roman"/>
                <a:cs typeface="Times New Roman"/>
                <a:sym typeface="Times New Roman"/>
              </a:rPr>
              <a:t>Phone</a:t>
            </a:r>
            <a:endParaRPr/>
          </a:p>
          <a:p>
            <a:pPr marL="1696537" marR="0" lvl="0" indent="0" algn="l" rtl="0">
              <a:lnSpc>
                <a:spcPct val="95825"/>
              </a:lnSpc>
              <a:spcBef>
                <a:spcPts val="115"/>
              </a:spcBef>
              <a:spcAft>
                <a:spcPts val="0"/>
              </a:spcAft>
              <a:buNone/>
            </a:pPr>
            <a:r>
              <a:rPr lang="en-US" sz="2400">
                <a:solidFill>
                  <a:schemeClr val="dk1"/>
                </a:solidFill>
                <a:latin typeface="Times New Roman"/>
                <a:ea typeface="Times New Roman"/>
                <a:cs typeface="Times New Roman"/>
                <a:sym typeface="Times New Roman"/>
              </a:rPr>
              <a:t>Modem                     Company</a:t>
            </a:r>
            <a:endParaRPr/>
          </a:p>
          <a:p>
            <a:pPr marL="92202" marR="0" lvl="0" indent="0" algn="l" rtl="0">
              <a:lnSpc>
                <a:spcPct val="95825"/>
              </a:lnSpc>
              <a:spcBef>
                <a:spcPts val="1806"/>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DSL Access Multiplexer (DSLAM)</a:t>
            </a:r>
            <a:endParaRPr/>
          </a:p>
          <a:p>
            <a:pPr marL="92202" marR="0" lvl="0" indent="0" algn="l" rtl="0">
              <a:lnSpc>
                <a:spcPct val="95825"/>
              </a:lnSpc>
              <a:spcBef>
                <a:spcPts val="4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100 kbps - 100 Mbps</a:t>
            </a:r>
            <a:endParaRPr/>
          </a:p>
          <a:p>
            <a:pPr marL="93689" marR="0" lvl="0" indent="0" algn="l" rtl="0">
              <a:lnSpc>
                <a:spcPct val="72500"/>
              </a:lnSpc>
              <a:spcBef>
                <a:spcPts val="3459"/>
              </a:spcBef>
              <a:spcAft>
                <a:spcPts val="0"/>
              </a:spcAft>
              <a:buNone/>
            </a:pPr>
            <a:r>
              <a:rPr lang="en-US" sz="1800" baseline="-250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2"/>
          <p:cNvSpPr/>
          <p:nvPr/>
        </p:nvSpPr>
        <p:spPr>
          <a:xfrm>
            <a:off x="1901952" y="241553"/>
            <a:ext cx="8388096" cy="6298692"/>
          </a:xfrm>
          <a:custGeom>
            <a:avLst/>
            <a:gdLst/>
            <a:ahLst/>
            <a:cxnLst/>
            <a:rect l="l" t="t" r="r" b="b"/>
            <a:pathLst>
              <a:path w="8388096" h="6298692" extrusionOk="0">
                <a:moveTo>
                  <a:pt x="0" y="0"/>
                </a:moveTo>
                <a:lnTo>
                  <a:pt x="0" y="6298692"/>
                </a:lnTo>
                <a:lnTo>
                  <a:pt x="8388096" y="6298692"/>
                </a:lnTo>
                <a:lnTo>
                  <a:pt x="8388096" y="0"/>
                </a:lnTo>
                <a:lnTo>
                  <a:pt x="0" y="0"/>
                </a:lnTo>
                <a:close/>
              </a:path>
            </a:pathLst>
          </a:custGeom>
          <a:noFill/>
          <a:ln w="25400" cap="flat" cmpd="sng">
            <a:solidFill>
              <a:srgbClr val="053C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22"/>
          <p:cNvSpPr/>
          <p:nvPr/>
        </p:nvSpPr>
        <p:spPr>
          <a:xfrm>
            <a:off x="8763001" y="2438399"/>
            <a:ext cx="1149095"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22"/>
          <p:cNvSpPr/>
          <p:nvPr/>
        </p:nvSpPr>
        <p:spPr>
          <a:xfrm>
            <a:off x="3505200" y="5410200"/>
            <a:ext cx="914400" cy="914400"/>
          </a:xfrm>
          <a:custGeom>
            <a:avLst/>
            <a:gdLst/>
            <a:ahLst/>
            <a:cxnLst/>
            <a:rect l="l" t="t" r="r" b="b"/>
            <a:pathLst>
              <a:path w="914400" h="914400" extrusionOk="0">
                <a:moveTo>
                  <a:pt x="457200" y="0"/>
                </a:moveTo>
                <a:lnTo>
                  <a:pt x="419740" y="1517"/>
                </a:lnTo>
                <a:lnTo>
                  <a:pt x="383108" y="5991"/>
                </a:lnTo>
                <a:lnTo>
                  <a:pt x="347421" y="13303"/>
                </a:lnTo>
                <a:lnTo>
                  <a:pt x="312797" y="23335"/>
                </a:lnTo>
                <a:lnTo>
                  <a:pt x="279356" y="35968"/>
                </a:lnTo>
                <a:lnTo>
                  <a:pt x="247214" y="51085"/>
                </a:lnTo>
                <a:lnTo>
                  <a:pt x="216491" y="68566"/>
                </a:lnTo>
                <a:lnTo>
                  <a:pt x="187305" y="88294"/>
                </a:lnTo>
                <a:lnTo>
                  <a:pt x="159774" y="110150"/>
                </a:lnTo>
                <a:lnTo>
                  <a:pt x="134016" y="134016"/>
                </a:lnTo>
                <a:lnTo>
                  <a:pt x="110150" y="159774"/>
                </a:lnTo>
                <a:lnTo>
                  <a:pt x="88294" y="187305"/>
                </a:lnTo>
                <a:lnTo>
                  <a:pt x="68566" y="216491"/>
                </a:lnTo>
                <a:lnTo>
                  <a:pt x="51085" y="247214"/>
                </a:lnTo>
                <a:lnTo>
                  <a:pt x="35968" y="279356"/>
                </a:lnTo>
                <a:lnTo>
                  <a:pt x="23335" y="312797"/>
                </a:lnTo>
                <a:lnTo>
                  <a:pt x="13303" y="347421"/>
                </a:lnTo>
                <a:lnTo>
                  <a:pt x="5991" y="383108"/>
                </a:lnTo>
                <a:lnTo>
                  <a:pt x="1517" y="419740"/>
                </a:lnTo>
                <a:lnTo>
                  <a:pt x="0" y="457200"/>
                </a:lnTo>
                <a:lnTo>
                  <a:pt x="1517" y="494659"/>
                </a:lnTo>
                <a:lnTo>
                  <a:pt x="5991" y="531291"/>
                </a:lnTo>
                <a:lnTo>
                  <a:pt x="13303" y="566978"/>
                </a:lnTo>
                <a:lnTo>
                  <a:pt x="23335" y="601602"/>
                </a:lnTo>
                <a:lnTo>
                  <a:pt x="35968" y="635043"/>
                </a:lnTo>
                <a:lnTo>
                  <a:pt x="51085" y="667185"/>
                </a:lnTo>
                <a:lnTo>
                  <a:pt x="68566" y="697908"/>
                </a:lnTo>
                <a:lnTo>
                  <a:pt x="88294" y="727094"/>
                </a:lnTo>
                <a:lnTo>
                  <a:pt x="110150" y="754625"/>
                </a:lnTo>
                <a:lnTo>
                  <a:pt x="134016" y="780383"/>
                </a:lnTo>
                <a:lnTo>
                  <a:pt x="159774" y="804249"/>
                </a:lnTo>
                <a:lnTo>
                  <a:pt x="187305" y="826105"/>
                </a:lnTo>
                <a:lnTo>
                  <a:pt x="216491" y="845833"/>
                </a:lnTo>
                <a:lnTo>
                  <a:pt x="247214" y="863314"/>
                </a:lnTo>
                <a:lnTo>
                  <a:pt x="279356" y="878431"/>
                </a:lnTo>
                <a:lnTo>
                  <a:pt x="312797" y="891064"/>
                </a:lnTo>
                <a:lnTo>
                  <a:pt x="347421" y="901096"/>
                </a:lnTo>
                <a:lnTo>
                  <a:pt x="383108" y="908408"/>
                </a:lnTo>
                <a:lnTo>
                  <a:pt x="419740" y="912882"/>
                </a:lnTo>
                <a:lnTo>
                  <a:pt x="457200" y="914400"/>
                </a:lnTo>
                <a:lnTo>
                  <a:pt x="494659" y="912882"/>
                </a:lnTo>
                <a:lnTo>
                  <a:pt x="531291" y="908408"/>
                </a:lnTo>
                <a:lnTo>
                  <a:pt x="566978" y="901096"/>
                </a:lnTo>
                <a:lnTo>
                  <a:pt x="601602" y="891064"/>
                </a:lnTo>
                <a:lnTo>
                  <a:pt x="635043" y="878431"/>
                </a:lnTo>
                <a:lnTo>
                  <a:pt x="667185" y="863314"/>
                </a:lnTo>
                <a:lnTo>
                  <a:pt x="697908" y="845833"/>
                </a:lnTo>
                <a:lnTo>
                  <a:pt x="727094" y="826105"/>
                </a:lnTo>
                <a:lnTo>
                  <a:pt x="754625" y="804249"/>
                </a:lnTo>
                <a:lnTo>
                  <a:pt x="780383" y="780383"/>
                </a:lnTo>
                <a:lnTo>
                  <a:pt x="804249" y="754625"/>
                </a:lnTo>
                <a:lnTo>
                  <a:pt x="826105" y="727094"/>
                </a:lnTo>
                <a:lnTo>
                  <a:pt x="845833" y="697908"/>
                </a:lnTo>
                <a:lnTo>
                  <a:pt x="863314" y="667185"/>
                </a:lnTo>
                <a:lnTo>
                  <a:pt x="878431" y="635043"/>
                </a:lnTo>
                <a:lnTo>
                  <a:pt x="891064" y="601602"/>
                </a:lnTo>
                <a:lnTo>
                  <a:pt x="901096" y="566978"/>
                </a:lnTo>
                <a:lnTo>
                  <a:pt x="908408" y="531291"/>
                </a:lnTo>
                <a:lnTo>
                  <a:pt x="912882" y="494659"/>
                </a:lnTo>
                <a:lnTo>
                  <a:pt x="914400" y="457200"/>
                </a:lnTo>
                <a:lnTo>
                  <a:pt x="912882" y="419740"/>
                </a:lnTo>
                <a:lnTo>
                  <a:pt x="908408" y="383108"/>
                </a:lnTo>
                <a:lnTo>
                  <a:pt x="901096" y="347421"/>
                </a:lnTo>
                <a:lnTo>
                  <a:pt x="891064" y="312797"/>
                </a:lnTo>
                <a:lnTo>
                  <a:pt x="878431" y="279356"/>
                </a:lnTo>
                <a:lnTo>
                  <a:pt x="863314" y="247214"/>
                </a:lnTo>
                <a:lnTo>
                  <a:pt x="845833" y="216491"/>
                </a:lnTo>
                <a:lnTo>
                  <a:pt x="826105" y="187305"/>
                </a:lnTo>
                <a:lnTo>
                  <a:pt x="804249" y="159774"/>
                </a:lnTo>
                <a:lnTo>
                  <a:pt x="780383" y="134016"/>
                </a:lnTo>
                <a:lnTo>
                  <a:pt x="754625" y="110150"/>
                </a:lnTo>
                <a:lnTo>
                  <a:pt x="727094" y="88294"/>
                </a:lnTo>
                <a:lnTo>
                  <a:pt x="697908" y="68566"/>
                </a:lnTo>
                <a:lnTo>
                  <a:pt x="667185" y="51085"/>
                </a:lnTo>
                <a:lnTo>
                  <a:pt x="635043" y="35968"/>
                </a:lnTo>
                <a:lnTo>
                  <a:pt x="601602" y="23335"/>
                </a:lnTo>
                <a:lnTo>
                  <a:pt x="566978" y="13303"/>
                </a:lnTo>
                <a:lnTo>
                  <a:pt x="531291" y="5991"/>
                </a:lnTo>
                <a:lnTo>
                  <a:pt x="494659" y="1517"/>
                </a:lnTo>
                <a:lnTo>
                  <a:pt x="45720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22"/>
          <p:cNvSpPr/>
          <p:nvPr/>
        </p:nvSpPr>
        <p:spPr>
          <a:xfrm>
            <a:off x="4419600" y="5867400"/>
            <a:ext cx="4495800" cy="0"/>
          </a:xfrm>
          <a:custGeom>
            <a:avLst/>
            <a:gdLst/>
            <a:ahLst/>
            <a:cxnLst/>
            <a:rect l="l" t="t" r="r" b="b"/>
            <a:pathLst>
              <a:path w="4495799" h="120000" extrusionOk="0">
                <a:moveTo>
                  <a:pt x="0" y="0"/>
                </a:moveTo>
                <a:lnTo>
                  <a:pt x="4495800" y="0"/>
                </a:lnTo>
              </a:path>
            </a:pathLst>
          </a:custGeom>
          <a:noFill/>
          <a:ln w="76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22"/>
          <p:cNvSpPr/>
          <p:nvPr/>
        </p:nvSpPr>
        <p:spPr>
          <a:xfrm>
            <a:off x="2133600" y="5410200"/>
            <a:ext cx="1393698" cy="847344"/>
          </a:xfrm>
          <a:custGeom>
            <a:avLst/>
            <a:gdLst/>
            <a:ahLst/>
            <a:cxnLst/>
            <a:rect l="l" t="t" r="r" b="b"/>
            <a:pathLst>
              <a:path w="1393698" h="847344" extrusionOk="0">
                <a:moveTo>
                  <a:pt x="0" y="0"/>
                </a:moveTo>
                <a:lnTo>
                  <a:pt x="0" y="847344"/>
                </a:lnTo>
                <a:lnTo>
                  <a:pt x="1393698" y="847344"/>
                </a:lnTo>
                <a:lnTo>
                  <a:pt x="1393698" y="0"/>
                </a:lnTo>
                <a:lnTo>
                  <a:pt x="0" y="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22"/>
          <p:cNvSpPr/>
          <p:nvPr/>
        </p:nvSpPr>
        <p:spPr>
          <a:xfrm>
            <a:off x="4876800" y="5486400"/>
            <a:ext cx="0" cy="381000"/>
          </a:xfrm>
          <a:custGeom>
            <a:avLst/>
            <a:gdLst/>
            <a:ahLst/>
            <a:cxnLst/>
            <a:rect l="l" t="t" r="r" b="b"/>
            <a:pathLst>
              <a:path w="120000" h="381000" extrusionOk="0">
                <a:moveTo>
                  <a:pt x="0" y="3810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2"/>
          <p:cNvSpPr/>
          <p:nvPr/>
        </p:nvSpPr>
        <p:spPr>
          <a:xfrm>
            <a:off x="6096000" y="5486400"/>
            <a:ext cx="0" cy="381000"/>
          </a:xfrm>
          <a:custGeom>
            <a:avLst/>
            <a:gdLst/>
            <a:ahLst/>
            <a:cxnLst/>
            <a:rect l="l" t="t" r="r" b="b"/>
            <a:pathLst>
              <a:path w="120000" h="381000" extrusionOk="0">
                <a:moveTo>
                  <a:pt x="0" y="3810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2"/>
          <p:cNvSpPr/>
          <p:nvPr/>
        </p:nvSpPr>
        <p:spPr>
          <a:xfrm>
            <a:off x="7315200" y="5486399"/>
            <a:ext cx="0" cy="381000"/>
          </a:xfrm>
          <a:custGeom>
            <a:avLst/>
            <a:gdLst/>
            <a:ahLst/>
            <a:cxnLst/>
            <a:rect l="l" t="t" r="r" b="b"/>
            <a:pathLst>
              <a:path w="120000" h="381000" extrusionOk="0">
                <a:moveTo>
                  <a:pt x="0" y="3810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2"/>
          <p:cNvSpPr/>
          <p:nvPr/>
        </p:nvSpPr>
        <p:spPr>
          <a:xfrm>
            <a:off x="8534400" y="5486399"/>
            <a:ext cx="0" cy="381000"/>
          </a:xfrm>
          <a:custGeom>
            <a:avLst/>
            <a:gdLst/>
            <a:ahLst/>
            <a:cxnLst/>
            <a:rect l="l" t="t" r="r" b="b"/>
            <a:pathLst>
              <a:path w="120000" h="381000" extrusionOk="0">
                <a:moveTo>
                  <a:pt x="0" y="3810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2"/>
          <p:cNvSpPr/>
          <p:nvPr/>
        </p:nvSpPr>
        <p:spPr>
          <a:xfrm>
            <a:off x="8915400" y="5867399"/>
            <a:ext cx="838200" cy="0"/>
          </a:xfrm>
          <a:custGeom>
            <a:avLst/>
            <a:gdLst/>
            <a:ahLst/>
            <a:cxnLst/>
            <a:rect l="l" t="t" r="r" b="b"/>
            <a:pathLst>
              <a:path w="838200" h="120000" extrusionOk="0">
                <a:moveTo>
                  <a:pt x="0" y="0"/>
                </a:moveTo>
                <a:lnTo>
                  <a:pt x="838200" y="0"/>
                </a:lnTo>
              </a:path>
            </a:pathLst>
          </a:custGeom>
          <a:noFill/>
          <a:ln w="7620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22"/>
          <p:cNvSpPr/>
          <p:nvPr/>
        </p:nvSpPr>
        <p:spPr>
          <a:xfrm>
            <a:off x="8229600" y="263651"/>
            <a:ext cx="1990344" cy="133654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22"/>
          <p:cNvSpPr txBox="1"/>
          <p:nvPr/>
        </p:nvSpPr>
        <p:spPr>
          <a:xfrm>
            <a:off x="3628899" y="5720594"/>
            <a:ext cx="714307" cy="330315"/>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Fiber</a:t>
            </a:r>
            <a:endParaRPr sz="2400">
              <a:solidFill>
                <a:schemeClr val="dk1"/>
              </a:solidFill>
              <a:latin typeface="Times New Roman"/>
              <a:ea typeface="Times New Roman"/>
              <a:cs typeface="Times New Roman"/>
              <a:sym typeface="Times New Roman"/>
            </a:endParaRPr>
          </a:p>
        </p:txBody>
      </p:sp>
      <p:sp>
        <p:nvSpPr>
          <p:cNvPr id="387" name="Google Shape;387;p22"/>
          <p:cNvSpPr txBox="1"/>
          <p:nvPr/>
        </p:nvSpPr>
        <p:spPr>
          <a:xfrm>
            <a:off x="5854701" y="6599629"/>
            <a:ext cx="478807" cy="254000"/>
          </a:xfrm>
          <a:prstGeom prst="rect">
            <a:avLst/>
          </a:prstGeom>
          <a:noFill/>
          <a:ln>
            <a:noFill/>
          </a:ln>
        </p:spPr>
        <p:txBody>
          <a:bodyPr spcFirstLastPara="1" wrap="square" lIns="0" tIns="0" rIns="0" bIns="0" anchor="t" anchorCtr="0">
            <a:noAutofit/>
          </a:bodyPr>
          <a:lstStyle/>
          <a:p>
            <a:pPr marL="12700" marR="0" lvl="0" indent="0" algn="l" rtl="0">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1-30</a:t>
            </a:r>
            <a:endParaRPr sz="1800">
              <a:solidFill>
                <a:schemeClr val="dk1"/>
              </a:solidFill>
              <a:latin typeface="Times New Roman"/>
              <a:ea typeface="Times New Roman"/>
              <a:cs typeface="Times New Roman"/>
              <a:sym typeface="Times New Roman"/>
            </a:endParaRPr>
          </a:p>
        </p:txBody>
      </p:sp>
      <p:sp>
        <p:nvSpPr>
          <p:cNvPr id="388" name="Google Shape;388;p22"/>
          <p:cNvSpPr txBox="1"/>
          <p:nvPr/>
        </p:nvSpPr>
        <p:spPr>
          <a:xfrm>
            <a:off x="4419600" y="5486399"/>
            <a:ext cx="457200" cy="3810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89" name="Google Shape;389;p22"/>
          <p:cNvSpPr txBox="1"/>
          <p:nvPr/>
        </p:nvSpPr>
        <p:spPr>
          <a:xfrm>
            <a:off x="4876800" y="5486399"/>
            <a:ext cx="1219200" cy="3810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90" name="Google Shape;390;p22"/>
          <p:cNvSpPr txBox="1"/>
          <p:nvPr/>
        </p:nvSpPr>
        <p:spPr>
          <a:xfrm>
            <a:off x="6096000" y="5486399"/>
            <a:ext cx="1219200" cy="3810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91" name="Google Shape;391;p22"/>
          <p:cNvSpPr txBox="1"/>
          <p:nvPr/>
        </p:nvSpPr>
        <p:spPr>
          <a:xfrm>
            <a:off x="7315201" y="5486399"/>
            <a:ext cx="1219199" cy="3810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92" name="Google Shape;392;p22"/>
          <p:cNvSpPr txBox="1"/>
          <p:nvPr/>
        </p:nvSpPr>
        <p:spPr>
          <a:xfrm>
            <a:off x="8534400" y="5486399"/>
            <a:ext cx="1219200" cy="3810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93" name="Google Shape;393;p22"/>
          <p:cNvSpPr txBox="1"/>
          <p:nvPr/>
        </p:nvSpPr>
        <p:spPr>
          <a:xfrm>
            <a:off x="2133600" y="5410200"/>
            <a:ext cx="1393698" cy="8473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a:p>
            <a:pPr marL="105155" marR="0" lvl="0" indent="0" algn="l" rtl="0">
              <a:lnSpc>
                <a:spcPct val="95825"/>
              </a:lnSpc>
              <a:spcBef>
                <a:spcPts val="2405"/>
              </a:spcBef>
              <a:spcAft>
                <a:spcPts val="0"/>
              </a:spcAft>
              <a:buNone/>
            </a:pPr>
            <a:r>
              <a:rPr lang="en-US" sz="2400">
                <a:solidFill>
                  <a:schemeClr val="dk1"/>
                </a:solidFill>
                <a:latin typeface="Times New Roman"/>
                <a:ea typeface="Times New Roman"/>
                <a:cs typeface="Times New Roman"/>
                <a:sym typeface="Times New Roman"/>
              </a:rPr>
              <a:t>Company</a:t>
            </a:r>
            <a:endParaRPr sz="2400">
              <a:solidFill>
                <a:schemeClr val="dk1"/>
              </a:solidFill>
              <a:latin typeface="Times New Roman"/>
              <a:ea typeface="Times New Roman"/>
              <a:cs typeface="Times New Roman"/>
              <a:sym typeface="Times New Roman"/>
            </a:endParaRPr>
          </a:p>
        </p:txBody>
      </p:sp>
      <p:sp>
        <p:nvSpPr>
          <p:cNvPr id="394" name="Google Shape;394;p22"/>
          <p:cNvSpPr txBox="1"/>
          <p:nvPr/>
        </p:nvSpPr>
        <p:spPr>
          <a:xfrm>
            <a:off x="1901952" y="241553"/>
            <a:ext cx="8388096" cy="62986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solidFill>
                <a:schemeClr val="dk1"/>
              </a:solidFill>
              <a:latin typeface="Calibri"/>
              <a:ea typeface="Calibri"/>
              <a:cs typeface="Calibri"/>
              <a:sym typeface="Calibri"/>
            </a:endParaRPr>
          </a:p>
          <a:p>
            <a:pPr marL="3535865" marR="3611912" lvl="0" indent="0" algn="ctr" rtl="0">
              <a:lnSpc>
                <a:spcPct val="95825"/>
              </a:lnSpc>
              <a:spcBef>
                <a:spcPts val="1000"/>
              </a:spcBef>
              <a:spcAft>
                <a:spcPts val="0"/>
              </a:spcAft>
              <a:buNone/>
            </a:pPr>
            <a:r>
              <a:rPr lang="en-US" sz="3600" b="1">
                <a:solidFill>
                  <a:srgbClr val="FB0127"/>
                </a:solidFill>
                <a:latin typeface="Times New Roman"/>
                <a:ea typeface="Times New Roman"/>
                <a:cs typeface="Times New Roman"/>
                <a:sym typeface="Times New Roman"/>
              </a:rPr>
              <a:t>Cable</a:t>
            </a:r>
            <a:endParaRPr sz="3600">
              <a:solidFill>
                <a:schemeClr val="dk1"/>
              </a:solidFill>
              <a:latin typeface="Times New Roman"/>
              <a:ea typeface="Times New Roman"/>
              <a:cs typeface="Times New Roman"/>
              <a:sym typeface="Times New Roman"/>
            </a:endParaRPr>
          </a:p>
          <a:p>
            <a:pPr marL="435101" marR="2082072" lvl="0" indent="-342900" algn="l" rtl="0">
              <a:lnSpc>
                <a:spcPct val="99945"/>
              </a:lnSpc>
              <a:spcBef>
                <a:spcPts val="2662"/>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Cable companies have a very-high speed medium (for video transmission)</a:t>
            </a:r>
            <a:endParaRPr/>
          </a:p>
          <a:p>
            <a:pPr marL="435101" marR="2994224" lvl="0" indent="-342899" algn="l" rtl="0">
              <a:lnSpc>
                <a:spcPct val="100041"/>
              </a:lnSpc>
              <a:spcBef>
                <a:spcPts val="685"/>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Phone wire = 4kHz for voice Video Cable = 500 MHz for video One TV Channel = 6 MHz</a:t>
            </a:r>
            <a:endParaRPr/>
          </a:p>
          <a:p>
            <a:pPr marL="92202" marR="0" lvl="0" indent="0" algn="l" rtl="0">
              <a:lnSpc>
                <a:spcPct val="95825"/>
              </a:lnSpc>
              <a:spcBef>
                <a:spcPts val="683"/>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30 Mbps down/1 Mbps up</a:t>
            </a:r>
            <a:endParaRPr/>
          </a:p>
          <a:p>
            <a:pPr marL="92202" marR="0" lvl="0" indent="0" algn="l" rtl="0">
              <a:lnSpc>
                <a:spcPct val="76666"/>
              </a:lnSpc>
              <a:spcBef>
                <a:spcPts val="952"/>
              </a:spcBef>
              <a:spcAft>
                <a:spcPts val="0"/>
              </a:spcAft>
              <a:buNone/>
            </a:pPr>
            <a:r>
              <a:rPr lang="en-US" sz="3150" baseline="-25000">
                <a:solidFill>
                  <a:srgbClr val="053CE8"/>
                </a:solidFill>
                <a:latin typeface="MS PGothic"/>
                <a:ea typeface="MS PGothic"/>
                <a:cs typeface="MS PGothic"/>
                <a:sym typeface="MS PGothic"/>
              </a:rPr>
              <a:t>q </a:t>
            </a:r>
            <a:r>
              <a:rPr lang="en-US" sz="4200" baseline="-25000">
                <a:solidFill>
                  <a:schemeClr val="dk1"/>
                </a:solidFill>
                <a:latin typeface="Times New Roman"/>
                <a:ea typeface="Times New Roman"/>
                <a:cs typeface="Times New Roman"/>
                <a:sym typeface="Times New Roman"/>
              </a:rPr>
              <a:t>Fiber in the main line + Coax in tributaries     </a:t>
            </a:r>
            <a:r>
              <a:rPr lang="en-US" sz="3600" baseline="30000">
                <a:solidFill>
                  <a:schemeClr val="dk1"/>
                </a:solidFill>
                <a:latin typeface="Times New Roman"/>
                <a:ea typeface="Times New Roman"/>
                <a:cs typeface="Times New Roman"/>
                <a:sym typeface="Times New Roman"/>
              </a:rPr>
              <a:t>Cable</a:t>
            </a:r>
            <a:endParaRPr sz="2400">
              <a:solidFill>
                <a:schemeClr val="dk1"/>
              </a:solidFill>
              <a:latin typeface="Times New Roman"/>
              <a:ea typeface="Times New Roman"/>
              <a:cs typeface="Times New Roman"/>
              <a:sym typeface="Times New Roman"/>
            </a:endParaRPr>
          </a:p>
          <a:p>
            <a:pPr marL="390442" marR="366052" lvl="0" indent="0" algn="ctr" rtl="0">
              <a:lnSpc>
                <a:spcPct val="80595"/>
              </a:lnSpc>
              <a:spcBef>
                <a:spcPts val="8"/>
              </a:spcBef>
              <a:spcAft>
                <a:spcPts val="0"/>
              </a:spcAft>
              <a:buNone/>
            </a:pPr>
            <a:r>
              <a:rPr lang="en-US" sz="3600" baseline="-25000">
                <a:solidFill>
                  <a:schemeClr val="dk1"/>
                </a:solidFill>
                <a:latin typeface="Noto Sans Symbols"/>
                <a:ea typeface="Noto Sans Symbols"/>
                <a:cs typeface="Noto Sans Symbols"/>
                <a:sym typeface="Noto Sans Symbols"/>
              </a:rPr>
              <a:t>⇒</a:t>
            </a:r>
            <a:r>
              <a:rPr lang="en-US" sz="3600" baseline="-25000">
                <a:solidFill>
                  <a:schemeClr val="dk1"/>
                </a:solidFill>
                <a:latin typeface="Times New Roman"/>
                <a:ea typeface="Times New Roman"/>
                <a:cs typeface="Times New Roman"/>
                <a:sym typeface="Times New Roman"/>
              </a:rPr>
              <a:t> </a:t>
            </a:r>
            <a:r>
              <a:rPr lang="en-US" sz="4200" baseline="-25000">
                <a:solidFill>
                  <a:schemeClr val="dk1"/>
                </a:solidFill>
                <a:latin typeface="Times New Roman"/>
                <a:ea typeface="Times New Roman"/>
                <a:cs typeface="Times New Roman"/>
                <a:sym typeface="Times New Roman"/>
              </a:rPr>
              <a:t>Hybrid Fiber Coax (HFC)                            </a:t>
            </a:r>
            <a:r>
              <a:rPr lang="en-US" sz="3600" baseline="30000">
                <a:solidFill>
                  <a:schemeClr val="dk1"/>
                </a:solidFill>
                <a:latin typeface="Times New Roman"/>
                <a:ea typeface="Times New Roman"/>
                <a:cs typeface="Times New Roman"/>
                <a:sym typeface="Times New Roman"/>
              </a:rPr>
              <a:t>Modem</a:t>
            </a:r>
            <a:endParaRPr sz="2400">
              <a:solidFill>
                <a:schemeClr val="dk1"/>
              </a:solidFill>
              <a:latin typeface="Times New Roman"/>
              <a:ea typeface="Times New Roman"/>
              <a:cs typeface="Times New Roman"/>
              <a:sym typeface="Times New Roman"/>
            </a:endParaRPr>
          </a:p>
          <a:p>
            <a:pPr marL="2533649" marR="0" lvl="0" indent="0" algn="l" rtl="0">
              <a:lnSpc>
                <a:spcPct val="95825"/>
              </a:lnSpc>
              <a:spcBef>
                <a:spcPts val="434"/>
              </a:spcBef>
              <a:spcAft>
                <a:spcPts val="0"/>
              </a:spcAft>
              <a:buNone/>
            </a:pPr>
            <a:r>
              <a:rPr lang="en-US" sz="2400">
                <a:solidFill>
                  <a:schemeClr val="dk1"/>
                </a:solidFill>
                <a:latin typeface="Times New Roman"/>
                <a:ea typeface="Times New Roman"/>
                <a:cs typeface="Times New Roman"/>
                <a:sym typeface="Times New Roman"/>
              </a:rPr>
              <a:t>Home 1   Home 2   Home 3   Home 4</a:t>
            </a:r>
            <a:endParaRPr/>
          </a:p>
          <a:p>
            <a:pPr marL="336804" marR="0" lvl="0" indent="0" algn="l" rtl="0">
              <a:lnSpc>
                <a:spcPct val="95825"/>
              </a:lnSpc>
              <a:spcBef>
                <a:spcPts val="335"/>
              </a:spcBef>
              <a:spcAft>
                <a:spcPts val="0"/>
              </a:spcAft>
              <a:buNone/>
            </a:pPr>
            <a:r>
              <a:rPr lang="en-US" sz="2400">
                <a:solidFill>
                  <a:schemeClr val="dk1"/>
                </a:solidFill>
                <a:latin typeface="Times New Roman"/>
                <a:ea typeface="Times New Roman"/>
                <a:cs typeface="Times New Roman"/>
                <a:sym typeface="Times New Roman"/>
              </a:rPr>
              <a:t>Cable</a:t>
            </a:r>
            <a:endParaRPr sz="2400">
              <a:solidFill>
                <a:schemeClr val="dk1"/>
              </a:solidFill>
              <a:latin typeface="Times New Roman"/>
              <a:ea typeface="Times New Roman"/>
              <a:cs typeface="Times New Roman"/>
              <a:sym typeface="Times New Roman"/>
            </a:endParaRPr>
          </a:p>
          <a:p>
            <a:pPr marL="69554" marR="145923" lvl="0" indent="0" algn="ctr" rtl="0">
              <a:lnSpc>
                <a:spcPct val="72500"/>
              </a:lnSpc>
              <a:spcBef>
                <a:spcPts val="4365"/>
              </a:spcBef>
              <a:spcAft>
                <a:spcPts val="0"/>
              </a:spcAft>
              <a:buNone/>
            </a:pPr>
            <a:r>
              <a:rPr lang="en-US" sz="1800" baseline="-250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401" name="Google Shape;401;p2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grpSp>
        <p:nvGrpSpPr>
          <p:cNvPr id="402" name="Google Shape;402;p23"/>
          <p:cNvGrpSpPr/>
          <p:nvPr/>
        </p:nvGrpSpPr>
        <p:grpSpPr>
          <a:xfrm>
            <a:off x="1752600" y="228600"/>
            <a:ext cx="8458200" cy="5791200"/>
            <a:chOff x="144" y="144"/>
            <a:chExt cx="5328" cy="3648"/>
          </a:xfrm>
        </p:grpSpPr>
        <p:grpSp>
          <p:nvGrpSpPr>
            <p:cNvPr id="403" name="Google Shape;403;p23"/>
            <p:cNvGrpSpPr/>
            <p:nvPr/>
          </p:nvGrpSpPr>
          <p:grpSpPr>
            <a:xfrm>
              <a:off x="144" y="144"/>
              <a:ext cx="432" cy="3648"/>
              <a:chOff x="48" y="48"/>
              <a:chExt cx="576" cy="3984"/>
            </a:xfrm>
          </p:grpSpPr>
          <p:sp>
            <p:nvSpPr>
              <p:cNvPr id="404" name="Google Shape;404;p23"/>
              <p:cNvSpPr/>
              <p:nvPr/>
            </p:nvSpPr>
            <p:spPr>
              <a:xfrm>
                <a:off x="240" y="48"/>
                <a:ext cx="192" cy="3984"/>
              </a:xfrm>
              <a:prstGeom prst="rect">
                <a:avLst/>
              </a:prstGeom>
              <a:solidFill>
                <a:srgbClr val="DDDDDD"/>
              </a:solidFill>
              <a:ln w="19050" cap="flat" cmpd="sng">
                <a:solidFill>
                  <a:srgbClr val="DDDDD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05" name="Google Shape;405;p23"/>
              <p:cNvSpPr/>
              <p:nvPr/>
            </p:nvSpPr>
            <p:spPr>
              <a:xfrm>
                <a:off x="48" y="48"/>
                <a:ext cx="192" cy="3984"/>
              </a:xfrm>
              <a:prstGeom prst="rect">
                <a:avLst/>
              </a:prstGeom>
              <a:solidFill>
                <a:srgbClr val="DDDDDD"/>
              </a:solidFill>
              <a:ln w="19050" cap="flat" cmpd="sng">
                <a:solidFill>
                  <a:srgbClr val="DDDDD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06" name="Google Shape;406;p23"/>
              <p:cNvSpPr/>
              <p:nvPr/>
            </p:nvSpPr>
            <p:spPr>
              <a:xfrm>
                <a:off x="432" y="48"/>
                <a:ext cx="192" cy="3984"/>
              </a:xfrm>
              <a:prstGeom prst="rect">
                <a:avLst/>
              </a:prstGeom>
              <a:solidFill>
                <a:srgbClr val="DDDDDD"/>
              </a:solidFill>
              <a:ln w="19050" cap="flat" cmpd="sng">
                <a:solidFill>
                  <a:srgbClr val="DDDDD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grpSp>
        <p:grpSp>
          <p:nvGrpSpPr>
            <p:cNvPr id="407" name="Google Shape;407;p23"/>
            <p:cNvGrpSpPr/>
            <p:nvPr/>
          </p:nvGrpSpPr>
          <p:grpSpPr>
            <a:xfrm>
              <a:off x="144" y="144"/>
              <a:ext cx="5328" cy="336"/>
              <a:chOff x="0" y="144"/>
              <a:chExt cx="5760" cy="432"/>
            </a:xfrm>
          </p:grpSpPr>
          <p:sp>
            <p:nvSpPr>
              <p:cNvPr id="408" name="Google Shape;408;p23"/>
              <p:cNvSpPr/>
              <p:nvPr/>
            </p:nvSpPr>
            <p:spPr>
              <a:xfrm>
                <a:off x="0" y="144"/>
                <a:ext cx="5760" cy="144"/>
              </a:xfrm>
              <a:prstGeom prst="rect">
                <a:avLst/>
              </a:prstGeom>
              <a:solidFill>
                <a:srgbClr val="DDDDDD"/>
              </a:solidFill>
              <a:ln w="190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09" name="Google Shape;409;p23"/>
              <p:cNvSpPr/>
              <p:nvPr/>
            </p:nvSpPr>
            <p:spPr>
              <a:xfrm>
                <a:off x="0" y="288"/>
                <a:ext cx="5760" cy="144"/>
              </a:xfrm>
              <a:prstGeom prst="rect">
                <a:avLst/>
              </a:prstGeom>
              <a:solidFill>
                <a:srgbClr val="DDDDDD"/>
              </a:solidFill>
              <a:ln w="190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10" name="Google Shape;410;p23"/>
              <p:cNvSpPr/>
              <p:nvPr/>
            </p:nvSpPr>
            <p:spPr>
              <a:xfrm>
                <a:off x="0" y="432"/>
                <a:ext cx="5760" cy="144"/>
              </a:xfrm>
              <a:prstGeom prst="rect">
                <a:avLst/>
              </a:prstGeom>
              <a:solidFill>
                <a:srgbClr val="DDDDDD"/>
              </a:solidFill>
              <a:ln w="190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grpSp>
        <p:grpSp>
          <p:nvGrpSpPr>
            <p:cNvPr id="411" name="Google Shape;411;p23"/>
            <p:cNvGrpSpPr/>
            <p:nvPr/>
          </p:nvGrpSpPr>
          <p:grpSpPr>
            <a:xfrm>
              <a:off x="144" y="144"/>
              <a:ext cx="432" cy="336"/>
              <a:chOff x="144" y="144"/>
              <a:chExt cx="432" cy="336"/>
            </a:xfrm>
          </p:grpSpPr>
          <p:grpSp>
            <p:nvGrpSpPr>
              <p:cNvPr id="412" name="Google Shape;412;p23"/>
              <p:cNvGrpSpPr/>
              <p:nvPr/>
            </p:nvGrpSpPr>
            <p:grpSpPr>
              <a:xfrm>
                <a:off x="144" y="256"/>
                <a:ext cx="432" cy="112"/>
                <a:chOff x="288" y="256"/>
                <a:chExt cx="432" cy="112"/>
              </a:xfrm>
            </p:grpSpPr>
            <p:sp>
              <p:nvSpPr>
                <p:cNvPr id="413" name="Google Shape;413;p23"/>
                <p:cNvSpPr/>
                <p:nvPr/>
              </p:nvSpPr>
              <p:spPr>
                <a:xfrm>
                  <a:off x="288"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23"/>
                <p:cNvSpPr/>
                <p:nvPr/>
              </p:nvSpPr>
              <p:spPr>
                <a:xfrm>
                  <a:off x="576"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3"/>
                <p:cNvSpPr/>
                <p:nvPr/>
              </p:nvSpPr>
              <p:spPr>
                <a:xfrm>
                  <a:off x="432"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16" name="Google Shape;416;p23"/>
              <p:cNvGrpSpPr/>
              <p:nvPr/>
            </p:nvGrpSpPr>
            <p:grpSpPr>
              <a:xfrm>
                <a:off x="144" y="144"/>
                <a:ext cx="432" cy="336"/>
                <a:chOff x="144" y="144"/>
                <a:chExt cx="432" cy="336"/>
              </a:xfrm>
            </p:grpSpPr>
            <p:grpSp>
              <p:nvGrpSpPr>
                <p:cNvPr id="417" name="Google Shape;417;p23"/>
                <p:cNvGrpSpPr/>
                <p:nvPr/>
              </p:nvGrpSpPr>
              <p:grpSpPr>
                <a:xfrm>
                  <a:off x="144" y="144"/>
                  <a:ext cx="432" cy="112"/>
                  <a:chOff x="288" y="256"/>
                  <a:chExt cx="432" cy="112"/>
                </a:xfrm>
              </p:grpSpPr>
              <p:sp>
                <p:nvSpPr>
                  <p:cNvPr id="418" name="Google Shape;418;p23"/>
                  <p:cNvSpPr/>
                  <p:nvPr/>
                </p:nvSpPr>
                <p:spPr>
                  <a:xfrm>
                    <a:off x="288"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23"/>
                  <p:cNvSpPr/>
                  <p:nvPr/>
                </p:nvSpPr>
                <p:spPr>
                  <a:xfrm>
                    <a:off x="576"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23"/>
                  <p:cNvSpPr/>
                  <p:nvPr/>
                </p:nvSpPr>
                <p:spPr>
                  <a:xfrm>
                    <a:off x="432"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21" name="Google Shape;421;p23"/>
                <p:cNvGrpSpPr/>
                <p:nvPr/>
              </p:nvGrpSpPr>
              <p:grpSpPr>
                <a:xfrm>
                  <a:off x="144" y="368"/>
                  <a:ext cx="432" cy="112"/>
                  <a:chOff x="288" y="256"/>
                  <a:chExt cx="432" cy="112"/>
                </a:xfrm>
              </p:grpSpPr>
              <p:sp>
                <p:nvSpPr>
                  <p:cNvPr id="422" name="Google Shape;422;p23"/>
                  <p:cNvSpPr/>
                  <p:nvPr/>
                </p:nvSpPr>
                <p:spPr>
                  <a:xfrm>
                    <a:off x="288"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23"/>
                  <p:cNvSpPr/>
                  <p:nvPr/>
                </p:nvSpPr>
                <p:spPr>
                  <a:xfrm>
                    <a:off x="576"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23"/>
                  <p:cNvSpPr/>
                  <p:nvPr/>
                </p:nvSpPr>
                <p:spPr>
                  <a:xfrm>
                    <a:off x="432" y="256"/>
                    <a:ext cx="144" cy="112"/>
                  </a:xfrm>
                  <a:prstGeom prst="rect">
                    <a:avLst/>
                  </a:prstGeom>
                  <a:gradFill>
                    <a:gsLst>
                      <a:gs pos="0">
                        <a:srgbClr val="034587"/>
                      </a:gs>
                      <a:gs pos="100000">
                        <a:schemeClr val="hlink"/>
                      </a:gs>
                    </a:gsLst>
                    <a:lin ang="189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grpSp>
      <p:pic>
        <p:nvPicPr>
          <p:cNvPr id="425" name="Google Shape;425;p23"/>
          <p:cNvPicPr preferRelativeResize="0"/>
          <p:nvPr/>
        </p:nvPicPr>
        <p:blipFill rotWithShape="1">
          <a:blip r:embed="rId3">
            <a:alphaModFix/>
          </a:blip>
          <a:srcRect/>
          <a:stretch/>
        </p:blipFill>
        <p:spPr>
          <a:xfrm>
            <a:off x="3489326" y="2641600"/>
            <a:ext cx="5211763" cy="157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4"/>
          <p:cNvSpPr/>
          <p:nvPr/>
        </p:nvSpPr>
        <p:spPr>
          <a:xfrm>
            <a:off x="1901952" y="241553"/>
            <a:ext cx="8388096" cy="6298692"/>
          </a:xfrm>
          <a:custGeom>
            <a:avLst/>
            <a:gdLst/>
            <a:ahLst/>
            <a:cxnLst/>
            <a:rect l="l" t="t" r="r" b="b"/>
            <a:pathLst>
              <a:path w="8388096" h="6298692" extrusionOk="0">
                <a:moveTo>
                  <a:pt x="0" y="0"/>
                </a:moveTo>
                <a:lnTo>
                  <a:pt x="0" y="6298692"/>
                </a:lnTo>
                <a:lnTo>
                  <a:pt x="8388096" y="6298692"/>
                </a:lnTo>
                <a:lnTo>
                  <a:pt x="8388096" y="0"/>
                </a:lnTo>
                <a:lnTo>
                  <a:pt x="0" y="0"/>
                </a:lnTo>
                <a:close/>
              </a:path>
            </a:pathLst>
          </a:custGeom>
          <a:noFill/>
          <a:ln w="25400" cap="flat" cmpd="sng">
            <a:solidFill>
              <a:srgbClr val="053C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4"/>
          <p:cNvSpPr/>
          <p:nvPr/>
        </p:nvSpPr>
        <p:spPr>
          <a:xfrm>
            <a:off x="4014977" y="2149601"/>
            <a:ext cx="176022" cy="0"/>
          </a:xfrm>
          <a:custGeom>
            <a:avLst/>
            <a:gdLst/>
            <a:ahLst/>
            <a:cxnLst/>
            <a:rect l="l" t="t" r="r" b="b"/>
            <a:pathLst>
              <a:path w="176022" h="120000" extrusionOk="0">
                <a:moveTo>
                  <a:pt x="0" y="0"/>
                </a:moveTo>
                <a:lnTo>
                  <a:pt x="17602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4"/>
          <p:cNvSpPr/>
          <p:nvPr/>
        </p:nvSpPr>
        <p:spPr>
          <a:xfrm>
            <a:off x="7886701" y="1940052"/>
            <a:ext cx="444245" cy="329946"/>
          </a:xfrm>
          <a:custGeom>
            <a:avLst/>
            <a:gdLst/>
            <a:ahLst/>
            <a:cxnLst/>
            <a:rect l="l" t="t" r="r" b="b"/>
            <a:pathLst>
              <a:path w="444246" h="329946" extrusionOk="0">
                <a:moveTo>
                  <a:pt x="0" y="329946"/>
                </a:moveTo>
                <a:lnTo>
                  <a:pt x="444245"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24"/>
          <p:cNvSpPr/>
          <p:nvPr/>
        </p:nvSpPr>
        <p:spPr>
          <a:xfrm>
            <a:off x="7924800" y="2054351"/>
            <a:ext cx="457200" cy="190500"/>
          </a:xfrm>
          <a:custGeom>
            <a:avLst/>
            <a:gdLst/>
            <a:ahLst/>
            <a:cxnLst/>
            <a:rect l="l" t="t" r="r" b="b"/>
            <a:pathLst>
              <a:path w="457200" h="190500" extrusionOk="0">
                <a:moveTo>
                  <a:pt x="0" y="190500"/>
                </a:moveTo>
                <a:lnTo>
                  <a:pt x="457200"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24"/>
          <p:cNvSpPr/>
          <p:nvPr/>
        </p:nvSpPr>
        <p:spPr>
          <a:xfrm>
            <a:off x="7924801" y="2218945"/>
            <a:ext cx="444245" cy="228599"/>
          </a:xfrm>
          <a:custGeom>
            <a:avLst/>
            <a:gdLst/>
            <a:ahLst/>
            <a:cxnLst/>
            <a:rect l="l" t="t" r="r" b="b"/>
            <a:pathLst>
              <a:path w="444246" h="228600" extrusionOk="0">
                <a:moveTo>
                  <a:pt x="0" y="0"/>
                </a:moveTo>
                <a:lnTo>
                  <a:pt x="444245" y="228599"/>
                </a:lnTo>
              </a:path>
            </a:pathLst>
          </a:custGeom>
          <a:noFill/>
          <a:ln w="50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4"/>
          <p:cNvSpPr/>
          <p:nvPr/>
        </p:nvSpPr>
        <p:spPr>
          <a:xfrm>
            <a:off x="7962900" y="2257045"/>
            <a:ext cx="419100" cy="51053"/>
          </a:xfrm>
          <a:custGeom>
            <a:avLst/>
            <a:gdLst/>
            <a:ahLst/>
            <a:cxnLst/>
            <a:rect l="l" t="t" r="r" b="b"/>
            <a:pathLst>
              <a:path w="419100" h="51054" extrusionOk="0">
                <a:moveTo>
                  <a:pt x="0" y="0"/>
                </a:moveTo>
                <a:lnTo>
                  <a:pt x="419100" y="51053"/>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24"/>
          <p:cNvSpPr/>
          <p:nvPr/>
        </p:nvSpPr>
        <p:spPr>
          <a:xfrm>
            <a:off x="4191001" y="1946148"/>
            <a:ext cx="1155953" cy="2209800"/>
          </a:xfrm>
          <a:custGeom>
            <a:avLst/>
            <a:gdLst/>
            <a:ahLst/>
            <a:cxnLst/>
            <a:rect l="l" t="t" r="r" b="b"/>
            <a:pathLst>
              <a:path w="1155953" h="2209800" extrusionOk="0">
                <a:moveTo>
                  <a:pt x="0" y="0"/>
                </a:moveTo>
                <a:lnTo>
                  <a:pt x="0" y="2209800"/>
                </a:lnTo>
                <a:lnTo>
                  <a:pt x="1155953" y="2209800"/>
                </a:lnTo>
                <a:lnTo>
                  <a:pt x="1155953" y="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24"/>
          <p:cNvSpPr/>
          <p:nvPr/>
        </p:nvSpPr>
        <p:spPr>
          <a:xfrm>
            <a:off x="4191001" y="1946148"/>
            <a:ext cx="1155953" cy="2209800"/>
          </a:xfrm>
          <a:custGeom>
            <a:avLst/>
            <a:gdLst/>
            <a:ahLst/>
            <a:cxnLst/>
            <a:rect l="l" t="t" r="r" b="b"/>
            <a:pathLst>
              <a:path w="1155953" h="2209800" extrusionOk="0">
                <a:moveTo>
                  <a:pt x="0" y="0"/>
                </a:moveTo>
                <a:lnTo>
                  <a:pt x="0" y="2209800"/>
                </a:lnTo>
                <a:lnTo>
                  <a:pt x="1155953" y="2209800"/>
                </a:lnTo>
                <a:lnTo>
                  <a:pt x="1155953" y="0"/>
                </a:lnTo>
                <a:lnTo>
                  <a:pt x="0" y="0"/>
                </a:lnTo>
                <a:close/>
              </a:path>
            </a:pathLst>
          </a:custGeom>
          <a:noFill/>
          <a:ln w="12700" cap="flat" cmpd="sng">
            <a:solidFill>
              <a:srgbClr val="FF4B4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24"/>
          <p:cNvSpPr/>
          <p:nvPr/>
        </p:nvSpPr>
        <p:spPr>
          <a:xfrm>
            <a:off x="7886701" y="2803398"/>
            <a:ext cx="444245" cy="329946"/>
          </a:xfrm>
          <a:custGeom>
            <a:avLst/>
            <a:gdLst/>
            <a:ahLst/>
            <a:cxnLst/>
            <a:rect l="l" t="t" r="r" b="b"/>
            <a:pathLst>
              <a:path w="444246" h="329946" extrusionOk="0">
                <a:moveTo>
                  <a:pt x="0" y="329946"/>
                </a:moveTo>
                <a:lnTo>
                  <a:pt x="444245"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4"/>
          <p:cNvSpPr/>
          <p:nvPr/>
        </p:nvSpPr>
        <p:spPr>
          <a:xfrm>
            <a:off x="7924800" y="2930651"/>
            <a:ext cx="457200" cy="190500"/>
          </a:xfrm>
          <a:custGeom>
            <a:avLst/>
            <a:gdLst/>
            <a:ahLst/>
            <a:cxnLst/>
            <a:rect l="l" t="t" r="r" b="b"/>
            <a:pathLst>
              <a:path w="457200" h="190500" extrusionOk="0">
                <a:moveTo>
                  <a:pt x="0" y="190500"/>
                </a:moveTo>
                <a:lnTo>
                  <a:pt x="457200"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24"/>
          <p:cNvSpPr/>
          <p:nvPr/>
        </p:nvSpPr>
        <p:spPr>
          <a:xfrm>
            <a:off x="7924801" y="3095245"/>
            <a:ext cx="444245" cy="228599"/>
          </a:xfrm>
          <a:custGeom>
            <a:avLst/>
            <a:gdLst/>
            <a:ahLst/>
            <a:cxnLst/>
            <a:rect l="l" t="t" r="r" b="b"/>
            <a:pathLst>
              <a:path w="444246" h="228600" extrusionOk="0">
                <a:moveTo>
                  <a:pt x="0" y="0"/>
                </a:moveTo>
                <a:lnTo>
                  <a:pt x="444245" y="228599"/>
                </a:lnTo>
              </a:path>
            </a:pathLst>
          </a:custGeom>
          <a:noFill/>
          <a:ln w="50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4"/>
          <p:cNvSpPr/>
          <p:nvPr/>
        </p:nvSpPr>
        <p:spPr>
          <a:xfrm>
            <a:off x="7949945" y="3121152"/>
            <a:ext cx="432054" cy="63245"/>
          </a:xfrm>
          <a:custGeom>
            <a:avLst/>
            <a:gdLst/>
            <a:ahLst/>
            <a:cxnLst/>
            <a:rect l="l" t="t" r="r" b="b"/>
            <a:pathLst>
              <a:path w="432053" h="63245" extrusionOk="0">
                <a:moveTo>
                  <a:pt x="0" y="0"/>
                </a:moveTo>
                <a:lnTo>
                  <a:pt x="432054" y="63245"/>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24"/>
          <p:cNvSpPr/>
          <p:nvPr/>
        </p:nvSpPr>
        <p:spPr>
          <a:xfrm>
            <a:off x="7886701" y="3616452"/>
            <a:ext cx="444245" cy="316992"/>
          </a:xfrm>
          <a:custGeom>
            <a:avLst/>
            <a:gdLst/>
            <a:ahLst/>
            <a:cxnLst/>
            <a:rect l="l" t="t" r="r" b="b"/>
            <a:pathLst>
              <a:path w="444246" h="316991" extrusionOk="0">
                <a:moveTo>
                  <a:pt x="0" y="316992"/>
                </a:moveTo>
                <a:lnTo>
                  <a:pt x="444245"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24"/>
          <p:cNvSpPr/>
          <p:nvPr/>
        </p:nvSpPr>
        <p:spPr>
          <a:xfrm>
            <a:off x="7924800" y="3730751"/>
            <a:ext cx="457200" cy="190500"/>
          </a:xfrm>
          <a:custGeom>
            <a:avLst/>
            <a:gdLst/>
            <a:ahLst/>
            <a:cxnLst/>
            <a:rect l="l" t="t" r="r" b="b"/>
            <a:pathLst>
              <a:path w="457200" h="190500" extrusionOk="0">
                <a:moveTo>
                  <a:pt x="0" y="190500"/>
                </a:moveTo>
                <a:lnTo>
                  <a:pt x="457200"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4"/>
          <p:cNvSpPr/>
          <p:nvPr/>
        </p:nvSpPr>
        <p:spPr>
          <a:xfrm>
            <a:off x="7924801" y="3895345"/>
            <a:ext cx="444245" cy="228599"/>
          </a:xfrm>
          <a:custGeom>
            <a:avLst/>
            <a:gdLst/>
            <a:ahLst/>
            <a:cxnLst/>
            <a:rect l="l" t="t" r="r" b="b"/>
            <a:pathLst>
              <a:path w="444246" h="228600" extrusionOk="0">
                <a:moveTo>
                  <a:pt x="0" y="0"/>
                </a:moveTo>
                <a:lnTo>
                  <a:pt x="444245" y="228599"/>
                </a:lnTo>
              </a:path>
            </a:pathLst>
          </a:custGeom>
          <a:noFill/>
          <a:ln w="50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4"/>
          <p:cNvSpPr/>
          <p:nvPr/>
        </p:nvSpPr>
        <p:spPr>
          <a:xfrm>
            <a:off x="7949945" y="3933445"/>
            <a:ext cx="432054" cy="51053"/>
          </a:xfrm>
          <a:custGeom>
            <a:avLst/>
            <a:gdLst/>
            <a:ahLst/>
            <a:cxnLst/>
            <a:rect l="l" t="t" r="r" b="b"/>
            <a:pathLst>
              <a:path w="432053" h="51053" extrusionOk="0">
                <a:moveTo>
                  <a:pt x="0" y="0"/>
                </a:moveTo>
                <a:lnTo>
                  <a:pt x="432054" y="51053"/>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24"/>
          <p:cNvSpPr/>
          <p:nvPr/>
        </p:nvSpPr>
        <p:spPr>
          <a:xfrm>
            <a:off x="7854697" y="3851148"/>
            <a:ext cx="102107" cy="127254"/>
          </a:xfrm>
          <a:custGeom>
            <a:avLst/>
            <a:gdLst/>
            <a:ahLst/>
            <a:cxnLst/>
            <a:rect l="l" t="t" r="r" b="b"/>
            <a:pathLst>
              <a:path w="102108" h="127253" extrusionOk="0">
                <a:moveTo>
                  <a:pt x="51053" y="0"/>
                </a:moveTo>
                <a:lnTo>
                  <a:pt x="38295" y="1983"/>
                </a:lnTo>
                <a:lnTo>
                  <a:pt x="26719" y="7608"/>
                </a:lnTo>
                <a:lnTo>
                  <a:pt x="16727" y="16387"/>
                </a:lnTo>
                <a:lnTo>
                  <a:pt x="8720" y="27830"/>
                </a:lnTo>
                <a:lnTo>
                  <a:pt x="3098" y="41450"/>
                </a:lnTo>
                <a:lnTo>
                  <a:pt x="263" y="56758"/>
                </a:lnTo>
                <a:lnTo>
                  <a:pt x="0" y="63246"/>
                </a:lnTo>
                <a:lnTo>
                  <a:pt x="1584" y="79031"/>
                </a:lnTo>
                <a:lnTo>
                  <a:pt x="6076" y="93425"/>
                </a:lnTo>
                <a:lnTo>
                  <a:pt x="13084" y="105915"/>
                </a:lnTo>
                <a:lnTo>
                  <a:pt x="22214" y="115990"/>
                </a:lnTo>
                <a:lnTo>
                  <a:pt x="33075" y="123137"/>
                </a:lnTo>
                <a:lnTo>
                  <a:pt x="45273" y="126844"/>
                </a:lnTo>
                <a:lnTo>
                  <a:pt x="51053" y="127254"/>
                </a:lnTo>
                <a:lnTo>
                  <a:pt x="63723" y="125249"/>
                </a:lnTo>
                <a:lnTo>
                  <a:pt x="75230" y="119576"/>
                </a:lnTo>
                <a:lnTo>
                  <a:pt x="85182" y="110746"/>
                </a:lnTo>
                <a:lnTo>
                  <a:pt x="93187" y="99272"/>
                </a:lnTo>
                <a:lnTo>
                  <a:pt x="98851" y="85666"/>
                </a:lnTo>
                <a:lnTo>
                  <a:pt x="101784" y="70439"/>
                </a:lnTo>
                <a:lnTo>
                  <a:pt x="102107" y="63246"/>
                </a:lnTo>
                <a:lnTo>
                  <a:pt x="100500" y="47399"/>
                </a:lnTo>
                <a:lnTo>
                  <a:pt x="95945" y="33045"/>
                </a:lnTo>
                <a:lnTo>
                  <a:pt x="88844" y="20672"/>
                </a:lnTo>
                <a:lnTo>
                  <a:pt x="79598" y="10769"/>
                </a:lnTo>
                <a:lnTo>
                  <a:pt x="68607" y="3824"/>
                </a:lnTo>
                <a:lnTo>
                  <a:pt x="56274" y="325"/>
                </a:lnTo>
                <a:lnTo>
                  <a:pt x="51053"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24"/>
          <p:cNvSpPr/>
          <p:nvPr/>
        </p:nvSpPr>
        <p:spPr>
          <a:xfrm>
            <a:off x="7854697" y="3851148"/>
            <a:ext cx="102107" cy="127254"/>
          </a:xfrm>
          <a:custGeom>
            <a:avLst/>
            <a:gdLst/>
            <a:ahLst/>
            <a:cxnLst/>
            <a:rect l="l" t="t" r="r" b="b"/>
            <a:pathLst>
              <a:path w="102108" h="127253" extrusionOk="0">
                <a:moveTo>
                  <a:pt x="51053" y="0"/>
                </a:moveTo>
                <a:lnTo>
                  <a:pt x="38295" y="1983"/>
                </a:lnTo>
                <a:lnTo>
                  <a:pt x="26719" y="7608"/>
                </a:lnTo>
                <a:lnTo>
                  <a:pt x="16727" y="16387"/>
                </a:lnTo>
                <a:lnTo>
                  <a:pt x="8720" y="27830"/>
                </a:lnTo>
                <a:lnTo>
                  <a:pt x="3098" y="41450"/>
                </a:lnTo>
                <a:lnTo>
                  <a:pt x="263" y="56758"/>
                </a:lnTo>
                <a:lnTo>
                  <a:pt x="0" y="63246"/>
                </a:lnTo>
                <a:lnTo>
                  <a:pt x="1584" y="79031"/>
                </a:lnTo>
                <a:lnTo>
                  <a:pt x="6076" y="93425"/>
                </a:lnTo>
                <a:lnTo>
                  <a:pt x="13084" y="105915"/>
                </a:lnTo>
                <a:lnTo>
                  <a:pt x="22214" y="115990"/>
                </a:lnTo>
                <a:lnTo>
                  <a:pt x="33075" y="123137"/>
                </a:lnTo>
                <a:lnTo>
                  <a:pt x="45273" y="126844"/>
                </a:lnTo>
                <a:lnTo>
                  <a:pt x="51053" y="127254"/>
                </a:lnTo>
                <a:lnTo>
                  <a:pt x="63723" y="125249"/>
                </a:lnTo>
                <a:lnTo>
                  <a:pt x="75230" y="119576"/>
                </a:lnTo>
                <a:lnTo>
                  <a:pt x="85182" y="110746"/>
                </a:lnTo>
                <a:lnTo>
                  <a:pt x="93187" y="99272"/>
                </a:lnTo>
                <a:lnTo>
                  <a:pt x="98851" y="85666"/>
                </a:lnTo>
                <a:lnTo>
                  <a:pt x="101784" y="70439"/>
                </a:lnTo>
                <a:lnTo>
                  <a:pt x="102107" y="63246"/>
                </a:lnTo>
                <a:lnTo>
                  <a:pt x="100500" y="47399"/>
                </a:lnTo>
                <a:lnTo>
                  <a:pt x="95945" y="33045"/>
                </a:lnTo>
                <a:lnTo>
                  <a:pt x="88844" y="20672"/>
                </a:lnTo>
                <a:lnTo>
                  <a:pt x="79598" y="10769"/>
                </a:lnTo>
                <a:lnTo>
                  <a:pt x="68607" y="3824"/>
                </a:lnTo>
                <a:lnTo>
                  <a:pt x="56274" y="325"/>
                </a:lnTo>
                <a:lnTo>
                  <a:pt x="51053"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24"/>
          <p:cNvSpPr/>
          <p:nvPr/>
        </p:nvSpPr>
        <p:spPr>
          <a:xfrm>
            <a:off x="7892797" y="2149601"/>
            <a:ext cx="102107" cy="126492"/>
          </a:xfrm>
          <a:custGeom>
            <a:avLst/>
            <a:gdLst/>
            <a:ahLst/>
            <a:cxnLst/>
            <a:rect l="l" t="t" r="r" b="b"/>
            <a:pathLst>
              <a:path w="102108" h="126492" extrusionOk="0">
                <a:moveTo>
                  <a:pt x="51053" y="0"/>
                </a:moveTo>
                <a:lnTo>
                  <a:pt x="38295" y="1983"/>
                </a:lnTo>
                <a:lnTo>
                  <a:pt x="26719" y="7608"/>
                </a:lnTo>
                <a:lnTo>
                  <a:pt x="16727" y="16387"/>
                </a:lnTo>
                <a:lnTo>
                  <a:pt x="8720" y="27830"/>
                </a:lnTo>
                <a:lnTo>
                  <a:pt x="3098" y="41450"/>
                </a:lnTo>
                <a:lnTo>
                  <a:pt x="263" y="56758"/>
                </a:lnTo>
                <a:lnTo>
                  <a:pt x="0" y="63246"/>
                </a:lnTo>
                <a:lnTo>
                  <a:pt x="1607" y="79092"/>
                </a:lnTo>
                <a:lnTo>
                  <a:pt x="6162" y="93446"/>
                </a:lnTo>
                <a:lnTo>
                  <a:pt x="13263" y="105819"/>
                </a:lnTo>
                <a:lnTo>
                  <a:pt x="22509" y="115722"/>
                </a:lnTo>
                <a:lnTo>
                  <a:pt x="33500" y="122667"/>
                </a:lnTo>
                <a:lnTo>
                  <a:pt x="45833" y="126166"/>
                </a:lnTo>
                <a:lnTo>
                  <a:pt x="51053" y="126492"/>
                </a:lnTo>
                <a:lnTo>
                  <a:pt x="63812" y="124508"/>
                </a:lnTo>
                <a:lnTo>
                  <a:pt x="75388" y="118883"/>
                </a:lnTo>
                <a:lnTo>
                  <a:pt x="85380" y="110104"/>
                </a:lnTo>
                <a:lnTo>
                  <a:pt x="93387" y="98661"/>
                </a:lnTo>
                <a:lnTo>
                  <a:pt x="99009" y="85041"/>
                </a:lnTo>
                <a:lnTo>
                  <a:pt x="101844" y="69733"/>
                </a:lnTo>
                <a:lnTo>
                  <a:pt x="102107" y="63246"/>
                </a:lnTo>
                <a:lnTo>
                  <a:pt x="100500" y="47399"/>
                </a:lnTo>
                <a:lnTo>
                  <a:pt x="95945" y="33045"/>
                </a:lnTo>
                <a:lnTo>
                  <a:pt x="88844" y="20672"/>
                </a:lnTo>
                <a:lnTo>
                  <a:pt x="79598" y="10769"/>
                </a:lnTo>
                <a:lnTo>
                  <a:pt x="68607" y="3824"/>
                </a:lnTo>
                <a:lnTo>
                  <a:pt x="56274" y="325"/>
                </a:lnTo>
                <a:lnTo>
                  <a:pt x="51053"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24"/>
          <p:cNvSpPr/>
          <p:nvPr/>
        </p:nvSpPr>
        <p:spPr>
          <a:xfrm>
            <a:off x="7892797" y="2149601"/>
            <a:ext cx="102107" cy="126492"/>
          </a:xfrm>
          <a:custGeom>
            <a:avLst/>
            <a:gdLst/>
            <a:ahLst/>
            <a:cxnLst/>
            <a:rect l="l" t="t" r="r" b="b"/>
            <a:pathLst>
              <a:path w="102108" h="126492" extrusionOk="0">
                <a:moveTo>
                  <a:pt x="51053" y="0"/>
                </a:moveTo>
                <a:lnTo>
                  <a:pt x="38295" y="1983"/>
                </a:lnTo>
                <a:lnTo>
                  <a:pt x="26719" y="7608"/>
                </a:lnTo>
                <a:lnTo>
                  <a:pt x="16727" y="16387"/>
                </a:lnTo>
                <a:lnTo>
                  <a:pt x="8720" y="27830"/>
                </a:lnTo>
                <a:lnTo>
                  <a:pt x="3098" y="41450"/>
                </a:lnTo>
                <a:lnTo>
                  <a:pt x="263" y="56758"/>
                </a:lnTo>
                <a:lnTo>
                  <a:pt x="0" y="63246"/>
                </a:lnTo>
                <a:lnTo>
                  <a:pt x="1607" y="79092"/>
                </a:lnTo>
                <a:lnTo>
                  <a:pt x="6162" y="93446"/>
                </a:lnTo>
                <a:lnTo>
                  <a:pt x="13263" y="105819"/>
                </a:lnTo>
                <a:lnTo>
                  <a:pt x="22509" y="115722"/>
                </a:lnTo>
                <a:lnTo>
                  <a:pt x="33500" y="122667"/>
                </a:lnTo>
                <a:lnTo>
                  <a:pt x="45833" y="126166"/>
                </a:lnTo>
                <a:lnTo>
                  <a:pt x="51053" y="126492"/>
                </a:lnTo>
                <a:lnTo>
                  <a:pt x="63812" y="124508"/>
                </a:lnTo>
                <a:lnTo>
                  <a:pt x="75388" y="118883"/>
                </a:lnTo>
                <a:lnTo>
                  <a:pt x="85380" y="110104"/>
                </a:lnTo>
                <a:lnTo>
                  <a:pt x="93387" y="98661"/>
                </a:lnTo>
                <a:lnTo>
                  <a:pt x="99009" y="85041"/>
                </a:lnTo>
                <a:lnTo>
                  <a:pt x="101844" y="69733"/>
                </a:lnTo>
                <a:lnTo>
                  <a:pt x="102107" y="63246"/>
                </a:lnTo>
                <a:lnTo>
                  <a:pt x="100500" y="47399"/>
                </a:lnTo>
                <a:lnTo>
                  <a:pt x="95945" y="33045"/>
                </a:lnTo>
                <a:lnTo>
                  <a:pt x="88844" y="20672"/>
                </a:lnTo>
                <a:lnTo>
                  <a:pt x="79598" y="10769"/>
                </a:lnTo>
                <a:lnTo>
                  <a:pt x="68607" y="3824"/>
                </a:lnTo>
                <a:lnTo>
                  <a:pt x="56274" y="325"/>
                </a:lnTo>
                <a:lnTo>
                  <a:pt x="51053"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24"/>
          <p:cNvSpPr/>
          <p:nvPr/>
        </p:nvSpPr>
        <p:spPr>
          <a:xfrm>
            <a:off x="5346953" y="2218944"/>
            <a:ext cx="2507742" cy="0"/>
          </a:xfrm>
          <a:custGeom>
            <a:avLst/>
            <a:gdLst/>
            <a:ahLst/>
            <a:cxnLst/>
            <a:rect l="l" t="t" r="r" b="b"/>
            <a:pathLst>
              <a:path w="2507742" h="120000" extrusionOk="0">
                <a:moveTo>
                  <a:pt x="2507742" y="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24"/>
          <p:cNvSpPr/>
          <p:nvPr/>
        </p:nvSpPr>
        <p:spPr>
          <a:xfrm>
            <a:off x="5346953" y="3074670"/>
            <a:ext cx="2507742" cy="0"/>
          </a:xfrm>
          <a:custGeom>
            <a:avLst/>
            <a:gdLst/>
            <a:ahLst/>
            <a:cxnLst/>
            <a:rect l="l" t="t" r="r" b="b"/>
            <a:pathLst>
              <a:path w="2507742" h="120000" extrusionOk="0">
                <a:moveTo>
                  <a:pt x="2507742" y="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24"/>
          <p:cNvSpPr/>
          <p:nvPr/>
        </p:nvSpPr>
        <p:spPr>
          <a:xfrm>
            <a:off x="5346953" y="3895344"/>
            <a:ext cx="2507742" cy="0"/>
          </a:xfrm>
          <a:custGeom>
            <a:avLst/>
            <a:gdLst/>
            <a:ahLst/>
            <a:cxnLst/>
            <a:rect l="l" t="t" r="r" b="b"/>
            <a:pathLst>
              <a:path w="2507742" h="120000" extrusionOk="0">
                <a:moveTo>
                  <a:pt x="2507742" y="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24"/>
          <p:cNvSpPr/>
          <p:nvPr/>
        </p:nvSpPr>
        <p:spPr>
          <a:xfrm>
            <a:off x="7892795" y="3074670"/>
            <a:ext cx="1319784" cy="0"/>
          </a:xfrm>
          <a:custGeom>
            <a:avLst/>
            <a:gdLst/>
            <a:ahLst/>
            <a:cxnLst/>
            <a:rect l="l" t="t" r="r" b="b"/>
            <a:pathLst>
              <a:path w="1319783" h="120000" extrusionOk="0">
                <a:moveTo>
                  <a:pt x="0" y="0"/>
                </a:moveTo>
                <a:lnTo>
                  <a:pt x="131978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24"/>
          <p:cNvSpPr/>
          <p:nvPr/>
        </p:nvSpPr>
        <p:spPr>
          <a:xfrm>
            <a:off x="9212580" y="2794253"/>
            <a:ext cx="870966" cy="482346"/>
          </a:xfrm>
          <a:custGeom>
            <a:avLst/>
            <a:gdLst/>
            <a:ahLst/>
            <a:cxnLst/>
            <a:rect l="l" t="t" r="r" b="b"/>
            <a:pathLst>
              <a:path w="870966" h="482346" extrusionOk="0">
                <a:moveTo>
                  <a:pt x="0" y="0"/>
                </a:moveTo>
                <a:lnTo>
                  <a:pt x="0" y="482346"/>
                </a:lnTo>
                <a:lnTo>
                  <a:pt x="870966" y="482346"/>
                </a:lnTo>
                <a:lnTo>
                  <a:pt x="870966" y="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24"/>
          <p:cNvSpPr/>
          <p:nvPr/>
        </p:nvSpPr>
        <p:spPr>
          <a:xfrm>
            <a:off x="4019550" y="2573273"/>
            <a:ext cx="176022" cy="0"/>
          </a:xfrm>
          <a:custGeom>
            <a:avLst/>
            <a:gdLst/>
            <a:ahLst/>
            <a:cxnLst/>
            <a:rect l="l" t="t" r="r" b="b"/>
            <a:pathLst>
              <a:path w="176022" h="120000" extrusionOk="0">
                <a:moveTo>
                  <a:pt x="0" y="0"/>
                </a:moveTo>
                <a:lnTo>
                  <a:pt x="17602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24"/>
          <p:cNvSpPr/>
          <p:nvPr/>
        </p:nvSpPr>
        <p:spPr>
          <a:xfrm>
            <a:off x="4014977" y="2998470"/>
            <a:ext cx="176022" cy="0"/>
          </a:xfrm>
          <a:custGeom>
            <a:avLst/>
            <a:gdLst/>
            <a:ahLst/>
            <a:cxnLst/>
            <a:rect l="l" t="t" r="r" b="b"/>
            <a:pathLst>
              <a:path w="176022" h="120000" extrusionOk="0">
                <a:moveTo>
                  <a:pt x="0" y="0"/>
                </a:moveTo>
                <a:lnTo>
                  <a:pt x="17602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24"/>
          <p:cNvSpPr/>
          <p:nvPr/>
        </p:nvSpPr>
        <p:spPr>
          <a:xfrm>
            <a:off x="4014977" y="3424427"/>
            <a:ext cx="176022" cy="0"/>
          </a:xfrm>
          <a:custGeom>
            <a:avLst/>
            <a:gdLst/>
            <a:ahLst/>
            <a:cxnLst/>
            <a:rect l="l" t="t" r="r" b="b"/>
            <a:pathLst>
              <a:path w="176022" h="120000" extrusionOk="0">
                <a:moveTo>
                  <a:pt x="0" y="0"/>
                </a:moveTo>
                <a:lnTo>
                  <a:pt x="17602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24"/>
          <p:cNvSpPr/>
          <p:nvPr/>
        </p:nvSpPr>
        <p:spPr>
          <a:xfrm>
            <a:off x="4014977" y="3849623"/>
            <a:ext cx="176022" cy="0"/>
          </a:xfrm>
          <a:custGeom>
            <a:avLst/>
            <a:gdLst/>
            <a:ahLst/>
            <a:cxnLst/>
            <a:rect l="l" t="t" r="r" b="b"/>
            <a:pathLst>
              <a:path w="176022" h="120000" extrusionOk="0">
                <a:moveTo>
                  <a:pt x="0" y="0"/>
                </a:moveTo>
                <a:lnTo>
                  <a:pt x="17602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24"/>
          <p:cNvSpPr/>
          <p:nvPr/>
        </p:nvSpPr>
        <p:spPr>
          <a:xfrm>
            <a:off x="7880604" y="3025901"/>
            <a:ext cx="101345" cy="126492"/>
          </a:xfrm>
          <a:custGeom>
            <a:avLst/>
            <a:gdLst/>
            <a:ahLst/>
            <a:cxnLst/>
            <a:rect l="l" t="t" r="r" b="b"/>
            <a:pathLst>
              <a:path w="101346" h="126492" extrusionOk="0">
                <a:moveTo>
                  <a:pt x="50291" y="0"/>
                </a:moveTo>
                <a:lnTo>
                  <a:pt x="37512" y="2006"/>
                </a:lnTo>
                <a:lnTo>
                  <a:pt x="26008" y="7694"/>
                </a:lnTo>
                <a:lnTo>
                  <a:pt x="16154" y="16567"/>
                </a:lnTo>
                <a:lnTo>
                  <a:pt x="8321" y="28128"/>
                </a:lnTo>
                <a:lnTo>
                  <a:pt x="2883" y="41879"/>
                </a:lnTo>
                <a:lnTo>
                  <a:pt x="212" y="57324"/>
                </a:lnTo>
                <a:lnTo>
                  <a:pt x="0" y="63246"/>
                </a:lnTo>
                <a:lnTo>
                  <a:pt x="1575" y="79182"/>
                </a:lnTo>
                <a:lnTo>
                  <a:pt x="6053" y="93605"/>
                </a:lnTo>
                <a:lnTo>
                  <a:pt x="13061" y="106017"/>
                </a:lnTo>
                <a:lnTo>
                  <a:pt x="22225" y="115922"/>
                </a:lnTo>
                <a:lnTo>
                  <a:pt x="33174" y="122822"/>
                </a:lnTo>
                <a:lnTo>
                  <a:pt x="45534" y="126221"/>
                </a:lnTo>
                <a:lnTo>
                  <a:pt x="50291" y="126492"/>
                </a:lnTo>
                <a:lnTo>
                  <a:pt x="63050" y="124508"/>
                </a:lnTo>
                <a:lnTo>
                  <a:pt x="74626" y="118883"/>
                </a:lnTo>
                <a:lnTo>
                  <a:pt x="84618" y="110104"/>
                </a:lnTo>
                <a:lnTo>
                  <a:pt x="92625" y="98661"/>
                </a:lnTo>
                <a:lnTo>
                  <a:pt x="98247" y="85041"/>
                </a:lnTo>
                <a:lnTo>
                  <a:pt x="101082" y="69733"/>
                </a:lnTo>
                <a:lnTo>
                  <a:pt x="101345" y="63246"/>
                </a:lnTo>
                <a:lnTo>
                  <a:pt x="99738" y="47399"/>
                </a:lnTo>
                <a:lnTo>
                  <a:pt x="95183" y="33045"/>
                </a:lnTo>
                <a:lnTo>
                  <a:pt x="88082" y="20672"/>
                </a:lnTo>
                <a:lnTo>
                  <a:pt x="78836" y="10769"/>
                </a:lnTo>
                <a:lnTo>
                  <a:pt x="67845" y="3824"/>
                </a:lnTo>
                <a:lnTo>
                  <a:pt x="55512" y="325"/>
                </a:lnTo>
                <a:lnTo>
                  <a:pt x="50291"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24"/>
          <p:cNvSpPr/>
          <p:nvPr/>
        </p:nvSpPr>
        <p:spPr>
          <a:xfrm>
            <a:off x="7880604" y="3025901"/>
            <a:ext cx="101345" cy="126492"/>
          </a:xfrm>
          <a:custGeom>
            <a:avLst/>
            <a:gdLst/>
            <a:ahLst/>
            <a:cxnLst/>
            <a:rect l="l" t="t" r="r" b="b"/>
            <a:pathLst>
              <a:path w="101346" h="126492" extrusionOk="0">
                <a:moveTo>
                  <a:pt x="50291" y="0"/>
                </a:moveTo>
                <a:lnTo>
                  <a:pt x="37512" y="2006"/>
                </a:lnTo>
                <a:lnTo>
                  <a:pt x="26008" y="7694"/>
                </a:lnTo>
                <a:lnTo>
                  <a:pt x="16154" y="16567"/>
                </a:lnTo>
                <a:lnTo>
                  <a:pt x="8321" y="28128"/>
                </a:lnTo>
                <a:lnTo>
                  <a:pt x="2883" y="41879"/>
                </a:lnTo>
                <a:lnTo>
                  <a:pt x="212" y="57324"/>
                </a:lnTo>
                <a:lnTo>
                  <a:pt x="0" y="63246"/>
                </a:lnTo>
                <a:lnTo>
                  <a:pt x="1575" y="79182"/>
                </a:lnTo>
                <a:lnTo>
                  <a:pt x="6053" y="93605"/>
                </a:lnTo>
                <a:lnTo>
                  <a:pt x="13061" y="106017"/>
                </a:lnTo>
                <a:lnTo>
                  <a:pt x="22225" y="115922"/>
                </a:lnTo>
                <a:lnTo>
                  <a:pt x="33174" y="122822"/>
                </a:lnTo>
                <a:lnTo>
                  <a:pt x="45534" y="126221"/>
                </a:lnTo>
                <a:lnTo>
                  <a:pt x="50291" y="126492"/>
                </a:lnTo>
                <a:lnTo>
                  <a:pt x="63050" y="124508"/>
                </a:lnTo>
                <a:lnTo>
                  <a:pt x="74626" y="118883"/>
                </a:lnTo>
                <a:lnTo>
                  <a:pt x="84618" y="110104"/>
                </a:lnTo>
                <a:lnTo>
                  <a:pt x="92625" y="98661"/>
                </a:lnTo>
                <a:lnTo>
                  <a:pt x="98247" y="85041"/>
                </a:lnTo>
                <a:lnTo>
                  <a:pt x="101082" y="69733"/>
                </a:lnTo>
                <a:lnTo>
                  <a:pt x="101345" y="63246"/>
                </a:lnTo>
                <a:lnTo>
                  <a:pt x="99738" y="47399"/>
                </a:lnTo>
                <a:lnTo>
                  <a:pt x="95183" y="33045"/>
                </a:lnTo>
                <a:lnTo>
                  <a:pt x="88082" y="20672"/>
                </a:lnTo>
                <a:lnTo>
                  <a:pt x="78836" y="10769"/>
                </a:lnTo>
                <a:lnTo>
                  <a:pt x="67845" y="3824"/>
                </a:lnTo>
                <a:lnTo>
                  <a:pt x="55512" y="325"/>
                </a:lnTo>
                <a:lnTo>
                  <a:pt x="50291" y="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24"/>
          <p:cNvSpPr txBox="1"/>
          <p:nvPr/>
        </p:nvSpPr>
        <p:spPr>
          <a:xfrm>
            <a:off x="2185670" y="1461015"/>
            <a:ext cx="1103854" cy="330315"/>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Services</a:t>
            </a:r>
            <a:endParaRPr sz="2400">
              <a:solidFill>
                <a:schemeClr val="dk1"/>
              </a:solidFill>
              <a:latin typeface="Times New Roman"/>
              <a:ea typeface="Times New Roman"/>
              <a:cs typeface="Times New Roman"/>
              <a:sym typeface="Times New Roman"/>
            </a:endParaRPr>
          </a:p>
        </p:txBody>
      </p:sp>
      <p:sp>
        <p:nvSpPr>
          <p:cNvPr id="462" name="Google Shape;462;p24"/>
          <p:cNvSpPr txBox="1"/>
          <p:nvPr/>
        </p:nvSpPr>
        <p:spPr>
          <a:xfrm>
            <a:off x="5794390" y="1535635"/>
            <a:ext cx="1542018" cy="330315"/>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Distribution</a:t>
            </a:r>
            <a:endParaRPr sz="2400">
              <a:solidFill>
                <a:schemeClr val="dk1"/>
              </a:solidFill>
              <a:latin typeface="Times New Roman"/>
              <a:ea typeface="Times New Roman"/>
              <a:cs typeface="Times New Roman"/>
              <a:sym typeface="Times New Roman"/>
            </a:endParaRPr>
          </a:p>
        </p:txBody>
      </p:sp>
      <p:sp>
        <p:nvSpPr>
          <p:cNvPr id="463" name="Google Shape;463;p24"/>
          <p:cNvSpPr txBox="1"/>
          <p:nvPr/>
        </p:nvSpPr>
        <p:spPr>
          <a:xfrm>
            <a:off x="5854701" y="6599629"/>
            <a:ext cx="478807" cy="254000"/>
          </a:xfrm>
          <a:prstGeom prst="rect">
            <a:avLst/>
          </a:prstGeom>
          <a:noFill/>
          <a:ln>
            <a:noFill/>
          </a:ln>
        </p:spPr>
        <p:txBody>
          <a:bodyPr spcFirstLastPara="1" wrap="square" lIns="0" tIns="0" rIns="0" bIns="0" anchor="t" anchorCtr="0">
            <a:noAutofit/>
          </a:bodyPr>
          <a:lstStyle/>
          <a:p>
            <a:pPr marL="12700" marR="0" lvl="0" indent="0" algn="l" rtl="0">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1-31</a:t>
            </a:r>
            <a:endParaRPr sz="1800">
              <a:solidFill>
                <a:schemeClr val="dk1"/>
              </a:solidFill>
              <a:latin typeface="Times New Roman"/>
              <a:ea typeface="Times New Roman"/>
              <a:cs typeface="Times New Roman"/>
              <a:sym typeface="Times New Roman"/>
            </a:endParaRPr>
          </a:p>
        </p:txBody>
      </p:sp>
      <p:sp>
        <p:nvSpPr>
          <p:cNvPr id="464" name="Google Shape;464;p24"/>
          <p:cNvSpPr txBox="1"/>
          <p:nvPr/>
        </p:nvSpPr>
        <p:spPr>
          <a:xfrm>
            <a:off x="4014977" y="1946149"/>
            <a:ext cx="176022" cy="20345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65" name="Google Shape;465;p24"/>
          <p:cNvSpPr txBox="1"/>
          <p:nvPr/>
        </p:nvSpPr>
        <p:spPr>
          <a:xfrm>
            <a:off x="4191001" y="1946148"/>
            <a:ext cx="1155953" cy="22098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66" name="Google Shape;466;p24"/>
          <p:cNvSpPr txBox="1"/>
          <p:nvPr/>
        </p:nvSpPr>
        <p:spPr>
          <a:xfrm>
            <a:off x="5346955" y="1946148"/>
            <a:ext cx="2507741" cy="27279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67" name="Google Shape;467;p24"/>
          <p:cNvSpPr txBox="1"/>
          <p:nvPr/>
        </p:nvSpPr>
        <p:spPr>
          <a:xfrm>
            <a:off x="7854695" y="1946149"/>
            <a:ext cx="2228850" cy="84810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68" name="Google Shape;468;p24"/>
          <p:cNvSpPr txBox="1"/>
          <p:nvPr/>
        </p:nvSpPr>
        <p:spPr>
          <a:xfrm>
            <a:off x="4014977" y="2149601"/>
            <a:ext cx="176022" cy="423672"/>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69" name="Google Shape;469;p24"/>
          <p:cNvSpPr txBox="1"/>
          <p:nvPr/>
        </p:nvSpPr>
        <p:spPr>
          <a:xfrm>
            <a:off x="5346955" y="2218944"/>
            <a:ext cx="2507741" cy="85572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0" name="Google Shape;470;p24"/>
          <p:cNvSpPr txBox="1"/>
          <p:nvPr/>
        </p:nvSpPr>
        <p:spPr>
          <a:xfrm>
            <a:off x="4014977" y="2573273"/>
            <a:ext cx="176022" cy="42519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1" name="Google Shape;471;p24"/>
          <p:cNvSpPr txBox="1"/>
          <p:nvPr/>
        </p:nvSpPr>
        <p:spPr>
          <a:xfrm>
            <a:off x="7854695" y="2794253"/>
            <a:ext cx="1357884" cy="28041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2" name="Google Shape;472;p24"/>
          <p:cNvSpPr txBox="1"/>
          <p:nvPr/>
        </p:nvSpPr>
        <p:spPr>
          <a:xfrm>
            <a:off x="9212580" y="2794253"/>
            <a:ext cx="870966" cy="48234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3" name="Google Shape;473;p24"/>
          <p:cNvSpPr txBox="1"/>
          <p:nvPr/>
        </p:nvSpPr>
        <p:spPr>
          <a:xfrm>
            <a:off x="4014977" y="2998471"/>
            <a:ext cx="176022" cy="42595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4" name="Google Shape;474;p24"/>
          <p:cNvSpPr txBox="1"/>
          <p:nvPr/>
        </p:nvSpPr>
        <p:spPr>
          <a:xfrm>
            <a:off x="5346955" y="3074671"/>
            <a:ext cx="2507741" cy="82067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5" name="Google Shape;475;p24"/>
          <p:cNvSpPr txBox="1"/>
          <p:nvPr/>
        </p:nvSpPr>
        <p:spPr>
          <a:xfrm>
            <a:off x="7854695" y="3074671"/>
            <a:ext cx="1357884" cy="2019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6" name="Google Shape;476;p24"/>
          <p:cNvSpPr txBox="1"/>
          <p:nvPr/>
        </p:nvSpPr>
        <p:spPr>
          <a:xfrm>
            <a:off x="7854695" y="3276599"/>
            <a:ext cx="2228850" cy="87934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7" name="Google Shape;477;p24"/>
          <p:cNvSpPr txBox="1"/>
          <p:nvPr/>
        </p:nvSpPr>
        <p:spPr>
          <a:xfrm>
            <a:off x="4014977" y="3424428"/>
            <a:ext cx="176022" cy="42519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8" name="Google Shape;478;p24"/>
          <p:cNvSpPr txBox="1"/>
          <p:nvPr/>
        </p:nvSpPr>
        <p:spPr>
          <a:xfrm>
            <a:off x="4014977" y="3849623"/>
            <a:ext cx="176022" cy="306324"/>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79" name="Google Shape;479;p24"/>
          <p:cNvSpPr txBox="1"/>
          <p:nvPr/>
        </p:nvSpPr>
        <p:spPr>
          <a:xfrm>
            <a:off x="5346955" y="3895345"/>
            <a:ext cx="2507741" cy="26060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480" name="Google Shape;480;p24"/>
          <p:cNvSpPr txBox="1"/>
          <p:nvPr/>
        </p:nvSpPr>
        <p:spPr>
          <a:xfrm>
            <a:off x="1901952" y="241553"/>
            <a:ext cx="8388096" cy="62986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solidFill>
                <a:schemeClr val="dk1"/>
              </a:solidFill>
              <a:latin typeface="Calibri"/>
              <a:ea typeface="Calibri"/>
              <a:cs typeface="Calibri"/>
              <a:sym typeface="Calibri"/>
            </a:endParaRPr>
          </a:p>
          <a:p>
            <a:pPr marL="1281107" marR="1358051" lvl="0" indent="0" algn="ctr" rtl="0">
              <a:lnSpc>
                <a:spcPct val="95825"/>
              </a:lnSpc>
              <a:spcBef>
                <a:spcPts val="1000"/>
              </a:spcBef>
              <a:spcAft>
                <a:spcPts val="0"/>
              </a:spcAft>
              <a:buNone/>
            </a:pPr>
            <a:r>
              <a:rPr lang="en-US" sz="3600" b="1">
                <a:solidFill>
                  <a:srgbClr val="FB0127"/>
                </a:solidFill>
                <a:latin typeface="Times New Roman"/>
                <a:ea typeface="Times New Roman"/>
                <a:cs typeface="Times New Roman"/>
                <a:sym typeface="Times New Roman"/>
              </a:rPr>
              <a:t>Fiber-To-The-Home (FTTH)</a:t>
            </a:r>
            <a:endParaRPr sz="3600">
              <a:solidFill>
                <a:schemeClr val="dk1"/>
              </a:solidFill>
              <a:latin typeface="Times New Roman"/>
              <a:ea typeface="Times New Roman"/>
              <a:cs typeface="Times New Roman"/>
              <a:sym typeface="Times New Roman"/>
            </a:endParaRPr>
          </a:p>
          <a:p>
            <a:pPr marL="3869570" marR="3550552" lvl="0" indent="0" algn="ctr" rtl="0">
              <a:lnSpc>
                <a:spcPct val="95825"/>
              </a:lnSpc>
              <a:spcBef>
                <a:spcPts val="1019"/>
              </a:spcBef>
              <a:spcAft>
                <a:spcPts val="0"/>
              </a:spcAft>
              <a:buNone/>
            </a:pPr>
            <a:r>
              <a:rPr lang="en-US" sz="2400">
                <a:solidFill>
                  <a:schemeClr val="dk1"/>
                </a:solidFill>
                <a:latin typeface="Times New Roman"/>
                <a:ea typeface="Times New Roman"/>
                <a:cs typeface="Times New Roman"/>
                <a:sym typeface="Times New Roman"/>
              </a:rPr>
              <a:t>Optical</a:t>
            </a:r>
            <a:endParaRPr/>
          </a:p>
          <a:p>
            <a:pPr marL="294894" marR="0" lvl="0" indent="0" algn="l" rtl="0">
              <a:lnSpc>
                <a:spcPct val="86166"/>
              </a:lnSpc>
              <a:spcBef>
                <a:spcPts val="2976"/>
              </a:spcBef>
              <a:spcAft>
                <a:spcPts val="0"/>
              </a:spcAft>
              <a:buNone/>
            </a:pPr>
            <a:r>
              <a:rPr lang="en-US" sz="2000">
                <a:solidFill>
                  <a:schemeClr val="dk1"/>
                </a:solidFill>
                <a:latin typeface="Times New Roman"/>
                <a:ea typeface="Times New Roman"/>
                <a:cs typeface="Times New Roman"/>
                <a:sym typeface="Times New Roman"/>
              </a:rPr>
              <a:t>Internet/Ethernet                             </a:t>
            </a:r>
            <a:r>
              <a:rPr lang="en-US" sz="3600" baseline="30000">
                <a:solidFill>
                  <a:schemeClr val="dk1"/>
                </a:solidFill>
                <a:latin typeface="Times New Roman"/>
                <a:ea typeface="Times New Roman"/>
                <a:cs typeface="Times New Roman"/>
                <a:sym typeface="Times New Roman"/>
              </a:rPr>
              <a:t>Network</a:t>
            </a:r>
            <a:endParaRPr sz="2400">
              <a:solidFill>
                <a:schemeClr val="dk1"/>
              </a:solidFill>
              <a:latin typeface="Times New Roman"/>
              <a:ea typeface="Times New Roman"/>
              <a:cs typeface="Times New Roman"/>
              <a:sym typeface="Times New Roman"/>
            </a:endParaRPr>
          </a:p>
          <a:p>
            <a:pPr marL="64746" marR="0" lvl="0" indent="0" algn="l" rtl="0">
              <a:lnSpc>
                <a:spcPct val="66861"/>
              </a:lnSpc>
              <a:spcBef>
                <a:spcPts val="1126"/>
              </a:spcBef>
              <a:spcAft>
                <a:spcPts val="0"/>
              </a:spcAft>
              <a:buNone/>
            </a:pPr>
            <a:r>
              <a:rPr lang="en-US" sz="2000">
                <a:solidFill>
                  <a:schemeClr val="dk1"/>
                </a:solidFill>
                <a:latin typeface="Times New Roman"/>
                <a:ea typeface="Times New Roman"/>
                <a:cs typeface="Times New Roman"/>
                <a:sym typeface="Times New Roman"/>
              </a:rPr>
              <a:t>Leased Line T1/E1      </a:t>
            </a:r>
            <a:r>
              <a:rPr lang="en-US" sz="3600" baseline="-25000">
                <a:solidFill>
                  <a:schemeClr val="dk1"/>
                </a:solidFill>
                <a:latin typeface="Times New Roman"/>
                <a:ea typeface="Times New Roman"/>
                <a:cs typeface="Times New Roman"/>
                <a:sym typeface="Times New Roman"/>
              </a:rPr>
              <a:t>Optical</a:t>
            </a:r>
            <a:endParaRPr sz="2400">
              <a:solidFill>
                <a:schemeClr val="dk1"/>
              </a:solidFill>
              <a:latin typeface="Times New Roman"/>
              <a:ea typeface="Times New Roman"/>
              <a:cs typeface="Times New Roman"/>
              <a:sym typeface="Times New Roman"/>
            </a:endParaRPr>
          </a:p>
          <a:p>
            <a:pPr marL="177427" marR="272894" lvl="0" indent="0" algn="ctr" rtl="0">
              <a:lnSpc>
                <a:spcPct val="79861"/>
              </a:lnSpc>
              <a:spcBef>
                <a:spcPts val="1293"/>
              </a:spcBef>
              <a:spcAft>
                <a:spcPts val="0"/>
              </a:spcAft>
              <a:buNone/>
            </a:pPr>
            <a:r>
              <a:rPr lang="en-US" sz="3000" baseline="30000">
                <a:solidFill>
                  <a:schemeClr val="dk1"/>
                </a:solidFill>
                <a:latin typeface="Times New Roman"/>
                <a:ea typeface="Times New Roman"/>
                <a:cs typeface="Times New Roman"/>
                <a:sym typeface="Times New Roman"/>
              </a:rPr>
              <a:t>Frame/Cell Relay         </a:t>
            </a:r>
            <a:r>
              <a:rPr lang="en-US" sz="3600" baseline="-25000">
                <a:solidFill>
                  <a:schemeClr val="dk1"/>
                </a:solidFill>
                <a:latin typeface="Times New Roman"/>
                <a:ea typeface="Times New Roman"/>
                <a:cs typeface="Times New Roman"/>
                <a:sym typeface="Times New Roman"/>
              </a:rPr>
              <a:t>Line                                                        </a:t>
            </a:r>
            <a:r>
              <a:rPr lang="en-US" sz="3600" baseline="30000">
                <a:solidFill>
                  <a:schemeClr val="dk1"/>
                </a:solidFill>
                <a:latin typeface="Times New Roman"/>
                <a:ea typeface="Times New Roman"/>
                <a:cs typeface="Times New Roman"/>
                <a:sym typeface="Times New Roman"/>
              </a:rPr>
              <a:t>ONU</a:t>
            </a:r>
            <a:endParaRPr sz="2400">
              <a:solidFill>
                <a:schemeClr val="dk1"/>
              </a:solidFill>
              <a:latin typeface="Times New Roman"/>
              <a:ea typeface="Times New Roman"/>
              <a:cs typeface="Times New Roman"/>
              <a:sym typeface="Times New Roman"/>
            </a:endParaRPr>
          </a:p>
          <a:p>
            <a:pPr marL="904093" marR="4926578" lvl="0" indent="0" algn="ctr" rtl="0">
              <a:lnSpc>
                <a:spcPct val="91966"/>
              </a:lnSpc>
              <a:spcBef>
                <a:spcPts val="0"/>
              </a:spcBef>
              <a:spcAft>
                <a:spcPts val="0"/>
              </a:spcAft>
              <a:buNone/>
            </a:pPr>
            <a:r>
              <a:rPr lang="en-US" sz="3000" baseline="30000">
                <a:solidFill>
                  <a:schemeClr val="dk1"/>
                </a:solidFill>
                <a:latin typeface="Times New Roman"/>
                <a:ea typeface="Times New Roman"/>
                <a:cs typeface="Times New Roman"/>
                <a:sym typeface="Times New Roman"/>
              </a:rPr>
              <a:t>Telephone    </a:t>
            </a:r>
            <a:r>
              <a:rPr lang="en-US" sz="2400">
                <a:solidFill>
                  <a:schemeClr val="dk1"/>
                </a:solidFill>
                <a:latin typeface="Times New Roman"/>
                <a:ea typeface="Times New Roman"/>
                <a:cs typeface="Times New Roman"/>
                <a:sym typeface="Times New Roman"/>
              </a:rPr>
              <a:t>Terminal</a:t>
            </a:r>
            <a:endParaRPr/>
          </a:p>
          <a:p>
            <a:pPr marL="244652" marR="0" lvl="0" indent="0" algn="l" rtl="0">
              <a:lnSpc>
                <a:spcPct val="95825"/>
              </a:lnSpc>
              <a:spcBef>
                <a:spcPts val="982"/>
              </a:spcBef>
              <a:spcAft>
                <a:spcPts val="0"/>
              </a:spcAft>
              <a:buNone/>
            </a:pPr>
            <a:r>
              <a:rPr lang="en-US" sz="2000">
                <a:solidFill>
                  <a:schemeClr val="dk1"/>
                </a:solidFill>
                <a:latin typeface="Times New Roman"/>
                <a:ea typeface="Times New Roman"/>
                <a:cs typeface="Times New Roman"/>
                <a:sym typeface="Times New Roman"/>
              </a:rPr>
              <a:t>Interactive Video</a:t>
            </a:r>
            <a:endParaRPr/>
          </a:p>
          <a:p>
            <a:pPr marL="0" marR="1605159" lvl="0" indent="0" algn="r" rtl="0">
              <a:lnSpc>
                <a:spcPct val="95825"/>
              </a:lnSpc>
              <a:spcBef>
                <a:spcPts val="660"/>
              </a:spcBef>
              <a:spcAft>
                <a:spcPts val="0"/>
              </a:spcAft>
              <a:buNone/>
            </a:pPr>
            <a:r>
              <a:rPr lang="en-US" sz="2400">
                <a:solidFill>
                  <a:schemeClr val="dk1"/>
                </a:solidFill>
                <a:latin typeface="Times New Roman"/>
                <a:ea typeface="Times New Roman"/>
                <a:cs typeface="Times New Roman"/>
                <a:sym typeface="Times New Roman"/>
              </a:rPr>
              <a:t>Splitter</a:t>
            </a:r>
            <a:endParaRPr/>
          </a:p>
          <a:p>
            <a:pPr marL="92202" marR="0" lvl="0" indent="0" algn="l" rtl="0">
              <a:lnSpc>
                <a:spcPct val="95825"/>
              </a:lnSpc>
              <a:spcBef>
                <a:spcPts val="606"/>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100+ Mbps per home. Multiple services.</a:t>
            </a:r>
            <a:endParaRPr/>
          </a:p>
          <a:p>
            <a:pPr marL="92202" marR="0" lvl="0" indent="0" algn="l" rtl="0">
              <a:lnSpc>
                <a:spcPct val="95825"/>
              </a:lnSpc>
              <a:spcBef>
                <a:spcPts val="4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No electronic components in the distribution system</a:t>
            </a:r>
            <a:endParaRPr/>
          </a:p>
          <a:p>
            <a:pPr marL="435101" marR="0" lvl="0" indent="0" algn="l" rtl="0">
              <a:lnSpc>
                <a:spcPct val="109583"/>
              </a:lnSpc>
              <a:spcBef>
                <a:spcPts val="131"/>
              </a:spcBef>
              <a:spcAft>
                <a:spcPts val="0"/>
              </a:spcAft>
              <a:buNone/>
            </a:pP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Passive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Reliable</a:t>
            </a:r>
            <a:endParaRPr/>
          </a:p>
          <a:p>
            <a:pPr marL="92202" marR="0" lvl="0" indent="0" algn="l" rtl="0">
              <a:lnSpc>
                <a:spcPct val="95825"/>
              </a:lnSpc>
              <a:spcBef>
                <a:spcPts val="223"/>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Passive Optical Network (PON)</a:t>
            </a:r>
            <a:endParaRPr/>
          </a:p>
          <a:p>
            <a:pPr marL="93689" marR="0" lvl="0" indent="0" algn="l" rtl="0">
              <a:lnSpc>
                <a:spcPct val="72500"/>
              </a:lnSpc>
              <a:spcBef>
                <a:spcPts val="2985"/>
              </a:spcBef>
              <a:spcAft>
                <a:spcPts val="0"/>
              </a:spcAft>
              <a:buNone/>
            </a:pPr>
            <a:r>
              <a:rPr lang="en-US" sz="1800" baseline="-250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487" name="Google Shape;487;p2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488" name="Google Shape;488;p25"/>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489" name="Google Shape;489;p25"/>
          <p:cNvSpPr txBox="1"/>
          <p:nvPr/>
        </p:nvSpPr>
        <p:spPr>
          <a:xfrm>
            <a:off x="1752601" y="355601"/>
            <a:ext cx="50323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3-4  SWITCHED WANS</a:t>
            </a:r>
            <a:endParaRPr/>
          </a:p>
        </p:txBody>
      </p:sp>
      <p:sp>
        <p:nvSpPr>
          <p:cNvPr id="490" name="Google Shape;490;p25"/>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91" name="Google Shape;491;p25"/>
          <p:cNvSpPr/>
          <p:nvPr/>
        </p:nvSpPr>
        <p:spPr>
          <a:xfrm>
            <a:off x="1905000" y="1524000"/>
            <a:ext cx="8534400" cy="436245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mo"/>
                <a:ea typeface="Arimo"/>
                <a:cs typeface="Arimo"/>
                <a:sym typeface="Arimo"/>
              </a:rPr>
              <a:t>The backbone networks in the Internet can be switched WANs. A switched WAN is a wide area network that covers a large area (a state or a country) and provides access at several points to the users. Inside the network, there is a mesh of point-to-point networks that connects switches. The switches, multiple port connectors, allow the connection of several inputs and outputs.</a:t>
            </a:r>
            <a:endParaRPr/>
          </a:p>
          <a:p>
            <a:pPr marL="0" marR="0" lvl="0" indent="0" algn="just" rtl="0">
              <a:spcBef>
                <a:spcPts val="0"/>
              </a:spcBef>
              <a:spcAft>
                <a:spcPts val="0"/>
              </a:spcAft>
              <a:buNone/>
            </a:pPr>
            <a:r>
              <a:rPr lang="en-US" sz="2800" b="1">
                <a:solidFill>
                  <a:schemeClr val="dk1"/>
                </a:solidFill>
                <a:latin typeface="Arimo"/>
                <a:ea typeface="Arimo"/>
                <a:cs typeface="Arimo"/>
                <a:sym typeface="Arimo"/>
              </a:rPr>
              <a:t>        Switched WAN technology differs from LAN  technology in many ways.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6"/>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498" name="Google Shape;498;p26"/>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499" name="Google Shape;499;p26"/>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500" name="Google Shape;500;p26"/>
          <p:cNvSpPr txBox="1"/>
          <p:nvPr/>
        </p:nvSpPr>
        <p:spPr>
          <a:xfrm>
            <a:off x="1752601" y="355601"/>
            <a:ext cx="63277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3-5  CONNECTING DEVICES</a:t>
            </a:r>
            <a:endParaRPr/>
          </a:p>
        </p:txBody>
      </p:sp>
      <p:sp>
        <p:nvSpPr>
          <p:cNvPr id="501" name="Google Shape;501;p26"/>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502" name="Google Shape;502;p26"/>
          <p:cNvSpPr/>
          <p:nvPr/>
        </p:nvSpPr>
        <p:spPr>
          <a:xfrm>
            <a:off x="1905000" y="1524001"/>
            <a:ext cx="8534400" cy="35083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mo"/>
                <a:ea typeface="Arimo"/>
                <a:cs typeface="Arimo"/>
                <a:sym typeface="Arimo"/>
              </a:rPr>
              <a:t>LANs or WANs do not normally operate in isolation. They are connected to one another or to the Internet. To connect LANs and WANs together we use connecting devices. Connecting devices can operate in different layers of the Internet model. We discuss three kinds of connecting devices: repeaters (or hubs), bridges (or two-layer switches), and routers (or three-layer switches).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7"/>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09" name="Google Shape;509;p27"/>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510" name="Google Shape;510;p27"/>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3.40</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Connecting devices</a:t>
            </a:r>
            <a:endParaRPr/>
          </a:p>
        </p:txBody>
      </p:sp>
      <p:sp>
        <p:nvSpPr>
          <p:cNvPr id="511" name="Google Shape;511;p27"/>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2" name="Google Shape;512;p2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3" name="Google Shape;513;p27"/>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4" name="Google Shape;514;p2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5" name="Google Shape;515;p2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6" name="Google Shape;516;p27"/>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17" name="Google Shape;517;p2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518" name="Google Shape;518;p27"/>
          <p:cNvPicPr preferRelativeResize="0"/>
          <p:nvPr/>
        </p:nvPicPr>
        <p:blipFill rotWithShape="1">
          <a:blip r:embed="rId3">
            <a:alphaModFix/>
          </a:blip>
          <a:srcRect/>
          <a:stretch/>
        </p:blipFill>
        <p:spPr>
          <a:xfrm>
            <a:off x="2133600" y="2881314"/>
            <a:ext cx="8007350" cy="15382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28"/>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25" name="Google Shape;525;p28"/>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pic>
        <p:nvPicPr>
          <p:cNvPr id="526" name="Google Shape;526;p28"/>
          <p:cNvPicPr preferRelativeResize="0"/>
          <p:nvPr/>
        </p:nvPicPr>
        <p:blipFill rotWithShape="1">
          <a:blip r:embed="rId3">
            <a:alphaModFix/>
          </a:blip>
          <a:srcRect/>
          <a:stretch/>
        </p:blipFill>
        <p:spPr>
          <a:xfrm>
            <a:off x="2770188" y="1346056"/>
            <a:ext cx="6526212" cy="1731962"/>
          </a:xfrm>
          <a:prstGeom prst="rect">
            <a:avLst/>
          </a:prstGeom>
          <a:noFill/>
          <a:ln>
            <a:noFill/>
          </a:ln>
        </p:spPr>
      </p:pic>
      <p:sp>
        <p:nvSpPr>
          <p:cNvPr id="527" name="Google Shape;527;p28"/>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3.41</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Repeater or hub</a:t>
            </a:r>
            <a:endParaRPr/>
          </a:p>
        </p:txBody>
      </p:sp>
      <p:sp>
        <p:nvSpPr>
          <p:cNvPr id="528" name="Google Shape;528;p28"/>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29" name="Google Shape;529;p28"/>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30" name="Google Shape;530;p28"/>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31" name="Google Shape;531;p28"/>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32" name="Google Shape;532;p28"/>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33" name="Google Shape;533;p28"/>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34" name="Google Shape;534;p28"/>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535" name="Google Shape;535;p28"/>
          <p:cNvPicPr preferRelativeResize="0"/>
          <p:nvPr/>
        </p:nvPicPr>
        <p:blipFill rotWithShape="1">
          <a:blip r:embed="rId4">
            <a:alphaModFix/>
          </a:blip>
          <a:srcRect/>
          <a:stretch/>
        </p:blipFill>
        <p:spPr>
          <a:xfrm>
            <a:off x="2514600" y="1361932"/>
            <a:ext cx="2916238" cy="1030287"/>
          </a:xfrm>
          <a:prstGeom prst="rect">
            <a:avLst/>
          </a:prstGeom>
          <a:noFill/>
          <a:ln>
            <a:noFill/>
          </a:ln>
        </p:spPr>
      </p:pic>
      <p:pic>
        <p:nvPicPr>
          <p:cNvPr id="536" name="Google Shape;536;p28"/>
          <p:cNvPicPr preferRelativeResize="0"/>
          <p:nvPr/>
        </p:nvPicPr>
        <p:blipFill rotWithShape="1">
          <a:blip r:embed="rId5">
            <a:alphaModFix/>
          </a:blip>
          <a:srcRect/>
          <a:stretch/>
        </p:blipFill>
        <p:spPr>
          <a:xfrm>
            <a:off x="3124200" y="1630218"/>
            <a:ext cx="2395538" cy="952500"/>
          </a:xfrm>
          <a:prstGeom prst="rect">
            <a:avLst/>
          </a:prstGeom>
          <a:noFill/>
          <a:ln>
            <a:noFill/>
          </a:ln>
        </p:spPr>
      </p:pic>
      <p:pic>
        <p:nvPicPr>
          <p:cNvPr id="537" name="Google Shape;537;p28"/>
          <p:cNvPicPr preferRelativeResize="0"/>
          <p:nvPr/>
        </p:nvPicPr>
        <p:blipFill rotWithShape="1">
          <a:blip r:embed="rId6">
            <a:alphaModFix/>
          </a:blip>
          <a:srcRect/>
          <a:stretch/>
        </p:blipFill>
        <p:spPr>
          <a:xfrm>
            <a:off x="4800600" y="1782618"/>
            <a:ext cx="1143000" cy="908050"/>
          </a:xfrm>
          <a:prstGeom prst="rect">
            <a:avLst/>
          </a:prstGeom>
          <a:noFill/>
          <a:ln>
            <a:noFill/>
          </a:ln>
        </p:spPr>
      </p:pic>
      <p:pic>
        <p:nvPicPr>
          <p:cNvPr id="538" name="Google Shape;538;p28"/>
          <p:cNvPicPr preferRelativeResize="0"/>
          <p:nvPr/>
        </p:nvPicPr>
        <p:blipFill rotWithShape="1">
          <a:blip r:embed="rId7">
            <a:alphaModFix/>
          </a:blip>
          <a:srcRect/>
          <a:stretch/>
        </p:blipFill>
        <p:spPr>
          <a:xfrm>
            <a:off x="6019800" y="1871518"/>
            <a:ext cx="1143000" cy="901700"/>
          </a:xfrm>
          <a:prstGeom prst="rect">
            <a:avLst/>
          </a:prstGeom>
          <a:noFill/>
          <a:ln>
            <a:noFill/>
          </a:ln>
        </p:spPr>
      </p:pic>
      <p:pic>
        <p:nvPicPr>
          <p:cNvPr id="539" name="Google Shape;539;p28"/>
          <p:cNvPicPr preferRelativeResize="0"/>
          <p:nvPr/>
        </p:nvPicPr>
        <p:blipFill rotWithShape="1">
          <a:blip r:embed="rId8">
            <a:alphaModFix/>
          </a:blip>
          <a:srcRect/>
          <a:stretch/>
        </p:blipFill>
        <p:spPr>
          <a:xfrm>
            <a:off x="6477001" y="1630219"/>
            <a:ext cx="2322513" cy="1033463"/>
          </a:xfrm>
          <a:prstGeom prst="rect">
            <a:avLst/>
          </a:prstGeom>
          <a:noFill/>
          <a:ln>
            <a:noFill/>
          </a:ln>
        </p:spPr>
      </p:pic>
      <p:sp>
        <p:nvSpPr>
          <p:cNvPr id="540" name="Google Shape;540;p28"/>
          <p:cNvSpPr/>
          <p:nvPr/>
        </p:nvSpPr>
        <p:spPr>
          <a:xfrm>
            <a:off x="1998375" y="3147219"/>
            <a:ext cx="8077200" cy="1066800"/>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a:solidFill>
                  <a:schemeClr val="lt1"/>
                </a:solidFill>
                <a:latin typeface="Arial"/>
                <a:ea typeface="Arial"/>
                <a:cs typeface="Arial"/>
                <a:sym typeface="Arial"/>
              </a:rPr>
              <a:t>A repeater forwards every bit; it has no filtering capability.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5"/>
                                        </p:tgtEl>
                                        <p:attrNameLst>
                                          <p:attrName>style.visibility</p:attrName>
                                        </p:attrNameLst>
                                      </p:cBhvr>
                                      <p:to>
                                        <p:strVal val="visible"/>
                                      </p:to>
                                    </p:set>
                                    <p:animEffect transition="in" filter="fade">
                                      <p:cBhvr>
                                        <p:cTn id="11" dur="2000"/>
                                        <p:tgtEl>
                                          <p:spTgt spid="5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36"/>
                                        </p:tgtEl>
                                        <p:attrNameLst>
                                          <p:attrName>style.visibility</p:attrName>
                                        </p:attrNameLst>
                                      </p:cBhvr>
                                      <p:to>
                                        <p:strVal val="visible"/>
                                      </p:to>
                                    </p:set>
                                    <p:animEffect transition="in" filter="fade">
                                      <p:cBhvr>
                                        <p:cTn id="16" dur="2000"/>
                                        <p:tgtEl>
                                          <p:spTgt spid="5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37"/>
                                        </p:tgtEl>
                                        <p:attrNameLst>
                                          <p:attrName>style.visibility</p:attrName>
                                        </p:attrNameLst>
                                      </p:cBhvr>
                                      <p:to>
                                        <p:strVal val="visible"/>
                                      </p:to>
                                    </p:set>
                                    <p:animEffect transition="in" filter="fade">
                                      <p:cBhvr>
                                        <p:cTn id="21" dur="2000"/>
                                        <p:tgtEl>
                                          <p:spTgt spid="5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38"/>
                                        </p:tgtEl>
                                        <p:attrNameLst>
                                          <p:attrName>style.visibility</p:attrName>
                                        </p:attrNameLst>
                                      </p:cBhvr>
                                      <p:to>
                                        <p:strVal val="visible"/>
                                      </p:to>
                                    </p:set>
                                    <p:animEffect transition="in" filter="fade">
                                      <p:cBhvr>
                                        <p:cTn id="26" dur="2000"/>
                                        <p:tgtEl>
                                          <p:spTgt spid="5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39"/>
                                        </p:tgtEl>
                                        <p:attrNameLst>
                                          <p:attrName>style.visibility</p:attrName>
                                        </p:attrNameLst>
                                      </p:cBhvr>
                                      <p:to>
                                        <p:strVal val="visible"/>
                                      </p:to>
                                    </p:set>
                                    <p:animEffect transition="in" filter="fade">
                                      <p:cBhvr>
                                        <p:cTn id="31" dur="2000"/>
                                        <p:tgtEl>
                                          <p:spTgt spid="539"/>
                                        </p:tgtEl>
                                      </p:cBhvr>
                                    </p:animEffect>
                                  </p:childTnLst>
                                </p:cTn>
                              </p:par>
                              <p:par>
                                <p:cTn id="32" presetID="10" presetClass="entr" presetSubtype="0" fill="hold" nodeType="withEffect">
                                  <p:stCondLst>
                                    <p:cond delay="0"/>
                                  </p:stCondLst>
                                  <p:childTnLst>
                                    <p:set>
                                      <p:cBhvr>
                                        <p:cTn id="33" dur="1" fill="hold">
                                          <p:stCondLst>
                                            <p:cond delay="0"/>
                                          </p:stCondLst>
                                        </p:cTn>
                                        <p:tgtEl>
                                          <p:spTgt spid="540"/>
                                        </p:tgtEl>
                                        <p:attrNameLst>
                                          <p:attrName>style.visibility</p:attrName>
                                        </p:attrNameLst>
                                      </p:cBhvr>
                                      <p:to>
                                        <p:strVal val="visible"/>
                                      </p:to>
                                    </p:set>
                                    <p:animEffect transition="in" filter="fade">
                                      <p:cBhvr>
                                        <p:cTn id="34"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47" name="Google Shape;547;p2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548" name="Google Shape;548;p29"/>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3.42</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Bridge</a:t>
            </a:r>
            <a:endParaRPr/>
          </a:p>
        </p:txBody>
      </p:sp>
      <p:sp>
        <p:nvSpPr>
          <p:cNvPr id="549" name="Google Shape;549;p29"/>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50" name="Google Shape;550;p2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51" name="Google Shape;551;p29"/>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52" name="Google Shape;552;p2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53" name="Google Shape;553;p2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54" name="Google Shape;554;p29"/>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555" name="Google Shape;555;p29"/>
          <p:cNvPicPr preferRelativeResize="0"/>
          <p:nvPr/>
        </p:nvPicPr>
        <p:blipFill rotWithShape="1">
          <a:blip r:embed="rId3">
            <a:alphaModFix/>
          </a:blip>
          <a:srcRect/>
          <a:stretch/>
        </p:blipFill>
        <p:spPr>
          <a:xfrm>
            <a:off x="2286001" y="2149335"/>
            <a:ext cx="7815263" cy="2173287"/>
          </a:xfrm>
          <a:prstGeom prst="rect">
            <a:avLst/>
          </a:prstGeom>
          <a:noFill/>
          <a:ln>
            <a:noFill/>
          </a:ln>
        </p:spPr>
      </p:pic>
      <p:sp>
        <p:nvSpPr>
          <p:cNvPr id="556" name="Google Shape;556;p2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557" name="Google Shape;557;p29"/>
          <p:cNvPicPr preferRelativeResize="0"/>
          <p:nvPr/>
        </p:nvPicPr>
        <p:blipFill rotWithShape="1">
          <a:blip r:embed="rId4">
            <a:alphaModFix/>
          </a:blip>
          <a:srcRect/>
          <a:stretch/>
        </p:blipFill>
        <p:spPr>
          <a:xfrm>
            <a:off x="4876800" y="665021"/>
            <a:ext cx="2559050" cy="1384300"/>
          </a:xfrm>
          <a:prstGeom prst="rect">
            <a:avLst/>
          </a:prstGeom>
          <a:noFill/>
          <a:ln>
            <a:noFill/>
          </a:ln>
        </p:spPr>
      </p:pic>
      <p:pic>
        <p:nvPicPr>
          <p:cNvPr id="558" name="Google Shape;558;p29"/>
          <p:cNvPicPr preferRelativeResize="0"/>
          <p:nvPr/>
        </p:nvPicPr>
        <p:blipFill rotWithShape="1">
          <a:blip r:embed="rId5">
            <a:alphaModFix/>
          </a:blip>
          <a:srcRect/>
          <a:stretch/>
        </p:blipFill>
        <p:spPr>
          <a:xfrm>
            <a:off x="2971800" y="2384285"/>
            <a:ext cx="2605088" cy="1023937"/>
          </a:xfrm>
          <a:prstGeom prst="rect">
            <a:avLst/>
          </a:prstGeom>
          <a:noFill/>
          <a:ln>
            <a:noFill/>
          </a:ln>
        </p:spPr>
      </p:pic>
      <p:pic>
        <p:nvPicPr>
          <p:cNvPr id="559" name="Google Shape;559;p29"/>
          <p:cNvPicPr preferRelativeResize="0"/>
          <p:nvPr/>
        </p:nvPicPr>
        <p:blipFill rotWithShape="1">
          <a:blip r:embed="rId6">
            <a:alphaModFix/>
          </a:blip>
          <a:srcRect/>
          <a:stretch/>
        </p:blipFill>
        <p:spPr>
          <a:xfrm>
            <a:off x="4876800" y="2874821"/>
            <a:ext cx="1252538" cy="628650"/>
          </a:xfrm>
          <a:prstGeom prst="rect">
            <a:avLst/>
          </a:prstGeom>
          <a:noFill/>
          <a:ln>
            <a:noFill/>
          </a:ln>
        </p:spPr>
      </p:pic>
      <p:sp>
        <p:nvSpPr>
          <p:cNvPr id="560" name="Google Shape;560;p29"/>
          <p:cNvSpPr/>
          <p:nvPr/>
        </p:nvSpPr>
        <p:spPr>
          <a:xfrm>
            <a:off x="2057400" y="5654675"/>
            <a:ext cx="8077200" cy="1066800"/>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a:solidFill>
                  <a:schemeClr val="lt1"/>
                </a:solidFill>
                <a:latin typeface="Arial"/>
                <a:ea typeface="Arial"/>
                <a:cs typeface="Arial"/>
                <a:sym typeface="Arial"/>
              </a:rPr>
              <a:t>A bridge has a table used in filtering decisions.</a:t>
            </a:r>
            <a:endParaRPr/>
          </a:p>
        </p:txBody>
      </p:sp>
      <p:sp>
        <p:nvSpPr>
          <p:cNvPr id="561" name="Google Shape;561;p29"/>
          <p:cNvSpPr/>
          <p:nvPr/>
        </p:nvSpPr>
        <p:spPr>
          <a:xfrm>
            <a:off x="2119745" y="4465345"/>
            <a:ext cx="8077200" cy="1066800"/>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a:solidFill>
                  <a:schemeClr val="lt1"/>
                </a:solidFill>
                <a:latin typeface="Arial"/>
                <a:ea typeface="Arial"/>
                <a:cs typeface="Arial"/>
                <a:sym typeface="Arial"/>
              </a:rPr>
              <a:t>A bridge does not change the physical (MAC) addresses in a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8"/>
                                        </p:tgtEl>
                                        <p:attrNameLst>
                                          <p:attrName>style.visibility</p:attrName>
                                        </p:attrNameLst>
                                      </p:cBhvr>
                                      <p:to>
                                        <p:strVal val="visible"/>
                                      </p:to>
                                    </p:set>
                                    <p:animEffect transition="in" filter="fade">
                                      <p:cBhvr>
                                        <p:cTn id="15" dur="2000"/>
                                        <p:tgtEl>
                                          <p:spTgt spid="5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9"/>
                                        </p:tgtEl>
                                        <p:attrNameLst>
                                          <p:attrName>style.visibility</p:attrName>
                                        </p:attrNameLst>
                                      </p:cBhvr>
                                      <p:to>
                                        <p:strVal val="visible"/>
                                      </p:to>
                                    </p:set>
                                    <p:animEffect transition="in" filter="fade">
                                      <p:cBhvr>
                                        <p:cTn id="20" dur="2000"/>
                                        <p:tgtEl>
                                          <p:spTgt spid="559"/>
                                        </p:tgtEl>
                                      </p:cBhvr>
                                    </p:animEffect>
                                  </p:childTnLst>
                                </p:cTn>
                              </p:par>
                              <p:par>
                                <p:cTn id="21" presetID="10" presetClass="entr" presetSubtype="0" fill="hold" nodeType="withEffect">
                                  <p:stCondLst>
                                    <p:cond delay="0"/>
                                  </p:stCondLst>
                                  <p:childTnLst>
                                    <p:set>
                                      <p:cBhvr>
                                        <p:cTn id="22" dur="1" fill="hold">
                                          <p:stCondLst>
                                            <p:cond delay="0"/>
                                          </p:stCondLst>
                                        </p:cTn>
                                        <p:tgtEl>
                                          <p:spTgt spid="560"/>
                                        </p:tgtEl>
                                        <p:attrNameLst>
                                          <p:attrName>style.visibility</p:attrName>
                                        </p:attrNameLst>
                                      </p:cBhvr>
                                      <p:to>
                                        <p:strVal val="visible"/>
                                      </p:to>
                                    </p:set>
                                    <p:animEffect transition="in" filter="fade">
                                      <p:cBhvr>
                                        <p:cTn id="23" dur="500"/>
                                        <p:tgtEl>
                                          <p:spTgt spid="560"/>
                                        </p:tgtEl>
                                      </p:cBhvr>
                                    </p:animEffect>
                                  </p:childTnLst>
                                </p:cTn>
                              </p:par>
                              <p:par>
                                <p:cTn id="24" presetID="10" presetClass="entr" presetSubtype="0" fill="hold" nodeType="withEffect">
                                  <p:stCondLst>
                                    <p:cond delay="0"/>
                                  </p:stCondLst>
                                  <p:childTnLst>
                                    <p:set>
                                      <p:cBhvr>
                                        <p:cTn id="25" dur="1" fill="hold">
                                          <p:stCondLst>
                                            <p:cond delay="0"/>
                                          </p:stCondLst>
                                        </p:cTn>
                                        <p:tgtEl>
                                          <p:spTgt spid="561"/>
                                        </p:tgtEl>
                                        <p:attrNameLst>
                                          <p:attrName>style.visibility</p:attrName>
                                        </p:attrNameLst>
                                      </p:cBhvr>
                                      <p:to>
                                        <p:strVal val="visible"/>
                                      </p:to>
                                    </p:set>
                                    <p:animEffect transition="in" filter="fade">
                                      <p:cBhvr>
                                        <p:cTn id="26"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11" name="Google Shape;111;p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112" name="Google Shape;112;p3"/>
          <p:cNvSpPr txBox="1"/>
          <p:nvPr/>
        </p:nvSpPr>
        <p:spPr>
          <a:xfrm>
            <a:off x="1752600" y="152400"/>
            <a:ext cx="5468938" cy="579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1">
                <a:solidFill>
                  <a:schemeClr val="hlink"/>
                </a:solidFill>
                <a:latin typeface="Times"/>
                <a:ea typeface="Times"/>
                <a:cs typeface="Times"/>
                <a:sym typeface="Times"/>
              </a:rPr>
              <a:t>Topics Discussed in the Section</a:t>
            </a:r>
            <a:endParaRPr/>
          </a:p>
        </p:txBody>
      </p:sp>
      <p:sp>
        <p:nvSpPr>
          <p:cNvPr id="113" name="Google Shape;113;p3"/>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14" name="Google Shape;114;p3"/>
          <p:cNvSpPr/>
          <p:nvPr/>
        </p:nvSpPr>
        <p:spPr>
          <a:xfrm>
            <a:off x="508000" y="731838"/>
            <a:ext cx="11176000" cy="5647660"/>
          </a:xfrm>
          <a:prstGeom prst="rect">
            <a:avLst/>
          </a:prstGeom>
          <a:noFill/>
          <a:ln>
            <a:noFill/>
          </a:ln>
        </p:spPr>
        <p:txBody>
          <a:bodyPr spcFirstLastPara="1" wrap="square" lIns="91425" tIns="45700" rIns="91425" bIns="45700" anchor="t" anchorCtr="0">
            <a:spAutoFit/>
          </a:bodyPr>
          <a:lstStyle/>
          <a:p>
            <a:pPr marL="0" marR="0" lvl="0" indent="-178308" algn="l" rtl="0">
              <a:spcBef>
                <a:spcPts val="0"/>
              </a:spcBef>
              <a:spcAft>
                <a:spcPts val="0"/>
              </a:spcAft>
              <a:buClr>
                <a:schemeClr val="dk1"/>
              </a:buClr>
              <a:buSzPts val="2808"/>
              <a:buFont typeface="Noto Sans Symbols"/>
              <a:buChar char="✔"/>
            </a:pPr>
            <a:r>
              <a:rPr lang="en-US" sz="2400" dirty="0">
                <a:solidFill>
                  <a:schemeClr val="dk1"/>
                </a:solidFill>
                <a:latin typeface="Times New Roman"/>
                <a:ea typeface="Times New Roman"/>
                <a:cs typeface="Times New Roman"/>
                <a:sym typeface="Times New Roman"/>
              </a:rPr>
              <a:t>Protocols</a:t>
            </a:r>
            <a:endParaRPr dirty="0"/>
          </a:p>
          <a:p>
            <a:pPr marL="0" marR="0" lvl="0" indent="-178308" algn="l" rtl="0">
              <a:spcBef>
                <a:spcPts val="480"/>
              </a:spcBef>
              <a:spcAft>
                <a:spcPts val="0"/>
              </a:spcAft>
              <a:buClr>
                <a:schemeClr val="dk1"/>
              </a:buClr>
              <a:buSzPts val="2808"/>
              <a:buFont typeface="Noto Sans Symbols"/>
              <a:buChar char="✔"/>
            </a:pPr>
            <a:r>
              <a:rPr lang="en-US" sz="2400" dirty="0">
                <a:solidFill>
                  <a:schemeClr val="dk1"/>
                </a:solidFill>
                <a:latin typeface="Times New Roman"/>
                <a:ea typeface="Times New Roman"/>
                <a:cs typeface="Times New Roman"/>
                <a:sym typeface="Times New Roman"/>
              </a:rPr>
              <a:t>Standards</a:t>
            </a:r>
            <a:endParaRPr dirty="0"/>
          </a:p>
          <a:p>
            <a:pPr marL="0" marR="0" lvl="0" indent="0" algn="l" rtl="0">
              <a:spcBef>
                <a:spcPts val="480"/>
              </a:spcBef>
              <a:spcAft>
                <a:spcPts val="0"/>
              </a:spcAft>
              <a:buNone/>
            </a:pPr>
            <a:r>
              <a:rPr lang="en-US" sz="2400" i="1" dirty="0">
                <a:solidFill>
                  <a:srgbClr val="FF0000"/>
                </a:solidFill>
                <a:latin typeface="Arimo"/>
                <a:ea typeface="Arimo"/>
                <a:cs typeface="Arimo"/>
                <a:sym typeface="Arimo"/>
              </a:rPr>
              <a:t>Standards</a:t>
            </a:r>
            <a:r>
              <a:rPr lang="en-US" sz="2400" dirty="0">
                <a:solidFill>
                  <a:srgbClr val="FF0000"/>
                </a:solidFill>
                <a:latin typeface="Arimo"/>
                <a:ea typeface="Arimo"/>
                <a:cs typeface="Arimo"/>
                <a:sym typeface="Arimo"/>
              </a:rPr>
              <a:t> are developed through the cooperation of standards creation committees, forums, and government regulatory agencies.</a:t>
            </a:r>
            <a:endParaRPr dirty="0">
              <a:solidFill>
                <a:srgbClr val="FF0000"/>
              </a:solidFill>
            </a:endParaRPr>
          </a:p>
          <a:p>
            <a:pPr marL="0" marR="0" lvl="0" indent="0" algn="l" rtl="0">
              <a:spcBef>
                <a:spcPts val="480"/>
              </a:spcBef>
              <a:spcAft>
                <a:spcPts val="0"/>
              </a:spcAft>
              <a:buNone/>
            </a:pPr>
            <a:endParaRPr sz="2400" i="1" dirty="0">
              <a:solidFill>
                <a:srgbClr val="FF0000"/>
              </a:solidFill>
              <a:latin typeface="Arial"/>
              <a:ea typeface="Arial"/>
              <a:cs typeface="Arial"/>
              <a:sym typeface="Arial"/>
            </a:endParaRPr>
          </a:p>
          <a:p>
            <a:pPr marL="0" marR="0" lvl="0" indent="0" algn="l" rtl="0">
              <a:spcBef>
                <a:spcPts val="480"/>
              </a:spcBef>
              <a:spcAft>
                <a:spcPts val="0"/>
              </a:spcAft>
              <a:buNone/>
            </a:pPr>
            <a:r>
              <a:rPr lang="en-US" sz="2400" i="1" dirty="0">
                <a:solidFill>
                  <a:schemeClr val="dk1"/>
                </a:solidFill>
                <a:latin typeface="Arial"/>
                <a:ea typeface="Arial"/>
                <a:cs typeface="Arial"/>
                <a:sym typeface="Arial"/>
              </a:rPr>
              <a:t>RFCs can be found at   http://www.rfc-editor.org.</a:t>
            </a:r>
            <a:endParaRPr dirty="0"/>
          </a:p>
          <a:p>
            <a:pPr marL="0" marR="0" lvl="0" indent="0" algn="just" rtl="0">
              <a:spcBef>
                <a:spcPts val="480"/>
              </a:spcBef>
              <a:spcAft>
                <a:spcPts val="0"/>
              </a:spcAft>
              <a:buNone/>
            </a:pPr>
            <a:r>
              <a:rPr lang="en-US" sz="2400" dirty="0">
                <a:solidFill>
                  <a:schemeClr val="dk1"/>
                </a:solidFill>
                <a:latin typeface="Arimo"/>
                <a:ea typeface="Arimo"/>
                <a:cs typeface="Arimo"/>
                <a:sym typeface="Arimo"/>
              </a:rPr>
              <a:t>A </a:t>
            </a:r>
            <a:r>
              <a:rPr lang="en-US" sz="2400" dirty="0">
                <a:solidFill>
                  <a:schemeClr val="dk1"/>
                </a:solidFill>
                <a:highlight>
                  <a:srgbClr val="FFFF00"/>
                </a:highlight>
                <a:latin typeface="Arimo"/>
                <a:ea typeface="Arimo"/>
                <a:cs typeface="Arimo"/>
                <a:sym typeface="Arimo"/>
              </a:rPr>
              <a:t>Request for Comments (RFC) </a:t>
            </a:r>
            <a:r>
              <a:rPr lang="en-US" sz="2400" dirty="0">
                <a:solidFill>
                  <a:schemeClr val="dk1"/>
                </a:solidFill>
                <a:latin typeface="Arimo"/>
                <a:ea typeface="Arimo"/>
                <a:cs typeface="Arimo"/>
                <a:sym typeface="Arimo"/>
              </a:rPr>
              <a:t>is a formal document from the </a:t>
            </a:r>
            <a:r>
              <a:rPr lang="en-US" sz="2400" dirty="0">
                <a:solidFill>
                  <a:schemeClr val="dk1"/>
                </a:solidFill>
                <a:highlight>
                  <a:srgbClr val="FFFF00"/>
                </a:highlight>
                <a:latin typeface="Arimo"/>
                <a:ea typeface="Arimo"/>
                <a:cs typeface="Arimo"/>
                <a:sym typeface="Arimo"/>
              </a:rPr>
              <a:t>Internet Engineering Task Force ( IETF )</a:t>
            </a:r>
            <a:r>
              <a:rPr lang="en-US" sz="2400" dirty="0">
                <a:solidFill>
                  <a:schemeClr val="dk1"/>
                </a:solidFill>
                <a:latin typeface="Arimo"/>
                <a:ea typeface="Arimo"/>
                <a:cs typeface="Arimo"/>
                <a:sym typeface="Arimo"/>
              </a:rPr>
              <a:t> that is the result of committee drafting and subsequent review by interested parties. Some RFCs are informational in nature. Of those that are intended to become Internet standards, the final version of the RFC becomes the standard and no further comments or changes are permitted. Change can occur, however, </a:t>
            </a:r>
            <a:r>
              <a:rPr lang="en-US" sz="2400" dirty="0">
                <a:solidFill>
                  <a:schemeClr val="dk1"/>
                </a:solidFill>
                <a:highlight>
                  <a:srgbClr val="FFFF00"/>
                </a:highlight>
                <a:latin typeface="Arimo"/>
                <a:ea typeface="Arimo"/>
                <a:cs typeface="Arimo"/>
                <a:sym typeface="Arimo"/>
              </a:rPr>
              <a:t>through subsequent RFCs that supersede or elaborate on all or parts of previous RFCs.</a:t>
            </a:r>
            <a:endParaRPr sz="2400" dirty="0">
              <a:solidFill>
                <a:schemeClr val="dk1"/>
              </a:solidFill>
              <a:highlight>
                <a:srgbClr val="FFFF00"/>
              </a:highlight>
              <a:latin typeface="Arimo"/>
              <a:ea typeface="Arimo"/>
              <a:cs typeface="Arimo"/>
              <a:sym typeface="Arimo"/>
            </a:endParaRPr>
          </a:p>
          <a:p>
            <a:pPr marL="0" marR="0" lvl="0" indent="0" algn="l" rtl="0">
              <a:spcBef>
                <a:spcPts val="480"/>
              </a:spcBef>
              <a:spcAft>
                <a:spcPts val="0"/>
              </a:spcAft>
              <a:buClr>
                <a:schemeClr val="dk1"/>
              </a:buClr>
              <a:buSzPts val="2808"/>
              <a:buFont typeface="Noto Sans Symbols"/>
              <a:buNone/>
            </a:pP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68" name="Google Shape;568;p30"/>
          <p:cNvSpPr txBox="1">
            <a:spLocks noGrp="1"/>
          </p:cNvSpPr>
          <p:nvPr>
            <p:ph type="sldNum" idx="12"/>
          </p:nvPr>
        </p:nvSpPr>
        <p:spPr>
          <a:xfrm>
            <a:off x="3798454"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569" name="Google Shape;569;p30"/>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3.44</a:t>
            </a:r>
            <a:r>
              <a:rPr lang="en-US" sz="1800" b="1">
                <a:solidFill>
                  <a:schemeClr val="accent2"/>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Routing example</a:t>
            </a:r>
            <a:endParaRPr/>
          </a:p>
        </p:txBody>
      </p:sp>
      <p:sp>
        <p:nvSpPr>
          <p:cNvPr id="570" name="Google Shape;570;p30"/>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1" name="Google Shape;571;p3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2" name="Google Shape;572;p30"/>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3" name="Google Shape;573;p3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4" name="Google Shape;574;p3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5" name="Google Shape;575;p30"/>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576" name="Google Shape;576;p3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577" name="Google Shape;577;p30"/>
          <p:cNvPicPr preferRelativeResize="0"/>
          <p:nvPr/>
        </p:nvPicPr>
        <p:blipFill rotWithShape="1">
          <a:blip r:embed="rId3">
            <a:alphaModFix/>
          </a:blip>
          <a:srcRect/>
          <a:stretch/>
        </p:blipFill>
        <p:spPr>
          <a:xfrm>
            <a:off x="3897745" y="641349"/>
            <a:ext cx="6548006" cy="3584103"/>
          </a:xfrm>
          <a:prstGeom prst="rect">
            <a:avLst/>
          </a:prstGeom>
          <a:noFill/>
          <a:ln>
            <a:noFill/>
          </a:ln>
        </p:spPr>
      </p:pic>
      <p:sp>
        <p:nvSpPr>
          <p:cNvPr id="578" name="Google Shape;578;p30"/>
          <p:cNvSpPr/>
          <p:nvPr/>
        </p:nvSpPr>
        <p:spPr>
          <a:xfrm>
            <a:off x="2980748" y="4337944"/>
            <a:ext cx="8077200" cy="369332"/>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1">
                <a:solidFill>
                  <a:schemeClr val="lt1"/>
                </a:solidFill>
                <a:latin typeface="Arial"/>
                <a:ea typeface="Arial"/>
                <a:cs typeface="Arial"/>
                <a:sym typeface="Arial"/>
              </a:rPr>
              <a:t>A router is a three-layer (physical, data link, and network) device.</a:t>
            </a:r>
            <a:endParaRPr/>
          </a:p>
        </p:txBody>
      </p:sp>
      <p:sp>
        <p:nvSpPr>
          <p:cNvPr id="579" name="Google Shape;579;p30"/>
          <p:cNvSpPr/>
          <p:nvPr/>
        </p:nvSpPr>
        <p:spPr>
          <a:xfrm>
            <a:off x="2980748" y="4819768"/>
            <a:ext cx="8077200" cy="923330"/>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1">
                <a:solidFill>
                  <a:schemeClr val="lt1"/>
                </a:solidFill>
                <a:latin typeface="Arial"/>
                <a:ea typeface="Arial"/>
                <a:cs typeface="Arial"/>
                <a:sym typeface="Arial"/>
              </a:rPr>
              <a:t>A repeater or a bridge connects segments of a LAN.</a:t>
            </a:r>
            <a:endParaRPr/>
          </a:p>
          <a:p>
            <a:pPr marL="0" marR="0" lvl="0" indent="0" algn="ctr" rtl="0">
              <a:spcBef>
                <a:spcPts val="0"/>
              </a:spcBef>
              <a:spcAft>
                <a:spcPts val="0"/>
              </a:spcAft>
              <a:buNone/>
            </a:pPr>
            <a:r>
              <a:rPr lang="en-US" sz="1800" b="1" i="1">
                <a:solidFill>
                  <a:schemeClr val="lt1"/>
                </a:solidFill>
                <a:latin typeface="Arial"/>
                <a:ea typeface="Arial"/>
                <a:cs typeface="Arial"/>
                <a:sym typeface="Arial"/>
              </a:rPr>
              <a:t>A router connects independent LANs or WANs to create an internetwork (internet).</a:t>
            </a:r>
            <a:endParaRPr/>
          </a:p>
        </p:txBody>
      </p:sp>
      <p:sp>
        <p:nvSpPr>
          <p:cNvPr id="580" name="Google Shape;580;p30"/>
          <p:cNvSpPr/>
          <p:nvPr/>
        </p:nvSpPr>
        <p:spPr>
          <a:xfrm>
            <a:off x="2980748" y="5994222"/>
            <a:ext cx="8077200" cy="369332"/>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1">
                <a:solidFill>
                  <a:schemeClr val="lt1"/>
                </a:solidFill>
                <a:latin typeface="Arial"/>
                <a:ea typeface="Arial"/>
                <a:cs typeface="Arial"/>
                <a:sym typeface="Arial"/>
              </a:rPr>
              <a:t>A router changes the physical addresses in a packet.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8"/>
                                        </p:tgtEl>
                                        <p:attrNameLst>
                                          <p:attrName>style.visibility</p:attrName>
                                        </p:attrNameLst>
                                      </p:cBhvr>
                                      <p:to>
                                        <p:strVal val="visible"/>
                                      </p:to>
                                    </p:set>
                                    <p:animEffect transition="in" filter="fade">
                                      <p:cBhvr>
                                        <p:cTn id="7" dur="500"/>
                                        <p:tgtEl>
                                          <p:spTgt spid="578"/>
                                        </p:tgtEl>
                                      </p:cBhvr>
                                    </p:animEffect>
                                  </p:childTnLst>
                                </p:cTn>
                              </p:par>
                              <p:par>
                                <p:cTn id="8" presetID="10" presetClass="entr" presetSubtype="0" fill="hold" nodeType="withEffect">
                                  <p:stCondLst>
                                    <p:cond delay="0"/>
                                  </p:stCondLst>
                                  <p:childTnLst>
                                    <p:set>
                                      <p:cBhvr>
                                        <p:cTn id="9" dur="1" fill="hold">
                                          <p:stCondLst>
                                            <p:cond delay="0"/>
                                          </p:stCondLst>
                                        </p:cTn>
                                        <p:tgtEl>
                                          <p:spTgt spid="579"/>
                                        </p:tgtEl>
                                        <p:attrNameLst>
                                          <p:attrName>style.visibility</p:attrName>
                                        </p:attrNameLst>
                                      </p:cBhvr>
                                      <p:to>
                                        <p:strVal val="visible"/>
                                      </p:to>
                                    </p:set>
                                    <p:animEffect transition="in" filter="fade">
                                      <p:cBhvr>
                                        <p:cTn id="10" dur="2000"/>
                                        <p:tgtEl>
                                          <p:spTgt spid="579"/>
                                        </p:tgtEl>
                                      </p:cBhvr>
                                    </p:animEffect>
                                  </p:childTnLst>
                                </p:cTn>
                              </p:par>
                              <p:par>
                                <p:cTn id="11" presetID="10" presetClass="entr" presetSubtype="0" fill="hold" nodeType="withEffect">
                                  <p:stCondLst>
                                    <p:cond delay="0"/>
                                  </p:stCondLst>
                                  <p:childTnLst>
                                    <p:set>
                                      <p:cBhvr>
                                        <p:cTn id="12" dur="1" fill="hold">
                                          <p:stCondLst>
                                            <p:cond delay="0"/>
                                          </p:stCondLst>
                                        </p:cTn>
                                        <p:tgtEl>
                                          <p:spTgt spid="580"/>
                                        </p:tgtEl>
                                        <p:attrNameLst>
                                          <p:attrName>style.visibility</p:attrName>
                                        </p:attrNameLst>
                                      </p:cBhvr>
                                      <p:to>
                                        <p:strVal val="visible"/>
                                      </p:to>
                                    </p:set>
                                    <p:animEffect transition="in" filter="fade">
                                      <p:cBhvr>
                                        <p:cTn id="13" dur="5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1"/>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87" name="Google Shape;587;p31"/>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31</a:t>
            </a:fld>
            <a:endParaRPr sz="1200">
              <a:solidFill>
                <a:srgbClr val="888888"/>
              </a:solidFill>
              <a:latin typeface="Calibri"/>
              <a:ea typeface="Calibri"/>
              <a:cs typeface="Calibri"/>
              <a:sym typeface="Calibri"/>
            </a:endParaRPr>
          </a:p>
        </p:txBody>
      </p:sp>
      <p:sp>
        <p:nvSpPr>
          <p:cNvPr id="588" name="Google Shape;588;p31"/>
          <p:cNvSpPr txBox="1"/>
          <p:nvPr/>
        </p:nvSpPr>
        <p:spPr>
          <a:xfrm>
            <a:off x="3238501" y="6604001"/>
            <a:ext cx="5656263" cy="257727"/>
          </a:xfrm>
          <a:prstGeom prst="rect">
            <a:avLst/>
          </a:prstGeom>
          <a:noFill/>
          <a:ln>
            <a:noFill/>
          </a:ln>
        </p:spPr>
        <p:txBody>
          <a:bodyPr spcFirstLastPara="1" wrap="square" lIns="102825" tIns="51400" rIns="102825" bIns="51400" anchor="t" anchorCtr="0">
            <a:spAutoFit/>
          </a:bodyPr>
          <a:lstStyle/>
          <a:p>
            <a:pPr marL="0" marR="0" lvl="0" indent="0" algn="l" rtl="0">
              <a:spcBef>
                <a:spcPts val="0"/>
              </a:spcBef>
              <a:spcAft>
                <a:spcPts val="0"/>
              </a:spcAft>
              <a:buNone/>
            </a:pPr>
            <a:r>
              <a:rPr lang="en-US" sz="1000" b="0">
                <a:solidFill>
                  <a:schemeClr val="dk1"/>
                </a:solidFill>
                <a:latin typeface="Arial"/>
                <a:ea typeface="Arial"/>
                <a:cs typeface="Arial"/>
                <a:sym typeface="Arial"/>
              </a:rPr>
              <a:t>Copyright © The McGraw-Hill Companies, Inc. Permission required for reproduction or display.</a:t>
            </a:r>
            <a:endParaRPr/>
          </a:p>
        </p:txBody>
      </p:sp>
      <p:pic>
        <p:nvPicPr>
          <p:cNvPr id="589" name="Google Shape;589;p31" descr="brandinglogo"/>
          <p:cNvPicPr preferRelativeResize="0"/>
          <p:nvPr/>
        </p:nvPicPr>
        <p:blipFill rotWithShape="1">
          <a:blip r:embed="rId3">
            <a:alphaModFix/>
          </a:blip>
          <a:srcRect/>
          <a:stretch/>
        </p:blipFill>
        <p:spPr>
          <a:xfrm>
            <a:off x="1524000" y="0"/>
            <a:ext cx="9144000" cy="647700"/>
          </a:xfrm>
          <a:prstGeom prst="rect">
            <a:avLst/>
          </a:prstGeom>
          <a:noFill/>
          <a:ln>
            <a:noFill/>
          </a:ln>
        </p:spPr>
      </p:pic>
      <p:sp>
        <p:nvSpPr>
          <p:cNvPr id="590" name="Google Shape;590;p31"/>
          <p:cNvSpPr txBox="1"/>
          <p:nvPr/>
        </p:nvSpPr>
        <p:spPr>
          <a:xfrm>
            <a:off x="1711326" y="914401"/>
            <a:ext cx="4156075" cy="8239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Times"/>
                <a:ea typeface="Times"/>
                <a:cs typeface="Times"/>
                <a:sym typeface="Times"/>
              </a:rPr>
              <a:t>Chapter 4</a:t>
            </a:r>
            <a:endParaRPr/>
          </a:p>
        </p:txBody>
      </p:sp>
      <p:pic>
        <p:nvPicPr>
          <p:cNvPr id="591" name="Google Shape;591;p31" descr="Forouzan4e10lbj_nm3"/>
          <p:cNvPicPr preferRelativeResize="0"/>
          <p:nvPr/>
        </p:nvPicPr>
        <p:blipFill rotWithShape="1">
          <a:blip r:embed="rId4">
            <a:alphaModFix/>
          </a:blip>
          <a:srcRect/>
          <a:stretch/>
        </p:blipFill>
        <p:spPr>
          <a:xfrm>
            <a:off x="6362700" y="1066800"/>
            <a:ext cx="4076700" cy="5168900"/>
          </a:xfrm>
          <a:prstGeom prst="rect">
            <a:avLst/>
          </a:prstGeom>
          <a:noFill/>
          <a:ln>
            <a:noFill/>
          </a:ln>
        </p:spPr>
      </p:pic>
      <p:sp>
        <p:nvSpPr>
          <p:cNvPr id="592" name="Google Shape;592;p31"/>
          <p:cNvSpPr txBox="1"/>
          <p:nvPr/>
        </p:nvSpPr>
        <p:spPr>
          <a:xfrm>
            <a:off x="1787526" y="2209800"/>
            <a:ext cx="4156075"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folHlink"/>
                </a:solidFill>
                <a:latin typeface="Times"/>
                <a:ea typeface="Times"/>
                <a:cs typeface="Times"/>
                <a:sym typeface="Times"/>
              </a:rPr>
              <a:t>Introduction to </a:t>
            </a:r>
            <a:endParaRPr/>
          </a:p>
          <a:p>
            <a:pPr marL="0" marR="0" lvl="0" indent="0" algn="ctr" rtl="0">
              <a:spcBef>
                <a:spcPts val="0"/>
              </a:spcBef>
              <a:spcAft>
                <a:spcPts val="0"/>
              </a:spcAft>
              <a:buNone/>
            </a:pPr>
            <a:r>
              <a:rPr lang="en-US" sz="4800" b="1">
                <a:solidFill>
                  <a:schemeClr val="folHlink"/>
                </a:solidFill>
                <a:latin typeface="Times"/>
                <a:ea typeface="Times"/>
                <a:cs typeface="Times"/>
                <a:sym typeface="Times"/>
              </a:rPr>
              <a:t>Network Layer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2"/>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99" name="Google Shape;599;p32"/>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32</a:t>
            </a:fld>
            <a:endParaRPr sz="1200">
              <a:solidFill>
                <a:srgbClr val="888888"/>
              </a:solidFill>
              <a:latin typeface="Calibri"/>
              <a:ea typeface="Calibri"/>
              <a:cs typeface="Calibri"/>
              <a:sym typeface="Calibri"/>
            </a:endParaRPr>
          </a:p>
        </p:txBody>
      </p:sp>
      <p:sp>
        <p:nvSpPr>
          <p:cNvPr id="600" name="Google Shape;600;p32"/>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601" name="Google Shape;601;p32"/>
          <p:cNvSpPr txBox="1"/>
          <p:nvPr/>
        </p:nvSpPr>
        <p:spPr>
          <a:xfrm>
            <a:off x="1752601" y="355601"/>
            <a:ext cx="46894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4-1  INTRODUCTION</a:t>
            </a:r>
            <a:endParaRPr/>
          </a:p>
        </p:txBody>
      </p:sp>
      <p:sp>
        <p:nvSpPr>
          <p:cNvPr id="602" name="Google Shape;602;p32"/>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603" name="Google Shape;603;p32"/>
          <p:cNvSpPr/>
          <p:nvPr/>
        </p:nvSpPr>
        <p:spPr>
          <a:xfrm>
            <a:off x="1905000" y="15240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mo"/>
                <a:ea typeface="Arimo"/>
                <a:cs typeface="Arimo"/>
                <a:sym typeface="Arimo"/>
              </a:rPr>
              <a:t>At the conceptual level, we can think of the global Internet as a black box network that connects millions (if not billions) of computers in the world together. At this level, we are only concerned that a message from the application layer in one computer reaches the application layer in another computer.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3"/>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10" name="Google Shape;610;p3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33</a:t>
            </a:fld>
            <a:endParaRPr sz="1200">
              <a:solidFill>
                <a:srgbClr val="888888"/>
              </a:solidFill>
              <a:latin typeface="Calibri"/>
              <a:ea typeface="Calibri"/>
              <a:cs typeface="Calibri"/>
              <a:sym typeface="Calibri"/>
            </a:endParaRPr>
          </a:p>
        </p:txBody>
      </p:sp>
      <p:pic>
        <p:nvPicPr>
          <p:cNvPr id="611" name="Google Shape;611;p33"/>
          <p:cNvPicPr preferRelativeResize="0"/>
          <p:nvPr/>
        </p:nvPicPr>
        <p:blipFill rotWithShape="1">
          <a:blip r:embed="rId3">
            <a:alphaModFix/>
          </a:blip>
          <a:srcRect/>
          <a:stretch/>
        </p:blipFill>
        <p:spPr>
          <a:xfrm>
            <a:off x="1773238" y="1600200"/>
            <a:ext cx="8437561" cy="2749551"/>
          </a:xfrm>
          <a:prstGeom prst="rect">
            <a:avLst/>
          </a:prstGeom>
          <a:noFill/>
          <a:ln>
            <a:noFill/>
          </a:ln>
        </p:spPr>
      </p:pic>
      <p:sp>
        <p:nvSpPr>
          <p:cNvPr id="612" name="Google Shape;612;p33"/>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4.1   </a:t>
            </a:r>
            <a:r>
              <a:rPr lang="en-US" sz="1800" b="1" i="1">
                <a:solidFill>
                  <a:schemeClr val="dk1"/>
                </a:solidFill>
                <a:latin typeface="Times New Roman"/>
                <a:ea typeface="Times New Roman"/>
                <a:cs typeface="Times New Roman"/>
                <a:sym typeface="Times New Roman"/>
              </a:rPr>
              <a:t>Internet as a block box</a:t>
            </a:r>
            <a:endParaRPr/>
          </a:p>
        </p:txBody>
      </p:sp>
      <p:sp>
        <p:nvSpPr>
          <p:cNvPr id="613" name="Google Shape;613;p33"/>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4" name="Google Shape;614;p3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5" name="Google Shape;615;p33"/>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6" name="Google Shape;616;p3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7" name="Google Shape;617;p3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8" name="Google Shape;618;p33"/>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19" name="Google Shape;619;p3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620" name="Google Shape;620;p33"/>
          <p:cNvPicPr preferRelativeResize="0"/>
          <p:nvPr/>
        </p:nvPicPr>
        <p:blipFill rotWithShape="1">
          <a:blip r:embed="rId4">
            <a:alphaModFix/>
          </a:blip>
          <a:srcRect/>
          <a:stretch/>
        </p:blipFill>
        <p:spPr>
          <a:xfrm>
            <a:off x="3276601" y="1981201"/>
            <a:ext cx="1133475" cy="1833563"/>
          </a:xfrm>
          <a:prstGeom prst="rect">
            <a:avLst/>
          </a:prstGeom>
          <a:noFill/>
          <a:ln>
            <a:noFill/>
          </a:ln>
        </p:spPr>
      </p:pic>
      <p:pic>
        <p:nvPicPr>
          <p:cNvPr id="621" name="Google Shape;621;p33"/>
          <p:cNvPicPr preferRelativeResize="0"/>
          <p:nvPr/>
        </p:nvPicPr>
        <p:blipFill rotWithShape="1">
          <a:blip r:embed="rId5">
            <a:alphaModFix/>
          </a:blip>
          <a:srcRect/>
          <a:stretch/>
        </p:blipFill>
        <p:spPr>
          <a:xfrm>
            <a:off x="7480300" y="1905001"/>
            <a:ext cx="1206500" cy="18462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20"/>
                                        </p:tgtEl>
                                        <p:attrNameLst>
                                          <p:attrName>style.visibility</p:attrName>
                                        </p:attrNameLst>
                                      </p:cBhvr>
                                      <p:to>
                                        <p:strVal val="visible"/>
                                      </p:to>
                                    </p:set>
                                    <p:animEffect transition="in" filter="fade">
                                      <p:cBhvr>
                                        <p:cTn id="11" dur="2000"/>
                                        <p:tgtEl>
                                          <p:spTgt spid="6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1"/>
                                        </p:tgtEl>
                                        <p:attrNameLst>
                                          <p:attrName>style.visibility</p:attrName>
                                        </p:attrNameLst>
                                      </p:cBhvr>
                                      <p:to>
                                        <p:strVal val="visible"/>
                                      </p:to>
                                    </p:set>
                                    <p:animEffect transition="in" filter="fade">
                                      <p:cBhvr>
                                        <p:cTn id="16" dur="2000"/>
                                        <p:tgtEl>
                                          <p:spTgt spid="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28" name="Google Shape;628;p3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34</a:t>
            </a:fld>
            <a:endParaRPr sz="1200">
              <a:solidFill>
                <a:srgbClr val="888888"/>
              </a:solidFill>
              <a:latin typeface="Calibri"/>
              <a:ea typeface="Calibri"/>
              <a:cs typeface="Calibri"/>
              <a:sym typeface="Calibri"/>
            </a:endParaRPr>
          </a:p>
        </p:txBody>
      </p:sp>
      <p:sp>
        <p:nvSpPr>
          <p:cNvPr id="629" name="Google Shape;629;p34"/>
          <p:cNvSpPr txBox="1"/>
          <p:nvPr/>
        </p:nvSpPr>
        <p:spPr>
          <a:xfrm>
            <a:off x="2514600" y="90488"/>
            <a:ext cx="8001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4.2   </a:t>
            </a:r>
            <a:r>
              <a:rPr lang="en-US" sz="1800" b="1" i="1">
                <a:solidFill>
                  <a:schemeClr val="dk1"/>
                </a:solidFill>
                <a:latin typeface="Times New Roman"/>
                <a:ea typeface="Times New Roman"/>
                <a:cs typeface="Times New Roman"/>
                <a:sym typeface="Times New Roman"/>
              </a:rPr>
              <a:t>Internet as a combination of LANs and WANs connected together</a:t>
            </a:r>
            <a:endParaRPr/>
          </a:p>
        </p:txBody>
      </p:sp>
      <p:sp>
        <p:nvSpPr>
          <p:cNvPr id="630" name="Google Shape;630;p34"/>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1" name="Google Shape;631;p34"/>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2" name="Google Shape;632;p34"/>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3" name="Google Shape;633;p34"/>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4" name="Google Shape;634;p34"/>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5" name="Google Shape;635;p34"/>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36" name="Google Shape;636;p34"/>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637" name="Google Shape;637;p34"/>
          <p:cNvPicPr preferRelativeResize="0"/>
          <p:nvPr/>
        </p:nvPicPr>
        <p:blipFill rotWithShape="1">
          <a:blip r:embed="rId3">
            <a:alphaModFix/>
          </a:blip>
          <a:srcRect/>
          <a:stretch/>
        </p:blipFill>
        <p:spPr>
          <a:xfrm>
            <a:off x="1835150" y="2101850"/>
            <a:ext cx="8299450" cy="3765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44" name="Google Shape;644;p3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35</a:t>
            </a:fld>
            <a:endParaRPr sz="1200">
              <a:solidFill>
                <a:srgbClr val="888888"/>
              </a:solidFill>
              <a:latin typeface="Calibri"/>
              <a:ea typeface="Calibri"/>
              <a:cs typeface="Calibri"/>
              <a:sym typeface="Calibri"/>
            </a:endParaRPr>
          </a:p>
        </p:txBody>
      </p:sp>
      <p:sp>
        <p:nvSpPr>
          <p:cNvPr id="645" name="Google Shape;645;p35"/>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646" name="Google Shape;646;p35"/>
          <p:cNvSpPr txBox="1"/>
          <p:nvPr/>
        </p:nvSpPr>
        <p:spPr>
          <a:xfrm>
            <a:off x="1752601" y="355601"/>
            <a:ext cx="37750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4-2  SWITCHING</a:t>
            </a:r>
            <a:endParaRPr/>
          </a:p>
        </p:txBody>
      </p:sp>
      <p:sp>
        <p:nvSpPr>
          <p:cNvPr id="647" name="Google Shape;647;p35"/>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648" name="Google Shape;648;p35"/>
          <p:cNvSpPr/>
          <p:nvPr/>
        </p:nvSpPr>
        <p:spPr>
          <a:xfrm>
            <a:off x="1905000" y="1524001"/>
            <a:ext cx="8534400" cy="35083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mo"/>
                <a:ea typeface="Arimo"/>
                <a:cs typeface="Arimo"/>
                <a:sym typeface="Arimo"/>
              </a:rPr>
              <a:t>From the previous discussion, it is clear that the passage of a message from a source to a destination involves many decisions. When a message reaches a connecting device, a decision needs to be made to select one of the output ports through which the packet needs to be send out. In other words, the connecting device acts as a switch that connects one port to another port.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6"/>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55" name="Google Shape;655;p36"/>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36</a:t>
            </a:fld>
            <a:endParaRPr sz="1200">
              <a:solidFill>
                <a:srgbClr val="888888"/>
              </a:solidFill>
              <a:latin typeface="Calibri"/>
              <a:ea typeface="Calibri"/>
              <a:cs typeface="Calibri"/>
              <a:sym typeface="Calibri"/>
            </a:endParaRPr>
          </a:p>
        </p:txBody>
      </p:sp>
      <p:sp>
        <p:nvSpPr>
          <p:cNvPr id="656" name="Google Shape;656;p36"/>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57" name="Google Shape;657;p3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58" name="Google Shape;658;p36"/>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59" name="Google Shape;659;p3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60" name="Google Shape;660;p3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61" name="Google Shape;661;p36"/>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62" name="Google Shape;662;p3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663" name="Google Shape;663;p36"/>
          <p:cNvSpPr/>
          <p:nvPr/>
        </p:nvSpPr>
        <p:spPr>
          <a:xfrm>
            <a:off x="1294246" y="2213799"/>
            <a:ext cx="8077200" cy="707886"/>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a:solidFill>
                  <a:schemeClr val="lt1"/>
                </a:solidFill>
                <a:latin typeface="Arial"/>
                <a:ea typeface="Arial"/>
                <a:cs typeface="Arial"/>
                <a:sym typeface="Arial"/>
              </a:rPr>
              <a:t>In circuit switching, the whole message is sent from the source to the destination without being  divided into packets.</a:t>
            </a:r>
            <a:endParaRPr/>
          </a:p>
        </p:txBody>
      </p:sp>
      <p:sp>
        <p:nvSpPr>
          <p:cNvPr id="664" name="Google Shape;664;p36"/>
          <p:cNvSpPr/>
          <p:nvPr/>
        </p:nvSpPr>
        <p:spPr>
          <a:xfrm>
            <a:off x="304800" y="989013"/>
            <a:ext cx="6705600" cy="523220"/>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 Circuit Switching</a:t>
            </a:r>
            <a:endParaRPr sz="2800" b="1">
              <a:solidFill>
                <a:srgbClr val="0033CC"/>
              </a:solidFill>
              <a:latin typeface="Times New Roman"/>
              <a:ea typeface="Times New Roman"/>
              <a:cs typeface="Times New Roman"/>
              <a:sym typeface="Times New Roman"/>
            </a:endParaRPr>
          </a:p>
        </p:txBody>
      </p:sp>
      <p:sp>
        <p:nvSpPr>
          <p:cNvPr id="665" name="Google Shape;665;p36"/>
          <p:cNvSpPr/>
          <p:nvPr/>
        </p:nvSpPr>
        <p:spPr>
          <a:xfrm>
            <a:off x="443346" y="3283422"/>
            <a:ext cx="6705600" cy="523220"/>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Packet Switching </a:t>
            </a:r>
            <a:endParaRPr/>
          </a:p>
        </p:txBody>
      </p:sp>
      <p:sp>
        <p:nvSpPr>
          <p:cNvPr id="666" name="Google Shape;666;p36"/>
          <p:cNvSpPr/>
          <p:nvPr/>
        </p:nvSpPr>
        <p:spPr>
          <a:xfrm>
            <a:off x="1035627" y="3831792"/>
            <a:ext cx="8237682" cy="1015663"/>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a:solidFill>
                  <a:schemeClr val="lt1"/>
                </a:solidFill>
                <a:latin typeface="Arial"/>
                <a:ea typeface="Arial"/>
                <a:cs typeface="Arial"/>
                <a:sym typeface="Arial"/>
              </a:rPr>
              <a:t>In packet switching, the message is first divided into manageable packets at the source before being transmitted. </a:t>
            </a:r>
            <a:br>
              <a:rPr lang="en-US" sz="2000" b="1" i="1">
                <a:solidFill>
                  <a:schemeClr val="lt1"/>
                </a:solidFill>
                <a:latin typeface="Arial"/>
                <a:ea typeface="Arial"/>
                <a:cs typeface="Arial"/>
                <a:sym typeface="Arial"/>
              </a:rPr>
            </a:br>
            <a:r>
              <a:rPr lang="en-US" sz="2000" b="1" i="1">
                <a:solidFill>
                  <a:schemeClr val="lt1"/>
                </a:solidFill>
                <a:latin typeface="Arial"/>
                <a:ea typeface="Arial"/>
                <a:cs typeface="Arial"/>
                <a:sym typeface="Arial"/>
              </a:rPr>
              <a:t>The packets are assembled at the destination.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3"/>
                                        </p:tgtEl>
                                        <p:attrNameLst>
                                          <p:attrName>style.visibility</p:attrName>
                                        </p:attrNameLst>
                                      </p:cBhvr>
                                      <p:to>
                                        <p:strVal val="visible"/>
                                      </p:to>
                                    </p:set>
                                    <p:animEffect transition="in" filter="fade">
                                      <p:cBhvr>
                                        <p:cTn id="7" dur="500"/>
                                        <p:tgtEl>
                                          <p:spTgt spid="6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4"/>
                                        </p:tgtEl>
                                        <p:attrNameLst>
                                          <p:attrName>style.visibility</p:attrName>
                                        </p:attrNameLst>
                                      </p:cBhvr>
                                      <p:to>
                                        <p:strVal val="visible"/>
                                      </p:to>
                                    </p:set>
                                    <p:animEffect transition="in" filter="fade">
                                      <p:cBhvr>
                                        <p:cTn id="12" dur="5000"/>
                                        <p:tgtEl>
                                          <p:spTgt spid="6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5"/>
                                        </p:tgtEl>
                                        <p:attrNameLst>
                                          <p:attrName>style.visibility</p:attrName>
                                        </p:attrNameLst>
                                      </p:cBhvr>
                                      <p:to>
                                        <p:strVal val="visible"/>
                                      </p:to>
                                    </p:set>
                                    <p:animEffect transition="in" filter="fade">
                                      <p:cBhvr>
                                        <p:cTn id="17" dur="5000"/>
                                        <p:tgtEl>
                                          <p:spTgt spid="665"/>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666"/>
                                        </p:tgtEl>
                                        <p:attrNameLst>
                                          <p:attrName>style.visibility</p:attrName>
                                        </p:attrNameLst>
                                      </p:cBhvr>
                                      <p:to>
                                        <p:strVal val="visible"/>
                                      </p:to>
                                    </p:set>
                                    <p:animEffect transition="in" filter="fade">
                                      <p:cBhvr>
                                        <p:cTn id="21" dur="500"/>
                                        <p:tgtEl>
                                          <p:spTgt spid="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7"/>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73" name="Google Shape;673;p37"/>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37</a:t>
            </a:fld>
            <a:endParaRPr sz="1200">
              <a:solidFill>
                <a:srgbClr val="888888"/>
              </a:solidFill>
              <a:latin typeface="Calibri"/>
              <a:ea typeface="Calibri"/>
              <a:cs typeface="Calibri"/>
              <a:sym typeface="Calibri"/>
            </a:endParaRPr>
          </a:p>
        </p:txBody>
      </p:sp>
      <p:sp>
        <p:nvSpPr>
          <p:cNvPr id="674" name="Google Shape;674;p37"/>
          <p:cNvSpPr txBox="1"/>
          <p:nvPr/>
        </p:nvSpPr>
        <p:spPr>
          <a:xfrm>
            <a:off x="1600200" y="696913"/>
            <a:ext cx="8839200"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chemeClr val="dk1"/>
                </a:solidFill>
                <a:latin typeface="Arimo"/>
                <a:ea typeface="Arimo"/>
                <a:cs typeface="Arimo"/>
                <a:sym typeface="Arimo"/>
              </a:rPr>
              <a:t>A good example of a circuit-switched network is the early telephone systems in which the path was established between a caller and a callee when the telephone number of the callee was dialed by the caller. When the callee responded to the call, the circuit was established. The voice message could now flow between the two parties, in both directions, while all of the connecting devices maintained the circuit. When the caller or callee hung up, the circuit was disconnected. The telephone network is not totally a circuit-switched network today.</a:t>
            </a:r>
            <a:endParaRPr/>
          </a:p>
        </p:txBody>
      </p:sp>
      <p:grpSp>
        <p:nvGrpSpPr>
          <p:cNvPr id="675" name="Google Shape;675;p37"/>
          <p:cNvGrpSpPr/>
          <p:nvPr/>
        </p:nvGrpSpPr>
        <p:grpSpPr>
          <a:xfrm>
            <a:off x="1524000" y="0"/>
            <a:ext cx="9144000" cy="609600"/>
            <a:chOff x="0" y="2448"/>
            <a:chExt cx="5760" cy="384"/>
          </a:xfrm>
        </p:grpSpPr>
        <p:sp>
          <p:nvSpPr>
            <p:cNvPr id="676" name="Google Shape;676;p37"/>
            <p:cNvSpPr/>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677" name="Google Shape;677;p37"/>
            <p:cNvSpPr txBox="1"/>
            <p:nvPr/>
          </p:nvSpPr>
          <p:spPr>
            <a:xfrm>
              <a:off x="0" y="2448"/>
              <a:ext cx="1392" cy="368"/>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Example 4.1</a:t>
              </a:r>
              <a:endParaRPr sz="3200" i="1">
                <a:solidFill>
                  <a:schemeClr val="lt1"/>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8"/>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84" name="Google Shape;684;p38"/>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38</a:t>
            </a:fld>
            <a:endParaRPr sz="1200">
              <a:solidFill>
                <a:srgbClr val="888888"/>
              </a:solidFill>
              <a:latin typeface="Calibri"/>
              <a:ea typeface="Calibri"/>
              <a:cs typeface="Calibri"/>
              <a:sym typeface="Calibri"/>
            </a:endParaRPr>
          </a:p>
        </p:txBody>
      </p:sp>
      <p:sp>
        <p:nvSpPr>
          <p:cNvPr id="685" name="Google Shape;685;p38"/>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686" name="Google Shape;686;p38"/>
          <p:cNvSpPr txBox="1"/>
          <p:nvPr/>
        </p:nvSpPr>
        <p:spPr>
          <a:xfrm>
            <a:off x="1752601" y="355601"/>
            <a:ext cx="55784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Times"/>
                <a:ea typeface="Times"/>
                <a:cs typeface="Times"/>
                <a:sym typeface="Times"/>
              </a:rPr>
              <a:t>4-3  PACKET SWITHING </a:t>
            </a:r>
            <a:endParaRPr/>
          </a:p>
        </p:txBody>
      </p:sp>
      <p:sp>
        <p:nvSpPr>
          <p:cNvPr id="687" name="Google Shape;687;p38"/>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688" name="Google Shape;688;p38"/>
          <p:cNvSpPr/>
          <p:nvPr/>
        </p:nvSpPr>
        <p:spPr>
          <a:xfrm>
            <a:off x="1905000" y="1524000"/>
            <a:ext cx="8534400" cy="4093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b="1">
                <a:solidFill>
                  <a:schemeClr val="dk1"/>
                </a:solidFill>
                <a:latin typeface="Arimo"/>
                <a:ea typeface="Arimo"/>
                <a:cs typeface="Arimo"/>
                <a:sym typeface="Arimo"/>
              </a:rPr>
              <a:t>The network layer is designed as a packet-switched network. This means that the packet at the source is divided into manageable packets, normally called datagrams. Individual datagrams are then transferred from the source to the destination. The received datagrams are assembled at the destination before recreating the original message. The packet-switched network layer of the Internet was originally designed as a connectionless service, but recently there is a tendency to change this to a connection-oriented service.</a:t>
            </a:r>
            <a:endParaRPr/>
          </a:p>
        </p:txBody>
      </p:sp>
      <p:sp>
        <p:nvSpPr>
          <p:cNvPr id="689" name="Google Shape;689;p38"/>
          <p:cNvSpPr/>
          <p:nvPr/>
        </p:nvSpPr>
        <p:spPr>
          <a:xfrm>
            <a:off x="4800600" y="5324475"/>
            <a:ext cx="6705600" cy="1031875"/>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Connectionless Service</a:t>
            </a:r>
            <a:endParaRPr/>
          </a:p>
          <a:p>
            <a:pPr marL="0" marR="0" lvl="0" indent="-208025" algn="l" rtl="0">
              <a:spcBef>
                <a:spcPts val="560"/>
              </a:spcBef>
              <a:spcAft>
                <a:spcPts val="0"/>
              </a:spcAft>
              <a:buClr>
                <a:schemeClr val="dk1"/>
              </a:buClr>
              <a:buSzPts val="3276"/>
              <a:buFont typeface="Noto Sans Symbols"/>
              <a:buChar char="✔"/>
            </a:pPr>
            <a:r>
              <a:rPr lang="en-US" sz="2800" b="1">
                <a:solidFill>
                  <a:srgbClr val="0033CC"/>
                </a:solidFill>
                <a:latin typeface="Times New Roman"/>
                <a:ea typeface="Times New Roman"/>
                <a:cs typeface="Times New Roman"/>
                <a:sym typeface="Times New Roman"/>
              </a:rPr>
              <a:t> Connection-Oriented Service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fade">
                                      <p:cBhvr>
                                        <p:cTn id="7" dur="50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3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96" name="Google Shape;696;p3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39</a:t>
            </a:fld>
            <a:endParaRPr sz="1200">
              <a:solidFill>
                <a:srgbClr val="888888"/>
              </a:solidFill>
              <a:latin typeface="Calibri"/>
              <a:ea typeface="Calibri"/>
              <a:cs typeface="Calibri"/>
              <a:sym typeface="Calibri"/>
            </a:endParaRPr>
          </a:p>
        </p:txBody>
      </p:sp>
      <p:pic>
        <p:nvPicPr>
          <p:cNvPr id="697" name="Google Shape;697;p39"/>
          <p:cNvPicPr preferRelativeResize="0"/>
          <p:nvPr/>
        </p:nvPicPr>
        <p:blipFill rotWithShape="1">
          <a:blip r:embed="rId3">
            <a:alphaModFix/>
          </a:blip>
          <a:srcRect/>
          <a:stretch/>
        </p:blipFill>
        <p:spPr>
          <a:xfrm>
            <a:off x="1600200" y="1050925"/>
            <a:ext cx="8291512" cy="3384550"/>
          </a:xfrm>
          <a:prstGeom prst="rect">
            <a:avLst/>
          </a:prstGeom>
          <a:noFill/>
          <a:ln>
            <a:noFill/>
          </a:ln>
        </p:spPr>
      </p:pic>
      <p:sp>
        <p:nvSpPr>
          <p:cNvPr id="698" name="Google Shape;698;p39"/>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4.3   </a:t>
            </a:r>
            <a:r>
              <a:rPr lang="en-US" sz="1800" b="1" i="1">
                <a:solidFill>
                  <a:schemeClr val="dk1"/>
                </a:solidFill>
                <a:latin typeface="Times New Roman"/>
                <a:ea typeface="Times New Roman"/>
                <a:cs typeface="Times New Roman"/>
                <a:sym typeface="Times New Roman"/>
              </a:rPr>
              <a:t>A connectionless packet-switched network</a:t>
            </a:r>
            <a:endParaRPr/>
          </a:p>
        </p:txBody>
      </p:sp>
      <p:sp>
        <p:nvSpPr>
          <p:cNvPr id="699" name="Google Shape;699;p39"/>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0" name="Google Shape;700;p3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1" name="Google Shape;701;p39"/>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2" name="Google Shape;702;p3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3" name="Google Shape;703;p3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4" name="Google Shape;704;p39"/>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05" name="Google Shape;705;p3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706" name="Google Shape;706;p39"/>
          <p:cNvPicPr preferRelativeResize="0"/>
          <p:nvPr/>
        </p:nvPicPr>
        <p:blipFill rotWithShape="1">
          <a:blip r:embed="rId4">
            <a:alphaModFix/>
          </a:blip>
          <a:srcRect/>
          <a:stretch/>
        </p:blipFill>
        <p:spPr>
          <a:xfrm>
            <a:off x="2881312" y="2351089"/>
            <a:ext cx="1106488" cy="209550"/>
          </a:xfrm>
          <a:prstGeom prst="rect">
            <a:avLst/>
          </a:prstGeom>
          <a:noFill/>
          <a:ln>
            <a:noFill/>
          </a:ln>
        </p:spPr>
      </p:pic>
      <p:pic>
        <p:nvPicPr>
          <p:cNvPr id="707" name="Google Shape;707;p39"/>
          <p:cNvPicPr preferRelativeResize="0"/>
          <p:nvPr/>
        </p:nvPicPr>
        <p:blipFill rotWithShape="1">
          <a:blip r:embed="rId5">
            <a:alphaModFix/>
          </a:blip>
          <a:srcRect/>
          <a:stretch/>
        </p:blipFill>
        <p:spPr>
          <a:xfrm>
            <a:off x="2576512" y="1341439"/>
            <a:ext cx="1600199" cy="806450"/>
          </a:xfrm>
          <a:prstGeom prst="rect">
            <a:avLst/>
          </a:prstGeom>
          <a:noFill/>
          <a:ln>
            <a:noFill/>
          </a:ln>
        </p:spPr>
      </p:pic>
      <p:pic>
        <p:nvPicPr>
          <p:cNvPr id="708" name="Google Shape;708;p39"/>
          <p:cNvPicPr preferRelativeResize="0"/>
          <p:nvPr/>
        </p:nvPicPr>
        <p:blipFill rotWithShape="1">
          <a:blip r:embed="rId6">
            <a:alphaModFix/>
          </a:blip>
          <a:srcRect/>
          <a:stretch/>
        </p:blipFill>
        <p:spPr>
          <a:xfrm>
            <a:off x="5121276" y="2560639"/>
            <a:ext cx="503237" cy="342900"/>
          </a:xfrm>
          <a:prstGeom prst="rect">
            <a:avLst/>
          </a:prstGeom>
          <a:noFill/>
          <a:ln>
            <a:noFill/>
          </a:ln>
        </p:spPr>
      </p:pic>
      <p:pic>
        <p:nvPicPr>
          <p:cNvPr id="709" name="Google Shape;709;p39"/>
          <p:cNvPicPr preferRelativeResize="0"/>
          <p:nvPr/>
        </p:nvPicPr>
        <p:blipFill rotWithShape="1">
          <a:blip r:embed="rId7">
            <a:alphaModFix/>
          </a:blip>
          <a:srcRect/>
          <a:stretch/>
        </p:blipFill>
        <p:spPr>
          <a:xfrm>
            <a:off x="5683250" y="2255840"/>
            <a:ext cx="474662" cy="333375"/>
          </a:xfrm>
          <a:prstGeom prst="rect">
            <a:avLst/>
          </a:prstGeom>
          <a:noFill/>
          <a:ln>
            <a:noFill/>
          </a:ln>
        </p:spPr>
      </p:pic>
      <p:pic>
        <p:nvPicPr>
          <p:cNvPr id="710" name="Google Shape;710;p39"/>
          <p:cNvPicPr preferRelativeResize="0"/>
          <p:nvPr/>
        </p:nvPicPr>
        <p:blipFill rotWithShape="1">
          <a:blip r:embed="rId8">
            <a:alphaModFix/>
          </a:blip>
          <a:srcRect/>
          <a:stretch/>
        </p:blipFill>
        <p:spPr>
          <a:xfrm>
            <a:off x="4252913" y="2789240"/>
            <a:ext cx="411163" cy="728663"/>
          </a:xfrm>
          <a:prstGeom prst="rect">
            <a:avLst/>
          </a:prstGeom>
          <a:noFill/>
          <a:ln>
            <a:noFill/>
          </a:ln>
        </p:spPr>
      </p:pic>
      <p:pic>
        <p:nvPicPr>
          <p:cNvPr id="711" name="Google Shape;711;p39"/>
          <p:cNvPicPr preferRelativeResize="0"/>
          <p:nvPr/>
        </p:nvPicPr>
        <p:blipFill rotWithShape="1">
          <a:blip r:embed="rId9">
            <a:alphaModFix/>
          </a:blip>
          <a:srcRect/>
          <a:stretch/>
        </p:blipFill>
        <p:spPr>
          <a:xfrm>
            <a:off x="6996112" y="2919415"/>
            <a:ext cx="338138" cy="479425"/>
          </a:xfrm>
          <a:prstGeom prst="rect">
            <a:avLst/>
          </a:prstGeom>
          <a:noFill/>
          <a:ln>
            <a:noFill/>
          </a:ln>
        </p:spPr>
      </p:pic>
      <p:pic>
        <p:nvPicPr>
          <p:cNvPr id="712" name="Google Shape;712;p39"/>
          <p:cNvPicPr preferRelativeResize="0"/>
          <p:nvPr/>
        </p:nvPicPr>
        <p:blipFill rotWithShape="1">
          <a:blip r:embed="rId10">
            <a:alphaModFix/>
          </a:blip>
          <a:srcRect/>
          <a:stretch/>
        </p:blipFill>
        <p:spPr>
          <a:xfrm>
            <a:off x="4938712" y="3322640"/>
            <a:ext cx="420688" cy="352425"/>
          </a:xfrm>
          <a:prstGeom prst="rect">
            <a:avLst/>
          </a:prstGeom>
          <a:noFill/>
          <a:ln>
            <a:noFill/>
          </a:ln>
        </p:spPr>
      </p:pic>
      <p:pic>
        <p:nvPicPr>
          <p:cNvPr id="713" name="Google Shape;713;p39"/>
          <p:cNvPicPr preferRelativeResize="0"/>
          <p:nvPr/>
        </p:nvPicPr>
        <p:blipFill rotWithShape="1">
          <a:blip r:embed="rId11">
            <a:alphaModFix/>
          </a:blip>
          <a:srcRect/>
          <a:stretch/>
        </p:blipFill>
        <p:spPr>
          <a:xfrm>
            <a:off x="6243638" y="3182939"/>
            <a:ext cx="676275" cy="520700"/>
          </a:xfrm>
          <a:prstGeom prst="rect">
            <a:avLst/>
          </a:prstGeom>
          <a:noFill/>
          <a:ln>
            <a:noFill/>
          </a:ln>
        </p:spPr>
      </p:pic>
      <p:pic>
        <p:nvPicPr>
          <p:cNvPr id="714" name="Google Shape;714;p39"/>
          <p:cNvPicPr preferRelativeResize="0"/>
          <p:nvPr/>
        </p:nvPicPr>
        <p:blipFill rotWithShape="1">
          <a:blip r:embed="rId12">
            <a:alphaModFix/>
          </a:blip>
          <a:srcRect/>
          <a:stretch/>
        </p:blipFill>
        <p:spPr>
          <a:xfrm>
            <a:off x="5607050" y="3821115"/>
            <a:ext cx="474662" cy="339725"/>
          </a:xfrm>
          <a:prstGeom prst="rect">
            <a:avLst/>
          </a:prstGeom>
          <a:noFill/>
          <a:ln>
            <a:noFill/>
          </a:ln>
        </p:spPr>
      </p:pic>
      <p:pic>
        <p:nvPicPr>
          <p:cNvPr id="715" name="Google Shape;715;p39"/>
          <p:cNvPicPr preferRelativeResize="0"/>
          <p:nvPr/>
        </p:nvPicPr>
        <p:blipFill rotWithShape="1">
          <a:blip r:embed="rId13">
            <a:alphaModFix/>
          </a:blip>
          <a:srcRect/>
          <a:stretch/>
        </p:blipFill>
        <p:spPr>
          <a:xfrm>
            <a:off x="7681913" y="3779839"/>
            <a:ext cx="1096963" cy="211138"/>
          </a:xfrm>
          <a:prstGeom prst="rect">
            <a:avLst/>
          </a:prstGeom>
          <a:noFill/>
          <a:ln>
            <a:noFill/>
          </a:ln>
        </p:spPr>
      </p:pic>
      <p:pic>
        <p:nvPicPr>
          <p:cNvPr id="716" name="Google Shape;716;p39"/>
          <p:cNvPicPr preferRelativeResize="0"/>
          <p:nvPr/>
        </p:nvPicPr>
        <p:blipFill rotWithShape="1">
          <a:blip r:embed="rId14">
            <a:alphaModFix/>
          </a:blip>
          <a:srcRect/>
          <a:stretch/>
        </p:blipFill>
        <p:spPr>
          <a:xfrm>
            <a:off x="7529513" y="2863853"/>
            <a:ext cx="1343025" cy="839787"/>
          </a:xfrm>
          <a:prstGeom prst="rect">
            <a:avLst/>
          </a:prstGeom>
          <a:noFill/>
          <a:ln>
            <a:noFill/>
          </a:ln>
        </p:spPr>
      </p:pic>
      <p:sp>
        <p:nvSpPr>
          <p:cNvPr id="717" name="Google Shape;717;p39"/>
          <p:cNvSpPr/>
          <p:nvPr/>
        </p:nvSpPr>
        <p:spPr>
          <a:xfrm>
            <a:off x="2436814" y="4870170"/>
            <a:ext cx="8077200" cy="707886"/>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a:solidFill>
                  <a:schemeClr val="lt1"/>
                </a:solidFill>
                <a:latin typeface="Arial"/>
                <a:ea typeface="Arial"/>
                <a:cs typeface="Arial"/>
                <a:sym typeface="Arial"/>
              </a:rPr>
              <a:t>In a connectionless packet-switched network, the forwarding decision is based on the destination address of the packet.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07"/>
                                        </p:tgtEl>
                                        <p:attrNameLst>
                                          <p:attrName>style.visibility</p:attrName>
                                        </p:attrNameLst>
                                      </p:cBhvr>
                                      <p:to>
                                        <p:strVal val="visible"/>
                                      </p:to>
                                    </p:set>
                                    <p:animEffect transition="in" filter="fade">
                                      <p:cBhvr>
                                        <p:cTn id="11" dur="1000"/>
                                        <p:tgtEl>
                                          <p:spTgt spid="70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06"/>
                                        </p:tgtEl>
                                        <p:attrNameLst>
                                          <p:attrName>style.visibility</p:attrName>
                                        </p:attrNameLst>
                                      </p:cBhvr>
                                      <p:to>
                                        <p:strVal val="visible"/>
                                      </p:to>
                                    </p:set>
                                    <p:animEffect transition="in" filter="fade">
                                      <p:cBhvr>
                                        <p:cTn id="16" dur="2000"/>
                                        <p:tgtEl>
                                          <p:spTgt spid="70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5"/>
                                        </p:tgtEl>
                                        <p:attrNameLst>
                                          <p:attrName>style.visibility</p:attrName>
                                        </p:attrNameLst>
                                      </p:cBhvr>
                                      <p:to>
                                        <p:strVal val="visible"/>
                                      </p:to>
                                    </p:set>
                                    <p:animEffect transition="in" filter="fade">
                                      <p:cBhvr>
                                        <p:cTn id="49" dur="2000"/>
                                        <p:tgtEl>
                                          <p:spTgt spid="7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16"/>
                                        </p:tgtEl>
                                        <p:attrNameLst>
                                          <p:attrName>style.visibility</p:attrName>
                                        </p:attrNameLst>
                                      </p:cBhvr>
                                      <p:to>
                                        <p:strVal val="visible"/>
                                      </p:to>
                                    </p:set>
                                    <p:animEffect transition="in" filter="fade">
                                      <p:cBhvr>
                                        <p:cTn id="54" dur="2000"/>
                                        <p:tgtEl>
                                          <p:spTgt spid="716"/>
                                        </p:tgtEl>
                                      </p:cBhvr>
                                    </p:animEffect>
                                  </p:childTnLst>
                                </p:cTn>
                              </p:par>
                            </p:childTnLst>
                          </p:cTn>
                        </p:par>
                        <p:par>
                          <p:cTn id="55" fill="hold">
                            <p:stCondLst>
                              <p:cond delay="2000"/>
                            </p:stCondLst>
                            <p:childTnLst>
                              <p:par>
                                <p:cTn id="56" presetID="10" presetClass="entr" presetSubtype="0" fill="hold" nodeType="afterEffect">
                                  <p:stCondLst>
                                    <p:cond delay="0"/>
                                  </p:stCondLst>
                                  <p:childTnLst>
                                    <p:set>
                                      <p:cBhvr>
                                        <p:cTn id="57" dur="1" fill="hold">
                                          <p:stCondLst>
                                            <p:cond delay="0"/>
                                          </p:stCondLst>
                                        </p:cTn>
                                        <p:tgtEl>
                                          <p:spTgt spid="717"/>
                                        </p:tgtEl>
                                        <p:attrNameLst>
                                          <p:attrName>style.visibility</p:attrName>
                                        </p:attrNameLst>
                                      </p:cBhvr>
                                      <p:to>
                                        <p:strVal val="visible"/>
                                      </p:to>
                                    </p:set>
                                    <p:animEffect transition="in" filter="fade">
                                      <p:cBhvr>
                                        <p:cTn id="58"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21" name="Google Shape;121;p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sp>
        <p:nvSpPr>
          <p:cNvPr id="122" name="Google Shape;122;p4"/>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dirty="0">
              <a:solidFill>
                <a:schemeClr val="dk1"/>
              </a:solidFill>
              <a:latin typeface="Times New Roman"/>
              <a:ea typeface="Times New Roman"/>
              <a:cs typeface="Times New Roman"/>
              <a:sym typeface="Times New Roman"/>
            </a:endParaRPr>
          </a:p>
        </p:txBody>
      </p:sp>
      <p:sp>
        <p:nvSpPr>
          <p:cNvPr id="123" name="Google Shape;123;p4"/>
          <p:cNvSpPr txBox="1"/>
          <p:nvPr/>
        </p:nvSpPr>
        <p:spPr>
          <a:xfrm>
            <a:off x="1752601" y="355601"/>
            <a:ext cx="7435049" cy="646331"/>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Times"/>
                <a:ea typeface="Times"/>
                <a:cs typeface="Times"/>
                <a:sym typeface="Times"/>
              </a:rPr>
              <a:t>1-5   INTERNET ADMINISTRATION</a:t>
            </a:r>
            <a:endParaRPr/>
          </a:p>
        </p:txBody>
      </p:sp>
      <p:sp>
        <p:nvSpPr>
          <p:cNvPr id="124" name="Google Shape;124;p4"/>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5" name="Google Shape;125;p4"/>
          <p:cNvSpPr/>
          <p:nvPr/>
        </p:nvSpPr>
        <p:spPr>
          <a:xfrm>
            <a:off x="1655618" y="1512455"/>
            <a:ext cx="8382000" cy="22467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Arimo"/>
                <a:ea typeface="Arimo"/>
                <a:cs typeface="Arimo"/>
                <a:sym typeface="Arimo"/>
              </a:rPr>
              <a:t>The Internet, with its roots primarily in the research domain, has evolved and gained a broader user base with significant commercial activity. Various groups that coordinate Internet issues have guided this growth and development. </a:t>
            </a:r>
            <a:endParaRPr/>
          </a:p>
        </p:txBody>
      </p:sp>
      <p:sp>
        <p:nvSpPr>
          <p:cNvPr id="126" name="Google Shape;126;p4"/>
          <p:cNvSpPr/>
          <p:nvPr/>
        </p:nvSpPr>
        <p:spPr>
          <a:xfrm>
            <a:off x="4533900" y="3348037"/>
            <a:ext cx="8839200" cy="3509963"/>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Internet Society (ISOC)</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Internet Architecture Board (IAB)</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Internet Research Task Force (IRTF)</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latin typeface="Times New Roman"/>
                <a:ea typeface="Times New Roman"/>
                <a:cs typeface="Times New Roman"/>
                <a:sym typeface="Times New Roman"/>
              </a:rPr>
              <a:t>Internet Assigned Number Authority (IANA)</a:t>
            </a:r>
            <a:endParaRPr dirty="0"/>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highlight>
                  <a:srgbClr val="FFFF00"/>
                </a:highlight>
                <a:latin typeface="Times New Roman"/>
                <a:ea typeface="Times New Roman"/>
                <a:cs typeface="Times New Roman"/>
                <a:sym typeface="Times New Roman"/>
              </a:rPr>
              <a:t>Internet Corporation for Names and Numbers</a:t>
            </a:r>
            <a:br>
              <a:rPr lang="en-US" sz="2800" dirty="0">
                <a:solidFill>
                  <a:srgbClr val="0033CC"/>
                </a:solidFill>
                <a:highlight>
                  <a:srgbClr val="FFFF00"/>
                </a:highlight>
                <a:latin typeface="Times New Roman"/>
                <a:ea typeface="Times New Roman"/>
                <a:cs typeface="Times New Roman"/>
                <a:sym typeface="Times New Roman"/>
              </a:rPr>
            </a:br>
            <a:r>
              <a:rPr lang="en-US" sz="2800" dirty="0">
                <a:solidFill>
                  <a:srgbClr val="0033CC"/>
                </a:solidFill>
                <a:highlight>
                  <a:srgbClr val="FFFF00"/>
                </a:highlight>
                <a:latin typeface="Times New Roman"/>
                <a:ea typeface="Times New Roman"/>
                <a:cs typeface="Times New Roman"/>
                <a:sym typeface="Times New Roman"/>
              </a:rPr>
              <a:t>    (ICANN)</a:t>
            </a:r>
            <a:endParaRPr dirty="0">
              <a:highlight>
                <a:srgbClr val="FFFF00"/>
              </a:highlight>
            </a:endParaRPr>
          </a:p>
          <a:p>
            <a:pPr marL="0" marR="0" lvl="0" indent="-208025" algn="l" rtl="0">
              <a:spcBef>
                <a:spcPts val="560"/>
              </a:spcBef>
              <a:spcAft>
                <a:spcPts val="0"/>
              </a:spcAft>
              <a:buClr>
                <a:schemeClr val="dk1"/>
              </a:buClr>
              <a:buSzPts val="3276"/>
              <a:buFont typeface="Noto Sans Symbols"/>
              <a:buChar char="✔"/>
            </a:pPr>
            <a:r>
              <a:rPr lang="en-US" sz="2800" dirty="0">
                <a:solidFill>
                  <a:srgbClr val="0033CC"/>
                </a:solidFill>
                <a:highlight>
                  <a:srgbClr val="FFFF00"/>
                </a:highlight>
                <a:latin typeface="Times New Roman"/>
                <a:ea typeface="Times New Roman"/>
                <a:cs typeface="Times New Roman"/>
                <a:sym typeface="Times New Roman"/>
              </a:rPr>
              <a:t>Network Information Center (NIC)</a:t>
            </a:r>
            <a:endParaRPr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0"/>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724" name="Google Shape;724;p4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40</a:t>
            </a:fld>
            <a:endParaRPr sz="1200">
              <a:solidFill>
                <a:srgbClr val="888888"/>
              </a:solidFill>
              <a:latin typeface="Calibri"/>
              <a:ea typeface="Calibri"/>
              <a:cs typeface="Calibri"/>
              <a:sym typeface="Calibri"/>
            </a:endParaRPr>
          </a:p>
        </p:txBody>
      </p:sp>
      <p:pic>
        <p:nvPicPr>
          <p:cNvPr id="725" name="Google Shape;725;p40"/>
          <p:cNvPicPr preferRelativeResize="0"/>
          <p:nvPr/>
        </p:nvPicPr>
        <p:blipFill rotWithShape="1">
          <a:blip r:embed="rId3">
            <a:alphaModFix/>
          </a:blip>
          <a:srcRect/>
          <a:stretch/>
        </p:blipFill>
        <p:spPr>
          <a:xfrm>
            <a:off x="1835150" y="1066804"/>
            <a:ext cx="8299450" cy="3922713"/>
          </a:xfrm>
          <a:prstGeom prst="rect">
            <a:avLst/>
          </a:prstGeom>
          <a:noFill/>
          <a:ln>
            <a:noFill/>
          </a:ln>
        </p:spPr>
      </p:pic>
      <p:sp>
        <p:nvSpPr>
          <p:cNvPr id="726" name="Google Shape;726;p40"/>
          <p:cNvSpPr txBox="1"/>
          <p:nvPr/>
        </p:nvSpPr>
        <p:spPr>
          <a:xfrm>
            <a:off x="2514600" y="90488"/>
            <a:ext cx="78486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4.6   </a:t>
            </a:r>
            <a:r>
              <a:rPr lang="en-US" sz="1800" b="1" i="1">
                <a:solidFill>
                  <a:schemeClr val="dk1"/>
                </a:solidFill>
                <a:latin typeface="Times New Roman"/>
                <a:ea typeface="Times New Roman"/>
                <a:cs typeface="Times New Roman"/>
                <a:sym typeface="Times New Roman"/>
              </a:rPr>
              <a:t>A connection-oriented packet switched network</a:t>
            </a:r>
            <a:endParaRPr/>
          </a:p>
        </p:txBody>
      </p:sp>
      <p:sp>
        <p:nvSpPr>
          <p:cNvPr id="727" name="Google Shape;727;p40"/>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28" name="Google Shape;728;p4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29" name="Google Shape;729;p40"/>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30" name="Google Shape;730;p4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31" name="Google Shape;731;p4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32" name="Google Shape;732;p40"/>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33" name="Google Shape;733;p4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734" name="Google Shape;734;p40"/>
          <p:cNvPicPr preferRelativeResize="0"/>
          <p:nvPr/>
        </p:nvPicPr>
        <p:blipFill rotWithShape="1">
          <a:blip r:embed="rId4">
            <a:alphaModFix/>
          </a:blip>
          <a:srcRect/>
          <a:stretch/>
        </p:blipFill>
        <p:spPr>
          <a:xfrm>
            <a:off x="2819400" y="1676403"/>
            <a:ext cx="1600200" cy="1258888"/>
          </a:xfrm>
          <a:prstGeom prst="rect">
            <a:avLst/>
          </a:prstGeom>
          <a:noFill/>
          <a:ln>
            <a:noFill/>
          </a:ln>
        </p:spPr>
      </p:pic>
      <p:pic>
        <p:nvPicPr>
          <p:cNvPr id="735" name="Google Shape;735;p40"/>
          <p:cNvPicPr preferRelativeResize="0"/>
          <p:nvPr/>
        </p:nvPicPr>
        <p:blipFill rotWithShape="1">
          <a:blip r:embed="rId5">
            <a:alphaModFix/>
          </a:blip>
          <a:srcRect/>
          <a:stretch/>
        </p:blipFill>
        <p:spPr>
          <a:xfrm>
            <a:off x="4495801" y="2968629"/>
            <a:ext cx="447675" cy="1298575"/>
          </a:xfrm>
          <a:prstGeom prst="rect">
            <a:avLst/>
          </a:prstGeom>
          <a:noFill/>
          <a:ln>
            <a:noFill/>
          </a:ln>
        </p:spPr>
      </p:pic>
      <p:pic>
        <p:nvPicPr>
          <p:cNvPr id="736" name="Google Shape;736;p40"/>
          <p:cNvPicPr preferRelativeResize="0"/>
          <p:nvPr/>
        </p:nvPicPr>
        <p:blipFill rotWithShape="1">
          <a:blip r:embed="rId6">
            <a:alphaModFix/>
          </a:blip>
          <a:srcRect/>
          <a:stretch/>
        </p:blipFill>
        <p:spPr>
          <a:xfrm>
            <a:off x="5386388" y="4114803"/>
            <a:ext cx="1471612" cy="450850"/>
          </a:xfrm>
          <a:prstGeom prst="rect">
            <a:avLst/>
          </a:prstGeom>
          <a:noFill/>
          <a:ln>
            <a:noFill/>
          </a:ln>
        </p:spPr>
      </p:pic>
      <p:grpSp>
        <p:nvGrpSpPr>
          <p:cNvPr id="737" name="Google Shape;737;p40"/>
          <p:cNvGrpSpPr/>
          <p:nvPr/>
        </p:nvGrpSpPr>
        <p:grpSpPr>
          <a:xfrm>
            <a:off x="7772400" y="3429003"/>
            <a:ext cx="1371600" cy="1143000"/>
            <a:chOff x="3936" y="2544"/>
            <a:chExt cx="864" cy="720"/>
          </a:xfrm>
        </p:grpSpPr>
        <p:pic>
          <p:nvPicPr>
            <p:cNvPr id="738" name="Google Shape;738;p40"/>
            <p:cNvPicPr preferRelativeResize="0"/>
            <p:nvPr/>
          </p:nvPicPr>
          <p:blipFill rotWithShape="1">
            <a:blip r:embed="rId7">
              <a:alphaModFix/>
            </a:blip>
            <a:srcRect/>
            <a:stretch/>
          </p:blipFill>
          <p:spPr>
            <a:xfrm>
              <a:off x="3984" y="3077"/>
              <a:ext cx="697" cy="187"/>
            </a:xfrm>
            <a:prstGeom prst="rect">
              <a:avLst/>
            </a:prstGeom>
            <a:noFill/>
            <a:ln>
              <a:noFill/>
            </a:ln>
          </p:spPr>
        </p:pic>
        <p:pic>
          <p:nvPicPr>
            <p:cNvPr id="739" name="Google Shape;739;p40"/>
            <p:cNvPicPr preferRelativeResize="0"/>
            <p:nvPr/>
          </p:nvPicPr>
          <p:blipFill rotWithShape="1">
            <a:blip r:embed="rId8">
              <a:alphaModFix/>
            </a:blip>
            <a:srcRect/>
            <a:stretch/>
          </p:blipFill>
          <p:spPr>
            <a:xfrm>
              <a:off x="3936" y="2544"/>
              <a:ext cx="864" cy="440"/>
            </a:xfrm>
            <a:prstGeom prst="rect">
              <a:avLst/>
            </a:prstGeom>
            <a:noFill/>
            <a:ln>
              <a:noFill/>
            </a:ln>
          </p:spPr>
        </p:pic>
      </p:grpSp>
      <p:sp>
        <p:nvSpPr>
          <p:cNvPr id="740" name="Google Shape;740;p40"/>
          <p:cNvSpPr/>
          <p:nvPr/>
        </p:nvSpPr>
        <p:spPr>
          <a:xfrm>
            <a:off x="2328863" y="4962527"/>
            <a:ext cx="8077200" cy="1107996"/>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1">
                <a:solidFill>
                  <a:schemeClr val="lt1"/>
                </a:solidFill>
                <a:latin typeface="Arial"/>
                <a:ea typeface="Arial"/>
                <a:cs typeface="Arial"/>
                <a:sym typeface="Arial"/>
              </a:rPr>
              <a:t>In a connection-oriented packet switched network, the forwarding decision is based on the </a:t>
            </a:r>
            <a:br>
              <a:rPr lang="en-US" sz="2200" b="1" i="1">
                <a:solidFill>
                  <a:schemeClr val="lt1"/>
                </a:solidFill>
                <a:latin typeface="Arial"/>
                <a:ea typeface="Arial"/>
                <a:cs typeface="Arial"/>
                <a:sym typeface="Arial"/>
              </a:rPr>
            </a:br>
            <a:r>
              <a:rPr lang="en-US" sz="2200" b="1" i="1">
                <a:solidFill>
                  <a:schemeClr val="lt1"/>
                </a:solidFill>
                <a:latin typeface="Arial"/>
                <a:ea typeface="Arial"/>
                <a:cs typeface="Arial"/>
                <a:sym typeface="Arial"/>
              </a:rPr>
              <a:t>label of the packet.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34"/>
                                        </p:tgtEl>
                                        <p:attrNameLst>
                                          <p:attrName>style.visibility</p:attrName>
                                        </p:attrNameLst>
                                      </p:cBhvr>
                                      <p:to>
                                        <p:strVal val="visible"/>
                                      </p:to>
                                    </p:set>
                                    <p:animEffect transition="in" filter="fade">
                                      <p:cBhvr>
                                        <p:cTn id="11" dur="2000"/>
                                        <p:tgtEl>
                                          <p:spTgt spid="7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35"/>
                                        </p:tgtEl>
                                        <p:attrNameLst>
                                          <p:attrName>style.visibility</p:attrName>
                                        </p:attrNameLst>
                                      </p:cBhvr>
                                      <p:to>
                                        <p:strVal val="visible"/>
                                      </p:to>
                                    </p:set>
                                    <p:animEffect transition="in" filter="fade">
                                      <p:cBhvr>
                                        <p:cTn id="16" dur="2000"/>
                                        <p:tgtEl>
                                          <p:spTgt spid="7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36"/>
                                        </p:tgtEl>
                                        <p:attrNameLst>
                                          <p:attrName>style.visibility</p:attrName>
                                        </p:attrNameLst>
                                      </p:cBhvr>
                                      <p:to>
                                        <p:strVal val="visible"/>
                                      </p:to>
                                    </p:set>
                                    <p:animEffect transition="in" filter="fade">
                                      <p:cBhvr>
                                        <p:cTn id="21" dur="2000"/>
                                        <p:tgtEl>
                                          <p:spTgt spid="7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37"/>
                                        </p:tgtEl>
                                        <p:attrNameLst>
                                          <p:attrName>style.visibility</p:attrName>
                                        </p:attrNameLst>
                                      </p:cBhvr>
                                      <p:to>
                                        <p:strVal val="visible"/>
                                      </p:to>
                                    </p:set>
                                    <p:animEffect transition="in" filter="fade">
                                      <p:cBhvr>
                                        <p:cTn id="26" dur="2000"/>
                                        <p:tgtEl>
                                          <p:spTgt spid="737"/>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740"/>
                                        </p:tgtEl>
                                        <p:attrNameLst>
                                          <p:attrName>style.visibility</p:attrName>
                                        </p:attrNameLst>
                                      </p:cBhvr>
                                      <p:to>
                                        <p:strVal val="visible"/>
                                      </p:to>
                                    </p:set>
                                    <p:animEffect transition="in" filter="fade">
                                      <p:cBhvr>
                                        <p:cTn id="30" dur="500"/>
                                        <p:tgtEl>
                                          <p:spTgt spid="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1"/>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747" name="Google Shape;747;p41"/>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41</a:t>
            </a:fld>
            <a:endParaRPr sz="1200">
              <a:solidFill>
                <a:srgbClr val="888888"/>
              </a:solidFill>
              <a:latin typeface="Calibri"/>
              <a:ea typeface="Calibri"/>
              <a:cs typeface="Calibri"/>
              <a:sym typeface="Calibri"/>
            </a:endParaRPr>
          </a:p>
        </p:txBody>
      </p:sp>
      <p:pic>
        <p:nvPicPr>
          <p:cNvPr id="748" name="Google Shape;748;p41"/>
          <p:cNvPicPr preferRelativeResize="0"/>
          <p:nvPr/>
        </p:nvPicPr>
        <p:blipFill rotWithShape="1">
          <a:blip r:embed="rId3">
            <a:alphaModFix/>
          </a:blip>
          <a:srcRect/>
          <a:stretch/>
        </p:blipFill>
        <p:spPr>
          <a:xfrm>
            <a:off x="3808413" y="685800"/>
            <a:ext cx="4716462" cy="5727700"/>
          </a:xfrm>
          <a:prstGeom prst="rect">
            <a:avLst/>
          </a:prstGeom>
          <a:noFill/>
          <a:ln>
            <a:noFill/>
          </a:ln>
        </p:spPr>
      </p:pic>
      <p:sp>
        <p:nvSpPr>
          <p:cNvPr id="749" name="Google Shape;749;p41"/>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Times New Roman"/>
                <a:ea typeface="Times New Roman"/>
                <a:cs typeface="Times New Roman"/>
                <a:sym typeface="Times New Roman"/>
              </a:rPr>
              <a:t>Figure 4.12   </a:t>
            </a:r>
            <a:r>
              <a:rPr lang="en-US" sz="1800" b="1" i="1">
                <a:solidFill>
                  <a:schemeClr val="dk1"/>
                </a:solidFill>
                <a:latin typeface="Times New Roman"/>
                <a:ea typeface="Times New Roman"/>
                <a:cs typeface="Times New Roman"/>
                <a:sym typeface="Times New Roman"/>
              </a:rPr>
              <a:t>An imaginary part of the Internet</a:t>
            </a:r>
            <a:endParaRPr/>
          </a:p>
        </p:txBody>
      </p:sp>
      <p:sp>
        <p:nvSpPr>
          <p:cNvPr id="750" name="Google Shape;750;p41"/>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1" name="Google Shape;751;p41"/>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2" name="Google Shape;752;p41"/>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3" name="Google Shape;753;p41"/>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4" name="Google Shape;754;p41"/>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5" name="Google Shape;755;p41"/>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56" name="Google Shape;756;p41"/>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pic>
        <p:nvPicPr>
          <p:cNvPr id="757" name="Google Shape;757;p41"/>
          <p:cNvPicPr preferRelativeResize="0"/>
          <p:nvPr/>
        </p:nvPicPr>
        <p:blipFill rotWithShape="1">
          <a:blip r:embed="rId4">
            <a:alphaModFix/>
          </a:blip>
          <a:srcRect/>
          <a:stretch/>
        </p:blipFill>
        <p:spPr>
          <a:xfrm>
            <a:off x="3911600" y="1030288"/>
            <a:ext cx="4241800" cy="5446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7"/>
                                        </p:tgtEl>
                                        <p:attrNameLst>
                                          <p:attrName>style.visibility</p:attrName>
                                        </p:attrNameLst>
                                      </p:cBhvr>
                                      <p:to>
                                        <p:strVal val="visible"/>
                                      </p:to>
                                    </p:set>
                                    <p:animEffect transition="in" filter="fade">
                                      <p:cBhvr>
                                        <p:cTn id="11" dur="5000"/>
                                        <p:tgtEl>
                                          <p:spTgt spid="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33" name="Google Shape;133;p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134" name="Google Shape;134;p5"/>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35" name="Google Shape;135;p5"/>
          <p:cNvSpPr txBox="1"/>
          <p:nvPr/>
        </p:nvSpPr>
        <p:spPr>
          <a:xfrm>
            <a:off x="1752601" y="355601"/>
            <a:ext cx="39147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Times"/>
                <a:ea typeface="Times"/>
                <a:cs typeface="Times"/>
                <a:sym typeface="Times"/>
              </a:rPr>
              <a:t>2-4 ADDRESSING</a:t>
            </a:r>
            <a:endParaRPr/>
          </a:p>
        </p:txBody>
      </p:sp>
      <p:sp>
        <p:nvSpPr>
          <p:cNvPr id="136" name="Google Shape;136;p5"/>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7" name="Google Shape;137;p5"/>
          <p:cNvSpPr/>
          <p:nvPr/>
        </p:nvSpPr>
        <p:spPr>
          <a:xfrm>
            <a:off x="1905000" y="1600201"/>
            <a:ext cx="8534400" cy="26776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dirty="0">
                <a:solidFill>
                  <a:schemeClr val="dk1"/>
                </a:solidFill>
                <a:highlight>
                  <a:srgbClr val="FFFF00"/>
                </a:highlight>
                <a:latin typeface="Arimo"/>
                <a:ea typeface="Arimo"/>
                <a:cs typeface="Arimo"/>
                <a:sym typeface="Arimo"/>
              </a:rPr>
              <a:t>Four levels of addresses </a:t>
            </a:r>
            <a:r>
              <a:rPr lang="en-US" sz="2800" dirty="0">
                <a:solidFill>
                  <a:schemeClr val="dk1"/>
                </a:solidFill>
                <a:latin typeface="Arimo"/>
                <a:ea typeface="Arimo"/>
                <a:cs typeface="Arimo"/>
                <a:sym typeface="Arimo"/>
              </a:rPr>
              <a:t>are used in an internet employing the TCP/IP protocols: physical address, logical address, port address, and application-specific address. Each address is related to a one layer in the TCP/IP architecture, as shown in Figure 2.15.</a:t>
            </a:r>
            <a:endParaRPr dirty="0"/>
          </a:p>
        </p:txBody>
      </p:sp>
      <p:sp>
        <p:nvSpPr>
          <p:cNvPr id="138" name="Google Shape;138;p5"/>
          <p:cNvSpPr/>
          <p:nvPr/>
        </p:nvSpPr>
        <p:spPr>
          <a:xfrm>
            <a:off x="3454400" y="4095185"/>
            <a:ext cx="6705600" cy="2057400"/>
          </a:xfrm>
          <a:prstGeom prst="rect">
            <a:avLst/>
          </a:prstGeom>
          <a:noFill/>
          <a:ln>
            <a:noFill/>
          </a:ln>
        </p:spPr>
        <p:txBody>
          <a:bodyPr spcFirstLastPara="1" wrap="square" lIns="91425" tIns="45700" rIns="91425" bIns="45700" anchor="t" anchorCtr="0">
            <a:spAutoFit/>
          </a:bodyPr>
          <a:lstStyle/>
          <a:p>
            <a:pPr marL="0" marR="0" lvl="0" indent="-208025" algn="l" rtl="0">
              <a:spcBef>
                <a:spcPts val="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Physical Addresses</a:t>
            </a:r>
            <a:endParaRPr/>
          </a:p>
          <a:p>
            <a:pPr marL="0" marR="0" lvl="0" indent="-208025" algn="l" rtl="0">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Logical Addresses</a:t>
            </a:r>
            <a:endParaRPr/>
          </a:p>
          <a:p>
            <a:pPr marL="0" marR="0" lvl="0" indent="-208025" algn="l" rtl="0">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Port Addresses</a:t>
            </a:r>
            <a:endParaRPr/>
          </a:p>
          <a:p>
            <a:pPr marL="0" marR="0" lvl="0" indent="-208025" algn="l" rtl="0">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Application-Specific Addresses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45" name="Google Shape;145;p6"/>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146" name="Google Shape;146;p6"/>
          <p:cNvSpPr txBox="1"/>
          <p:nvPr/>
        </p:nvSpPr>
        <p:spPr>
          <a:xfrm>
            <a:off x="2514600" y="90488"/>
            <a:ext cx="57150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Times New Roman"/>
                <a:ea typeface="Times New Roman"/>
                <a:cs typeface="Times New Roman"/>
                <a:sym typeface="Times New Roman"/>
              </a:rPr>
              <a:t>Figure 2.15</a:t>
            </a:r>
            <a:r>
              <a:rPr lang="en-US" sz="1800">
                <a:solidFill>
                  <a:schemeClr val="accent2"/>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Addresses in the TCP/IP protocol suite</a:t>
            </a:r>
            <a:endParaRPr/>
          </a:p>
        </p:txBody>
      </p:sp>
      <p:sp>
        <p:nvSpPr>
          <p:cNvPr id="147" name="Google Shape;147;p6"/>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6"/>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6"/>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pic>
        <p:nvPicPr>
          <p:cNvPr id="154" name="Google Shape;154;p6"/>
          <p:cNvPicPr preferRelativeResize="0"/>
          <p:nvPr/>
        </p:nvPicPr>
        <p:blipFill rotWithShape="1">
          <a:blip r:embed="rId3">
            <a:alphaModFix/>
          </a:blip>
          <a:srcRect/>
          <a:stretch/>
        </p:blipFill>
        <p:spPr>
          <a:xfrm>
            <a:off x="2011364" y="1295400"/>
            <a:ext cx="8428037" cy="449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p:nvPr/>
        </p:nvSpPr>
        <p:spPr>
          <a:xfrm>
            <a:off x="1562100" y="533111"/>
            <a:ext cx="8077200" cy="1569620"/>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i="1" dirty="0">
                <a:solidFill>
                  <a:schemeClr val="lt1"/>
                </a:solidFill>
                <a:latin typeface="Arial"/>
                <a:ea typeface="Arial"/>
                <a:cs typeface="Arial"/>
                <a:sym typeface="Arial"/>
              </a:rPr>
              <a:t>The physical addresses will change from hop to hop, but the </a:t>
            </a:r>
            <a:r>
              <a:rPr lang="en-US" sz="3200" i="1" dirty="0">
                <a:solidFill>
                  <a:schemeClr val="lt1"/>
                </a:solidFill>
                <a:highlight>
                  <a:srgbClr val="00FF00"/>
                </a:highlight>
                <a:latin typeface="Arial"/>
                <a:ea typeface="Arial"/>
                <a:cs typeface="Arial"/>
                <a:sym typeface="Arial"/>
              </a:rPr>
              <a:t>logical addresses remain the same</a:t>
            </a:r>
            <a:r>
              <a:rPr lang="en-US" sz="3200" i="1" dirty="0">
                <a:solidFill>
                  <a:schemeClr val="lt1"/>
                </a:solidFill>
                <a:latin typeface="Arial"/>
                <a:ea typeface="Arial"/>
                <a:cs typeface="Arial"/>
                <a:sym typeface="Arial"/>
              </a:rPr>
              <a:t>.</a:t>
            </a:r>
            <a:endParaRPr dirty="0"/>
          </a:p>
        </p:txBody>
      </p:sp>
      <p:sp>
        <p:nvSpPr>
          <p:cNvPr id="160" name="Google Shape;160;p7"/>
          <p:cNvSpPr/>
          <p:nvPr/>
        </p:nvSpPr>
        <p:spPr>
          <a:xfrm>
            <a:off x="1442027" y="2842202"/>
            <a:ext cx="8077200" cy="1554163"/>
          </a:xfrm>
          <a:prstGeom prst="rect">
            <a:avLst/>
          </a:prstGeom>
          <a:solidFill>
            <a:schemeClr val="folHlink"/>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i="1">
                <a:solidFill>
                  <a:schemeClr val="lt1"/>
                </a:solidFill>
                <a:latin typeface="Arial"/>
                <a:ea typeface="Arial"/>
                <a:cs typeface="Arial"/>
                <a:sym typeface="Arial"/>
              </a:rPr>
              <a:t>The physical addresses change from hop to hop, but the logical and port addresses usually remain the same.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0"/>
                                        </p:tgtEl>
                                        <p:attrNameLst>
                                          <p:attrName>style.visibility</p:attrName>
                                        </p:attrNameLst>
                                      </p:cBhvr>
                                      <p:to>
                                        <p:strVal val="visible"/>
                                      </p:to>
                                    </p:set>
                                    <p:animEffect transition="in" filter="fade">
                                      <p:cBhvr>
                                        <p:cTn id="11"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67" name="Google Shape;167;p8"/>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168" name="Google Shape;168;p8"/>
          <p:cNvSpPr txBox="1"/>
          <p:nvPr/>
        </p:nvSpPr>
        <p:spPr>
          <a:xfrm>
            <a:off x="1600200" y="696913"/>
            <a:ext cx="8839200"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Arimo"/>
                <a:ea typeface="Arimo"/>
                <a:cs typeface="Arimo"/>
                <a:sym typeface="Arimo"/>
              </a:rPr>
              <a:t>As we will see in Chapter 3, most local area networks use a 48-bit (6-byte) </a:t>
            </a:r>
            <a:r>
              <a:rPr lang="en-US" sz="2400" dirty="0">
                <a:solidFill>
                  <a:schemeClr val="dk1"/>
                </a:solidFill>
                <a:highlight>
                  <a:srgbClr val="FFFF00"/>
                </a:highlight>
                <a:latin typeface="Arimo"/>
                <a:ea typeface="Arimo"/>
                <a:cs typeface="Arimo"/>
                <a:sym typeface="Arimo"/>
              </a:rPr>
              <a:t>physical address written as 12 hexadecimal digits; every byte (2 hexadecimal digits) is separated by a colon</a:t>
            </a:r>
            <a:r>
              <a:rPr lang="en-US" sz="2400" dirty="0">
                <a:solidFill>
                  <a:schemeClr val="dk1"/>
                </a:solidFill>
                <a:latin typeface="Arimo"/>
                <a:ea typeface="Arimo"/>
                <a:cs typeface="Arimo"/>
                <a:sym typeface="Arimo"/>
              </a:rPr>
              <a:t>, as shown below:</a:t>
            </a:r>
            <a:endParaRPr dirty="0"/>
          </a:p>
        </p:txBody>
      </p:sp>
      <p:grpSp>
        <p:nvGrpSpPr>
          <p:cNvPr id="169" name="Google Shape;169;p8"/>
          <p:cNvGrpSpPr/>
          <p:nvPr/>
        </p:nvGrpSpPr>
        <p:grpSpPr>
          <a:xfrm>
            <a:off x="1524000" y="0"/>
            <a:ext cx="9144000" cy="609600"/>
            <a:chOff x="0" y="2448"/>
            <a:chExt cx="5760" cy="384"/>
          </a:xfrm>
        </p:grpSpPr>
        <p:sp>
          <p:nvSpPr>
            <p:cNvPr id="170" name="Google Shape;170;p8"/>
            <p:cNvSpPr/>
            <p:nvPr/>
          </p:nvSpPr>
          <p:spPr>
            <a:xfrm>
              <a:off x="0" y="2448"/>
              <a:ext cx="5760" cy="384"/>
            </a:xfrm>
            <a:prstGeom prst="rect">
              <a:avLst/>
            </a:prstGeom>
            <a:solidFill>
              <a:srgbClr val="2CB843"/>
            </a:solidFill>
            <a:ln w="9525" cap="flat" cmpd="sng">
              <a:solidFill>
                <a:srgbClr val="00C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8"/>
            <p:cNvSpPr txBox="1"/>
            <p:nvPr/>
          </p:nvSpPr>
          <p:spPr>
            <a:xfrm>
              <a:off x="0" y="2448"/>
              <a:ext cx="1473" cy="371"/>
            </a:xfrm>
            <a:prstGeom prst="rect">
              <a:avLst/>
            </a:prstGeom>
            <a:noFill/>
            <a:ln w="9525" cap="flat" cmpd="sng">
              <a:solidFill>
                <a:srgbClr val="00C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Example 2.4</a:t>
              </a:r>
              <a:endParaRPr sz="3200" i="1">
                <a:solidFill>
                  <a:schemeClr val="lt1"/>
                </a:solidFill>
                <a:latin typeface="Times New Roman"/>
                <a:ea typeface="Times New Roman"/>
                <a:cs typeface="Times New Roman"/>
                <a:sym typeface="Times New Roman"/>
              </a:endParaRPr>
            </a:p>
          </p:txBody>
        </p:sp>
      </p:grpSp>
      <p:sp>
        <p:nvSpPr>
          <p:cNvPr id="172" name="Google Shape;172;p8"/>
          <p:cNvSpPr txBox="1"/>
          <p:nvPr/>
        </p:nvSpPr>
        <p:spPr>
          <a:xfrm>
            <a:off x="1676400" y="2759076"/>
            <a:ext cx="8839200" cy="830997"/>
          </a:xfrm>
          <a:prstGeom prst="rect">
            <a:avLst/>
          </a:prstGeom>
          <a:solidFill>
            <a:srgbClr val="DDDDD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hlink"/>
                </a:solidFill>
                <a:latin typeface="Arimo"/>
                <a:ea typeface="Arimo"/>
                <a:cs typeface="Arimo"/>
                <a:sym typeface="Arimo"/>
              </a:rPr>
              <a:t>07:01:02:01:2C:4B</a:t>
            </a:r>
            <a:endParaRPr/>
          </a:p>
          <a:p>
            <a:pPr marL="0" marR="0" lvl="0" indent="0" algn="ctr" rtl="0">
              <a:spcBef>
                <a:spcPts val="0"/>
              </a:spcBef>
              <a:spcAft>
                <a:spcPts val="0"/>
              </a:spcAft>
              <a:buNone/>
            </a:pPr>
            <a:r>
              <a:rPr lang="en-US" sz="2400">
                <a:solidFill>
                  <a:schemeClr val="dk1"/>
                </a:solidFill>
                <a:latin typeface="Arimo"/>
                <a:ea typeface="Arimo"/>
                <a:cs typeface="Arimo"/>
                <a:sym typeface="Arimo"/>
              </a:rPr>
              <a:t>A 6-byte (12 hexadecimal digits) physical address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ftr" idx="1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79" name="Google Shape;179;p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180" name="Google Shape;180;p9"/>
          <p:cNvSpPr txBox="1"/>
          <p:nvPr/>
        </p:nvSpPr>
        <p:spPr>
          <a:xfrm>
            <a:off x="1600200" y="696914"/>
            <a:ext cx="88392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Arimo"/>
                <a:ea typeface="Arimo"/>
                <a:cs typeface="Arimo"/>
                <a:sym typeface="Arimo"/>
              </a:rPr>
              <a:t>As we will see in future chapters, a port address is a </a:t>
            </a:r>
            <a:r>
              <a:rPr lang="en-US" sz="2400" dirty="0">
                <a:solidFill>
                  <a:schemeClr val="dk1"/>
                </a:solidFill>
                <a:highlight>
                  <a:srgbClr val="FFFF00"/>
                </a:highlight>
                <a:latin typeface="Arimo"/>
                <a:ea typeface="Arimo"/>
                <a:cs typeface="Arimo"/>
                <a:sym typeface="Arimo"/>
              </a:rPr>
              <a:t>16-bit address represented by one decimal number</a:t>
            </a:r>
            <a:r>
              <a:rPr lang="en-US" sz="2400" dirty="0">
                <a:solidFill>
                  <a:schemeClr val="dk1"/>
                </a:solidFill>
                <a:latin typeface="Arimo"/>
                <a:ea typeface="Arimo"/>
                <a:cs typeface="Arimo"/>
                <a:sym typeface="Arimo"/>
              </a:rPr>
              <a:t> as shown.</a:t>
            </a:r>
            <a:endParaRPr dirty="0"/>
          </a:p>
        </p:txBody>
      </p:sp>
      <p:grpSp>
        <p:nvGrpSpPr>
          <p:cNvPr id="181" name="Google Shape;181;p9"/>
          <p:cNvGrpSpPr/>
          <p:nvPr/>
        </p:nvGrpSpPr>
        <p:grpSpPr>
          <a:xfrm>
            <a:off x="1524000" y="0"/>
            <a:ext cx="9144000" cy="609600"/>
            <a:chOff x="0" y="2448"/>
            <a:chExt cx="5760" cy="384"/>
          </a:xfrm>
        </p:grpSpPr>
        <p:sp>
          <p:nvSpPr>
            <p:cNvPr id="182" name="Google Shape;182;p9"/>
            <p:cNvSpPr/>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9"/>
            <p:cNvSpPr txBox="1"/>
            <p:nvPr/>
          </p:nvSpPr>
          <p:spPr>
            <a:xfrm>
              <a:off x="0" y="2448"/>
              <a:ext cx="1467"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Example 2.7</a:t>
              </a:r>
              <a:endParaRPr sz="3200" i="1">
                <a:solidFill>
                  <a:schemeClr val="lt1"/>
                </a:solidFill>
                <a:latin typeface="Times New Roman"/>
                <a:ea typeface="Times New Roman"/>
                <a:cs typeface="Times New Roman"/>
                <a:sym typeface="Times New Roman"/>
              </a:endParaRPr>
            </a:p>
          </p:txBody>
        </p:sp>
      </p:grpSp>
      <p:sp>
        <p:nvSpPr>
          <p:cNvPr id="184" name="Google Shape;184;p9"/>
          <p:cNvSpPr txBox="1"/>
          <p:nvPr/>
        </p:nvSpPr>
        <p:spPr>
          <a:xfrm>
            <a:off x="1676400" y="2133601"/>
            <a:ext cx="8839200" cy="830997"/>
          </a:xfrm>
          <a:prstGeom prst="rect">
            <a:avLst/>
          </a:prstGeom>
          <a:solidFill>
            <a:srgbClr val="DDDDD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hlink"/>
                </a:solidFill>
                <a:latin typeface="Arimo"/>
                <a:ea typeface="Arimo"/>
                <a:cs typeface="Arimo"/>
                <a:sym typeface="Arimo"/>
              </a:rPr>
              <a:t>753</a:t>
            </a:r>
            <a:endParaRPr/>
          </a:p>
          <a:p>
            <a:pPr marL="0" marR="0" lvl="0" indent="0" algn="ctr" rtl="0">
              <a:spcBef>
                <a:spcPts val="0"/>
              </a:spcBef>
              <a:spcAft>
                <a:spcPts val="0"/>
              </a:spcAft>
              <a:buNone/>
            </a:pPr>
            <a:r>
              <a:rPr lang="en-US" sz="2400">
                <a:solidFill>
                  <a:schemeClr val="dk1"/>
                </a:solidFill>
                <a:latin typeface="Arimo"/>
                <a:ea typeface="Arimo"/>
                <a:cs typeface="Arimo"/>
                <a:sym typeface="Arimo"/>
              </a:rPr>
              <a:t>A 16-bit port address represented as one single number</a:t>
            </a:r>
            <a:endParaRPr/>
          </a:p>
        </p:txBody>
      </p:sp>
      <p:sp>
        <p:nvSpPr>
          <p:cNvPr id="185" name="Google Shape;185;p9"/>
          <p:cNvSpPr/>
          <p:nvPr/>
        </p:nvSpPr>
        <p:spPr>
          <a:xfrm>
            <a:off x="1408545" y="3807260"/>
            <a:ext cx="9942946"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a:ea typeface="Times New Roman"/>
                <a:cs typeface="Times New Roman"/>
                <a:sym typeface="Times New Roman"/>
              </a:rPr>
              <a:t>A port number </a:t>
            </a:r>
            <a:r>
              <a:rPr lang="en-US" sz="1800" b="1" dirty="0">
                <a:solidFill>
                  <a:schemeClr val="dk1"/>
                </a:solidFill>
                <a:highlight>
                  <a:srgbClr val="FFFF00"/>
                </a:highlight>
                <a:latin typeface="Times New Roman"/>
                <a:ea typeface="Times New Roman"/>
                <a:cs typeface="Times New Roman"/>
                <a:sym typeface="Times New Roman"/>
              </a:rPr>
              <a:t>can range from 0-65535</a:t>
            </a:r>
            <a:r>
              <a:rPr lang="en-US" sz="1800" b="1" dirty="0">
                <a:solidFill>
                  <a:schemeClr val="dk1"/>
                </a:solidFill>
                <a:latin typeface="Times New Roman"/>
                <a:ea typeface="Times New Roman"/>
                <a:cs typeface="Times New Roman"/>
                <a:sym typeface="Times New Roman"/>
              </a:rPr>
              <a:t>, but port numbers </a:t>
            </a:r>
            <a:r>
              <a:rPr lang="en-US" sz="1800" b="1" dirty="0">
                <a:solidFill>
                  <a:schemeClr val="dk1"/>
                </a:solidFill>
                <a:highlight>
                  <a:srgbClr val="FFFF00"/>
                </a:highlight>
                <a:latin typeface="Times New Roman"/>
                <a:ea typeface="Times New Roman"/>
                <a:cs typeface="Times New Roman"/>
                <a:sym typeface="Times New Roman"/>
              </a:rPr>
              <a:t>between 0-1023 are termed as well known ports because most of the popular services are under these </a:t>
            </a:r>
            <a:r>
              <a:rPr lang="en-US" sz="1800" b="1" dirty="0">
                <a:solidFill>
                  <a:schemeClr val="dk1"/>
                </a:solidFill>
                <a:latin typeface="Times New Roman"/>
                <a:ea typeface="Times New Roman"/>
                <a:cs typeface="Times New Roman"/>
                <a:sym typeface="Times New Roman"/>
              </a:rPr>
              <a:t>range only such as 21 for FTP,80 for HTTP, 443 for HTTPS, 23 for TELNET and 22 for SSH</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2218</Words>
  <Application>Microsoft Office PowerPoint</Application>
  <PresentationFormat>Widescreen</PresentationFormat>
  <Paragraphs>278</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Times</vt:lpstr>
      <vt:lpstr>Times New Roman</vt:lpstr>
      <vt:lpstr>Arimo</vt:lpstr>
      <vt:lpstr>Noto Sans Symbols</vt:lpstr>
      <vt:lpstr>Tahoma</vt:lpstr>
      <vt:lpstr>Calibri</vt:lpstr>
      <vt:lpstr>MS PGothic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Md.Samsuzzaman Sobuz</dc:creator>
  <cp:lastModifiedBy>Imamul Kabir</cp:lastModifiedBy>
  <cp:revision>8</cp:revision>
  <dcterms:created xsi:type="dcterms:W3CDTF">2020-06-25T03:38:59Z</dcterms:created>
  <dcterms:modified xsi:type="dcterms:W3CDTF">2025-08-19T01:17:36Z</dcterms:modified>
</cp:coreProperties>
</file>