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6"/>
    <p:restoredTop sz="94681"/>
  </p:normalViewPr>
  <p:slideViewPr>
    <p:cSldViewPr snapToGrid="0">
      <p:cViewPr varScale="1">
        <p:scale>
          <a:sx n="81" d="100"/>
          <a:sy n="81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818B450-03CC-4345-AC44-7655F5A2A24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0318AAE-0E77-DD4F-BCCE-6087CA9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6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450-03CC-4345-AC44-7655F5A2A24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8AAE-0E77-DD4F-BCCE-6087CA9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818B450-03CC-4345-AC44-7655F5A2A24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318AAE-0E77-DD4F-BCCE-6087CA9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84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818B450-03CC-4345-AC44-7655F5A2A24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318AAE-0E77-DD4F-BCCE-6087CA9B8E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07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818B450-03CC-4345-AC44-7655F5A2A24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318AAE-0E77-DD4F-BCCE-6087CA9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7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450-03CC-4345-AC44-7655F5A2A24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8AAE-0E77-DD4F-BCCE-6087CA9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6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450-03CC-4345-AC44-7655F5A2A24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8AAE-0E77-DD4F-BCCE-6087CA9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8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450-03CC-4345-AC44-7655F5A2A24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8AAE-0E77-DD4F-BCCE-6087CA9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57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818B450-03CC-4345-AC44-7655F5A2A24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318AAE-0E77-DD4F-BCCE-6087CA9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450-03CC-4345-AC44-7655F5A2A24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8AAE-0E77-DD4F-BCCE-6087CA9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818B450-03CC-4345-AC44-7655F5A2A24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318AAE-0E77-DD4F-BCCE-6087CA9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450-03CC-4345-AC44-7655F5A2A24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8AAE-0E77-DD4F-BCCE-6087CA9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3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450-03CC-4345-AC44-7655F5A2A24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8AAE-0E77-DD4F-BCCE-6087CA9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450-03CC-4345-AC44-7655F5A2A24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8AAE-0E77-DD4F-BCCE-6087CA9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1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450-03CC-4345-AC44-7655F5A2A24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8AAE-0E77-DD4F-BCCE-6087CA9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450-03CC-4345-AC44-7655F5A2A24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8AAE-0E77-DD4F-BCCE-6087CA9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8B450-03CC-4345-AC44-7655F5A2A24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8AAE-0E77-DD4F-BCCE-6087CA9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8B450-03CC-4345-AC44-7655F5A2A241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8AAE-0E77-DD4F-BCCE-6087CA9B8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58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A9D2-FB4C-09D9-7D6F-00677CF0C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B2B Marketing Revenue Insights – iHeartMedia (Sample Analysis)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FEE53-84B9-8358-EAE4-93B693464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78627"/>
          </a:xfrm>
        </p:spPr>
        <p:txBody>
          <a:bodyPr>
            <a:normAutofit/>
          </a:bodyPr>
          <a:lstStyle/>
          <a:p>
            <a:r>
              <a:rPr lang="en-US" dirty="0"/>
              <a:t>By: Iftekher Mamun</a:t>
            </a:r>
          </a:p>
          <a:p>
            <a:r>
              <a:rPr lang="en-US" dirty="0"/>
              <a:t>Dataset: 300k scrubbed rows</a:t>
            </a:r>
          </a:p>
          <a:p>
            <a:r>
              <a:rPr lang="en-US" dirty="0"/>
              <a:t>Tools: Python (EDA + AI assist in visuals/ analytics), tableau (dashboard)</a:t>
            </a:r>
          </a:p>
        </p:txBody>
      </p:sp>
    </p:spTree>
    <p:extLst>
      <p:ext uri="{BB962C8B-B14F-4D97-AF65-F5344CB8AC3E}">
        <p14:creationId xmlns:p14="http://schemas.microsoft.com/office/powerpoint/2010/main" val="327755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A0A9-8926-C5D8-C49C-47D9229D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738F-A635-0F6C-66C3-1B61BDC2A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1584434" cy="4406461"/>
          </a:xfrm>
        </p:spPr>
        <p:txBody>
          <a:bodyPr>
            <a:normAutofit/>
          </a:bodyPr>
          <a:lstStyle/>
          <a:p>
            <a:r>
              <a:rPr lang="en-US" sz="1400" b="1" dirty="0"/>
              <a:t>Top markets by revenue</a:t>
            </a:r>
            <a:r>
              <a:rPr lang="en-US" sz="1400" dirty="0"/>
              <a:t>: Los Angeles, New York, Houston, Cincinnati OH</a:t>
            </a:r>
          </a:p>
          <a:p>
            <a:r>
              <a:rPr lang="en-US" sz="1400" b="1" dirty="0"/>
              <a:t>Bottom markets by revenue: </a:t>
            </a:r>
            <a:r>
              <a:rPr lang="en-US" sz="1400" dirty="0"/>
              <a:t>LaGrange, Gallup NM, Defiance, New Haven CT</a:t>
            </a:r>
          </a:p>
          <a:p>
            <a:r>
              <a:rPr lang="en-US" sz="1400" b="1" dirty="0"/>
              <a:t>Focus more on higher performing markets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38608B-8D53-199E-5815-800591F778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95600" y="2057400"/>
            <a:ext cx="9101959" cy="44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0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7C28-A0D4-F38F-B87D-97F5BED9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Product stand 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23AB3-83E0-A0FF-6E55-5FA8A3F45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5040" y="2823573"/>
            <a:ext cx="5978122" cy="30944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996A0-3CA9-6530-3AAF-FD3306917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823574"/>
            <a:ext cx="4114800" cy="30944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Broadcasting is the dominant driver, outpacing all other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Podcast and streaming services have the potential to catch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maintaining broadcasting output, would recommend investing more resource in digital medias.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Social is least performing-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is social different than podcast and other similar digital media</a:t>
            </a:r>
          </a:p>
        </p:txBody>
      </p:sp>
    </p:spTree>
    <p:extLst>
      <p:ext uri="{BB962C8B-B14F-4D97-AF65-F5344CB8AC3E}">
        <p14:creationId xmlns:p14="http://schemas.microsoft.com/office/powerpoint/2010/main" val="223976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2A00-B324-03C0-C643-BD27AA4B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780789"/>
          </a:xfrm>
        </p:spPr>
        <p:txBody>
          <a:bodyPr anchor="t"/>
          <a:lstStyle/>
          <a:p>
            <a:r>
              <a:rPr lang="en-US" dirty="0"/>
              <a:t>Seller stand 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12ED54-3C64-66C7-CEA1-63B870265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7981" y="2205396"/>
            <a:ext cx="5626100" cy="35306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C7275-DA44-6B81-8EF9-9D1EEA8BC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116899"/>
            <a:ext cx="4114800" cy="41017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sellers are Seller 467, followed closely by Seller 393 and 1330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 increasing interaction and affiliation with these sellers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Local the following sellers have only generated $1 in revenue: Sellers 1098, 1323, 169, 316 and 386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MMP, the following sellers have only generated $1 in revenue: 1225, 1226,1320, 1374 and 1380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may be performing better in other order type, but not in the top 5 or 10 for any category</a:t>
            </a:r>
          </a:p>
        </p:txBody>
      </p:sp>
    </p:spTree>
    <p:extLst>
      <p:ext uri="{BB962C8B-B14F-4D97-AF65-F5344CB8AC3E}">
        <p14:creationId xmlns:p14="http://schemas.microsoft.com/office/powerpoint/2010/main" val="117334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5AB8-40E5-14B1-591F-DB470088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Seasonal Time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823E31-F4E1-F415-B70A-F4A8B52A0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4641" y="2038349"/>
            <a:ext cx="6282199" cy="385795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4D224-2F8F-1A43-94F2-B9861BBDF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January high revenue is most likely due to the ending of the holiday season just days prior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February low revenue attributes to low seasonal activity which is reflected as market picks back up in March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 more data to validate seasonal change</a:t>
            </a:r>
          </a:p>
        </p:txBody>
      </p:sp>
    </p:spTree>
    <p:extLst>
      <p:ext uri="{BB962C8B-B14F-4D97-AF65-F5344CB8AC3E}">
        <p14:creationId xmlns:p14="http://schemas.microsoft.com/office/powerpoint/2010/main" val="39781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9A19-655E-41D3-C161-011149F7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AI Assisted Insight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FDB25D-B7D4-010F-D15A-267C82EC7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1042" y="2242159"/>
            <a:ext cx="6260689" cy="354378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6B7B8-B3A3-A1F8-CCB9-AA0E75382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242159"/>
            <a:ext cx="4114800" cy="397652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Isolation Forest flagged </a:t>
            </a:r>
            <a:r>
              <a:rPr lang="en-US" b="1" dirty="0"/>
              <a:t>local market outliers</a:t>
            </a:r>
            <a:r>
              <a:rPr lang="en-US" dirty="0"/>
              <a:t> with unusually high/low revenue (e.g., niche advertisers in small markets).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 mostly align with </a:t>
            </a:r>
            <a:r>
              <a:rPr lang="en-US" b="1" dirty="0"/>
              <a:t>Local order type</a:t>
            </a:r>
            <a:r>
              <a:rPr lang="en-US" dirty="0"/>
              <a:t> → expected since local deals are smaller but spikier.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it matters: </a:t>
            </a:r>
            <a:r>
              <a:rPr lang="en-US" i="1" dirty="0"/>
              <a:t>AI can automatically surface “hidden gems” or risk signals in the data, saving analyst time and ensuring sales leaders don’t overlook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 do want to note that there is no direct relationship between outliers and bottom performing markets. Would recommend looking further in depth.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312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31</TotalTime>
  <Words>358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B2B Marketing Revenue Insights – iHeartMedia (Sample Analysis)</vt:lpstr>
      <vt:lpstr>Market Performance</vt:lpstr>
      <vt:lpstr>Product stand out</vt:lpstr>
      <vt:lpstr>Seller stand out</vt:lpstr>
      <vt:lpstr>Seasonal Time trend</vt:lpstr>
      <vt:lpstr>AI Assisted Insight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Meraz Mamun</dc:creator>
  <cp:lastModifiedBy>Meraz Mamun</cp:lastModifiedBy>
  <cp:revision>1</cp:revision>
  <dcterms:created xsi:type="dcterms:W3CDTF">2025-08-21T20:38:36Z</dcterms:created>
  <dcterms:modified xsi:type="dcterms:W3CDTF">2025-08-21T21:10:15Z</dcterms:modified>
</cp:coreProperties>
</file>