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91" r:id="rId2"/>
    <p:sldMasterId id="2147483705" r:id="rId3"/>
  </p:sldMasterIdLst>
  <p:notesMasterIdLst>
    <p:notesMasterId r:id="rId76"/>
  </p:notesMasterIdLst>
  <p:handoutMasterIdLst>
    <p:handoutMasterId r:id="rId77"/>
  </p:handoutMasterIdLst>
  <p:sldIdLst>
    <p:sldId id="419"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 id="472" r:id="rId57"/>
    <p:sldId id="473" r:id="rId58"/>
    <p:sldId id="474" r:id="rId59"/>
    <p:sldId id="475" r:id="rId60"/>
    <p:sldId id="476" r:id="rId61"/>
    <p:sldId id="477" r:id="rId62"/>
    <p:sldId id="478" r:id="rId63"/>
    <p:sldId id="479" r:id="rId64"/>
    <p:sldId id="480" r:id="rId65"/>
    <p:sldId id="481" r:id="rId66"/>
    <p:sldId id="482" r:id="rId67"/>
    <p:sldId id="483" r:id="rId68"/>
    <p:sldId id="484" r:id="rId69"/>
    <p:sldId id="485" r:id="rId70"/>
    <p:sldId id="486" r:id="rId71"/>
    <p:sldId id="487" r:id="rId72"/>
    <p:sldId id="488" r:id="rId73"/>
    <p:sldId id="489" r:id="rId74"/>
    <p:sldId id="490" r:id="rId75"/>
  </p:sldIdLst>
  <p:sldSz cx="9144000" cy="5143500" type="screen16x9"/>
  <p:notesSz cx="6858000" cy="92964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p:cViewPr varScale="1">
        <p:scale>
          <a:sx n="90" d="100"/>
          <a:sy n="90" d="100"/>
        </p:scale>
        <p:origin x="8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E3834E9F-7614-4CD6-B215-10350CD62FF5}" type="datetimeFigureOut">
              <a:rPr lang="en-US" smtClean="0"/>
              <a:t>11/5/2023</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2BAB2CCF-7552-40B2-BABC-B2664B691EE0}" type="slidenum">
              <a:rPr lang="en-US" smtClean="0"/>
              <a:t>‹#›</a:t>
            </a:fld>
            <a:endParaRPr lang="en-US"/>
          </a:p>
        </p:txBody>
      </p:sp>
    </p:spTree>
    <p:extLst>
      <p:ext uri="{BB962C8B-B14F-4D97-AF65-F5344CB8AC3E}">
        <p14:creationId xmlns:p14="http://schemas.microsoft.com/office/powerpoint/2010/main" val="2068971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2ED076F1-7511-465D-B9E8-4B7D620375E1}" type="datetimeFigureOut">
              <a:rPr lang="en-US" smtClean="0"/>
              <a:t>11/5/2023</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22C3EAC5-CFCA-4F92-A196-A787E8B93EBF}" type="slidenum">
              <a:rPr lang="en-US" smtClean="0"/>
              <a:t>‹#›</a:t>
            </a:fld>
            <a:endParaRPr lang="en-US"/>
          </a:p>
        </p:txBody>
      </p:sp>
    </p:spTree>
    <p:extLst>
      <p:ext uri="{BB962C8B-B14F-4D97-AF65-F5344CB8AC3E}">
        <p14:creationId xmlns:p14="http://schemas.microsoft.com/office/powerpoint/2010/main" val="423726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2463" y="652463"/>
            <a:ext cx="5772150" cy="3248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C3EAC5-CFCA-4F92-A196-A787E8B93EBF}" type="slidenum">
              <a:rPr lang="en-US" smtClean="0"/>
              <a:t>2</a:t>
            </a:fld>
            <a:endParaRPr lang="en-US"/>
          </a:p>
        </p:txBody>
      </p:sp>
    </p:spTree>
    <p:extLst>
      <p:ext uri="{BB962C8B-B14F-4D97-AF65-F5344CB8AC3E}">
        <p14:creationId xmlns:p14="http://schemas.microsoft.com/office/powerpoint/2010/main" val="3365269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CEA4CC13-FC21-4D9D-A0CC-BB110EBA6BC8}" type="slidenum">
              <a:rPr lang="en-US" altLang="en-US"/>
              <a:pPr>
                <a:spcBef>
                  <a:spcPct val="0"/>
                </a:spcBef>
              </a:pPr>
              <a:t>13</a:t>
            </a:fld>
            <a:endParaRPr lang="en-US" altLang="en-US"/>
          </a:p>
        </p:txBody>
      </p:sp>
      <p:sp>
        <p:nvSpPr>
          <p:cNvPr id="2560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2560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686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D629B990-5AA0-4378-BAC3-5C41262C506F}" type="slidenum">
              <a:rPr lang="en-US" altLang="en-US"/>
              <a:pPr>
                <a:spcBef>
                  <a:spcPct val="0"/>
                </a:spcBef>
              </a:pPr>
              <a:t>15</a:t>
            </a:fld>
            <a:endParaRPr lang="en-US" altLang="en-US"/>
          </a:p>
        </p:txBody>
      </p:sp>
      <p:sp>
        <p:nvSpPr>
          <p:cNvPr id="2867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2867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31645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5FC68F8E-6A4D-4D61-AC62-A8B991C96BD7}" type="slidenum">
              <a:rPr lang="en-US" altLang="en-US"/>
              <a:pPr>
                <a:spcBef>
                  <a:spcPct val="0"/>
                </a:spcBef>
              </a:pPr>
              <a:t>16</a:t>
            </a:fld>
            <a:endParaRPr lang="en-US" altLang="en-US"/>
          </a:p>
        </p:txBody>
      </p:sp>
      <p:sp>
        <p:nvSpPr>
          <p:cNvPr id="3072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072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9405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B30DC4E8-8AB5-4767-84A9-040BF6330DA0}" type="slidenum">
              <a:rPr lang="en-US" altLang="en-US"/>
              <a:pPr>
                <a:spcBef>
                  <a:spcPct val="0"/>
                </a:spcBef>
              </a:pPr>
              <a:t>17</a:t>
            </a:fld>
            <a:endParaRPr lang="en-US" altLang="en-US"/>
          </a:p>
        </p:txBody>
      </p:sp>
      <p:sp>
        <p:nvSpPr>
          <p:cNvPr id="3277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277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037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B30DC4E8-8AB5-4767-84A9-040BF6330DA0}" type="slidenum">
              <a:rPr lang="en-US" altLang="en-US"/>
              <a:pPr>
                <a:spcBef>
                  <a:spcPct val="0"/>
                </a:spcBef>
              </a:pPr>
              <a:t>18</a:t>
            </a:fld>
            <a:endParaRPr lang="en-US" altLang="en-US"/>
          </a:p>
        </p:txBody>
      </p:sp>
      <p:sp>
        <p:nvSpPr>
          <p:cNvPr id="3277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277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951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B30DC4E8-8AB5-4767-84A9-040BF6330DA0}" type="slidenum">
              <a:rPr lang="en-US" altLang="en-US"/>
              <a:pPr>
                <a:spcBef>
                  <a:spcPct val="0"/>
                </a:spcBef>
              </a:pPr>
              <a:t>19</a:t>
            </a:fld>
            <a:endParaRPr lang="en-US" altLang="en-US"/>
          </a:p>
        </p:txBody>
      </p:sp>
      <p:sp>
        <p:nvSpPr>
          <p:cNvPr id="3277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277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1774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E0E1A606-10DE-45BF-9F6E-7637943C7E8D}" type="slidenum">
              <a:rPr lang="en-US" altLang="en-US"/>
              <a:pPr>
                <a:spcBef>
                  <a:spcPct val="0"/>
                </a:spcBef>
              </a:pPr>
              <a:t>20</a:t>
            </a:fld>
            <a:endParaRPr lang="en-US" altLang="en-US"/>
          </a:p>
        </p:txBody>
      </p:sp>
      <p:sp>
        <p:nvSpPr>
          <p:cNvPr id="3481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482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5882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B30DC4E8-8AB5-4767-84A9-040BF6330DA0}" type="slidenum">
              <a:rPr lang="en-US" altLang="en-US"/>
              <a:pPr>
                <a:spcBef>
                  <a:spcPct val="0"/>
                </a:spcBef>
              </a:pPr>
              <a:t>21</a:t>
            </a:fld>
            <a:endParaRPr lang="en-US" altLang="en-US"/>
          </a:p>
        </p:txBody>
      </p:sp>
      <p:sp>
        <p:nvSpPr>
          <p:cNvPr id="3277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277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4463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DE312653-F2BB-4EE4-A7E1-5658CC2FB092}" type="slidenum">
              <a:rPr lang="en-US" altLang="en-US"/>
              <a:pPr>
                <a:spcBef>
                  <a:spcPct val="0"/>
                </a:spcBef>
              </a:pPr>
              <a:t>22</a:t>
            </a:fld>
            <a:endParaRPr lang="en-US" altLang="en-US"/>
          </a:p>
        </p:txBody>
      </p:sp>
      <p:sp>
        <p:nvSpPr>
          <p:cNvPr id="3686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686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360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043E93C9-AE81-45A4-89A5-E0F035B3AC96}" type="slidenum">
              <a:rPr lang="en-US" altLang="en-US"/>
              <a:pPr>
                <a:spcBef>
                  <a:spcPct val="0"/>
                </a:spcBef>
              </a:pPr>
              <a:t>23</a:t>
            </a:fld>
            <a:endParaRPr lang="en-US" altLang="en-US"/>
          </a:p>
        </p:txBody>
      </p:sp>
      <p:sp>
        <p:nvSpPr>
          <p:cNvPr id="3891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3891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466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6A9DBC6B-7D82-41B7-AFA0-21DCA96E13B0}" type="slidenum">
              <a:rPr lang="en-US" altLang="en-US"/>
              <a:pPr>
                <a:spcBef>
                  <a:spcPct val="0"/>
                </a:spcBef>
              </a:pPr>
              <a:t>5</a:t>
            </a:fld>
            <a:endParaRPr lang="en-US" altLang="en-US"/>
          </a:p>
        </p:txBody>
      </p:sp>
      <p:sp>
        <p:nvSpPr>
          <p:cNvPr id="1126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126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962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719F24B9-0F37-48F8-9927-CA05A75CAF1C}" type="slidenum">
              <a:rPr lang="en-US" altLang="en-US"/>
              <a:pPr>
                <a:spcBef>
                  <a:spcPct val="0"/>
                </a:spcBef>
              </a:pPr>
              <a:t>24</a:t>
            </a:fld>
            <a:endParaRPr lang="en-US" altLang="en-US"/>
          </a:p>
        </p:txBody>
      </p:sp>
      <p:sp>
        <p:nvSpPr>
          <p:cNvPr id="4096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4096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2906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4E7CBE92-5284-4E1B-98C4-5DD18EB2A1A4}" type="slidenum">
              <a:rPr lang="en-US" altLang="en-US"/>
              <a:pPr>
                <a:spcBef>
                  <a:spcPct val="0"/>
                </a:spcBef>
              </a:pPr>
              <a:t>25</a:t>
            </a:fld>
            <a:endParaRPr lang="en-US" altLang="en-US"/>
          </a:p>
        </p:txBody>
      </p:sp>
      <p:sp>
        <p:nvSpPr>
          <p:cNvPr id="4301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4301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4705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AD9B0EE7-AC75-4948-8D0F-8449FFA4CC10}" type="slidenum">
              <a:rPr lang="en-US" altLang="en-US"/>
              <a:pPr>
                <a:spcBef>
                  <a:spcPct val="0"/>
                </a:spcBef>
              </a:pPr>
              <a:t>26</a:t>
            </a:fld>
            <a:endParaRPr lang="en-US" altLang="en-US"/>
          </a:p>
        </p:txBody>
      </p:sp>
      <p:sp>
        <p:nvSpPr>
          <p:cNvPr id="4505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4506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943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AD9B0EE7-AC75-4948-8D0F-8449FFA4CC10}" type="slidenum">
              <a:rPr lang="en-US" altLang="en-US"/>
              <a:pPr>
                <a:spcBef>
                  <a:spcPct val="0"/>
                </a:spcBef>
              </a:pPr>
              <a:t>27</a:t>
            </a:fld>
            <a:endParaRPr lang="en-US" altLang="en-US"/>
          </a:p>
        </p:txBody>
      </p:sp>
      <p:sp>
        <p:nvSpPr>
          <p:cNvPr id="4505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4506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1840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D9DD9260-BF67-4644-AF13-F0F490484C06}" type="slidenum">
              <a:rPr lang="en-US" altLang="en-US"/>
              <a:pPr>
                <a:spcBef>
                  <a:spcPct val="0"/>
                </a:spcBef>
              </a:pPr>
              <a:t>28</a:t>
            </a:fld>
            <a:endParaRPr lang="en-US" altLang="en-US"/>
          </a:p>
        </p:txBody>
      </p:sp>
      <p:sp>
        <p:nvSpPr>
          <p:cNvPr id="4710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4710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4177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0D41A756-4D6E-4C05-9B9F-A3D88C41D866}" type="slidenum">
              <a:rPr lang="en-US" altLang="en-US"/>
              <a:pPr>
                <a:spcBef>
                  <a:spcPct val="0"/>
                </a:spcBef>
              </a:pPr>
              <a:t>29</a:t>
            </a:fld>
            <a:endParaRPr lang="en-US" altLang="en-US"/>
          </a:p>
        </p:txBody>
      </p:sp>
      <p:sp>
        <p:nvSpPr>
          <p:cNvPr id="4915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4915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0253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CDCCE5C4-D0DF-4240-ACA8-B82687ECC5AF}" type="slidenum">
              <a:rPr lang="en-US" altLang="en-US"/>
              <a:pPr>
                <a:spcBef>
                  <a:spcPct val="0"/>
                </a:spcBef>
              </a:pPr>
              <a:t>30</a:t>
            </a:fld>
            <a:endParaRPr lang="en-US" altLang="en-US"/>
          </a:p>
        </p:txBody>
      </p:sp>
      <p:sp>
        <p:nvSpPr>
          <p:cNvPr id="5120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5120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09435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02B7CBB7-BF18-4B88-979D-7E0D5DF14FF1}" type="slidenum">
              <a:rPr lang="en-US" altLang="en-US"/>
              <a:pPr>
                <a:spcBef>
                  <a:spcPct val="0"/>
                </a:spcBef>
              </a:pPr>
              <a:t>31</a:t>
            </a:fld>
            <a:endParaRPr lang="en-US" altLang="en-US"/>
          </a:p>
        </p:txBody>
      </p:sp>
      <p:sp>
        <p:nvSpPr>
          <p:cNvPr id="5325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5325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73590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F123E900-6A66-4870-A360-877E86EA09C5}" type="slidenum">
              <a:rPr lang="en-US" altLang="en-US"/>
              <a:pPr>
                <a:spcBef>
                  <a:spcPct val="0"/>
                </a:spcBef>
              </a:pPr>
              <a:t>32</a:t>
            </a:fld>
            <a:endParaRPr lang="en-US" altLang="en-US"/>
          </a:p>
        </p:txBody>
      </p:sp>
      <p:sp>
        <p:nvSpPr>
          <p:cNvPr id="5529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5530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3699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C85B55E7-F2E2-4EBB-9F54-1BF34BB08E4F}" type="slidenum">
              <a:rPr lang="en-US" altLang="en-US"/>
              <a:pPr>
                <a:spcBef>
                  <a:spcPct val="0"/>
                </a:spcBef>
              </a:pPr>
              <a:t>33</a:t>
            </a:fld>
            <a:endParaRPr lang="en-US" altLang="en-US"/>
          </a:p>
        </p:txBody>
      </p:sp>
      <p:sp>
        <p:nvSpPr>
          <p:cNvPr id="5734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5734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8856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A6297495-0D29-4FAB-8B64-DA40031BB437}" type="slidenum">
              <a:rPr lang="en-US" altLang="en-US"/>
              <a:pPr>
                <a:spcBef>
                  <a:spcPct val="0"/>
                </a:spcBef>
              </a:pPr>
              <a:t>6</a:t>
            </a:fld>
            <a:endParaRPr lang="en-US" altLang="en-US"/>
          </a:p>
        </p:txBody>
      </p:sp>
      <p:sp>
        <p:nvSpPr>
          <p:cNvPr id="1331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331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1833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C85B55E7-F2E2-4EBB-9F54-1BF34BB08E4F}" type="slidenum">
              <a:rPr lang="en-US" altLang="en-US"/>
              <a:pPr>
                <a:spcBef>
                  <a:spcPct val="0"/>
                </a:spcBef>
              </a:pPr>
              <a:t>34</a:t>
            </a:fld>
            <a:endParaRPr lang="en-US" altLang="en-US"/>
          </a:p>
        </p:txBody>
      </p:sp>
      <p:sp>
        <p:nvSpPr>
          <p:cNvPr id="5734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5734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3096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F8394F68-6587-4C4C-8859-C92A8FDFBD89}" type="slidenum">
              <a:rPr lang="en-US" altLang="en-US"/>
              <a:pPr>
                <a:spcBef>
                  <a:spcPct val="0"/>
                </a:spcBef>
              </a:pPr>
              <a:t>35</a:t>
            </a:fld>
            <a:endParaRPr lang="en-US" altLang="en-US"/>
          </a:p>
        </p:txBody>
      </p:sp>
      <p:sp>
        <p:nvSpPr>
          <p:cNvPr id="5939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5939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9124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D32D2940-8E2F-4605-BB0D-4DAC5ABDA690}" type="slidenum">
              <a:rPr lang="en-US" altLang="en-US"/>
              <a:pPr>
                <a:spcBef>
                  <a:spcPct val="0"/>
                </a:spcBef>
              </a:pPr>
              <a:t>36</a:t>
            </a:fld>
            <a:endParaRPr lang="en-US" altLang="en-US"/>
          </a:p>
        </p:txBody>
      </p:sp>
      <p:sp>
        <p:nvSpPr>
          <p:cNvPr id="61443" name="Rectangle 2"/>
          <p:cNvSpPr>
            <a:spLocks noGrp="1" noRot="1" noChangeAspect="1" noChangeArrowheads="1" noTextEdit="1"/>
          </p:cNvSpPr>
          <p:nvPr>
            <p:ph type="sldImg"/>
          </p:nvPr>
        </p:nvSpPr>
        <p:spPr>
          <a:xfrm>
            <a:off x="652463" y="652463"/>
            <a:ext cx="5772150" cy="3248025"/>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83221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F672B8EE-E9F3-4351-9664-42ADD76F26E1}" type="slidenum">
              <a:rPr lang="en-US" altLang="en-US"/>
              <a:pPr>
                <a:spcBef>
                  <a:spcPct val="0"/>
                </a:spcBef>
              </a:pPr>
              <a:t>37</a:t>
            </a:fld>
            <a:endParaRPr lang="en-US" altLang="en-US"/>
          </a:p>
        </p:txBody>
      </p:sp>
      <p:sp>
        <p:nvSpPr>
          <p:cNvPr id="6349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6349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0904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AA0EF38F-9C0E-4F65-8CCB-94F94D0922AA}" type="slidenum">
              <a:rPr lang="en-US" altLang="en-US"/>
              <a:pPr>
                <a:spcBef>
                  <a:spcPct val="0"/>
                </a:spcBef>
              </a:pPr>
              <a:t>38</a:t>
            </a:fld>
            <a:endParaRPr lang="en-US" altLang="en-US"/>
          </a:p>
        </p:txBody>
      </p:sp>
      <p:sp>
        <p:nvSpPr>
          <p:cNvPr id="6553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6554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1714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35895731-D09E-4C32-8B92-ABD62AAAC6B4}" type="slidenum">
              <a:rPr lang="en-US" altLang="en-US"/>
              <a:pPr>
                <a:spcBef>
                  <a:spcPct val="0"/>
                </a:spcBef>
              </a:pPr>
              <a:t>39</a:t>
            </a:fld>
            <a:endParaRPr lang="en-US" altLang="en-US"/>
          </a:p>
        </p:txBody>
      </p:sp>
      <p:sp>
        <p:nvSpPr>
          <p:cNvPr id="6758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6758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57368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0A4BE91F-FB26-4765-A59E-48E76DD585B8}" type="slidenum">
              <a:rPr lang="en-US" altLang="en-US"/>
              <a:pPr>
                <a:spcBef>
                  <a:spcPct val="0"/>
                </a:spcBef>
              </a:pPr>
              <a:t>40</a:t>
            </a:fld>
            <a:endParaRPr lang="en-US" altLang="en-US"/>
          </a:p>
        </p:txBody>
      </p:sp>
      <p:sp>
        <p:nvSpPr>
          <p:cNvPr id="6963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6963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94768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5F0A4DB1-9375-42F5-9B6E-D456A9A0F330}" type="slidenum">
              <a:rPr lang="en-US" altLang="en-US"/>
              <a:pPr>
                <a:spcBef>
                  <a:spcPct val="0"/>
                </a:spcBef>
              </a:pPr>
              <a:t>41</a:t>
            </a:fld>
            <a:endParaRPr lang="en-US" altLang="en-US"/>
          </a:p>
        </p:txBody>
      </p:sp>
      <p:sp>
        <p:nvSpPr>
          <p:cNvPr id="7168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7168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180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B8A2EC7E-6723-4CE9-8C16-EA708AD62E69}" type="slidenum">
              <a:rPr lang="en-US" altLang="en-US"/>
              <a:pPr>
                <a:spcBef>
                  <a:spcPct val="0"/>
                </a:spcBef>
              </a:pPr>
              <a:t>42</a:t>
            </a:fld>
            <a:endParaRPr lang="en-US" altLang="en-US"/>
          </a:p>
        </p:txBody>
      </p:sp>
      <p:sp>
        <p:nvSpPr>
          <p:cNvPr id="7373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7373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5020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F4AEF7A5-89A5-40D4-BE46-AC82051367D8}" type="slidenum">
              <a:rPr lang="en-US" altLang="en-US"/>
              <a:pPr>
                <a:spcBef>
                  <a:spcPct val="0"/>
                </a:spcBef>
              </a:pPr>
              <a:t>43</a:t>
            </a:fld>
            <a:endParaRPr lang="en-US" altLang="en-US"/>
          </a:p>
        </p:txBody>
      </p:sp>
      <p:sp>
        <p:nvSpPr>
          <p:cNvPr id="7577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7578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094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A6297495-0D29-4FAB-8B64-DA40031BB437}" type="slidenum">
              <a:rPr lang="en-US" altLang="en-US"/>
              <a:pPr>
                <a:spcBef>
                  <a:spcPct val="0"/>
                </a:spcBef>
              </a:pPr>
              <a:t>7</a:t>
            </a:fld>
            <a:endParaRPr lang="en-US" altLang="en-US"/>
          </a:p>
        </p:txBody>
      </p:sp>
      <p:sp>
        <p:nvSpPr>
          <p:cNvPr id="1331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331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853609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B2EC4592-8773-47FD-8AB2-7627067894DB}" type="slidenum">
              <a:rPr lang="en-US" altLang="en-US"/>
              <a:pPr>
                <a:spcBef>
                  <a:spcPct val="0"/>
                </a:spcBef>
              </a:pPr>
              <a:t>44</a:t>
            </a:fld>
            <a:endParaRPr lang="en-US" altLang="en-US"/>
          </a:p>
        </p:txBody>
      </p:sp>
      <p:sp>
        <p:nvSpPr>
          <p:cNvPr id="7782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7782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6323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0AE268FF-5768-4746-ADDE-242DA1D2568E}" type="slidenum">
              <a:rPr lang="en-US" altLang="en-US"/>
              <a:pPr>
                <a:spcBef>
                  <a:spcPct val="0"/>
                </a:spcBef>
              </a:pPr>
              <a:t>45</a:t>
            </a:fld>
            <a:endParaRPr lang="en-US" altLang="en-US"/>
          </a:p>
        </p:txBody>
      </p:sp>
      <p:sp>
        <p:nvSpPr>
          <p:cNvPr id="7987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7987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40065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5B745AA6-3541-4DFF-9282-DEAACA7ED496}" type="slidenum">
              <a:rPr lang="en-US" altLang="en-US"/>
              <a:pPr>
                <a:spcBef>
                  <a:spcPct val="0"/>
                </a:spcBef>
              </a:pPr>
              <a:t>46</a:t>
            </a:fld>
            <a:endParaRPr lang="en-US" altLang="en-US"/>
          </a:p>
        </p:txBody>
      </p:sp>
      <p:sp>
        <p:nvSpPr>
          <p:cNvPr id="8192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8192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43121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670B3E74-FC8F-4191-AAC3-CE4B3E15E678}" type="slidenum">
              <a:rPr lang="en-US" altLang="en-US"/>
              <a:pPr>
                <a:spcBef>
                  <a:spcPct val="0"/>
                </a:spcBef>
              </a:pPr>
              <a:t>47</a:t>
            </a:fld>
            <a:endParaRPr lang="en-US" altLang="en-US"/>
          </a:p>
        </p:txBody>
      </p:sp>
      <p:sp>
        <p:nvSpPr>
          <p:cNvPr id="8397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8397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09846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52670761-91E8-411D-A184-88A51FF1A77C}" type="slidenum">
              <a:rPr lang="en-US" altLang="en-US"/>
              <a:pPr>
                <a:spcBef>
                  <a:spcPct val="0"/>
                </a:spcBef>
              </a:pPr>
              <a:t>69</a:t>
            </a:fld>
            <a:endParaRPr lang="en-US" altLang="en-US"/>
          </a:p>
        </p:txBody>
      </p:sp>
      <p:sp>
        <p:nvSpPr>
          <p:cNvPr id="9933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9933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1211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CB119685-FFF5-4AC4-A662-BA629FADA55D}" type="slidenum">
              <a:rPr lang="en-US" altLang="en-US"/>
              <a:pPr>
                <a:spcBef>
                  <a:spcPct val="0"/>
                </a:spcBef>
              </a:pPr>
              <a:t>70</a:t>
            </a:fld>
            <a:endParaRPr lang="en-US" altLang="en-US"/>
          </a:p>
        </p:txBody>
      </p:sp>
      <p:sp>
        <p:nvSpPr>
          <p:cNvPr id="10137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0138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4046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CB9830D8-5BA9-4F6B-97B3-7336865A9157}" type="slidenum">
              <a:rPr lang="en-US" altLang="en-US"/>
              <a:pPr>
                <a:spcBef>
                  <a:spcPct val="0"/>
                </a:spcBef>
              </a:pPr>
              <a:t>71</a:t>
            </a:fld>
            <a:endParaRPr lang="en-US" altLang="en-US"/>
          </a:p>
        </p:txBody>
      </p:sp>
      <p:sp>
        <p:nvSpPr>
          <p:cNvPr id="10342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0342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5390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42391711-CD5B-4BE4-8F42-85CAE245AE73}" type="slidenum">
              <a:rPr lang="en-US" altLang="en-US"/>
              <a:pPr>
                <a:spcBef>
                  <a:spcPct val="0"/>
                </a:spcBef>
              </a:pPr>
              <a:t>8</a:t>
            </a:fld>
            <a:endParaRPr lang="en-US" altLang="en-US"/>
          </a:p>
        </p:txBody>
      </p:sp>
      <p:sp>
        <p:nvSpPr>
          <p:cNvPr id="15363"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5364"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809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06880048-1A0B-4D68-AF71-BF097693C703}" type="slidenum">
              <a:rPr lang="en-US" altLang="en-US"/>
              <a:pPr>
                <a:spcBef>
                  <a:spcPct val="0"/>
                </a:spcBef>
              </a:pPr>
              <a:t>9</a:t>
            </a:fld>
            <a:endParaRPr lang="en-US" altLang="en-US"/>
          </a:p>
        </p:txBody>
      </p:sp>
      <p:sp>
        <p:nvSpPr>
          <p:cNvPr id="17411"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7412"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095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4032A5D7-1C2D-4692-8AAD-62A0A298A578}" type="slidenum">
              <a:rPr lang="en-US" altLang="en-US"/>
              <a:pPr>
                <a:spcBef>
                  <a:spcPct val="0"/>
                </a:spcBef>
              </a:pPr>
              <a:t>10</a:t>
            </a:fld>
            <a:endParaRPr lang="en-US" altLang="en-US"/>
          </a:p>
        </p:txBody>
      </p:sp>
      <p:sp>
        <p:nvSpPr>
          <p:cNvPr id="19459"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19460"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2579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E705C3B3-3106-437B-A5E7-00D302446FF4}" type="slidenum">
              <a:rPr lang="en-US" altLang="en-US"/>
              <a:pPr>
                <a:spcBef>
                  <a:spcPct val="0"/>
                </a:spcBef>
              </a:pPr>
              <a:t>11</a:t>
            </a:fld>
            <a:endParaRPr lang="en-US" altLang="en-US"/>
          </a:p>
        </p:txBody>
      </p:sp>
      <p:sp>
        <p:nvSpPr>
          <p:cNvPr id="21507"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21508"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403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2"/>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1pPr>
            <a:lvl2pPr marL="763530" indent="-293665">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2pPr>
            <a:lvl3pPr marL="1174661"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3pPr>
            <a:lvl4pPr marL="1644526"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4pPr>
            <a:lvl5pPr marL="2114390" indent="-234932">
              <a:spcBef>
                <a:spcPct val="30000"/>
              </a:spcBef>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5pPr>
            <a:lvl6pPr marL="2584254"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6pPr>
            <a:lvl7pPr marL="3054119"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7pPr>
            <a:lvl8pPr marL="3523983"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8pPr>
            <a:lvl9pPr marL="3993848" indent="-234932" defTabSz="469864" eaLnBrk="0" fontAlgn="base" hangingPunct="0">
              <a:spcBef>
                <a:spcPct val="30000"/>
              </a:spcBef>
              <a:spcAft>
                <a:spcPct val="0"/>
              </a:spcAft>
              <a:buClr>
                <a:srgbClr val="000000"/>
              </a:buClr>
              <a:buSzPct val="100000"/>
              <a:buFont typeface="Times New Roman" panose="02020603050405020304" pitchFamily="18" charset="0"/>
              <a:tabLst>
                <a:tab pos="0" algn="l"/>
                <a:tab pos="469864" algn="l"/>
                <a:tab pos="939729" algn="l"/>
                <a:tab pos="1409593" algn="l"/>
                <a:tab pos="1879458" algn="l"/>
                <a:tab pos="2349322" algn="l"/>
                <a:tab pos="2819187" algn="l"/>
                <a:tab pos="3289051" algn="l"/>
                <a:tab pos="3758916" algn="l"/>
                <a:tab pos="4228780" algn="l"/>
                <a:tab pos="4698644" algn="l"/>
                <a:tab pos="5168509" algn="l"/>
                <a:tab pos="5638373" algn="l"/>
                <a:tab pos="6108238" algn="l"/>
                <a:tab pos="6578102" algn="l"/>
                <a:tab pos="7047967" algn="l"/>
                <a:tab pos="7517831" algn="l"/>
                <a:tab pos="7987695" algn="l"/>
                <a:tab pos="8457560" algn="l"/>
                <a:tab pos="8927424" algn="l"/>
                <a:tab pos="9397289" algn="l"/>
              </a:tabLst>
              <a:defRPr sz="1200">
                <a:solidFill>
                  <a:srgbClr val="000000"/>
                </a:solidFill>
                <a:latin typeface="Times New Roman" panose="02020603050405020304" pitchFamily="18" charset="0"/>
              </a:defRPr>
            </a:lvl9pPr>
          </a:lstStyle>
          <a:p>
            <a:pPr>
              <a:spcBef>
                <a:spcPct val="0"/>
              </a:spcBef>
            </a:pPr>
            <a:fld id="{84D4CBA0-9610-4645-85F6-DE669C194EFA}" type="slidenum">
              <a:rPr lang="en-US" altLang="en-US"/>
              <a:pPr>
                <a:spcBef>
                  <a:spcPct val="0"/>
                </a:spcBef>
              </a:pPr>
              <a:t>12</a:t>
            </a:fld>
            <a:endParaRPr lang="en-US" altLang="en-US"/>
          </a:p>
        </p:txBody>
      </p:sp>
      <p:sp>
        <p:nvSpPr>
          <p:cNvPr id="23555" name="Text Box 1"/>
          <p:cNvSpPr txBox="1">
            <a:spLocks noChangeArrowheads="1"/>
          </p:cNvSpPr>
          <p:nvPr/>
        </p:nvSpPr>
        <p:spPr bwMode="auto">
          <a:xfrm>
            <a:off x="1181101" y="651510"/>
            <a:ext cx="4724400" cy="3257550"/>
          </a:xfrm>
          <a:prstGeom prst="rect">
            <a:avLst/>
          </a:prstGeom>
          <a:solidFill>
            <a:srgbClr val="FFFFFF"/>
          </a:solidFill>
          <a:ln w="9360">
            <a:solidFill>
              <a:srgbClr val="000000"/>
            </a:solidFill>
            <a:miter lim="800000"/>
            <a:headEnd/>
            <a:tailEnd/>
          </a:ln>
        </p:spPr>
        <p:txBody>
          <a:bodyPr wrap="none" lIns="93973" tIns="46986" rIns="93973" bIns="46986"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
                <a:srgbClr val="FFFFFF"/>
              </a:buClr>
            </a:pPr>
            <a:endParaRPr lang="en-US" altLang="en-US" sz="2500">
              <a:solidFill>
                <a:schemeClr val="bg1"/>
              </a:solidFill>
            </a:endParaRPr>
          </a:p>
        </p:txBody>
      </p:sp>
      <p:sp>
        <p:nvSpPr>
          <p:cNvPr id="23556" name="Rectangle 2"/>
          <p:cNvSpPr>
            <a:spLocks noGrp="1" noChangeArrowheads="1"/>
          </p:cNvSpPr>
          <p:nvPr>
            <p:ph type="body"/>
          </p:nvPr>
        </p:nvSpPr>
        <p:spPr>
          <a:xfrm>
            <a:off x="708661" y="4126231"/>
            <a:ext cx="5661078" cy="3901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4372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9B61-D725-42FB-A530-FF441A9E881E}"/>
              </a:ext>
            </a:extLst>
          </p:cNvPr>
          <p:cNvSpPr>
            <a:spLocks noGrp="1"/>
          </p:cNvSpPr>
          <p:nvPr>
            <p:ph type="ctrTitle" hasCustomPrompt="1"/>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3AF30386-6C03-4B33-95C6-27CC878FF49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4D5E02C-2852-4CB3-9AD8-5FD2190A1986}"/>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5" name="Footer Placeholder 4">
            <a:extLst>
              <a:ext uri="{FF2B5EF4-FFF2-40B4-BE49-F238E27FC236}">
                <a16:creationId xmlns:a16="http://schemas.microsoft.com/office/drawing/2014/main" id="{97961393-B419-4BEA-8019-4D4B52A63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965B1-E0A0-477B-8295-41C759E109A1}"/>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12717160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9B61-D725-42FB-A530-FF441A9E881E}"/>
              </a:ext>
            </a:extLst>
          </p:cNvPr>
          <p:cNvSpPr>
            <a:spLocks noGrp="1"/>
          </p:cNvSpPr>
          <p:nvPr>
            <p:ph type="ctrTitle" hasCustomPrompt="1"/>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3AF30386-6C03-4B33-95C6-27CC878FF49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4D5E02C-2852-4CB3-9AD8-5FD2190A1986}"/>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5" name="Footer Placeholder 4">
            <a:extLst>
              <a:ext uri="{FF2B5EF4-FFF2-40B4-BE49-F238E27FC236}">
                <a16:creationId xmlns:a16="http://schemas.microsoft.com/office/drawing/2014/main" id="{97961393-B419-4BEA-8019-4D4B52A63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965B1-E0A0-477B-8295-41C759E109A1}"/>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24505940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4766-762D-4603-9430-6891A6A759D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75AB5F6-B14C-4D23-9AF3-AD41B75C0B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4288245-8B7D-4DF2-9AAA-9595742B434E}"/>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5" name="Footer Placeholder 4">
            <a:extLst>
              <a:ext uri="{FF2B5EF4-FFF2-40B4-BE49-F238E27FC236}">
                <a16:creationId xmlns:a16="http://schemas.microsoft.com/office/drawing/2014/main" id="{54033431-6EB0-4F01-B989-F28FC6567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B455-2CC5-44A6-AF1B-4C8F6B81E05A}"/>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4453257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A598-272F-4721-8205-B8A969884C02}"/>
              </a:ext>
            </a:extLst>
          </p:cNvPr>
          <p:cNvSpPr>
            <a:spLocks noGrp="1"/>
          </p:cNvSpPr>
          <p:nvPr>
            <p:ph type="title" hasCustomPrompt="1"/>
          </p:nvPr>
        </p:nvSpPr>
        <p:spPr>
          <a:xfrm>
            <a:off x="623888" y="1282304"/>
            <a:ext cx="7886700" cy="2139553"/>
          </a:xfrm>
        </p:spPr>
        <p:txBody>
          <a:bodyPr anchor="b"/>
          <a:lstStyle>
            <a:lvl1pPr>
              <a:defRPr sz="4500"/>
            </a:lvl1pPr>
          </a:lstStyle>
          <a:p>
            <a:r>
              <a:rPr lang="en-US" dirty="0"/>
              <a:t>CLICK TO EDIT MASTER TITLE STYLE</a:t>
            </a:r>
          </a:p>
        </p:txBody>
      </p:sp>
      <p:sp>
        <p:nvSpPr>
          <p:cNvPr id="3" name="Text Placeholder 2">
            <a:extLst>
              <a:ext uri="{FF2B5EF4-FFF2-40B4-BE49-F238E27FC236}">
                <a16:creationId xmlns:a16="http://schemas.microsoft.com/office/drawing/2014/main" id="{A187D426-73BE-43E1-9B6C-8FF640C5023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3ACCD4-DB36-442B-9629-E6517E15F2E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35AEF8-4911-4249-8333-1A7CA2946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47230-CA41-4411-A75E-351044933F1E}"/>
              </a:ext>
            </a:extLst>
          </p:cNvPr>
          <p:cNvSpPr>
            <a:spLocks noGrp="1"/>
          </p:cNvSpPr>
          <p:nvPr>
            <p:ph type="sldNum" sz="quarter" idx="12"/>
          </p:nvPr>
        </p:nvSpPr>
        <p:spPr/>
        <p:txBody>
          <a:bodyPr/>
          <a:lstStyle/>
          <a:p>
            <a:fld id="{CEA01226-8442-42ED-B1D2-7090889D8AC6}" type="slidenum">
              <a:rPr lang="en-US" smtClean="0"/>
              <a:pPr/>
              <a:t>‹#›</a:t>
            </a:fld>
            <a:endParaRPr lang="en-US"/>
          </a:p>
        </p:txBody>
      </p:sp>
    </p:spTree>
    <p:extLst>
      <p:ext uri="{BB962C8B-B14F-4D97-AF65-F5344CB8AC3E}">
        <p14:creationId xmlns:p14="http://schemas.microsoft.com/office/powerpoint/2010/main" val="160829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5A36-F44C-4DA8-93A1-F5A012674B92}"/>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9D24C10-AC2A-44F0-A5D1-375A19237B1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BEF6B5-F174-40D6-94C2-7B75DD0A821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31C439-1D5F-4618-928F-AC4FA13A63CF}"/>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6" name="Footer Placeholder 5">
            <a:extLst>
              <a:ext uri="{FF2B5EF4-FFF2-40B4-BE49-F238E27FC236}">
                <a16:creationId xmlns:a16="http://schemas.microsoft.com/office/drawing/2014/main" id="{C7BC9520-50D4-44F2-AA62-320724ACF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B74C1-79BD-41A6-B4F0-12926A7939E1}"/>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10187081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1CFD-B00B-4E94-8157-BF2ECD494C5F}"/>
              </a:ext>
            </a:extLst>
          </p:cNvPr>
          <p:cNvSpPr>
            <a:spLocks noGrp="1"/>
          </p:cNvSpPr>
          <p:nvPr>
            <p:ph type="title" hasCustomPrompt="1"/>
          </p:nvPr>
        </p:nvSpPr>
        <p:spPr>
          <a:xfrm>
            <a:off x="629841" y="273844"/>
            <a:ext cx="7886700" cy="99417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F62B86-324F-4B99-88BF-551B735E276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4FF7D44-3A3B-4AD0-B68B-A45A3E4161F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03C3C7-F64E-45D7-992A-7086D58A9DB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5056724-2A10-400F-8AB4-22FC943080CB}"/>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DD490-A1A8-4C38-ADE9-E00EA0550CCE}"/>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8" name="Footer Placeholder 7">
            <a:extLst>
              <a:ext uri="{FF2B5EF4-FFF2-40B4-BE49-F238E27FC236}">
                <a16:creationId xmlns:a16="http://schemas.microsoft.com/office/drawing/2014/main" id="{456B122C-B5D6-44C4-AF7E-78D1DA97E1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B6F67-4E89-4B9B-A9E4-37D13F33E7B1}"/>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382343753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C090-B163-4BE1-B4F9-6A451CE136F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3B07E041-0FA0-463F-AE79-FFCA83792907}"/>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4" name="Footer Placeholder 3">
            <a:extLst>
              <a:ext uri="{FF2B5EF4-FFF2-40B4-BE49-F238E27FC236}">
                <a16:creationId xmlns:a16="http://schemas.microsoft.com/office/drawing/2014/main" id="{71787F65-DE17-4565-8F9B-E290610FB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D5AF1-6807-4E21-9419-B69F38114130}"/>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281285547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CDC5F3-9BE3-4F60-B2D3-B25C1D35744C}"/>
              </a:ext>
            </a:extLst>
          </p:cNvPr>
          <p:cNvSpPr/>
          <p:nvPr/>
        </p:nvSpPr>
        <p:spPr>
          <a:xfrm>
            <a:off x="-1" y="3981451"/>
            <a:ext cx="9144001" cy="116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AEDC090-B163-4BE1-B4F9-6A451CE136F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3B07E041-0FA0-463F-AE79-FFCA83792907}"/>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4" name="Footer Placeholder 3">
            <a:extLst>
              <a:ext uri="{FF2B5EF4-FFF2-40B4-BE49-F238E27FC236}">
                <a16:creationId xmlns:a16="http://schemas.microsoft.com/office/drawing/2014/main" id="{71787F65-DE17-4565-8F9B-E290610FB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D5AF1-6807-4E21-9419-B69F38114130}"/>
              </a:ext>
            </a:extLst>
          </p:cNvPr>
          <p:cNvSpPr>
            <a:spLocks noGrp="1"/>
          </p:cNvSpPr>
          <p:nvPr>
            <p:ph type="sldNum" sz="quarter" idx="12"/>
          </p:nvPr>
        </p:nvSpPr>
        <p:spPr/>
        <p:txBody>
          <a:bodyPr/>
          <a:lstStyle/>
          <a:p>
            <a:fld id="{C01E8D51-C2C7-4656-BC41-2D98C74514CD}" type="slidenum">
              <a:rPr lang="en-US" smtClean="0"/>
              <a:t>‹#›</a:t>
            </a:fld>
            <a:endParaRPr lang="en-US"/>
          </a:p>
        </p:txBody>
      </p:sp>
      <p:pic>
        <p:nvPicPr>
          <p:cNvPr id="7" name="Picture 6">
            <a:extLst>
              <a:ext uri="{FF2B5EF4-FFF2-40B4-BE49-F238E27FC236}">
                <a16:creationId xmlns:a16="http://schemas.microsoft.com/office/drawing/2014/main" id="{249646CF-0712-485D-A575-7AD8D9D977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0646" b="47186"/>
          <a:stretch/>
        </p:blipFill>
        <p:spPr>
          <a:xfrm>
            <a:off x="7872417" y="3981451"/>
            <a:ext cx="1271583" cy="1162049"/>
          </a:xfrm>
          <a:prstGeom prst="rect">
            <a:avLst/>
          </a:prstGeom>
        </p:spPr>
      </p:pic>
    </p:spTree>
    <p:extLst>
      <p:ext uri="{BB962C8B-B14F-4D97-AF65-F5344CB8AC3E}">
        <p14:creationId xmlns:p14="http://schemas.microsoft.com/office/powerpoint/2010/main" val="248777162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05694-B332-4684-8D3C-1AC2B7A43D73}"/>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3" name="Footer Placeholder 2">
            <a:extLst>
              <a:ext uri="{FF2B5EF4-FFF2-40B4-BE49-F238E27FC236}">
                <a16:creationId xmlns:a16="http://schemas.microsoft.com/office/drawing/2014/main" id="{99C529B4-23EF-408C-9DAA-3574A79638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0B744-8DB9-485D-94E3-1FA11FA1A9D8}"/>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100565010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96AC-C4A2-49EA-B0AB-2681B9537664}"/>
              </a:ext>
            </a:extLst>
          </p:cNvPr>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D911FD45-04AE-4005-A116-6CD430AC9D0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5F960-B79D-4813-BCD6-A05F15CFDA9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75E2113-7CF6-4D5E-9906-FCC7A060F5DB}"/>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6" name="Footer Placeholder 5">
            <a:extLst>
              <a:ext uri="{FF2B5EF4-FFF2-40B4-BE49-F238E27FC236}">
                <a16:creationId xmlns:a16="http://schemas.microsoft.com/office/drawing/2014/main" id="{130DDEFD-A3A5-444E-8E65-701DAEB20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79D0F-C9A1-4BC0-9B4A-ABE6C80C4A72}"/>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25929342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C891-4880-4D0B-9E55-9F27C1857787}"/>
              </a:ext>
            </a:extLst>
          </p:cNvPr>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92D1432F-4EEA-4BB4-9F4F-48259A8B07B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38876E32-C0DC-4BCD-A029-14D1B6E9295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280EB81-8549-4288-A498-2CB43F331E18}"/>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6" name="Footer Placeholder 5">
            <a:extLst>
              <a:ext uri="{FF2B5EF4-FFF2-40B4-BE49-F238E27FC236}">
                <a16:creationId xmlns:a16="http://schemas.microsoft.com/office/drawing/2014/main" id="{B696268C-C101-46DF-995E-A88AAF924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7B873-ECF1-4F3F-8BD6-1D69E9701DF6}"/>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342589963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0845-E825-4285-8EED-FE3A0B1D8FD8}"/>
              </a:ext>
            </a:extLst>
          </p:cNvPr>
          <p:cNvSpPr>
            <a:spLocks noGrp="1"/>
          </p:cNvSpPr>
          <p:nvPr>
            <p:ph type="title" hasCustomPrompt="1"/>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51D56E50-A984-414F-A9A9-B519BE7368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117DF-65FC-44A6-8138-96B5B3EF2C66}"/>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5" name="Footer Placeholder 4">
            <a:extLst>
              <a:ext uri="{FF2B5EF4-FFF2-40B4-BE49-F238E27FC236}">
                <a16:creationId xmlns:a16="http://schemas.microsoft.com/office/drawing/2014/main" id="{DED7D0C2-170D-4FBF-93F6-4CF6F36F5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3EB02-1594-4D15-A7D0-02B84B76A0AB}"/>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426445603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63475-CDA8-4777-B4AA-4B56B94F7C77}"/>
              </a:ext>
            </a:extLst>
          </p:cNvPr>
          <p:cNvSpPr>
            <a:spLocks noGrp="1"/>
          </p:cNvSpPr>
          <p:nvPr>
            <p:ph type="title" orient="vert" hasCustomPrompt="1"/>
          </p:nvPr>
        </p:nvSpPr>
        <p:spPr>
          <a:xfrm>
            <a:off x="6543675" y="273844"/>
            <a:ext cx="1971675" cy="435887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638A40F-9E25-4D31-9E8E-FBD087EB3217}"/>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D4CC5-EF86-4A73-9C47-2F40153608C7}"/>
              </a:ext>
            </a:extLst>
          </p:cNvPr>
          <p:cNvSpPr>
            <a:spLocks noGrp="1"/>
          </p:cNvSpPr>
          <p:nvPr>
            <p:ph type="dt" sz="half" idx="10"/>
          </p:nvPr>
        </p:nvSpPr>
        <p:spPr/>
        <p:txBody>
          <a:bodyPr/>
          <a:lstStyle/>
          <a:p>
            <a:fld id="{BAFD8A62-138A-4536-A129-FE5317EF89DD}" type="datetimeFigureOut">
              <a:rPr lang="en-US" smtClean="0"/>
              <a:t>11/5/2023</a:t>
            </a:fld>
            <a:endParaRPr lang="en-US"/>
          </a:p>
        </p:txBody>
      </p:sp>
      <p:sp>
        <p:nvSpPr>
          <p:cNvPr id="5" name="Footer Placeholder 4">
            <a:extLst>
              <a:ext uri="{FF2B5EF4-FFF2-40B4-BE49-F238E27FC236}">
                <a16:creationId xmlns:a16="http://schemas.microsoft.com/office/drawing/2014/main" id="{220C9F5D-947D-4471-9A4E-AAE1F6EAC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361AB-DCAC-4843-BCBD-CDEE9A6360A8}"/>
              </a:ext>
            </a:extLst>
          </p:cNvPr>
          <p:cNvSpPr>
            <a:spLocks noGrp="1"/>
          </p:cNvSpPr>
          <p:nvPr>
            <p:ph type="sldNum" sz="quarter" idx="12"/>
          </p:nvPr>
        </p:nvSpPr>
        <p:spPr/>
        <p:txBody>
          <a:bodyPr/>
          <a:lstStyle/>
          <a:p>
            <a:fld id="{C01E8D51-C2C7-4656-BC41-2D98C74514CD}" type="slidenum">
              <a:rPr lang="en-US" smtClean="0"/>
              <a:t>‹#›</a:t>
            </a:fld>
            <a:endParaRPr lang="en-US"/>
          </a:p>
        </p:txBody>
      </p:sp>
    </p:spTree>
    <p:extLst>
      <p:ext uri="{BB962C8B-B14F-4D97-AF65-F5344CB8AC3E}">
        <p14:creationId xmlns:p14="http://schemas.microsoft.com/office/powerpoint/2010/main" val="429103535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70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1" y="285751"/>
            <a:ext cx="8067675" cy="850106"/>
          </a:xfrm>
        </p:spPr>
        <p:txBody>
          <a:bodyPr/>
          <a:lstStyle/>
          <a:p>
            <a:r>
              <a:rPr lang="en-US"/>
              <a:t>Click to edit Master title style</a:t>
            </a:r>
          </a:p>
        </p:txBody>
      </p:sp>
      <p:sp>
        <p:nvSpPr>
          <p:cNvPr id="3" name="Text Placeholder 2"/>
          <p:cNvSpPr>
            <a:spLocks noGrp="1"/>
          </p:cNvSpPr>
          <p:nvPr>
            <p:ph type="body" sz="half" idx="1"/>
          </p:nvPr>
        </p:nvSpPr>
        <p:spPr>
          <a:xfrm>
            <a:off x="533400" y="1485901"/>
            <a:ext cx="3957638" cy="3193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9" y="1485901"/>
            <a:ext cx="3957637" cy="3193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idx="10"/>
          </p:nvPr>
        </p:nvSpPr>
        <p:spPr>
          <a:xfrm>
            <a:off x="533401" y="4743451"/>
            <a:ext cx="5857875" cy="297656"/>
          </a:xfrm>
        </p:spPr>
        <p:txBody>
          <a:bodyPr/>
          <a:lstStyle>
            <a:lvl1pPr>
              <a:defRPr/>
            </a:lvl1pPr>
          </a:lstStyle>
          <a:p>
            <a:pPr>
              <a:defRPr/>
            </a:pPr>
            <a:r>
              <a:rPr lang="en-US"/>
              <a:t>ASP.NET Programming with C# and SQL Server, First Edition</a:t>
            </a:r>
          </a:p>
        </p:txBody>
      </p:sp>
      <p:sp>
        <p:nvSpPr>
          <p:cNvPr id="6" name="Slide Number Placeholder 5"/>
          <p:cNvSpPr>
            <a:spLocks noGrp="1"/>
          </p:cNvSpPr>
          <p:nvPr>
            <p:ph type="sldNum" idx="11"/>
          </p:nvPr>
        </p:nvSpPr>
        <p:spPr>
          <a:xfrm>
            <a:off x="6553201" y="4743451"/>
            <a:ext cx="1895475" cy="297656"/>
          </a:xfrm>
        </p:spPr>
        <p:txBody>
          <a:bodyPr/>
          <a:lstStyle>
            <a:lvl1pPr>
              <a:defRPr smtClean="0"/>
            </a:lvl1pPr>
          </a:lstStyle>
          <a:p>
            <a:pPr>
              <a:defRPr/>
            </a:pPr>
            <a:fld id="{129B23B4-9823-4757-A543-A9C3C2036C16}" type="slidenum">
              <a:rPr lang="en-US" altLang="en-US"/>
              <a:pPr>
                <a:defRPr/>
              </a:pPr>
              <a:t>‹#›</a:t>
            </a:fld>
            <a:endParaRPr lang="en-US" altLang="en-US"/>
          </a:p>
        </p:txBody>
      </p:sp>
    </p:spTree>
    <p:extLst>
      <p:ext uri="{BB962C8B-B14F-4D97-AF65-F5344CB8AC3E}">
        <p14:creationId xmlns:p14="http://schemas.microsoft.com/office/powerpoint/2010/main" val="577246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F07-AA9D-4F6E-8ECA-023E3709CA27}"/>
              </a:ext>
            </a:extLst>
          </p:cNvPr>
          <p:cNvSpPr>
            <a:spLocks noGrp="1"/>
          </p:cNvSpPr>
          <p:nvPr>
            <p:ph type="ctrTitle" hasCustomPrompt="1"/>
          </p:nvPr>
        </p:nvSpPr>
        <p:spPr>
          <a:xfrm>
            <a:off x="1143000" y="841772"/>
            <a:ext cx="6858000" cy="1790700"/>
          </a:xfrm>
        </p:spPr>
        <p:txBody>
          <a:bodyPr anchor="b"/>
          <a:lstStyle>
            <a:lvl1pPr algn="ctr">
              <a:defRPr sz="4500"/>
            </a:lvl1pPr>
          </a:lstStyle>
          <a:p>
            <a:r>
              <a:rPr lang="en-US" dirty="0"/>
              <a:t>CLICK TO EDIT MASTER TITLE STYLE</a:t>
            </a:r>
            <a:endParaRPr lang="en-MY" dirty="0"/>
          </a:p>
        </p:txBody>
      </p:sp>
      <p:sp>
        <p:nvSpPr>
          <p:cNvPr id="3" name="Subtitle 2">
            <a:extLst>
              <a:ext uri="{FF2B5EF4-FFF2-40B4-BE49-F238E27FC236}">
                <a16:creationId xmlns:a16="http://schemas.microsoft.com/office/drawing/2014/main" id="{6BB6A349-7946-4903-A6AF-6171809967D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1C67641-0003-49AF-875E-AD17AE2B637B}"/>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5" name="Footer Placeholder 4">
            <a:extLst>
              <a:ext uri="{FF2B5EF4-FFF2-40B4-BE49-F238E27FC236}">
                <a16:creationId xmlns:a16="http://schemas.microsoft.com/office/drawing/2014/main" id="{BE80F421-27B0-4465-BB45-AAE78F70337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D1D87D9-7DFE-4DE4-9702-99DEEB310325}"/>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10866980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E5D1-8280-4028-B842-A3B74B8AE036}"/>
              </a:ext>
            </a:extLst>
          </p:cNvPr>
          <p:cNvSpPr>
            <a:spLocks noGrp="1"/>
          </p:cNvSpPr>
          <p:nvPr>
            <p:ph type="title" hasCustomPrompt="1"/>
          </p:nvPr>
        </p:nvSpPr>
        <p:spPr/>
        <p:txBody>
          <a:bodyPr/>
          <a:lstStyle/>
          <a:p>
            <a:r>
              <a:rPr lang="en-US" dirty="0"/>
              <a:t>CLICK TO EDIT MASTER TITLE STYLE</a:t>
            </a:r>
            <a:endParaRPr lang="en-MY" dirty="0"/>
          </a:p>
        </p:txBody>
      </p:sp>
      <p:sp>
        <p:nvSpPr>
          <p:cNvPr id="3" name="Content Placeholder 2">
            <a:extLst>
              <a:ext uri="{FF2B5EF4-FFF2-40B4-BE49-F238E27FC236}">
                <a16:creationId xmlns:a16="http://schemas.microsoft.com/office/drawing/2014/main" id="{46E65CFC-AF43-4CBD-A89C-EA43F0AC75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3256ABF-4DB8-45FD-8F97-FBE50A03D1B6}"/>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5" name="Footer Placeholder 4">
            <a:extLst>
              <a:ext uri="{FF2B5EF4-FFF2-40B4-BE49-F238E27FC236}">
                <a16:creationId xmlns:a16="http://schemas.microsoft.com/office/drawing/2014/main" id="{9C59005E-0ED5-43D2-BCBE-7F425C1512B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10D0958-50AC-4B80-919F-6CDAF6A4B267}"/>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46873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71FC-E44F-4017-A545-5B42ABA50CA9}"/>
              </a:ext>
            </a:extLst>
          </p:cNvPr>
          <p:cNvSpPr>
            <a:spLocks noGrp="1"/>
          </p:cNvSpPr>
          <p:nvPr>
            <p:ph type="title" hasCustomPrompt="1"/>
          </p:nvPr>
        </p:nvSpPr>
        <p:spPr>
          <a:xfrm>
            <a:off x="623888" y="1282304"/>
            <a:ext cx="7886700" cy="2139553"/>
          </a:xfrm>
        </p:spPr>
        <p:txBody>
          <a:bodyPr anchor="b"/>
          <a:lstStyle>
            <a:lvl1pPr>
              <a:defRPr sz="4500"/>
            </a:lvl1pPr>
          </a:lstStyle>
          <a:p>
            <a:r>
              <a:rPr lang="en-US" dirty="0"/>
              <a:t>CLICK TO EDIT MASTER TITLE STYLE</a:t>
            </a:r>
            <a:endParaRPr lang="en-MY" dirty="0"/>
          </a:p>
        </p:txBody>
      </p:sp>
      <p:sp>
        <p:nvSpPr>
          <p:cNvPr id="3" name="Text Placeholder 2">
            <a:extLst>
              <a:ext uri="{FF2B5EF4-FFF2-40B4-BE49-F238E27FC236}">
                <a16:creationId xmlns:a16="http://schemas.microsoft.com/office/drawing/2014/main" id="{6B06C362-C5F5-4FD3-A950-172D4AC0382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8846DE-FE32-4970-A1ED-5187EA75C98E}"/>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5" name="Footer Placeholder 4">
            <a:extLst>
              <a:ext uri="{FF2B5EF4-FFF2-40B4-BE49-F238E27FC236}">
                <a16:creationId xmlns:a16="http://schemas.microsoft.com/office/drawing/2014/main" id="{930524C2-9679-4E67-A058-157006BFDF8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55390C2-4780-4EA9-A3F4-0B676BB708EB}"/>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4042527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A660-23B8-4B08-860A-2884DC2D64E1}"/>
              </a:ext>
            </a:extLst>
          </p:cNvPr>
          <p:cNvSpPr>
            <a:spLocks noGrp="1"/>
          </p:cNvSpPr>
          <p:nvPr>
            <p:ph type="title" hasCustomPrompt="1"/>
          </p:nvPr>
        </p:nvSpPr>
        <p:spPr/>
        <p:txBody>
          <a:bodyPr/>
          <a:lstStyle/>
          <a:p>
            <a:r>
              <a:rPr lang="en-US" dirty="0"/>
              <a:t>CLICK TO EDIT MASTER TITLE STYLE</a:t>
            </a:r>
            <a:endParaRPr lang="en-MY" dirty="0"/>
          </a:p>
        </p:txBody>
      </p:sp>
      <p:sp>
        <p:nvSpPr>
          <p:cNvPr id="3" name="Content Placeholder 2">
            <a:extLst>
              <a:ext uri="{FF2B5EF4-FFF2-40B4-BE49-F238E27FC236}">
                <a16:creationId xmlns:a16="http://schemas.microsoft.com/office/drawing/2014/main" id="{364A269B-5BC3-4848-8EB8-DDCA3F05F3D9}"/>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F6045362-0A69-4E0C-AC80-7B4901CD15F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98EDF5A-FEE0-4F3B-8CAE-A3DDB1EAB94A}"/>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6" name="Footer Placeholder 5">
            <a:extLst>
              <a:ext uri="{FF2B5EF4-FFF2-40B4-BE49-F238E27FC236}">
                <a16:creationId xmlns:a16="http://schemas.microsoft.com/office/drawing/2014/main" id="{3178D61B-86DF-4BC4-859F-1550C94F599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C1E81BA-5460-4774-8E15-FCBDD6E62589}"/>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415336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A269-1169-438A-A5D3-697F10A201DB}"/>
              </a:ext>
            </a:extLst>
          </p:cNvPr>
          <p:cNvSpPr>
            <a:spLocks noGrp="1"/>
          </p:cNvSpPr>
          <p:nvPr>
            <p:ph type="title" hasCustomPrompt="1"/>
          </p:nvPr>
        </p:nvSpPr>
        <p:spPr>
          <a:xfrm>
            <a:off x="629841" y="273844"/>
            <a:ext cx="7886700" cy="994172"/>
          </a:xfrm>
        </p:spPr>
        <p:txBody>
          <a:bodyPr/>
          <a:lstStyle/>
          <a:p>
            <a:r>
              <a:rPr lang="en-US" dirty="0"/>
              <a:t>CLICK TO EDIT MASTER TITLE STYLE</a:t>
            </a:r>
            <a:endParaRPr lang="en-MY" dirty="0"/>
          </a:p>
        </p:txBody>
      </p:sp>
      <p:sp>
        <p:nvSpPr>
          <p:cNvPr id="3" name="Text Placeholder 2">
            <a:extLst>
              <a:ext uri="{FF2B5EF4-FFF2-40B4-BE49-F238E27FC236}">
                <a16:creationId xmlns:a16="http://schemas.microsoft.com/office/drawing/2014/main" id="{1D0A87C9-E49A-4AD1-ABAF-7255006FF6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0DC08EA-2078-414B-BF73-0DA81F56AB7D}"/>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9CB7C32-C67B-4B18-A37B-CE0C3BDC853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1D3246E-182F-4B37-8913-4F1E7E8CD93C}"/>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0D1A3958-97F9-43EB-86A4-F21E576815A5}"/>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8" name="Footer Placeholder 7">
            <a:extLst>
              <a:ext uri="{FF2B5EF4-FFF2-40B4-BE49-F238E27FC236}">
                <a16:creationId xmlns:a16="http://schemas.microsoft.com/office/drawing/2014/main" id="{9ABFD090-66BB-45C8-B93F-33D56FD2824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A05D0A8-EE82-4416-9460-B0B91C05E860}"/>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2761372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16A1-0019-4FB2-BB4F-8C0307879DE3}"/>
              </a:ext>
            </a:extLst>
          </p:cNvPr>
          <p:cNvSpPr>
            <a:spLocks noGrp="1"/>
          </p:cNvSpPr>
          <p:nvPr>
            <p:ph type="title" hasCustomPrompt="1"/>
          </p:nvPr>
        </p:nvSpPr>
        <p:spPr/>
        <p:txBody>
          <a:bodyPr/>
          <a:lstStyle/>
          <a:p>
            <a:r>
              <a:rPr lang="en-US" dirty="0"/>
              <a:t>CLICK TO EDIT MASTER TITLE STYLE</a:t>
            </a:r>
            <a:endParaRPr lang="en-MY" dirty="0"/>
          </a:p>
        </p:txBody>
      </p:sp>
      <p:sp>
        <p:nvSpPr>
          <p:cNvPr id="3" name="Date Placeholder 2">
            <a:extLst>
              <a:ext uri="{FF2B5EF4-FFF2-40B4-BE49-F238E27FC236}">
                <a16:creationId xmlns:a16="http://schemas.microsoft.com/office/drawing/2014/main" id="{D1B4A657-BA2B-41F6-AD89-6C2CDE9527E7}"/>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4" name="Footer Placeholder 3">
            <a:extLst>
              <a:ext uri="{FF2B5EF4-FFF2-40B4-BE49-F238E27FC236}">
                <a16:creationId xmlns:a16="http://schemas.microsoft.com/office/drawing/2014/main" id="{139150C1-6567-41AC-BEBF-51536124E18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02D059B-7522-49BF-9425-EB567F192B6B}"/>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3047343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21EB7-9F98-498E-BC20-A8B312359534}"/>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3" name="Footer Placeholder 2">
            <a:extLst>
              <a:ext uri="{FF2B5EF4-FFF2-40B4-BE49-F238E27FC236}">
                <a16:creationId xmlns:a16="http://schemas.microsoft.com/office/drawing/2014/main" id="{FBB06713-E3B4-4A39-8544-A2DFBE4B7CF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CC8475A-F7CB-4BCD-8ECC-B21233D73003}"/>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479190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Rectangle 4"/>
          <p:cNvSpPr/>
          <p:nvPr userDrawn="1"/>
        </p:nvSpPr>
        <p:spPr>
          <a:xfrm>
            <a:off x="8028879" y="4039530"/>
            <a:ext cx="1115122" cy="1103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Date Placeholder 1">
            <a:extLst>
              <a:ext uri="{FF2B5EF4-FFF2-40B4-BE49-F238E27FC236}">
                <a16:creationId xmlns:a16="http://schemas.microsoft.com/office/drawing/2014/main" id="{B2821EB7-9F98-498E-BC20-A8B312359534}"/>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3" name="Footer Placeholder 2">
            <a:extLst>
              <a:ext uri="{FF2B5EF4-FFF2-40B4-BE49-F238E27FC236}">
                <a16:creationId xmlns:a16="http://schemas.microsoft.com/office/drawing/2014/main" id="{FBB06713-E3B4-4A39-8544-A2DFBE4B7CF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CC8475A-F7CB-4BCD-8ECC-B21233D73003}"/>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27195834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4"/>
          <p:cNvSpPr/>
          <p:nvPr userDrawn="1"/>
        </p:nvSpPr>
        <p:spPr>
          <a:xfrm>
            <a:off x="8028879" y="4039530"/>
            <a:ext cx="1115122" cy="1103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Date Placeholder 1">
            <a:extLst>
              <a:ext uri="{FF2B5EF4-FFF2-40B4-BE49-F238E27FC236}">
                <a16:creationId xmlns:a16="http://schemas.microsoft.com/office/drawing/2014/main" id="{B2821EB7-9F98-498E-BC20-A8B312359534}"/>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3" name="Footer Placeholder 2">
            <a:extLst>
              <a:ext uri="{FF2B5EF4-FFF2-40B4-BE49-F238E27FC236}">
                <a16:creationId xmlns:a16="http://schemas.microsoft.com/office/drawing/2014/main" id="{FBB06713-E3B4-4A39-8544-A2DFBE4B7CF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3CC8475A-F7CB-4BCD-8ECC-B21233D73003}"/>
              </a:ext>
            </a:extLst>
          </p:cNvPr>
          <p:cNvSpPr>
            <a:spLocks noGrp="1"/>
          </p:cNvSpPr>
          <p:nvPr>
            <p:ph type="sldNum" sz="quarter" idx="12"/>
          </p:nvPr>
        </p:nvSpPr>
        <p:spPr/>
        <p:txBody>
          <a:bodyPr/>
          <a:lstStyle/>
          <a:p>
            <a:fld id="{E38C6999-0B9A-46A6-B37E-B58C80B34EE1}" type="slidenum">
              <a:rPr lang="en-MY" smtClean="0"/>
              <a:t>‹#›</a:t>
            </a:fld>
            <a:endParaRPr lang="en-MY"/>
          </a:p>
        </p:txBody>
      </p:sp>
      <p:grpSp>
        <p:nvGrpSpPr>
          <p:cNvPr id="6" name="Group 5">
            <a:extLst>
              <a:ext uri="{FF2B5EF4-FFF2-40B4-BE49-F238E27FC236}">
                <a16:creationId xmlns:a16="http://schemas.microsoft.com/office/drawing/2014/main" id="{BE1751AB-A6AC-45A0-A612-F5621708B5C9}"/>
              </a:ext>
            </a:extLst>
          </p:cNvPr>
          <p:cNvGrpSpPr/>
          <p:nvPr userDrawn="1"/>
        </p:nvGrpSpPr>
        <p:grpSpPr>
          <a:xfrm>
            <a:off x="554265" y="1350981"/>
            <a:ext cx="1688542" cy="3151536"/>
            <a:chOff x="3501573" y="3178068"/>
            <a:chExt cx="1340594" cy="2737840"/>
          </a:xfrm>
        </p:grpSpPr>
        <p:sp>
          <p:nvSpPr>
            <p:cNvPr id="7" name="Freeform: Shape 6">
              <a:extLst>
                <a:ext uri="{FF2B5EF4-FFF2-40B4-BE49-F238E27FC236}">
                  <a16:creationId xmlns:a16="http://schemas.microsoft.com/office/drawing/2014/main" id="{8B1E4DF0-C636-485D-B664-071FBACF36E2}"/>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68A91901-4E8F-42A3-9187-9B9FCFAEF03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sz="1350"/>
            </a:p>
          </p:txBody>
        </p:sp>
        <p:sp>
          <p:nvSpPr>
            <p:cNvPr id="9" name="Freeform: Shape 8">
              <a:extLst>
                <a:ext uri="{FF2B5EF4-FFF2-40B4-BE49-F238E27FC236}">
                  <a16:creationId xmlns:a16="http://schemas.microsoft.com/office/drawing/2014/main" id="{B2BB2ED2-B4C6-4D86-9166-4A5FE4058E8A}"/>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B5DE7772-4753-4B68-AD76-C26C964120AE}"/>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694AFB33-AC89-464F-8ED1-CE345B936915}"/>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sz="1350"/>
            </a:p>
          </p:txBody>
        </p:sp>
        <p:sp>
          <p:nvSpPr>
            <p:cNvPr id="12" name="Freeform: Shape 11">
              <a:extLst>
                <a:ext uri="{FF2B5EF4-FFF2-40B4-BE49-F238E27FC236}">
                  <a16:creationId xmlns:a16="http://schemas.microsoft.com/office/drawing/2014/main" id="{95E2DBF4-6740-488C-A4BA-1F15E2252BB0}"/>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sz="1350" dirty="0"/>
            </a:p>
          </p:txBody>
        </p:sp>
        <p:grpSp>
          <p:nvGrpSpPr>
            <p:cNvPr id="13" name="Group 12">
              <a:extLst>
                <a:ext uri="{FF2B5EF4-FFF2-40B4-BE49-F238E27FC236}">
                  <a16:creationId xmlns:a16="http://schemas.microsoft.com/office/drawing/2014/main" id="{2AB7C0FD-D9A1-4528-8CF2-4042283A4779}"/>
                </a:ext>
              </a:extLst>
            </p:cNvPr>
            <p:cNvGrpSpPr/>
            <p:nvPr/>
          </p:nvGrpSpPr>
          <p:grpSpPr>
            <a:xfrm>
              <a:off x="4088508" y="5635852"/>
              <a:ext cx="173080" cy="173080"/>
              <a:chOff x="6768665" y="6038214"/>
              <a:chExt cx="147968" cy="147968"/>
            </a:xfrm>
          </p:grpSpPr>
          <p:sp>
            <p:nvSpPr>
              <p:cNvPr id="17" name="Oval 16">
                <a:extLst>
                  <a:ext uri="{FF2B5EF4-FFF2-40B4-BE49-F238E27FC236}">
                    <a16:creationId xmlns:a16="http://schemas.microsoft.com/office/drawing/2014/main" id="{2D072A14-7224-4A9F-87BD-F6E1CFCC16F5}"/>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a:extLst>
                  <a:ext uri="{FF2B5EF4-FFF2-40B4-BE49-F238E27FC236}">
                    <a16:creationId xmlns:a16="http://schemas.microsoft.com/office/drawing/2014/main" id="{0E8C306F-FF8D-480B-8ED5-0801E98CE6C1}"/>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4" name="Freeform: Shape 13">
              <a:extLst>
                <a:ext uri="{FF2B5EF4-FFF2-40B4-BE49-F238E27FC236}">
                  <a16:creationId xmlns:a16="http://schemas.microsoft.com/office/drawing/2014/main" id="{51DA8C3F-BE17-479C-912B-FF10F8099479}"/>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350">
                <a:solidFill>
                  <a:schemeClr val="tx1"/>
                </a:solidFill>
              </a:endParaRPr>
            </a:p>
          </p:txBody>
        </p:sp>
        <p:sp>
          <p:nvSpPr>
            <p:cNvPr id="15" name="Rectangle: Rounded Corners 14">
              <a:extLst>
                <a:ext uri="{FF2B5EF4-FFF2-40B4-BE49-F238E27FC236}">
                  <a16:creationId xmlns:a16="http://schemas.microsoft.com/office/drawing/2014/main" id="{783AAC82-F41E-4E06-96A8-BFFC07CB1F3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6A2E72B9-9DC8-4E9C-A660-A4EB85E43BB0}"/>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9" name="Picture Placeholder 2">
            <a:extLst>
              <a:ext uri="{FF2B5EF4-FFF2-40B4-BE49-F238E27FC236}">
                <a16:creationId xmlns:a16="http://schemas.microsoft.com/office/drawing/2014/main" id="{F7149143-74EC-40C1-A13F-34FD859FCAA4}"/>
              </a:ext>
            </a:extLst>
          </p:cNvPr>
          <p:cNvSpPr>
            <a:spLocks noGrp="1"/>
          </p:cNvSpPr>
          <p:nvPr>
            <p:ph type="pic" idx="13" hasCustomPrompt="1"/>
          </p:nvPr>
        </p:nvSpPr>
        <p:spPr>
          <a:xfrm>
            <a:off x="742120" y="1863233"/>
            <a:ext cx="1356323" cy="2215454"/>
          </a:xfrm>
          <a:prstGeom prst="rect">
            <a:avLst/>
          </a:prstGeom>
          <a:solidFill>
            <a:schemeClr val="bg1">
              <a:lumMod val="95000"/>
            </a:schemeClr>
          </a:solidFill>
        </p:spPr>
        <p:txBody>
          <a:bodyPr anchor="ctr"/>
          <a:lstStyle>
            <a:lvl1pPr marL="0" indent="0" algn="ctr">
              <a:buNone/>
              <a:defRPr sz="900">
                <a:latin typeface="+mn-lt"/>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 </a:t>
            </a:r>
            <a:endParaRPr lang="ko-KR" altLang="en-US" dirty="0"/>
          </a:p>
        </p:txBody>
      </p:sp>
      <p:sp>
        <p:nvSpPr>
          <p:cNvPr id="21" name="Text Placeholder 9">
            <a:extLst>
              <a:ext uri="{FF2B5EF4-FFF2-40B4-BE49-F238E27FC236}">
                <a16:creationId xmlns:a16="http://schemas.microsoft.com/office/drawing/2014/main" id="{CC9D4325-CD33-4CFD-98FD-1AC39ECEEADC}"/>
              </a:ext>
            </a:extLst>
          </p:cNvPr>
          <p:cNvSpPr>
            <a:spLocks noGrp="1"/>
          </p:cNvSpPr>
          <p:nvPr>
            <p:ph type="body" sz="quarter" idx="14"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47269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86C6-4EDB-4753-B067-FE8378E745EE}"/>
              </a:ext>
            </a:extLst>
          </p:cNvPr>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endParaRPr lang="en-MY" dirty="0"/>
          </a:p>
        </p:txBody>
      </p:sp>
      <p:sp>
        <p:nvSpPr>
          <p:cNvPr id="3" name="Content Placeholder 2">
            <a:extLst>
              <a:ext uri="{FF2B5EF4-FFF2-40B4-BE49-F238E27FC236}">
                <a16:creationId xmlns:a16="http://schemas.microsoft.com/office/drawing/2014/main" id="{37661F14-73FB-4847-885D-C9266FE0F6F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0535ABA0-7D55-4FC9-962C-B9EC250AF02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DAA2C3A-188E-44FB-939D-D6245932261C}"/>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6" name="Footer Placeholder 5">
            <a:extLst>
              <a:ext uri="{FF2B5EF4-FFF2-40B4-BE49-F238E27FC236}">
                <a16:creationId xmlns:a16="http://schemas.microsoft.com/office/drawing/2014/main" id="{181BD9EA-4907-46ED-AACE-2E309F010A5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881D4-260D-44FC-B72E-BE62C90111F6}"/>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3490989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71EE-84D1-4673-A2F0-FC0DE4DA6C7C}"/>
              </a:ext>
            </a:extLst>
          </p:cNvPr>
          <p:cNvSpPr>
            <a:spLocks noGrp="1"/>
          </p:cNvSpPr>
          <p:nvPr>
            <p:ph type="title" hasCustomPrompt="1"/>
          </p:nvPr>
        </p:nvSpPr>
        <p:spPr>
          <a:xfrm>
            <a:off x="629841" y="342900"/>
            <a:ext cx="2949178" cy="1200150"/>
          </a:xfrm>
        </p:spPr>
        <p:txBody>
          <a:bodyPr anchor="b"/>
          <a:lstStyle>
            <a:lvl1pPr>
              <a:defRPr sz="2400"/>
            </a:lvl1pPr>
          </a:lstStyle>
          <a:p>
            <a:r>
              <a:rPr lang="en-US" dirty="0"/>
              <a:t>CLICK TO EDIT MASTER TITLE STYLE</a:t>
            </a:r>
            <a:endParaRPr lang="en-MY" dirty="0"/>
          </a:p>
        </p:txBody>
      </p:sp>
      <p:sp>
        <p:nvSpPr>
          <p:cNvPr id="3" name="Picture Placeholder 2">
            <a:extLst>
              <a:ext uri="{FF2B5EF4-FFF2-40B4-BE49-F238E27FC236}">
                <a16:creationId xmlns:a16="http://schemas.microsoft.com/office/drawing/2014/main" id="{66A75872-FDAB-4294-B2B8-A6948BF6768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MY"/>
          </a:p>
        </p:txBody>
      </p:sp>
      <p:sp>
        <p:nvSpPr>
          <p:cNvPr id="4" name="Text Placeholder 3">
            <a:extLst>
              <a:ext uri="{FF2B5EF4-FFF2-40B4-BE49-F238E27FC236}">
                <a16:creationId xmlns:a16="http://schemas.microsoft.com/office/drawing/2014/main" id="{CFF083E4-F6E4-4A91-96AA-ED191B6D00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107E96A-AA8A-4588-B19D-DFA3ABD39C73}"/>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6" name="Footer Placeholder 5">
            <a:extLst>
              <a:ext uri="{FF2B5EF4-FFF2-40B4-BE49-F238E27FC236}">
                <a16:creationId xmlns:a16="http://schemas.microsoft.com/office/drawing/2014/main" id="{BB859446-7CA7-4942-BE56-B31082204D5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6F0BA1F-39FD-4650-A4AD-39089396A9EC}"/>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2011754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B337-F4DF-455C-B98C-DD922DC37FCD}"/>
              </a:ext>
            </a:extLst>
          </p:cNvPr>
          <p:cNvSpPr>
            <a:spLocks noGrp="1"/>
          </p:cNvSpPr>
          <p:nvPr>
            <p:ph type="title" hasCustomPrompt="1"/>
          </p:nvPr>
        </p:nvSpPr>
        <p:spPr/>
        <p:txBody>
          <a:bodyPr/>
          <a:lstStyle/>
          <a:p>
            <a:r>
              <a:rPr lang="en-US" dirty="0"/>
              <a:t>CLICK TO EDIT MASTER TITLE STYLE</a:t>
            </a:r>
            <a:endParaRPr lang="en-MY" dirty="0"/>
          </a:p>
        </p:txBody>
      </p:sp>
      <p:sp>
        <p:nvSpPr>
          <p:cNvPr id="3" name="Vertical Text Placeholder 2">
            <a:extLst>
              <a:ext uri="{FF2B5EF4-FFF2-40B4-BE49-F238E27FC236}">
                <a16:creationId xmlns:a16="http://schemas.microsoft.com/office/drawing/2014/main" id="{503F8753-8131-4ED2-976F-5CCC5B6780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492CB43-63C7-44B1-88E5-BCA7E2F17FBB}"/>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5" name="Footer Placeholder 4">
            <a:extLst>
              <a:ext uri="{FF2B5EF4-FFF2-40B4-BE49-F238E27FC236}">
                <a16:creationId xmlns:a16="http://schemas.microsoft.com/office/drawing/2014/main" id="{58B0329A-EB8F-4DE8-90D5-2828D568371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6A5F5C7-9FFE-4336-A2B4-E21C35F58F05}"/>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41308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E2E1D-3FE0-4968-B93A-0CBBED0F516E}"/>
              </a:ext>
            </a:extLst>
          </p:cNvPr>
          <p:cNvSpPr>
            <a:spLocks noGrp="1"/>
          </p:cNvSpPr>
          <p:nvPr>
            <p:ph type="title" orient="vert" hasCustomPrompt="1"/>
          </p:nvPr>
        </p:nvSpPr>
        <p:spPr>
          <a:xfrm>
            <a:off x="6543675" y="273844"/>
            <a:ext cx="1971675" cy="4358879"/>
          </a:xfrm>
        </p:spPr>
        <p:txBody>
          <a:bodyPr vert="eaVert"/>
          <a:lstStyle/>
          <a:p>
            <a:r>
              <a:rPr lang="en-US" dirty="0"/>
              <a:t>CLICK TO EDIT MASTER TITLE STYLE</a:t>
            </a:r>
            <a:endParaRPr lang="en-MY" dirty="0"/>
          </a:p>
        </p:txBody>
      </p:sp>
      <p:sp>
        <p:nvSpPr>
          <p:cNvPr id="3" name="Vertical Text Placeholder 2">
            <a:extLst>
              <a:ext uri="{FF2B5EF4-FFF2-40B4-BE49-F238E27FC236}">
                <a16:creationId xmlns:a16="http://schemas.microsoft.com/office/drawing/2014/main" id="{DF9C2659-B5F0-432C-AE83-B4DC52B9C5E5}"/>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8FB9AD7-1E71-4D56-BC92-1C2DC2D14FFB}"/>
              </a:ext>
            </a:extLst>
          </p:cNvPr>
          <p:cNvSpPr>
            <a:spLocks noGrp="1"/>
          </p:cNvSpPr>
          <p:nvPr>
            <p:ph type="dt" sz="half" idx="10"/>
          </p:nvPr>
        </p:nvSpPr>
        <p:spPr/>
        <p:txBody>
          <a:bodyPr/>
          <a:lstStyle/>
          <a:p>
            <a:fld id="{6967778B-0CEC-45AE-B0D6-7A7403A3B160}" type="datetimeFigureOut">
              <a:rPr lang="en-MY" smtClean="0"/>
              <a:t>5/11/2023</a:t>
            </a:fld>
            <a:endParaRPr lang="en-MY"/>
          </a:p>
        </p:txBody>
      </p:sp>
      <p:sp>
        <p:nvSpPr>
          <p:cNvPr id="5" name="Footer Placeholder 4">
            <a:extLst>
              <a:ext uri="{FF2B5EF4-FFF2-40B4-BE49-F238E27FC236}">
                <a16:creationId xmlns:a16="http://schemas.microsoft.com/office/drawing/2014/main" id="{7A8B4ECE-2B28-4723-BBA7-8A6644BDAEE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C6E33A3-5955-41E6-BBA3-05472EE5AD01}"/>
              </a:ext>
            </a:extLst>
          </p:cNvPr>
          <p:cNvSpPr>
            <a:spLocks noGrp="1"/>
          </p:cNvSpPr>
          <p:nvPr>
            <p:ph type="sldNum" sz="quarter" idx="12"/>
          </p:nvPr>
        </p:nvSpPr>
        <p:spPr/>
        <p:txBody>
          <a:bodyPr/>
          <a:lstStyle/>
          <a:p>
            <a:fld id="{E38C6999-0B9A-46A6-B37E-B58C80B34EE1}" type="slidenum">
              <a:rPr lang="en-MY" smtClean="0"/>
              <a:t>‹#›</a:t>
            </a:fld>
            <a:endParaRPr lang="en-MY"/>
          </a:p>
        </p:txBody>
      </p:sp>
    </p:spTree>
    <p:extLst>
      <p:ext uri="{BB962C8B-B14F-4D97-AF65-F5344CB8AC3E}">
        <p14:creationId xmlns:p14="http://schemas.microsoft.com/office/powerpoint/2010/main" val="2565175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3" name="그림 개체 틀 4">
            <a:extLst>
              <a:ext uri="{FF2B5EF4-FFF2-40B4-BE49-F238E27FC236}">
                <a16:creationId xmlns:a16="http://schemas.microsoft.com/office/drawing/2014/main" id="{78365DAA-91AD-4697-ADE8-3F9A839BE698}"/>
              </a:ext>
            </a:extLst>
          </p:cNvPr>
          <p:cNvSpPr>
            <a:spLocks noGrp="1"/>
          </p:cNvSpPr>
          <p:nvPr>
            <p:ph type="pic" idx="16" hasCustomPrompt="1"/>
          </p:nvPr>
        </p:nvSpPr>
        <p:spPr>
          <a:xfrm>
            <a:off x="0" y="0"/>
            <a:ext cx="9144000" cy="3352088"/>
          </a:xfrm>
          <a:prstGeom prst="rect">
            <a:avLst/>
          </a:prstGeom>
          <a:solidFill>
            <a:schemeClr val="bg1">
              <a:lumMod val="95000"/>
            </a:schemeClr>
          </a:solidFill>
        </p:spPr>
        <p:txBody>
          <a:bodyPr wrap="square" anchor="ctr">
            <a:noAutofit/>
          </a:bodyPr>
          <a:lstStyle>
            <a:lvl1pPr marL="0" indent="0" algn="ctr">
              <a:buNone/>
              <a:defRPr sz="90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581873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Image Layout">
    <p:spTree>
      <p:nvGrpSpPr>
        <p:cNvPr id="1" name=""/>
        <p:cNvGrpSpPr/>
        <p:nvPr/>
      </p:nvGrpSpPr>
      <p:grpSpPr>
        <a:xfrm>
          <a:off x="0" y="0"/>
          <a:ext cx="0" cy="0"/>
          <a:chOff x="0" y="0"/>
          <a:chExt cx="0" cy="0"/>
        </a:xfrm>
      </p:grpSpPr>
      <p:sp>
        <p:nvSpPr>
          <p:cNvPr id="17" name="그림 개체 틀 16">
            <a:extLst>
              <a:ext uri="{FF2B5EF4-FFF2-40B4-BE49-F238E27FC236}">
                <a16:creationId xmlns:a16="http://schemas.microsoft.com/office/drawing/2014/main" id="{07163F96-C234-481E-88AF-E4A1C0E9A1DC}"/>
              </a:ext>
            </a:extLst>
          </p:cNvPr>
          <p:cNvSpPr>
            <a:spLocks noGrp="1"/>
          </p:cNvSpPr>
          <p:nvPr>
            <p:ph type="pic" idx="16" hasCustomPrompt="1"/>
          </p:nvPr>
        </p:nvSpPr>
        <p:spPr>
          <a:xfrm>
            <a:off x="423269" y="1"/>
            <a:ext cx="6297149" cy="4845228"/>
          </a:xfrm>
          <a:custGeom>
            <a:avLst/>
            <a:gdLst>
              <a:gd name="connsiteX0" fmla="*/ 1985184 w 8396198"/>
              <a:gd name="connsiteY0" fmla="*/ 5258093 h 6460303"/>
              <a:gd name="connsiteX1" fmla="*/ 1985184 w 8396198"/>
              <a:gd name="connsiteY1" fmla="*/ 5258093 h 6460303"/>
              <a:gd name="connsiteX2" fmla="*/ 1985184 w 8396198"/>
              <a:gd name="connsiteY2" fmla="*/ 5258093 h 6460303"/>
              <a:gd name="connsiteX3" fmla="*/ 7502757 w 8396198"/>
              <a:gd name="connsiteY3" fmla="*/ 0 h 6460303"/>
              <a:gd name="connsiteX4" fmla="*/ 8396198 w 8396198"/>
              <a:gd name="connsiteY4" fmla="*/ 0 h 6460303"/>
              <a:gd name="connsiteX5" fmla="*/ 8388310 w 8396198"/>
              <a:gd name="connsiteY5" fmla="*/ 12898 h 6460303"/>
              <a:gd name="connsiteX6" fmla="*/ 4763857 w 8396198"/>
              <a:gd name="connsiteY6" fmla="*/ 4786769 h 6460303"/>
              <a:gd name="connsiteX7" fmla="*/ 4264272 w 8396198"/>
              <a:gd name="connsiteY7" fmla="*/ 4855144 h 6460303"/>
              <a:gd name="connsiteX8" fmla="*/ 4264273 w 8396198"/>
              <a:gd name="connsiteY8" fmla="*/ 4855143 h 6460303"/>
              <a:gd name="connsiteX9" fmla="*/ 4195899 w 8396198"/>
              <a:gd name="connsiteY9" fmla="*/ 4355559 h 6460303"/>
              <a:gd name="connsiteX10" fmla="*/ 6516179 w 8396198"/>
              <a:gd name="connsiteY10" fmla="*/ 0 h 6460303"/>
              <a:gd name="connsiteX11" fmla="*/ 7411525 w 8396198"/>
              <a:gd name="connsiteY11" fmla="*/ 0 h 6460303"/>
              <a:gd name="connsiteX12" fmla="*/ 2805577 w 8396198"/>
              <a:gd name="connsiteY12" fmla="*/ 6066627 h 6460303"/>
              <a:gd name="connsiteX13" fmla="*/ 2305992 w 8396198"/>
              <a:gd name="connsiteY13" fmla="*/ 6135001 h 6460303"/>
              <a:gd name="connsiteX14" fmla="*/ 2305993 w 8396198"/>
              <a:gd name="connsiteY14" fmla="*/ 6135001 h 6460303"/>
              <a:gd name="connsiteX15" fmla="*/ 2237619 w 8396198"/>
              <a:gd name="connsiteY15" fmla="*/ 5635416 h 6460303"/>
              <a:gd name="connsiteX16" fmla="*/ 5529597 w 8396198"/>
              <a:gd name="connsiteY16" fmla="*/ 0 h 6460303"/>
              <a:gd name="connsiteX17" fmla="*/ 6424943 w 8396198"/>
              <a:gd name="connsiteY17" fmla="*/ 0 h 6460303"/>
              <a:gd name="connsiteX18" fmla="*/ 2484768 w 8396198"/>
              <a:gd name="connsiteY18" fmla="*/ 5189719 h 6460303"/>
              <a:gd name="connsiteX19" fmla="*/ 2046796 w 8396198"/>
              <a:gd name="connsiteY19" fmla="*/ 5295775 h 6460303"/>
              <a:gd name="connsiteX20" fmla="*/ 1985184 w 8396198"/>
              <a:gd name="connsiteY20" fmla="*/ 5258093 h 6460303"/>
              <a:gd name="connsiteX21" fmla="*/ 1932333 w 8396198"/>
              <a:gd name="connsiteY21" fmla="*/ 5208872 h 6460303"/>
              <a:gd name="connsiteX22" fmla="*/ 1916810 w 8396198"/>
              <a:gd name="connsiteY22" fmla="*/ 4758508 h 6460303"/>
              <a:gd name="connsiteX23" fmla="*/ 4543018 w 8396198"/>
              <a:gd name="connsiteY23" fmla="*/ 0 h 6460303"/>
              <a:gd name="connsiteX24" fmla="*/ 5438364 w 8396198"/>
              <a:gd name="connsiteY24" fmla="*/ 0 h 6460303"/>
              <a:gd name="connsiteX25" fmla="*/ 640552 w 8396198"/>
              <a:gd name="connsiteY25" fmla="*/ 6319336 h 6460303"/>
              <a:gd name="connsiteX26" fmla="*/ 140967 w 8396198"/>
              <a:gd name="connsiteY26" fmla="*/ 6387711 h 6460303"/>
              <a:gd name="connsiteX27" fmla="*/ 140968 w 8396198"/>
              <a:gd name="connsiteY27" fmla="*/ 6387711 h 6460303"/>
              <a:gd name="connsiteX28" fmla="*/ 72594 w 8396198"/>
              <a:gd name="connsiteY28" fmla="*/ 5888126 h 6460303"/>
              <a:gd name="connsiteX29" fmla="*/ 3556436 w 8396198"/>
              <a:gd name="connsiteY29" fmla="*/ 0 h 6460303"/>
              <a:gd name="connsiteX30" fmla="*/ 4451782 w 8396198"/>
              <a:gd name="connsiteY30" fmla="*/ 0 h 6460303"/>
              <a:gd name="connsiteX31" fmla="*/ 711634 w 8396198"/>
              <a:gd name="connsiteY31" fmla="*/ 4926258 h 6460303"/>
              <a:gd name="connsiteX32" fmla="*/ 212049 w 8396198"/>
              <a:gd name="connsiteY32" fmla="*/ 4994633 h 6460303"/>
              <a:gd name="connsiteX33" fmla="*/ 212050 w 8396198"/>
              <a:gd name="connsiteY33" fmla="*/ 4994633 h 6460303"/>
              <a:gd name="connsiteX34" fmla="*/ 143675 w 8396198"/>
              <a:gd name="connsiteY34" fmla="*/ 4495047 h 6460303"/>
              <a:gd name="connsiteX35" fmla="*/ 2569856 w 8396198"/>
              <a:gd name="connsiteY35" fmla="*/ 0 h 6460303"/>
              <a:gd name="connsiteX36" fmla="*/ 3465201 w 8396198"/>
              <a:gd name="connsiteY36" fmla="*/ 0 h 6460303"/>
              <a:gd name="connsiteX37" fmla="*/ 1054005 w 8396198"/>
              <a:gd name="connsiteY37" fmla="*/ 3175856 h 6460303"/>
              <a:gd name="connsiteX38" fmla="*/ 554420 w 8396198"/>
              <a:gd name="connsiteY38" fmla="*/ 3244231 h 6460303"/>
              <a:gd name="connsiteX39" fmla="*/ 554421 w 8396198"/>
              <a:gd name="connsiteY39" fmla="*/ 3244231 h 6460303"/>
              <a:gd name="connsiteX40" fmla="*/ 486047 w 8396198"/>
              <a:gd name="connsiteY40" fmla="*/ 2744646 h 6460303"/>
              <a:gd name="connsiteX41" fmla="*/ 1583274 w 8396198"/>
              <a:gd name="connsiteY41" fmla="*/ 0 h 6460303"/>
              <a:gd name="connsiteX42" fmla="*/ 2478619 w 8396198"/>
              <a:gd name="connsiteY42" fmla="*/ 0 h 6460303"/>
              <a:gd name="connsiteX43" fmla="*/ 935829 w 8396198"/>
              <a:gd name="connsiteY43" fmla="*/ 2032053 h 6460303"/>
              <a:gd name="connsiteX44" fmla="*/ 436245 w 8396198"/>
              <a:gd name="connsiteY44" fmla="*/ 2100428 h 6460303"/>
              <a:gd name="connsiteX45" fmla="*/ 436245 w 8396198"/>
              <a:gd name="connsiteY45" fmla="*/ 2100427 h 6460303"/>
              <a:gd name="connsiteX46" fmla="*/ 367872 w 8396198"/>
              <a:gd name="connsiteY46" fmla="*/ 1600843 h 6460303"/>
              <a:gd name="connsiteX47" fmla="*/ 596693 w 8396198"/>
              <a:gd name="connsiteY47" fmla="*/ 0 h 6460303"/>
              <a:gd name="connsiteX48" fmla="*/ 1492038 w 8396198"/>
              <a:gd name="connsiteY48" fmla="*/ 0 h 6460303"/>
              <a:gd name="connsiteX49" fmla="*/ 850966 w 8396198"/>
              <a:gd name="connsiteY49" fmla="*/ 844373 h 6460303"/>
              <a:gd name="connsiteX50" fmla="*/ 351382 w 8396198"/>
              <a:gd name="connsiteY50" fmla="*/ 912748 h 6460303"/>
              <a:gd name="connsiteX51" fmla="*/ 351383 w 8396198"/>
              <a:gd name="connsiteY51" fmla="*/ 912748 h 6460303"/>
              <a:gd name="connsiteX52" fmla="*/ 283008 w 8396198"/>
              <a:gd name="connsiteY52" fmla="*/ 413163 h 64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396198" h="6460303">
                <a:moveTo>
                  <a:pt x="1985184" y="5258093"/>
                </a:moveTo>
                <a:lnTo>
                  <a:pt x="1985184" y="5258093"/>
                </a:lnTo>
                <a:lnTo>
                  <a:pt x="1985184" y="5258093"/>
                </a:lnTo>
                <a:close/>
                <a:moveTo>
                  <a:pt x="7502757" y="0"/>
                </a:moveTo>
                <a:lnTo>
                  <a:pt x="8396198" y="0"/>
                </a:lnTo>
                <a:lnTo>
                  <a:pt x="8388310" y="12898"/>
                </a:lnTo>
                <a:cubicBezTo>
                  <a:pt x="7180160" y="1604189"/>
                  <a:pt x="5972008" y="3195478"/>
                  <a:pt x="4763857" y="4786769"/>
                </a:cubicBezTo>
                <a:cubicBezTo>
                  <a:pt x="4644782" y="4943607"/>
                  <a:pt x="4421110" y="4974220"/>
                  <a:pt x="4264272" y="4855144"/>
                </a:cubicBezTo>
                <a:lnTo>
                  <a:pt x="4264273" y="4855143"/>
                </a:lnTo>
                <a:cubicBezTo>
                  <a:pt x="4107436" y="4736068"/>
                  <a:pt x="4076824" y="4512397"/>
                  <a:pt x="4195899" y="4355559"/>
                </a:cubicBezTo>
                <a:close/>
                <a:moveTo>
                  <a:pt x="6516179" y="0"/>
                </a:moveTo>
                <a:lnTo>
                  <a:pt x="7411525" y="0"/>
                </a:lnTo>
                <a:lnTo>
                  <a:pt x="2805577" y="6066627"/>
                </a:lnTo>
                <a:cubicBezTo>
                  <a:pt x="2686501" y="6223464"/>
                  <a:pt x="2462830" y="6254077"/>
                  <a:pt x="2305992" y="6135001"/>
                </a:cubicBezTo>
                <a:lnTo>
                  <a:pt x="2305993" y="6135001"/>
                </a:lnTo>
                <a:cubicBezTo>
                  <a:pt x="2149155" y="6015926"/>
                  <a:pt x="2118543" y="5792254"/>
                  <a:pt x="2237619" y="5635416"/>
                </a:cubicBezTo>
                <a:close/>
                <a:moveTo>
                  <a:pt x="5529597" y="0"/>
                </a:moveTo>
                <a:lnTo>
                  <a:pt x="6424943" y="0"/>
                </a:lnTo>
                <a:lnTo>
                  <a:pt x="2484768" y="5189719"/>
                </a:lnTo>
                <a:cubicBezTo>
                  <a:pt x="2380577" y="5326952"/>
                  <a:pt x="2196304" y="5367543"/>
                  <a:pt x="2046796" y="5295775"/>
                </a:cubicBezTo>
                <a:lnTo>
                  <a:pt x="1985184" y="5258093"/>
                </a:lnTo>
                <a:lnTo>
                  <a:pt x="1932333" y="5208872"/>
                </a:lnTo>
                <a:cubicBezTo>
                  <a:pt x="1823032" y="5084144"/>
                  <a:pt x="1812619" y="4895741"/>
                  <a:pt x="1916810" y="4758508"/>
                </a:cubicBezTo>
                <a:close/>
                <a:moveTo>
                  <a:pt x="4543018" y="0"/>
                </a:moveTo>
                <a:lnTo>
                  <a:pt x="5438364" y="0"/>
                </a:lnTo>
                <a:lnTo>
                  <a:pt x="640552" y="6319336"/>
                </a:lnTo>
                <a:cubicBezTo>
                  <a:pt x="521476" y="6476174"/>
                  <a:pt x="297805" y="6506786"/>
                  <a:pt x="140967" y="6387711"/>
                </a:cubicBezTo>
                <a:lnTo>
                  <a:pt x="140968" y="6387711"/>
                </a:lnTo>
                <a:cubicBezTo>
                  <a:pt x="-15870" y="6268635"/>
                  <a:pt x="-46482" y="6044964"/>
                  <a:pt x="72594" y="5888126"/>
                </a:cubicBezTo>
                <a:close/>
                <a:moveTo>
                  <a:pt x="3556436" y="0"/>
                </a:moveTo>
                <a:lnTo>
                  <a:pt x="4451782" y="0"/>
                </a:lnTo>
                <a:lnTo>
                  <a:pt x="711634" y="4926258"/>
                </a:lnTo>
                <a:cubicBezTo>
                  <a:pt x="592557" y="5083097"/>
                  <a:pt x="368886" y="5113708"/>
                  <a:pt x="212049" y="4994633"/>
                </a:cubicBezTo>
                <a:lnTo>
                  <a:pt x="212050" y="4994633"/>
                </a:lnTo>
                <a:cubicBezTo>
                  <a:pt x="55212" y="4875558"/>
                  <a:pt x="24599" y="4651886"/>
                  <a:pt x="143675" y="4495047"/>
                </a:cubicBezTo>
                <a:close/>
                <a:moveTo>
                  <a:pt x="2569856" y="0"/>
                </a:moveTo>
                <a:lnTo>
                  <a:pt x="3465201" y="0"/>
                </a:lnTo>
                <a:lnTo>
                  <a:pt x="1054005" y="3175856"/>
                </a:lnTo>
                <a:cubicBezTo>
                  <a:pt x="934929" y="3332694"/>
                  <a:pt x="711258" y="3363306"/>
                  <a:pt x="554420" y="3244231"/>
                </a:cubicBezTo>
                <a:lnTo>
                  <a:pt x="554421" y="3244231"/>
                </a:lnTo>
                <a:cubicBezTo>
                  <a:pt x="397583" y="3125155"/>
                  <a:pt x="366971" y="2901484"/>
                  <a:pt x="486047" y="2744646"/>
                </a:cubicBezTo>
                <a:close/>
                <a:moveTo>
                  <a:pt x="1583274" y="0"/>
                </a:moveTo>
                <a:lnTo>
                  <a:pt x="2478619" y="0"/>
                </a:lnTo>
                <a:lnTo>
                  <a:pt x="935829" y="2032053"/>
                </a:lnTo>
                <a:cubicBezTo>
                  <a:pt x="816754" y="2188891"/>
                  <a:pt x="593082" y="2219503"/>
                  <a:pt x="436245" y="2100428"/>
                </a:cubicBezTo>
                <a:lnTo>
                  <a:pt x="436245" y="2100427"/>
                </a:lnTo>
                <a:cubicBezTo>
                  <a:pt x="279408" y="1981352"/>
                  <a:pt x="248796" y="1757681"/>
                  <a:pt x="367872" y="1600843"/>
                </a:cubicBezTo>
                <a:close/>
                <a:moveTo>
                  <a:pt x="596693" y="0"/>
                </a:moveTo>
                <a:lnTo>
                  <a:pt x="1492038" y="0"/>
                </a:lnTo>
                <a:lnTo>
                  <a:pt x="850966" y="844373"/>
                </a:lnTo>
                <a:cubicBezTo>
                  <a:pt x="731891" y="1001211"/>
                  <a:pt x="508219" y="1031824"/>
                  <a:pt x="351382" y="912748"/>
                </a:cubicBezTo>
                <a:lnTo>
                  <a:pt x="351383" y="912748"/>
                </a:lnTo>
                <a:cubicBezTo>
                  <a:pt x="194545" y="793672"/>
                  <a:pt x="163933" y="570001"/>
                  <a:pt x="283008" y="413163"/>
                </a:cubicBezTo>
                <a:close/>
              </a:path>
            </a:pathLst>
          </a:custGeom>
          <a:solidFill>
            <a:schemeClr val="bg1">
              <a:lumMod val="95000"/>
            </a:schemeClr>
          </a:solidFill>
        </p:spPr>
        <p:txBody>
          <a:bodyPr wrap="square" anchor="ctr">
            <a:noAutofit/>
          </a:bodyPr>
          <a:lstStyle>
            <a:lvl1pPr marL="0" indent="0" algn="ctr">
              <a:buNone/>
              <a:defRPr sz="900">
                <a:latin typeface="Arial" pitchFamily="34" charset="0"/>
                <a:cs typeface="Arial"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3699401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4860477" y="1073638"/>
            <a:ext cx="2996225" cy="2996225"/>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35928334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id="{6FE311F5-A9A3-4147-874B-14B212E901EC}"/>
              </a:ext>
            </a:extLst>
          </p:cNvPr>
          <p:cNvSpPr>
            <a:spLocks noGrp="1"/>
          </p:cNvSpPr>
          <p:nvPr>
            <p:ph type="pic" idx="11" hasCustomPrompt="1"/>
          </p:nvPr>
        </p:nvSpPr>
        <p:spPr>
          <a:xfrm>
            <a:off x="4940536" y="2682783"/>
            <a:ext cx="2325405" cy="2325405"/>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4940536" y="153016"/>
            <a:ext cx="2325405" cy="2325405"/>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id="{90C4F28F-E0C5-4C6F-9778-5071266AA6DB}"/>
              </a:ext>
            </a:extLst>
          </p:cNvPr>
          <p:cNvSpPr>
            <a:spLocks noGrp="1"/>
          </p:cNvSpPr>
          <p:nvPr>
            <p:ph type="pic" idx="13" hasCustomPrompt="1"/>
          </p:nvPr>
        </p:nvSpPr>
        <p:spPr>
          <a:xfrm>
            <a:off x="6315561" y="1417900"/>
            <a:ext cx="2325406" cy="2325405"/>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900" baseline="0">
                <a:latin typeface="Arial" pitchFamily="34" charset="0"/>
                <a:cs typeface="Arial"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ko-KR" dirty="0"/>
              <a:t>Your Picture Here</a:t>
            </a:r>
            <a:endParaRPr lang="ko-KR" altLang="en-US" dirty="0"/>
          </a:p>
        </p:txBody>
      </p:sp>
    </p:spTree>
    <p:extLst>
      <p:ext uri="{BB962C8B-B14F-4D97-AF65-F5344CB8AC3E}">
        <p14:creationId xmlns:p14="http://schemas.microsoft.com/office/powerpoint/2010/main" val="1262964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2" name="그림 개체 틀 5">
            <a:extLst>
              <a:ext uri="{FF2B5EF4-FFF2-40B4-BE49-F238E27FC236}">
                <a16:creationId xmlns:a16="http://schemas.microsoft.com/office/drawing/2014/main" id="{67539AF6-5D49-44B8-BBE5-89EA831A4873}"/>
              </a:ext>
            </a:extLst>
          </p:cNvPr>
          <p:cNvSpPr>
            <a:spLocks noGrp="1"/>
          </p:cNvSpPr>
          <p:nvPr>
            <p:ph type="pic" sz="quarter" idx="12" hasCustomPrompt="1"/>
          </p:nvPr>
        </p:nvSpPr>
        <p:spPr>
          <a:xfrm>
            <a:off x="1528762" y="0"/>
            <a:ext cx="3043238" cy="5143500"/>
          </a:xfrm>
          <a:prstGeom prst="rect">
            <a:avLst/>
          </a:prstGeom>
          <a:solidFill>
            <a:schemeClr val="bg1">
              <a:lumMod val="95000"/>
            </a:schemeClr>
          </a:solidFill>
          <a:effectLst/>
        </p:spPr>
        <p:txBody>
          <a:bodyPr wrap="square" anchor="ctr">
            <a:noAutofit/>
          </a:bodyPr>
          <a:lstStyle>
            <a:lvl1pPr marL="0" marR="0" indent="0" algn="ctr" defTabSz="685800" rtl="0" eaLnBrk="1" fontAlgn="auto" latinLnBrk="1" hangingPunct="1">
              <a:lnSpc>
                <a:spcPct val="90000"/>
              </a:lnSpc>
              <a:spcBef>
                <a:spcPts val="750"/>
              </a:spcBef>
              <a:spcAft>
                <a:spcPts val="0"/>
              </a:spcAft>
              <a:buClrTx/>
              <a:buSzTx/>
              <a:buFontTx/>
              <a:buNone/>
              <a:tabLst/>
              <a:defRPr sz="900"/>
            </a:lvl1pPr>
          </a:lstStyle>
          <a:p>
            <a:r>
              <a:rPr lang="en-US" altLang="ko-KR" dirty="0"/>
              <a:t>Your Picture Here</a:t>
            </a:r>
            <a:endParaRPr lang="ko-KR" altLang="en-US" dirty="0"/>
          </a:p>
        </p:txBody>
      </p:sp>
      <p:sp>
        <p:nvSpPr>
          <p:cNvPr id="3" name="직사각형 2">
            <a:extLst>
              <a:ext uri="{FF2B5EF4-FFF2-40B4-BE49-F238E27FC236}">
                <a16:creationId xmlns:a16="http://schemas.microsoft.com/office/drawing/2014/main" id="{4DAB0763-12DF-41B9-B692-22FB8DB24B15}"/>
              </a:ext>
            </a:extLst>
          </p:cNvPr>
          <p:cNvSpPr/>
          <p:nvPr userDrawn="1"/>
        </p:nvSpPr>
        <p:spPr>
          <a:xfrm>
            <a:off x="0" y="0"/>
            <a:ext cx="152876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20748154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id="{A06CCA5E-451F-4542-B206-D2D13583114C}"/>
              </a:ext>
            </a:extLst>
          </p:cNvPr>
          <p:cNvGrpSpPr/>
          <p:nvPr userDrawn="1"/>
        </p:nvGrpSpPr>
        <p:grpSpPr>
          <a:xfrm>
            <a:off x="568881" y="1952897"/>
            <a:ext cx="4440518" cy="2674112"/>
            <a:chOff x="4098364" y="1571764"/>
            <a:chExt cx="7301609" cy="4397082"/>
          </a:xfrm>
        </p:grpSpPr>
        <p:grpSp>
          <p:nvGrpSpPr>
            <p:cNvPr id="23" name="Graphic 55">
              <a:extLst>
                <a:ext uri="{FF2B5EF4-FFF2-40B4-BE49-F238E27FC236}">
                  <a16:creationId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sz="1350"/>
              </a:p>
            </p:txBody>
          </p:sp>
        </p:grpSp>
        <p:sp>
          <p:nvSpPr>
            <p:cNvPr id="24" name="Freeform: Shape 23">
              <a:extLst>
                <a:ext uri="{FF2B5EF4-FFF2-40B4-BE49-F238E27FC236}">
                  <a16:creationId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sz="1350"/>
            </a:p>
          </p:txBody>
        </p:sp>
        <p:sp>
          <p:nvSpPr>
            <p:cNvPr id="33" name="Freeform: Shape 32">
              <a:extLst>
                <a:ext uri="{FF2B5EF4-FFF2-40B4-BE49-F238E27FC236}">
                  <a16:creationId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sz="1350"/>
            </a:p>
          </p:txBody>
        </p:sp>
        <p:sp>
          <p:nvSpPr>
            <p:cNvPr id="34" name="Freeform: Shape 33">
              <a:extLst>
                <a:ext uri="{FF2B5EF4-FFF2-40B4-BE49-F238E27FC236}">
                  <a16:creationId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sz="1350"/>
            </a:p>
          </p:txBody>
        </p:sp>
        <p:sp>
          <p:nvSpPr>
            <p:cNvPr id="35" name="Freeform: Shape 34">
              <a:extLst>
                <a:ext uri="{FF2B5EF4-FFF2-40B4-BE49-F238E27FC236}">
                  <a16:creationId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sz="1350"/>
            </a:p>
          </p:txBody>
        </p:sp>
        <p:sp>
          <p:nvSpPr>
            <p:cNvPr id="36" name="Freeform: Shape 35">
              <a:extLst>
                <a:ext uri="{FF2B5EF4-FFF2-40B4-BE49-F238E27FC236}">
                  <a16:creationId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sz="1350" dirty="0"/>
            </a:p>
          </p:txBody>
        </p:sp>
        <p:grpSp>
          <p:nvGrpSpPr>
            <p:cNvPr id="37" name="Group 36">
              <a:extLst>
                <a:ext uri="{FF2B5EF4-FFF2-40B4-BE49-F238E27FC236}">
                  <a16:creationId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a:extLst>
                  <a:ext uri="{FF2B5EF4-FFF2-40B4-BE49-F238E27FC236}">
                    <a16:creationId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a:extLst>
                  <a:ext uri="{FF2B5EF4-FFF2-40B4-BE49-F238E27FC236}">
                    <a16:creationId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a:extLst>
                  <a:ext uri="{FF2B5EF4-FFF2-40B4-BE49-F238E27FC236}">
                    <a16:creationId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8" name="Group 37">
              <a:extLst>
                <a:ext uri="{FF2B5EF4-FFF2-40B4-BE49-F238E27FC236}">
                  <a16:creationId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9" name="Rectangle: Rounded Corners 38">
              <a:extLst>
                <a:ext uri="{FF2B5EF4-FFF2-40B4-BE49-F238E27FC236}">
                  <a16:creationId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Oval 39">
              <a:extLst>
                <a:ext uri="{FF2B5EF4-FFF2-40B4-BE49-F238E27FC236}">
                  <a16:creationId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1214763" y="2098754"/>
            <a:ext cx="3105667" cy="1959176"/>
          </a:xfrm>
          <a:prstGeom prst="rect">
            <a:avLst/>
          </a:prstGeom>
          <a:solidFill>
            <a:schemeClr val="bg1">
              <a:lumMod val="95000"/>
            </a:schemeClr>
          </a:solidFill>
        </p:spPr>
        <p:txBody>
          <a:bodyPr anchor="ctr"/>
          <a:lstStyle>
            <a:lvl1pPr marL="0" indent="0" algn="ctr">
              <a:buNone/>
              <a:defRPr sz="900">
                <a:latin typeface="+mn-lt"/>
                <a:cs typeface="Arial" pitchFamily="34" charset="0"/>
              </a:defRPr>
            </a:lvl1pPr>
            <a:lvl2pPr marL="342917" indent="0">
              <a:buNone/>
              <a:defRPr sz="2100"/>
            </a:lvl2pPr>
            <a:lvl3pPr marL="685835" indent="0">
              <a:buNone/>
              <a:defRPr sz="1800"/>
            </a:lvl3pPr>
            <a:lvl4pPr marL="1028752" indent="0">
              <a:buNone/>
              <a:defRPr sz="1500"/>
            </a:lvl4pPr>
            <a:lvl5pPr marL="1371668" indent="0">
              <a:buNone/>
              <a:defRPr sz="1500"/>
            </a:lvl5pPr>
            <a:lvl6pPr marL="1714586" indent="0">
              <a:buNone/>
              <a:defRPr sz="1500"/>
            </a:lvl6pPr>
            <a:lvl7pPr marL="2057503" indent="0">
              <a:buNone/>
              <a:defRPr sz="1500"/>
            </a:lvl7pPr>
            <a:lvl8pPr marL="2400420" indent="0">
              <a:buNone/>
              <a:defRPr sz="1500"/>
            </a:lvl8pPr>
            <a:lvl9pPr marL="2743337" indent="0">
              <a:buNone/>
              <a:defRPr sz="15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1586576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8347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9144000" cy="51435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extLst>
      <p:ext uri="{BB962C8B-B14F-4D97-AF65-F5344CB8AC3E}">
        <p14:creationId xmlns:p14="http://schemas.microsoft.com/office/powerpoint/2010/main" val="5371337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184045"/>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96447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7"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8" y="848694"/>
            <a:ext cx="2670575" cy="405192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4" name="Rounded Rectangle 3"/>
          <p:cNvSpPr/>
          <p:nvPr userDrawn="1"/>
        </p:nvSpPr>
        <p:spPr>
          <a:xfrm>
            <a:off x="398950" y="1010625"/>
            <a:ext cx="115401" cy="37614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bg1"/>
              </a:solidFill>
            </a:endParaRPr>
          </a:p>
        </p:txBody>
      </p:sp>
      <p:sp>
        <p:nvSpPr>
          <p:cNvPr id="5" name="Half Frame 4"/>
          <p:cNvSpPr/>
          <p:nvPr userDrawn="1"/>
        </p:nvSpPr>
        <p:spPr>
          <a:xfrm rot="5400000">
            <a:off x="2292883" y="957490"/>
            <a:ext cx="514387"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13">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533778" y="1216369"/>
            <a:ext cx="1674186" cy="415498"/>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Resize without losing quality</a:t>
            </a:r>
            <a:endParaRPr lang="ko-KR" altLang="en-US" sz="105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533778" y="1584056"/>
            <a:ext cx="1674186" cy="577081"/>
          </a:xfrm>
          <a:prstGeom prst="rect">
            <a:avLst/>
          </a:prstGeom>
          <a:noFill/>
        </p:spPr>
        <p:txBody>
          <a:bodyPr wrap="square" rtlCol="0" anchor="ctr">
            <a:spAutoFit/>
          </a:bodyPr>
          <a:lstStyle/>
          <a:p>
            <a:r>
              <a:rPr lang="en-US" altLang="ko-KR" sz="1050" b="1" dirty="0">
                <a:solidFill>
                  <a:schemeClr val="bg1"/>
                </a:solidFill>
                <a:latin typeface="Arial" pitchFamily="34" charset="0"/>
                <a:cs typeface="Arial" pitchFamily="34" charset="0"/>
              </a:rPr>
              <a:t>You can Change Fill Color &amp;</a:t>
            </a:r>
          </a:p>
          <a:p>
            <a:r>
              <a:rPr lang="en-US" altLang="ko-KR" sz="1050" b="1" dirty="0">
                <a:solidFill>
                  <a:schemeClr val="bg1"/>
                </a:solidFill>
                <a:latin typeface="Arial" pitchFamily="34" charset="0"/>
                <a:cs typeface="Arial" pitchFamily="34" charset="0"/>
              </a:rPr>
              <a:t>Line Color</a:t>
            </a:r>
            <a:endParaRPr lang="ko-KR" altLang="en-US" sz="105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540922" y="4344787"/>
            <a:ext cx="1674000" cy="253916"/>
          </a:xfrm>
          <a:prstGeom prst="rect">
            <a:avLst/>
          </a:prstGeom>
          <a:noFill/>
        </p:spPr>
        <p:txBody>
          <a:bodyPr wrap="square" rtlCol="0" anchor="ctr">
            <a:spAutoFit/>
          </a:bodyPr>
          <a:lstStyle/>
          <a:p>
            <a:r>
              <a:rPr lang="en-US" altLang="ko-KR" sz="1050" dirty="0">
                <a:solidFill>
                  <a:schemeClr val="bg1"/>
                </a:solidFill>
                <a:latin typeface="Arial" pitchFamily="34" charset="0"/>
                <a:cs typeface="Arial" pitchFamily="34" charset="0"/>
              </a:rPr>
              <a:t>www.allppt.com</a:t>
            </a:r>
            <a:endParaRPr lang="ko-KR" altLang="en-US" sz="105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540922" y="3487784"/>
            <a:ext cx="2037972" cy="738664"/>
          </a:xfrm>
          <a:prstGeom prst="rect">
            <a:avLst/>
          </a:prstGeom>
          <a:noFill/>
        </p:spPr>
        <p:txBody>
          <a:bodyPr wrap="square" rtlCol="0" anchor="ctr">
            <a:spAutoFit/>
          </a:bodyPr>
          <a:lstStyle/>
          <a:p>
            <a:r>
              <a:rPr lang="en-US" altLang="ko-KR" sz="2100" b="1" dirty="0">
                <a:solidFill>
                  <a:schemeClr val="bg1"/>
                </a:solidFill>
                <a:latin typeface="+mn-lt"/>
                <a:ea typeface="+mn-ea"/>
                <a:cs typeface="Arial" pitchFamily="34" charset="0"/>
              </a:rPr>
              <a:t>FREE </a:t>
            </a:r>
          </a:p>
          <a:p>
            <a:r>
              <a:rPr lang="en-US" altLang="ko-KR" sz="21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46672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image" Target="../media/image1.png"/><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image" Target="../media/image6.png"/><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3.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7A474-3DA5-4B73-922B-81E16A64E0C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7A28B2-2CB0-4F46-B0EF-E64ADA95085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F496709-C54F-4449-ABFC-52A7E4E4508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20D598B-73B1-4F46-8093-20D9A310174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33137-E544-40D2-8737-0AACFD02D1DC}"/>
              </a:ext>
            </a:extLst>
          </p:cNvPr>
          <p:cNvSpPr>
            <a:spLocks noGrp="1"/>
          </p:cNvSpPr>
          <p:nvPr>
            <p:ph type="sldNum" sz="quarter" idx="4"/>
          </p:nvPr>
        </p:nvSpPr>
        <p:spPr>
          <a:xfrm>
            <a:off x="7858130" y="4767263"/>
            <a:ext cx="725090" cy="273844"/>
          </a:xfrm>
          <a:prstGeom prst="rect">
            <a:avLst/>
          </a:prstGeom>
        </p:spPr>
        <p:txBody>
          <a:bodyPr vert="horz" lIns="91440" tIns="45720" rIns="91440" bIns="45720" rtlCol="0" anchor="ctr"/>
          <a:lstStyle>
            <a:lvl1pPr algn="r">
              <a:defRPr sz="900">
                <a:solidFill>
                  <a:schemeClr val="bg1"/>
                </a:solidFill>
              </a:defRPr>
            </a:lvl1pPr>
          </a:lstStyle>
          <a:p>
            <a:fld id="{0F31DC1F-5561-484E-AB46-68C682854F61}" type="slidenum">
              <a:rPr lang="en-US" smtClean="0"/>
              <a:t>‹#›</a:t>
            </a:fld>
            <a:endParaRPr lang="en-US"/>
          </a:p>
        </p:txBody>
      </p:sp>
      <p:pic>
        <p:nvPicPr>
          <p:cNvPr id="8" name="Picture 7">
            <a:extLst>
              <a:ext uri="{FF2B5EF4-FFF2-40B4-BE49-F238E27FC236}">
                <a16:creationId xmlns:a16="http://schemas.microsoft.com/office/drawing/2014/main" id="{A87396CF-236D-4894-A6D8-0B2DCF1C8D0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891862" y="117091"/>
            <a:ext cx="1138120" cy="313506"/>
          </a:xfrm>
          <a:prstGeom prst="rect">
            <a:avLst/>
          </a:prstGeom>
        </p:spPr>
      </p:pic>
      <p:pic>
        <p:nvPicPr>
          <p:cNvPr id="12" name="Picture 11">
            <a:extLst>
              <a:ext uri="{FF2B5EF4-FFF2-40B4-BE49-F238E27FC236}">
                <a16:creationId xmlns:a16="http://schemas.microsoft.com/office/drawing/2014/main" id="{766CA82F-99D1-42B7-B305-C2BEFDC438A0}"/>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44172" t="9392"/>
          <a:stretch/>
        </p:blipFill>
        <p:spPr>
          <a:xfrm>
            <a:off x="0" y="0"/>
            <a:ext cx="1148606" cy="1914570"/>
          </a:xfrm>
          <a:prstGeom prst="rect">
            <a:avLst/>
          </a:prstGeom>
        </p:spPr>
      </p:pic>
      <p:pic>
        <p:nvPicPr>
          <p:cNvPr id="10" name="Picture 9">
            <a:extLst>
              <a:ext uri="{FF2B5EF4-FFF2-40B4-BE49-F238E27FC236}">
                <a16:creationId xmlns:a16="http://schemas.microsoft.com/office/drawing/2014/main" id="{C52177B0-3CF0-47B3-8A76-F27F9FD35D97}"/>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t="39954" b="38007"/>
          <a:stretch/>
        </p:blipFill>
        <p:spPr>
          <a:xfrm>
            <a:off x="-5" y="4009913"/>
            <a:ext cx="9144000" cy="1133588"/>
          </a:xfrm>
          <a:prstGeom prst="rect">
            <a:avLst/>
          </a:prstGeom>
        </p:spPr>
      </p:pic>
      <p:pic>
        <p:nvPicPr>
          <p:cNvPr id="13" name="Picture 12">
            <a:extLst>
              <a:ext uri="{FF2B5EF4-FFF2-40B4-BE49-F238E27FC236}">
                <a16:creationId xmlns:a16="http://schemas.microsoft.com/office/drawing/2014/main" id="{9816EF36-DA3F-4E7A-B506-19D1693FF87A}"/>
              </a:ext>
            </a:extLst>
          </p:cNvPr>
          <p:cNvPicPr>
            <a:picLocks noChangeAspect="1"/>
          </p:cNvPicPr>
          <p:nvPr/>
        </p:nvPicPr>
        <p:blipFill rotWithShape="1">
          <a:blip r:embed="rId21" cstate="print">
            <a:biLevel thresh="25000"/>
            <a:extLst>
              <a:ext uri="{28A0092B-C50C-407E-A947-70E740481C1C}">
                <a14:useLocalDpi xmlns:a14="http://schemas.microsoft.com/office/drawing/2010/main" val="0"/>
              </a:ext>
            </a:extLst>
          </a:blip>
          <a:srcRect t="2053" r="70026"/>
          <a:stretch/>
        </p:blipFill>
        <p:spPr>
          <a:xfrm>
            <a:off x="457774" y="4749312"/>
            <a:ext cx="2228276" cy="409749"/>
          </a:xfrm>
          <a:prstGeom prst="rect">
            <a:avLst/>
          </a:prstGeom>
        </p:spPr>
      </p:pic>
      <p:pic>
        <p:nvPicPr>
          <p:cNvPr id="14" name="Picture 13">
            <a:extLst>
              <a:ext uri="{FF2B5EF4-FFF2-40B4-BE49-F238E27FC236}">
                <a16:creationId xmlns:a16="http://schemas.microsoft.com/office/drawing/2014/main" id="{B48EB381-D226-47B6-8D8E-197B406C48CB}"/>
              </a:ext>
            </a:extLst>
          </p:cNvPr>
          <p:cNvPicPr>
            <a:picLocks noChangeAspect="1"/>
          </p:cNvPicPr>
          <p:nvPr/>
        </p:nvPicPr>
        <p:blipFill rotWithShape="1">
          <a:blip r:embed="rId22" cstate="print">
            <a:biLevel thresh="25000"/>
            <a:extLst>
              <a:ext uri="{28A0092B-C50C-407E-A947-70E740481C1C}">
                <a14:useLocalDpi xmlns:a14="http://schemas.microsoft.com/office/drawing/2010/main" val="0"/>
              </a:ext>
            </a:extLst>
          </a:blip>
          <a:srcRect l="75783" t="-9142" b="-1"/>
          <a:stretch/>
        </p:blipFill>
        <p:spPr>
          <a:xfrm>
            <a:off x="6285155" y="4668389"/>
            <a:ext cx="1800344" cy="456590"/>
          </a:xfrm>
          <a:prstGeom prst="rect">
            <a:avLst/>
          </a:prstGeom>
        </p:spPr>
      </p:pic>
    </p:spTree>
    <p:extLst>
      <p:ext uri="{BB962C8B-B14F-4D97-AF65-F5344CB8AC3E}">
        <p14:creationId xmlns:p14="http://schemas.microsoft.com/office/powerpoint/2010/main" val="257734342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690" r:id="rId14"/>
    <p:sldLayoutId id="2147483660" r:id="rId15"/>
    <p:sldLayoutId id="2147483729" r:id="rId16"/>
  </p:sldLayoutIdLst>
  <p:hf hdr="0" ftr="0" dt="0"/>
  <p:txStyles>
    <p:titleStyle>
      <a:lvl1pPr algn="ctr" defTabSz="685800" rtl="0" eaLnBrk="1" latinLnBrk="0" hangingPunct="1">
        <a:lnSpc>
          <a:spcPct val="90000"/>
        </a:lnSpc>
        <a:spcBef>
          <a:spcPct val="0"/>
        </a:spcBef>
        <a:buNone/>
        <a:defRPr sz="3300" b="1" kern="1200">
          <a:solidFill>
            <a:srgbClr val="003399"/>
          </a:solidFill>
          <a:latin typeface="+mj-lt"/>
          <a:ea typeface="+mj-ea"/>
          <a:cs typeface="+mj-cs"/>
        </a:defRPr>
      </a:lvl1pPr>
    </p:titleStyle>
    <p:bodyStyle>
      <a:lvl1pPr marL="171450" indent="-171450" algn="l" defTabSz="685800" rtl="0" eaLnBrk="1" latinLnBrk="0" hangingPunct="1">
        <a:lnSpc>
          <a:spcPct val="90000"/>
        </a:lnSpc>
        <a:spcBef>
          <a:spcPts val="750"/>
        </a:spcBef>
        <a:buClr>
          <a:srgbClr val="EE9524"/>
        </a:buClr>
        <a:buFont typeface="Arial" panose="020B0604020202020204" pitchFamily="34" charset="0"/>
        <a:buChar char="•"/>
        <a:defRPr sz="2100" kern="1200">
          <a:solidFill>
            <a:schemeClr val="tx1">
              <a:lumMod val="85000"/>
              <a:lumOff val="15000"/>
            </a:schemeClr>
          </a:solidFill>
          <a:latin typeface="+mn-lt"/>
          <a:ea typeface="+mn-ea"/>
          <a:cs typeface="+mn-cs"/>
        </a:defRPr>
      </a:lvl1pPr>
      <a:lvl2pPr marL="514350" indent="-171450" algn="l" defTabSz="685800" rtl="0" eaLnBrk="1" latinLnBrk="0" hangingPunct="1">
        <a:lnSpc>
          <a:spcPct val="90000"/>
        </a:lnSpc>
        <a:spcBef>
          <a:spcPts val="375"/>
        </a:spcBef>
        <a:buClr>
          <a:srgbClr val="EE9524"/>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857250" indent="-171450" algn="l" defTabSz="685800" rtl="0" eaLnBrk="1" latinLnBrk="0" hangingPunct="1">
        <a:lnSpc>
          <a:spcPct val="90000"/>
        </a:lnSpc>
        <a:spcBef>
          <a:spcPts val="375"/>
        </a:spcBef>
        <a:buClr>
          <a:srgbClr val="EE9524"/>
        </a:buClr>
        <a:buFont typeface="Arial" panose="020B0604020202020204" pitchFamily="34" charset="0"/>
        <a:buChar char="•"/>
        <a:defRPr sz="1500" kern="1200">
          <a:solidFill>
            <a:schemeClr val="tx1">
              <a:lumMod val="85000"/>
              <a:lumOff val="15000"/>
            </a:schemeClr>
          </a:solidFill>
          <a:latin typeface="+mn-lt"/>
          <a:ea typeface="+mn-ea"/>
          <a:cs typeface="+mn-cs"/>
        </a:defRPr>
      </a:lvl3pPr>
      <a:lvl4pPr marL="1200150" indent="-171450" algn="l" defTabSz="685800" rtl="0" eaLnBrk="1" latinLnBrk="0" hangingPunct="1">
        <a:lnSpc>
          <a:spcPct val="90000"/>
        </a:lnSpc>
        <a:spcBef>
          <a:spcPts val="375"/>
        </a:spcBef>
        <a:buClr>
          <a:srgbClr val="EE9524"/>
        </a:buClr>
        <a:buFont typeface="Arial" panose="020B0604020202020204" pitchFamily="34" charset="0"/>
        <a:buChar char="•"/>
        <a:defRPr sz="1350" kern="1200">
          <a:solidFill>
            <a:schemeClr val="tx1">
              <a:lumMod val="85000"/>
              <a:lumOff val="15000"/>
            </a:schemeClr>
          </a:solidFill>
          <a:latin typeface="+mn-lt"/>
          <a:ea typeface="+mn-ea"/>
          <a:cs typeface="+mn-cs"/>
        </a:defRPr>
      </a:lvl4pPr>
      <a:lvl5pPr marL="1543050" indent="-171450" algn="l" defTabSz="685800" rtl="0" eaLnBrk="1" latinLnBrk="0" hangingPunct="1">
        <a:lnSpc>
          <a:spcPct val="90000"/>
        </a:lnSpc>
        <a:spcBef>
          <a:spcPts val="375"/>
        </a:spcBef>
        <a:buClr>
          <a:srgbClr val="EE9524"/>
        </a:buClr>
        <a:buFont typeface="Arial" panose="020B0604020202020204" pitchFamily="34" charset="0"/>
        <a:buChar char="•"/>
        <a:defRPr sz="1350" kern="1200">
          <a:solidFill>
            <a:schemeClr val="tx1">
              <a:lumMod val="85000"/>
              <a:lumOff val="1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lowchart: Terminator 10">
            <a:extLst>
              <a:ext uri="{FF2B5EF4-FFF2-40B4-BE49-F238E27FC236}">
                <a16:creationId xmlns:a16="http://schemas.microsoft.com/office/drawing/2014/main" id="{45985A6F-096A-4318-A0ED-707869C7CFF9}"/>
              </a:ext>
            </a:extLst>
          </p:cNvPr>
          <p:cNvSpPr/>
          <p:nvPr/>
        </p:nvSpPr>
        <p:spPr>
          <a:xfrm>
            <a:off x="7593809" y="0"/>
            <a:ext cx="1843083" cy="553137"/>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350"/>
          </a:p>
        </p:txBody>
      </p:sp>
      <p:sp>
        <p:nvSpPr>
          <p:cNvPr id="2" name="Title Placeholder 1">
            <a:extLst>
              <a:ext uri="{FF2B5EF4-FFF2-40B4-BE49-F238E27FC236}">
                <a16:creationId xmlns:a16="http://schemas.microsoft.com/office/drawing/2014/main" id="{4E30F638-43C4-4714-A2C8-0EA031954B0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MY" dirty="0"/>
          </a:p>
        </p:txBody>
      </p:sp>
      <p:sp>
        <p:nvSpPr>
          <p:cNvPr id="3" name="Text Placeholder 2">
            <a:extLst>
              <a:ext uri="{FF2B5EF4-FFF2-40B4-BE49-F238E27FC236}">
                <a16:creationId xmlns:a16="http://schemas.microsoft.com/office/drawing/2014/main" id="{798F606C-9DEA-40A3-A310-5407BF3A801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5148147-13C4-4CFD-BF03-46CB8B2A037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967778B-0CEC-45AE-B0D6-7A7403A3B160}" type="datetimeFigureOut">
              <a:rPr lang="en-MY" smtClean="0"/>
              <a:t>5/11/2023</a:t>
            </a:fld>
            <a:endParaRPr lang="en-MY"/>
          </a:p>
        </p:txBody>
      </p:sp>
      <p:sp>
        <p:nvSpPr>
          <p:cNvPr id="5" name="Footer Placeholder 4">
            <a:extLst>
              <a:ext uri="{FF2B5EF4-FFF2-40B4-BE49-F238E27FC236}">
                <a16:creationId xmlns:a16="http://schemas.microsoft.com/office/drawing/2014/main" id="{FDAF854E-C79E-44FC-9A52-6B9E6A50531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2F730B7A-DD25-4C76-8F5A-F410CBBC78B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38C6999-0B9A-46A6-B37E-B58C80B34EE1}" type="slidenum">
              <a:rPr lang="en-MY" smtClean="0"/>
              <a:t>‹#›</a:t>
            </a:fld>
            <a:endParaRPr lang="en-MY"/>
          </a:p>
        </p:txBody>
      </p:sp>
      <p:pic>
        <p:nvPicPr>
          <p:cNvPr id="7" name="Picture 6">
            <a:extLst>
              <a:ext uri="{FF2B5EF4-FFF2-40B4-BE49-F238E27FC236}">
                <a16:creationId xmlns:a16="http://schemas.microsoft.com/office/drawing/2014/main" id="{B752730F-E1D9-49C5-B98F-D9912086E482}"/>
              </a:ext>
            </a:extLst>
          </p:cNvPr>
          <p:cNvPicPr>
            <a:picLocks noChangeAspect="1"/>
          </p:cNvPicPr>
          <p:nvPr/>
        </p:nvPicPr>
        <p:blipFill rotWithShape="1">
          <a:blip r:embed="rId25" cstate="print">
            <a:extLst>
              <a:ext uri="{28A0092B-C50C-407E-A947-70E740481C1C}">
                <a14:useLocalDpi xmlns:a14="http://schemas.microsoft.com/office/drawing/2010/main" val="0"/>
              </a:ext>
            </a:extLst>
          </a:blip>
          <a:srcRect r="40646" b="47186"/>
          <a:stretch/>
        </p:blipFill>
        <p:spPr>
          <a:xfrm>
            <a:off x="7872417" y="3981451"/>
            <a:ext cx="1271583" cy="1162049"/>
          </a:xfrm>
          <a:prstGeom prst="rect">
            <a:avLst/>
          </a:prstGeom>
        </p:spPr>
      </p:pic>
      <p:pic>
        <p:nvPicPr>
          <p:cNvPr id="8" name="Picture 7">
            <a:extLst>
              <a:ext uri="{FF2B5EF4-FFF2-40B4-BE49-F238E27FC236}">
                <a16:creationId xmlns:a16="http://schemas.microsoft.com/office/drawing/2014/main" id="{73C8D662-8319-431C-9075-76CB5040BF03}"/>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7891862" y="117091"/>
            <a:ext cx="1138120" cy="313506"/>
          </a:xfrm>
          <a:prstGeom prst="rect">
            <a:avLst/>
          </a:prstGeom>
          <a:effectLst/>
        </p:spPr>
      </p:pic>
      <p:pic>
        <p:nvPicPr>
          <p:cNvPr id="9" name="Picture 8">
            <a:extLst>
              <a:ext uri="{FF2B5EF4-FFF2-40B4-BE49-F238E27FC236}">
                <a16:creationId xmlns:a16="http://schemas.microsoft.com/office/drawing/2014/main" id="{2C22CBD1-B480-4B96-80CC-5E072CB8DEE3}"/>
              </a:ext>
            </a:extLst>
          </p:cNvPr>
          <p:cNvPicPr>
            <a:picLocks noChangeAspect="1"/>
          </p:cNvPicPr>
          <p:nvPr/>
        </p:nvPicPr>
        <p:blipFill rotWithShape="1">
          <a:blip r:embed="rId27" cstate="print">
            <a:extLst>
              <a:ext uri="{28A0092B-C50C-407E-A947-70E740481C1C}">
                <a14:useLocalDpi xmlns:a14="http://schemas.microsoft.com/office/drawing/2010/main" val="0"/>
              </a:ext>
            </a:extLst>
          </a:blip>
          <a:srcRect l="44172" t="9392"/>
          <a:stretch/>
        </p:blipFill>
        <p:spPr>
          <a:xfrm>
            <a:off x="0" y="0"/>
            <a:ext cx="1148606" cy="1914570"/>
          </a:xfrm>
          <a:prstGeom prst="rect">
            <a:avLst/>
          </a:prstGeom>
        </p:spPr>
      </p:pic>
    </p:spTree>
    <p:extLst>
      <p:ext uri="{BB962C8B-B14F-4D97-AF65-F5344CB8AC3E}">
        <p14:creationId xmlns:p14="http://schemas.microsoft.com/office/powerpoint/2010/main" val="8510079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txStyles>
    <p:titleStyle>
      <a:lvl1pPr algn="ctr" defTabSz="685800" rtl="0" eaLnBrk="1" latinLnBrk="0" hangingPunct="1">
        <a:lnSpc>
          <a:spcPct val="90000"/>
        </a:lnSpc>
        <a:spcBef>
          <a:spcPct val="0"/>
        </a:spcBef>
        <a:buNone/>
        <a:defRPr sz="3300" b="1" kern="1200">
          <a:solidFill>
            <a:srgbClr val="003399"/>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6554" y="1359124"/>
            <a:ext cx="7271497" cy="1790700"/>
          </a:xfrm>
        </p:spPr>
        <p:txBody>
          <a:bodyPr>
            <a:normAutofit/>
          </a:bodyPr>
          <a:lstStyle/>
          <a:p>
            <a:r>
              <a:rPr lang="en-US" sz="4000" dirty="0">
                <a:latin typeface="Arial" panose="020B0604020202020204" pitchFamily="34" charset="0"/>
                <a:cs typeface="Arial" panose="020B0604020202020204" pitchFamily="34" charset="0"/>
              </a:rPr>
              <a:t>BIE 33103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DOTNET PROGRAMMING</a:t>
            </a:r>
          </a:p>
        </p:txBody>
      </p:sp>
      <p:sp>
        <p:nvSpPr>
          <p:cNvPr id="3" name="Subtitle 2"/>
          <p:cNvSpPr>
            <a:spLocks noGrp="1"/>
          </p:cNvSpPr>
          <p:nvPr>
            <p:ph type="subTitle" idx="1"/>
          </p:nvPr>
        </p:nvSpPr>
        <p:spPr>
          <a:xfrm>
            <a:off x="1225363" y="3363838"/>
            <a:ext cx="6858000" cy="681647"/>
          </a:xfrm>
        </p:spPr>
        <p:txBody>
          <a:bodyPr/>
          <a:lstStyle/>
          <a:p>
            <a:r>
              <a:rPr lang="en-US" dirty="0">
                <a:latin typeface="Arial" panose="020B0604020202020204" pitchFamily="34" charset="0"/>
                <a:cs typeface="Arial" panose="020B0604020202020204" pitchFamily="34" charset="0"/>
              </a:rPr>
              <a:t>CHAPTER 4: GUI PROGRAMMING</a:t>
            </a:r>
          </a:p>
        </p:txBody>
      </p:sp>
      <p:sp>
        <p:nvSpPr>
          <p:cNvPr id="4" name="TextBox 3"/>
          <p:cNvSpPr txBox="1"/>
          <p:nvPr/>
        </p:nvSpPr>
        <p:spPr>
          <a:xfrm>
            <a:off x="2891131" y="1275606"/>
            <a:ext cx="3403496" cy="369332"/>
          </a:xfrm>
          <a:prstGeom prst="rect">
            <a:avLst/>
          </a:prstGeom>
          <a:noFill/>
        </p:spPr>
        <p:txBody>
          <a:bodyPr wrap="none" rtlCol="0">
            <a:spAutoFit/>
          </a:bodyPr>
          <a:lstStyle/>
          <a:p>
            <a:r>
              <a:rPr lang="en-US" dirty="0"/>
              <a:t>Semester 1 Session 2023/2024</a:t>
            </a:r>
          </a:p>
        </p:txBody>
      </p:sp>
    </p:spTree>
    <p:extLst>
      <p:ext uri="{BB962C8B-B14F-4D97-AF65-F5344CB8AC3E}">
        <p14:creationId xmlns:p14="http://schemas.microsoft.com/office/powerpoint/2010/main" val="105647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r>
              <a:rPr lang="en-US" altLang="en-US"/>
              <a:t>Using Web Forms</a:t>
            </a:r>
          </a:p>
        </p:txBody>
      </p:sp>
      <p:sp>
        <p:nvSpPr>
          <p:cNvPr id="18435" name="Rectangle 2"/>
          <p:cNvSpPr>
            <a:spLocks noGrp="1" noChangeArrowheads="1"/>
          </p:cNvSpPr>
          <p:nvPr>
            <p:ph idx="1"/>
          </p:nvPr>
        </p:nvSpPr>
        <p:spPr/>
        <p:txBody>
          <a:bodyPr/>
          <a:lstStyle/>
          <a:p>
            <a:pPr algn="just"/>
            <a:r>
              <a:rPr lang="en-US" altLang="en-US" b="1" dirty="0"/>
              <a:t>Web forms</a:t>
            </a:r>
            <a:r>
              <a:rPr lang="en-US" altLang="en-US" dirty="0"/>
              <a:t>: used to build dynamic interfaces containing Web server controls to:</a:t>
            </a:r>
          </a:p>
          <a:p>
            <a:pPr lvl="1" algn="just"/>
            <a:r>
              <a:rPr lang="en-US" altLang="en-US" dirty="0"/>
              <a:t>Access data sources</a:t>
            </a:r>
          </a:p>
          <a:p>
            <a:pPr lvl="1" algn="just"/>
            <a:r>
              <a:rPr lang="en-US" altLang="en-US" dirty="0"/>
              <a:t>Validate user input</a:t>
            </a:r>
          </a:p>
          <a:p>
            <a:pPr lvl="1" algn="just"/>
            <a:r>
              <a:rPr lang="en-US" altLang="en-US" dirty="0"/>
              <a:t>Handle site navigation</a:t>
            </a:r>
          </a:p>
          <a:p>
            <a:pPr lvl="1" algn="just"/>
            <a:r>
              <a:rPr lang="en-US" altLang="en-US" dirty="0"/>
              <a:t>Manage security issues such as logins and password recovery</a:t>
            </a:r>
          </a:p>
          <a:p>
            <a:pPr lvl="1" algn="just"/>
            <a:r>
              <a:rPr lang="en-US" altLang="en-US" dirty="0"/>
              <a:t>Perform other tasks</a:t>
            </a:r>
          </a:p>
          <a:p>
            <a:pPr algn="just"/>
            <a:r>
              <a:rPr lang="en-US" altLang="en-US" dirty="0"/>
              <a:t>Web forms and their server controls can be controlled programmatically with ASP.NET</a:t>
            </a:r>
          </a:p>
        </p:txBody>
      </p:sp>
      <p:sp>
        <p:nvSpPr>
          <p:cNvPr id="184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67ECBFA9-C2B6-44D4-9CE7-22177AA848ED}" type="slidenum">
              <a:rPr lang="en-US" altLang="en-US" sz="1050">
                <a:solidFill>
                  <a:srgbClr val="222222"/>
                </a:solidFill>
              </a:rPr>
              <a:pPr>
                <a:spcBef>
                  <a:spcPct val="0"/>
                </a:spcBef>
                <a:buSzTx/>
                <a:buFont typeface="Times New Roman" panose="02020603050405020304" pitchFamily="18" charset="0"/>
                <a:buNone/>
              </a:pPr>
              <a:t>10</a:t>
            </a:fld>
            <a:endParaRPr lang="en-US" altLang="en-US" sz="1050">
              <a:solidFill>
                <a:srgbClr val="222222"/>
              </a:solidFill>
            </a:endParaRPr>
          </a:p>
        </p:txBody>
      </p:sp>
    </p:spTree>
    <p:extLst>
      <p:ext uri="{BB962C8B-B14F-4D97-AF65-F5344CB8AC3E}">
        <p14:creationId xmlns:p14="http://schemas.microsoft.com/office/powerpoint/2010/main" val="19689877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US" altLang="en-US" dirty="0"/>
              <a:t>Using Web Forms (cont..)</a:t>
            </a:r>
            <a:r>
              <a:rPr lang="ar-SA" altLang="en-US" dirty="0">
                <a:cs typeface="Arial" panose="020B0604020202020204" pitchFamily="34" charset="0"/>
              </a:rPr>
              <a:t>‏</a:t>
            </a:r>
            <a:endParaRPr lang="en-US" altLang="en-US" dirty="0"/>
          </a:p>
        </p:txBody>
      </p:sp>
      <p:sp>
        <p:nvSpPr>
          <p:cNvPr id="20483" name="Rectangle 2"/>
          <p:cNvSpPr>
            <a:spLocks noGrp="1" noChangeArrowheads="1"/>
          </p:cNvSpPr>
          <p:nvPr>
            <p:ph idx="1"/>
          </p:nvPr>
        </p:nvSpPr>
        <p:spPr/>
        <p:txBody>
          <a:bodyPr>
            <a:normAutofit lnSpcReduction="10000"/>
          </a:bodyPr>
          <a:lstStyle/>
          <a:p>
            <a:pPr algn="just"/>
            <a:r>
              <a:rPr lang="en-US" altLang="en-US" dirty="0"/>
              <a:t>default.aspx file contains a form element with this setting to specify that it is an ASP.NET Web form:</a:t>
            </a:r>
          </a:p>
          <a:p>
            <a:pPr lvl="1" algn="just"/>
            <a:r>
              <a:rPr lang="en-US" altLang="en-US" dirty="0">
                <a:latin typeface="Courier New" panose="02070309020205020404" pitchFamily="49" charset="0"/>
                <a:cs typeface="Courier New" panose="02070309020205020404" pitchFamily="49" charset="0"/>
              </a:rPr>
              <a:t>&lt;form </a:t>
            </a:r>
            <a:r>
              <a:rPr lang="en-US" altLang="en-US" dirty="0" err="1">
                <a:latin typeface="Courier New" panose="02070309020205020404" pitchFamily="49" charset="0"/>
                <a:cs typeface="Courier New" panose="02070309020205020404" pitchFamily="49" charset="0"/>
              </a:rPr>
              <a:t>runat</a:t>
            </a:r>
            <a:r>
              <a:rPr lang="en-US" altLang="en-US" dirty="0">
                <a:latin typeface="Courier New" panose="02070309020205020404" pitchFamily="49" charset="0"/>
                <a:cs typeface="Courier New" panose="02070309020205020404" pitchFamily="49" charset="0"/>
              </a:rPr>
              <a:t>=“server”&gt;</a:t>
            </a:r>
          </a:p>
          <a:p>
            <a:pPr algn="just"/>
            <a:r>
              <a:rPr lang="en-US" altLang="en-US" dirty="0"/>
              <a:t>Web form only submits data to itself; you cannot submit a Web form to another page</a:t>
            </a:r>
          </a:p>
          <a:p>
            <a:pPr lvl="1" algn="just"/>
            <a:r>
              <a:rPr lang="en-US" altLang="en-US" dirty="0"/>
              <a:t>By default, the form’s data will be posted back to the Web page itself – a process called </a:t>
            </a:r>
            <a:r>
              <a:rPr lang="en-US" altLang="en-US" dirty="0">
                <a:solidFill>
                  <a:srgbClr val="FF0000"/>
                </a:solidFill>
              </a:rPr>
              <a:t>post back</a:t>
            </a:r>
          </a:p>
          <a:p>
            <a:pPr lvl="1" algn="just"/>
            <a:r>
              <a:rPr lang="en-US" altLang="en-US" dirty="0">
                <a:solidFill>
                  <a:srgbClr val="00B0F0"/>
                </a:solidFill>
              </a:rPr>
              <a:t>View state</a:t>
            </a:r>
            <a:r>
              <a:rPr lang="en-US" altLang="en-US" dirty="0"/>
              <a:t>: determines whether or not data is posted back to a Web page</a:t>
            </a:r>
          </a:p>
          <a:p>
            <a:pPr algn="just"/>
            <a:r>
              <a:rPr lang="en-US" altLang="en-US" dirty="0"/>
              <a:t>With post back and view state, you do not need to retrieve form data with </a:t>
            </a:r>
            <a:r>
              <a:rPr lang="en-US" altLang="en-US" sz="1800" dirty="0" err="1">
                <a:latin typeface="Courier New" panose="02070309020205020404" pitchFamily="49" charset="0"/>
                <a:cs typeface="Courier New" panose="02070309020205020404" pitchFamily="49" charset="0"/>
              </a:rPr>
              <a:t>Response.QueryString</a:t>
            </a:r>
            <a:r>
              <a:rPr lang="en-US" altLang="en-US" dirty="0"/>
              <a:t> or </a:t>
            </a:r>
            <a:r>
              <a:rPr lang="en-US" altLang="en-US" sz="1800" dirty="0" err="1">
                <a:latin typeface="Courier New" panose="02070309020205020404" pitchFamily="49" charset="0"/>
                <a:cs typeface="Courier New" panose="02070309020205020404" pitchFamily="49" charset="0"/>
              </a:rPr>
              <a:t>Response.Form</a:t>
            </a:r>
            <a:r>
              <a:rPr lang="en-US" altLang="en-US" dirty="0"/>
              <a:t> collections</a:t>
            </a:r>
          </a:p>
        </p:txBody>
      </p:sp>
      <p:sp>
        <p:nvSpPr>
          <p:cNvPr id="204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8F9D66E7-3B48-4C53-B010-195421E2A69C}" type="slidenum">
              <a:rPr lang="en-US" altLang="en-US" sz="1050">
                <a:solidFill>
                  <a:srgbClr val="222222"/>
                </a:solidFill>
              </a:rPr>
              <a:pPr>
                <a:spcBef>
                  <a:spcPct val="0"/>
                </a:spcBef>
                <a:buSzTx/>
                <a:buFont typeface="Times New Roman" panose="02020603050405020304" pitchFamily="18" charset="0"/>
                <a:buNone/>
              </a:pPr>
              <a:t>11</a:t>
            </a:fld>
            <a:endParaRPr lang="en-US" altLang="en-US" sz="1050">
              <a:solidFill>
                <a:srgbClr val="222222"/>
              </a:solidFill>
            </a:endParaRPr>
          </a:p>
        </p:txBody>
      </p:sp>
    </p:spTree>
    <p:extLst>
      <p:ext uri="{BB962C8B-B14F-4D97-AF65-F5344CB8AC3E}">
        <p14:creationId xmlns:p14="http://schemas.microsoft.com/office/powerpoint/2010/main" val="2653564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r>
              <a:rPr lang="en-US" altLang="en-US" dirty="0"/>
              <a:t>Using Web Forms (cont..)</a:t>
            </a:r>
            <a:r>
              <a:rPr lang="ar-SA" altLang="en-US" dirty="0">
                <a:cs typeface="Arial" panose="020B0604020202020204" pitchFamily="34" charset="0"/>
              </a:rPr>
              <a:t>‏</a:t>
            </a:r>
            <a:endParaRPr lang="en-US" altLang="en-US" dirty="0"/>
          </a:p>
        </p:txBody>
      </p:sp>
      <p:sp>
        <p:nvSpPr>
          <p:cNvPr id="22531" name="Rectangle 2"/>
          <p:cNvSpPr>
            <a:spLocks noGrp="1" noChangeArrowheads="1"/>
          </p:cNvSpPr>
          <p:nvPr>
            <p:ph idx="1"/>
          </p:nvPr>
        </p:nvSpPr>
        <p:spPr/>
        <p:txBody>
          <a:bodyPr/>
          <a:lstStyle/>
          <a:p>
            <a:pPr algn="just"/>
            <a:r>
              <a:rPr lang="en-US" altLang="en-US" dirty="0"/>
              <a:t>Web server </a:t>
            </a:r>
            <a:r>
              <a:rPr lang="en-US" altLang="en-US" dirty="0" err="1"/>
              <a:t>TextBox</a:t>
            </a:r>
            <a:r>
              <a:rPr lang="en-US" altLang="en-US" dirty="0"/>
              <a:t> control is equivalent to </a:t>
            </a:r>
            <a:r>
              <a:rPr lang="en-US" altLang="en-US" dirty="0">
                <a:latin typeface="Courier New" panose="02070309020205020404" pitchFamily="49" charset="0"/>
                <a:cs typeface="Courier New" panose="02070309020205020404" pitchFamily="49" charset="0"/>
              </a:rPr>
              <a:t>&lt;input type=“text”&gt;</a:t>
            </a:r>
            <a:r>
              <a:rPr lang="en-US" altLang="en-US" dirty="0"/>
              <a:t> HTML element</a:t>
            </a:r>
          </a:p>
          <a:p>
            <a:pPr algn="just"/>
            <a:r>
              <a:rPr lang="en-US" altLang="en-US" dirty="0"/>
              <a:t>Web server </a:t>
            </a:r>
            <a:r>
              <a:rPr lang="en-US" altLang="en-US" dirty="0">
                <a:latin typeface="Courier New" panose="02070309020205020404" pitchFamily="49" charset="0"/>
                <a:cs typeface="Courier New" panose="02070309020205020404" pitchFamily="49" charset="0"/>
              </a:rPr>
              <a:t>Button</a:t>
            </a:r>
            <a:r>
              <a:rPr lang="en-US" altLang="en-US" dirty="0"/>
              <a:t> control is equivalent to the HTML button element</a:t>
            </a:r>
          </a:p>
          <a:p>
            <a:pPr algn="just"/>
            <a:r>
              <a:rPr lang="en-US" altLang="en-US" dirty="0"/>
              <a:t>Web server controls can be programmatically accessed and manipulated on the server with an ASP.NET program</a:t>
            </a:r>
          </a:p>
          <a:p>
            <a:pPr lvl="1" algn="just"/>
            <a:r>
              <a:rPr lang="en-US" altLang="en-US" dirty="0"/>
              <a:t>HTML elements can only be accessed and manipulated on the client with JavaScript</a:t>
            </a:r>
          </a:p>
          <a:p>
            <a:pPr algn="just"/>
            <a:r>
              <a:rPr lang="en-US" altLang="en-US" dirty="0"/>
              <a:t>Web server controls all include </a:t>
            </a:r>
            <a:r>
              <a:rPr lang="en-US" altLang="en-US" dirty="0" err="1">
                <a:latin typeface="Courier New" panose="02070309020205020404" pitchFamily="49" charset="0"/>
                <a:cs typeface="Courier New" panose="02070309020205020404" pitchFamily="49" charset="0"/>
              </a:rPr>
              <a:t>runat</a:t>
            </a:r>
            <a:r>
              <a:rPr lang="en-US" altLang="en-US" dirty="0">
                <a:latin typeface="Courier New" panose="02070309020205020404" pitchFamily="49" charset="0"/>
                <a:cs typeface="Courier New" panose="02070309020205020404" pitchFamily="49" charset="0"/>
              </a:rPr>
              <a:t>=“server” </a:t>
            </a:r>
            <a:r>
              <a:rPr lang="en-US" altLang="en-US" dirty="0"/>
              <a:t>attribute</a:t>
            </a:r>
          </a:p>
        </p:txBody>
      </p:sp>
      <p:sp>
        <p:nvSpPr>
          <p:cNvPr id="225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438C858-3B73-4DBF-AE93-C17627DF08A7}" type="slidenum">
              <a:rPr lang="en-US" altLang="en-US" sz="1050">
                <a:solidFill>
                  <a:srgbClr val="222222"/>
                </a:solidFill>
              </a:rPr>
              <a:pPr>
                <a:spcBef>
                  <a:spcPct val="0"/>
                </a:spcBef>
                <a:buSzTx/>
                <a:buFont typeface="Times New Roman" panose="02020603050405020304" pitchFamily="18" charset="0"/>
                <a:buNone/>
              </a:pPr>
              <a:t>12</a:t>
            </a:fld>
            <a:endParaRPr lang="en-US" altLang="en-US" sz="1050">
              <a:solidFill>
                <a:srgbClr val="222222"/>
              </a:solidFill>
            </a:endParaRPr>
          </a:p>
        </p:txBody>
      </p:sp>
    </p:spTree>
    <p:extLst>
      <p:ext uri="{BB962C8B-B14F-4D97-AF65-F5344CB8AC3E}">
        <p14:creationId xmlns:p14="http://schemas.microsoft.com/office/powerpoint/2010/main" val="17227194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US" altLang="en-US" dirty="0"/>
              <a:t>Using Web Forms (cont..)</a:t>
            </a:r>
            <a:r>
              <a:rPr lang="ar-SA" altLang="en-US" dirty="0">
                <a:cs typeface="Arial" panose="020B0604020202020204" pitchFamily="34" charset="0"/>
              </a:rPr>
              <a:t>‏</a:t>
            </a:r>
            <a:endParaRPr lang="en-US" altLang="en-US" dirty="0"/>
          </a:p>
        </p:txBody>
      </p:sp>
      <p:sp>
        <p:nvSpPr>
          <p:cNvPr id="24579" name="Rectangle 2"/>
          <p:cNvSpPr>
            <a:spLocks noGrp="1" noChangeArrowheads="1"/>
          </p:cNvSpPr>
          <p:nvPr>
            <p:ph idx="1"/>
          </p:nvPr>
        </p:nvSpPr>
        <p:spPr/>
        <p:txBody>
          <a:bodyPr/>
          <a:lstStyle/>
          <a:p>
            <a:pPr algn="just"/>
            <a:r>
              <a:rPr lang="en-US" altLang="en-US" dirty="0"/>
              <a:t>View state is maintained by assigning form values to the value attribute of a hidden form field called </a:t>
            </a:r>
            <a:r>
              <a:rPr lang="en-US" altLang="en-US" dirty="0">
                <a:latin typeface="Courier New" panose="02070309020205020404" pitchFamily="49" charset="0"/>
                <a:cs typeface="Courier New" panose="02070309020205020404" pitchFamily="49" charset="0"/>
              </a:rPr>
              <a:t>_VIEWSTATE</a:t>
            </a:r>
          </a:p>
          <a:p>
            <a:pPr lvl="1" algn="just"/>
            <a:r>
              <a:rPr lang="en-US" altLang="en-US" dirty="0"/>
              <a:t>Values are encoded with Base64, which allows non-alphanumeric characters to be included</a:t>
            </a:r>
          </a:p>
          <a:p>
            <a:pPr algn="just"/>
            <a:r>
              <a:rPr lang="en-US" altLang="en-US" dirty="0"/>
              <a:t>View state is enabled by default but can be disabled in the page directive:</a:t>
            </a:r>
          </a:p>
          <a:p>
            <a:pPr algn="just">
              <a:buFontTx/>
              <a:buNone/>
            </a:pPr>
            <a:r>
              <a:rPr lang="en-US" altLang="en-US" sz="1800" b="1"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&lt;%@ Page Language=“C#” 	</a:t>
            </a:r>
            <a:r>
              <a:rPr lang="en-US" altLang="en-US" sz="1800" dirty="0" err="1">
                <a:latin typeface="Courier New" panose="02070309020205020404" pitchFamily="49" charset="0"/>
                <a:cs typeface="Courier New" panose="02070309020205020404" pitchFamily="49" charset="0"/>
              </a:rPr>
              <a:t>EnableViewState</a:t>
            </a:r>
            <a:r>
              <a:rPr lang="en-US" altLang="en-US" sz="1800" dirty="0">
                <a:latin typeface="Courier New" panose="02070309020205020404" pitchFamily="49" charset="0"/>
                <a:cs typeface="Courier New" panose="02070309020205020404" pitchFamily="49" charset="0"/>
              </a:rPr>
              <a:t>=“false” %&gt;</a:t>
            </a:r>
          </a:p>
          <a:p>
            <a:pPr algn="just"/>
            <a:r>
              <a:rPr lang="en-US" altLang="en-US" dirty="0"/>
              <a:t>Can also be disabled in the control element’s opening tag</a:t>
            </a:r>
          </a:p>
        </p:txBody>
      </p:sp>
      <p:sp>
        <p:nvSpPr>
          <p:cNvPr id="245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741B34F5-85B5-4734-9435-177624BD42D4}" type="slidenum">
              <a:rPr lang="en-US" altLang="en-US" sz="1050">
                <a:solidFill>
                  <a:srgbClr val="222222"/>
                </a:solidFill>
              </a:rPr>
              <a:pPr>
                <a:spcBef>
                  <a:spcPct val="0"/>
                </a:spcBef>
                <a:buSzTx/>
                <a:buFont typeface="Times New Roman" panose="02020603050405020304" pitchFamily="18" charset="0"/>
                <a:buNone/>
              </a:pPr>
              <a:t>13</a:t>
            </a:fld>
            <a:endParaRPr lang="en-US" altLang="en-US" sz="1050">
              <a:solidFill>
                <a:srgbClr val="222222"/>
              </a:solidFill>
            </a:endParaRPr>
          </a:p>
        </p:txBody>
      </p:sp>
    </p:spTree>
    <p:extLst>
      <p:ext uri="{BB962C8B-B14F-4D97-AF65-F5344CB8AC3E}">
        <p14:creationId xmlns:p14="http://schemas.microsoft.com/office/powerpoint/2010/main" val="11356334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Using Web Forms (cont..)</a:t>
            </a:r>
            <a:r>
              <a:rPr lang="ar-SA" altLang="en-US" dirty="0">
                <a:cs typeface="Arial" panose="020B0604020202020204" pitchFamily="34" charset="0"/>
              </a:rPr>
              <a:t>‏</a:t>
            </a:r>
            <a:endParaRPr lang="en-US" altLang="en-US" dirty="0"/>
          </a:p>
        </p:txBody>
      </p:sp>
      <p:sp>
        <p:nvSpPr>
          <p:cNvPr id="26628"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BB9D179F-BB08-49CF-B9F5-86A62D1DD410}" type="slidenum">
              <a:rPr lang="en-US" altLang="en-US" sz="1050">
                <a:solidFill>
                  <a:srgbClr val="222222"/>
                </a:solidFill>
              </a:rPr>
              <a:pPr>
                <a:spcBef>
                  <a:spcPct val="0"/>
                </a:spcBef>
                <a:buSzTx/>
                <a:buFont typeface="Times New Roman" panose="02020603050405020304" pitchFamily="18" charset="0"/>
                <a:buNone/>
              </a:pPr>
              <a:t>14</a:t>
            </a:fld>
            <a:endParaRPr lang="en-US" altLang="en-US" sz="1050">
              <a:solidFill>
                <a:srgbClr val="222222"/>
              </a:solidFill>
            </a:endParaRPr>
          </a:p>
        </p:txBody>
      </p:sp>
      <p:pic>
        <p:nvPicPr>
          <p:cNvPr id="26629" name="Picture 2" descr="D:\Chimborazo LLC\ASP.NET\Figures\CH04\Tab04x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257300"/>
            <a:ext cx="6078141" cy="2550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5"/>
          <p:cNvSpPr txBox="1">
            <a:spLocks noChangeArrowheads="1"/>
          </p:cNvSpPr>
          <p:nvPr/>
        </p:nvSpPr>
        <p:spPr bwMode="auto">
          <a:xfrm>
            <a:off x="1657350" y="3886200"/>
            <a:ext cx="5657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Table 4-1 </a:t>
            </a:r>
            <a:r>
              <a:rPr lang="en-US" altLang="en-US" sz="1350"/>
              <a:t>ASP.NET Web form attributes</a:t>
            </a:r>
          </a:p>
        </p:txBody>
      </p:sp>
    </p:spTree>
    <p:extLst>
      <p:ext uri="{BB962C8B-B14F-4D97-AF65-F5344CB8AC3E}">
        <p14:creationId xmlns:p14="http://schemas.microsoft.com/office/powerpoint/2010/main" val="123970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lstStyle/>
          <a:p>
            <a:r>
              <a:rPr lang="en-US" altLang="en-US" dirty="0"/>
              <a:t>Using Web Forms (cont..)</a:t>
            </a:r>
            <a:r>
              <a:rPr lang="ar-SA" altLang="en-US" dirty="0">
                <a:cs typeface="Arial" panose="020B0604020202020204" pitchFamily="34" charset="0"/>
              </a:rPr>
              <a:t>‏</a:t>
            </a:r>
            <a:endParaRPr lang="en-US" altLang="en-US" dirty="0"/>
          </a:p>
        </p:txBody>
      </p:sp>
      <p:sp>
        <p:nvSpPr>
          <p:cNvPr id="27651" name="Rectangle 2"/>
          <p:cNvSpPr>
            <a:spLocks noGrp="1" noChangeArrowheads="1"/>
          </p:cNvSpPr>
          <p:nvPr>
            <p:ph idx="1"/>
          </p:nvPr>
        </p:nvSpPr>
        <p:spPr/>
        <p:txBody>
          <a:bodyPr/>
          <a:lstStyle/>
          <a:p>
            <a:r>
              <a:rPr lang="en-US" altLang="en-US" dirty="0"/>
              <a:t>ASP.NET form attributes can be assigned on the &lt;form&gt; tag</a:t>
            </a:r>
          </a:p>
          <a:p>
            <a:pPr lvl="1"/>
            <a:r>
              <a:rPr lang="en-US" altLang="en-US" dirty="0"/>
              <a:t>Example: </a:t>
            </a:r>
            <a:r>
              <a:rPr lang="en-US" altLang="en-US" dirty="0">
                <a:latin typeface="Courier New" panose="02070309020205020404" pitchFamily="49" charset="0"/>
                <a:cs typeface="Courier New" panose="02070309020205020404" pitchFamily="49" charset="0"/>
              </a:rPr>
              <a:t>&lt;form ID=“form1” </a:t>
            </a:r>
            <a:r>
              <a:rPr lang="en-US" altLang="en-US" dirty="0" err="1">
                <a:latin typeface="Courier New" panose="02070309020205020404" pitchFamily="49" charset="0"/>
                <a:cs typeface="Courier New" panose="02070309020205020404" pitchFamily="49" charset="0"/>
              </a:rPr>
              <a:t>runat</a:t>
            </a:r>
            <a:r>
              <a:rPr lang="en-US" altLang="en-US" dirty="0">
                <a:latin typeface="Courier New" panose="02070309020205020404" pitchFamily="49" charset="0"/>
                <a:cs typeface="Courier New" panose="02070309020205020404" pitchFamily="49" charset="0"/>
              </a:rPr>
              <a:t>=“server” 		  </a:t>
            </a:r>
            <a:r>
              <a:rPr lang="en-US" altLang="en-US" dirty="0" err="1">
                <a:latin typeface="Courier New" panose="02070309020205020404" pitchFamily="49" charset="0"/>
                <a:cs typeface="Courier New" panose="02070309020205020404" pitchFamily="49" charset="0"/>
              </a:rPr>
              <a:t>DefaultButton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submitOrder</a:t>
            </a:r>
            <a:r>
              <a:rPr lang="en-US" altLang="en-US" dirty="0">
                <a:latin typeface="Courier New" panose="02070309020205020404" pitchFamily="49" charset="0"/>
                <a:cs typeface="Courier New" panose="02070309020205020404" pitchFamily="49" charset="0"/>
              </a:rPr>
              <a:t>”&gt;</a:t>
            </a:r>
          </a:p>
          <a:p>
            <a:r>
              <a:rPr lang="en-US" altLang="en-US" dirty="0"/>
              <a:t>ASP.NET attributes can be set programmatically with C# by appending the attribute name to the control’s ID value with a period</a:t>
            </a:r>
          </a:p>
          <a:p>
            <a:pPr lvl="1"/>
            <a:r>
              <a:rPr lang="en-US" altLang="en-US" dirty="0"/>
              <a:t>Example: </a:t>
            </a:r>
            <a:r>
              <a:rPr lang="en-US" altLang="en-US" dirty="0" err="1">
                <a:latin typeface="Courier New" panose="02070309020205020404" pitchFamily="49" charset="0"/>
                <a:cs typeface="Courier New" panose="02070309020205020404" pitchFamily="49" charset="0"/>
              </a:rPr>
              <a:t>creditCardNum.EnableViewState</a:t>
            </a:r>
            <a:r>
              <a:rPr lang="en-US" altLang="en-US" dirty="0">
                <a:latin typeface="Courier New" panose="02070309020205020404" pitchFamily="49" charset="0"/>
                <a:cs typeface="Courier New" panose="02070309020205020404" pitchFamily="49" charset="0"/>
              </a:rPr>
              <a:t>=“false”;</a:t>
            </a:r>
          </a:p>
        </p:txBody>
      </p:sp>
      <p:sp>
        <p:nvSpPr>
          <p:cNvPr id="276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43F27F4E-06B5-4306-BEA6-F301390E388F}" type="slidenum">
              <a:rPr lang="en-US" altLang="en-US" sz="1050">
                <a:solidFill>
                  <a:srgbClr val="222222"/>
                </a:solidFill>
              </a:rPr>
              <a:pPr>
                <a:spcBef>
                  <a:spcPct val="0"/>
                </a:spcBef>
                <a:buSzTx/>
                <a:buFont typeface="Times New Roman" panose="02020603050405020304" pitchFamily="18" charset="0"/>
                <a:buNone/>
              </a:pPr>
              <a:t>15</a:t>
            </a:fld>
            <a:endParaRPr lang="en-US" altLang="en-US" sz="1050">
              <a:solidFill>
                <a:srgbClr val="222222"/>
              </a:solidFill>
            </a:endParaRPr>
          </a:p>
        </p:txBody>
      </p:sp>
    </p:spTree>
    <p:extLst>
      <p:ext uri="{BB962C8B-B14F-4D97-AF65-F5344CB8AC3E}">
        <p14:creationId xmlns:p14="http://schemas.microsoft.com/office/powerpoint/2010/main" val="629453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US" altLang="en-US" dirty="0"/>
              <a:t>Using Web Forms (cont..)</a:t>
            </a:r>
            <a:r>
              <a:rPr lang="ar-SA" altLang="en-US" dirty="0">
                <a:cs typeface="Arial" panose="020B0604020202020204" pitchFamily="34" charset="0"/>
              </a:rPr>
              <a:t>‏</a:t>
            </a:r>
            <a:endParaRPr lang="en-US" altLang="en-US" dirty="0"/>
          </a:p>
        </p:txBody>
      </p:sp>
      <p:sp>
        <p:nvSpPr>
          <p:cNvPr id="16387" name="Rectangle 2"/>
          <p:cNvSpPr>
            <a:spLocks noGrp="1" noChangeArrowheads="1"/>
          </p:cNvSpPr>
          <p:nvPr>
            <p:ph idx="1"/>
          </p:nvPr>
        </p:nvSpPr>
        <p:spPr/>
        <p:txBody>
          <a:bodyPr>
            <a:normAutofit lnSpcReduction="10000"/>
          </a:bodyPr>
          <a:lstStyle/>
          <a:p>
            <a:pPr algn="just">
              <a:defRPr/>
            </a:pPr>
            <a:r>
              <a:rPr lang="en-US" dirty="0"/>
              <a:t>Use the </a:t>
            </a:r>
            <a:r>
              <a:rPr lang="en-US" dirty="0">
                <a:latin typeface="Courier New" pitchFamily="49" charset="0"/>
                <a:cs typeface="Courier New" pitchFamily="49" charset="0"/>
              </a:rPr>
              <a:t>Text</a:t>
            </a:r>
            <a:r>
              <a:rPr lang="en-US" dirty="0"/>
              <a:t> property of a Textbox’s ID to retrieve its current value</a:t>
            </a:r>
          </a:p>
          <a:p>
            <a:pPr lvl="1" algn="just">
              <a:defRPr/>
            </a:pPr>
            <a:r>
              <a:rPr lang="en-US" dirty="0"/>
              <a:t>Example: </a:t>
            </a:r>
          </a:p>
          <a:p>
            <a:pPr marL="342900" lvl="1" indent="0" algn="just">
              <a:buNone/>
              <a:defRPr/>
            </a:pPr>
            <a:r>
              <a:rPr lang="en-US" dirty="0">
                <a:latin typeface="Courier New" pitchFamily="49" charset="0"/>
                <a:cs typeface="Courier New" pitchFamily="49" charset="0"/>
              </a:rPr>
              <a:t>string </a:t>
            </a:r>
            <a:r>
              <a:rPr lang="en-US" dirty="0" err="1">
                <a:latin typeface="Courier New" pitchFamily="49" charset="0"/>
                <a:cs typeface="Courier New" pitchFamily="49" charset="0"/>
              </a:rPr>
              <a:t>shippingAddress</a:t>
            </a:r>
            <a:r>
              <a:rPr lang="en-US" dirty="0">
                <a:latin typeface="Courier New" pitchFamily="49" charset="0"/>
                <a:cs typeface="Courier New" pitchFamily="49" charset="0"/>
              </a:rPr>
              <a:t> = address.Text;</a:t>
            </a:r>
          </a:p>
          <a:p>
            <a:pPr algn="just">
              <a:defRPr/>
            </a:pPr>
            <a:r>
              <a:rPr lang="en-US" dirty="0"/>
              <a:t>After the server-side program processes the data, it is returned to the same Web form page</a:t>
            </a:r>
          </a:p>
          <a:p>
            <a:pPr lvl="1" algn="just">
              <a:defRPr/>
            </a:pPr>
            <a:r>
              <a:rPr lang="en-US" dirty="0"/>
              <a:t>Use the form’s </a:t>
            </a:r>
            <a:r>
              <a:rPr lang="en-US" sz="1950" dirty="0">
                <a:latin typeface="Courier New" pitchFamily="49" charset="0"/>
                <a:cs typeface="Courier New" pitchFamily="49" charset="0"/>
              </a:rPr>
              <a:t>Visible</a:t>
            </a:r>
            <a:r>
              <a:rPr lang="en-US" dirty="0"/>
              <a:t> attribute to hide the form and display a message indicating successful submission</a:t>
            </a:r>
          </a:p>
          <a:p>
            <a:pPr algn="just">
              <a:defRPr/>
            </a:pPr>
            <a:r>
              <a:rPr lang="en-US" dirty="0"/>
              <a:t>Use the </a:t>
            </a:r>
            <a:r>
              <a:rPr lang="en-US" dirty="0">
                <a:latin typeface="Courier New" pitchFamily="49" charset="0"/>
                <a:cs typeface="Courier New" pitchFamily="49" charset="0"/>
              </a:rPr>
              <a:t>Page</a:t>
            </a:r>
            <a:r>
              <a:rPr lang="en-US" dirty="0"/>
              <a:t> class’s </a:t>
            </a:r>
            <a:r>
              <a:rPr lang="en-US" dirty="0">
                <a:latin typeface="Courier New" pitchFamily="49" charset="0"/>
                <a:cs typeface="Courier New" pitchFamily="49" charset="0"/>
              </a:rPr>
              <a:t>IsPostBack</a:t>
            </a:r>
            <a:r>
              <a:rPr lang="en-US" dirty="0"/>
              <a:t> property to determine whether a Web form has already been submitted and determine if data must be validated</a:t>
            </a:r>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7CA50FEB-6E6B-4CDD-8D84-3DBD863084BD}" type="slidenum">
              <a:rPr lang="en-US" altLang="en-US" sz="1050">
                <a:solidFill>
                  <a:srgbClr val="222222"/>
                </a:solidFill>
              </a:rPr>
              <a:pPr>
                <a:spcBef>
                  <a:spcPct val="0"/>
                </a:spcBef>
                <a:buSzTx/>
                <a:buFont typeface="Times New Roman" panose="02020603050405020304" pitchFamily="18" charset="0"/>
                <a:buNone/>
              </a:pPr>
              <a:t>16</a:t>
            </a:fld>
            <a:endParaRPr lang="en-US" altLang="en-US" sz="1050">
              <a:solidFill>
                <a:srgbClr val="222222"/>
              </a:solidFill>
            </a:endParaRPr>
          </a:p>
        </p:txBody>
      </p:sp>
    </p:spTree>
    <p:extLst>
      <p:ext uri="{BB962C8B-B14F-4D97-AF65-F5344CB8AC3E}">
        <p14:creationId xmlns:p14="http://schemas.microsoft.com/office/powerpoint/2010/main" val="3282359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US" altLang="en-US"/>
              <a:t>Understanding Events</a:t>
            </a:r>
          </a:p>
        </p:txBody>
      </p:sp>
      <p:sp>
        <p:nvSpPr>
          <p:cNvPr id="31747" name="Rectangle 2"/>
          <p:cNvSpPr>
            <a:spLocks noGrp="1" noChangeArrowheads="1"/>
          </p:cNvSpPr>
          <p:nvPr>
            <p:ph idx="1"/>
          </p:nvPr>
        </p:nvSpPr>
        <p:spPr/>
        <p:txBody>
          <a:bodyPr>
            <a:normAutofit lnSpcReduction="10000"/>
          </a:bodyPr>
          <a:lstStyle/>
          <a:p>
            <a:pPr algn="just"/>
            <a:r>
              <a:rPr lang="en-US" altLang="en-US" b="1" dirty="0"/>
              <a:t>Event</a:t>
            </a:r>
            <a:r>
              <a:rPr lang="en-US" altLang="en-US" dirty="0"/>
              <a:t>: a specific circumstance, such as a user action, that is monitored by the browser</a:t>
            </a:r>
          </a:p>
          <a:p>
            <a:pPr lvl="1" algn="just"/>
            <a:r>
              <a:rPr lang="en-US" altLang="en-US" dirty="0"/>
              <a:t>Example: when a user clicks a button, the </a:t>
            </a:r>
            <a:r>
              <a:rPr lang="en-US" altLang="en-US" b="1" dirty="0">
                <a:latin typeface="Courier New" panose="02070309020205020404" pitchFamily="49" charset="0"/>
                <a:cs typeface="Courier New" panose="02070309020205020404" pitchFamily="49" charset="0"/>
              </a:rPr>
              <a:t>Click</a:t>
            </a:r>
            <a:r>
              <a:rPr lang="en-US" altLang="en-US" dirty="0"/>
              <a:t> event is generated, or </a:t>
            </a:r>
            <a:r>
              <a:rPr lang="en-US" altLang="en-US" b="1" dirty="0"/>
              <a:t>raised</a:t>
            </a:r>
          </a:p>
          <a:p>
            <a:pPr algn="just"/>
            <a:r>
              <a:rPr lang="en-US" altLang="en-US" b="1" dirty="0">
                <a:solidFill>
                  <a:srgbClr val="7030A0"/>
                </a:solidFill>
              </a:rPr>
              <a:t>Three types </a:t>
            </a:r>
            <a:r>
              <a:rPr lang="en-US" altLang="en-US" dirty="0"/>
              <a:t>of events are supported by </a:t>
            </a:r>
            <a:r>
              <a:rPr lang="en-US" altLang="en-US" dirty="0" err="1"/>
              <a:t>ASP.Net</a:t>
            </a:r>
            <a:r>
              <a:rPr lang="en-US" altLang="en-US" dirty="0"/>
              <a:t>:</a:t>
            </a:r>
          </a:p>
          <a:p>
            <a:pPr lvl="1" algn="just"/>
            <a:r>
              <a:rPr lang="en-US" altLang="en-US" dirty="0">
                <a:solidFill>
                  <a:srgbClr val="FF0000"/>
                </a:solidFill>
              </a:rPr>
              <a:t>Application events</a:t>
            </a:r>
          </a:p>
          <a:p>
            <a:pPr lvl="1" algn="just"/>
            <a:r>
              <a:rPr lang="en-US" altLang="en-US" dirty="0">
                <a:solidFill>
                  <a:srgbClr val="FF0000"/>
                </a:solidFill>
              </a:rPr>
              <a:t>Page events</a:t>
            </a:r>
          </a:p>
          <a:p>
            <a:pPr lvl="1" algn="just"/>
            <a:r>
              <a:rPr lang="en-US" altLang="en-US" dirty="0">
                <a:solidFill>
                  <a:schemeClr val="accent2">
                    <a:lumMod val="75000"/>
                  </a:schemeClr>
                </a:solidFill>
              </a:rPr>
              <a:t>Control events </a:t>
            </a:r>
          </a:p>
          <a:p>
            <a:pPr algn="just"/>
            <a:r>
              <a:rPr lang="en-US" altLang="en-US" dirty="0"/>
              <a:t>An XHTML element can be associated with a specific event to trigger code written in JavaScript, VBScript, or other client-side scripting languages</a:t>
            </a:r>
          </a:p>
        </p:txBody>
      </p:sp>
      <p:sp>
        <p:nvSpPr>
          <p:cNvPr id="317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1484A7C4-59BA-441C-8C7D-9B2AF1AB6560}" type="slidenum">
              <a:rPr lang="en-US" altLang="en-US" sz="1050">
                <a:solidFill>
                  <a:srgbClr val="222222"/>
                </a:solidFill>
              </a:rPr>
              <a:pPr>
                <a:spcBef>
                  <a:spcPct val="0"/>
                </a:spcBef>
                <a:buSzTx/>
                <a:buFont typeface="Times New Roman" panose="02020603050405020304" pitchFamily="18" charset="0"/>
                <a:buNone/>
              </a:pPr>
              <a:t>17</a:t>
            </a:fld>
            <a:endParaRPr lang="en-US" altLang="en-US" sz="1050">
              <a:solidFill>
                <a:srgbClr val="222222"/>
              </a:solidFill>
            </a:endParaRPr>
          </a:p>
        </p:txBody>
      </p:sp>
    </p:spTree>
    <p:extLst>
      <p:ext uri="{BB962C8B-B14F-4D97-AF65-F5344CB8AC3E}">
        <p14:creationId xmlns:p14="http://schemas.microsoft.com/office/powerpoint/2010/main" val="40239361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US" altLang="en-US" dirty="0"/>
              <a:t>Application and Session Events</a:t>
            </a:r>
          </a:p>
        </p:txBody>
      </p:sp>
      <p:sp>
        <p:nvSpPr>
          <p:cNvPr id="31747" name="Rectangle 2"/>
          <p:cNvSpPr>
            <a:spLocks noGrp="1" noChangeArrowheads="1"/>
          </p:cNvSpPr>
          <p:nvPr>
            <p:ph idx="1"/>
          </p:nvPr>
        </p:nvSpPr>
        <p:spPr/>
        <p:txBody>
          <a:bodyPr/>
          <a:lstStyle/>
          <a:p>
            <a:pPr algn="just"/>
            <a:r>
              <a:rPr lang="en-US" dirty="0"/>
              <a:t>The most important application events are:</a:t>
            </a:r>
          </a:p>
          <a:p>
            <a:pPr lvl="1" algn="just"/>
            <a:r>
              <a:rPr lang="en-US" b="1" dirty="0" err="1">
                <a:solidFill>
                  <a:schemeClr val="accent1">
                    <a:lumMod val="50000"/>
                  </a:schemeClr>
                </a:solidFill>
              </a:rPr>
              <a:t>Application_Start</a:t>
            </a:r>
            <a:r>
              <a:rPr lang="en-US" dirty="0"/>
              <a:t> - It is raised when the application/website is started.</a:t>
            </a:r>
          </a:p>
          <a:p>
            <a:pPr lvl="1" algn="just"/>
            <a:r>
              <a:rPr lang="en-US" b="1" dirty="0" err="1">
                <a:solidFill>
                  <a:schemeClr val="accent1">
                    <a:lumMod val="50000"/>
                  </a:schemeClr>
                </a:solidFill>
              </a:rPr>
              <a:t>Application_End</a:t>
            </a:r>
            <a:r>
              <a:rPr lang="en-US" dirty="0"/>
              <a:t> - It is raised when the application/website is stopped.</a:t>
            </a:r>
          </a:p>
          <a:p>
            <a:pPr algn="just"/>
            <a:r>
              <a:rPr lang="en-US" dirty="0"/>
              <a:t>Similarly, the most used Session events are:</a:t>
            </a:r>
          </a:p>
          <a:p>
            <a:pPr lvl="1" algn="just"/>
            <a:r>
              <a:rPr lang="en-US" b="1" dirty="0" err="1">
                <a:solidFill>
                  <a:schemeClr val="accent1">
                    <a:lumMod val="50000"/>
                  </a:schemeClr>
                </a:solidFill>
              </a:rPr>
              <a:t>Session_Start</a:t>
            </a:r>
            <a:r>
              <a:rPr lang="en-US" dirty="0"/>
              <a:t> - It is raised when a user first requests a page from the application.</a:t>
            </a:r>
          </a:p>
          <a:p>
            <a:pPr lvl="1" algn="just"/>
            <a:r>
              <a:rPr lang="en-US" b="1" dirty="0" err="1">
                <a:solidFill>
                  <a:schemeClr val="accent1">
                    <a:lumMod val="50000"/>
                  </a:schemeClr>
                </a:solidFill>
              </a:rPr>
              <a:t>Session_End</a:t>
            </a:r>
            <a:r>
              <a:rPr lang="en-US" dirty="0"/>
              <a:t> - It is raised when the session ends.</a:t>
            </a:r>
          </a:p>
        </p:txBody>
      </p:sp>
      <p:sp>
        <p:nvSpPr>
          <p:cNvPr id="317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1484A7C4-59BA-441C-8C7D-9B2AF1AB6560}" type="slidenum">
              <a:rPr lang="en-US" altLang="en-US" sz="1050">
                <a:solidFill>
                  <a:srgbClr val="222222"/>
                </a:solidFill>
              </a:rPr>
              <a:pPr>
                <a:spcBef>
                  <a:spcPct val="0"/>
                </a:spcBef>
                <a:buSzTx/>
                <a:buFont typeface="Times New Roman" panose="02020603050405020304" pitchFamily="18" charset="0"/>
                <a:buNone/>
              </a:pPr>
              <a:t>18</a:t>
            </a:fld>
            <a:endParaRPr lang="en-US" altLang="en-US" sz="1050">
              <a:solidFill>
                <a:srgbClr val="222222"/>
              </a:solidFill>
            </a:endParaRPr>
          </a:p>
        </p:txBody>
      </p:sp>
    </p:spTree>
    <p:extLst>
      <p:ext uri="{BB962C8B-B14F-4D97-AF65-F5344CB8AC3E}">
        <p14:creationId xmlns:p14="http://schemas.microsoft.com/office/powerpoint/2010/main" val="11436831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US" altLang="en-US" dirty="0"/>
              <a:t>Page and Control Events</a:t>
            </a:r>
          </a:p>
        </p:txBody>
      </p:sp>
      <p:sp>
        <p:nvSpPr>
          <p:cNvPr id="31747" name="Rectangle 2"/>
          <p:cNvSpPr>
            <a:spLocks noGrp="1" noChangeArrowheads="1"/>
          </p:cNvSpPr>
          <p:nvPr>
            <p:ph idx="1"/>
          </p:nvPr>
        </p:nvSpPr>
        <p:spPr/>
        <p:txBody>
          <a:bodyPr>
            <a:normAutofit/>
          </a:bodyPr>
          <a:lstStyle/>
          <a:p>
            <a:pPr marL="0" indent="0" algn="just">
              <a:buNone/>
            </a:pPr>
            <a:r>
              <a:rPr lang="en-US" sz="1650" dirty="0"/>
              <a:t>Common page and control events are:</a:t>
            </a:r>
          </a:p>
          <a:p>
            <a:pPr algn="just"/>
            <a:r>
              <a:rPr lang="en-US" sz="1650" dirty="0" err="1"/>
              <a:t>DataBinding</a:t>
            </a:r>
            <a:r>
              <a:rPr lang="en-US" sz="1650" dirty="0"/>
              <a:t> - It is raised when a control binds to a data source.</a:t>
            </a:r>
          </a:p>
          <a:p>
            <a:pPr algn="just"/>
            <a:r>
              <a:rPr lang="en-US" sz="1650" dirty="0"/>
              <a:t>Disposed - It is raised when the page or the control is released.</a:t>
            </a:r>
          </a:p>
          <a:p>
            <a:pPr algn="just"/>
            <a:r>
              <a:rPr lang="en-US" sz="1650" dirty="0"/>
              <a:t>Error - It is a page event, occurs when an unhandled exception is thrown.</a:t>
            </a:r>
          </a:p>
          <a:p>
            <a:pPr algn="just"/>
            <a:r>
              <a:rPr lang="en-US" sz="1650" dirty="0" err="1"/>
              <a:t>Init</a:t>
            </a:r>
            <a:r>
              <a:rPr lang="en-US" sz="1650" dirty="0"/>
              <a:t> - It is raised when the page or the control is initialized.</a:t>
            </a:r>
          </a:p>
          <a:p>
            <a:pPr algn="just"/>
            <a:r>
              <a:rPr lang="en-US" sz="1650" dirty="0"/>
              <a:t>Load - It is raised when the page or a control is loaded.</a:t>
            </a:r>
          </a:p>
          <a:p>
            <a:pPr algn="just"/>
            <a:r>
              <a:rPr lang="en-US" sz="1650" dirty="0" err="1"/>
              <a:t>PreRender</a:t>
            </a:r>
            <a:r>
              <a:rPr lang="en-US" sz="1650" dirty="0"/>
              <a:t> - It is raised when the page or the control is to be rendered.</a:t>
            </a:r>
          </a:p>
          <a:p>
            <a:pPr algn="just"/>
            <a:r>
              <a:rPr lang="en-US" sz="1650" dirty="0"/>
              <a:t>Unload - It is raised when the page or control is unloaded from memory.</a:t>
            </a:r>
          </a:p>
          <a:p>
            <a:pPr algn="just"/>
            <a:endParaRPr lang="en-US" sz="1650" dirty="0"/>
          </a:p>
        </p:txBody>
      </p:sp>
      <p:sp>
        <p:nvSpPr>
          <p:cNvPr id="317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1484A7C4-59BA-441C-8C7D-9B2AF1AB6560}" type="slidenum">
              <a:rPr lang="en-US" altLang="en-US" sz="1050">
                <a:solidFill>
                  <a:srgbClr val="222222"/>
                </a:solidFill>
              </a:rPr>
              <a:pPr>
                <a:spcBef>
                  <a:spcPct val="0"/>
                </a:spcBef>
                <a:buSzTx/>
                <a:buFont typeface="Times New Roman" panose="02020603050405020304" pitchFamily="18" charset="0"/>
                <a:buNone/>
              </a:pPr>
              <a:t>19</a:t>
            </a:fld>
            <a:endParaRPr lang="en-US" altLang="en-US" sz="1050">
              <a:solidFill>
                <a:srgbClr val="222222"/>
              </a:solidFill>
            </a:endParaRPr>
          </a:p>
        </p:txBody>
      </p:sp>
    </p:spTree>
    <p:extLst>
      <p:ext uri="{BB962C8B-B14F-4D97-AF65-F5344CB8AC3E}">
        <p14:creationId xmlns:p14="http://schemas.microsoft.com/office/powerpoint/2010/main" val="5860786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2" name="Content Placeholder 1"/>
          <p:cNvSpPr>
            <a:spLocks noGrp="1"/>
          </p:cNvSpPr>
          <p:nvPr>
            <p:ph idx="1"/>
          </p:nvPr>
        </p:nvSpPr>
        <p:spPr/>
        <p:txBody>
          <a:bodyPr>
            <a:normAutofit/>
          </a:bodyPr>
          <a:lstStyle/>
          <a:p>
            <a:pPr marL="0" indent="0" algn="just">
              <a:buNone/>
            </a:pPr>
            <a:r>
              <a:rPr lang="en-US" altLang="en-US" sz="2000" dirty="0">
                <a:latin typeface="Arial" panose="020B0604020202020204" pitchFamily="34" charset="0"/>
                <a:cs typeface="Arial" panose="020B0604020202020204" pitchFamily="34" charset="0"/>
              </a:rPr>
              <a:t>GUI programming</a:t>
            </a:r>
          </a:p>
          <a:p>
            <a:pPr marL="814388" lvl="1" indent="-257175" algn="just"/>
            <a:r>
              <a:rPr lang="en-US" altLang="en-US" sz="2000" dirty="0">
                <a:latin typeface="Arial" panose="020B0604020202020204" pitchFamily="34" charset="0"/>
                <a:cs typeface="Arial" panose="020B0604020202020204" pitchFamily="34" charset="0"/>
              </a:rPr>
              <a:t>Introduction to GUI</a:t>
            </a:r>
          </a:p>
          <a:p>
            <a:pPr marL="814388" lvl="1" indent="-257175" algn="just"/>
            <a:r>
              <a:rPr lang="en-US" altLang="en-US" sz="2000" dirty="0">
                <a:latin typeface="Arial" panose="020B0604020202020204" pitchFamily="34" charset="0"/>
                <a:cs typeface="Arial" panose="020B0604020202020204" pitchFamily="34" charset="0"/>
              </a:rPr>
              <a:t>Learn about ASP.NET Web forms and server controls</a:t>
            </a:r>
          </a:p>
          <a:p>
            <a:pPr marL="814388" lvl="1" indent="-257175" algn="just"/>
            <a:r>
              <a:rPr lang="en-US" altLang="en-US" sz="2000" dirty="0">
                <a:latin typeface="Arial" panose="020B0604020202020204" pitchFamily="34" charset="0"/>
                <a:cs typeface="Arial" panose="020B0604020202020204" pitchFamily="34" charset="0"/>
              </a:rPr>
              <a:t>Work with ASP.NET Web server controls</a:t>
            </a:r>
          </a:p>
          <a:p>
            <a:pPr marL="814388" lvl="1" indent="-257175" algn="just"/>
            <a:r>
              <a:rPr lang="en-US" altLang="en-US" sz="2000" dirty="0">
                <a:latin typeface="Arial" panose="020B0604020202020204" pitchFamily="34" charset="0"/>
                <a:cs typeface="Arial" panose="020B0604020202020204" pitchFamily="34" charset="0"/>
              </a:rPr>
              <a:t>Validate user input with validation controls</a:t>
            </a:r>
          </a:p>
          <a:p>
            <a:pPr marL="814388" lvl="1" indent="-257175" algn="just"/>
            <a:endParaRPr lang="en-US" altLang="en-US" sz="2000" dirty="0">
              <a:latin typeface="Arial" panose="020B0604020202020204" pitchFamily="34" charset="0"/>
              <a:cs typeface="Arial" panose="020B0604020202020204" pitchFamily="34" charset="0"/>
            </a:endParaRPr>
          </a:p>
          <a:p>
            <a:pPr marL="814388" lvl="1" indent="-257175" algn="just"/>
            <a:endParaRPr lang="en-US" altLang="en-US" sz="2000" dirty="0">
              <a:latin typeface="Arial" panose="020B0604020202020204" pitchFamily="34" charset="0"/>
              <a:cs typeface="Arial" panose="020B0604020202020204" pitchFamily="34" charset="0"/>
            </a:endParaRPr>
          </a:p>
          <a:p>
            <a:pPr marL="257175" indent="-257175" algn="just"/>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24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US" altLang="en-US" dirty="0"/>
              <a:t>Understanding Events (cont..)</a:t>
            </a:r>
            <a:r>
              <a:rPr lang="ar-SA" altLang="en-US" dirty="0">
                <a:cs typeface="Arial" panose="020B0604020202020204" pitchFamily="34" charset="0"/>
              </a:rPr>
              <a:t>‏</a:t>
            </a:r>
            <a:endParaRPr lang="en-US" altLang="en-US" dirty="0"/>
          </a:p>
        </p:txBody>
      </p:sp>
      <p:sp>
        <p:nvSpPr>
          <p:cNvPr id="33796"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824C3F9-4BD1-47C6-9A78-2894F0F80159}" type="slidenum">
              <a:rPr lang="en-US" altLang="en-US" sz="1050">
                <a:solidFill>
                  <a:srgbClr val="222222"/>
                </a:solidFill>
              </a:rPr>
              <a:pPr>
                <a:spcBef>
                  <a:spcPct val="0"/>
                </a:spcBef>
                <a:buSzTx/>
                <a:buFont typeface="Times New Roman" panose="02020603050405020304" pitchFamily="18" charset="0"/>
                <a:buNone/>
              </a:pPr>
              <a:t>20</a:t>
            </a:fld>
            <a:endParaRPr lang="en-US" altLang="en-US" sz="1050">
              <a:solidFill>
                <a:srgbClr val="222222"/>
              </a:solidFill>
            </a:endParaRPr>
          </a:p>
        </p:txBody>
      </p:sp>
      <p:sp>
        <p:nvSpPr>
          <p:cNvPr id="33797" name="Text Box 5"/>
          <p:cNvSpPr txBox="1">
            <a:spLocks noChangeArrowheads="1"/>
          </p:cNvSpPr>
          <p:nvPr/>
        </p:nvSpPr>
        <p:spPr bwMode="auto">
          <a:xfrm>
            <a:off x="1828800" y="4457700"/>
            <a:ext cx="5257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Table 4-2 </a:t>
            </a:r>
            <a:r>
              <a:rPr lang="en-US" altLang="en-US" sz="1350"/>
              <a:t>JavaScript events</a:t>
            </a:r>
          </a:p>
        </p:txBody>
      </p:sp>
      <p:pic>
        <p:nvPicPr>
          <p:cNvPr id="33798" name="Picture 7" descr="D:\Chimborazo LLC\ASP.NET\Figures\CH04\Tab04x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1" y="1028700"/>
            <a:ext cx="4899422" cy="344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0469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US" altLang="en-US" dirty="0"/>
              <a:t>Understanding Events</a:t>
            </a:r>
          </a:p>
        </p:txBody>
      </p:sp>
      <p:sp>
        <p:nvSpPr>
          <p:cNvPr id="31747" name="Rectangle 2"/>
          <p:cNvSpPr>
            <a:spLocks noGrp="1" noChangeArrowheads="1"/>
          </p:cNvSpPr>
          <p:nvPr>
            <p:ph idx="1"/>
          </p:nvPr>
        </p:nvSpPr>
        <p:spPr>
          <a:xfrm>
            <a:off x="1543050" y="1085850"/>
            <a:ext cx="6057900" cy="3600450"/>
          </a:xfrm>
        </p:spPr>
        <p:txBody>
          <a:bodyPr/>
          <a:lstStyle/>
          <a:p>
            <a:endParaRPr lang="en-US" altLang="en-US" dirty="0"/>
          </a:p>
          <a:p>
            <a:pPr marL="0" indent="0" algn="r">
              <a:buNone/>
            </a:pPr>
            <a:r>
              <a:rPr lang="en-US" altLang="en-US" dirty="0"/>
              <a:t>Example of event-raised</a:t>
            </a:r>
          </a:p>
          <a:p>
            <a:endParaRPr lang="en-US" altLang="en-US" dirty="0"/>
          </a:p>
          <a:p>
            <a:endParaRPr lang="en-US" altLang="en-US" dirty="0"/>
          </a:p>
          <a:p>
            <a:endParaRPr lang="en-US" altLang="en-US" dirty="0"/>
          </a:p>
          <a:p>
            <a:endParaRPr lang="en-US" altLang="en-US" dirty="0"/>
          </a:p>
          <a:p>
            <a:pPr marL="0" indent="0" algn="r">
              <a:buNone/>
            </a:pPr>
            <a:endParaRPr lang="en-US" altLang="en-US" dirty="0"/>
          </a:p>
          <a:p>
            <a:pPr marL="0" indent="0">
              <a:buNone/>
            </a:pPr>
            <a:r>
              <a:rPr lang="en-US" altLang="en-US" dirty="0"/>
              <a:t>                                                 Event handler       </a:t>
            </a:r>
          </a:p>
          <a:p>
            <a:endParaRPr lang="en-US" altLang="en-US" dirty="0"/>
          </a:p>
        </p:txBody>
      </p:sp>
      <p:sp>
        <p:nvSpPr>
          <p:cNvPr id="31749"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1484A7C4-59BA-441C-8C7D-9B2AF1AB6560}" type="slidenum">
              <a:rPr lang="en-US" altLang="en-US" sz="1050">
                <a:solidFill>
                  <a:srgbClr val="222222"/>
                </a:solidFill>
              </a:rPr>
              <a:pPr>
                <a:spcBef>
                  <a:spcPct val="0"/>
                </a:spcBef>
                <a:buSzTx/>
                <a:buFont typeface="Times New Roman" panose="02020603050405020304" pitchFamily="18" charset="0"/>
                <a:buNone/>
              </a:pPr>
              <a:t>21</a:t>
            </a:fld>
            <a:endParaRPr lang="en-US" altLang="en-US" sz="1050">
              <a:solidFill>
                <a:srgbClr val="222222"/>
              </a:solidFill>
            </a:endParaRPr>
          </a:p>
        </p:txBody>
      </p:sp>
      <p:pic>
        <p:nvPicPr>
          <p:cNvPr id="7" name="Picture 6"/>
          <p:cNvPicPr>
            <a:picLocks noChangeAspect="1"/>
          </p:cNvPicPr>
          <p:nvPr/>
        </p:nvPicPr>
        <p:blipFill>
          <a:blip r:embed="rId3"/>
          <a:stretch>
            <a:fillRect/>
          </a:stretch>
        </p:blipFill>
        <p:spPr>
          <a:xfrm>
            <a:off x="1548836" y="2114550"/>
            <a:ext cx="6038667" cy="264319"/>
          </a:xfrm>
          <a:prstGeom prst="rect">
            <a:avLst/>
          </a:prstGeom>
        </p:spPr>
      </p:pic>
      <p:sp>
        <p:nvSpPr>
          <p:cNvPr id="11" name="Rectangle 10"/>
          <p:cNvSpPr/>
          <p:nvPr/>
        </p:nvSpPr>
        <p:spPr bwMode="auto">
          <a:xfrm>
            <a:off x="5486400" y="2057401"/>
            <a:ext cx="1857375" cy="400049"/>
          </a:xfrm>
          <a:prstGeom prst="rect">
            <a:avLst/>
          </a:prstGeom>
          <a:noFill/>
          <a:ln w="38100" cap="flat" cmpd="sng" algn="ctr">
            <a:solidFill>
              <a:srgbClr val="FF0000"/>
            </a:solid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defTabSz="685800" fontAlgn="base" latinLnBrk="0">
              <a:spcBef>
                <a:spcPct val="0"/>
              </a:spcBef>
              <a:spcAft>
                <a:spcPct val="0"/>
              </a:spcAft>
            </a:pPr>
            <a:endParaRPr lang="en-US" sz="1500" b="1">
              <a:solidFill>
                <a:srgbClr val="FFFFFF"/>
              </a:solidFill>
              <a:latin typeface="Times New Roman" pitchFamily="18" charset="0"/>
            </a:endParaRPr>
          </a:p>
        </p:txBody>
      </p:sp>
      <p:pic>
        <p:nvPicPr>
          <p:cNvPr id="8" name="Picture 7"/>
          <p:cNvPicPr>
            <a:picLocks noChangeAspect="1"/>
          </p:cNvPicPr>
          <p:nvPr/>
        </p:nvPicPr>
        <p:blipFill>
          <a:blip r:embed="rId4"/>
          <a:stretch>
            <a:fillRect/>
          </a:stretch>
        </p:blipFill>
        <p:spPr>
          <a:xfrm>
            <a:off x="2000250" y="2888823"/>
            <a:ext cx="4686300" cy="566476"/>
          </a:xfrm>
          <a:prstGeom prst="rect">
            <a:avLst/>
          </a:prstGeom>
        </p:spPr>
      </p:pic>
      <p:cxnSp>
        <p:nvCxnSpPr>
          <p:cNvPr id="10" name="Straight Arrow Connector 9"/>
          <p:cNvCxnSpPr/>
          <p:nvPr/>
        </p:nvCxnSpPr>
        <p:spPr bwMode="auto">
          <a:xfrm>
            <a:off x="6057900" y="1771650"/>
            <a:ext cx="114300" cy="28575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5" name="Straight Arrow Connector 14"/>
          <p:cNvCxnSpPr/>
          <p:nvPr/>
        </p:nvCxnSpPr>
        <p:spPr bwMode="auto">
          <a:xfrm flipH="1" flipV="1">
            <a:off x="5715000" y="3314701"/>
            <a:ext cx="228600" cy="33162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108039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r>
              <a:rPr lang="en-US" altLang="en-US"/>
              <a:t>Writing Event Handlers</a:t>
            </a:r>
          </a:p>
        </p:txBody>
      </p:sp>
      <p:sp>
        <p:nvSpPr>
          <p:cNvPr id="35843" name="Rectangle 2"/>
          <p:cNvSpPr>
            <a:spLocks noGrp="1" noChangeArrowheads="1"/>
          </p:cNvSpPr>
          <p:nvPr>
            <p:ph idx="1"/>
          </p:nvPr>
        </p:nvSpPr>
        <p:spPr/>
        <p:txBody>
          <a:bodyPr/>
          <a:lstStyle/>
          <a:p>
            <a:r>
              <a:rPr lang="en-US" altLang="en-US" sz="1650" b="1" dirty="0"/>
              <a:t>Event handler</a:t>
            </a:r>
            <a:r>
              <a:rPr lang="en-US" altLang="en-US" sz="1650" dirty="0"/>
              <a:t>: a function or method that executes in response to a specific event</a:t>
            </a:r>
          </a:p>
          <a:p>
            <a:pPr lvl="1"/>
            <a:r>
              <a:rPr lang="en-US" altLang="en-US" sz="1650" dirty="0"/>
              <a:t>Default name for a page event handler is </a:t>
            </a:r>
            <a:r>
              <a:rPr lang="en-US" altLang="en-US" sz="1650" dirty="0" err="1">
                <a:latin typeface="Courier New" panose="02070309020205020404" pitchFamily="49" charset="0"/>
                <a:cs typeface="Courier New" panose="02070309020205020404" pitchFamily="49" charset="0"/>
              </a:rPr>
              <a:t>Page_</a:t>
            </a:r>
            <a:r>
              <a:rPr lang="en-US" altLang="en-US" sz="1650" i="1" dirty="0" err="1">
                <a:latin typeface="Courier New" panose="02070309020205020404" pitchFamily="49" charset="0"/>
                <a:cs typeface="Courier New" panose="02070309020205020404" pitchFamily="49" charset="0"/>
              </a:rPr>
              <a:t>eventname</a:t>
            </a:r>
            <a:r>
              <a:rPr lang="en-US" altLang="en-US" sz="1650" dirty="0">
                <a:latin typeface="Courier New" panose="02070309020205020404" pitchFamily="49" charset="0"/>
                <a:cs typeface="Courier New" panose="02070309020205020404" pitchFamily="49" charset="0"/>
              </a:rPr>
              <a:t>()</a:t>
            </a:r>
          </a:p>
          <a:p>
            <a:pPr lvl="1"/>
            <a:r>
              <a:rPr lang="en-US" altLang="en-US" sz="1650" dirty="0"/>
              <a:t>Example: Load event is </a:t>
            </a:r>
            <a:r>
              <a:rPr lang="en-US" altLang="en-US" sz="1650" dirty="0" err="1">
                <a:latin typeface="Courier New" panose="02070309020205020404" pitchFamily="49" charset="0"/>
                <a:cs typeface="Courier New" panose="02070309020205020404" pitchFamily="49" charset="0"/>
              </a:rPr>
              <a:t>Page_Load</a:t>
            </a:r>
            <a:r>
              <a:rPr lang="en-US" altLang="en-US" sz="1650" dirty="0">
                <a:latin typeface="Courier New" panose="02070309020205020404" pitchFamily="49" charset="0"/>
                <a:cs typeface="Courier New" panose="02070309020205020404" pitchFamily="49" charset="0"/>
              </a:rPr>
              <a:t>()</a:t>
            </a:r>
          </a:p>
          <a:p>
            <a:r>
              <a:rPr lang="en-US" altLang="en-US" sz="1650" dirty="0"/>
              <a:t>Event handler methods require </a:t>
            </a:r>
            <a:r>
              <a:rPr lang="en-US" altLang="en-US" sz="1650" dirty="0">
                <a:solidFill>
                  <a:srgbClr val="FF0000"/>
                </a:solidFill>
              </a:rPr>
              <a:t>two parameters</a:t>
            </a:r>
            <a:r>
              <a:rPr lang="en-US" altLang="en-US" sz="1650" dirty="0"/>
              <a:t>:</a:t>
            </a:r>
          </a:p>
          <a:p>
            <a:pPr lvl="1"/>
            <a:r>
              <a:rPr lang="en-US" altLang="en-US" sz="1650" dirty="0"/>
              <a:t>An </a:t>
            </a:r>
            <a:r>
              <a:rPr lang="en-US" altLang="en-US" sz="1650" dirty="0">
                <a:solidFill>
                  <a:srgbClr val="00B050"/>
                </a:solidFill>
              </a:rPr>
              <a:t>object argument </a:t>
            </a:r>
            <a:r>
              <a:rPr lang="en-US" altLang="en-US" sz="1650" dirty="0"/>
              <a:t>representing the raised event</a:t>
            </a:r>
          </a:p>
          <a:p>
            <a:pPr lvl="1"/>
            <a:r>
              <a:rPr lang="en-US" altLang="en-US" sz="1650" dirty="0"/>
              <a:t>An </a:t>
            </a:r>
            <a:r>
              <a:rPr lang="en-US" altLang="en-US" sz="1650" dirty="0" err="1">
                <a:solidFill>
                  <a:srgbClr val="00B050"/>
                </a:solidFill>
                <a:latin typeface="Courier New" panose="02070309020205020404" pitchFamily="49" charset="0"/>
                <a:cs typeface="Courier New" panose="02070309020205020404" pitchFamily="49" charset="0"/>
              </a:rPr>
              <a:t>EventArgs</a:t>
            </a:r>
            <a:r>
              <a:rPr lang="en-US" altLang="en-US" sz="1650" dirty="0"/>
              <a:t> parameter used for passing data with an event</a:t>
            </a:r>
          </a:p>
          <a:p>
            <a:r>
              <a:rPr lang="en-US" altLang="en-US" sz="1650" dirty="0"/>
              <a:t>For page events, the parameters will not contain any values</a:t>
            </a:r>
          </a:p>
          <a:p>
            <a:r>
              <a:rPr lang="en-US" altLang="en-US" sz="1650" dirty="0"/>
              <a:t>Page events are contained in the </a:t>
            </a:r>
            <a:r>
              <a:rPr lang="en-US" altLang="en-US" sz="1650" dirty="0">
                <a:latin typeface="Courier New" panose="02070309020205020404" pitchFamily="49" charset="0"/>
                <a:cs typeface="Courier New" panose="02070309020205020404" pitchFamily="49" charset="0"/>
              </a:rPr>
              <a:t>Page</a:t>
            </a:r>
            <a:r>
              <a:rPr lang="en-US" altLang="en-US" sz="1650" dirty="0"/>
              <a:t> class</a:t>
            </a:r>
            <a:endParaRPr lang="en-US" altLang="en-US" sz="1650" b="1" dirty="0">
              <a:latin typeface="Courier New" panose="02070309020205020404" pitchFamily="49" charset="0"/>
              <a:cs typeface="Courier New" panose="02070309020205020404" pitchFamily="49" charset="0"/>
            </a:endParaRPr>
          </a:p>
          <a:p>
            <a:endParaRPr lang="en-US" altLang="en-US" dirty="0"/>
          </a:p>
        </p:txBody>
      </p:sp>
      <p:sp>
        <p:nvSpPr>
          <p:cNvPr id="358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4778F3AA-4760-41A6-A91F-B55EE0EBCF8C}" type="slidenum">
              <a:rPr lang="en-US" altLang="en-US" sz="1050">
                <a:solidFill>
                  <a:srgbClr val="222222"/>
                </a:solidFill>
              </a:rPr>
              <a:pPr>
                <a:spcBef>
                  <a:spcPct val="0"/>
                </a:spcBef>
                <a:buSzTx/>
                <a:buFont typeface="Times New Roman" panose="02020603050405020304" pitchFamily="18" charset="0"/>
                <a:buNone/>
              </a:pPr>
              <a:t>22</a:t>
            </a:fld>
            <a:endParaRPr lang="en-US" altLang="en-US" sz="1050" dirty="0">
              <a:solidFill>
                <a:srgbClr val="222222"/>
              </a:solidFill>
            </a:endParaRPr>
          </a:p>
        </p:txBody>
      </p:sp>
    </p:spTree>
    <p:extLst>
      <p:ext uri="{BB962C8B-B14F-4D97-AF65-F5344CB8AC3E}">
        <p14:creationId xmlns:p14="http://schemas.microsoft.com/office/powerpoint/2010/main" val="12720735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r>
              <a:rPr lang="en-US" altLang="en-US" dirty="0"/>
              <a:t>Writing Event Handlers (cont..)</a:t>
            </a:r>
            <a:r>
              <a:rPr lang="ar-SA" altLang="en-US" dirty="0">
                <a:cs typeface="Arial" panose="020B0604020202020204" pitchFamily="34" charset="0"/>
              </a:rPr>
              <a:t>‏</a:t>
            </a:r>
            <a:endParaRPr lang="en-US" altLang="en-US" dirty="0"/>
          </a:p>
        </p:txBody>
      </p:sp>
      <p:sp>
        <p:nvSpPr>
          <p:cNvPr id="37891" name="Content Placeholder 12"/>
          <p:cNvSpPr>
            <a:spLocks noGrp="1"/>
          </p:cNvSpPr>
          <p:nvPr>
            <p:ph idx="1"/>
          </p:nvPr>
        </p:nvSpPr>
        <p:spPr/>
        <p:txBody>
          <a:bodyPr/>
          <a:lstStyle/>
          <a:p>
            <a:pPr algn="just"/>
            <a:r>
              <a:rPr lang="en-US" altLang="en-US" b="1" dirty="0"/>
              <a:t>Code-behind page</a:t>
            </a:r>
            <a:r>
              <a:rPr lang="en-US" altLang="en-US" dirty="0"/>
              <a:t>: preferred method for working with C# code</a:t>
            </a:r>
          </a:p>
          <a:p>
            <a:pPr lvl="1" algn="just"/>
            <a:r>
              <a:rPr lang="en-US" altLang="en-US" dirty="0"/>
              <a:t>Is a separate class file containing properties for an associated page</a:t>
            </a:r>
          </a:p>
          <a:p>
            <a:pPr lvl="1" algn="just"/>
            <a:r>
              <a:rPr lang="en-US" altLang="en-US" dirty="0"/>
              <a:t>Has a file extension of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cs</a:t>
            </a:r>
            <a:endParaRPr lang="en-US" altLang="en-US" dirty="0">
              <a:latin typeface="Courier New" panose="02070309020205020404" pitchFamily="49" charset="0"/>
              <a:cs typeface="Courier New" panose="02070309020205020404" pitchFamily="49" charset="0"/>
            </a:endParaRPr>
          </a:p>
          <a:p>
            <a:pPr algn="just"/>
            <a:r>
              <a:rPr lang="en-US" altLang="en-US" dirty="0"/>
              <a:t>Example: the code-behind page for a </a:t>
            </a:r>
            <a:r>
              <a:rPr lang="en-US" altLang="en-US" sz="1800" dirty="0">
                <a:latin typeface="Courier New" panose="02070309020205020404" pitchFamily="49" charset="0"/>
                <a:cs typeface="Courier New" panose="02070309020205020404" pitchFamily="49" charset="0"/>
              </a:rPr>
              <a:t>Default.aspx</a:t>
            </a:r>
            <a:r>
              <a:rPr lang="en-US" altLang="en-US" dirty="0"/>
              <a:t> file is </a:t>
            </a:r>
            <a:r>
              <a:rPr lang="en-US" altLang="en-US" sz="1800" dirty="0" err="1">
                <a:latin typeface="Courier New" panose="02070309020205020404" pitchFamily="49" charset="0"/>
                <a:cs typeface="Courier New" panose="02070309020205020404" pitchFamily="49" charset="0"/>
              </a:rPr>
              <a:t>Default.aspx.cs</a:t>
            </a:r>
            <a:endParaRPr lang="en-US" altLang="en-US" sz="1800" dirty="0">
              <a:latin typeface="Courier New" panose="02070309020205020404" pitchFamily="49" charset="0"/>
              <a:cs typeface="Courier New" panose="02070309020205020404" pitchFamily="49" charset="0"/>
            </a:endParaRPr>
          </a:p>
          <a:p>
            <a:pPr algn="just"/>
            <a:endParaRPr lang="en-US" altLang="en-US" dirty="0"/>
          </a:p>
        </p:txBody>
      </p:sp>
      <p:sp>
        <p:nvSpPr>
          <p:cNvPr id="37893"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599224C4-5899-4CC3-8420-90E598FD9B48}" type="slidenum">
              <a:rPr lang="en-US" altLang="en-US" sz="1050">
                <a:solidFill>
                  <a:srgbClr val="222222"/>
                </a:solidFill>
              </a:rPr>
              <a:pPr>
                <a:spcBef>
                  <a:spcPct val="0"/>
                </a:spcBef>
                <a:buSzTx/>
                <a:buFont typeface="Times New Roman" panose="02020603050405020304" pitchFamily="18" charset="0"/>
                <a:buNone/>
              </a:pPr>
              <a:t>23</a:t>
            </a:fld>
            <a:endParaRPr lang="en-US" altLang="en-US" sz="1050">
              <a:solidFill>
                <a:srgbClr val="222222"/>
              </a:solidFill>
            </a:endParaRPr>
          </a:p>
        </p:txBody>
      </p:sp>
      <p:sp>
        <p:nvSpPr>
          <p:cNvPr id="37894" name="Rectangle 2"/>
          <p:cNvSpPr>
            <a:spLocks noChangeArrowheads="1"/>
          </p:cNvSpPr>
          <p:nvPr/>
        </p:nvSpPr>
        <p:spPr bwMode="auto">
          <a:xfrm>
            <a:off x="1543050" y="1371600"/>
            <a:ext cx="6057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lstStyle>
            <a:lvl1pPr marL="333375" indent="-333375">
              <a:spcBef>
                <a:spcPct val="20000"/>
              </a:spcBef>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600">
                <a:solidFill>
                  <a:schemeClr val="tx1"/>
                </a:solidFill>
                <a:latin typeface="Arial" panose="020B0604020202020204" pitchFamily="34" charset="0"/>
              </a:defRPr>
            </a:lvl1pPr>
            <a:lvl2pPr marL="742950" indent="-285750">
              <a:spcBef>
                <a:spcPct val="20000"/>
              </a:spcBef>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400">
                <a:solidFill>
                  <a:schemeClr val="tx1"/>
                </a:solidFill>
                <a:latin typeface="Arial" panose="020B0604020202020204" pitchFamily="34" charset="0"/>
              </a:defRPr>
            </a:lvl2pPr>
            <a:lvl3pPr marL="1143000" indent="-228600">
              <a:spcBef>
                <a:spcPct val="20000"/>
              </a:spcBef>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200">
                <a:solidFill>
                  <a:schemeClr val="tx1"/>
                </a:solidFill>
                <a:latin typeface="Arial" panose="020B0604020202020204" pitchFamily="34" charset="0"/>
              </a:defRPr>
            </a:lvl3pPr>
            <a:lvl4pPr marL="1600200" indent="-228600">
              <a:spcBef>
                <a:spcPct val="20000"/>
              </a:spcBef>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200">
                <a:solidFill>
                  <a:schemeClr val="tx1"/>
                </a:solidFill>
                <a:latin typeface="Arial" panose="020B0604020202020204" pitchFamily="34" charset="0"/>
              </a:defRPr>
            </a:lvl4pPr>
            <a:lvl5pPr marL="2057400" indent="-228600">
              <a:spcBef>
                <a:spcPct val="20000"/>
              </a:spcBef>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defRPr sz="2000">
                <a:solidFill>
                  <a:schemeClr val="tx1"/>
                </a:solidFill>
                <a:latin typeface="Times New Roman" panose="02020603050405020304" pitchFamily="18" charset="0"/>
              </a:defRPr>
            </a:lvl9pPr>
          </a:lstStyle>
          <a:p>
            <a:pPr>
              <a:spcBef>
                <a:spcPts val="525"/>
              </a:spcBef>
              <a:buClr>
                <a:srgbClr val="222222"/>
              </a:buClr>
            </a:pPr>
            <a:endParaRPr lang="en-US" altLang="en-US" sz="2100">
              <a:solidFill>
                <a:srgbClr val="222222"/>
              </a:solidFill>
              <a:ea typeface="DejaVu Sans" pitchFamily="32" charset="0"/>
              <a:cs typeface="DejaVu Sans" pitchFamily="32" charset="0"/>
            </a:endParaRPr>
          </a:p>
        </p:txBody>
      </p:sp>
    </p:spTree>
    <p:extLst>
      <p:ext uri="{BB962C8B-B14F-4D97-AF65-F5344CB8AC3E}">
        <p14:creationId xmlns:p14="http://schemas.microsoft.com/office/powerpoint/2010/main" val="20780927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US" altLang="en-US" dirty="0"/>
              <a:t>Writing Event Handlers (cont..)</a:t>
            </a:r>
            <a:r>
              <a:rPr lang="ar-SA" altLang="en-US" dirty="0">
                <a:cs typeface="Arial" panose="020B0604020202020204" pitchFamily="34" charset="0"/>
              </a:rPr>
              <a:t>‏</a:t>
            </a:r>
            <a:endParaRPr lang="en-US" altLang="en-US" dirty="0"/>
          </a:p>
        </p:txBody>
      </p:sp>
      <p:sp>
        <p:nvSpPr>
          <p:cNvPr id="39939" name="Rectangle 2"/>
          <p:cNvSpPr>
            <a:spLocks noGrp="1" noChangeArrowheads="1"/>
          </p:cNvSpPr>
          <p:nvPr>
            <p:ph idx="1"/>
          </p:nvPr>
        </p:nvSpPr>
        <p:spPr/>
        <p:txBody>
          <a:bodyPr/>
          <a:lstStyle/>
          <a:p>
            <a:r>
              <a:rPr lang="en-US" altLang="en-US"/>
              <a:t>Each code-behind page has the following code:</a:t>
            </a:r>
          </a:p>
          <a:p>
            <a:pPr lvl="2"/>
            <a:endParaRPr lang="en-US" altLang="en-US"/>
          </a:p>
          <a:p>
            <a:pPr lvl="2"/>
            <a:endParaRPr lang="en-US" altLang="en-US"/>
          </a:p>
          <a:p>
            <a:pPr lvl="2"/>
            <a:endParaRPr lang="en-US" altLang="en-US"/>
          </a:p>
          <a:p>
            <a:pPr lvl="2"/>
            <a:endParaRPr lang="en-US" altLang="en-US"/>
          </a:p>
        </p:txBody>
      </p:sp>
      <p:sp>
        <p:nvSpPr>
          <p:cNvPr id="39941"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0AA3E05-C538-4E63-B66A-CF4D4E49F498}" type="slidenum">
              <a:rPr lang="en-US" altLang="en-US" sz="1050">
                <a:solidFill>
                  <a:srgbClr val="222222"/>
                </a:solidFill>
              </a:rPr>
              <a:pPr>
                <a:spcBef>
                  <a:spcPct val="0"/>
                </a:spcBef>
                <a:buSzTx/>
                <a:buFont typeface="Times New Roman" panose="02020603050405020304" pitchFamily="18" charset="0"/>
                <a:buNone/>
              </a:pPr>
              <a:t>24</a:t>
            </a:fld>
            <a:endParaRPr lang="en-US" altLang="en-US" sz="1050">
              <a:solidFill>
                <a:srgbClr val="222222"/>
              </a:solidFill>
            </a:endParaRPr>
          </a:p>
        </p:txBody>
      </p:sp>
      <p:pic>
        <p:nvPicPr>
          <p:cNvPr id="399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714500"/>
            <a:ext cx="58150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872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p:txBody>
          <a:bodyPr/>
          <a:lstStyle/>
          <a:p>
            <a:r>
              <a:rPr lang="en-US" altLang="en-US" dirty="0"/>
              <a:t>Writing Event Handlers (cont..)</a:t>
            </a:r>
            <a:r>
              <a:rPr lang="ar-SA" altLang="en-US" dirty="0">
                <a:cs typeface="Arial" panose="020B0604020202020204" pitchFamily="34" charset="0"/>
              </a:rPr>
              <a:t>‏</a:t>
            </a:r>
            <a:endParaRPr lang="en-US" altLang="en-US" dirty="0"/>
          </a:p>
        </p:txBody>
      </p:sp>
      <p:sp>
        <p:nvSpPr>
          <p:cNvPr id="41987" name="Rectangle 2"/>
          <p:cNvSpPr>
            <a:spLocks noGrp="1" noChangeArrowheads="1"/>
          </p:cNvSpPr>
          <p:nvPr>
            <p:ph idx="1"/>
          </p:nvPr>
        </p:nvSpPr>
        <p:spPr/>
        <p:txBody>
          <a:bodyPr/>
          <a:lstStyle/>
          <a:p>
            <a:pPr algn="just"/>
            <a:r>
              <a:rPr lang="en-US" altLang="en-US" b="1" dirty="0"/>
              <a:t>Namespace</a:t>
            </a:r>
            <a:r>
              <a:rPr lang="en-US" altLang="en-US" dirty="0"/>
              <a:t>: a container that manages identifiers in a C# program</a:t>
            </a:r>
          </a:p>
          <a:p>
            <a:pPr algn="just"/>
            <a:r>
              <a:rPr lang="en-US" altLang="en-US" b="1" dirty="0"/>
              <a:t>Access specifier</a:t>
            </a:r>
            <a:r>
              <a:rPr lang="en-US" altLang="en-US" dirty="0"/>
              <a:t>: determines the availability of a class’s methods and properties</a:t>
            </a:r>
          </a:p>
          <a:p>
            <a:pPr lvl="1" algn="just"/>
            <a:r>
              <a:rPr lang="en-US" altLang="en-US" b="1" dirty="0"/>
              <a:t>Protected access </a:t>
            </a:r>
            <a:r>
              <a:rPr lang="en-US" altLang="en-US" dirty="0"/>
              <a:t>specifier only allows the class to access the method or property</a:t>
            </a:r>
          </a:p>
          <a:p>
            <a:pPr algn="just"/>
            <a:r>
              <a:rPr lang="en-US" altLang="en-US" dirty="0"/>
              <a:t>Specify the name of control events as function or method name, followed by event name</a:t>
            </a:r>
          </a:p>
          <a:p>
            <a:pPr lvl="1" algn="just"/>
            <a:r>
              <a:rPr lang="en-US" altLang="en-US" dirty="0"/>
              <a:t>Example: </a:t>
            </a:r>
            <a:r>
              <a:rPr lang="en-US" altLang="en-US" sz="1650" dirty="0" err="1">
                <a:latin typeface="Courier New" panose="02070309020205020404" pitchFamily="49" charset="0"/>
                <a:cs typeface="Courier New" panose="02070309020205020404" pitchFamily="49" charset="0"/>
              </a:rPr>
              <a:t>calcShipping_Click</a:t>
            </a:r>
            <a:endParaRPr lang="en-US" altLang="en-US" sz="1650" dirty="0">
              <a:latin typeface="Courier New" panose="02070309020205020404" pitchFamily="49" charset="0"/>
              <a:cs typeface="Courier New" panose="02070309020205020404" pitchFamily="49" charset="0"/>
            </a:endParaRPr>
          </a:p>
          <a:p>
            <a:pPr algn="just"/>
            <a:endParaRPr lang="en-US" altLang="en-US" dirty="0"/>
          </a:p>
          <a:p>
            <a:pPr lvl="3" algn="just"/>
            <a:endParaRPr lang="en-US" altLang="en-US" dirty="0"/>
          </a:p>
          <a:p>
            <a:pPr lvl="2" algn="just"/>
            <a:endParaRPr lang="en-US" altLang="en-US" dirty="0"/>
          </a:p>
          <a:p>
            <a:pPr lvl="2" algn="just"/>
            <a:endParaRPr lang="en-US" altLang="en-US" dirty="0"/>
          </a:p>
          <a:p>
            <a:pPr lvl="2" algn="just"/>
            <a:endParaRPr lang="en-US" altLang="en-US" dirty="0"/>
          </a:p>
          <a:p>
            <a:pPr lvl="2" algn="just"/>
            <a:endParaRPr lang="en-US" altLang="en-US" dirty="0"/>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B9D91086-A550-473D-A385-1A2E07B3B9EF}" type="slidenum">
              <a:rPr lang="en-US" altLang="en-US" sz="1050">
                <a:solidFill>
                  <a:srgbClr val="222222"/>
                </a:solidFill>
              </a:rPr>
              <a:pPr>
                <a:spcBef>
                  <a:spcPct val="0"/>
                </a:spcBef>
                <a:buSzTx/>
                <a:buFont typeface="Times New Roman" panose="02020603050405020304" pitchFamily="18" charset="0"/>
                <a:buNone/>
              </a:pPr>
              <a:t>25</a:t>
            </a:fld>
            <a:endParaRPr lang="en-US" altLang="en-US" sz="1050">
              <a:solidFill>
                <a:srgbClr val="222222"/>
              </a:solidFill>
            </a:endParaRPr>
          </a:p>
        </p:txBody>
      </p:sp>
    </p:spTree>
    <p:extLst>
      <p:ext uri="{BB962C8B-B14F-4D97-AF65-F5344CB8AC3E}">
        <p14:creationId xmlns:p14="http://schemas.microsoft.com/office/powerpoint/2010/main" val="31994684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r>
              <a:rPr lang="en-US" altLang="en-US" dirty="0"/>
              <a:t>Writing Event Handlers (cont..)</a:t>
            </a:r>
            <a:r>
              <a:rPr lang="ar-SA" altLang="en-US" dirty="0">
                <a:cs typeface="Arial" panose="020B0604020202020204" pitchFamily="34" charset="0"/>
              </a:rPr>
              <a:t>‏</a:t>
            </a:r>
            <a:endParaRPr lang="en-US" altLang="en-US" dirty="0"/>
          </a:p>
        </p:txBody>
      </p:sp>
      <p:sp>
        <p:nvSpPr>
          <p:cNvPr id="44036"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7634A4B4-149F-48EB-89B0-BF191F31941B}" type="slidenum">
              <a:rPr lang="en-US" altLang="en-US" sz="1050">
                <a:solidFill>
                  <a:srgbClr val="222222"/>
                </a:solidFill>
              </a:rPr>
              <a:pPr>
                <a:spcBef>
                  <a:spcPct val="0"/>
                </a:spcBef>
                <a:buSzTx/>
                <a:buFont typeface="Times New Roman" panose="02020603050405020304" pitchFamily="18" charset="0"/>
                <a:buNone/>
              </a:pPr>
              <a:t>26</a:t>
            </a:fld>
            <a:endParaRPr lang="en-US" altLang="en-US" sz="1050">
              <a:solidFill>
                <a:srgbClr val="222222"/>
              </a:solidFill>
            </a:endParaRPr>
          </a:p>
        </p:txBody>
      </p:sp>
      <p:pic>
        <p:nvPicPr>
          <p:cNvPr id="44037" name="Picture 6" descr="D:\Chimborazo LLC\ASP.NET\Figures\CH04\Tab04x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053" y="1200150"/>
            <a:ext cx="5975747"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5"/>
          <p:cNvSpPr txBox="1">
            <a:spLocks noChangeArrowheads="1"/>
          </p:cNvSpPr>
          <p:nvPr/>
        </p:nvSpPr>
        <p:spPr bwMode="auto">
          <a:xfrm>
            <a:off x="1885950" y="4229100"/>
            <a:ext cx="5257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Table 4-3 </a:t>
            </a:r>
            <a:r>
              <a:rPr lang="en-US" altLang="en-US" sz="1350"/>
              <a:t>ASP.NET page events</a:t>
            </a:r>
          </a:p>
        </p:txBody>
      </p:sp>
    </p:spTree>
    <p:extLst>
      <p:ext uri="{BB962C8B-B14F-4D97-AF65-F5344CB8AC3E}">
        <p14:creationId xmlns:p14="http://schemas.microsoft.com/office/powerpoint/2010/main" val="8212995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r>
              <a:rPr lang="en-US" altLang="en-US" dirty="0"/>
              <a:t>Writing Event Handlers (cont..)</a:t>
            </a:r>
            <a:r>
              <a:rPr lang="ar-SA" altLang="en-US" dirty="0">
                <a:cs typeface="Arial" panose="020B0604020202020204" pitchFamily="34" charset="0"/>
              </a:rPr>
              <a:t>‏</a:t>
            </a:r>
            <a:endParaRPr lang="en-US" altLang="en-US" dirty="0"/>
          </a:p>
        </p:txBody>
      </p:sp>
      <p:sp>
        <p:nvSpPr>
          <p:cNvPr id="44036"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7634A4B4-149F-48EB-89B0-BF191F31941B}" type="slidenum">
              <a:rPr lang="en-US" altLang="en-US" sz="1050">
                <a:solidFill>
                  <a:srgbClr val="222222"/>
                </a:solidFill>
              </a:rPr>
              <a:pPr>
                <a:spcBef>
                  <a:spcPct val="0"/>
                </a:spcBef>
                <a:buSzTx/>
                <a:buFont typeface="Times New Roman" panose="02020603050405020304" pitchFamily="18" charset="0"/>
                <a:buNone/>
              </a:pPr>
              <a:t>27</a:t>
            </a:fld>
            <a:endParaRPr lang="en-US" altLang="en-US" sz="1050">
              <a:solidFill>
                <a:srgbClr val="222222"/>
              </a:solidFill>
            </a:endParaRPr>
          </a:p>
        </p:txBody>
      </p:sp>
      <p:sp>
        <p:nvSpPr>
          <p:cNvPr id="44038" name="Text Box 5"/>
          <p:cNvSpPr txBox="1">
            <a:spLocks noChangeArrowheads="1"/>
          </p:cNvSpPr>
          <p:nvPr/>
        </p:nvSpPr>
        <p:spPr bwMode="auto">
          <a:xfrm>
            <a:off x="1885950" y="4229100"/>
            <a:ext cx="5257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Table 4-3 </a:t>
            </a:r>
            <a:r>
              <a:rPr lang="en-US" altLang="en-US" sz="1350"/>
              <a:t>ASP.NET page events</a:t>
            </a:r>
          </a:p>
        </p:txBody>
      </p:sp>
      <p:pic>
        <p:nvPicPr>
          <p:cNvPr id="3" name="Picture 2"/>
          <p:cNvPicPr>
            <a:picLocks noChangeAspect="1"/>
          </p:cNvPicPr>
          <p:nvPr/>
        </p:nvPicPr>
        <p:blipFill>
          <a:blip r:embed="rId3"/>
          <a:stretch>
            <a:fillRect/>
          </a:stretch>
        </p:blipFill>
        <p:spPr>
          <a:xfrm>
            <a:off x="1771651" y="1143001"/>
            <a:ext cx="4936331" cy="2964656"/>
          </a:xfrm>
          <a:prstGeom prst="rect">
            <a:avLst/>
          </a:prstGeom>
        </p:spPr>
      </p:pic>
      <p:sp>
        <p:nvSpPr>
          <p:cNvPr id="2" name="TextBox 1"/>
          <p:cNvSpPr txBox="1"/>
          <p:nvPr/>
        </p:nvSpPr>
        <p:spPr>
          <a:xfrm>
            <a:off x="7143750" y="1209190"/>
            <a:ext cx="656013" cy="300082"/>
          </a:xfrm>
          <a:prstGeom prst="rect">
            <a:avLst/>
          </a:prstGeom>
          <a:noFill/>
        </p:spPr>
        <p:txBody>
          <a:bodyPr wrap="none" rtlCol="0">
            <a:spAutoFit/>
          </a:bodyPr>
          <a:lstStyle/>
          <a:p>
            <a:r>
              <a:rPr lang="en-US" sz="1350" b="1" dirty="0">
                <a:solidFill>
                  <a:srgbClr val="7030A0"/>
                </a:solidFill>
              </a:rPr>
              <a:t>Try it!</a:t>
            </a:r>
          </a:p>
        </p:txBody>
      </p:sp>
      <p:cxnSp>
        <p:nvCxnSpPr>
          <p:cNvPr id="10" name="Straight Arrow Connector 9"/>
          <p:cNvCxnSpPr/>
          <p:nvPr/>
        </p:nvCxnSpPr>
        <p:spPr bwMode="auto">
          <a:xfrm flipH="1">
            <a:off x="6325790" y="1555439"/>
            <a:ext cx="1028700" cy="438087"/>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2357700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lstStyle/>
          <a:p>
            <a:r>
              <a:rPr lang="en-US" altLang="en-US"/>
              <a:t>Working with Control Events</a:t>
            </a:r>
          </a:p>
        </p:txBody>
      </p:sp>
      <p:sp>
        <p:nvSpPr>
          <p:cNvPr id="46083" name="Rectangle 2"/>
          <p:cNvSpPr>
            <a:spLocks noGrp="1" noChangeArrowheads="1"/>
          </p:cNvSpPr>
          <p:nvPr>
            <p:ph idx="1"/>
          </p:nvPr>
        </p:nvSpPr>
        <p:spPr/>
        <p:txBody>
          <a:bodyPr/>
          <a:lstStyle/>
          <a:p>
            <a:pPr algn="just"/>
            <a:r>
              <a:rPr lang="en-US" altLang="en-US" dirty="0"/>
              <a:t>With ASP.NET server controls, post back occurs every time a server control event executes</a:t>
            </a:r>
          </a:p>
          <a:p>
            <a:pPr lvl="1" algn="just"/>
            <a:r>
              <a:rPr lang="en-US" altLang="en-US" dirty="0"/>
              <a:t>The form is submitted every time a control event occurs</a:t>
            </a:r>
          </a:p>
          <a:p>
            <a:pPr lvl="1" algn="just"/>
            <a:r>
              <a:rPr lang="en-US" altLang="en-US" dirty="0"/>
              <a:t>Page events therefore execute each time a response is returned to the client</a:t>
            </a:r>
          </a:p>
          <a:p>
            <a:pPr lvl="1" algn="just"/>
            <a:r>
              <a:rPr lang="en-US" altLang="en-US" dirty="0"/>
              <a:t>May wish to use JavaScript for certain tasks to avoid this extra traffic to the server and back</a:t>
            </a:r>
          </a:p>
          <a:p>
            <a:pPr lvl="1" algn="just"/>
            <a:endParaRPr lang="en-US" altLang="en-US" dirty="0"/>
          </a:p>
        </p:txBody>
      </p:sp>
      <p:sp>
        <p:nvSpPr>
          <p:cNvPr id="46085"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86C7AB88-7AAD-4BB0-8732-B3C473FBFD11}" type="slidenum">
              <a:rPr lang="en-US" altLang="en-US" sz="1050">
                <a:solidFill>
                  <a:srgbClr val="222222"/>
                </a:solidFill>
              </a:rPr>
              <a:pPr>
                <a:spcBef>
                  <a:spcPct val="0"/>
                </a:spcBef>
                <a:buSzTx/>
                <a:buFont typeface="Times New Roman" panose="02020603050405020304" pitchFamily="18" charset="0"/>
                <a:buNone/>
              </a:pPr>
              <a:t>28</a:t>
            </a:fld>
            <a:endParaRPr lang="en-US" altLang="en-US" sz="1050">
              <a:solidFill>
                <a:srgbClr val="222222"/>
              </a:solidFill>
            </a:endParaRPr>
          </a:p>
        </p:txBody>
      </p:sp>
    </p:spTree>
    <p:extLst>
      <p:ext uri="{BB962C8B-B14F-4D97-AF65-F5344CB8AC3E}">
        <p14:creationId xmlns:p14="http://schemas.microsoft.com/office/powerpoint/2010/main" val="9230937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normAutofit fontScale="90000"/>
          </a:bodyPr>
          <a:lstStyle/>
          <a:p>
            <a:r>
              <a:rPr lang="en-US" altLang="en-US"/>
              <a:t>What Are the Different </a:t>
            </a:r>
            <a:br>
              <a:rPr lang="en-US" altLang="en-US"/>
            </a:br>
            <a:r>
              <a:rPr lang="en-US" altLang="en-US"/>
              <a:t>Types of Controls?</a:t>
            </a:r>
          </a:p>
        </p:txBody>
      </p:sp>
      <p:sp>
        <p:nvSpPr>
          <p:cNvPr id="48131" name="Rectangle 2"/>
          <p:cNvSpPr>
            <a:spLocks noGrp="1" noChangeArrowheads="1"/>
          </p:cNvSpPr>
          <p:nvPr>
            <p:ph idx="1"/>
          </p:nvPr>
        </p:nvSpPr>
        <p:spPr/>
        <p:txBody>
          <a:bodyPr/>
          <a:lstStyle/>
          <a:p>
            <a:pPr algn="just"/>
            <a:r>
              <a:rPr lang="en-US" altLang="en-US" dirty="0"/>
              <a:t>ASP.NET supports three types of controls:</a:t>
            </a:r>
          </a:p>
          <a:p>
            <a:pPr lvl="1" algn="just"/>
            <a:r>
              <a:rPr lang="en-US" altLang="en-US" b="1" u="sng" dirty="0">
                <a:solidFill>
                  <a:schemeClr val="accent2">
                    <a:lumMod val="75000"/>
                  </a:schemeClr>
                </a:solidFill>
              </a:rPr>
              <a:t>Server controls</a:t>
            </a:r>
            <a:r>
              <a:rPr lang="en-US" altLang="en-US" dirty="0"/>
              <a:t>: special types of HTML controls that run on the server and can be programmatically accessed and manipulated by ASP.NET programs</a:t>
            </a:r>
          </a:p>
          <a:p>
            <a:pPr lvl="1" algn="just"/>
            <a:r>
              <a:rPr lang="en-US" altLang="en-US" b="1" u="sng" dirty="0">
                <a:solidFill>
                  <a:schemeClr val="accent2">
                    <a:lumMod val="75000"/>
                  </a:schemeClr>
                </a:solidFill>
              </a:rPr>
              <a:t>User controls</a:t>
            </a:r>
            <a:r>
              <a:rPr lang="en-US" altLang="en-US" u="sng" dirty="0">
                <a:solidFill>
                  <a:schemeClr val="accent2">
                    <a:lumMod val="75000"/>
                  </a:schemeClr>
                </a:solidFill>
              </a:rPr>
              <a:t>: </a:t>
            </a:r>
            <a:r>
              <a:rPr lang="en-US" altLang="en-US" dirty="0"/>
              <a:t>customized types of controls consisting of multiple server controls and HTML elements</a:t>
            </a:r>
          </a:p>
          <a:p>
            <a:pPr lvl="1" algn="just"/>
            <a:r>
              <a:rPr lang="en-US" altLang="en-US" b="1" u="sng" dirty="0">
                <a:solidFill>
                  <a:schemeClr val="accent2">
                    <a:lumMod val="75000"/>
                  </a:schemeClr>
                </a:solidFill>
              </a:rPr>
              <a:t>Web parts controls: </a:t>
            </a:r>
            <a:r>
              <a:rPr lang="en-US" altLang="en-US" dirty="0"/>
              <a:t>allow users to directly control the behavior and appearance of an ASP.NET page from within the browser</a:t>
            </a:r>
          </a:p>
        </p:txBody>
      </p:sp>
      <p:sp>
        <p:nvSpPr>
          <p:cNvPr id="4813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4BB25045-0080-4042-9965-40042D850A74}" type="slidenum">
              <a:rPr lang="en-US" altLang="en-US" sz="1050">
                <a:solidFill>
                  <a:srgbClr val="222222"/>
                </a:solidFill>
              </a:rPr>
              <a:pPr>
                <a:spcBef>
                  <a:spcPct val="0"/>
                </a:spcBef>
                <a:buSzTx/>
                <a:buFont typeface="Times New Roman" panose="02020603050405020304" pitchFamily="18" charset="0"/>
                <a:buNone/>
              </a:pPr>
              <a:t>29</a:t>
            </a:fld>
            <a:endParaRPr lang="en-US" altLang="en-US" sz="1050">
              <a:solidFill>
                <a:srgbClr val="222222"/>
              </a:solidFill>
            </a:endParaRPr>
          </a:p>
        </p:txBody>
      </p:sp>
    </p:spTree>
    <p:extLst>
      <p:ext uri="{BB962C8B-B14F-4D97-AF65-F5344CB8AC3E}">
        <p14:creationId xmlns:p14="http://schemas.microsoft.com/office/powerpoint/2010/main" val="2753770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GUI</a:t>
            </a:r>
          </a:p>
        </p:txBody>
      </p:sp>
      <p:sp>
        <p:nvSpPr>
          <p:cNvPr id="3" name="Content Placeholder 2"/>
          <p:cNvSpPr>
            <a:spLocks noGrp="1"/>
          </p:cNvSpPr>
          <p:nvPr>
            <p:ph idx="1"/>
          </p:nvPr>
        </p:nvSpPr>
        <p:spPr/>
        <p:txBody>
          <a:bodyPr>
            <a:normAutofit/>
          </a:bodyPr>
          <a:lstStyle/>
          <a:p>
            <a:pPr algn="just">
              <a:lnSpc>
                <a:spcPct val="100000"/>
              </a:lnSpc>
              <a:spcBef>
                <a:spcPts val="0"/>
              </a:spcBef>
            </a:pPr>
            <a:r>
              <a:rPr lang="en-US" sz="1800" dirty="0"/>
              <a:t>A </a:t>
            </a:r>
            <a:r>
              <a:rPr lang="en-US" sz="1800" b="1" dirty="0"/>
              <a:t>graphical user interface</a:t>
            </a:r>
            <a:r>
              <a:rPr lang="en-US" sz="1800" dirty="0"/>
              <a:t> (GUI) is an interface which allows a user to interact with electronic devices such as computer. </a:t>
            </a:r>
          </a:p>
          <a:p>
            <a:pPr lvl="1" algn="just">
              <a:lnSpc>
                <a:spcPct val="100000"/>
              </a:lnSpc>
              <a:spcBef>
                <a:spcPts val="0"/>
              </a:spcBef>
              <a:buFont typeface="Wingdings" panose="05000000000000000000" pitchFamily="2" charset="2"/>
              <a:buChar char="ü"/>
            </a:pPr>
            <a:r>
              <a:rPr lang="en-US" dirty="0"/>
              <a:t>Through graphical icons</a:t>
            </a:r>
          </a:p>
          <a:p>
            <a:pPr algn="just">
              <a:lnSpc>
                <a:spcPct val="100000"/>
              </a:lnSpc>
              <a:spcBef>
                <a:spcPts val="0"/>
              </a:spcBef>
            </a:pPr>
            <a:r>
              <a:rPr lang="en-US" sz="1800" dirty="0"/>
              <a:t>GUI program has the following structure:</a:t>
            </a:r>
          </a:p>
          <a:p>
            <a:pPr lvl="1" algn="just">
              <a:lnSpc>
                <a:spcPct val="100000"/>
              </a:lnSpc>
              <a:spcBef>
                <a:spcPts val="0"/>
              </a:spcBef>
              <a:buFont typeface="Wingdings" panose="05000000000000000000" pitchFamily="2" charset="2"/>
              <a:buChar char="ü"/>
            </a:pPr>
            <a:r>
              <a:rPr lang="en-US" dirty="0"/>
              <a:t>Create the icons and widgets</a:t>
            </a:r>
          </a:p>
          <a:p>
            <a:pPr lvl="1" algn="just">
              <a:lnSpc>
                <a:spcPct val="100000"/>
              </a:lnSpc>
              <a:spcBef>
                <a:spcPts val="0"/>
              </a:spcBef>
              <a:buFont typeface="Wingdings" panose="05000000000000000000" pitchFamily="2" charset="2"/>
              <a:buChar char="ü"/>
            </a:pPr>
            <a:r>
              <a:rPr lang="en-US" dirty="0"/>
              <a:t>Define functions that will process user and application events</a:t>
            </a:r>
          </a:p>
          <a:p>
            <a:pPr lvl="1" algn="just">
              <a:lnSpc>
                <a:spcPct val="100000"/>
              </a:lnSpc>
              <a:spcBef>
                <a:spcPts val="0"/>
              </a:spcBef>
              <a:buFont typeface="Wingdings" panose="05000000000000000000" pitchFamily="2" charset="2"/>
              <a:buChar char="ü"/>
            </a:pPr>
            <a:r>
              <a:rPr lang="en-US" dirty="0"/>
              <a:t>Associate specific user events with specific functions</a:t>
            </a:r>
          </a:p>
          <a:p>
            <a:pPr lvl="1" algn="just">
              <a:lnSpc>
                <a:spcPct val="100000"/>
              </a:lnSpc>
              <a:spcBef>
                <a:spcPts val="0"/>
              </a:spcBef>
              <a:buFont typeface="Wingdings" panose="05000000000000000000" pitchFamily="2" charset="2"/>
              <a:buChar char="ü"/>
            </a:pPr>
            <a:r>
              <a:rPr lang="en-US" dirty="0"/>
              <a:t>Start an infinite event-loop that processes user events. When a user event happens, the event-loop calls the function associated with that event.</a:t>
            </a:r>
          </a:p>
          <a:p>
            <a:pPr algn="just">
              <a:lnSpc>
                <a:spcPct val="100000"/>
              </a:lnSpc>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6194EDAB-53F3-4B62-B2A2-B477FDCE0681}" type="slidenum">
              <a:rPr lang="en-US" altLang="en-US" smtClean="0"/>
              <a:pPr>
                <a:defRPr/>
              </a:pPr>
              <a:t>3</a:t>
            </a:fld>
            <a:endParaRPr lang="en-US" altLang="en-US"/>
          </a:p>
        </p:txBody>
      </p:sp>
    </p:spTree>
    <p:extLst>
      <p:ext uri="{BB962C8B-B14F-4D97-AF65-F5344CB8AC3E}">
        <p14:creationId xmlns:p14="http://schemas.microsoft.com/office/powerpoint/2010/main" val="3983988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p:txBody>
          <a:bodyPr>
            <a:normAutofit fontScale="90000"/>
          </a:bodyPr>
          <a:lstStyle/>
          <a:p>
            <a:r>
              <a:rPr lang="en-US" altLang="en-US" dirty="0"/>
              <a:t>What Are the Different </a:t>
            </a:r>
            <a:br>
              <a:rPr lang="en-US" altLang="en-US" dirty="0"/>
            </a:br>
            <a:r>
              <a:rPr lang="en-US" altLang="en-US" dirty="0"/>
              <a:t>Types of Controls? (cont..)</a:t>
            </a:r>
            <a:r>
              <a:rPr lang="ar-SA" altLang="en-US" dirty="0">
                <a:cs typeface="Arial" panose="020B0604020202020204" pitchFamily="34" charset="0"/>
              </a:rPr>
              <a:t>‏</a:t>
            </a:r>
            <a:endParaRPr lang="en-US" altLang="en-US" dirty="0"/>
          </a:p>
        </p:txBody>
      </p:sp>
      <p:sp>
        <p:nvSpPr>
          <p:cNvPr id="50180"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AF9AF1DE-56ED-4AB5-937F-AE30EC573364}" type="slidenum">
              <a:rPr lang="en-US" altLang="en-US" sz="1050">
                <a:solidFill>
                  <a:srgbClr val="222222"/>
                </a:solidFill>
              </a:rPr>
              <a:pPr>
                <a:spcBef>
                  <a:spcPct val="0"/>
                </a:spcBef>
                <a:buSzTx/>
                <a:buFont typeface="Times New Roman" panose="02020603050405020304" pitchFamily="18" charset="0"/>
                <a:buNone/>
              </a:pPr>
              <a:t>30</a:t>
            </a:fld>
            <a:endParaRPr lang="en-US" altLang="en-US" sz="1050">
              <a:solidFill>
                <a:srgbClr val="222222"/>
              </a:solidFill>
            </a:endParaRPr>
          </a:p>
        </p:txBody>
      </p:sp>
      <p:sp>
        <p:nvSpPr>
          <p:cNvPr id="50181" name="Text Box 5"/>
          <p:cNvSpPr txBox="1">
            <a:spLocks noChangeArrowheads="1"/>
          </p:cNvSpPr>
          <p:nvPr/>
        </p:nvSpPr>
        <p:spPr bwMode="auto">
          <a:xfrm>
            <a:off x="1943100" y="4229100"/>
            <a:ext cx="5257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Table 4-4 </a:t>
            </a:r>
            <a:r>
              <a:rPr lang="en-US" altLang="en-US" sz="1350"/>
              <a:t>Server control categories</a:t>
            </a:r>
          </a:p>
        </p:txBody>
      </p:sp>
      <p:pic>
        <p:nvPicPr>
          <p:cNvPr id="50182" name="Picture 7" descr="D:\Chimborazo LLC\ASP.NET\Figures\CH04\Tab04x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1" y="1428750"/>
            <a:ext cx="6126956"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3008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p:txBody>
          <a:bodyPr>
            <a:normAutofit fontScale="90000"/>
          </a:bodyPr>
          <a:lstStyle/>
          <a:p>
            <a:r>
              <a:rPr lang="en-US" altLang="en-US" dirty="0"/>
              <a:t>What Are the Different </a:t>
            </a:r>
            <a:br>
              <a:rPr lang="en-US" altLang="en-US" dirty="0"/>
            </a:br>
            <a:r>
              <a:rPr lang="en-US" altLang="en-US" dirty="0"/>
              <a:t>Types of Controls? (cont..)</a:t>
            </a:r>
            <a:r>
              <a:rPr lang="ar-SA" altLang="en-US" dirty="0">
                <a:cs typeface="Arial" panose="020B0604020202020204" pitchFamily="34" charset="0"/>
              </a:rPr>
              <a:t>‏</a:t>
            </a:r>
            <a:endParaRPr lang="en-US" altLang="en-US" dirty="0"/>
          </a:p>
        </p:txBody>
      </p:sp>
      <p:sp>
        <p:nvSpPr>
          <p:cNvPr id="52227" name="Content Placeholder 9"/>
          <p:cNvSpPr>
            <a:spLocks noGrp="1"/>
          </p:cNvSpPr>
          <p:nvPr>
            <p:ph idx="1"/>
          </p:nvPr>
        </p:nvSpPr>
        <p:spPr/>
        <p:txBody>
          <a:bodyPr/>
          <a:lstStyle/>
          <a:p>
            <a:pPr algn="just"/>
            <a:r>
              <a:rPr lang="en-US" altLang="en-US" dirty="0"/>
              <a:t>Add ASP.NET controls to the form by dragging them from the Toolbox to the </a:t>
            </a:r>
            <a:r>
              <a:rPr lang="en-US" altLang="en-US" sz="1800" dirty="0">
                <a:latin typeface="Courier New" panose="02070309020205020404" pitchFamily="49" charset="0"/>
                <a:cs typeface="Courier New" panose="02070309020205020404" pitchFamily="49" charset="0"/>
              </a:rPr>
              <a:t>&lt;form&gt; </a:t>
            </a:r>
            <a:r>
              <a:rPr lang="en-US" altLang="en-US" dirty="0"/>
              <a:t>element</a:t>
            </a:r>
          </a:p>
          <a:p>
            <a:pPr lvl="1" algn="just"/>
            <a:r>
              <a:rPr lang="en-US" altLang="en-US" dirty="0"/>
              <a:t>Code will be added to the Web form when you drag a control onto it</a:t>
            </a:r>
          </a:p>
          <a:p>
            <a:pPr lvl="1" algn="just"/>
            <a:r>
              <a:rPr lang="en-US" altLang="en-US" dirty="0"/>
              <a:t>A tag pair for the control is also added</a:t>
            </a:r>
          </a:p>
          <a:p>
            <a:pPr algn="just"/>
            <a:r>
              <a:rPr lang="en-US" altLang="en-US" dirty="0"/>
              <a:t>Can also format some server controls as empty elements, with no ending tag</a:t>
            </a:r>
          </a:p>
        </p:txBody>
      </p:sp>
      <p:sp>
        <p:nvSpPr>
          <p:cNvPr id="522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B844177-7B67-4A12-AB34-F074361DE4FA}" type="slidenum">
              <a:rPr lang="en-US" altLang="en-US" sz="1050">
                <a:solidFill>
                  <a:srgbClr val="222222"/>
                </a:solidFill>
              </a:rPr>
              <a:pPr>
                <a:spcBef>
                  <a:spcPct val="0"/>
                </a:spcBef>
                <a:buSzTx/>
                <a:buFont typeface="Times New Roman" panose="02020603050405020304" pitchFamily="18" charset="0"/>
                <a:buNone/>
              </a:pPr>
              <a:t>31</a:t>
            </a:fld>
            <a:endParaRPr lang="en-US" altLang="en-US" sz="1050">
              <a:solidFill>
                <a:srgbClr val="222222"/>
              </a:solidFill>
            </a:endParaRPr>
          </a:p>
        </p:txBody>
      </p:sp>
    </p:spTree>
    <p:extLst>
      <p:ext uri="{BB962C8B-B14F-4D97-AF65-F5344CB8AC3E}">
        <p14:creationId xmlns:p14="http://schemas.microsoft.com/office/powerpoint/2010/main" val="29482731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p:txBody>
          <a:bodyPr/>
          <a:lstStyle/>
          <a:p>
            <a:r>
              <a:rPr lang="en-US" altLang="en-US"/>
              <a:t>Using ASP.NET Standard Controls</a:t>
            </a:r>
          </a:p>
        </p:txBody>
      </p:sp>
      <p:sp>
        <p:nvSpPr>
          <p:cNvPr id="54275" name="Rectangle 2"/>
          <p:cNvSpPr>
            <a:spLocks noGrp="1" noChangeArrowheads="1"/>
          </p:cNvSpPr>
          <p:nvPr>
            <p:ph idx="1"/>
          </p:nvPr>
        </p:nvSpPr>
        <p:spPr/>
        <p:txBody>
          <a:bodyPr/>
          <a:lstStyle/>
          <a:p>
            <a:pPr algn="just"/>
            <a:r>
              <a:rPr lang="en-US" altLang="en-US" dirty="0"/>
              <a:t>Each server control has multiple methods, properties, and events</a:t>
            </a:r>
          </a:p>
          <a:p>
            <a:pPr algn="just"/>
            <a:r>
              <a:rPr lang="en-US" altLang="en-US" dirty="0"/>
              <a:t>Methods, properties, and events that are common to more than one control are contained in the </a:t>
            </a:r>
            <a:r>
              <a:rPr lang="en-US" altLang="en-US" sz="1800" dirty="0">
                <a:latin typeface="Courier New" panose="02070309020205020404" pitchFamily="49" charset="0"/>
                <a:cs typeface="Courier New" panose="02070309020205020404" pitchFamily="49" charset="0"/>
              </a:rPr>
              <a:t>Control</a:t>
            </a:r>
            <a:r>
              <a:rPr lang="en-US" altLang="en-US" dirty="0"/>
              <a:t> class</a:t>
            </a:r>
          </a:p>
          <a:p>
            <a:pPr algn="just"/>
            <a:r>
              <a:rPr lang="en-US" altLang="en-US" dirty="0"/>
              <a:t>If a control will not need to be programmatically available to the ASP.NET program, use the equivalent HTML element instead</a:t>
            </a:r>
          </a:p>
        </p:txBody>
      </p:sp>
      <p:sp>
        <p:nvSpPr>
          <p:cNvPr id="542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BBF129C-86F2-4093-B82C-CD16D9DB047F}" type="slidenum">
              <a:rPr lang="en-US" altLang="en-US" sz="1050">
                <a:solidFill>
                  <a:srgbClr val="222222"/>
                </a:solidFill>
              </a:rPr>
              <a:pPr>
                <a:spcBef>
                  <a:spcPct val="0"/>
                </a:spcBef>
                <a:buSzTx/>
                <a:buFont typeface="Times New Roman" panose="02020603050405020304" pitchFamily="18" charset="0"/>
                <a:buNone/>
              </a:pPr>
              <a:t>32</a:t>
            </a:fld>
            <a:endParaRPr lang="en-US" altLang="en-US" sz="1050">
              <a:solidFill>
                <a:srgbClr val="222222"/>
              </a:solidFill>
            </a:endParaRPr>
          </a:p>
        </p:txBody>
      </p:sp>
    </p:spTree>
    <p:extLst>
      <p:ext uri="{BB962C8B-B14F-4D97-AF65-F5344CB8AC3E}">
        <p14:creationId xmlns:p14="http://schemas.microsoft.com/office/powerpoint/2010/main" val="34166944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p:txBody>
          <a:bodyPr/>
          <a:lstStyle/>
          <a:p>
            <a:r>
              <a:rPr lang="en-US" altLang="en-US"/>
              <a:t>Text and Image Controls</a:t>
            </a:r>
          </a:p>
        </p:txBody>
      </p:sp>
      <p:sp>
        <p:nvSpPr>
          <p:cNvPr id="31747" name="Rectangle 2"/>
          <p:cNvSpPr>
            <a:spLocks noGrp="1" noChangeArrowheads="1"/>
          </p:cNvSpPr>
          <p:nvPr>
            <p:ph idx="1"/>
          </p:nvPr>
        </p:nvSpPr>
        <p:spPr/>
        <p:txBody>
          <a:bodyPr/>
          <a:lstStyle/>
          <a:p>
            <a:pPr algn="just">
              <a:defRPr/>
            </a:pPr>
            <a:r>
              <a:rPr lang="en-US" b="1" dirty="0">
                <a:solidFill>
                  <a:srgbClr val="FF0000"/>
                </a:solidFill>
              </a:rPr>
              <a:t>Label control</a:t>
            </a:r>
            <a:r>
              <a:rPr lang="en-US" dirty="0"/>
              <a:t>: equivalent to the HTML </a:t>
            </a:r>
            <a:r>
              <a:rPr lang="en-US" sz="1800" dirty="0">
                <a:latin typeface="Courier New" pitchFamily="49" charset="0"/>
                <a:cs typeface="Courier New" pitchFamily="49" charset="0"/>
              </a:rPr>
              <a:t>&lt;label&gt; </a:t>
            </a:r>
            <a:r>
              <a:rPr lang="en-US" dirty="0"/>
              <a:t>element</a:t>
            </a:r>
          </a:p>
          <a:p>
            <a:pPr lvl="1" algn="just">
              <a:defRPr/>
            </a:pPr>
            <a:r>
              <a:rPr lang="en-US" dirty="0"/>
              <a:t>Used to set and modify text appearing on a page</a:t>
            </a:r>
          </a:p>
          <a:p>
            <a:pPr algn="just">
              <a:buFont typeface="Arial" pitchFamily="34" charset="0"/>
              <a:buChar char="•"/>
              <a:defRPr/>
            </a:pPr>
            <a:r>
              <a:rPr lang="en-US" sz="1800" dirty="0">
                <a:latin typeface="Courier New" pitchFamily="49" charset="0"/>
                <a:cs typeface="Courier New" pitchFamily="49" charset="0"/>
              </a:rPr>
              <a:t>&lt;label&gt;</a:t>
            </a:r>
            <a:r>
              <a:rPr lang="en-US" sz="1800" b="1" dirty="0">
                <a:latin typeface="Courier New" pitchFamily="49" charset="0"/>
                <a:cs typeface="Courier New" pitchFamily="49" charset="0"/>
              </a:rPr>
              <a:t> </a:t>
            </a:r>
            <a:r>
              <a:rPr lang="en-US" dirty="0"/>
              <a:t>HTML</a:t>
            </a:r>
            <a:r>
              <a:rPr lang="en-US" sz="1800" b="1" dirty="0">
                <a:latin typeface="Courier New" pitchFamily="49" charset="0"/>
                <a:cs typeface="Courier New" pitchFamily="49" charset="0"/>
              </a:rPr>
              <a:t> </a:t>
            </a:r>
            <a:r>
              <a:rPr lang="en-US" dirty="0"/>
              <a:t>element: associated with and appears as a label for only one form control</a:t>
            </a:r>
          </a:p>
          <a:p>
            <a:pPr lvl="1" algn="just">
              <a:buFont typeface="Arial" pitchFamily="34" charset="0"/>
              <a:buChar char="–"/>
              <a:defRPr/>
            </a:pPr>
            <a:r>
              <a:rPr lang="en-US" dirty="0">
                <a:latin typeface="Courier New" pitchFamily="49" charset="0"/>
                <a:ea typeface="+mn-ea"/>
                <a:cs typeface="Courier New" pitchFamily="49" charset="0"/>
              </a:rPr>
              <a:t>accesskey</a:t>
            </a:r>
            <a:r>
              <a:rPr lang="en-US" dirty="0"/>
              <a:t> attribute indicates the form control with which the label is associated</a:t>
            </a:r>
          </a:p>
          <a:p>
            <a:pPr algn="just">
              <a:defRPr/>
            </a:pPr>
            <a:r>
              <a:rPr lang="en-US" dirty="0"/>
              <a:t>ASP.NET Label control:</a:t>
            </a:r>
          </a:p>
          <a:p>
            <a:pPr lvl="1" algn="just">
              <a:buFont typeface="Arial" pitchFamily="34" charset="0"/>
              <a:buChar char="–"/>
              <a:defRPr/>
            </a:pPr>
            <a:r>
              <a:rPr lang="en-US" dirty="0">
                <a:latin typeface="Courier New" pitchFamily="49" charset="0"/>
                <a:ea typeface="+mn-ea"/>
                <a:cs typeface="Courier New" pitchFamily="49" charset="0"/>
              </a:rPr>
              <a:t>AssociatedControlID</a:t>
            </a:r>
            <a:r>
              <a:rPr lang="en-US" dirty="0"/>
              <a:t> property associates it with a control</a:t>
            </a:r>
          </a:p>
          <a:p>
            <a:pPr lvl="1" algn="just">
              <a:defRPr/>
            </a:pPr>
            <a:endParaRPr lang="en-US" dirty="0"/>
          </a:p>
          <a:p>
            <a:pPr algn="just">
              <a:defRPr/>
            </a:pPr>
            <a:endParaRPr lang="en-US" dirty="0"/>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DF304B01-38AB-4B46-B9E8-FD1899C20ECF}" type="slidenum">
              <a:rPr lang="en-US" altLang="en-US" sz="1050">
                <a:solidFill>
                  <a:srgbClr val="222222"/>
                </a:solidFill>
              </a:rPr>
              <a:pPr>
                <a:spcBef>
                  <a:spcPct val="0"/>
                </a:spcBef>
                <a:buSzTx/>
                <a:buFont typeface="Times New Roman" panose="02020603050405020304" pitchFamily="18" charset="0"/>
                <a:buNone/>
              </a:pPr>
              <a:t>33</a:t>
            </a:fld>
            <a:endParaRPr lang="en-US" altLang="en-US" sz="1050">
              <a:solidFill>
                <a:srgbClr val="222222"/>
              </a:solidFill>
            </a:endParaRPr>
          </a:p>
        </p:txBody>
      </p:sp>
    </p:spTree>
    <p:extLst>
      <p:ext uri="{BB962C8B-B14F-4D97-AF65-F5344CB8AC3E}">
        <p14:creationId xmlns:p14="http://schemas.microsoft.com/office/powerpoint/2010/main" val="32756920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p:txBody>
          <a:bodyPr/>
          <a:lstStyle/>
          <a:p>
            <a:r>
              <a:rPr lang="en-US" altLang="en-US" dirty="0"/>
              <a:t>Text and Image Controls</a:t>
            </a:r>
          </a:p>
        </p:txBody>
      </p:sp>
      <p:sp>
        <p:nvSpPr>
          <p:cNvPr id="31747" name="Rectangle 2"/>
          <p:cNvSpPr>
            <a:spLocks noGrp="1" noChangeArrowheads="1"/>
          </p:cNvSpPr>
          <p:nvPr>
            <p:ph idx="1"/>
          </p:nvPr>
        </p:nvSpPr>
        <p:spPr/>
        <p:txBody>
          <a:bodyPr/>
          <a:lstStyle/>
          <a:p>
            <a:pPr>
              <a:defRPr/>
            </a:pPr>
            <a:r>
              <a:rPr lang="en-US" dirty="0"/>
              <a:t>Label control, example:</a:t>
            </a:r>
          </a:p>
          <a:p>
            <a:pPr>
              <a:defRPr/>
            </a:pPr>
            <a:endParaRPr lang="en-US" dirty="0"/>
          </a:p>
        </p:txBody>
      </p:sp>
      <p:sp>
        <p:nvSpPr>
          <p:cNvPr id="563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DF304B01-38AB-4B46-B9E8-FD1899C20ECF}" type="slidenum">
              <a:rPr lang="en-US" altLang="en-US" sz="1050">
                <a:solidFill>
                  <a:srgbClr val="222222"/>
                </a:solidFill>
              </a:rPr>
              <a:pPr>
                <a:spcBef>
                  <a:spcPct val="0"/>
                </a:spcBef>
                <a:buSzTx/>
                <a:buFont typeface="Times New Roman" panose="02020603050405020304" pitchFamily="18" charset="0"/>
                <a:buNone/>
              </a:pPr>
              <a:t>34</a:t>
            </a:fld>
            <a:endParaRPr lang="en-US" altLang="en-US" sz="1050">
              <a:solidFill>
                <a:srgbClr val="222222"/>
              </a:solidFill>
            </a:endParaRPr>
          </a:p>
        </p:txBody>
      </p:sp>
      <p:pic>
        <p:nvPicPr>
          <p:cNvPr id="2" name="Picture 1"/>
          <p:cNvPicPr>
            <a:picLocks noChangeAspect="1"/>
          </p:cNvPicPr>
          <p:nvPr/>
        </p:nvPicPr>
        <p:blipFill>
          <a:blip r:embed="rId3"/>
          <a:stretch>
            <a:fillRect/>
          </a:stretch>
        </p:blipFill>
        <p:spPr>
          <a:xfrm>
            <a:off x="1974873" y="1839277"/>
            <a:ext cx="5254208" cy="1286500"/>
          </a:xfrm>
          <a:prstGeom prst="rect">
            <a:avLst/>
          </a:prstGeom>
        </p:spPr>
      </p:pic>
      <p:pic>
        <p:nvPicPr>
          <p:cNvPr id="3" name="Picture 2"/>
          <p:cNvPicPr>
            <a:picLocks noChangeAspect="1"/>
          </p:cNvPicPr>
          <p:nvPr/>
        </p:nvPicPr>
        <p:blipFill>
          <a:blip r:embed="rId4"/>
          <a:stretch>
            <a:fillRect/>
          </a:stretch>
        </p:blipFill>
        <p:spPr>
          <a:xfrm>
            <a:off x="1979712" y="2859782"/>
            <a:ext cx="5223782" cy="1047163"/>
          </a:xfrm>
          <a:prstGeom prst="rect">
            <a:avLst/>
          </a:prstGeom>
        </p:spPr>
      </p:pic>
    </p:spTree>
    <p:extLst>
      <p:ext uri="{BB962C8B-B14F-4D97-AF65-F5344CB8AC3E}">
        <p14:creationId xmlns:p14="http://schemas.microsoft.com/office/powerpoint/2010/main" val="29214534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p:txBody>
          <a:bodyPr/>
          <a:lstStyle/>
          <a:p>
            <a:r>
              <a:rPr lang="en-US" altLang="en-US" dirty="0"/>
              <a:t>Text and Image Controls (cont..)</a:t>
            </a:r>
            <a:r>
              <a:rPr lang="ar-SA" altLang="en-US" dirty="0">
                <a:cs typeface="Arial" panose="020B0604020202020204" pitchFamily="34" charset="0"/>
              </a:rPr>
              <a:t>‏</a:t>
            </a:r>
            <a:endParaRPr lang="en-US" altLang="en-US" dirty="0"/>
          </a:p>
        </p:txBody>
      </p:sp>
      <p:sp>
        <p:nvSpPr>
          <p:cNvPr id="58371" name="Rectangle 2"/>
          <p:cNvSpPr>
            <a:spLocks noGrp="1" noChangeArrowheads="1"/>
          </p:cNvSpPr>
          <p:nvPr>
            <p:ph idx="1"/>
          </p:nvPr>
        </p:nvSpPr>
        <p:spPr/>
        <p:txBody>
          <a:bodyPr>
            <a:normAutofit/>
          </a:bodyPr>
          <a:lstStyle/>
          <a:p>
            <a:pPr algn="just"/>
            <a:r>
              <a:rPr lang="en-US" altLang="en-US" dirty="0">
                <a:cs typeface="Courier New" panose="02070309020205020404" pitchFamily="49" charset="0"/>
              </a:rPr>
              <a:t>If the Label control has a tag pair, its contents are displayed as the label’s text</a:t>
            </a:r>
          </a:p>
          <a:p>
            <a:pPr algn="just"/>
            <a:r>
              <a:rPr lang="en-US" altLang="en-US" dirty="0">
                <a:cs typeface="Courier New" panose="02070309020205020404" pitchFamily="49" charset="0"/>
              </a:rPr>
              <a:t>If the Label control is created as an empty element, use the </a:t>
            </a:r>
            <a:r>
              <a:rPr lang="en-US" altLang="en-US" sz="1800" dirty="0">
                <a:latin typeface="Courier New" panose="02070309020205020404" pitchFamily="49" charset="0"/>
                <a:cs typeface="Courier New" panose="02070309020205020404" pitchFamily="49" charset="0"/>
              </a:rPr>
              <a:t>Text</a:t>
            </a:r>
            <a:r>
              <a:rPr lang="en-US" altLang="en-US" dirty="0">
                <a:cs typeface="Courier New" panose="02070309020205020404" pitchFamily="49" charset="0"/>
              </a:rPr>
              <a:t> property to specify the label’s text</a:t>
            </a:r>
          </a:p>
          <a:p>
            <a:pPr algn="just"/>
            <a:r>
              <a:rPr lang="en-US" altLang="en-US" b="1" dirty="0">
                <a:solidFill>
                  <a:srgbClr val="FF0000"/>
                </a:solidFill>
                <a:cs typeface="Courier New" panose="02070309020205020404" pitchFamily="49" charset="0"/>
              </a:rPr>
              <a:t>Literal control</a:t>
            </a:r>
            <a:r>
              <a:rPr lang="en-US" altLang="en-US" dirty="0">
                <a:solidFill>
                  <a:srgbClr val="FF0000"/>
                </a:solidFill>
                <a:cs typeface="Courier New" panose="02070309020205020404" pitchFamily="49" charset="0"/>
              </a:rPr>
              <a:t>: </a:t>
            </a:r>
            <a:r>
              <a:rPr lang="en-US" altLang="en-US" dirty="0">
                <a:cs typeface="Courier New" panose="02070309020205020404" pitchFamily="49" charset="0"/>
              </a:rPr>
              <a:t>adds literal text that is not rendered in any HTML elements but can be created and manipulated programmatically on the server</a:t>
            </a:r>
          </a:p>
          <a:p>
            <a:pPr lvl="1" algn="just"/>
            <a:r>
              <a:rPr lang="en-US" altLang="en-US" dirty="0">
                <a:cs typeface="Courier New" panose="02070309020205020404" pitchFamily="49" charset="0"/>
              </a:rPr>
              <a:t>Example: can modify the contents of a Label control by manipulating a Literal control’s value</a:t>
            </a:r>
          </a:p>
          <a:p>
            <a:pPr lvl="1" algn="just"/>
            <a:endParaRPr lang="en-US" altLang="en-US" dirty="0">
              <a:cs typeface="Courier New" panose="02070309020205020404" pitchFamily="49" charset="0"/>
            </a:endParaRPr>
          </a:p>
          <a:p>
            <a:pPr algn="just"/>
            <a:endParaRPr lang="en-US" altLang="en-US" dirty="0"/>
          </a:p>
        </p:txBody>
      </p:sp>
      <p:sp>
        <p:nvSpPr>
          <p:cNvPr id="583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DAE92FA9-81A8-41F0-8DDC-C9020553BE77}" type="slidenum">
              <a:rPr lang="en-US" altLang="en-US" sz="1050">
                <a:solidFill>
                  <a:srgbClr val="222222"/>
                </a:solidFill>
              </a:rPr>
              <a:pPr>
                <a:spcBef>
                  <a:spcPct val="0"/>
                </a:spcBef>
                <a:buSzTx/>
                <a:buFont typeface="Times New Roman" panose="02020603050405020304" pitchFamily="18" charset="0"/>
                <a:buNone/>
              </a:pPr>
              <a:t>35</a:t>
            </a:fld>
            <a:endParaRPr lang="en-US" altLang="en-US" sz="1050">
              <a:solidFill>
                <a:srgbClr val="222222"/>
              </a:solidFill>
            </a:endParaRPr>
          </a:p>
        </p:txBody>
      </p:sp>
    </p:spTree>
    <p:extLst>
      <p:ext uri="{BB962C8B-B14F-4D97-AF65-F5344CB8AC3E}">
        <p14:creationId xmlns:p14="http://schemas.microsoft.com/office/powerpoint/2010/main" val="38369607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dirty="0"/>
              <a:t>Text and Image Controls (cont..)</a:t>
            </a:r>
            <a:r>
              <a:rPr lang="ar-SA" altLang="en-US" dirty="0">
                <a:cs typeface="Arial" panose="020B0604020202020204" pitchFamily="34" charset="0"/>
              </a:rPr>
              <a:t>‏</a:t>
            </a:r>
            <a:endParaRPr lang="en-US" altLang="en-US" dirty="0"/>
          </a:p>
        </p:txBody>
      </p:sp>
      <p:sp>
        <p:nvSpPr>
          <p:cNvPr id="33795" name="Rectangle 3"/>
          <p:cNvSpPr>
            <a:spLocks noGrp="1" noChangeArrowheads="1"/>
          </p:cNvSpPr>
          <p:nvPr>
            <p:ph idx="1"/>
          </p:nvPr>
        </p:nvSpPr>
        <p:spPr/>
        <p:txBody>
          <a:bodyPr>
            <a:normAutofit lnSpcReduction="10000"/>
          </a:bodyPr>
          <a:lstStyle/>
          <a:p>
            <a:pPr algn="just">
              <a:defRPr/>
            </a:pPr>
            <a:r>
              <a:rPr lang="en-US" b="1" dirty="0">
                <a:solidFill>
                  <a:srgbClr val="FF0000"/>
                </a:solidFill>
              </a:rPr>
              <a:t>Image control</a:t>
            </a:r>
            <a:r>
              <a:rPr lang="en-US" dirty="0">
                <a:solidFill>
                  <a:srgbClr val="FF0000"/>
                </a:solidFill>
              </a:rPr>
              <a:t>: </a:t>
            </a:r>
            <a:r>
              <a:rPr lang="en-US" dirty="0"/>
              <a:t>adds an image that is rendered with the HTML </a:t>
            </a:r>
            <a:r>
              <a:rPr lang="en-US" sz="1800" dirty="0">
                <a:latin typeface="Courier New" pitchFamily="49" charset="0"/>
                <a:cs typeface="Courier New" pitchFamily="49" charset="0"/>
              </a:rPr>
              <a:t>&lt;img&gt; </a:t>
            </a:r>
            <a:r>
              <a:rPr lang="en-US" dirty="0"/>
              <a:t>element</a:t>
            </a:r>
          </a:p>
          <a:p>
            <a:pPr lvl="1" algn="just">
              <a:buFont typeface="Arial" pitchFamily="34" charset="0"/>
              <a:buChar char="–"/>
              <a:defRPr/>
            </a:pPr>
            <a:r>
              <a:rPr lang="en-US" dirty="0">
                <a:latin typeface="Courier New" pitchFamily="49" charset="0"/>
                <a:ea typeface="+mn-ea"/>
                <a:cs typeface="Courier New" pitchFamily="49" charset="0"/>
              </a:rPr>
              <a:t>ImageURL</a:t>
            </a:r>
            <a:r>
              <a:rPr lang="en-US" dirty="0"/>
              <a:t> property: used to identify the file associated with the image control</a:t>
            </a:r>
          </a:p>
          <a:p>
            <a:pPr lvl="1" algn="just">
              <a:buFont typeface="Arial" pitchFamily="34" charset="0"/>
              <a:buChar char="–"/>
              <a:defRPr/>
            </a:pPr>
            <a:r>
              <a:rPr lang="en-US" dirty="0">
                <a:latin typeface="Courier New" pitchFamily="49" charset="0"/>
                <a:ea typeface="+mn-ea"/>
                <a:cs typeface="Courier New" pitchFamily="49" charset="0"/>
              </a:rPr>
              <a:t>AlternateText</a:t>
            </a:r>
            <a:r>
              <a:rPr lang="en-US" dirty="0"/>
              <a:t> property: equivalent to the </a:t>
            </a:r>
            <a:r>
              <a:rPr lang="en-US" dirty="0">
                <a:latin typeface="Courier New" pitchFamily="49" charset="0"/>
                <a:ea typeface="+mn-ea"/>
                <a:cs typeface="Courier New" pitchFamily="49" charset="0"/>
              </a:rPr>
              <a:t>alt</a:t>
            </a:r>
            <a:r>
              <a:rPr lang="en-US" dirty="0"/>
              <a:t> HTML attribute of an </a:t>
            </a:r>
            <a:r>
              <a:rPr lang="en-US" dirty="0">
                <a:latin typeface="Courier New" pitchFamily="49" charset="0"/>
                <a:ea typeface="+mn-ea"/>
                <a:cs typeface="Courier New" pitchFamily="49" charset="0"/>
              </a:rPr>
              <a:t>&lt;img&gt; </a:t>
            </a:r>
            <a:r>
              <a:rPr lang="en-US" dirty="0"/>
              <a:t>element</a:t>
            </a:r>
          </a:p>
          <a:p>
            <a:pPr lvl="1" algn="just">
              <a:buFont typeface="Arial" pitchFamily="34" charset="0"/>
              <a:buChar char="–"/>
              <a:defRPr/>
            </a:pPr>
            <a:r>
              <a:rPr lang="en-US" dirty="0">
                <a:latin typeface="Courier New" pitchFamily="49" charset="0"/>
                <a:ea typeface="+mn-ea"/>
                <a:cs typeface="Courier New" pitchFamily="49" charset="0"/>
              </a:rPr>
              <a:t>Height</a:t>
            </a:r>
            <a:r>
              <a:rPr lang="en-US" dirty="0"/>
              <a:t> and </a:t>
            </a:r>
            <a:r>
              <a:rPr lang="en-US" dirty="0">
                <a:latin typeface="Courier New" pitchFamily="49" charset="0"/>
                <a:ea typeface="+mn-ea"/>
                <a:cs typeface="Courier New" pitchFamily="49" charset="0"/>
              </a:rPr>
              <a:t>Widt</a:t>
            </a:r>
            <a:r>
              <a:rPr lang="en-US" b="1" dirty="0">
                <a:latin typeface="Courier New" pitchFamily="49" charset="0"/>
                <a:ea typeface="+mn-ea"/>
                <a:cs typeface="Courier New" pitchFamily="49" charset="0"/>
              </a:rPr>
              <a:t>h</a:t>
            </a:r>
            <a:r>
              <a:rPr lang="en-US" dirty="0"/>
              <a:t> properties: equivalent to the </a:t>
            </a:r>
            <a:r>
              <a:rPr lang="en-US" dirty="0">
                <a:latin typeface="Courier New" pitchFamily="49" charset="0"/>
                <a:ea typeface="+mn-ea"/>
                <a:cs typeface="Courier New" pitchFamily="49" charset="0"/>
              </a:rPr>
              <a:t>height</a:t>
            </a:r>
            <a:r>
              <a:rPr lang="en-US" dirty="0"/>
              <a:t> and </a:t>
            </a:r>
            <a:r>
              <a:rPr lang="en-US" dirty="0">
                <a:latin typeface="Courier New" pitchFamily="49" charset="0"/>
                <a:ea typeface="+mn-ea"/>
                <a:cs typeface="Courier New" pitchFamily="49" charset="0"/>
              </a:rPr>
              <a:t>width</a:t>
            </a:r>
            <a:r>
              <a:rPr lang="en-US" dirty="0"/>
              <a:t> attributes of an </a:t>
            </a:r>
            <a:r>
              <a:rPr lang="en-US" dirty="0">
                <a:latin typeface="Courier New" pitchFamily="49" charset="0"/>
                <a:ea typeface="+mn-ea"/>
                <a:cs typeface="Courier New" pitchFamily="49" charset="0"/>
              </a:rPr>
              <a:t>&lt;img&gt; </a:t>
            </a:r>
            <a:r>
              <a:rPr lang="en-US" dirty="0"/>
              <a:t>element</a:t>
            </a:r>
          </a:p>
          <a:p>
            <a:pPr algn="just">
              <a:defRPr/>
            </a:pPr>
            <a:r>
              <a:rPr lang="en-US" dirty="0"/>
              <a:t>Specify the height and width of an image to allow the browser to reserve space for the image and load the rest of the page while the image is being downloaded</a:t>
            </a:r>
          </a:p>
        </p:txBody>
      </p:sp>
      <p:sp>
        <p:nvSpPr>
          <p:cNvPr id="604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B39BF1F-A772-4E3A-BB6B-6B928A920479}" type="slidenum">
              <a:rPr lang="en-US" altLang="en-US" sz="1050">
                <a:solidFill>
                  <a:srgbClr val="222222"/>
                </a:solidFill>
              </a:rPr>
              <a:pPr>
                <a:spcBef>
                  <a:spcPct val="0"/>
                </a:spcBef>
                <a:buSzTx/>
                <a:buFont typeface="Times New Roman" panose="02020603050405020304" pitchFamily="18" charset="0"/>
                <a:buNone/>
              </a:pPr>
              <a:t>36</a:t>
            </a:fld>
            <a:endParaRPr lang="en-US" altLang="en-US" sz="1050">
              <a:solidFill>
                <a:srgbClr val="222222"/>
              </a:solidFill>
            </a:endParaRPr>
          </a:p>
        </p:txBody>
      </p:sp>
    </p:spTree>
    <p:extLst>
      <p:ext uri="{BB962C8B-B14F-4D97-AF65-F5344CB8AC3E}">
        <p14:creationId xmlns:p14="http://schemas.microsoft.com/office/powerpoint/2010/main" val="3460355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p:txBody>
          <a:bodyPr/>
          <a:lstStyle/>
          <a:p>
            <a:r>
              <a:rPr lang="en-US" altLang="en-US"/>
              <a:t>Hyperlink Controls</a:t>
            </a:r>
          </a:p>
        </p:txBody>
      </p:sp>
      <p:sp>
        <p:nvSpPr>
          <p:cNvPr id="35843" name="Rectangle 2"/>
          <p:cNvSpPr>
            <a:spLocks noGrp="1" noChangeArrowheads="1"/>
          </p:cNvSpPr>
          <p:nvPr>
            <p:ph idx="1"/>
          </p:nvPr>
        </p:nvSpPr>
        <p:spPr/>
        <p:txBody>
          <a:bodyPr/>
          <a:lstStyle/>
          <a:p>
            <a:pPr algn="just">
              <a:defRPr/>
            </a:pPr>
            <a:r>
              <a:rPr lang="en-US" b="1" dirty="0">
                <a:solidFill>
                  <a:srgbClr val="7030A0"/>
                </a:solidFill>
              </a:rPr>
              <a:t>HyperLink control</a:t>
            </a:r>
            <a:r>
              <a:rPr lang="en-US" dirty="0">
                <a:solidFill>
                  <a:srgbClr val="7030A0"/>
                </a:solidFill>
              </a:rPr>
              <a:t>: </a:t>
            </a:r>
            <a:r>
              <a:rPr lang="en-US" dirty="0"/>
              <a:t>adds a hyperlink that is rendered with the HTML </a:t>
            </a:r>
            <a:r>
              <a:rPr lang="en-US" sz="1800" dirty="0">
                <a:latin typeface="Courier New" pitchFamily="49" charset="0"/>
                <a:cs typeface="Courier New" pitchFamily="49" charset="0"/>
              </a:rPr>
              <a:t>&lt;a&gt;</a:t>
            </a:r>
            <a:r>
              <a:rPr lang="en-US" dirty="0"/>
              <a:t> element</a:t>
            </a:r>
          </a:p>
          <a:p>
            <a:pPr lvl="1" algn="just">
              <a:buFont typeface="Arial" pitchFamily="34" charset="0"/>
              <a:buChar char="–"/>
              <a:defRPr/>
            </a:pPr>
            <a:r>
              <a:rPr lang="en-US" dirty="0">
                <a:latin typeface="Courier New" pitchFamily="49" charset="0"/>
                <a:ea typeface="+mn-ea"/>
                <a:cs typeface="Courier New" pitchFamily="49" charset="0"/>
              </a:rPr>
              <a:t>NavigateURL</a:t>
            </a:r>
            <a:r>
              <a:rPr lang="en-US" dirty="0"/>
              <a:t> property: specifies the link’s target URL</a:t>
            </a:r>
          </a:p>
          <a:p>
            <a:pPr lvl="1" algn="just">
              <a:buFont typeface="Arial" pitchFamily="34" charset="0"/>
              <a:buChar char="–"/>
              <a:defRPr/>
            </a:pPr>
            <a:r>
              <a:rPr lang="en-US" dirty="0">
                <a:latin typeface="Courier New" pitchFamily="49" charset="0"/>
                <a:ea typeface="+mn-ea"/>
                <a:cs typeface="Courier New" pitchFamily="49" charset="0"/>
              </a:rPr>
              <a:t>Text</a:t>
            </a:r>
            <a:r>
              <a:rPr lang="en-US" dirty="0"/>
              <a:t> property: specifies the visible link text when using an empty element</a:t>
            </a:r>
          </a:p>
          <a:p>
            <a:pPr lvl="1" algn="just">
              <a:buFont typeface="Arial" pitchFamily="34" charset="0"/>
              <a:buChar char="–"/>
              <a:defRPr/>
            </a:pPr>
            <a:r>
              <a:rPr lang="en-US" dirty="0">
                <a:latin typeface="Courier New" pitchFamily="49" charset="0"/>
                <a:ea typeface="+mn-ea"/>
                <a:cs typeface="Courier New" pitchFamily="49" charset="0"/>
              </a:rPr>
              <a:t>ImageURL</a:t>
            </a:r>
            <a:r>
              <a:rPr lang="en-US" dirty="0"/>
              <a:t> property: to use an image as a link anchor</a:t>
            </a:r>
          </a:p>
          <a:p>
            <a:pPr algn="just">
              <a:defRPr/>
            </a:pPr>
            <a:r>
              <a:rPr lang="en-US" b="1" dirty="0">
                <a:solidFill>
                  <a:srgbClr val="7030A0"/>
                </a:solidFill>
              </a:rPr>
              <a:t>Image map</a:t>
            </a:r>
            <a:r>
              <a:rPr lang="en-US" dirty="0">
                <a:solidFill>
                  <a:srgbClr val="7030A0"/>
                </a:solidFill>
              </a:rPr>
              <a:t>: </a:t>
            </a:r>
            <a:r>
              <a:rPr lang="en-US" dirty="0"/>
              <a:t>allows users to click on an area of an image to navigate to another page</a:t>
            </a:r>
          </a:p>
          <a:p>
            <a:pPr algn="just">
              <a:defRPr/>
            </a:pPr>
            <a:r>
              <a:rPr lang="en-US" b="1" dirty="0">
                <a:solidFill>
                  <a:srgbClr val="7030A0"/>
                </a:solidFill>
              </a:rPr>
              <a:t>Hot spot</a:t>
            </a:r>
            <a:r>
              <a:rPr lang="en-US" dirty="0">
                <a:solidFill>
                  <a:srgbClr val="7030A0"/>
                </a:solidFill>
              </a:rPr>
              <a:t>: </a:t>
            </a:r>
            <a:r>
              <a:rPr lang="en-US" dirty="0"/>
              <a:t>each region of an image associated with a URL</a:t>
            </a:r>
          </a:p>
        </p:txBody>
      </p:sp>
      <p:sp>
        <p:nvSpPr>
          <p:cNvPr id="624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6DCFCFF3-623E-4AAC-A4B0-47980623557A}" type="slidenum">
              <a:rPr lang="en-US" altLang="en-US" sz="1050">
                <a:solidFill>
                  <a:srgbClr val="222222"/>
                </a:solidFill>
              </a:rPr>
              <a:pPr>
                <a:spcBef>
                  <a:spcPct val="0"/>
                </a:spcBef>
                <a:buSzTx/>
                <a:buFont typeface="Times New Roman" panose="02020603050405020304" pitchFamily="18" charset="0"/>
                <a:buNone/>
              </a:pPr>
              <a:t>37</a:t>
            </a:fld>
            <a:endParaRPr lang="en-US" altLang="en-US" sz="1050">
              <a:solidFill>
                <a:srgbClr val="222222"/>
              </a:solidFill>
            </a:endParaRPr>
          </a:p>
        </p:txBody>
      </p:sp>
    </p:spTree>
    <p:extLst>
      <p:ext uri="{BB962C8B-B14F-4D97-AF65-F5344CB8AC3E}">
        <p14:creationId xmlns:p14="http://schemas.microsoft.com/office/powerpoint/2010/main" val="26880128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p:txBody>
          <a:bodyPr/>
          <a:lstStyle/>
          <a:p>
            <a:r>
              <a:rPr lang="en-US" altLang="en-US" dirty="0"/>
              <a:t>Hyperlink Controls (cont..)</a:t>
            </a:r>
            <a:r>
              <a:rPr lang="ar-SA" altLang="en-US" dirty="0">
                <a:cs typeface="Arial" panose="020B0604020202020204" pitchFamily="34" charset="0"/>
              </a:rPr>
              <a:t>‏</a:t>
            </a:r>
            <a:endParaRPr lang="en-US" altLang="en-US" dirty="0"/>
          </a:p>
        </p:txBody>
      </p:sp>
      <p:sp>
        <p:nvSpPr>
          <p:cNvPr id="36867" name="Rectangle 2"/>
          <p:cNvSpPr>
            <a:spLocks noGrp="1" noChangeArrowheads="1"/>
          </p:cNvSpPr>
          <p:nvPr>
            <p:ph idx="1"/>
          </p:nvPr>
        </p:nvSpPr>
        <p:spPr/>
        <p:txBody>
          <a:bodyPr/>
          <a:lstStyle/>
          <a:p>
            <a:pPr algn="just">
              <a:defRPr/>
            </a:pPr>
            <a:r>
              <a:rPr lang="en-US" b="1" dirty="0">
                <a:solidFill>
                  <a:srgbClr val="7030A0"/>
                </a:solidFill>
              </a:rPr>
              <a:t>ImageMap control</a:t>
            </a:r>
            <a:r>
              <a:rPr lang="en-US" dirty="0">
                <a:solidFill>
                  <a:srgbClr val="7030A0"/>
                </a:solidFill>
              </a:rPr>
              <a:t>: </a:t>
            </a:r>
            <a:r>
              <a:rPr lang="en-US" dirty="0"/>
              <a:t>defines the image to be used for an image map</a:t>
            </a:r>
          </a:p>
          <a:p>
            <a:pPr lvl="1" algn="just">
              <a:buFont typeface="Arial" pitchFamily="34" charset="0"/>
              <a:buChar char="–"/>
              <a:defRPr/>
            </a:pPr>
            <a:r>
              <a:rPr lang="en-US" dirty="0">
                <a:latin typeface="Courier New" pitchFamily="49" charset="0"/>
                <a:ea typeface="+mn-ea"/>
                <a:cs typeface="Courier New" pitchFamily="49" charset="0"/>
              </a:rPr>
              <a:t>ImageURL</a:t>
            </a:r>
            <a:r>
              <a:rPr lang="en-US" dirty="0"/>
              <a:t> property: specifies the image file to be used</a:t>
            </a:r>
          </a:p>
          <a:p>
            <a:pPr algn="just">
              <a:defRPr/>
            </a:pPr>
            <a:r>
              <a:rPr lang="en-US" dirty="0"/>
              <a:t>To configure a hot spot within an image map, nest one of these controls within the ImageMap control:</a:t>
            </a:r>
          </a:p>
          <a:p>
            <a:pPr lvl="1" algn="just">
              <a:buFont typeface="Arial" pitchFamily="34" charset="0"/>
              <a:buChar char="–"/>
              <a:defRPr/>
            </a:pPr>
            <a:r>
              <a:rPr lang="en-US" dirty="0">
                <a:latin typeface="Courier New" pitchFamily="49" charset="0"/>
                <a:ea typeface="+mn-ea"/>
                <a:cs typeface="Courier New" pitchFamily="49" charset="0"/>
              </a:rPr>
              <a:t>&lt;asp:circlehotspot&gt;</a:t>
            </a:r>
            <a:r>
              <a:rPr lang="en-US" dirty="0"/>
              <a:t> control: a circular hot spot</a:t>
            </a:r>
          </a:p>
          <a:p>
            <a:pPr lvl="1" algn="just">
              <a:buFont typeface="Arial" pitchFamily="34" charset="0"/>
              <a:buChar char="–"/>
              <a:defRPr/>
            </a:pPr>
            <a:r>
              <a:rPr lang="en-US" dirty="0">
                <a:latin typeface="Courier New" pitchFamily="49" charset="0"/>
                <a:ea typeface="+mn-ea"/>
                <a:cs typeface="Courier New" pitchFamily="49" charset="0"/>
              </a:rPr>
              <a:t>&lt;asp:rectanglehotspot&gt;</a:t>
            </a:r>
            <a:r>
              <a:rPr lang="en-US" dirty="0"/>
              <a:t> control: a rectangular hot spot</a:t>
            </a:r>
          </a:p>
          <a:p>
            <a:pPr lvl="1" algn="just">
              <a:buFont typeface="Arial" pitchFamily="34" charset="0"/>
              <a:buChar char="–"/>
              <a:defRPr/>
            </a:pPr>
            <a:r>
              <a:rPr lang="en-US" dirty="0">
                <a:latin typeface="Courier New" pitchFamily="49" charset="0"/>
                <a:ea typeface="+mn-ea"/>
                <a:cs typeface="Courier New" pitchFamily="49" charset="0"/>
              </a:rPr>
              <a:t>&lt;asp:polygonhotspot&gt;</a:t>
            </a:r>
            <a:r>
              <a:rPr lang="en-US" dirty="0"/>
              <a:t> control: a polygon hot spot</a:t>
            </a:r>
          </a:p>
          <a:p>
            <a:pPr algn="just">
              <a:defRPr/>
            </a:pPr>
            <a:r>
              <a:rPr lang="en-US" dirty="0"/>
              <a:t>Must specify coordinates for the shapes	</a:t>
            </a:r>
          </a:p>
          <a:p>
            <a:pPr lvl="1" algn="just">
              <a:defRPr/>
            </a:pPr>
            <a:endParaRPr lang="en-US" dirty="0"/>
          </a:p>
        </p:txBody>
      </p:sp>
      <p:sp>
        <p:nvSpPr>
          <p:cNvPr id="645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055892DC-E235-4D53-A5F0-3FD35D8B4D81}" type="slidenum">
              <a:rPr lang="en-US" altLang="en-US" sz="1050">
                <a:solidFill>
                  <a:srgbClr val="222222"/>
                </a:solidFill>
              </a:rPr>
              <a:pPr>
                <a:spcBef>
                  <a:spcPct val="0"/>
                </a:spcBef>
                <a:buSzTx/>
                <a:buFont typeface="Times New Roman" panose="02020603050405020304" pitchFamily="18" charset="0"/>
                <a:buNone/>
              </a:pPr>
              <a:t>38</a:t>
            </a:fld>
            <a:endParaRPr lang="en-US" altLang="en-US" sz="1050">
              <a:solidFill>
                <a:srgbClr val="222222"/>
              </a:solidFill>
            </a:endParaRPr>
          </a:p>
        </p:txBody>
      </p:sp>
    </p:spTree>
    <p:extLst>
      <p:ext uri="{BB962C8B-B14F-4D97-AF65-F5344CB8AC3E}">
        <p14:creationId xmlns:p14="http://schemas.microsoft.com/office/powerpoint/2010/main" val="37253343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p:txBody>
          <a:bodyPr/>
          <a:lstStyle/>
          <a:p>
            <a:r>
              <a:rPr lang="en-US" altLang="en-US" dirty="0"/>
              <a:t>Hyperlink Controls (cont..)</a:t>
            </a:r>
            <a:r>
              <a:rPr lang="ar-SA" altLang="en-US" dirty="0">
                <a:cs typeface="Arial" panose="020B0604020202020204" pitchFamily="34" charset="0"/>
              </a:rPr>
              <a:t>‏</a:t>
            </a:r>
            <a:endParaRPr lang="en-US" altLang="en-US" dirty="0"/>
          </a:p>
        </p:txBody>
      </p:sp>
      <p:sp>
        <p:nvSpPr>
          <p:cNvPr id="37891" name="Rectangle 2"/>
          <p:cNvSpPr>
            <a:spLocks noGrp="1" noChangeArrowheads="1"/>
          </p:cNvSpPr>
          <p:nvPr>
            <p:ph idx="1"/>
          </p:nvPr>
        </p:nvSpPr>
        <p:spPr/>
        <p:txBody>
          <a:bodyPr/>
          <a:lstStyle/>
          <a:p>
            <a:pPr algn="just">
              <a:defRPr/>
            </a:pPr>
            <a:r>
              <a:rPr lang="en-US" sz="1800" dirty="0">
                <a:latin typeface="Courier New" pitchFamily="49" charset="0"/>
                <a:cs typeface="Courier New" pitchFamily="49" charset="0"/>
              </a:rPr>
              <a:t>HotSpotMode</a:t>
            </a:r>
            <a:r>
              <a:rPr lang="en-US" dirty="0"/>
              <a:t> property: determines the behavior of a hot spot:</a:t>
            </a:r>
          </a:p>
          <a:p>
            <a:pPr lvl="1" algn="just">
              <a:buFont typeface="Arial" pitchFamily="34" charset="0"/>
              <a:buChar char="–"/>
              <a:defRPr/>
            </a:pPr>
            <a:r>
              <a:rPr lang="en-US" dirty="0">
                <a:latin typeface="Courier New" pitchFamily="49" charset="0"/>
                <a:ea typeface="+mn-ea"/>
                <a:cs typeface="Courier New" pitchFamily="49" charset="0"/>
              </a:rPr>
              <a:t>Inactive</a:t>
            </a:r>
            <a:r>
              <a:rPr lang="en-US" dirty="0"/>
              <a:t> value: disables the hot spot</a:t>
            </a:r>
          </a:p>
          <a:p>
            <a:pPr lvl="1" algn="just">
              <a:buFont typeface="Arial" pitchFamily="34" charset="0"/>
              <a:buChar char="–"/>
              <a:defRPr/>
            </a:pPr>
            <a:r>
              <a:rPr lang="en-US" dirty="0">
                <a:latin typeface="Courier New" pitchFamily="49" charset="0"/>
                <a:ea typeface="+mn-ea"/>
                <a:cs typeface="Courier New" pitchFamily="49" charset="0"/>
              </a:rPr>
              <a:t>Navigate</a:t>
            </a:r>
            <a:r>
              <a:rPr lang="en-US" dirty="0"/>
              <a:t> value: causes the page to navigate to the specified URL</a:t>
            </a:r>
          </a:p>
          <a:p>
            <a:pPr lvl="1" algn="just">
              <a:buFont typeface="Arial" pitchFamily="34" charset="0"/>
              <a:buChar char="–"/>
              <a:defRPr/>
            </a:pPr>
            <a:r>
              <a:rPr lang="en-US" dirty="0">
                <a:latin typeface="Courier New" pitchFamily="49" charset="0"/>
                <a:ea typeface="+mn-ea"/>
                <a:cs typeface="Courier New" pitchFamily="49" charset="0"/>
              </a:rPr>
              <a:t>NotSet</a:t>
            </a:r>
            <a:r>
              <a:rPr lang="en-US" dirty="0"/>
              <a:t> value: each hot spot without a value assigned to its own </a:t>
            </a:r>
            <a:r>
              <a:rPr lang="en-US" dirty="0">
                <a:latin typeface="Courier New" pitchFamily="49" charset="0"/>
                <a:ea typeface="+mn-ea"/>
                <a:cs typeface="Courier New" pitchFamily="49" charset="0"/>
              </a:rPr>
              <a:t>HotSpotMode</a:t>
            </a:r>
            <a:r>
              <a:rPr lang="en-US" dirty="0"/>
              <a:t> property navigates to its specified target URL</a:t>
            </a:r>
          </a:p>
          <a:p>
            <a:pPr lvl="1" algn="just">
              <a:buFont typeface="Arial" pitchFamily="34" charset="0"/>
              <a:buChar char="–"/>
              <a:defRPr/>
            </a:pPr>
            <a:r>
              <a:rPr lang="en-US" dirty="0">
                <a:latin typeface="Courier New" pitchFamily="49" charset="0"/>
                <a:ea typeface="+mn-ea"/>
                <a:cs typeface="Courier New" pitchFamily="49" charset="0"/>
              </a:rPr>
              <a:t>Postback</a:t>
            </a:r>
            <a:r>
              <a:rPr lang="en-US" dirty="0"/>
              <a:t> value: the Web form will post back to itself</a:t>
            </a:r>
          </a:p>
        </p:txBody>
      </p:sp>
      <p:sp>
        <p:nvSpPr>
          <p:cNvPr id="665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D5EE90C7-B106-4B17-B247-8D9E1CFA772D}" type="slidenum">
              <a:rPr lang="en-US" altLang="en-US" sz="1050">
                <a:solidFill>
                  <a:srgbClr val="222222"/>
                </a:solidFill>
              </a:rPr>
              <a:pPr>
                <a:spcBef>
                  <a:spcPct val="0"/>
                </a:spcBef>
                <a:buSzTx/>
                <a:buFont typeface="Times New Roman" panose="02020603050405020304" pitchFamily="18" charset="0"/>
                <a:buNone/>
              </a:pPr>
              <a:t>39</a:t>
            </a:fld>
            <a:endParaRPr lang="en-US" altLang="en-US" sz="1050">
              <a:solidFill>
                <a:srgbClr val="222222"/>
              </a:solidFill>
            </a:endParaRPr>
          </a:p>
        </p:txBody>
      </p:sp>
    </p:spTree>
    <p:extLst>
      <p:ext uri="{BB962C8B-B14F-4D97-AF65-F5344CB8AC3E}">
        <p14:creationId xmlns:p14="http://schemas.microsoft.com/office/powerpoint/2010/main" val="38789918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application in ASP.net</a:t>
            </a:r>
          </a:p>
        </p:txBody>
      </p:sp>
      <p:sp>
        <p:nvSpPr>
          <p:cNvPr id="3" name="Content Placeholder 2"/>
          <p:cNvSpPr>
            <a:spLocks noGrp="1"/>
          </p:cNvSpPr>
          <p:nvPr>
            <p:ph idx="1"/>
          </p:nvPr>
        </p:nvSpPr>
        <p:spPr/>
        <p:txBody>
          <a:bodyPr/>
          <a:lstStyle/>
          <a:p>
            <a:r>
              <a:rPr lang="en-US" dirty="0"/>
              <a:t>Window form application</a:t>
            </a:r>
          </a:p>
          <a:p>
            <a:r>
              <a:rPr lang="en-US" dirty="0"/>
              <a:t>Web page application</a:t>
            </a:r>
          </a:p>
        </p:txBody>
      </p:sp>
      <p:sp>
        <p:nvSpPr>
          <p:cNvPr id="4" name="Slide Number Placeholder 3"/>
          <p:cNvSpPr>
            <a:spLocks noGrp="1"/>
          </p:cNvSpPr>
          <p:nvPr>
            <p:ph type="sldNum" sz="quarter" idx="12"/>
          </p:nvPr>
        </p:nvSpPr>
        <p:spPr/>
        <p:txBody>
          <a:bodyPr/>
          <a:lstStyle/>
          <a:p>
            <a:pPr>
              <a:defRPr/>
            </a:pPr>
            <a:fld id="{6194EDAB-53F3-4B62-B2A2-B477FDCE0681}" type="slidenum">
              <a:rPr lang="en-US" altLang="en-US" smtClean="0"/>
              <a:pPr>
                <a:defRPr/>
              </a:pPr>
              <a:t>4</a:t>
            </a:fld>
            <a:endParaRPr lang="en-US" altLang="en-US"/>
          </a:p>
        </p:txBody>
      </p:sp>
    </p:spTree>
    <p:extLst>
      <p:ext uri="{BB962C8B-B14F-4D97-AF65-F5344CB8AC3E}">
        <p14:creationId xmlns:p14="http://schemas.microsoft.com/office/powerpoint/2010/main" val="3177832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18718D9-A31C-4D2C-B2DB-0B15BFA8D1B2}" type="slidenum">
              <a:rPr lang="en-US" altLang="en-US" sz="1050">
                <a:solidFill>
                  <a:srgbClr val="222222"/>
                </a:solidFill>
              </a:rPr>
              <a:pPr>
                <a:spcBef>
                  <a:spcPct val="0"/>
                </a:spcBef>
                <a:buSzTx/>
                <a:buFont typeface="Times New Roman" panose="02020603050405020304" pitchFamily="18" charset="0"/>
                <a:buNone/>
              </a:pPr>
              <a:t>40</a:t>
            </a:fld>
            <a:endParaRPr lang="en-US" altLang="en-US" sz="1050">
              <a:solidFill>
                <a:srgbClr val="222222"/>
              </a:solidFill>
            </a:endParaRPr>
          </a:p>
        </p:txBody>
      </p:sp>
      <p:pic>
        <p:nvPicPr>
          <p:cNvPr id="68612" name="Picture 6" descr="D:\Chimborazo LLC\ASP.NET\Figures\CH04\04x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400050"/>
            <a:ext cx="3749279" cy="40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ext Box 5"/>
          <p:cNvSpPr txBox="1">
            <a:spLocks noChangeArrowheads="1"/>
          </p:cNvSpPr>
          <p:nvPr/>
        </p:nvSpPr>
        <p:spPr bwMode="auto">
          <a:xfrm>
            <a:off x="1885950" y="4457700"/>
            <a:ext cx="5257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Figure 4-5 </a:t>
            </a:r>
            <a:r>
              <a:rPr lang="en-US" altLang="en-US" sz="1350"/>
              <a:t>Medical research center image map hot spots</a:t>
            </a:r>
          </a:p>
        </p:txBody>
      </p:sp>
    </p:spTree>
    <p:extLst>
      <p:ext uri="{BB962C8B-B14F-4D97-AF65-F5344CB8AC3E}">
        <p14:creationId xmlns:p14="http://schemas.microsoft.com/office/powerpoint/2010/main" val="40929088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p:txBody>
          <a:bodyPr/>
          <a:lstStyle/>
          <a:p>
            <a:r>
              <a:rPr lang="en-US" altLang="en-US" dirty="0"/>
              <a:t>Hyperlink Controls (cont..)</a:t>
            </a:r>
            <a:r>
              <a:rPr lang="ar-SA" altLang="en-US" dirty="0">
                <a:cs typeface="Arial" panose="020B0604020202020204" pitchFamily="34" charset="0"/>
              </a:rPr>
              <a:t>‏</a:t>
            </a:r>
            <a:endParaRPr lang="en-US" altLang="en-US" dirty="0"/>
          </a:p>
        </p:txBody>
      </p:sp>
      <p:sp>
        <p:nvSpPr>
          <p:cNvPr id="39939" name="Rectangle 2"/>
          <p:cNvSpPr>
            <a:spLocks noGrp="1" noChangeArrowheads="1"/>
          </p:cNvSpPr>
          <p:nvPr>
            <p:ph idx="1"/>
          </p:nvPr>
        </p:nvSpPr>
        <p:spPr/>
        <p:txBody>
          <a:bodyPr/>
          <a:lstStyle/>
          <a:p>
            <a:pPr algn="just">
              <a:defRPr/>
            </a:pPr>
            <a:r>
              <a:rPr lang="en-US" dirty="0"/>
              <a:t>When using </a:t>
            </a:r>
            <a:r>
              <a:rPr lang="en-US" sz="1800" dirty="0">
                <a:latin typeface="Courier New" pitchFamily="49" charset="0"/>
                <a:cs typeface="Courier New" pitchFamily="49" charset="0"/>
              </a:rPr>
              <a:t>Postback</a:t>
            </a:r>
            <a:r>
              <a:rPr lang="en-US" dirty="0"/>
              <a:t> value for </a:t>
            </a:r>
            <a:r>
              <a:rPr lang="en-US" sz="1800" dirty="0">
                <a:latin typeface="Courier New" pitchFamily="49" charset="0"/>
                <a:cs typeface="Courier New" pitchFamily="49" charset="0"/>
              </a:rPr>
              <a:t>HotSpotMode</a:t>
            </a:r>
            <a:r>
              <a:rPr lang="en-US" dirty="0"/>
              <a:t> property:</a:t>
            </a:r>
          </a:p>
          <a:p>
            <a:pPr lvl="1" algn="just">
              <a:defRPr/>
            </a:pPr>
            <a:r>
              <a:rPr lang="en-US" dirty="0"/>
              <a:t>Must create a click event handler for the image map</a:t>
            </a:r>
          </a:p>
          <a:p>
            <a:pPr lvl="1" algn="just">
              <a:defRPr/>
            </a:pPr>
            <a:r>
              <a:rPr lang="en-US" dirty="0"/>
              <a:t>Requires a second parameter defined with the </a:t>
            </a:r>
            <a:r>
              <a:rPr lang="en-US" dirty="0">
                <a:latin typeface="Courier New" pitchFamily="49" charset="0"/>
                <a:ea typeface="+mn-ea"/>
                <a:cs typeface="Courier New" pitchFamily="49" charset="0"/>
              </a:rPr>
              <a:t>ImageMapEventArgs</a:t>
            </a:r>
            <a:r>
              <a:rPr lang="en-US" dirty="0"/>
              <a:t> parameter</a:t>
            </a:r>
          </a:p>
          <a:p>
            <a:pPr algn="just">
              <a:buFont typeface="Arial" pitchFamily="34" charset="0"/>
              <a:buChar char="•"/>
              <a:defRPr/>
            </a:pPr>
            <a:r>
              <a:rPr lang="en-US" sz="1800" dirty="0">
                <a:latin typeface="Courier New" pitchFamily="49" charset="0"/>
                <a:cs typeface="Courier New" pitchFamily="49" charset="0"/>
              </a:rPr>
              <a:t>ImageMapEventArgs</a:t>
            </a:r>
            <a:r>
              <a:rPr lang="en-US" dirty="0"/>
              <a:t> parameter allows you to access the </a:t>
            </a:r>
            <a:r>
              <a:rPr lang="en-US" sz="1800" dirty="0">
                <a:latin typeface="Courier New" pitchFamily="49" charset="0"/>
                <a:cs typeface="Courier New" pitchFamily="49" charset="0"/>
              </a:rPr>
              <a:t>PostBackValue</a:t>
            </a:r>
            <a:r>
              <a:rPr lang="en-US" dirty="0"/>
              <a:t> property to identify which hot spot was clicked</a:t>
            </a:r>
          </a:p>
          <a:p>
            <a:pPr lvl="1" algn="just">
              <a:defRPr/>
            </a:pPr>
            <a:endParaRPr lang="en-US" dirty="0"/>
          </a:p>
        </p:txBody>
      </p:sp>
      <p:sp>
        <p:nvSpPr>
          <p:cNvPr id="70661"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E4047BE8-6ACA-4037-A2FB-F623676B6576}" type="slidenum">
              <a:rPr lang="en-US" altLang="en-US" sz="1050">
                <a:solidFill>
                  <a:srgbClr val="222222"/>
                </a:solidFill>
              </a:rPr>
              <a:pPr>
                <a:spcBef>
                  <a:spcPct val="0"/>
                </a:spcBef>
                <a:buSzTx/>
                <a:buFont typeface="Times New Roman" panose="02020603050405020304" pitchFamily="18" charset="0"/>
                <a:buNone/>
              </a:pPr>
              <a:t>41</a:t>
            </a:fld>
            <a:endParaRPr lang="en-US" altLang="en-US" sz="1050">
              <a:solidFill>
                <a:srgbClr val="222222"/>
              </a:solidFill>
            </a:endParaRPr>
          </a:p>
        </p:txBody>
      </p:sp>
    </p:spTree>
    <p:extLst>
      <p:ext uri="{BB962C8B-B14F-4D97-AF65-F5344CB8AC3E}">
        <p14:creationId xmlns:p14="http://schemas.microsoft.com/office/powerpoint/2010/main" val="541186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r>
              <a:rPr lang="en-US" altLang="en-US"/>
              <a:t>Form Controls</a:t>
            </a:r>
          </a:p>
        </p:txBody>
      </p:sp>
      <p:sp>
        <p:nvSpPr>
          <p:cNvPr id="72707" name="Rectangle 2"/>
          <p:cNvSpPr>
            <a:spLocks noGrp="1" noChangeArrowheads="1"/>
          </p:cNvSpPr>
          <p:nvPr>
            <p:ph idx="1"/>
          </p:nvPr>
        </p:nvSpPr>
        <p:spPr/>
        <p:txBody>
          <a:bodyPr/>
          <a:lstStyle/>
          <a:p>
            <a:pPr algn="just"/>
            <a:r>
              <a:rPr lang="en-US" altLang="en-US" dirty="0"/>
              <a:t>Standard HTML </a:t>
            </a:r>
            <a:r>
              <a:rPr lang="en-US" altLang="en-US" sz="1800" dirty="0">
                <a:latin typeface="Courier New" panose="02070309020205020404" pitchFamily="49" charset="0"/>
                <a:cs typeface="Courier New" panose="02070309020205020404" pitchFamily="49" charset="0"/>
              </a:rPr>
              <a:t>&lt;input&gt; </a:t>
            </a:r>
            <a:r>
              <a:rPr lang="en-US" altLang="en-US" dirty="0"/>
              <a:t>element allows you to create several types of form controls:</a:t>
            </a:r>
          </a:p>
          <a:p>
            <a:pPr lvl="1" algn="just"/>
            <a:r>
              <a:rPr lang="en-US" altLang="en-US" dirty="0"/>
              <a:t>Text boxes and password boxes</a:t>
            </a:r>
          </a:p>
          <a:p>
            <a:pPr lvl="1" algn="just"/>
            <a:r>
              <a:rPr lang="en-US" altLang="en-US" dirty="0"/>
              <a:t>Radio buttons</a:t>
            </a:r>
          </a:p>
          <a:p>
            <a:pPr lvl="1" algn="just"/>
            <a:r>
              <a:rPr lang="en-US" altLang="en-US" dirty="0"/>
              <a:t>Check boxes</a:t>
            </a:r>
          </a:p>
          <a:p>
            <a:pPr lvl="1" algn="just"/>
            <a:r>
              <a:rPr lang="en-US" altLang="en-US" dirty="0"/>
              <a:t>Push buttons, submit buttons, and reset buttons</a:t>
            </a:r>
          </a:p>
          <a:p>
            <a:pPr lvl="1" algn="just"/>
            <a:r>
              <a:rPr lang="en-US" altLang="en-US" dirty="0"/>
              <a:t>File boxes</a:t>
            </a:r>
          </a:p>
          <a:p>
            <a:pPr lvl="1" algn="just"/>
            <a:r>
              <a:rPr lang="en-US" altLang="en-US" dirty="0"/>
              <a:t>Image submit buttons</a:t>
            </a:r>
          </a:p>
          <a:p>
            <a:pPr algn="just"/>
            <a:r>
              <a:rPr lang="en-US" altLang="en-US" dirty="0"/>
              <a:t>ASP.NET provides separate controls for each of these, but each is rendered with the </a:t>
            </a:r>
            <a:r>
              <a:rPr lang="en-US" altLang="en-US" sz="1800" dirty="0">
                <a:latin typeface="Courier New" panose="02070309020205020404" pitchFamily="49" charset="0"/>
                <a:cs typeface="Courier New" panose="02070309020205020404" pitchFamily="49" charset="0"/>
              </a:rPr>
              <a:t>&lt;input&gt; </a:t>
            </a:r>
            <a:r>
              <a:rPr lang="en-US" altLang="en-US" dirty="0"/>
              <a:t>element</a:t>
            </a:r>
          </a:p>
          <a:p>
            <a:pPr algn="just"/>
            <a:endParaRPr lang="en-US" altLang="en-US" dirty="0"/>
          </a:p>
          <a:p>
            <a:pPr algn="just"/>
            <a:endParaRPr lang="en-US" altLang="en-US" dirty="0"/>
          </a:p>
        </p:txBody>
      </p:sp>
      <p:sp>
        <p:nvSpPr>
          <p:cNvPr id="727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0EFB4E15-0FF1-4937-B3F3-5345717AD2EC}" type="slidenum">
              <a:rPr lang="en-US" altLang="en-US" sz="1050">
                <a:solidFill>
                  <a:srgbClr val="222222"/>
                </a:solidFill>
              </a:rPr>
              <a:pPr>
                <a:spcBef>
                  <a:spcPct val="0"/>
                </a:spcBef>
                <a:buSzTx/>
                <a:buFont typeface="Times New Roman" panose="02020603050405020304" pitchFamily="18" charset="0"/>
                <a:buNone/>
              </a:pPr>
              <a:t>42</a:t>
            </a:fld>
            <a:endParaRPr lang="en-US" altLang="en-US" sz="1050">
              <a:solidFill>
                <a:srgbClr val="222222"/>
              </a:solidFill>
            </a:endParaRPr>
          </a:p>
        </p:txBody>
      </p:sp>
    </p:spTree>
    <p:extLst>
      <p:ext uri="{BB962C8B-B14F-4D97-AF65-F5344CB8AC3E}">
        <p14:creationId xmlns:p14="http://schemas.microsoft.com/office/powerpoint/2010/main" val="7879258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r>
              <a:rPr lang="en-US" altLang="en-US"/>
              <a:t>TextBox and HiddenField Controls</a:t>
            </a:r>
          </a:p>
        </p:txBody>
      </p:sp>
      <p:sp>
        <p:nvSpPr>
          <p:cNvPr id="43011" name="Rectangle 2"/>
          <p:cNvSpPr>
            <a:spLocks noGrp="1" noChangeArrowheads="1"/>
          </p:cNvSpPr>
          <p:nvPr>
            <p:ph idx="1"/>
          </p:nvPr>
        </p:nvSpPr>
        <p:spPr/>
        <p:txBody>
          <a:bodyPr/>
          <a:lstStyle/>
          <a:p>
            <a:pPr algn="just">
              <a:defRPr/>
            </a:pPr>
            <a:r>
              <a:rPr lang="en-US" b="1" dirty="0"/>
              <a:t>TextBox control</a:t>
            </a:r>
            <a:r>
              <a:rPr lang="en-US" dirty="0"/>
              <a:t>: equivalent to </a:t>
            </a:r>
            <a:r>
              <a:rPr lang="en-US" sz="1800" dirty="0">
                <a:latin typeface="Courier New" pitchFamily="49" charset="0"/>
                <a:cs typeface="Courier New" pitchFamily="49" charset="0"/>
              </a:rPr>
              <a:t>&lt;input type = “text”&gt;</a:t>
            </a:r>
            <a:r>
              <a:rPr lang="en-US" sz="1800" b="1" dirty="0">
                <a:latin typeface="Courier New" pitchFamily="49" charset="0"/>
                <a:cs typeface="Courier New" pitchFamily="49" charset="0"/>
              </a:rPr>
              <a:t> </a:t>
            </a:r>
            <a:r>
              <a:rPr lang="en-US" dirty="0"/>
              <a:t>HTML element</a:t>
            </a:r>
          </a:p>
          <a:p>
            <a:pPr algn="just">
              <a:defRPr/>
            </a:pPr>
            <a:r>
              <a:rPr lang="en-US" sz="1800" dirty="0">
                <a:latin typeface="Courier New" pitchFamily="49" charset="0"/>
                <a:cs typeface="Courier New" pitchFamily="49" charset="0"/>
              </a:rPr>
              <a:t>TextMode</a:t>
            </a:r>
            <a:r>
              <a:rPr lang="en-US" dirty="0"/>
              <a:t> property: determines the behavior of the TextBox control:</a:t>
            </a:r>
          </a:p>
          <a:p>
            <a:pPr lvl="1" algn="just">
              <a:buFont typeface="Arial" pitchFamily="34" charset="0"/>
              <a:buChar char="–"/>
              <a:defRPr/>
            </a:pPr>
            <a:r>
              <a:rPr lang="en-US" dirty="0">
                <a:latin typeface="Courier New" pitchFamily="49" charset="0"/>
                <a:ea typeface="+mn-ea"/>
                <a:cs typeface="Courier New" pitchFamily="49" charset="0"/>
              </a:rPr>
              <a:t>SingleLine</a:t>
            </a:r>
            <a:r>
              <a:rPr lang="en-US" dirty="0"/>
              <a:t>: allows only one line of text</a:t>
            </a:r>
          </a:p>
          <a:p>
            <a:pPr lvl="1" algn="just">
              <a:buFont typeface="Arial" pitchFamily="34" charset="0"/>
              <a:buChar char="–"/>
              <a:defRPr/>
            </a:pPr>
            <a:r>
              <a:rPr lang="en-US" dirty="0">
                <a:latin typeface="Courier New" pitchFamily="49" charset="0"/>
                <a:ea typeface="+mn-ea"/>
                <a:cs typeface="Courier New" pitchFamily="49" charset="0"/>
              </a:rPr>
              <a:t>MultiLine</a:t>
            </a:r>
            <a:r>
              <a:rPr lang="en-US" dirty="0"/>
              <a:t>: allows multiple lines of text</a:t>
            </a:r>
          </a:p>
          <a:p>
            <a:pPr lvl="1" algn="just">
              <a:buFont typeface="Arial" pitchFamily="34" charset="0"/>
              <a:buChar char="–"/>
              <a:defRPr/>
            </a:pPr>
            <a:r>
              <a:rPr lang="en-US" dirty="0">
                <a:latin typeface="Courier New" pitchFamily="49" charset="0"/>
                <a:ea typeface="+mn-ea"/>
                <a:cs typeface="Courier New" pitchFamily="49" charset="0"/>
              </a:rPr>
              <a:t>Password</a:t>
            </a:r>
            <a:r>
              <a:rPr lang="en-US" dirty="0"/>
              <a:t>: text input is obscured</a:t>
            </a:r>
          </a:p>
          <a:p>
            <a:pPr algn="just">
              <a:defRPr/>
            </a:pPr>
            <a:r>
              <a:rPr lang="en-US" b="1" dirty="0"/>
              <a:t>HiddenField control</a:t>
            </a:r>
            <a:r>
              <a:rPr lang="en-US" dirty="0"/>
              <a:t>: creates a form field rendered with </a:t>
            </a:r>
            <a:r>
              <a:rPr lang="en-US" sz="1800" dirty="0">
                <a:latin typeface="Courier New" pitchFamily="49" charset="0"/>
                <a:cs typeface="Courier New" pitchFamily="49" charset="0"/>
              </a:rPr>
              <a:t>&lt;input type = “hidden”&gt;</a:t>
            </a:r>
          </a:p>
          <a:p>
            <a:pPr lvl="1" algn="just">
              <a:buFont typeface="Arial" pitchFamily="34" charset="0"/>
              <a:buChar char="–"/>
              <a:defRPr/>
            </a:pPr>
            <a:r>
              <a:rPr lang="en-US" dirty="0">
                <a:latin typeface="Courier New" pitchFamily="49" charset="0"/>
                <a:ea typeface="+mn-ea"/>
                <a:cs typeface="Courier New" pitchFamily="49" charset="0"/>
              </a:rPr>
              <a:t>Value</a:t>
            </a:r>
            <a:r>
              <a:rPr lang="en-US" dirty="0"/>
              <a:t> property: manipulates the value in a hidden field</a:t>
            </a:r>
          </a:p>
        </p:txBody>
      </p:sp>
      <p:sp>
        <p:nvSpPr>
          <p:cNvPr id="747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0CCFF165-0C96-4A6C-93CB-478EFF1ED83B}" type="slidenum">
              <a:rPr lang="en-US" altLang="en-US" sz="1050">
                <a:solidFill>
                  <a:srgbClr val="222222"/>
                </a:solidFill>
              </a:rPr>
              <a:pPr>
                <a:spcBef>
                  <a:spcPct val="0"/>
                </a:spcBef>
                <a:buSzTx/>
                <a:buFont typeface="Times New Roman" panose="02020603050405020304" pitchFamily="18" charset="0"/>
                <a:buNone/>
              </a:pPr>
              <a:t>43</a:t>
            </a:fld>
            <a:endParaRPr lang="en-US" altLang="en-US" sz="1050">
              <a:solidFill>
                <a:srgbClr val="222222"/>
              </a:solidFill>
            </a:endParaRPr>
          </a:p>
        </p:txBody>
      </p:sp>
    </p:spTree>
    <p:extLst>
      <p:ext uri="{BB962C8B-B14F-4D97-AF65-F5344CB8AC3E}">
        <p14:creationId xmlns:p14="http://schemas.microsoft.com/office/powerpoint/2010/main" val="273090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p:txBody>
          <a:bodyPr>
            <a:normAutofit fontScale="90000"/>
          </a:bodyPr>
          <a:lstStyle/>
          <a:p>
            <a:r>
              <a:rPr lang="en-US" altLang="en-US"/>
              <a:t>Button, ImageButton, </a:t>
            </a:r>
            <a:br>
              <a:rPr lang="en-US" altLang="en-US"/>
            </a:br>
            <a:r>
              <a:rPr lang="en-US" altLang="en-US"/>
              <a:t>and LinkButton Controls </a:t>
            </a:r>
          </a:p>
        </p:txBody>
      </p:sp>
      <p:sp>
        <p:nvSpPr>
          <p:cNvPr id="9" name="Content Placeholder 8"/>
          <p:cNvSpPr>
            <a:spLocks noGrp="1"/>
          </p:cNvSpPr>
          <p:nvPr>
            <p:ph idx="1"/>
          </p:nvPr>
        </p:nvSpPr>
        <p:spPr/>
        <p:txBody>
          <a:bodyPr/>
          <a:lstStyle/>
          <a:p>
            <a:pPr algn="just">
              <a:defRPr/>
            </a:pPr>
            <a:r>
              <a:rPr lang="en-US" b="1" dirty="0"/>
              <a:t>Button control</a:t>
            </a:r>
            <a:r>
              <a:rPr lang="en-US" dirty="0"/>
              <a:t>: creates two types of buttons</a:t>
            </a:r>
          </a:p>
          <a:p>
            <a:pPr lvl="1" algn="just">
              <a:defRPr/>
            </a:pPr>
            <a:r>
              <a:rPr lang="en-US" b="1" dirty="0"/>
              <a:t>Submit button</a:t>
            </a:r>
            <a:r>
              <a:rPr lang="en-US" dirty="0"/>
              <a:t>: causes a Web form to post back to itself (default functionality)</a:t>
            </a:r>
          </a:p>
          <a:p>
            <a:pPr lvl="1" algn="just">
              <a:defRPr/>
            </a:pPr>
            <a:r>
              <a:rPr lang="en-US" b="1" dirty="0"/>
              <a:t>Push button</a:t>
            </a:r>
            <a:r>
              <a:rPr lang="en-US" dirty="0"/>
              <a:t>: similar to OK and Cancel buttons in dialog boxes</a:t>
            </a:r>
          </a:p>
          <a:p>
            <a:pPr algn="just">
              <a:buFont typeface="Arial" pitchFamily="34" charset="0"/>
              <a:buChar char="•"/>
              <a:defRPr/>
            </a:pPr>
            <a:r>
              <a:rPr lang="en-US" sz="1800" dirty="0">
                <a:latin typeface="Courier New" pitchFamily="49" charset="0"/>
                <a:cs typeface="Courier New" pitchFamily="49" charset="0"/>
              </a:rPr>
              <a:t>UseSubmitBehavior</a:t>
            </a:r>
            <a:r>
              <a:rPr lang="en-US" dirty="0"/>
              <a:t>: </a:t>
            </a:r>
          </a:p>
          <a:p>
            <a:pPr lvl="1" algn="just">
              <a:defRPr/>
            </a:pPr>
            <a:r>
              <a:rPr lang="en-US" dirty="0"/>
              <a:t>True: specifies that this button is the submit button, rendered with </a:t>
            </a:r>
            <a:r>
              <a:rPr lang="en-US" dirty="0">
                <a:latin typeface="Courier New" pitchFamily="49" charset="0"/>
                <a:ea typeface="+mn-ea"/>
                <a:cs typeface="Courier New" pitchFamily="49" charset="0"/>
              </a:rPr>
              <a:t>&lt;input type=“submit”&gt; </a:t>
            </a:r>
            <a:r>
              <a:rPr lang="en-US" dirty="0"/>
              <a:t>element</a:t>
            </a:r>
          </a:p>
          <a:p>
            <a:pPr lvl="1" algn="just">
              <a:defRPr/>
            </a:pPr>
            <a:r>
              <a:rPr lang="en-US" dirty="0"/>
              <a:t>False: creates a push button, rendered with </a:t>
            </a:r>
            <a:r>
              <a:rPr lang="en-US" dirty="0">
                <a:latin typeface="Courier New" pitchFamily="49" charset="0"/>
                <a:ea typeface="+mn-ea"/>
                <a:cs typeface="Courier New" pitchFamily="49" charset="0"/>
              </a:rPr>
              <a:t>&lt;input type=“button&gt;</a:t>
            </a:r>
            <a:r>
              <a:rPr lang="en-US" dirty="0"/>
              <a:t> element</a:t>
            </a:r>
          </a:p>
        </p:txBody>
      </p:sp>
      <p:sp>
        <p:nvSpPr>
          <p:cNvPr id="76805"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4F72E045-73EC-4277-A9A8-A341E39CA48E}" type="slidenum">
              <a:rPr lang="en-US" altLang="en-US" sz="1050">
                <a:solidFill>
                  <a:srgbClr val="222222"/>
                </a:solidFill>
              </a:rPr>
              <a:pPr>
                <a:spcBef>
                  <a:spcPct val="0"/>
                </a:spcBef>
                <a:buSzTx/>
                <a:buFont typeface="Times New Roman" panose="02020603050405020304" pitchFamily="18" charset="0"/>
                <a:buNone/>
              </a:pPr>
              <a:t>44</a:t>
            </a:fld>
            <a:endParaRPr lang="en-US" altLang="en-US" sz="1050">
              <a:solidFill>
                <a:srgbClr val="222222"/>
              </a:solidFill>
            </a:endParaRPr>
          </a:p>
        </p:txBody>
      </p:sp>
    </p:spTree>
    <p:extLst>
      <p:ext uri="{BB962C8B-B14F-4D97-AF65-F5344CB8AC3E}">
        <p14:creationId xmlns:p14="http://schemas.microsoft.com/office/powerpoint/2010/main" val="27426699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p:txBody>
          <a:bodyPr>
            <a:normAutofit fontScale="90000"/>
          </a:bodyPr>
          <a:lstStyle/>
          <a:p>
            <a:r>
              <a:rPr lang="en-US" altLang="en-US" dirty="0"/>
              <a:t>Button, </a:t>
            </a:r>
            <a:r>
              <a:rPr lang="en-US" altLang="en-US" dirty="0" err="1"/>
              <a:t>ImageButton</a:t>
            </a:r>
            <a:r>
              <a:rPr lang="en-US" altLang="en-US" dirty="0"/>
              <a:t>, </a:t>
            </a:r>
            <a:br>
              <a:rPr lang="en-US" altLang="en-US" dirty="0"/>
            </a:br>
            <a:r>
              <a:rPr lang="en-US" altLang="en-US" dirty="0"/>
              <a:t>and </a:t>
            </a:r>
            <a:r>
              <a:rPr lang="en-US" altLang="en-US" dirty="0" err="1"/>
              <a:t>LinkButton</a:t>
            </a:r>
            <a:r>
              <a:rPr lang="en-US" altLang="en-US" dirty="0"/>
              <a:t> Controls (cont..)</a:t>
            </a:r>
            <a:r>
              <a:rPr lang="ar-SA" altLang="en-US" dirty="0">
                <a:cs typeface="Arial" panose="020B0604020202020204" pitchFamily="34" charset="0"/>
              </a:rPr>
              <a:t>‏</a:t>
            </a:r>
            <a:endParaRPr lang="en-US" altLang="en-US" dirty="0"/>
          </a:p>
        </p:txBody>
      </p:sp>
      <p:sp>
        <p:nvSpPr>
          <p:cNvPr id="46083" name="Rectangle 2"/>
          <p:cNvSpPr>
            <a:spLocks noGrp="1" noChangeArrowheads="1"/>
          </p:cNvSpPr>
          <p:nvPr>
            <p:ph idx="1"/>
          </p:nvPr>
        </p:nvSpPr>
        <p:spPr/>
        <p:txBody>
          <a:bodyPr/>
          <a:lstStyle/>
          <a:p>
            <a:pPr algn="just">
              <a:defRPr/>
            </a:pPr>
            <a:r>
              <a:rPr lang="en-US" b="1" dirty="0"/>
              <a:t>ImageButton control</a:t>
            </a:r>
            <a:r>
              <a:rPr lang="en-US" dirty="0"/>
              <a:t>: creates an image submit button with a graphical image</a:t>
            </a:r>
          </a:p>
          <a:p>
            <a:pPr lvl="1" algn="just">
              <a:defRPr/>
            </a:pPr>
            <a:r>
              <a:rPr lang="en-US" dirty="0"/>
              <a:t>Renders with </a:t>
            </a:r>
            <a:r>
              <a:rPr lang="en-US" dirty="0">
                <a:latin typeface="Courier New" pitchFamily="49" charset="0"/>
                <a:ea typeface="+mn-ea"/>
                <a:cs typeface="Courier New" pitchFamily="49" charset="0"/>
              </a:rPr>
              <a:t>&lt;input type=“image”&gt;</a:t>
            </a:r>
            <a:r>
              <a:rPr lang="en-US" dirty="0"/>
              <a:t> element</a:t>
            </a:r>
          </a:p>
          <a:p>
            <a:pPr lvl="1" algn="just">
              <a:buFont typeface="Arial" pitchFamily="34" charset="0"/>
              <a:buChar char="–"/>
              <a:defRPr/>
            </a:pPr>
            <a:r>
              <a:rPr lang="en-US" dirty="0">
                <a:latin typeface="Courier New" pitchFamily="49" charset="0"/>
                <a:ea typeface="+mn-ea"/>
                <a:cs typeface="Courier New" pitchFamily="49" charset="0"/>
              </a:rPr>
              <a:t>ImageURL</a:t>
            </a:r>
            <a:r>
              <a:rPr lang="en-US" dirty="0"/>
              <a:t> property: specifies the image to use</a:t>
            </a:r>
          </a:p>
          <a:p>
            <a:pPr algn="just">
              <a:defRPr/>
            </a:pPr>
            <a:r>
              <a:rPr lang="en-US" b="1" dirty="0"/>
              <a:t>LinkButton control</a:t>
            </a:r>
            <a:r>
              <a:rPr lang="en-US" dirty="0"/>
              <a:t>: creates a hyperlink that posts the form to the server instead of navigating to another URL	</a:t>
            </a:r>
          </a:p>
          <a:p>
            <a:pPr lvl="1" algn="just">
              <a:defRPr/>
            </a:pPr>
            <a:r>
              <a:rPr lang="en-US" dirty="0"/>
              <a:t>Renders with </a:t>
            </a:r>
            <a:r>
              <a:rPr lang="en-US" dirty="0">
                <a:latin typeface="Courier New" pitchFamily="49" charset="0"/>
                <a:ea typeface="+mn-ea"/>
                <a:cs typeface="Courier New" pitchFamily="49" charset="0"/>
              </a:rPr>
              <a:t>&lt;a&gt;</a:t>
            </a:r>
            <a:r>
              <a:rPr lang="en-US" dirty="0"/>
              <a:t> element</a:t>
            </a:r>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AAF4D289-EA19-427C-AA1C-FBF582B558A9}" type="slidenum">
              <a:rPr lang="en-US" altLang="en-US" sz="1050">
                <a:solidFill>
                  <a:srgbClr val="222222"/>
                </a:solidFill>
              </a:rPr>
              <a:pPr>
                <a:spcBef>
                  <a:spcPct val="0"/>
                </a:spcBef>
                <a:buSzTx/>
                <a:buFont typeface="Times New Roman" panose="02020603050405020304" pitchFamily="18" charset="0"/>
                <a:buNone/>
              </a:pPr>
              <a:t>45</a:t>
            </a:fld>
            <a:endParaRPr lang="en-US" altLang="en-US" sz="1050">
              <a:solidFill>
                <a:srgbClr val="222222"/>
              </a:solidFill>
            </a:endParaRPr>
          </a:p>
        </p:txBody>
      </p:sp>
    </p:spTree>
    <p:extLst>
      <p:ext uri="{BB962C8B-B14F-4D97-AF65-F5344CB8AC3E}">
        <p14:creationId xmlns:p14="http://schemas.microsoft.com/office/powerpoint/2010/main" val="5754491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1"/>
          <p:cNvSpPr>
            <a:spLocks noGrp="1" noChangeArrowheads="1"/>
          </p:cNvSpPr>
          <p:nvPr>
            <p:ph type="title"/>
          </p:nvPr>
        </p:nvSpPr>
        <p:spPr/>
        <p:txBody>
          <a:bodyPr>
            <a:normAutofit fontScale="90000"/>
          </a:bodyPr>
          <a:lstStyle/>
          <a:p>
            <a:r>
              <a:rPr lang="en-US" altLang="en-US" dirty="0"/>
              <a:t>Button, </a:t>
            </a:r>
            <a:r>
              <a:rPr lang="en-US" altLang="en-US" dirty="0" err="1"/>
              <a:t>ImageButton</a:t>
            </a:r>
            <a:r>
              <a:rPr lang="en-US" altLang="en-US" dirty="0"/>
              <a:t>, </a:t>
            </a:r>
            <a:br>
              <a:rPr lang="en-US" altLang="en-US" dirty="0"/>
            </a:br>
            <a:r>
              <a:rPr lang="en-US" altLang="en-US" dirty="0"/>
              <a:t>and </a:t>
            </a:r>
            <a:r>
              <a:rPr lang="en-US" altLang="en-US" dirty="0" err="1"/>
              <a:t>LinkButton</a:t>
            </a:r>
            <a:r>
              <a:rPr lang="en-US" altLang="en-US" dirty="0"/>
              <a:t> Controls (cont..)</a:t>
            </a:r>
            <a:r>
              <a:rPr lang="ar-SA" altLang="en-US" dirty="0">
                <a:cs typeface="Arial" panose="020B0604020202020204" pitchFamily="34" charset="0"/>
              </a:rPr>
              <a:t>‏</a:t>
            </a:r>
            <a:endParaRPr lang="en-US" altLang="en-US" dirty="0"/>
          </a:p>
        </p:txBody>
      </p:sp>
      <p:sp>
        <p:nvSpPr>
          <p:cNvPr id="80899"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226AD9E-0EF2-4067-AF96-418AAC540844}" type="slidenum">
              <a:rPr lang="en-US" altLang="en-US" sz="1050">
                <a:solidFill>
                  <a:srgbClr val="222222"/>
                </a:solidFill>
              </a:rPr>
              <a:pPr>
                <a:spcBef>
                  <a:spcPct val="0"/>
                </a:spcBef>
                <a:buSzTx/>
                <a:buFont typeface="Times New Roman" panose="02020603050405020304" pitchFamily="18" charset="0"/>
                <a:buNone/>
              </a:pPr>
              <a:t>46</a:t>
            </a:fld>
            <a:endParaRPr lang="en-US" altLang="en-US" sz="1050">
              <a:solidFill>
                <a:srgbClr val="222222"/>
              </a:solidFill>
            </a:endParaRPr>
          </a:p>
        </p:txBody>
      </p:sp>
      <p:sp>
        <p:nvSpPr>
          <p:cNvPr id="80900" name="Text Box 4"/>
          <p:cNvSpPr txBox="1">
            <a:spLocks noChangeArrowheads="1"/>
          </p:cNvSpPr>
          <p:nvPr/>
        </p:nvSpPr>
        <p:spPr bwMode="auto">
          <a:xfrm>
            <a:off x="2400300" y="4400551"/>
            <a:ext cx="4057650"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gn="ctr" eaLnBrk="1" hangingPunct="1">
              <a:spcBef>
                <a:spcPct val="0"/>
              </a:spcBef>
              <a:buClr>
                <a:srgbClr val="222222"/>
              </a:buClr>
              <a:buFontTx/>
              <a:buNone/>
            </a:pPr>
            <a:r>
              <a:rPr lang="en-US" altLang="en-US" sz="1350" b="1">
                <a:solidFill>
                  <a:srgbClr val="222222"/>
                </a:solidFill>
                <a:ea typeface="DejaVu Sans" pitchFamily="32" charset="0"/>
                <a:cs typeface="DejaVu Sans" pitchFamily="32" charset="0"/>
              </a:rPr>
              <a:t>Figure 4-7</a:t>
            </a:r>
            <a:r>
              <a:rPr lang="en-US" altLang="en-US" sz="1350">
                <a:solidFill>
                  <a:srgbClr val="222222"/>
                </a:solidFill>
                <a:ea typeface="DejaVu Sans" pitchFamily="32" charset="0"/>
                <a:cs typeface="DejaVu Sans" pitchFamily="32" charset="0"/>
              </a:rPr>
              <a:t>  Form with an image button</a:t>
            </a:r>
          </a:p>
        </p:txBody>
      </p:sp>
      <p:pic>
        <p:nvPicPr>
          <p:cNvPr id="80901" name="Picture 6" descr="D:\Chimborazo LLC\ASP.NET\Figures\CH04\04x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1257300"/>
            <a:ext cx="4046935" cy="309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80580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Grp="1" noChangeArrowheads="1"/>
          </p:cNvSpPr>
          <p:nvPr>
            <p:ph type="title"/>
          </p:nvPr>
        </p:nvSpPr>
        <p:spPr/>
        <p:txBody>
          <a:bodyPr>
            <a:normAutofit fontScale="90000"/>
          </a:bodyPr>
          <a:lstStyle/>
          <a:p>
            <a:r>
              <a:rPr lang="en-US" altLang="en-US"/>
              <a:t>RadioButton and RadioButtonList Controls</a:t>
            </a:r>
          </a:p>
        </p:txBody>
      </p:sp>
      <p:sp>
        <p:nvSpPr>
          <p:cNvPr id="49155" name="Content Placeholder 8"/>
          <p:cNvSpPr>
            <a:spLocks noGrp="1"/>
          </p:cNvSpPr>
          <p:nvPr>
            <p:ph idx="1"/>
          </p:nvPr>
        </p:nvSpPr>
        <p:spPr/>
        <p:txBody>
          <a:bodyPr/>
          <a:lstStyle/>
          <a:p>
            <a:pPr marL="250031" indent="-250031" algn="just">
              <a:spcBef>
                <a:spcPts val="525"/>
              </a:spcBef>
              <a:buClr>
                <a:srgbClr val="222222"/>
              </a:buClr>
              <a:tabLst>
                <a:tab pos="250031" algn="l"/>
                <a:tab pos="592931" algn="l"/>
                <a:tab pos="935831" algn="l"/>
                <a:tab pos="1278731" algn="l"/>
                <a:tab pos="1621631" algn="l"/>
                <a:tab pos="1964531" algn="l"/>
                <a:tab pos="2307431" algn="l"/>
                <a:tab pos="2650331" algn="l"/>
                <a:tab pos="2993231" algn="l"/>
                <a:tab pos="3336131" algn="l"/>
                <a:tab pos="3679031" algn="l"/>
                <a:tab pos="4021931" algn="l"/>
                <a:tab pos="4364831" algn="l"/>
                <a:tab pos="4707731" algn="l"/>
                <a:tab pos="5050631" algn="l"/>
                <a:tab pos="5393531" algn="l"/>
                <a:tab pos="5736431" algn="l"/>
                <a:tab pos="6079331" algn="l"/>
                <a:tab pos="6422231" algn="l"/>
                <a:tab pos="6765131" algn="l"/>
                <a:tab pos="7108031" algn="l"/>
              </a:tabLst>
              <a:defRPr/>
            </a:pPr>
            <a:r>
              <a:rPr lang="en-US" b="1" dirty="0"/>
              <a:t>Radio buttons </a:t>
            </a:r>
            <a:r>
              <a:rPr lang="en-US" dirty="0"/>
              <a:t>(or </a:t>
            </a:r>
            <a:r>
              <a:rPr lang="en-US" b="1" dirty="0"/>
              <a:t>option buttons</a:t>
            </a:r>
            <a:r>
              <a:rPr lang="en-US" dirty="0"/>
              <a:t>): groups of controls from which only one selection can be made</a:t>
            </a:r>
          </a:p>
          <a:p>
            <a:pPr marL="250031" indent="-250031" algn="just">
              <a:spcBef>
                <a:spcPts val="525"/>
              </a:spcBef>
              <a:buClr>
                <a:srgbClr val="222222"/>
              </a:buClr>
              <a:tabLst>
                <a:tab pos="250031" algn="l"/>
                <a:tab pos="592931" algn="l"/>
                <a:tab pos="935831" algn="l"/>
                <a:tab pos="1278731" algn="l"/>
                <a:tab pos="1621631" algn="l"/>
                <a:tab pos="1964531" algn="l"/>
                <a:tab pos="2307431" algn="l"/>
                <a:tab pos="2650331" algn="l"/>
                <a:tab pos="2993231" algn="l"/>
                <a:tab pos="3336131" algn="l"/>
                <a:tab pos="3679031" algn="l"/>
                <a:tab pos="4021931" algn="l"/>
                <a:tab pos="4364831" algn="l"/>
                <a:tab pos="4707731" algn="l"/>
                <a:tab pos="5050631" algn="l"/>
                <a:tab pos="5393531" algn="l"/>
                <a:tab pos="5736431" algn="l"/>
                <a:tab pos="6079331" algn="l"/>
                <a:tab pos="6422231" algn="l"/>
                <a:tab pos="6765131" algn="l"/>
                <a:tab pos="7108031" algn="l"/>
              </a:tabLst>
              <a:defRPr/>
            </a:pPr>
            <a:r>
              <a:rPr lang="en-US" b="1" dirty="0"/>
              <a:t>RadioButton</a:t>
            </a:r>
            <a:r>
              <a:rPr lang="en-US" dirty="0"/>
              <a:t> or </a:t>
            </a:r>
            <a:r>
              <a:rPr lang="en-US" b="1" dirty="0"/>
              <a:t>RadioButtonList</a:t>
            </a:r>
            <a:r>
              <a:rPr lang="en-US" dirty="0"/>
              <a:t> </a:t>
            </a:r>
            <a:r>
              <a:rPr lang="en-US" b="1" dirty="0"/>
              <a:t>controls</a:t>
            </a:r>
            <a:r>
              <a:rPr lang="en-US" dirty="0"/>
              <a:t>:</a:t>
            </a:r>
          </a:p>
          <a:p>
            <a:pPr marL="550069" lvl="1" indent="-250031" algn="just">
              <a:spcBef>
                <a:spcPts val="525"/>
              </a:spcBef>
              <a:buClr>
                <a:srgbClr val="222222"/>
              </a:buClr>
              <a:tabLst>
                <a:tab pos="250031" algn="l"/>
                <a:tab pos="592931" algn="l"/>
                <a:tab pos="935831" algn="l"/>
                <a:tab pos="1278731" algn="l"/>
                <a:tab pos="1621631" algn="l"/>
                <a:tab pos="1964531" algn="l"/>
                <a:tab pos="2307431" algn="l"/>
                <a:tab pos="2650331" algn="l"/>
                <a:tab pos="2993231" algn="l"/>
                <a:tab pos="3336131" algn="l"/>
                <a:tab pos="3679031" algn="l"/>
                <a:tab pos="4021931" algn="l"/>
                <a:tab pos="4364831" algn="l"/>
                <a:tab pos="4707731" algn="l"/>
                <a:tab pos="5050631" algn="l"/>
                <a:tab pos="5393531" algn="l"/>
                <a:tab pos="5736431" algn="l"/>
                <a:tab pos="6079331" algn="l"/>
                <a:tab pos="6422231" algn="l"/>
                <a:tab pos="6765131" algn="l"/>
                <a:tab pos="7108031" algn="l"/>
              </a:tabLst>
              <a:defRPr/>
            </a:pPr>
            <a:r>
              <a:rPr lang="en-US" dirty="0"/>
              <a:t>Render with </a:t>
            </a:r>
            <a:r>
              <a:rPr lang="en-US" dirty="0">
                <a:latin typeface="Courier New" pitchFamily="49" charset="0"/>
                <a:ea typeface="+mn-ea"/>
                <a:cs typeface="Courier New" pitchFamily="49" charset="0"/>
              </a:rPr>
              <a:t>&lt;input type=“radio”/&gt;</a:t>
            </a:r>
            <a:r>
              <a:rPr lang="en-US" dirty="0"/>
              <a:t> element</a:t>
            </a:r>
          </a:p>
          <a:p>
            <a:pPr marL="550069" lvl="1" indent="-250031" algn="just">
              <a:spcBef>
                <a:spcPts val="525"/>
              </a:spcBef>
              <a:buClr>
                <a:srgbClr val="222222"/>
              </a:buClr>
              <a:buFont typeface="Arial" pitchFamily="34" charset="0"/>
              <a:buChar char="–"/>
              <a:tabLst>
                <a:tab pos="250031" algn="l"/>
                <a:tab pos="592931" algn="l"/>
                <a:tab pos="935831" algn="l"/>
                <a:tab pos="1278731" algn="l"/>
                <a:tab pos="1621631" algn="l"/>
                <a:tab pos="1964531" algn="l"/>
                <a:tab pos="2307431" algn="l"/>
                <a:tab pos="2650331" algn="l"/>
                <a:tab pos="2993231" algn="l"/>
                <a:tab pos="3336131" algn="l"/>
                <a:tab pos="3679031" algn="l"/>
                <a:tab pos="4021931" algn="l"/>
                <a:tab pos="4364831" algn="l"/>
                <a:tab pos="4707731" algn="l"/>
                <a:tab pos="5050631" algn="l"/>
                <a:tab pos="5393531" algn="l"/>
                <a:tab pos="5736431" algn="l"/>
                <a:tab pos="6079331" algn="l"/>
                <a:tab pos="6422231" algn="l"/>
                <a:tab pos="6765131" algn="l"/>
                <a:tab pos="7108031" algn="l"/>
              </a:tabLst>
              <a:defRPr/>
            </a:pPr>
            <a:r>
              <a:rPr lang="en-US" dirty="0">
                <a:latin typeface="Courier New" pitchFamily="49" charset="0"/>
                <a:ea typeface="+mn-ea"/>
                <a:cs typeface="Courier New" pitchFamily="49" charset="0"/>
              </a:rPr>
              <a:t>GroupName</a:t>
            </a:r>
            <a:r>
              <a:rPr lang="en-US" dirty="0"/>
              <a:t> property: assigns a radio button to a specified group</a:t>
            </a:r>
          </a:p>
          <a:p>
            <a:pPr marL="550069" lvl="1" indent="-250031" algn="just">
              <a:spcBef>
                <a:spcPts val="525"/>
              </a:spcBef>
              <a:buClr>
                <a:srgbClr val="222222"/>
              </a:buClr>
              <a:buFont typeface="Arial" pitchFamily="34" charset="0"/>
              <a:buChar char="–"/>
              <a:tabLst>
                <a:tab pos="250031" algn="l"/>
                <a:tab pos="592931" algn="l"/>
                <a:tab pos="935831" algn="l"/>
                <a:tab pos="1278731" algn="l"/>
                <a:tab pos="1621631" algn="l"/>
                <a:tab pos="1964531" algn="l"/>
                <a:tab pos="2307431" algn="l"/>
                <a:tab pos="2650331" algn="l"/>
                <a:tab pos="2993231" algn="l"/>
                <a:tab pos="3336131" algn="l"/>
                <a:tab pos="3679031" algn="l"/>
                <a:tab pos="4021931" algn="l"/>
                <a:tab pos="4364831" algn="l"/>
                <a:tab pos="4707731" algn="l"/>
                <a:tab pos="5050631" algn="l"/>
                <a:tab pos="5393531" algn="l"/>
                <a:tab pos="5736431" algn="l"/>
                <a:tab pos="6079331" algn="l"/>
                <a:tab pos="6422231" algn="l"/>
                <a:tab pos="6765131" algn="l"/>
                <a:tab pos="7108031" algn="l"/>
              </a:tabLst>
              <a:defRPr/>
            </a:pPr>
            <a:r>
              <a:rPr lang="en-US" dirty="0">
                <a:latin typeface="Courier New" pitchFamily="49" charset="0"/>
                <a:ea typeface="+mn-ea"/>
                <a:cs typeface="Courier New" pitchFamily="49" charset="0"/>
              </a:rPr>
              <a:t>Text</a:t>
            </a:r>
            <a:r>
              <a:rPr lang="en-US" dirty="0"/>
              <a:t> property: unique value associated with the button</a:t>
            </a:r>
          </a:p>
          <a:p>
            <a:pPr marL="550069" lvl="1" indent="-250031" algn="just">
              <a:spcBef>
                <a:spcPts val="525"/>
              </a:spcBef>
              <a:buClr>
                <a:srgbClr val="222222"/>
              </a:buClr>
              <a:buFont typeface="Arial" pitchFamily="34" charset="0"/>
              <a:buChar char="–"/>
              <a:tabLst>
                <a:tab pos="250031" algn="l"/>
                <a:tab pos="592931" algn="l"/>
                <a:tab pos="935831" algn="l"/>
                <a:tab pos="1278731" algn="l"/>
                <a:tab pos="1621631" algn="l"/>
                <a:tab pos="1964531" algn="l"/>
                <a:tab pos="2307431" algn="l"/>
                <a:tab pos="2650331" algn="l"/>
                <a:tab pos="2993231" algn="l"/>
                <a:tab pos="3336131" algn="l"/>
                <a:tab pos="3679031" algn="l"/>
                <a:tab pos="4021931" algn="l"/>
                <a:tab pos="4364831" algn="l"/>
                <a:tab pos="4707731" algn="l"/>
                <a:tab pos="5050631" algn="l"/>
                <a:tab pos="5393531" algn="l"/>
                <a:tab pos="5736431" algn="l"/>
                <a:tab pos="6079331" algn="l"/>
                <a:tab pos="6422231" algn="l"/>
                <a:tab pos="6765131" algn="l"/>
                <a:tab pos="7108031" algn="l"/>
              </a:tabLst>
              <a:defRPr/>
            </a:pPr>
            <a:r>
              <a:rPr lang="en-US" dirty="0">
                <a:latin typeface="Courier New" pitchFamily="49" charset="0"/>
                <a:ea typeface="+mn-ea"/>
                <a:cs typeface="Courier New" pitchFamily="49" charset="0"/>
              </a:rPr>
              <a:t>Checked</a:t>
            </a:r>
            <a:r>
              <a:rPr lang="en-US" dirty="0"/>
              <a:t> property: indicates if the button was selected</a:t>
            </a:r>
          </a:p>
        </p:txBody>
      </p:sp>
      <p:sp>
        <p:nvSpPr>
          <p:cNvPr id="82949"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76A9B494-06AF-4AAA-8D51-FEDA28B4CDF4}" type="slidenum">
              <a:rPr lang="en-US" altLang="en-US" sz="1050">
                <a:solidFill>
                  <a:srgbClr val="222222"/>
                </a:solidFill>
              </a:rPr>
              <a:pPr>
                <a:spcBef>
                  <a:spcPct val="0"/>
                </a:spcBef>
                <a:buSzTx/>
                <a:buFont typeface="Times New Roman" panose="02020603050405020304" pitchFamily="18" charset="0"/>
                <a:buNone/>
              </a:pPr>
              <a:t>47</a:t>
            </a:fld>
            <a:endParaRPr lang="en-US" altLang="en-US" sz="1050">
              <a:solidFill>
                <a:srgbClr val="222222"/>
              </a:solidFill>
            </a:endParaRPr>
          </a:p>
        </p:txBody>
      </p:sp>
    </p:spTree>
    <p:extLst>
      <p:ext uri="{BB962C8B-B14F-4D97-AF65-F5344CB8AC3E}">
        <p14:creationId xmlns:p14="http://schemas.microsoft.com/office/powerpoint/2010/main" val="2040411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US" altLang="en-US" dirty="0" err="1"/>
              <a:t>RadioButton</a:t>
            </a:r>
            <a:r>
              <a:rPr lang="en-US" altLang="en-US" dirty="0"/>
              <a:t> and </a:t>
            </a:r>
            <a:r>
              <a:rPr lang="en-US" altLang="en-US" dirty="0" err="1"/>
              <a:t>RadioButtonList</a:t>
            </a:r>
            <a:r>
              <a:rPr lang="en-US" altLang="en-US" dirty="0"/>
              <a:t> Controls (cont..)</a:t>
            </a:r>
            <a:r>
              <a:rPr lang="ar-SA" altLang="en-US" dirty="0">
                <a:cs typeface="Arial" panose="020B0604020202020204" pitchFamily="34" charset="0"/>
              </a:rPr>
              <a:t>‏</a:t>
            </a:r>
            <a:endParaRPr lang="en-US" altLang="en-US" dirty="0"/>
          </a:p>
        </p:txBody>
      </p:sp>
      <p:sp>
        <p:nvSpPr>
          <p:cNvPr id="53251" name="Content Placeholder 2"/>
          <p:cNvSpPr>
            <a:spLocks noGrp="1"/>
          </p:cNvSpPr>
          <p:nvPr>
            <p:ph idx="1"/>
          </p:nvPr>
        </p:nvSpPr>
        <p:spPr/>
        <p:txBody>
          <a:bodyPr/>
          <a:lstStyle/>
          <a:p>
            <a:pPr algn="just">
              <a:defRPr/>
            </a:pPr>
            <a:r>
              <a:rPr lang="en-US" b="1" dirty="0"/>
              <a:t>RadioButtonList control</a:t>
            </a:r>
            <a:r>
              <a:rPr lang="en-US" dirty="0"/>
              <a:t>: provides an easy way to organize individual radio buttons</a:t>
            </a:r>
          </a:p>
          <a:p>
            <a:pPr lvl="1" algn="just">
              <a:defRPr/>
            </a:pPr>
            <a:r>
              <a:rPr lang="en-US" dirty="0"/>
              <a:t>Nest </a:t>
            </a:r>
            <a:r>
              <a:rPr lang="en-US" b="1" dirty="0"/>
              <a:t>ListItem controls </a:t>
            </a:r>
            <a:r>
              <a:rPr lang="en-US" dirty="0"/>
              <a:t>within each RadioButtonList control to represent individual radio buttons</a:t>
            </a:r>
          </a:p>
          <a:p>
            <a:pPr lvl="1" algn="just">
              <a:buFont typeface="Arial" pitchFamily="34" charset="0"/>
              <a:buChar char="–"/>
              <a:defRPr/>
            </a:pPr>
            <a:r>
              <a:rPr lang="en-US" dirty="0">
                <a:latin typeface="Courier New" pitchFamily="49" charset="0"/>
                <a:ea typeface="+mn-ea"/>
                <a:cs typeface="Courier New" pitchFamily="49" charset="0"/>
              </a:rPr>
              <a:t>SelectedItem</a:t>
            </a:r>
            <a:r>
              <a:rPr lang="en-US" dirty="0"/>
              <a:t> property: used to determine which item was selected</a:t>
            </a:r>
          </a:p>
        </p:txBody>
      </p:sp>
      <p:sp>
        <p:nvSpPr>
          <p:cNvPr id="849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6AC51C2F-2E7E-4830-B222-5C7F5E32125B}" type="slidenum">
              <a:rPr lang="en-US" altLang="en-US" sz="1050">
                <a:solidFill>
                  <a:srgbClr val="222222"/>
                </a:solidFill>
              </a:rPr>
              <a:pPr>
                <a:spcBef>
                  <a:spcPct val="0"/>
                </a:spcBef>
                <a:buSzTx/>
                <a:buFont typeface="Times New Roman" panose="02020603050405020304" pitchFamily="18" charset="0"/>
                <a:buNone/>
              </a:pPr>
              <a:t>48</a:t>
            </a:fld>
            <a:endParaRPr lang="en-US" altLang="en-US" sz="1050">
              <a:solidFill>
                <a:srgbClr val="222222"/>
              </a:solidFill>
            </a:endParaRPr>
          </a:p>
        </p:txBody>
      </p:sp>
    </p:spTree>
    <p:extLst>
      <p:ext uri="{BB962C8B-B14F-4D97-AF65-F5344CB8AC3E}">
        <p14:creationId xmlns:p14="http://schemas.microsoft.com/office/powerpoint/2010/main" val="360458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a:t>CheckBox and CheckBoxList Controls</a:t>
            </a:r>
          </a:p>
        </p:txBody>
      </p:sp>
      <p:sp>
        <p:nvSpPr>
          <p:cNvPr id="54275" name="Content Placeholder 2"/>
          <p:cNvSpPr>
            <a:spLocks noGrp="1"/>
          </p:cNvSpPr>
          <p:nvPr>
            <p:ph idx="1"/>
          </p:nvPr>
        </p:nvSpPr>
        <p:spPr/>
        <p:txBody>
          <a:bodyPr/>
          <a:lstStyle/>
          <a:p>
            <a:pPr algn="just">
              <a:defRPr/>
            </a:pPr>
            <a:r>
              <a:rPr lang="en-US" b="1" dirty="0"/>
              <a:t>CheckBox control</a:t>
            </a:r>
            <a:r>
              <a:rPr lang="en-US" dirty="0"/>
              <a:t>: allows multiple selections from a group of items</a:t>
            </a:r>
          </a:p>
          <a:p>
            <a:pPr lvl="1" algn="just">
              <a:defRPr/>
            </a:pPr>
            <a:r>
              <a:rPr lang="en-US" dirty="0"/>
              <a:t>Renders with </a:t>
            </a:r>
            <a:r>
              <a:rPr lang="en-US" dirty="0">
                <a:latin typeface="Courier New" pitchFamily="49" charset="0"/>
                <a:ea typeface="+mn-ea"/>
                <a:cs typeface="Courier New" pitchFamily="49" charset="0"/>
              </a:rPr>
              <a:t>&lt;input type=“checkbox”/&gt;</a:t>
            </a:r>
          </a:p>
          <a:p>
            <a:pPr lvl="1" algn="just">
              <a:buFont typeface="Arial" pitchFamily="34" charset="0"/>
              <a:buChar char="–"/>
              <a:defRPr/>
            </a:pPr>
            <a:r>
              <a:rPr lang="en-US" dirty="0">
                <a:latin typeface="Courier New" pitchFamily="49" charset="0"/>
                <a:ea typeface="+mn-ea"/>
                <a:cs typeface="Courier New" pitchFamily="49" charset="0"/>
              </a:rPr>
              <a:t>Checked</a:t>
            </a:r>
            <a:r>
              <a:rPr lang="en-US" dirty="0"/>
              <a:t> property: indicates if check box was selected</a:t>
            </a:r>
          </a:p>
          <a:p>
            <a:pPr algn="just">
              <a:buFont typeface="Arial" pitchFamily="34" charset="0"/>
              <a:buChar char="•"/>
              <a:defRPr/>
            </a:pPr>
            <a:r>
              <a:rPr lang="en-US" sz="1800" dirty="0">
                <a:latin typeface="Courier New" pitchFamily="49" charset="0"/>
                <a:cs typeface="Courier New" pitchFamily="49" charset="0"/>
              </a:rPr>
              <a:t>CheckedChanged</a:t>
            </a:r>
            <a:r>
              <a:rPr lang="en-US" dirty="0"/>
              <a:t> event: executes when the user clicks the check box</a:t>
            </a:r>
          </a:p>
          <a:p>
            <a:pPr lvl="1" algn="just">
              <a:defRPr/>
            </a:pPr>
            <a:r>
              <a:rPr lang="en-US" dirty="0"/>
              <a:t>By default, this does not cause post back</a:t>
            </a:r>
          </a:p>
          <a:p>
            <a:pPr lvl="1" algn="just">
              <a:buFont typeface="Arial" pitchFamily="34" charset="0"/>
              <a:buChar char="–"/>
              <a:defRPr/>
            </a:pPr>
            <a:r>
              <a:rPr lang="en-US" dirty="0">
                <a:latin typeface="Courier New" pitchFamily="49" charset="0"/>
                <a:ea typeface="+mn-ea"/>
                <a:cs typeface="Courier New" pitchFamily="49" charset="0"/>
              </a:rPr>
              <a:t>AutoPostBack</a:t>
            </a:r>
            <a:r>
              <a:rPr lang="en-US" dirty="0"/>
              <a:t> property: value of true will cause post back to occur</a:t>
            </a:r>
          </a:p>
        </p:txBody>
      </p:sp>
      <p:sp>
        <p:nvSpPr>
          <p:cNvPr id="86021"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30C2537B-B365-41C6-B411-230D66803242}" type="slidenum">
              <a:rPr lang="en-US" altLang="en-US" sz="1050">
                <a:solidFill>
                  <a:srgbClr val="222222"/>
                </a:solidFill>
              </a:rPr>
              <a:pPr>
                <a:spcBef>
                  <a:spcPct val="0"/>
                </a:spcBef>
                <a:buSzTx/>
                <a:buFont typeface="Times New Roman" panose="02020603050405020304" pitchFamily="18" charset="0"/>
                <a:buNone/>
              </a:pPr>
              <a:t>49</a:t>
            </a:fld>
            <a:endParaRPr lang="en-US" altLang="en-US" sz="1050">
              <a:solidFill>
                <a:srgbClr val="222222"/>
              </a:solidFill>
            </a:endParaRPr>
          </a:p>
        </p:txBody>
      </p:sp>
    </p:spTree>
    <p:extLst>
      <p:ext uri="{BB962C8B-B14F-4D97-AF65-F5344CB8AC3E}">
        <p14:creationId xmlns:p14="http://schemas.microsoft.com/office/powerpoint/2010/main" val="268575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normAutofit fontScale="90000"/>
          </a:bodyPr>
          <a:lstStyle/>
          <a:p>
            <a:r>
              <a:rPr lang="en-US" altLang="en-US" dirty="0"/>
              <a:t>Introduction to Web Forms and Controls</a:t>
            </a:r>
          </a:p>
        </p:txBody>
      </p:sp>
      <p:sp>
        <p:nvSpPr>
          <p:cNvPr id="10243" name="Rectangle 2"/>
          <p:cNvSpPr>
            <a:spLocks noGrp="1" noChangeArrowheads="1"/>
          </p:cNvSpPr>
          <p:nvPr>
            <p:ph idx="1"/>
          </p:nvPr>
        </p:nvSpPr>
        <p:spPr/>
        <p:txBody>
          <a:bodyPr/>
          <a:lstStyle/>
          <a:p>
            <a:pPr algn="just"/>
            <a:r>
              <a:rPr lang="en-US" altLang="en-US" dirty="0"/>
              <a:t>ASP.NET provides features that allow you to quickly build Web Forms pages using ASP.NET controls</a:t>
            </a:r>
          </a:p>
          <a:p>
            <a:pPr algn="just"/>
            <a:r>
              <a:rPr lang="en-US" altLang="en-US" dirty="0"/>
              <a:t>ASP.NET controls are similar to HTML elements for forms and controls</a:t>
            </a:r>
          </a:p>
        </p:txBody>
      </p:sp>
      <p:sp>
        <p:nvSpPr>
          <p:cNvPr id="102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A11BDDFE-1E98-4CA1-8930-F9DF2FF31F26}" type="slidenum">
              <a:rPr lang="en-US" altLang="en-US" sz="1050">
                <a:solidFill>
                  <a:srgbClr val="222222"/>
                </a:solidFill>
              </a:rPr>
              <a:pPr>
                <a:spcBef>
                  <a:spcPct val="0"/>
                </a:spcBef>
                <a:buSzTx/>
                <a:buFont typeface="Times New Roman" panose="02020603050405020304" pitchFamily="18" charset="0"/>
                <a:buNone/>
              </a:pPr>
              <a:t>5</a:t>
            </a:fld>
            <a:endParaRPr lang="en-US" altLang="en-US" sz="1050">
              <a:solidFill>
                <a:srgbClr val="222222"/>
              </a:solidFill>
            </a:endParaRPr>
          </a:p>
        </p:txBody>
      </p:sp>
    </p:spTree>
    <p:extLst>
      <p:ext uri="{BB962C8B-B14F-4D97-AF65-F5344CB8AC3E}">
        <p14:creationId xmlns:p14="http://schemas.microsoft.com/office/powerpoint/2010/main" val="972699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normAutofit fontScale="90000"/>
          </a:bodyPr>
          <a:lstStyle/>
          <a:p>
            <a:r>
              <a:rPr lang="en-US" altLang="en-US" dirty="0" err="1"/>
              <a:t>CheckBox</a:t>
            </a:r>
            <a:r>
              <a:rPr lang="en-US" altLang="en-US" dirty="0"/>
              <a:t> and </a:t>
            </a:r>
            <a:r>
              <a:rPr lang="en-US" altLang="en-US" dirty="0" err="1"/>
              <a:t>CheckBoxList</a:t>
            </a:r>
            <a:r>
              <a:rPr lang="en-US" altLang="en-US" dirty="0"/>
              <a:t> Controls (cont..)</a:t>
            </a:r>
            <a:r>
              <a:rPr lang="ar-SA" altLang="en-US" dirty="0">
                <a:cs typeface="Arial" panose="020B0604020202020204" pitchFamily="34" charset="0"/>
              </a:rPr>
              <a:t>‏</a:t>
            </a:r>
            <a:endParaRPr lang="en-US" altLang="en-US" dirty="0"/>
          </a:p>
        </p:txBody>
      </p:sp>
      <p:sp>
        <p:nvSpPr>
          <p:cNvPr id="56323" name="Content Placeholder 2"/>
          <p:cNvSpPr>
            <a:spLocks noGrp="1"/>
          </p:cNvSpPr>
          <p:nvPr>
            <p:ph idx="1"/>
          </p:nvPr>
        </p:nvSpPr>
        <p:spPr/>
        <p:txBody>
          <a:bodyPr/>
          <a:lstStyle/>
          <a:p>
            <a:pPr algn="just">
              <a:defRPr/>
            </a:pPr>
            <a:r>
              <a:rPr lang="en-US" b="1" dirty="0"/>
              <a:t>CheckBoxList control</a:t>
            </a:r>
            <a:r>
              <a:rPr lang="en-US" dirty="0"/>
              <a:t>: provides an easy way to organize multiple check boxes</a:t>
            </a:r>
          </a:p>
          <a:p>
            <a:pPr lvl="1" algn="just">
              <a:defRPr/>
            </a:pPr>
            <a:r>
              <a:rPr lang="en-US" dirty="0"/>
              <a:t>Nest </a:t>
            </a:r>
            <a:r>
              <a:rPr lang="en-US" b="1" dirty="0"/>
              <a:t>ListItem controls </a:t>
            </a:r>
            <a:r>
              <a:rPr lang="en-US" dirty="0"/>
              <a:t>within the CheckBoxList control to represent individual check boxes</a:t>
            </a:r>
          </a:p>
          <a:p>
            <a:pPr lvl="1" algn="just">
              <a:buFont typeface="Arial" pitchFamily="34" charset="0"/>
              <a:buChar char="–"/>
              <a:defRPr/>
            </a:pPr>
            <a:r>
              <a:rPr lang="en-US" dirty="0">
                <a:latin typeface="Courier New" pitchFamily="49" charset="0"/>
                <a:ea typeface="+mn-ea"/>
                <a:cs typeface="Courier New" pitchFamily="49" charset="0"/>
              </a:rPr>
              <a:t>Items</a:t>
            </a:r>
            <a:r>
              <a:rPr lang="en-US" dirty="0"/>
              <a:t> collection: used to iterate through the check boxes</a:t>
            </a:r>
          </a:p>
          <a:p>
            <a:pPr lvl="1" algn="just">
              <a:buFont typeface="Arial" pitchFamily="34" charset="0"/>
              <a:buChar char="–"/>
              <a:defRPr/>
            </a:pPr>
            <a:r>
              <a:rPr lang="en-US" dirty="0">
                <a:latin typeface="Courier New" pitchFamily="49" charset="0"/>
                <a:ea typeface="+mn-ea"/>
                <a:cs typeface="Courier New" pitchFamily="49" charset="0"/>
              </a:rPr>
              <a:t>Selected</a:t>
            </a:r>
            <a:r>
              <a:rPr lang="en-US" dirty="0"/>
              <a:t> property: indicates if an item was selected</a:t>
            </a:r>
          </a:p>
          <a:p>
            <a:pPr lvl="1" algn="just">
              <a:buFont typeface="Arial" pitchFamily="34" charset="0"/>
              <a:buChar char="–"/>
              <a:defRPr/>
            </a:pPr>
            <a:r>
              <a:rPr lang="en-US" dirty="0">
                <a:latin typeface="Courier New" pitchFamily="49" charset="0"/>
                <a:ea typeface="+mn-ea"/>
                <a:cs typeface="Courier New" pitchFamily="49" charset="0"/>
              </a:rPr>
              <a:t>RepeatColumns</a:t>
            </a:r>
            <a:r>
              <a:rPr lang="en-US" dirty="0"/>
              <a:t> property: how many columns are used to display the check boxes</a:t>
            </a:r>
          </a:p>
        </p:txBody>
      </p:sp>
      <p:sp>
        <p:nvSpPr>
          <p:cNvPr id="87045"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A0647E4-F397-47D3-9606-CBE3EBFD50C5}" type="slidenum">
              <a:rPr lang="en-US" altLang="en-US" sz="1050">
                <a:solidFill>
                  <a:srgbClr val="222222"/>
                </a:solidFill>
              </a:rPr>
              <a:pPr>
                <a:spcBef>
                  <a:spcPct val="0"/>
                </a:spcBef>
                <a:buSzTx/>
                <a:buFont typeface="Times New Roman" panose="02020603050405020304" pitchFamily="18" charset="0"/>
                <a:buNone/>
              </a:pPr>
              <a:t>50</a:t>
            </a:fld>
            <a:endParaRPr lang="en-US" altLang="en-US" sz="1050">
              <a:solidFill>
                <a:srgbClr val="222222"/>
              </a:solidFill>
            </a:endParaRPr>
          </a:p>
        </p:txBody>
      </p:sp>
    </p:spTree>
    <p:extLst>
      <p:ext uri="{BB962C8B-B14F-4D97-AF65-F5344CB8AC3E}">
        <p14:creationId xmlns:p14="http://schemas.microsoft.com/office/powerpoint/2010/main" val="2947034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normAutofit fontScale="90000"/>
          </a:bodyPr>
          <a:lstStyle/>
          <a:p>
            <a:r>
              <a:rPr lang="en-US" altLang="en-US" dirty="0" err="1"/>
              <a:t>CheckBox</a:t>
            </a:r>
            <a:r>
              <a:rPr lang="en-US" altLang="en-US" dirty="0"/>
              <a:t> and </a:t>
            </a:r>
            <a:r>
              <a:rPr lang="en-US" altLang="en-US" dirty="0" err="1"/>
              <a:t>CheckBoxList</a:t>
            </a:r>
            <a:r>
              <a:rPr lang="en-US" altLang="en-US" dirty="0"/>
              <a:t> Controls (cont..)</a:t>
            </a:r>
            <a:r>
              <a:rPr lang="ar-SA" altLang="en-US" dirty="0">
                <a:cs typeface="Arial" panose="020B0604020202020204" pitchFamily="34" charset="0"/>
              </a:rPr>
              <a:t>‏</a:t>
            </a:r>
            <a:endParaRPr lang="en-US" altLang="en-US" dirty="0"/>
          </a:p>
        </p:txBody>
      </p:sp>
      <p:sp>
        <p:nvSpPr>
          <p:cNvPr id="57347" name="Content Placeholder 2"/>
          <p:cNvSpPr>
            <a:spLocks noGrp="1"/>
          </p:cNvSpPr>
          <p:nvPr>
            <p:ph idx="1"/>
          </p:nvPr>
        </p:nvSpPr>
        <p:spPr/>
        <p:txBody>
          <a:bodyPr/>
          <a:lstStyle/>
          <a:p>
            <a:pPr algn="just">
              <a:defRPr/>
            </a:pPr>
            <a:r>
              <a:rPr lang="en-US" dirty="0"/>
              <a:t>CheckBoxList control (cont’d.):</a:t>
            </a:r>
          </a:p>
          <a:p>
            <a:pPr lvl="1" algn="just">
              <a:buFont typeface="Arial" pitchFamily="34" charset="0"/>
              <a:buChar char="–"/>
              <a:defRPr/>
            </a:pPr>
            <a:r>
              <a:rPr lang="en-US" dirty="0">
                <a:latin typeface="Courier New" pitchFamily="49" charset="0"/>
                <a:ea typeface="+mn-ea"/>
                <a:cs typeface="Courier New" pitchFamily="49" charset="0"/>
              </a:rPr>
              <a:t>RepeatDirection</a:t>
            </a:r>
            <a:r>
              <a:rPr lang="en-US" dirty="0"/>
              <a:t> property: determines vertical or horizontal layout</a:t>
            </a:r>
          </a:p>
          <a:p>
            <a:pPr lvl="1" algn="just">
              <a:buFont typeface="Arial" pitchFamily="34" charset="0"/>
              <a:buChar char="–"/>
              <a:defRPr/>
            </a:pPr>
            <a:r>
              <a:rPr lang="en-US" dirty="0">
                <a:latin typeface="Courier New" pitchFamily="49" charset="0"/>
                <a:ea typeface="+mn-ea"/>
                <a:cs typeface="Courier New" pitchFamily="49" charset="0"/>
              </a:rPr>
              <a:t>RepeatLayout</a:t>
            </a:r>
            <a:r>
              <a:rPr lang="en-US" dirty="0"/>
              <a:t> property: determines whether check box list is laid out in a table</a:t>
            </a:r>
          </a:p>
          <a:p>
            <a:pPr algn="just">
              <a:defRPr/>
            </a:pPr>
            <a:endParaRPr lang="en-US" dirty="0"/>
          </a:p>
        </p:txBody>
      </p:sp>
      <p:sp>
        <p:nvSpPr>
          <p:cNvPr id="88069"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95A8E0E4-20FD-44C0-8027-AA514E5D0815}" type="slidenum">
              <a:rPr lang="en-US" altLang="en-US" sz="1050">
                <a:solidFill>
                  <a:srgbClr val="222222"/>
                </a:solidFill>
              </a:rPr>
              <a:pPr>
                <a:spcBef>
                  <a:spcPct val="0"/>
                </a:spcBef>
                <a:buSzTx/>
                <a:buFont typeface="Times New Roman" panose="02020603050405020304" pitchFamily="18" charset="0"/>
                <a:buNone/>
              </a:pPr>
              <a:t>51</a:t>
            </a:fld>
            <a:endParaRPr lang="en-US" altLang="en-US" sz="1050">
              <a:solidFill>
                <a:srgbClr val="222222"/>
              </a:solidFill>
            </a:endParaRPr>
          </a:p>
        </p:txBody>
      </p:sp>
    </p:spTree>
    <p:extLst>
      <p:ext uri="{BB962C8B-B14F-4D97-AF65-F5344CB8AC3E}">
        <p14:creationId xmlns:p14="http://schemas.microsoft.com/office/powerpoint/2010/main" val="1234655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a:t>ListBox and DropDownList Controls</a:t>
            </a:r>
          </a:p>
        </p:txBody>
      </p:sp>
      <p:sp>
        <p:nvSpPr>
          <p:cNvPr id="89091" name="Content Placeholder 2"/>
          <p:cNvSpPr>
            <a:spLocks noGrp="1"/>
          </p:cNvSpPr>
          <p:nvPr>
            <p:ph idx="1"/>
          </p:nvPr>
        </p:nvSpPr>
        <p:spPr/>
        <p:txBody>
          <a:bodyPr/>
          <a:lstStyle/>
          <a:p>
            <a:pPr algn="just"/>
            <a:r>
              <a:rPr lang="en-US" altLang="en-US" dirty="0"/>
              <a:t>HTML </a:t>
            </a:r>
            <a:r>
              <a:rPr lang="en-US" altLang="en-US" sz="1800" dirty="0">
                <a:latin typeface="Courier New" panose="02070309020205020404" pitchFamily="49" charset="0"/>
                <a:cs typeface="Courier New" panose="02070309020205020404" pitchFamily="49" charset="0"/>
              </a:rPr>
              <a:t>&lt;select&gt;</a:t>
            </a:r>
            <a:r>
              <a:rPr lang="en-US" altLang="en-US" dirty="0"/>
              <a:t> element creates a fixed selection list of choices</a:t>
            </a:r>
          </a:p>
          <a:p>
            <a:pPr algn="just"/>
            <a:r>
              <a:rPr lang="en-US" altLang="en-US" b="1" dirty="0" err="1"/>
              <a:t>ListBox</a:t>
            </a:r>
            <a:r>
              <a:rPr lang="en-US" altLang="en-US" b="1" dirty="0"/>
              <a:t> control</a:t>
            </a:r>
            <a:r>
              <a:rPr lang="en-US" altLang="en-US" dirty="0"/>
              <a:t>: creates a list of choices</a:t>
            </a:r>
          </a:p>
          <a:p>
            <a:pPr algn="just"/>
            <a:r>
              <a:rPr lang="en-US" altLang="en-US" b="1" dirty="0" err="1"/>
              <a:t>DropDownList</a:t>
            </a:r>
            <a:r>
              <a:rPr lang="en-US" altLang="en-US" b="1" dirty="0"/>
              <a:t> control</a:t>
            </a:r>
            <a:r>
              <a:rPr lang="en-US" altLang="en-US" dirty="0"/>
              <a:t>: creates a drop-down style menu</a:t>
            </a:r>
          </a:p>
          <a:p>
            <a:pPr algn="just"/>
            <a:r>
              <a:rPr lang="en-US" altLang="en-US" dirty="0"/>
              <a:t>Nest </a:t>
            </a:r>
            <a:r>
              <a:rPr lang="en-US" altLang="en-US" sz="1800" dirty="0" err="1">
                <a:latin typeface="Courier New" panose="02070309020205020404" pitchFamily="49" charset="0"/>
                <a:cs typeface="Courier New" panose="02070309020205020404" pitchFamily="49" charset="0"/>
              </a:rPr>
              <a:t>ListItem</a:t>
            </a:r>
            <a:r>
              <a:rPr lang="en-US" altLang="en-US" dirty="0"/>
              <a:t> controls within these controls to represent each list item</a:t>
            </a:r>
          </a:p>
          <a:p>
            <a:pPr algn="just"/>
            <a:r>
              <a:rPr lang="en-US" altLang="en-US" sz="1800" dirty="0">
                <a:latin typeface="Courier New" panose="02070309020205020404" pitchFamily="49" charset="0"/>
                <a:cs typeface="Courier New" panose="02070309020205020404" pitchFamily="49" charset="0"/>
              </a:rPr>
              <a:t>Selected</a:t>
            </a:r>
            <a:r>
              <a:rPr lang="en-US" altLang="en-US" dirty="0"/>
              <a:t> property: indicates which item was selected</a:t>
            </a:r>
          </a:p>
        </p:txBody>
      </p:sp>
      <p:sp>
        <p:nvSpPr>
          <p:cNvPr id="89093"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06EF2DCF-3F9D-4A31-9D7F-3924E784DF40}" type="slidenum">
              <a:rPr lang="en-US" altLang="en-US" sz="1050">
                <a:solidFill>
                  <a:srgbClr val="222222"/>
                </a:solidFill>
              </a:rPr>
              <a:pPr>
                <a:spcBef>
                  <a:spcPct val="0"/>
                </a:spcBef>
                <a:buSzTx/>
                <a:buFont typeface="Times New Roman" panose="02020603050405020304" pitchFamily="18" charset="0"/>
                <a:buNone/>
              </a:pPr>
              <a:t>52</a:t>
            </a:fld>
            <a:endParaRPr lang="en-US" altLang="en-US" sz="1050">
              <a:solidFill>
                <a:srgbClr val="222222"/>
              </a:solidFill>
            </a:endParaRPr>
          </a:p>
        </p:txBody>
      </p:sp>
    </p:spTree>
    <p:extLst>
      <p:ext uri="{BB962C8B-B14F-4D97-AF65-F5344CB8AC3E}">
        <p14:creationId xmlns:p14="http://schemas.microsoft.com/office/powerpoint/2010/main" val="2655298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altLang="en-US" dirty="0" err="1"/>
              <a:t>ListBox</a:t>
            </a:r>
            <a:r>
              <a:rPr lang="en-US" altLang="en-US" dirty="0"/>
              <a:t> and </a:t>
            </a:r>
            <a:r>
              <a:rPr lang="en-US" altLang="en-US" dirty="0" err="1"/>
              <a:t>DropDownList</a:t>
            </a:r>
            <a:r>
              <a:rPr lang="en-US" altLang="en-US" dirty="0"/>
              <a:t> Controls (cont..)</a:t>
            </a:r>
            <a:r>
              <a:rPr lang="ar-SA" altLang="en-US" dirty="0">
                <a:cs typeface="Arial" panose="020B0604020202020204" pitchFamily="34" charset="0"/>
              </a:rPr>
              <a:t>‏</a:t>
            </a:r>
            <a:endParaRPr lang="en-US" altLang="en-US" dirty="0"/>
          </a:p>
        </p:txBody>
      </p:sp>
      <p:sp>
        <p:nvSpPr>
          <p:cNvPr id="51203" name="Content Placeholder 2"/>
          <p:cNvSpPr>
            <a:spLocks noGrp="1"/>
          </p:cNvSpPr>
          <p:nvPr>
            <p:ph idx="1"/>
          </p:nvPr>
        </p:nvSpPr>
        <p:spPr>
          <a:xfrm>
            <a:off x="1543050" y="1428750"/>
            <a:ext cx="6057900" cy="3257550"/>
          </a:xfrm>
        </p:spPr>
        <p:txBody>
          <a:bodyPr/>
          <a:lstStyle/>
          <a:p>
            <a:pPr>
              <a:defRPr/>
            </a:pPr>
            <a:r>
              <a:rPr lang="en-US" dirty="0"/>
              <a:t>ListBox control properties include:</a:t>
            </a:r>
          </a:p>
          <a:p>
            <a:pPr lvl="1">
              <a:buFont typeface="Arial" pitchFamily="34" charset="0"/>
              <a:buChar char="–"/>
              <a:defRPr/>
            </a:pPr>
            <a:r>
              <a:rPr lang="en-US" dirty="0">
                <a:latin typeface="Courier New" pitchFamily="49" charset="0"/>
                <a:ea typeface="+mn-ea"/>
                <a:cs typeface="Courier New" pitchFamily="49" charset="0"/>
              </a:rPr>
              <a:t>SelectionMode</a:t>
            </a:r>
            <a:r>
              <a:rPr lang="en-US" dirty="0"/>
              <a:t>: determines whether multiple items can be selected</a:t>
            </a:r>
          </a:p>
          <a:p>
            <a:pPr lvl="1">
              <a:buFont typeface="Arial" pitchFamily="34" charset="0"/>
              <a:buChar char="–"/>
              <a:defRPr/>
            </a:pPr>
            <a:r>
              <a:rPr lang="en-US" dirty="0">
                <a:latin typeface="Courier New" pitchFamily="49" charset="0"/>
                <a:ea typeface="+mn-ea"/>
                <a:cs typeface="Courier New" pitchFamily="49" charset="0"/>
              </a:rPr>
              <a:t>Rows</a:t>
            </a:r>
            <a:r>
              <a:rPr lang="en-US" dirty="0"/>
              <a:t>: specifies how many list items to display</a:t>
            </a:r>
          </a:p>
          <a:p>
            <a:pPr lvl="1">
              <a:defRPr/>
            </a:pPr>
            <a:endParaRPr lang="en-US" dirty="0"/>
          </a:p>
          <a:p>
            <a:pPr lvl="1">
              <a:defRPr/>
            </a:pPr>
            <a:endParaRPr lang="en-US" dirty="0"/>
          </a:p>
        </p:txBody>
      </p:sp>
      <p:sp>
        <p:nvSpPr>
          <p:cNvPr id="90117"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09253DA-B5DF-4938-AB24-81013A1CB14F}" type="slidenum">
              <a:rPr lang="en-US" altLang="en-US" sz="1050">
                <a:solidFill>
                  <a:srgbClr val="222222"/>
                </a:solidFill>
              </a:rPr>
              <a:pPr>
                <a:spcBef>
                  <a:spcPct val="0"/>
                </a:spcBef>
                <a:buSzTx/>
                <a:buFont typeface="Times New Roman" panose="02020603050405020304" pitchFamily="18" charset="0"/>
                <a:buNone/>
              </a:pPr>
              <a:t>53</a:t>
            </a:fld>
            <a:endParaRPr lang="en-US" altLang="en-US" sz="1050">
              <a:solidFill>
                <a:srgbClr val="222222"/>
              </a:solidFill>
            </a:endParaRPr>
          </a:p>
        </p:txBody>
      </p:sp>
    </p:spTree>
    <p:extLst>
      <p:ext uri="{BB962C8B-B14F-4D97-AF65-F5344CB8AC3E}">
        <p14:creationId xmlns:p14="http://schemas.microsoft.com/office/powerpoint/2010/main" val="401240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ormAutofit fontScale="90000"/>
          </a:bodyPr>
          <a:lstStyle/>
          <a:p>
            <a:r>
              <a:rPr lang="en-US" altLang="en-US" dirty="0" err="1"/>
              <a:t>ListBox</a:t>
            </a:r>
            <a:r>
              <a:rPr lang="en-US" altLang="en-US" dirty="0"/>
              <a:t> and </a:t>
            </a:r>
            <a:r>
              <a:rPr lang="en-US" altLang="en-US" dirty="0" err="1"/>
              <a:t>DropDownList</a:t>
            </a:r>
            <a:r>
              <a:rPr lang="en-US" altLang="en-US" dirty="0"/>
              <a:t> Controls (cont..)</a:t>
            </a:r>
            <a:r>
              <a:rPr lang="ar-SA" altLang="en-US" dirty="0">
                <a:cs typeface="Arial" panose="020B0604020202020204" pitchFamily="34" charset="0"/>
              </a:rPr>
              <a:t>‏</a:t>
            </a:r>
            <a:endParaRPr lang="en-US" altLang="en-US" dirty="0"/>
          </a:p>
        </p:txBody>
      </p:sp>
      <p:sp>
        <p:nvSpPr>
          <p:cNvPr id="91140" name="Slide Number Placeholder 3"/>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9D375CAD-83ED-49E3-9C76-288E72528C49}" type="slidenum">
              <a:rPr lang="en-US" altLang="en-US" sz="1050">
                <a:solidFill>
                  <a:srgbClr val="222222"/>
                </a:solidFill>
              </a:rPr>
              <a:pPr>
                <a:spcBef>
                  <a:spcPct val="0"/>
                </a:spcBef>
                <a:buSzTx/>
                <a:buFont typeface="Times New Roman" panose="02020603050405020304" pitchFamily="18" charset="0"/>
                <a:buNone/>
              </a:pPr>
              <a:t>54</a:t>
            </a:fld>
            <a:endParaRPr lang="en-US" altLang="en-US" sz="1050">
              <a:solidFill>
                <a:srgbClr val="222222"/>
              </a:solidFill>
            </a:endParaRPr>
          </a:p>
        </p:txBody>
      </p:sp>
      <p:sp>
        <p:nvSpPr>
          <p:cNvPr id="91141" name="Text Box 4"/>
          <p:cNvSpPr txBox="1">
            <a:spLocks noChangeArrowheads="1"/>
          </p:cNvSpPr>
          <p:nvPr/>
        </p:nvSpPr>
        <p:spPr bwMode="auto">
          <a:xfrm>
            <a:off x="1543050" y="4286251"/>
            <a:ext cx="6000750"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gn="ctr" eaLnBrk="1" hangingPunct="1">
              <a:spcBef>
                <a:spcPct val="0"/>
              </a:spcBef>
              <a:buClr>
                <a:srgbClr val="222222"/>
              </a:buClr>
              <a:buFontTx/>
              <a:buNone/>
            </a:pPr>
            <a:r>
              <a:rPr lang="en-US" altLang="en-US" sz="1350" b="1">
                <a:solidFill>
                  <a:srgbClr val="222222"/>
                </a:solidFill>
                <a:ea typeface="DejaVu Sans" pitchFamily="32" charset="0"/>
                <a:cs typeface="DejaVu Sans" pitchFamily="32" charset="0"/>
              </a:rPr>
              <a:t>Figure 4-8</a:t>
            </a:r>
            <a:r>
              <a:rPr lang="en-US" altLang="en-US" sz="1350">
                <a:solidFill>
                  <a:srgbClr val="222222"/>
                </a:solidFill>
                <a:ea typeface="DejaVu Sans" pitchFamily="32" charset="0"/>
                <a:cs typeface="DejaVu Sans" pitchFamily="32" charset="0"/>
              </a:rPr>
              <a:t>  Two selection lists</a:t>
            </a:r>
          </a:p>
        </p:txBody>
      </p:sp>
      <p:pic>
        <p:nvPicPr>
          <p:cNvPr id="91142" name="Picture 7" descr="D:\Chimborazo LLC\ASP.NET\Figures\CH04\04x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1257301"/>
            <a:ext cx="4457700" cy="305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382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normAutofit fontScale="90000"/>
          </a:bodyPr>
          <a:lstStyle/>
          <a:p>
            <a:r>
              <a:rPr lang="en-US" altLang="en-US" dirty="0" err="1"/>
              <a:t>ListBox</a:t>
            </a:r>
            <a:r>
              <a:rPr lang="en-US" altLang="en-US" dirty="0"/>
              <a:t> and </a:t>
            </a:r>
            <a:r>
              <a:rPr lang="en-US" altLang="en-US" dirty="0" err="1"/>
              <a:t>DropDownList</a:t>
            </a:r>
            <a:r>
              <a:rPr lang="en-US" altLang="en-US" dirty="0"/>
              <a:t> Controls (cont..)</a:t>
            </a:r>
            <a:r>
              <a:rPr lang="ar-SA" altLang="en-US" dirty="0">
                <a:cs typeface="Arial" panose="020B0604020202020204" pitchFamily="34" charset="0"/>
              </a:rPr>
              <a:t>‏</a:t>
            </a:r>
            <a:endParaRPr lang="en-US" altLang="en-US" dirty="0"/>
          </a:p>
        </p:txBody>
      </p:sp>
      <p:sp>
        <p:nvSpPr>
          <p:cNvPr id="92164" name="Slide Number Placeholder 3"/>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EED9ADE5-363D-4D04-A72D-4A83EC4E7449}" type="slidenum">
              <a:rPr lang="en-US" altLang="en-US" sz="1050">
                <a:solidFill>
                  <a:srgbClr val="222222"/>
                </a:solidFill>
              </a:rPr>
              <a:pPr>
                <a:spcBef>
                  <a:spcPct val="0"/>
                </a:spcBef>
                <a:buSzTx/>
                <a:buFont typeface="Times New Roman" panose="02020603050405020304" pitchFamily="18" charset="0"/>
                <a:buNone/>
              </a:pPr>
              <a:t>55</a:t>
            </a:fld>
            <a:endParaRPr lang="en-US" altLang="en-US" sz="1050">
              <a:solidFill>
                <a:srgbClr val="222222"/>
              </a:solidFill>
            </a:endParaRPr>
          </a:p>
        </p:txBody>
      </p:sp>
      <p:sp>
        <p:nvSpPr>
          <p:cNvPr id="92165" name="Text Box 4"/>
          <p:cNvSpPr txBox="1">
            <a:spLocks noChangeArrowheads="1"/>
          </p:cNvSpPr>
          <p:nvPr/>
        </p:nvSpPr>
        <p:spPr bwMode="auto">
          <a:xfrm>
            <a:off x="1543050" y="4400551"/>
            <a:ext cx="6000750"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gn="ctr" eaLnBrk="1" hangingPunct="1">
              <a:spcBef>
                <a:spcPct val="0"/>
              </a:spcBef>
              <a:buClr>
                <a:srgbClr val="222222"/>
              </a:buClr>
              <a:buFontTx/>
              <a:buNone/>
            </a:pPr>
            <a:r>
              <a:rPr lang="en-US" altLang="en-US" sz="1350" b="1">
                <a:solidFill>
                  <a:srgbClr val="222222"/>
                </a:solidFill>
                <a:ea typeface="DejaVu Sans" pitchFamily="32" charset="0"/>
                <a:cs typeface="DejaVu Sans" pitchFamily="32" charset="0"/>
              </a:rPr>
              <a:t>Figure 4-9</a:t>
            </a:r>
            <a:r>
              <a:rPr lang="en-US" altLang="en-US" sz="1350">
                <a:solidFill>
                  <a:srgbClr val="222222"/>
                </a:solidFill>
                <a:ea typeface="DejaVu Sans" pitchFamily="32" charset="0"/>
                <a:cs typeface="DejaVu Sans" pitchFamily="32" charset="0"/>
              </a:rPr>
              <a:t>  Drop-down list</a:t>
            </a:r>
          </a:p>
        </p:txBody>
      </p:sp>
      <p:pic>
        <p:nvPicPr>
          <p:cNvPr id="92166" name="Picture 2" descr="D:\Chimborazo LLC\ASP.NET\Figures\CH04\04x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1257300"/>
            <a:ext cx="4591050" cy="308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442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a:t>Common control events</a:t>
            </a:r>
          </a:p>
        </p:txBody>
      </p:sp>
      <p:sp>
        <p:nvSpPr>
          <p:cNvPr id="92164" name="Slide Number Placeholder 3"/>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EED9ADE5-363D-4D04-A72D-4A83EC4E7449}" type="slidenum">
              <a:rPr lang="en-US" altLang="en-US" sz="1050">
                <a:solidFill>
                  <a:srgbClr val="222222"/>
                </a:solidFill>
              </a:rPr>
              <a:pPr>
                <a:spcBef>
                  <a:spcPct val="0"/>
                </a:spcBef>
                <a:buSzTx/>
                <a:buFont typeface="Times New Roman" panose="02020603050405020304" pitchFamily="18" charset="0"/>
                <a:buNone/>
              </a:pPr>
              <a:t>56</a:t>
            </a:fld>
            <a:endParaRPr lang="en-US" altLang="en-US" sz="1050">
              <a:solidFill>
                <a:srgbClr val="222222"/>
              </a:solidFill>
            </a:endParaRPr>
          </a:p>
        </p:txBody>
      </p:sp>
      <p:graphicFrame>
        <p:nvGraphicFramePr>
          <p:cNvPr id="8" name="Table 7"/>
          <p:cNvGraphicFramePr>
            <a:graphicFrameLocks noGrp="1"/>
          </p:cNvGraphicFramePr>
          <p:nvPr/>
        </p:nvGraphicFramePr>
        <p:xfrm>
          <a:off x="1371600" y="1251039"/>
          <a:ext cx="6457951" cy="2426970"/>
        </p:xfrm>
        <a:graphic>
          <a:graphicData uri="http://schemas.openxmlformats.org/drawingml/2006/table">
            <a:tbl>
              <a:tblPr firstRow="1" bandRow="1">
                <a:tableStyleId>{5C22544A-7EE6-4342-B048-85BDC9FD1C3A}</a:tableStyleId>
              </a:tblPr>
              <a:tblGrid>
                <a:gridCol w="2108718">
                  <a:extLst>
                    <a:ext uri="{9D8B030D-6E8A-4147-A177-3AD203B41FA5}">
                      <a16:colId xmlns:a16="http://schemas.microsoft.com/office/drawing/2014/main" val="20000"/>
                    </a:ext>
                  </a:extLst>
                </a:gridCol>
                <a:gridCol w="1942178">
                  <a:extLst>
                    <a:ext uri="{9D8B030D-6E8A-4147-A177-3AD203B41FA5}">
                      <a16:colId xmlns:a16="http://schemas.microsoft.com/office/drawing/2014/main" val="20001"/>
                    </a:ext>
                  </a:extLst>
                </a:gridCol>
                <a:gridCol w="2407055">
                  <a:extLst>
                    <a:ext uri="{9D8B030D-6E8A-4147-A177-3AD203B41FA5}">
                      <a16:colId xmlns:a16="http://schemas.microsoft.com/office/drawing/2014/main" val="20002"/>
                    </a:ext>
                  </a:extLst>
                </a:gridCol>
              </a:tblGrid>
              <a:tr h="278130">
                <a:tc>
                  <a:txBody>
                    <a:bodyPr/>
                    <a:lstStyle/>
                    <a:p>
                      <a:r>
                        <a:rPr lang="en-US" sz="1300" dirty="0">
                          <a:latin typeface="Bookman Old Style" pitchFamily="18" charset="0"/>
                        </a:rPr>
                        <a:t>Event </a:t>
                      </a:r>
                    </a:p>
                  </a:txBody>
                  <a:tcPr marL="68580" marR="68580" marT="34290" marB="34290"/>
                </a:tc>
                <a:tc>
                  <a:txBody>
                    <a:bodyPr/>
                    <a:lstStyle/>
                    <a:p>
                      <a:r>
                        <a:rPr lang="en-US" sz="1300" dirty="0">
                          <a:latin typeface="Bookman Old Style" pitchFamily="18" charset="0"/>
                        </a:rPr>
                        <a:t>Attribute </a:t>
                      </a:r>
                    </a:p>
                  </a:txBody>
                  <a:tcPr marL="68580" marR="68580" marT="34290" marB="34290"/>
                </a:tc>
                <a:tc>
                  <a:txBody>
                    <a:bodyPr/>
                    <a:lstStyle/>
                    <a:p>
                      <a:r>
                        <a:rPr lang="en-US" sz="1300" dirty="0">
                          <a:latin typeface="Bookman Old Style" pitchFamily="18" charset="0"/>
                        </a:rPr>
                        <a:t>Controls</a:t>
                      </a:r>
                      <a:r>
                        <a:rPr lang="en-US" sz="1300" baseline="0" dirty="0">
                          <a:latin typeface="Bookman Old Style" pitchFamily="18" charset="0"/>
                        </a:rPr>
                        <a:t> </a:t>
                      </a:r>
                      <a:endParaRPr lang="en-US" sz="1300" dirty="0">
                        <a:latin typeface="Bookman Old Style" pitchFamily="18" charset="0"/>
                      </a:endParaRPr>
                    </a:p>
                  </a:txBody>
                  <a:tcPr marL="68580" marR="68580" marT="34290" marB="34290"/>
                </a:tc>
                <a:extLst>
                  <a:ext uri="{0D108BD9-81ED-4DB2-BD59-A6C34878D82A}">
                    <a16:rowId xmlns:a16="http://schemas.microsoft.com/office/drawing/2014/main" val="10000"/>
                  </a:ext>
                </a:extLst>
              </a:tr>
              <a:tr h="457200">
                <a:tc>
                  <a:txBody>
                    <a:bodyPr/>
                    <a:lstStyle/>
                    <a:p>
                      <a:r>
                        <a:rPr lang="en-US" sz="1300" dirty="0">
                          <a:latin typeface="Bookman Old Style" pitchFamily="18" charset="0"/>
                        </a:rPr>
                        <a:t>Click</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OnClick</a:t>
                      </a:r>
                      <a:r>
                        <a:rPr lang="en-US" sz="1300" baseline="0" dirty="0">
                          <a:latin typeface="Bookman Old Style" pitchFamily="18" charset="0"/>
                        </a:rPr>
                        <a:t> </a:t>
                      </a:r>
                      <a:endParaRPr lang="en-US" sz="13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Bookman Old Style" pitchFamily="18" charset="0"/>
                        </a:rPr>
                        <a:t>Button, image button, link button,</a:t>
                      </a:r>
                      <a:r>
                        <a:rPr lang="en-US" sz="1300" baseline="0" dirty="0">
                          <a:latin typeface="Bookman Old Style" pitchFamily="18" charset="0"/>
                        </a:rPr>
                        <a:t> image map</a:t>
                      </a:r>
                      <a:endParaRPr lang="en-US" sz="1300" dirty="0">
                        <a:latin typeface="Bookman Old Style" pitchFamily="18" charset="0"/>
                      </a:endParaRPr>
                    </a:p>
                  </a:txBody>
                  <a:tcPr marL="68580" marR="68580" marT="34290" marB="34290"/>
                </a:tc>
                <a:extLst>
                  <a:ext uri="{0D108BD9-81ED-4DB2-BD59-A6C34878D82A}">
                    <a16:rowId xmlns:a16="http://schemas.microsoft.com/office/drawing/2014/main" val="10001"/>
                  </a:ext>
                </a:extLst>
              </a:tr>
              <a:tr h="457200">
                <a:tc>
                  <a:txBody>
                    <a:bodyPr/>
                    <a:lstStyle/>
                    <a:p>
                      <a:r>
                        <a:rPr lang="en-US" sz="1300" dirty="0">
                          <a:latin typeface="Bookman Old Style" pitchFamily="18" charset="0"/>
                        </a:rPr>
                        <a:t>Command</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OnCommand</a:t>
                      </a:r>
                      <a:endParaRPr lang="en-US" sz="1300" dirty="0">
                        <a:latin typeface="Bookman Old Style" pitchFamily="18" charset="0"/>
                      </a:endParaRPr>
                    </a:p>
                  </a:txBody>
                  <a:tcPr marL="68580" marR="68580" marT="34290" marB="34290"/>
                </a:tc>
                <a:tc>
                  <a:txBody>
                    <a:bodyPr/>
                    <a:lstStyle/>
                    <a:p>
                      <a:r>
                        <a:rPr lang="en-US" sz="1300" dirty="0">
                          <a:latin typeface="Bookman Old Style" pitchFamily="18" charset="0"/>
                        </a:rPr>
                        <a:t>Button, image button, link button</a:t>
                      </a:r>
                    </a:p>
                  </a:txBody>
                  <a:tcPr marL="68580" marR="68580" marT="34290" marB="34290"/>
                </a:tc>
                <a:extLst>
                  <a:ext uri="{0D108BD9-81ED-4DB2-BD59-A6C34878D82A}">
                    <a16:rowId xmlns:a16="http://schemas.microsoft.com/office/drawing/2014/main" val="10002"/>
                  </a:ext>
                </a:extLst>
              </a:tr>
              <a:tr h="278130">
                <a:tc>
                  <a:txBody>
                    <a:bodyPr/>
                    <a:lstStyle/>
                    <a:p>
                      <a:r>
                        <a:rPr lang="en-US" sz="1300" dirty="0" err="1">
                          <a:latin typeface="Bookman Old Style" pitchFamily="18" charset="0"/>
                        </a:rPr>
                        <a:t>TextChanged</a:t>
                      </a:r>
                      <a:endParaRPr lang="en-US" sz="1300" dirty="0">
                        <a:latin typeface="Bookman Old Style" pitchFamily="18" charset="0"/>
                      </a:endParaRPr>
                    </a:p>
                  </a:txBody>
                  <a:tcPr marL="68580" marR="68580" marT="34290" marB="34290"/>
                </a:tc>
                <a:tc>
                  <a:txBody>
                    <a:bodyPr/>
                    <a:lstStyle/>
                    <a:p>
                      <a:r>
                        <a:rPr lang="en-US" sz="1300" dirty="0" err="1">
                          <a:latin typeface="Bookman Old Style" pitchFamily="18" charset="0"/>
                        </a:rPr>
                        <a:t>OnTextChanged</a:t>
                      </a:r>
                      <a:endParaRPr lang="en-US" sz="13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Bookman Old Style" pitchFamily="18" charset="0"/>
                        </a:rPr>
                        <a:t>Text</a:t>
                      </a:r>
                      <a:r>
                        <a:rPr lang="en-US" sz="1300" baseline="0" dirty="0">
                          <a:latin typeface="Bookman Old Style" pitchFamily="18" charset="0"/>
                        </a:rPr>
                        <a:t> box</a:t>
                      </a:r>
                      <a:endParaRPr lang="en-US" sz="1300" dirty="0">
                        <a:latin typeface="Bookman Old Style" pitchFamily="18" charset="0"/>
                      </a:endParaRPr>
                    </a:p>
                  </a:txBody>
                  <a:tcPr marL="68580" marR="68580" marT="34290" marB="34290"/>
                </a:tc>
                <a:extLst>
                  <a:ext uri="{0D108BD9-81ED-4DB2-BD59-A6C34878D82A}">
                    <a16:rowId xmlns:a16="http://schemas.microsoft.com/office/drawing/2014/main" val="10003"/>
                  </a:ext>
                </a:extLst>
              </a:tr>
              <a:tr h="6515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SelectionIndexChanged</a:t>
                      </a:r>
                      <a:endParaRPr lang="en-US" sz="13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SelectionIndexChanged</a:t>
                      </a:r>
                      <a:endParaRPr lang="en-US" sz="13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Bookman Old Style" pitchFamily="18" charset="0"/>
                        </a:rPr>
                        <a:t>Drop-down list, list box, radio button list, check box list</a:t>
                      </a:r>
                    </a:p>
                  </a:txBody>
                  <a:tcPr marL="68580" marR="68580" marT="34290" marB="34290"/>
                </a:tc>
                <a:extLst>
                  <a:ext uri="{0D108BD9-81ED-4DB2-BD59-A6C34878D82A}">
                    <a16:rowId xmlns:a16="http://schemas.microsoft.com/office/drawing/2014/main" val="10004"/>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CheckedChanged</a:t>
                      </a:r>
                      <a:endParaRPr lang="en-US" sz="13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OnCheckedChanged</a:t>
                      </a:r>
                      <a:endParaRPr lang="en-US" sz="13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Bookman Old Style" pitchFamily="18" charset="0"/>
                        </a:rPr>
                        <a:t>CheckBox</a:t>
                      </a:r>
                      <a:r>
                        <a:rPr lang="en-US" sz="1300" dirty="0">
                          <a:latin typeface="Bookman Old Style" pitchFamily="18" charset="0"/>
                        </a:rPr>
                        <a:t> , radio button</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57170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altLang="en-US" dirty="0" err="1"/>
              <a:t>ListBox</a:t>
            </a:r>
            <a:r>
              <a:rPr lang="en-US" altLang="en-US" dirty="0"/>
              <a:t> and </a:t>
            </a:r>
            <a:r>
              <a:rPr lang="en-US" altLang="en-US" dirty="0" err="1"/>
              <a:t>DropDownList</a:t>
            </a:r>
            <a:r>
              <a:rPr lang="en-US" altLang="en-US" dirty="0"/>
              <a:t> Controls (cont..)</a:t>
            </a:r>
            <a:r>
              <a:rPr lang="ar-SA" altLang="en-US" dirty="0">
                <a:cs typeface="Arial" panose="020B0604020202020204" pitchFamily="34" charset="0"/>
              </a:rPr>
              <a:t>‏</a:t>
            </a:r>
            <a:endParaRPr lang="en-US" altLang="en-US" dirty="0"/>
          </a:p>
        </p:txBody>
      </p:sp>
      <p:sp>
        <p:nvSpPr>
          <p:cNvPr id="51203" name="Content Placeholder 2"/>
          <p:cNvSpPr>
            <a:spLocks noGrp="1"/>
          </p:cNvSpPr>
          <p:nvPr>
            <p:ph idx="1"/>
          </p:nvPr>
        </p:nvSpPr>
        <p:spPr>
          <a:xfrm>
            <a:off x="1543050" y="1428750"/>
            <a:ext cx="6057900" cy="3257550"/>
          </a:xfrm>
        </p:spPr>
        <p:txBody>
          <a:bodyPr/>
          <a:lstStyle/>
          <a:p>
            <a:r>
              <a:rPr lang="en-US" sz="1800" dirty="0"/>
              <a:t>Some events cause the form to be posted back to the server immediately, these are called the </a:t>
            </a:r>
            <a:r>
              <a:rPr lang="en-US" sz="1800" dirty="0" err="1">
                <a:solidFill>
                  <a:schemeClr val="accent2">
                    <a:lumMod val="75000"/>
                  </a:schemeClr>
                </a:solidFill>
              </a:rPr>
              <a:t>postback</a:t>
            </a:r>
            <a:r>
              <a:rPr lang="en-US" sz="1800" dirty="0"/>
              <a:t> events. </a:t>
            </a:r>
          </a:p>
          <a:p>
            <a:pPr lvl="1"/>
            <a:r>
              <a:rPr lang="en-US" sz="1650" dirty="0"/>
              <a:t>For example, the click event such as, </a:t>
            </a:r>
            <a:r>
              <a:rPr lang="en-US" sz="1650" dirty="0" err="1">
                <a:latin typeface="Courier New" pitchFamily="49" charset="0"/>
                <a:cs typeface="Courier New" pitchFamily="49" charset="0"/>
              </a:rPr>
              <a:t>Button.Click</a:t>
            </a:r>
            <a:r>
              <a:rPr lang="en-US" sz="1650" dirty="0"/>
              <a:t>.</a:t>
            </a:r>
          </a:p>
          <a:p>
            <a:r>
              <a:rPr lang="en-US" sz="1800" dirty="0"/>
              <a:t>Some events are not posted back to the server immediately, these are called </a:t>
            </a:r>
            <a:r>
              <a:rPr lang="en-US" sz="1800" dirty="0">
                <a:solidFill>
                  <a:schemeClr val="accent2">
                    <a:lumMod val="75000"/>
                  </a:schemeClr>
                </a:solidFill>
              </a:rPr>
              <a:t>non-</a:t>
            </a:r>
            <a:r>
              <a:rPr lang="en-US" sz="1800" dirty="0" err="1">
                <a:solidFill>
                  <a:schemeClr val="accent2">
                    <a:lumMod val="75000"/>
                  </a:schemeClr>
                </a:solidFill>
              </a:rPr>
              <a:t>postback</a:t>
            </a:r>
            <a:r>
              <a:rPr lang="en-US" sz="1800" dirty="0"/>
              <a:t> events.</a:t>
            </a:r>
          </a:p>
          <a:p>
            <a:pPr lvl="1"/>
            <a:r>
              <a:rPr lang="en-US" sz="1650" dirty="0"/>
              <a:t>For example, the change events or selection events such as </a:t>
            </a:r>
            <a:r>
              <a:rPr lang="en-US" sz="1650" dirty="0" err="1">
                <a:latin typeface="Courier New" pitchFamily="49" charset="0"/>
                <a:cs typeface="Courier New" pitchFamily="49" charset="0"/>
              </a:rPr>
              <a:t>TextBox.TextChanged</a:t>
            </a:r>
            <a:r>
              <a:rPr lang="en-US" sz="1650" dirty="0"/>
              <a:t> or </a:t>
            </a:r>
            <a:r>
              <a:rPr lang="en-US" sz="1650" dirty="0" err="1">
                <a:latin typeface="Courier New" pitchFamily="49" charset="0"/>
                <a:cs typeface="Courier New" pitchFamily="49" charset="0"/>
              </a:rPr>
              <a:t>CheckBox.CheckedChanged</a:t>
            </a:r>
            <a:r>
              <a:rPr lang="en-US" sz="1650" dirty="0"/>
              <a:t>. </a:t>
            </a:r>
          </a:p>
          <a:p>
            <a:pPr lvl="1"/>
            <a:r>
              <a:rPr lang="en-US" sz="1650" dirty="0"/>
              <a:t>The non-</a:t>
            </a:r>
            <a:r>
              <a:rPr lang="en-US" sz="1650" dirty="0" err="1"/>
              <a:t>postback</a:t>
            </a:r>
            <a:r>
              <a:rPr lang="en-US" sz="1650" dirty="0"/>
              <a:t> events could be made to post back immediately by setting their </a:t>
            </a:r>
            <a:r>
              <a:rPr lang="en-US" sz="1650" dirty="0" err="1"/>
              <a:t>AutoPostBack</a:t>
            </a:r>
            <a:r>
              <a:rPr lang="en-US" sz="1650" dirty="0"/>
              <a:t> property to true.</a:t>
            </a:r>
          </a:p>
          <a:p>
            <a:pPr lvl="1">
              <a:defRPr/>
            </a:pPr>
            <a:endParaRPr lang="en-US" dirty="0"/>
          </a:p>
        </p:txBody>
      </p:sp>
      <p:sp>
        <p:nvSpPr>
          <p:cNvPr id="90117"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09253DA-B5DF-4938-AB24-81013A1CB14F}" type="slidenum">
              <a:rPr lang="en-US" altLang="en-US" sz="1050">
                <a:solidFill>
                  <a:srgbClr val="222222"/>
                </a:solidFill>
              </a:rPr>
              <a:pPr>
                <a:spcBef>
                  <a:spcPct val="0"/>
                </a:spcBef>
                <a:buSzTx/>
                <a:buFont typeface="Times New Roman" panose="02020603050405020304" pitchFamily="18" charset="0"/>
                <a:buNone/>
              </a:pPr>
              <a:t>57</a:t>
            </a:fld>
            <a:endParaRPr lang="en-US" altLang="en-US" sz="1050">
              <a:solidFill>
                <a:srgbClr val="222222"/>
              </a:solidFill>
            </a:endParaRPr>
          </a:p>
        </p:txBody>
      </p:sp>
    </p:spTree>
    <p:extLst>
      <p:ext uri="{BB962C8B-B14F-4D97-AF65-F5344CB8AC3E}">
        <p14:creationId xmlns:p14="http://schemas.microsoft.com/office/powerpoint/2010/main" val="2581764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t>Default Event</a:t>
            </a:r>
          </a:p>
        </p:txBody>
      </p:sp>
      <p:sp>
        <p:nvSpPr>
          <p:cNvPr id="51203" name="Content Placeholder 2"/>
          <p:cNvSpPr>
            <a:spLocks noGrp="1"/>
          </p:cNvSpPr>
          <p:nvPr>
            <p:ph idx="1"/>
          </p:nvPr>
        </p:nvSpPr>
        <p:spPr/>
        <p:txBody>
          <a:bodyPr/>
          <a:lstStyle/>
          <a:p>
            <a:pPr algn="just"/>
            <a:r>
              <a:rPr lang="en-US" sz="1800" dirty="0"/>
              <a:t>The default event for the Page object is Load event. </a:t>
            </a:r>
          </a:p>
          <a:p>
            <a:pPr algn="just"/>
            <a:r>
              <a:rPr lang="en-US" sz="1800" dirty="0"/>
              <a:t>Similarly, every control has a default event. For example, default event for the button control is the Click event.</a:t>
            </a:r>
          </a:p>
          <a:p>
            <a:pPr algn="just"/>
            <a:r>
              <a:rPr lang="en-US" sz="1800" dirty="0"/>
              <a:t>The default event handler could be created in Visual Studio, just by double clicking the control in design view. true.</a:t>
            </a:r>
          </a:p>
          <a:p>
            <a:pPr lvl="1" algn="just">
              <a:defRPr/>
            </a:pPr>
            <a:endParaRPr lang="en-US" dirty="0"/>
          </a:p>
        </p:txBody>
      </p:sp>
      <p:sp>
        <p:nvSpPr>
          <p:cNvPr id="901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F09253DA-B5DF-4938-AB24-81013A1CB14F}" type="slidenum">
              <a:rPr lang="en-US" altLang="en-US" sz="1050">
                <a:solidFill>
                  <a:srgbClr val="222222"/>
                </a:solidFill>
              </a:rPr>
              <a:pPr>
                <a:spcBef>
                  <a:spcPct val="0"/>
                </a:spcBef>
                <a:buSzTx/>
                <a:buFont typeface="Times New Roman" panose="02020603050405020304" pitchFamily="18" charset="0"/>
                <a:buNone/>
              </a:pPr>
              <a:t>58</a:t>
            </a:fld>
            <a:endParaRPr lang="en-US" altLang="en-US" sz="1050">
              <a:solidFill>
                <a:srgbClr val="222222"/>
              </a:solidFill>
            </a:endParaRPr>
          </a:p>
        </p:txBody>
      </p:sp>
    </p:spTree>
    <p:extLst>
      <p:ext uri="{BB962C8B-B14F-4D97-AF65-F5344CB8AC3E}">
        <p14:creationId xmlns:p14="http://schemas.microsoft.com/office/powerpoint/2010/main" val="1537126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normAutofit fontScale="90000"/>
          </a:bodyPr>
          <a:lstStyle/>
          <a:p>
            <a:r>
              <a:rPr lang="en-US" altLang="en-US" dirty="0"/>
              <a:t>Some default events for common control</a:t>
            </a:r>
          </a:p>
        </p:txBody>
      </p:sp>
      <p:sp>
        <p:nvSpPr>
          <p:cNvPr id="92164" name="Slide Number Placeholder 3"/>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EED9ADE5-363D-4D04-A72D-4A83EC4E7449}" type="slidenum">
              <a:rPr lang="en-US" altLang="en-US" sz="1050">
                <a:solidFill>
                  <a:srgbClr val="222222"/>
                </a:solidFill>
              </a:rPr>
              <a:pPr>
                <a:spcBef>
                  <a:spcPct val="0"/>
                </a:spcBef>
                <a:buSzTx/>
                <a:buFont typeface="Times New Roman" panose="02020603050405020304" pitchFamily="18" charset="0"/>
                <a:buNone/>
              </a:pPr>
              <a:t>59</a:t>
            </a:fld>
            <a:endParaRPr lang="en-US" altLang="en-US" sz="1050">
              <a:solidFill>
                <a:srgbClr val="222222"/>
              </a:solidFill>
            </a:endParaRPr>
          </a:p>
        </p:txBody>
      </p:sp>
      <p:graphicFrame>
        <p:nvGraphicFramePr>
          <p:cNvPr id="8" name="Table 7"/>
          <p:cNvGraphicFramePr>
            <a:graphicFrameLocks noGrp="1"/>
          </p:cNvGraphicFramePr>
          <p:nvPr/>
        </p:nvGraphicFramePr>
        <p:xfrm>
          <a:off x="2514600" y="1341569"/>
          <a:ext cx="4572000" cy="3004185"/>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2">
                              <a:lumMod val="75000"/>
                            </a:schemeClr>
                          </a:solidFill>
                          <a:latin typeface="Bookman Old Style" pitchFamily="18" charset="0"/>
                        </a:rPr>
                        <a:t>Control   </a:t>
                      </a:r>
                    </a:p>
                  </a:txBody>
                  <a:tcPr marL="68580" marR="68580" marT="34290" marB="34290"/>
                </a:tc>
                <a:tc>
                  <a:txBody>
                    <a:bodyPr/>
                    <a:lstStyle/>
                    <a:p>
                      <a:pPr algn="ctr"/>
                      <a:r>
                        <a:rPr lang="en-US" sz="1000" dirty="0">
                          <a:solidFill>
                            <a:schemeClr val="accent2">
                              <a:lumMod val="75000"/>
                            </a:schemeClr>
                          </a:solidFill>
                          <a:latin typeface="Bookman Old Style" pitchFamily="18" charset="0"/>
                        </a:rPr>
                        <a:t>Default Event</a:t>
                      </a:r>
                    </a:p>
                  </a:txBody>
                  <a:tcPr marL="68580" marR="68580" marT="34290" marB="34290"/>
                </a:tc>
                <a:extLst>
                  <a:ext uri="{0D108BD9-81ED-4DB2-BD59-A6C34878D82A}">
                    <a16:rowId xmlns:a16="http://schemas.microsoft.com/office/drawing/2014/main" val="10000"/>
                  </a:ext>
                </a:extLst>
              </a:tr>
              <a:tr h="222885">
                <a:tc>
                  <a:txBody>
                    <a:bodyPr/>
                    <a:lstStyle/>
                    <a:p>
                      <a:r>
                        <a:rPr lang="en-US" sz="1000" dirty="0" err="1">
                          <a:latin typeface="Bookman Old Style" pitchFamily="18" charset="0"/>
                        </a:rPr>
                        <a:t>AdRotator</a:t>
                      </a:r>
                      <a:endParaRPr lang="en-US" sz="1000" dirty="0">
                        <a:latin typeface="Bookman Old Style" pitchFamily="18" charset="0"/>
                      </a:endParaRPr>
                    </a:p>
                  </a:txBody>
                  <a:tcPr marL="68580" marR="68580" marT="34290" marB="34290"/>
                </a:tc>
                <a:tc>
                  <a:txBody>
                    <a:bodyPr/>
                    <a:lstStyle/>
                    <a:p>
                      <a:r>
                        <a:rPr lang="en-US" sz="1000" dirty="0" err="1">
                          <a:latin typeface="Bookman Old Style" pitchFamily="18" charset="0"/>
                        </a:rPr>
                        <a:t>AdCreated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1"/>
                  </a:ext>
                </a:extLst>
              </a:tr>
              <a:tr h="278130">
                <a:tc>
                  <a:txBody>
                    <a:bodyPr/>
                    <a:lstStyle/>
                    <a:p>
                      <a:r>
                        <a:rPr lang="en-US" sz="1000" dirty="0" err="1">
                          <a:latin typeface="Bookman Old Style" pitchFamily="18" charset="0"/>
                        </a:rPr>
                        <a:t>BulletedList</a:t>
                      </a:r>
                      <a:endParaRPr lang="en-US" sz="1000" dirty="0">
                        <a:latin typeface="Bookman Old Style" pitchFamily="18" charset="0"/>
                      </a:endParaRPr>
                    </a:p>
                  </a:txBody>
                  <a:tcPr marL="68580" marR="68580" marT="34290" marB="34290"/>
                </a:tc>
                <a:tc>
                  <a:txBody>
                    <a:bodyPr/>
                    <a:lstStyle/>
                    <a:p>
                      <a:r>
                        <a:rPr lang="en-US" sz="1000" dirty="0">
                          <a:latin typeface="Bookman Old Style" pitchFamily="18" charset="0"/>
                        </a:rPr>
                        <a:t>Click</a:t>
                      </a:r>
                    </a:p>
                  </a:txBody>
                  <a:tcPr marL="68580" marR="68580" marT="34290" marB="34290"/>
                </a:tc>
                <a:extLst>
                  <a:ext uri="{0D108BD9-81ED-4DB2-BD59-A6C34878D82A}">
                    <a16:rowId xmlns:a16="http://schemas.microsoft.com/office/drawing/2014/main" val="10002"/>
                  </a:ext>
                </a:extLst>
              </a:tr>
              <a:tr h="278130">
                <a:tc>
                  <a:txBody>
                    <a:bodyPr/>
                    <a:lstStyle/>
                    <a:p>
                      <a:r>
                        <a:rPr lang="en-US" sz="1000" dirty="0">
                          <a:latin typeface="Bookman Old Style" pitchFamily="18" charset="0"/>
                        </a:rPr>
                        <a:t>Button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Bookman Old Style" pitchFamily="18" charset="0"/>
                        </a:rPr>
                        <a:t>Click</a:t>
                      </a:r>
                    </a:p>
                  </a:txBody>
                  <a:tcPr marL="68580" marR="68580" marT="34290" marB="34290"/>
                </a:tc>
                <a:extLst>
                  <a:ext uri="{0D108BD9-81ED-4DB2-BD59-A6C34878D82A}">
                    <a16:rowId xmlns:a16="http://schemas.microsoft.com/office/drawing/2014/main" val="10003"/>
                  </a:ext>
                </a:extLst>
              </a:tr>
              <a:tr h="278130">
                <a:tc>
                  <a:txBody>
                    <a:bodyPr/>
                    <a:lstStyle/>
                    <a:p>
                      <a:r>
                        <a:rPr lang="en-US" sz="1000" dirty="0" err="1">
                          <a:latin typeface="Bookman Old Style" pitchFamily="18" charset="0"/>
                        </a:rPr>
                        <a:t>Calender</a:t>
                      </a:r>
                      <a:r>
                        <a:rPr lang="en-US" sz="1000" baseline="0" dirty="0">
                          <a:latin typeface="Bookman Old Style" pitchFamily="18" charset="0"/>
                        </a:rPr>
                        <a:t> </a:t>
                      </a:r>
                      <a:endParaRPr lang="en-US" sz="10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SelectionChanged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4"/>
                  </a:ext>
                </a:extLst>
              </a:tr>
              <a:tr h="278130">
                <a:tc>
                  <a:txBody>
                    <a:bodyPr/>
                    <a:lstStyle/>
                    <a:p>
                      <a:r>
                        <a:rPr lang="en-US" sz="1000" dirty="0" err="1">
                          <a:latin typeface="Bookman Old Style" pitchFamily="18" charset="0"/>
                        </a:rPr>
                        <a:t>CheckBox</a:t>
                      </a:r>
                      <a:r>
                        <a:rPr lang="en-US" sz="1000" dirty="0">
                          <a:latin typeface="Bookman Old Style" pitchFamily="18" charset="0"/>
                        </a:rPr>
                        <a:t> </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CheckedChanged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5"/>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CheckBoxList</a:t>
                      </a:r>
                      <a:endParaRPr lang="en-US" sz="10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SelectionIndexChanged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6"/>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DataGrid</a:t>
                      </a:r>
                      <a:endParaRPr lang="en-US" sz="10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SelectionIndexChanged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7"/>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DataList</a:t>
                      </a:r>
                      <a:endParaRPr lang="en-US" sz="10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SelectionIndexChanged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8"/>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DropDownList</a:t>
                      </a:r>
                      <a:endParaRPr lang="en-US" sz="1000" dirty="0">
                        <a:latin typeface="Bookman Old Style"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latin typeface="Bookman Old Style" pitchFamily="18" charset="0"/>
                        </a:rPr>
                        <a:t>SelectionIndexChanged</a:t>
                      </a:r>
                      <a:endParaRPr lang="en-US" sz="1000" dirty="0">
                        <a:latin typeface="Bookman Old Style" pitchFamily="18" charset="0"/>
                      </a:endParaRPr>
                    </a:p>
                  </a:txBody>
                  <a:tcPr marL="68580" marR="68580" marT="34290" marB="34290"/>
                </a:tc>
                <a:extLst>
                  <a:ext uri="{0D108BD9-81ED-4DB2-BD59-A6C34878D82A}">
                    <a16:rowId xmlns:a16="http://schemas.microsoft.com/office/drawing/2014/main" val="10009"/>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Bookman Old Style" pitchFamily="18" charset="0"/>
                        </a:rPr>
                        <a:t>Hyperlink</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Bookman Old Style" pitchFamily="18" charset="0"/>
                        </a:rPr>
                        <a:t>Click</a:t>
                      </a:r>
                    </a:p>
                  </a:txBody>
                  <a:tcPr marL="68580" marR="68580" marT="34290" marB="3429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7086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normAutofit fontScale="90000"/>
          </a:bodyPr>
          <a:lstStyle/>
          <a:p>
            <a:r>
              <a:rPr lang="en-US" altLang="en-US"/>
              <a:t>Understanding ASP.NET Web Forms and Server Controls</a:t>
            </a:r>
          </a:p>
        </p:txBody>
      </p:sp>
      <p:sp>
        <p:nvSpPr>
          <p:cNvPr id="12291" name="Rectangle 2"/>
          <p:cNvSpPr>
            <a:spLocks noGrp="1" noChangeArrowheads="1"/>
          </p:cNvSpPr>
          <p:nvPr>
            <p:ph idx="1"/>
          </p:nvPr>
        </p:nvSpPr>
        <p:spPr/>
        <p:txBody>
          <a:bodyPr/>
          <a:lstStyle/>
          <a:p>
            <a:pPr algn="just"/>
            <a:r>
              <a:rPr lang="en-US" altLang="en-US" dirty="0"/>
              <a:t>Web page forms are used primarily to submit user data to a server for processing</a:t>
            </a:r>
          </a:p>
          <a:p>
            <a:pPr algn="just"/>
            <a:r>
              <a:rPr lang="en-US" altLang="en-US" dirty="0"/>
              <a:t>Data received by a form submission is usually a text string assigned to the </a:t>
            </a:r>
            <a:r>
              <a:rPr lang="en-US" altLang="en-US" dirty="0" err="1">
                <a:solidFill>
                  <a:srgbClr val="FF0000"/>
                </a:solidFill>
                <a:latin typeface="Courier New" panose="02070309020205020404" pitchFamily="49" charset="0"/>
                <a:cs typeface="Courier New" panose="02070309020205020404" pitchFamily="49" charset="0"/>
              </a:rPr>
              <a:t>Request.QueryString</a:t>
            </a:r>
            <a:r>
              <a:rPr lang="en-US" altLang="en-US" dirty="0"/>
              <a:t> and </a:t>
            </a:r>
            <a:r>
              <a:rPr lang="en-US" altLang="en-US" dirty="0" err="1">
                <a:solidFill>
                  <a:srgbClr val="FF0000"/>
                </a:solidFill>
                <a:latin typeface="Courier New" panose="02070309020205020404" pitchFamily="49" charset="0"/>
                <a:cs typeface="Courier New" panose="02070309020205020404" pitchFamily="49" charset="0"/>
              </a:rPr>
              <a:t>Request.Form</a:t>
            </a:r>
            <a:r>
              <a:rPr lang="en-US" altLang="en-US" dirty="0"/>
              <a:t> collections</a:t>
            </a:r>
          </a:p>
          <a:p>
            <a:pPr algn="just"/>
            <a:r>
              <a:rPr lang="en-US" altLang="en-US" dirty="0"/>
              <a:t>JavaScript can be used to validate the form data before submission to a server-side program</a:t>
            </a:r>
          </a:p>
          <a:p>
            <a:pPr lvl="1" algn="just"/>
            <a:r>
              <a:rPr lang="en-US" altLang="en-US" dirty="0"/>
              <a:t>JavaScript can be bypassed by appending a query directly to the URL</a:t>
            </a:r>
          </a:p>
          <a:p>
            <a:pPr algn="just"/>
            <a:endParaRPr lang="en-US" altLang="en-US" dirty="0"/>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693310A3-2202-47B7-9A3F-8922869D9753}" type="slidenum">
              <a:rPr lang="en-US" altLang="en-US" sz="1050">
                <a:solidFill>
                  <a:srgbClr val="222222"/>
                </a:solidFill>
              </a:rPr>
              <a:pPr>
                <a:spcBef>
                  <a:spcPct val="0"/>
                </a:spcBef>
                <a:buSzTx/>
                <a:buFont typeface="Times New Roman" panose="02020603050405020304" pitchFamily="18" charset="0"/>
                <a:buNone/>
              </a:pPr>
              <a:t>6</a:t>
            </a:fld>
            <a:endParaRPr lang="en-US" altLang="en-US" sz="1050">
              <a:solidFill>
                <a:srgbClr val="222222"/>
              </a:solidFill>
            </a:endParaRPr>
          </a:p>
        </p:txBody>
      </p:sp>
    </p:spTree>
    <p:extLst>
      <p:ext uri="{BB962C8B-B14F-4D97-AF65-F5344CB8AC3E}">
        <p14:creationId xmlns:p14="http://schemas.microsoft.com/office/powerpoint/2010/main" val="2431293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p:cNvPicPr>
            <a:picLocks noChangeAspect="1" noChangeArrowheads="1"/>
          </p:cNvPicPr>
          <p:nvPr/>
        </p:nvPicPr>
        <p:blipFill>
          <a:blip r:embed="rId2" cstate="print"/>
          <a:srcRect t="4444" r="74375" b="50000"/>
          <a:stretch>
            <a:fillRect/>
          </a:stretch>
        </p:blipFill>
        <p:spPr bwMode="auto">
          <a:xfrm>
            <a:off x="1485900" y="857250"/>
            <a:ext cx="2343150" cy="2343150"/>
          </a:xfrm>
          <a:prstGeom prst="rect">
            <a:avLst/>
          </a:prstGeom>
          <a:noFill/>
          <a:ln w="9525">
            <a:solidFill>
              <a:srgbClr val="0070C0"/>
            </a:solidFill>
            <a:miter lim="800000"/>
            <a:headEnd/>
            <a:tailEnd/>
          </a:ln>
        </p:spPr>
      </p:pic>
      <p:pic>
        <p:nvPicPr>
          <p:cNvPr id="1027" name="Picture 3"/>
          <p:cNvPicPr>
            <a:picLocks noChangeAspect="1" noChangeArrowheads="1"/>
          </p:cNvPicPr>
          <p:nvPr/>
        </p:nvPicPr>
        <p:blipFill>
          <a:blip r:embed="rId3" cstate="print"/>
          <a:srcRect t="4444" r="59375" b="67778"/>
          <a:stretch>
            <a:fillRect/>
          </a:stretch>
        </p:blipFill>
        <p:spPr bwMode="auto">
          <a:xfrm>
            <a:off x="4057650" y="1885950"/>
            <a:ext cx="3714750" cy="1428750"/>
          </a:xfrm>
          <a:prstGeom prst="rect">
            <a:avLst/>
          </a:prstGeom>
          <a:noFill/>
          <a:ln w="9525">
            <a:solidFill>
              <a:srgbClr val="0070C0"/>
            </a:solidFill>
            <a:miter lim="800000"/>
            <a:headEnd/>
            <a:tailEnd/>
          </a:ln>
        </p:spPr>
      </p:pic>
      <p:sp>
        <p:nvSpPr>
          <p:cNvPr id="6" name="TextBox 5"/>
          <p:cNvSpPr txBox="1"/>
          <p:nvPr/>
        </p:nvSpPr>
        <p:spPr>
          <a:xfrm>
            <a:off x="3257550" y="2971800"/>
            <a:ext cx="342900" cy="300082"/>
          </a:xfrm>
          <a:prstGeom prst="rect">
            <a:avLst/>
          </a:prstGeom>
          <a:noFill/>
        </p:spPr>
        <p:txBody>
          <a:bodyPr wrap="square" rtlCol="0">
            <a:spAutoFit/>
          </a:bodyPr>
          <a:lstStyle/>
          <a:p>
            <a:r>
              <a:rPr lang="en-US" sz="1350" dirty="0"/>
              <a:t>A</a:t>
            </a:r>
          </a:p>
        </p:txBody>
      </p:sp>
      <p:sp>
        <p:nvSpPr>
          <p:cNvPr id="7" name="TextBox 6"/>
          <p:cNvSpPr txBox="1"/>
          <p:nvPr/>
        </p:nvSpPr>
        <p:spPr>
          <a:xfrm>
            <a:off x="6400800" y="2686050"/>
            <a:ext cx="457200" cy="300082"/>
          </a:xfrm>
          <a:prstGeom prst="rect">
            <a:avLst/>
          </a:prstGeom>
          <a:noFill/>
        </p:spPr>
        <p:txBody>
          <a:bodyPr wrap="square" rtlCol="0">
            <a:spAutoFit/>
          </a:bodyPr>
          <a:lstStyle/>
          <a:p>
            <a:r>
              <a:rPr lang="en-US" sz="1350" dirty="0"/>
              <a:t>B</a:t>
            </a:r>
          </a:p>
        </p:txBody>
      </p:sp>
      <p:pic>
        <p:nvPicPr>
          <p:cNvPr id="8" name="Picture 3"/>
          <p:cNvPicPr>
            <a:picLocks noChangeAspect="1" noChangeArrowheads="1"/>
          </p:cNvPicPr>
          <p:nvPr/>
        </p:nvPicPr>
        <p:blipFill>
          <a:blip r:embed="rId4" cstate="print"/>
          <a:srcRect l="4375" t="38978" r="30000" b="58533"/>
          <a:stretch>
            <a:fillRect/>
          </a:stretch>
        </p:blipFill>
        <p:spPr bwMode="auto">
          <a:xfrm>
            <a:off x="1428750" y="3371850"/>
            <a:ext cx="6343650" cy="400050"/>
          </a:xfrm>
          <a:prstGeom prst="rect">
            <a:avLst/>
          </a:prstGeom>
          <a:noFill/>
          <a:ln w="9525">
            <a:noFill/>
            <a:miter lim="800000"/>
            <a:headEnd/>
            <a:tailEnd/>
          </a:ln>
        </p:spPr>
      </p:pic>
      <p:pic>
        <p:nvPicPr>
          <p:cNvPr id="9" name="Picture 2"/>
          <p:cNvPicPr>
            <a:picLocks noChangeAspect="1" noChangeArrowheads="1"/>
          </p:cNvPicPr>
          <p:nvPr/>
        </p:nvPicPr>
        <p:blipFill>
          <a:blip r:embed="rId5" cstate="print"/>
          <a:srcRect l="6875" t="20000" r="49375" b="65741"/>
          <a:stretch>
            <a:fillRect/>
          </a:stretch>
        </p:blipFill>
        <p:spPr bwMode="auto">
          <a:xfrm>
            <a:off x="1514475" y="3829051"/>
            <a:ext cx="5657850" cy="740279"/>
          </a:xfrm>
          <a:prstGeom prst="rect">
            <a:avLst/>
          </a:prstGeom>
          <a:solidFill>
            <a:schemeClr val="accent3">
              <a:lumMod val="60000"/>
              <a:lumOff val="40000"/>
            </a:schemeClr>
          </a:solidFill>
          <a:ln w="9525">
            <a:noFill/>
            <a:miter lim="800000"/>
            <a:headEnd/>
            <a:tailEnd/>
          </a:ln>
        </p:spPr>
      </p:pic>
      <p:sp>
        <p:nvSpPr>
          <p:cNvPr id="14" name="Right Brace 13"/>
          <p:cNvSpPr/>
          <p:nvPr/>
        </p:nvSpPr>
        <p:spPr>
          <a:xfrm rot="5400000">
            <a:off x="2971800" y="2114550"/>
            <a:ext cx="342900" cy="2400300"/>
          </a:xfrm>
          <a:prstGeom prst="rightBrace">
            <a:avLst>
              <a:gd name="adj1" fmla="val 148897"/>
              <a:gd name="adj2" fmla="val 27179"/>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99403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 name="Picture 2"/>
          <p:cNvPicPr>
            <a:picLocks noChangeAspect="1" noChangeArrowheads="1"/>
          </p:cNvPicPr>
          <p:nvPr/>
        </p:nvPicPr>
        <p:blipFill>
          <a:blip r:embed="rId2" cstate="print"/>
          <a:srcRect t="4444" r="74375" b="50000"/>
          <a:stretch>
            <a:fillRect/>
          </a:stretch>
        </p:blipFill>
        <p:spPr bwMode="auto">
          <a:xfrm>
            <a:off x="4057650" y="457200"/>
            <a:ext cx="2343150" cy="2343150"/>
          </a:xfrm>
          <a:prstGeom prst="rect">
            <a:avLst/>
          </a:prstGeom>
          <a:noFill/>
          <a:ln w="9525">
            <a:solidFill>
              <a:srgbClr val="0070C0"/>
            </a:solidFill>
            <a:miter lim="800000"/>
            <a:headEnd/>
            <a:tailEnd/>
          </a:ln>
        </p:spPr>
      </p:pic>
      <p:pic>
        <p:nvPicPr>
          <p:cNvPr id="11" name="Picture 2"/>
          <p:cNvPicPr>
            <a:picLocks noChangeAspect="1" noChangeArrowheads="1"/>
          </p:cNvPicPr>
          <p:nvPr/>
        </p:nvPicPr>
        <p:blipFill>
          <a:blip r:embed="rId3" cstate="print"/>
          <a:srcRect l="6875" t="34259" r="49375" b="43333"/>
          <a:stretch>
            <a:fillRect/>
          </a:stretch>
        </p:blipFill>
        <p:spPr bwMode="auto">
          <a:xfrm>
            <a:off x="1600200" y="3600450"/>
            <a:ext cx="6115050" cy="1257300"/>
          </a:xfrm>
          <a:prstGeom prst="rect">
            <a:avLst/>
          </a:prstGeom>
          <a:noFill/>
          <a:ln w="9525">
            <a:noFill/>
            <a:miter lim="800000"/>
            <a:headEnd/>
            <a:tailEnd/>
          </a:ln>
        </p:spPr>
      </p:pic>
      <p:pic>
        <p:nvPicPr>
          <p:cNvPr id="30724" name="Picture 4"/>
          <p:cNvPicPr>
            <a:picLocks noChangeAspect="1" noChangeArrowheads="1"/>
          </p:cNvPicPr>
          <p:nvPr/>
        </p:nvPicPr>
        <p:blipFill>
          <a:blip r:embed="rId4" cstate="print"/>
          <a:srcRect l="4375" t="48201" r="30625" b="47566"/>
          <a:stretch>
            <a:fillRect/>
          </a:stretch>
        </p:blipFill>
        <p:spPr bwMode="auto">
          <a:xfrm>
            <a:off x="1600200" y="2971800"/>
            <a:ext cx="5943600" cy="571500"/>
          </a:xfrm>
          <a:prstGeom prst="rect">
            <a:avLst/>
          </a:prstGeom>
          <a:noFill/>
          <a:ln w="9525">
            <a:noFill/>
            <a:miter lim="800000"/>
            <a:headEnd/>
            <a:tailEnd/>
          </a:ln>
        </p:spPr>
      </p:pic>
      <p:cxnSp>
        <p:nvCxnSpPr>
          <p:cNvPr id="16" name="Curved Connector 15"/>
          <p:cNvCxnSpPr/>
          <p:nvPr/>
        </p:nvCxnSpPr>
        <p:spPr>
          <a:xfrm>
            <a:off x="5257800" y="2171700"/>
            <a:ext cx="1257300" cy="800100"/>
          </a:xfrm>
          <a:prstGeom prst="curvedConnector3">
            <a:avLst>
              <a:gd name="adj1" fmla="val 50000"/>
            </a:avLst>
          </a:prstGeom>
          <a:ln w="28575">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63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9" name="Picture 3"/>
          <p:cNvPicPr>
            <a:picLocks noChangeAspect="1" noChangeArrowheads="1"/>
          </p:cNvPicPr>
          <p:nvPr/>
        </p:nvPicPr>
        <p:blipFill>
          <a:blip r:embed="rId2" cstate="print"/>
          <a:srcRect l="6250" t="38889" r="50625" b="37778"/>
          <a:stretch>
            <a:fillRect/>
          </a:stretch>
        </p:blipFill>
        <p:spPr bwMode="auto">
          <a:xfrm>
            <a:off x="1543050" y="3429000"/>
            <a:ext cx="5943600" cy="1485900"/>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l="4375" t="32894" r="30000" b="62662"/>
          <a:stretch>
            <a:fillRect/>
          </a:stretch>
        </p:blipFill>
        <p:spPr bwMode="auto">
          <a:xfrm>
            <a:off x="1543050" y="2571750"/>
            <a:ext cx="6457950" cy="74295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t="4444" r="59375" b="67778"/>
          <a:stretch>
            <a:fillRect/>
          </a:stretch>
        </p:blipFill>
        <p:spPr bwMode="auto">
          <a:xfrm>
            <a:off x="1885950" y="971550"/>
            <a:ext cx="3714750" cy="1428750"/>
          </a:xfrm>
          <a:prstGeom prst="rect">
            <a:avLst/>
          </a:prstGeom>
          <a:noFill/>
          <a:ln w="9525">
            <a:solidFill>
              <a:srgbClr val="0070C0"/>
            </a:solidFill>
            <a:miter lim="800000"/>
            <a:headEnd/>
            <a:tailEnd/>
          </a:ln>
        </p:spPr>
      </p:pic>
      <p:cxnSp>
        <p:nvCxnSpPr>
          <p:cNvPr id="13" name="Curved Connector 12"/>
          <p:cNvCxnSpPr/>
          <p:nvPr/>
        </p:nvCxnSpPr>
        <p:spPr>
          <a:xfrm>
            <a:off x="3200400" y="1885950"/>
            <a:ext cx="2971800" cy="628650"/>
          </a:xfrm>
          <a:prstGeom prst="curved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3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fontScale="90000"/>
          </a:bodyPr>
          <a:lstStyle/>
          <a:p>
            <a:r>
              <a:rPr lang="en-US" altLang="en-US"/>
              <a:t>Validating User Input </a:t>
            </a:r>
            <a:br>
              <a:rPr lang="en-US" altLang="en-US"/>
            </a:br>
            <a:r>
              <a:rPr lang="en-US" altLang="en-US"/>
              <a:t>with Validation Controls</a:t>
            </a:r>
          </a:p>
        </p:txBody>
      </p:sp>
      <p:sp>
        <p:nvSpPr>
          <p:cNvPr id="93187" name="Content Placeholder 2"/>
          <p:cNvSpPr>
            <a:spLocks noGrp="1"/>
          </p:cNvSpPr>
          <p:nvPr>
            <p:ph idx="1"/>
          </p:nvPr>
        </p:nvSpPr>
        <p:spPr/>
        <p:txBody>
          <a:bodyPr/>
          <a:lstStyle/>
          <a:p>
            <a:pPr algn="just"/>
            <a:r>
              <a:rPr lang="en-US" altLang="en-US" dirty="0"/>
              <a:t>ASP.NET offers validation controls for validating user input</a:t>
            </a:r>
          </a:p>
          <a:p>
            <a:pPr algn="just"/>
            <a:r>
              <a:rPr lang="en-US" altLang="en-US" dirty="0"/>
              <a:t>Two of the most commonly used validation controls:</a:t>
            </a:r>
          </a:p>
          <a:p>
            <a:pPr lvl="1" algn="just"/>
            <a:r>
              <a:rPr lang="en-US" altLang="en-US" dirty="0" err="1"/>
              <a:t>RequiredFieldValidator</a:t>
            </a:r>
            <a:r>
              <a:rPr lang="en-US" altLang="en-US" dirty="0"/>
              <a:t> control</a:t>
            </a:r>
          </a:p>
          <a:p>
            <a:pPr lvl="1" algn="just"/>
            <a:r>
              <a:rPr lang="en-US" altLang="en-US" dirty="0" err="1"/>
              <a:t>CompareValidator</a:t>
            </a:r>
            <a:r>
              <a:rPr lang="en-US" altLang="en-US" dirty="0"/>
              <a:t> control</a:t>
            </a:r>
          </a:p>
        </p:txBody>
      </p:sp>
      <p:sp>
        <p:nvSpPr>
          <p:cNvPr id="931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2BD10A82-F573-4AD6-A52D-3E3B4D7915B3}" type="slidenum">
              <a:rPr lang="en-US" altLang="en-US" sz="1050">
                <a:solidFill>
                  <a:srgbClr val="222222"/>
                </a:solidFill>
              </a:rPr>
              <a:pPr>
                <a:spcBef>
                  <a:spcPct val="0"/>
                </a:spcBef>
                <a:buSzTx/>
                <a:buFont typeface="Times New Roman" panose="02020603050405020304" pitchFamily="18" charset="0"/>
                <a:buNone/>
              </a:pPr>
              <a:t>63</a:t>
            </a:fld>
            <a:endParaRPr lang="en-US" altLang="en-US" sz="1050">
              <a:solidFill>
                <a:srgbClr val="222222"/>
              </a:solidFill>
            </a:endParaRPr>
          </a:p>
        </p:txBody>
      </p:sp>
    </p:spTree>
    <p:extLst>
      <p:ext uri="{BB962C8B-B14F-4D97-AF65-F5344CB8AC3E}">
        <p14:creationId xmlns:p14="http://schemas.microsoft.com/office/powerpoint/2010/main" val="3645037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normAutofit fontScale="90000"/>
          </a:bodyPr>
          <a:lstStyle/>
          <a:p>
            <a:r>
              <a:rPr lang="en-US" altLang="en-US"/>
              <a:t>Validating User Input </a:t>
            </a:r>
            <a:br>
              <a:rPr lang="en-US" altLang="en-US"/>
            </a:br>
            <a:r>
              <a:rPr lang="en-US" altLang="en-US"/>
              <a:t>with Validation Controls</a:t>
            </a:r>
          </a:p>
        </p:txBody>
      </p:sp>
      <p:sp>
        <p:nvSpPr>
          <p:cNvPr id="93189"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2BD10A82-F573-4AD6-A52D-3E3B4D7915B3}" type="slidenum">
              <a:rPr lang="en-US" altLang="en-US" sz="1050">
                <a:solidFill>
                  <a:srgbClr val="222222"/>
                </a:solidFill>
              </a:rPr>
              <a:pPr>
                <a:spcBef>
                  <a:spcPct val="0"/>
                </a:spcBef>
                <a:buSzTx/>
                <a:buFont typeface="Times New Roman" panose="02020603050405020304" pitchFamily="18" charset="0"/>
                <a:buNone/>
              </a:pPr>
              <a:t>64</a:t>
            </a:fld>
            <a:endParaRPr lang="en-US" altLang="en-US" sz="1050">
              <a:solidFill>
                <a:srgbClr val="222222"/>
              </a:solidFill>
            </a:endParaRPr>
          </a:p>
        </p:txBody>
      </p:sp>
      <p:pic>
        <p:nvPicPr>
          <p:cNvPr id="7" name="Picture 6"/>
          <p:cNvPicPr/>
          <p:nvPr/>
        </p:nvPicPr>
        <p:blipFill>
          <a:blip r:embed="rId2"/>
          <a:stretch>
            <a:fillRect/>
          </a:stretch>
        </p:blipFill>
        <p:spPr>
          <a:xfrm>
            <a:off x="1428750" y="1665208"/>
            <a:ext cx="6276415" cy="1820942"/>
          </a:xfrm>
          <a:prstGeom prst="rect">
            <a:avLst/>
          </a:prstGeom>
        </p:spPr>
      </p:pic>
    </p:spTree>
    <p:extLst>
      <p:ext uri="{BB962C8B-B14F-4D97-AF65-F5344CB8AC3E}">
        <p14:creationId xmlns:p14="http://schemas.microsoft.com/office/powerpoint/2010/main" val="3684714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a:t>RequiredFieldValidator Control</a:t>
            </a:r>
          </a:p>
        </p:txBody>
      </p:sp>
      <p:sp>
        <p:nvSpPr>
          <p:cNvPr id="53251" name="Content Placeholder 2"/>
          <p:cNvSpPr>
            <a:spLocks noGrp="1"/>
          </p:cNvSpPr>
          <p:nvPr>
            <p:ph idx="1"/>
          </p:nvPr>
        </p:nvSpPr>
        <p:spPr/>
        <p:txBody>
          <a:bodyPr/>
          <a:lstStyle/>
          <a:p>
            <a:pPr algn="just">
              <a:defRPr/>
            </a:pPr>
            <a:r>
              <a:rPr lang="en-US" b="1" dirty="0"/>
              <a:t>RequiredFieldValidator control</a:t>
            </a:r>
            <a:r>
              <a:rPr lang="en-US" dirty="0"/>
              <a:t>: ensures that a value is entered into a specified field on a Web form</a:t>
            </a:r>
          </a:p>
          <a:p>
            <a:pPr lvl="1" algn="just">
              <a:buFont typeface="Arial" pitchFamily="34" charset="0"/>
              <a:buChar char="–"/>
              <a:defRPr/>
            </a:pPr>
            <a:r>
              <a:rPr lang="en-US" dirty="0">
                <a:latin typeface="Courier New" pitchFamily="49" charset="0"/>
                <a:ea typeface="+mn-ea"/>
                <a:cs typeface="Courier New" pitchFamily="49" charset="0"/>
              </a:rPr>
              <a:t>Text</a:t>
            </a:r>
            <a:r>
              <a:rPr lang="en-US" dirty="0"/>
              <a:t> property: contains the error message that will appear if the field is empty when the user tries to submit the form</a:t>
            </a:r>
          </a:p>
          <a:p>
            <a:pPr lvl="1" algn="just">
              <a:buFont typeface="Arial" pitchFamily="34" charset="0"/>
              <a:buChar char="–"/>
              <a:defRPr/>
            </a:pPr>
            <a:r>
              <a:rPr lang="en-US" dirty="0">
                <a:latin typeface="Courier New" pitchFamily="49" charset="0"/>
                <a:ea typeface="+mn-ea"/>
                <a:cs typeface="Courier New" pitchFamily="49" charset="0"/>
              </a:rPr>
              <a:t>ControlToValidate</a:t>
            </a:r>
            <a:r>
              <a:rPr lang="en-US" dirty="0"/>
              <a:t> property: the field that is to be validated</a:t>
            </a:r>
          </a:p>
          <a:p>
            <a:pPr algn="just">
              <a:defRPr/>
            </a:pPr>
            <a:endParaRPr lang="en-US" dirty="0"/>
          </a:p>
        </p:txBody>
      </p:sp>
      <p:sp>
        <p:nvSpPr>
          <p:cNvPr id="94213"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5891F80-C2DF-4FC4-A949-DD0657002BCC}" type="slidenum">
              <a:rPr lang="en-US" altLang="en-US" sz="1050">
                <a:solidFill>
                  <a:srgbClr val="222222"/>
                </a:solidFill>
              </a:rPr>
              <a:pPr>
                <a:spcBef>
                  <a:spcPct val="0"/>
                </a:spcBef>
                <a:buSzTx/>
                <a:buFont typeface="Times New Roman" panose="02020603050405020304" pitchFamily="18" charset="0"/>
                <a:buNone/>
              </a:pPr>
              <a:t>65</a:t>
            </a:fld>
            <a:endParaRPr lang="en-US" altLang="en-US" sz="1050">
              <a:solidFill>
                <a:srgbClr val="222222"/>
              </a:solidFill>
            </a:endParaRPr>
          </a:p>
        </p:txBody>
      </p:sp>
    </p:spTree>
    <p:extLst>
      <p:ext uri="{BB962C8B-B14F-4D97-AF65-F5344CB8AC3E}">
        <p14:creationId xmlns:p14="http://schemas.microsoft.com/office/powerpoint/2010/main" val="3971379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dirty="0" err="1"/>
              <a:t>RequiredFieldValidator</a:t>
            </a:r>
            <a:r>
              <a:rPr lang="en-US" altLang="en-US" dirty="0"/>
              <a:t> Control (cont..)</a:t>
            </a:r>
            <a:r>
              <a:rPr lang="ar-SA" altLang="en-US" dirty="0">
                <a:cs typeface="Arial" panose="020B0604020202020204" pitchFamily="34" charset="0"/>
              </a:rPr>
              <a:t>‏</a:t>
            </a:r>
            <a:endParaRPr lang="en-US" altLang="en-US" dirty="0"/>
          </a:p>
        </p:txBody>
      </p:sp>
      <p:sp>
        <p:nvSpPr>
          <p:cNvPr id="95236" name="Slide Number Placeholder 3"/>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4B94F8BD-B917-4669-BBF7-BABFAE31F60C}" type="slidenum">
              <a:rPr lang="en-US" altLang="en-US" sz="1050">
                <a:solidFill>
                  <a:srgbClr val="222222"/>
                </a:solidFill>
              </a:rPr>
              <a:pPr>
                <a:spcBef>
                  <a:spcPct val="0"/>
                </a:spcBef>
                <a:buSzTx/>
                <a:buFont typeface="Times New Roman" panose="02020603050405020304" pitchFamily="18" charset="0"/>
                <a:buNone/>
              </a:pPr>
              <a:t>66</a:t>
            </a:fld>
            <a:endParaRPr lang="en-US" altLang="en-US" sz="1050">
              <a:solidFill>
                <a:srgbClr val="222222"/>
              </a:solidFill>
            </a:endParaRPr>
          </a:p>
        </p:txBody>
      </p:sp>
      <p:pic>
        <p:nvPicPr>
          <p:cNvPr id="95237" name="Picture 2" descr="D:\Chimborazo LLC\ASP.NET\Figures\CH04\04x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1" y="1200150"/>
            <a:ext cx="5298281"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8" name="Text Box 4"/>
          <p:cNvSpPr txBox="1">
            <a:spLocks noChangeArrowheads="1"/>
          </p:cNvSpPr>
          <p:nvPr/>
        </p:nvSpPr>
        <p:spPr bwMode="auto">
          <a:xfrm>
            <a:off x="1543050" y="4343401"/>
            <a:ext cx="6000750"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gn="ctr" eaLnBrk="1" hangingPunct="1">
              <a:spcBef>
                <a:spcPct val="0"/>
              </a:spcBef>
              <a:buClr>
                <a:srgbClr val="222222"/>
              </a:buClr>
              <a:buFontTx/>
              <a:buNone/>
            </a:pPr>
            <a:r>
              <a:rPr lang="en-US" altLang="en-US" sz="1350" b="1">
                <a:solidFill>
                  <a:srgbClr val="222222"/>
                </a:solidFill>
                <a:ea typeface="DejaVu Sans" pitchFamily="32" charset="0"/>
                <a:cs typeface="DejaVu Sans" pitchFamily="32" charset="0"/>
              </a:rPr>
              <a:t>Figure 4-10</a:t>
            </a:r>
            <a:r>
              <a:rPr lang="en-US" altLang="en-US" sz="1350">
                <a:solidFill>
                  <a:srgbClr val="222222"/>
                </a:solidFill>
                <a:ea typeface="DejaVu Sans" pitchFamily="32" charset="0"/>
                <a:cs typeface="DejaVu Sans" pitchFamily="32" charset="0"/>
              </a:rPr>
              <a:t>  BMI program with RequiredFieldValidator controls</a:t>
            </a:r>
          </a:p>
        </p:txBody>
      </p:sp>
    </p:spTree>
    <p:extLst>
      <p:ext uri="{BB962C8B-B14F-4D97-AF65-F5344CB8AC3E}">
        <p14:creationId xmlns:p14="http://schemas.microsoft.com/office/powerpoint/2010/main" val="2186813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a:t>CompareValidator Control</a:t>
            </a:r>
          </a:p>
        </p:txBody>
      </p:sp>
      <p:sp>
        <p:nvSpPr>
          <p:cNvPr id="55299" name="Content Placeholder 2"/>
          <p:cNvSpPr>
            <a:spLocks noGrp="1"/>
          </p:cNvSpPr>
          <p:nvPr>
            <p:ph idx="1"/>
          </p:nvPr>
        </p:nvSpPr>
        <p:spPr/>
        <p:txBody>
          <a:bodyPr/>
          <a:lstStyle/>
          <a:p>
            <a:pPr algn="just">
              <a:defRPr/>
            </a:pPr>
            <a:r>
              <a:rPr lang="en-US" b="1" dirty="0"/>
              <a:t>CompareValidator control</a:t>
            </a:r>
            <a:r>
              <a:rPr lang="en-US" dirty="0"/>
              <a:t>: verifies that the entered value is a specific data type</a:t>
            </a:r>
          </a:p>
          <a:p>
            <a:pPr lvl="1" algn="just">
              <a:buFont typeface="Arial" pitchFamily="34" charset="0"/>
              <a:buChar char="–"/>
              <a:defRPr/>
            </a:pPr>
            <a:r>
              <a:rPr lang="en-US" dirty="0">
                <a:latin typeface="Courier New" pitchFamily="49" charset="0"/>
                <a:ea typeface="+mn-ea"/>
                <a:cs typeface="Courier New" pitchFamily="49" charset="0"/>
              </a:rPr>
              <a:t>Text</a:t>
            </a:r>
            <a:r>
              <a:rPr lang="en-US" dirty="0"/>
              <a:t> property: the message to appear if the data type of the entered value is incorrect</a:t>
            </a:r>
          </a:p>
          <a:p>
            <a:pPr lvl="1" algn="just">
              <a:buFont typeface="Arial" pitchFamily="34" charset="0"/>
              <a:buChar char="–"/>
              <a:defRPr/>
            </a:pPr>
            <a:r>
              <a:rPr lang="en-US" dirty="0">
                <a:latin typeface="Courier New" pitchFamily="49" charset="0"/>
                <a:ea typeface="+mn-ea"/>
                <a:cs typeface="Courier New" pitchFamily="49" charset="0"/>
              </a:rPr>
              <a:t>ControlToValidate</a:t>
            </a:r>
            <a:r>
              <a:rPr lang="en-US" dirty="0"/>
              <a:t> property: the form field to be validated</a:t>
            </a:r>
          </a:p>
          <a:p>
            <a:pPr lvl="1" algn="just">
              <a:buFont typeface="Arial" pitchFamily="34" charset="0"/>
              <a:buChar char="–"/>
              <a:defRPr/>
            </a:pPr>
            <a:r>
              <a:rPr lang="en-US" dirty="0">
                <a:latin typeface="Courier New" pitchFamily="49" charset="0"/>
                <a:ea typeface="+mn-ea"/>
                <a:cs typeface="Courier New" pitchFamily="49" charset="0"/>
              </a:rPr>
              <a:t>ControlToCompare</a:t>
            </a:r>
            <a:r>
              <a:rPr lang="en-US" dirty="0"/>
              <a:t> property: another field against which the field being validated is to be compared</a:t>
            </a:r>
          </a:p>
          <a:p>
            <a:pPr lvl="1" algn="just">
              <a:buFont typeface="Arial" pitchFamily="34" charset="0"/>
              <a:buChar char="–"/>
              <a:defRPr/>
            </a:pPr>
            <a:r>
              <a:rPr lang="en-US" dirty="0">
                <a:latin typeface="Courier New" pitchFamily="49" charset="0"/>
                <a:ea typeface="+mn-ea"/>
                <a:cs typeface="Courier New" pitchFamily="49" charset="0"/>
              </a:rPr>
              <a:t>Type</a:t>
            </a:r>
            <a:r>
              <a:rPr lang="en-US" dirty="0"/>
              <a:t> property: the data type that must be used</a:t>
            </a:r>
          </a:p>
          <a:p>
            <a:pPr lvl="1" algn="just">
              <a:buFont typeface="Arial" pitchFamily="34" charset="0"/>
              <a:buChar char="–"/>
              <a:defRPr/>
            </a:pPr>
            <a:r>
              <a:rPr lang="en-US" dirty="0">
                <a:latin typeface="Courier New" pitchFamily="49" charset="0"/>
                <a:ea typeface="+mn-ea"/>
                <a:cs typeface="Courier New" pitchFamily="49" charset="0"/>
              </a:rPr>
              <a:t>Operator</a:t>
            </a:r>
            <a:r>
              <a:rPr lang="en-US" dirty="0"/>
              <a:t> property: the comparison type to perform</a:t>
            </a:r>
          </a:p>
          <a:p>
            <a:pPr lvl="1" algn="just">
              <a:buFont typeface="Arial" pitchFamily="34" charset="0"/>
              <a:buChar char="–"/>
              <a:defRPr/>
            </a:pPr>
            <a:r>
              <a:rPr lang="en-US" dirty="0">
                <a:latin typeface="Courier New" pitchFamily="49" charset="0"/>
                <a:ea typeface="+mn-ea"/>
                <a:cs typeface="Courier New" pitchFamily="49" charset="0"/>
              </a:rPr>
              <a:t>ValueToCompare</a:t>
            </a:r>
            <a:r>
              <a:rPr lang="en-US" dirty="0"/>
              <a:t> property: the value to be used in the comparison test</a:t>
            </a:r>
          </a:p>
        </p:txBody>
      </p:sp>
      <p:sp>
        <p:nvSpPr>
          <p:cNvPr id="962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466418D1-C623-4476-8590-2EAD684C2526}" type="slidenum">
              <a:rPr lang="en-US" altLang="en-US" sz="1050">
                <a:solidFill>
                  <a:srgbClr val="222222"/>
                </a:solidFill>
              </a:rPr>
              <a:pPr>
                <a:spcBef>
                  <a:spcPct val="0"/>
                </a:spcBef>
                <a:buSzTx/>
                <a:buFont typeface="Times New Roman" panose="02020603050405020304" pitchFamily="18" charset="0"/>
                <a:buNone/>
              </a:pPr>
              <a:t>67</a:t>
            </a:fld>
            <a:endParaRPr lang="en-US" altLang="en-US" sz="1050">
              <a:solidFill>
                <a:srgbClr val="222222"/>
              </a:solidFill>
            </a:endParaRPr>
          </a:p>
        </p:txBody>
      </p:sp>
    </p:spTree>
    <p:extLst>
      <p:ext uri="{BB962C8B-B14F-4D97-AF65-F5344CB8AC3E}">
        <p14:creationId xmlns:p14="http://schemas.microsoft.com/office/powerpoint/2010/main" val="1084746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dirty="0" err="1"/>
              <a:t>CompareValidator</a:t>
            </a:r>
            <a:r>
              <a:rPr lang="en-US" altLang="en-US" dirty="0"/>
              <a:t> Control (cont..)</a:t>
            </a:r>
            <a:r>
              <a:rPr lang="ar-SA" altLang="en-US" dirty="0">
                <a:cs typeface="Arial" panose="020B0604020202020204" pitchFamily="34" charset="0"/>
              </a:rPr>
              <a:t>‏</a:t>
            </a:r>
            <a:endParaRPr lang="en-US" altLang="en-US" dirty="0"/>
          </a:p>
        </p:txBody>
      </p:sp>
      <p:sp>
        <p:nvSpPr>
          <p:cNvPr id="97284" name="Slide Number Placeholder 3"/>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2D2A4D9F-AB71-443E-99B1-0145EE1F48D5}" type="slidenum">
              <a:rPr lang="en-US" altLang="en-US" sz="1050">
                <a:solidFill>
                  <a:srgbClr val="222222"/>
                </a:solidFill>
              </a:rPr>
              <a:pPr>
                <a:spcBef>
                  <a:spcPct val="0"/>
                </a:spcBef>
                <a:buSzTx/>
                <a:buFont typeface="Times New Roman" panose="02020603050405020304" pitchFamily="18" charset="0"/>
                <a:buNone/>
              </a:pPr>
              <a:t>68</a:t>
            </a:fld>
            <a:endParaRPr lang="en-US" altLang="en-US" sz="1050">
              <a:solidFill>
                <a:srgbClr val="222222"/>
              </a:solidFill>
            </a:endParaRPr>
          </a:p>
        </p:txBody>
      </p:sp>
      <p:pic>
        <p:nvPicPr>
          <p:cNvPr id="97285" name="Picture 2" descr="D:\Chimborazo LLC\ASP.NET\Figures\CH04\Tab04x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485901"/>
            <a:ext cx="6286500" cy="215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Text Box 4"/>
          <p:cNvSpPr txBox="1">
            <a:spLocks noChangeArrowheads="1"/>
          </p:cNvSpPr>
          <p:nvPr/>
        </p:nvSpPr>
        <p:spPr bwMode="auto">
          <a:xfrm>
            <a:off x="1428750" y="3714751"/>
            <a:ext cx="6286500" cy="2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spAutoFit/>
          </a:bodyP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600">
                <a:solidFill>
                  <a:schemeClr val="tx1"/>
                </a:solidFill>
                <a:latin typeface="Arial" panose="020B0604020202020204" pitchFamily="34"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tx1"/>
                </a:solidFill>
                <a:latin typeface="Arial" panose="020B0604020202020204" pitchFamily="34"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gn="ctr" eaLnBrk="1" hangingPunct="1">
              <a:spcBef>
                <a:spcPct val="0"/>
              </a:spcBef>
              <a:buClr>
                <a:srgbClr val="222222"/>
              </a:buClr>
              <a:buFontTx/>
              <a:buNone/>
            </a:pPr>
            <a:r>
              <a:rPr lang="en-US" altLang="en-US" sz="1350" b="1">
                <a:solidFill>
                  <a:srgbClr val="222222"/>
                </a:solidFill>
                <a:ea typeface="DejaVu Sans" pitchFamily="32" charset="0"/>
                <a:cs typeface="DejaVu Sans" pitchFamily="32" charset="0"/>
              </a:rPr>
              <a:t>Table 4-5</a:t>
            </a:r>
            <a:r>
              <a:rPr lang="en-US" altLang="en-US" sz="1350">
                <a:solidFill>
                  <a:srgbClr val="222222"/>
                </a:solidFill>
                <a:ea typeface="DejaVu Sans" pitchFamily="32" charset="0"/>
                <a:cs typeface="DejaVu Sans" pitchFamily="32" charset="0"/>
              </a:rPr>
              <a:t>  Comparison types of the Operator property</a:t>
            </a:r>
          </a:p>
        </p:txBody>
      </p:sp>
    </p:spTree>
    <p:extLst>
      <p:ext uri="{BB962C8B-B14F-4D97-AF65-F5344CB8AC3E}">
        <p14:creationId xmlns:p14="http://schemas.microsoft.com/office/powerpoint/2010/main" val="1584003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noGrp="1" noChangeArrowheads="1"/>
          </p:cNvSpPr>
          <p:nvPr>
            <p:ph type="title"/>
          </p:nvPr>
        </p:nvSpPr>
        <p:spPr/>
        <p:txBody>
          <a:bodyPr/>
          <a:lstStyle/>
          <a:p>
            <a:r>
              <a:rPr lang="en-US" altLang="en-US"/>
              <a:t>Summary</a:t>
            </a:r>
          </a:p>
        </p:txBody>
      </p:sp>
      <p:sp>
        <p:nvSpPr>
          <p:cNvPr id="98307" name="Content Placeholder 8"/>
          <p:cNvSpPr>
            <a:spLocks noGrp="1"/>
          </p:cNvSpPr>
          <p:nvPr>
            <p:ph idx="1"/>
          </p:nvPr>
        </p:nvSpPr>
        <p:spPr/>
        <p:txBody>
          <a:bodyPr>
            <a:normAutofit lnSpcReduction="10000"/>
          </a:bodyPr>
          <a:lstStyle/>
          <a:p>
            <a:pPr algn="just"/>
            <a:r>
              <a:rPr lang="en-US" altLang="en-US" dirty="0"/>
              <a:t>Use a conditional expression to test if a submitted variable contains a null value</a:t>
            </a:r>
          </a:p>
          <a:p>
            <a:pPr algn="just"/>
            <a:r>
              <a:rPr lang="en-US" altLang="en-US" dirty="0"/>
              <a:t>Use </a:t>
            </a:r>
            <a:r>
              <a:rPr lang="en-US" altLang="en-US" sz="1800" dirty="0" err="1">
                <a:latin typeface="Courier New" panose="02070309020205020404" pitchFamily="49" charset="0"/>
                <a:cs typeface="Courier New" panose="02070309020205020404" pitchFamily="49" charset="0"/>
              </a:rPr>
              <a:t>TryParse</a:t>
            </a:r>
            <a:r>
              <a:rPr lang="en-US" altLang="en-US" sz="1800" dirty="0">
                <a:latin typeface="Courier New" panose="02070309020205020404" pitchFamily="49" charset="0"/>
                <a:cs typeface="Courier New" panose="02070309020205020404" pitchFamily="49" charset="0"/>
              </a:rPr>
              <a:t>()</a:t>
            </a:r>
            <a:r>
              <a:rPr lang="en-US" altLang="en-US" dirty="0"/>
              <a:t> method to convert a string variable to a numeric data type</a:t>
            </a:r>
          </a:p>
          <a:p>
            <a:pPr algn="just"/>
            <a:r>
              <a:rPr lang="en-US" altLang="en-US" dirty="0"/>
              <a:t>Web Forms are used to quickly build dynamic interfaces using Web server controls</a:t>
            </a:r>
          </a:p>
          <a:p>
            <a:pPr algn="just"/>
            <a:r>
              <a:rPr lang="en-US" altLang="en-US" dirty="0"/>
              <a:t>Post back is the process by which form data is posted back to the same page by a Web form</a:t>
            </a:r>
          </a:p>
          <a:p>
            <a:pPr algn="just"/>
            <a:r>
              <a:rPr lang="en-US" altLang="en-US" dirty="0"/>
              <a:t>Use the </a:t>
            </a:r>
            <a:r>
              <a:rPr lang="en-US" altLang="en-US" sz="1800" dirty="0">
                <a:latin typeface="Courier New" panose="02070309020205020404" pitchFamily="49" charset="0"/>
                <a:cs typeface="Courier New" panose="02070309020205020404" pitchFamily="49" charset="0"/>
              </a:rPr>
              <a:t>Page</a:t>
            </a:r>
            <a:r>
              <a:rPr lang="en-US" altLang="en-US" dirty="0"/>
              <a:t> class’s </a:t>
            </a:r>
            <a:r>
              <a:rPr lang="en-US" altLang="en-US" sz="1800" dirty="0" err="1">
                <a:latin typeface="Courier New" panose="02070309020205020404" pitchFamily="49" charset="0"/>
                <a:cs typeface="Courier New" panose="02070309020205020404" pitchFamily="49" charset="0"/>
              </a:rPr>
              <a:t>IsPostBack</a:t>
            </a:r>
            <a:r>
              <a:rPr lang="en-US" altLang="en-US" dirty="0"/>
              <a:t> property to determine whether a Web form has already been submitted</a:t>
            </a:r>
          </a:p>
          <a:p>
            <a:pPr algn="just"/>
            <a:endParaRPr lang="en-US" altLang="en-US" dirty="0"/>
          </a:p>
        </p:txBody>
      </p:sp>
      <p:sp>
        <p:nvSpPr>
          <p:cNvPr id="983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8263871F-DFD9-47C4-BFCF-3A6BC02609C3}" type="slidenum">
              <a:rPr lang="en-US" altLang="en-US" sz="1050">
                <a:solidFill>
                  <a:srgbClr val="222222"/>
                </a:solidFill>
              </a:rPr>
              <a:pPr>
                <a:spcBef>
                  <a:spcPct val="0"/>
                </a:spcBef>
                <a:buSzTx/>
                <a:buFont typeface="Times New Roman" panose="02020603050405020304" pitchFamily="18" charset="0"/>
                <a:buNone/>
              </a:pPr>
              <a:t>69</a:t>
            </a:fld>
            <a:endParaRPr lang="en-US" altLang="en-US" sz="1050">
              <a:solidFill>
                <a:srgbClr val="222222"/>
              </a:solidFill>
            </a:endParaRPr>
          </a:p>
        </p:txBody>
      </p:sp>
    </p:spTree>
    <p:extLst>
      <p:ext uri="{BB962C8B-B14F-4D97-AF65-F5344CB8AC3E}">
        <p14:creationId xmlns:p14="http://schemas.microsoft.com/office/powerpoint/2010/main" val="31410292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US" altLang="en-US" dirty="0" err="1"/>
              <a:t>Request.QueryString</a:t>
            </a:r>
            <a:endParaRPr lang="en-US" altLang="en-US" dirty="0"/>
          </a:p>
        </p:txBody>
      </p:sp>
      <p:sp>
        <p:nvSpPr>
          <p:cNvPr id="12291" name="Rectangle 2"/>
          <p:cNvSpPr>
            <a:spLocks noGrp="1" noChangeArrowheads="1"/>
          </p:cNvSpPr>
          <p:nvPr>
            <p:ph idx="1"/>
          </p:nvPr>
        </p:nvSpPr>
        <p:spPr/>
        <p:txBody>
          <a:bodyPr/>
          <a:lstStyle/>
          <a:p>
            <a:r>
              <a:rPr lang="en-US" altLang="en-US" dirty="0"/>
              <a:t>Example:</a:t>
            </a:r>
          </a:p>
          <a:p>
            <a:pPr lvl="1"/>
            <a:r>
              <a:rPr lang="en-US" altLang="en-US" dirty="0"/>
              <a:t>In default.aspx	</a:t>
            </a:r>
          </a:p>
          <a:p>
            <a:pPr lvl="1"/>
            <a:endParaRPr lang="en-US" altLang="en-US" dirty="0"/>
          </a:p>
          <a:p>
            <a:pPr lvl="1"/>
            <a:endParaRPr lang="en-US" altLang="en-US" dirty="0"/>
          </a:p>
          <a:p>
            <a:pPr lvl="1"/>
            <a:endParaRPr lang="en-US" altLang="en-US" dirty="0"/>
          </a:p>
          <a:p>
            <a:pPr lvl="1"/>
            <a:endParaRPr lang="en-US" altLang="en-US" dirty="0"/>
          </a:p>
          <a:p>
            <a:pPr lvl="1"/>
            <a:r>
              <a:rPr lang="en-US" altLang="en-US" dirty="0"/>
              <a:t>In default2.aspx</a:t>
            </a:r>
          </a:p>
          <a:p>
            <a:endParaRPr lang="en-US" altLang="en-US" dirty="0"/>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693310A3-2202-47B7-9A3F-8922869D9753}" type="slidenum">
              <a:rPr lang="en-US" altLang="en-US" sz="1050">
                <a:solidFill>
                  <a:srgbClr val="222222"/>
                </a:solidFill>
              </a:rPr>
              <a:pPr>
                <a:spcBef>
                  <a:spcPct val="0"/>
                </a:spcBef>
                <a:buSzTx/>
                <a:buFont typeface="Times New Roman" panose="02020603050405020304" pitchFamily="18" charset="0"/>
                <a:buNone/>
              </a:pPr>
              <a:t>7</a:t>
            </a:fld>
            <a:endParaRPr lang="en-US" altLang="en-US" sz="1050">
              <a:solidFill>
                <a:srgbClr val="222222"/>
              </a:solidFill>
            </a:endParaRPr>
          </a:p>
        </p:txBody>
      </p:sp>
      <p:pic>
        <p:nvPicPr>
          <p:cNvPr id="7" name="Content Placeholder 5"/>
          <p:cNvPicPr>
            <a:picLocks noChangeAspect="1"/>
          </p:cNvPicPr>
          <p:nvPr/>
        </p:nvPicPr>
        <p:blipFill rotWithShape="1">
          <a:blip r:embed="rId3"/>
          <a:srcRect r="33341"/>
          <a:stretch/>
        </p:blipFill>
        <p:spPr bwMode="auto">
          <a:xfrm>
            <a:off x="1187624" y="3579862"/>
            <a:ext cx="4752528" cy="98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rotWithShape="1">
          <a:blip r:embed="rId4"/>
          <a:srcRect r="30643"/>
          <a:stretch/>
        </p:blipFill>
        <p:spPr>
          <a:xfrm>
            <a:off x="1187624" y="2067694"/>
            <a:ext cx="5328592" cy="936104"/>
          </a:xfrm>
          <a:prstGeom prst="rect">
            <a:avLst/>
          </a:prstGeom>
        </p:spPr>
      </p:pic>
    </p:spTree>
    <p:extLst>
      <p:ext uri="{BB962C8B-B14F-4D97-AF65-F5344CB8AC3E}">
        <p14:creationId xmlns:p14="http://schemas.microsoft.com/office/powerpoint/2010/main" val="19416580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Grp="1" noChangeArrowheads="1"/>
          </p:cNvSpPr>
          <p:nvPr>
            <p:ph type="title"/>
          </p:nvPr>
        </p:nvSpPr>
        <p:spPr/>
        <p:txBody>
          <a:bodyPr/>
          <a:lstStyle/>
          <a:p>
            <a:r>
              <a:rPr lang="en-US" altLang="en-US" dirty="0"/>
              <a:t>Summary (cont..)</a:t>
            </a:r>
            <a:r>
              <a:rPr lang="ar-SA" altLang="en-US" dirty="0">
                <a:cs typeface="Arial" panose="020B0604020202020204" pitchFamily="34" charset="0"/>
              </a:rPr>
              <a:t>‏</a:t>
            </a:r>
            <a:endParaRPr lang="en-US" altLang="en-US" dirty="0"/>
          </a:p>
        </p:txBody>
      </p:sp>
      <p:sp>
        <p:nvSpPr>
          <p:cNvPr id="100355" name="Content Placeholder 8"/>
          <p:cNvSpPr>
            <a:spLocks noGrp="1"/>
          </p:cNvSpPr>
          <p:nvPr>
            <p:ph idx="1"/>
          </p:nvPr>
        </p:nvSpPr>
        <p:spPr/>
        <p:txBody>
          <a:bodyPr>
            <a:normAutofit/>
          </a:bodyPr>
          <a:lstStyle/>
          <a:p>
            <a:pPr algn="just"/>
            <a:r>
              <a:rPr lang="en-US" altLang="en-US" dirty="0"/>
              <a:t>An event is a special circumstance monitored by the browser, to which your program can respond</a:t>
            </a:r>
          </a:p>
          <a:p>
            <a:pPr algn="just"/>
            <a:r>
              <a:rPr lang="en-US" altLang="en-US" dirty="0"/>
              <a:t>A function or method that executes in response to a specific event is called an event handler</a:t>
            </a:r>
          </a:p>
          <a:p>
            <a:pPr algn="just"/>
            <a:r>
              <a:rPr lang="en-US" altLang="en-US" dirty="0"/>
              <a:t>A code-behind page is a C# class file containing the C# methods and properties associated with an ASP.NET Web page</a:t>
            </a:r>
          </a:p>
          <a:p>
            <a:pPr algn="just"/>
            <a:r>
              <a:rPr lang="en-US" altLang="en-US" dirty="0"/>
              <a:t>Post back occurs each time that a server control event is raised</a:t>
            </a:r>
          </a:p>
          <a:p>
            <a:pPr algn="just"/>
            <a:r>
              <a:rPr lang="en-US" altLang="en-US" dirty="0"/>
              <a:t>Server controls are special types of HTML controls that can be programmatically manipulated</a:t>
            </a:r>
          </a:p>
          <a:p>
            <a:pPr algn="just"/>
            <a:endParaRPr lang="en-US" altLang="en-US" dirty="0"/>
          </a:p>
        </p:txBody>
      </p:sp>
      <p:sp>
        <p:nvSpPr>
          <p:cNvPr id="1003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5D572BAD-C9B4-4349-A383-179C589FD4F9}" type="slidenum">
              <a:rPr lang="en-US" altLang="en-US" sz="1050">
                <a:solidFill>
                  <a:srgbClr val="222222"/>
                </a:solidFill>
              </a:rPr>
              <a:pPr>
                <a:spcBef>
                  <a:spcPct val="0"/>
                </a:spcBef>
                <a:buSzTx/>
                <a:buFont typeface="Times New Roman" panose="02020603050405020304" pitchFamily="18" charset="0"/>
                <a:buNone/>
              </a:pPr>
              <a:t>70</a:t>
            </a:fld>
            <a:endParaRPr lang="en-US" altLang="en-US" sz="1050">
              <a:solidFill>
                <a:srgbClr val="222222"/>
              </a:solidFill>
            </a:endParaRPr>
          </a:p>
        </p:txBody>
      </p:sp>
    </p:spTree>
    <p:extLst>
      <p:ext uri="{BB962C8B-B14F-4D97-AF65-F5344CB8AC3E}">
        <p14:creationId xmlns:p14="http://schemas.microsoft.com/office/powerpoint/2010/main" val="38224436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
          <p:cNvSpPr>
            <a:spLocks noGrp="1" noChangeArrowheads="1"/>
          </p:cNvSpPr>
          <p:nvPr>
            <p:ph type="title"/>
          </p:nvPr>
        </p:nvSpPr>
        <p:spPr/>
        <p:txBody>
          <a:bodyPr/>
          <a:lstStyle/>
          <a:p>
            <a:r>
              <a:rPr lang="en-US" altLang="en-US" dirty="0"/>
              <a:t>Summary (cont..)</a:t>
            </a:r>
            <a:r>
              <a:rPr lang="ar-SA" altLang="en-US" dirty="0">
                <a:cs typeface="Arial" panose="020B0604020202020204" pitchFamily="34" charset="0"/>
              </a:rPr>
              <a:t>‏</a:t>
            </a:r>
            <a:endParaRPr lang="en-US" altLang="en-US" dirty="0"/>
          </a:p>
        </p:txBody>
      </p:sp>
      <p:sp>
        <p:nvSpPr>
          <p:cNvPr id="102403" name="Content Placeholder 12"/>
          <p:cNvSpPr>
            <a:spLocks noGrp="1"/>
          </p:cNvSpPr>
          <p:nvPr>
            <p:ph idx="1"/>
          </p:nvPr>
        </p:nvSpPr>
        <p:spPr/>
        <p:txBody>
          <a:bodyPr>
            <a:normAutofit lnSpcReduction="10000"/>
          </a:bodyPr>
          <a:lstStyle/>
          <a:p>
            <a:pPr algn="just"/>
            <a:r>
              <a:rPr lang="en-US" altLang="en-US" dirty="0"/>
              <a:t>A user control is a customized control containing multiple server controls and HTML elements</a:t>
            </a:r>
          </a:p>
          <a:p>
            <a:pPr algn="just"/>
            <a:r>
              <a:rPr lang="en-US" altLang="en-US" dirty="0"/>
              <a:t>Web parts controls allow users to control the behavior and appearance of an ASP.NET page from within the browser</a:t>
            </a:r>
          </a:p>
          <a:p>
            <a:pPr algn="just"/>
            <a:r>
              <a:rPr lang="en-US" altLang="en-US" dirty="0"/>
              <a:t>Image maps provide clickable areas on images for navigating to different Web pages</a:t>
            </a:r>
          </a:p>
          <a:p>
            <a:pPr algn="just"/>
            <a:r>
              <a:rPr lang="en-US" altLang="en-US" dirty="0" err="1"/>
              <a:t>RequiredFieldValidator</a:t>
            </a:r>
            <a:r>
              <a:rPr lang="en-US" altLang="en-US" dirty="0"/>
              <a:t> controls ensure that a value is entered into a specified field</a:t>
            </a:r>
          </a:p>
          <a:p>
            <a:pPr algn="just"/>
            <a:r>
              <a:rPr lang="en-US" altLang="en-US" dirty="0" err="1"/>
              <a:t>CompareValidator</a:t>
            </a:r>
            <a:r>
              <a:rPr lang="en-US" altLang="en-US" dirty="0"/>
              <a:t> control verifies that an entered value is of the specified data type </a:t>
            </a:r>
          </a:p>
        </p:txBody>
      </p:sp>
      <p:sp>
        <p:nvSpPr>
          <p:cNvPr id="1024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BF7490DD-D36F-4761-AD4D-227F5DAE33B7}" type="slidenum">
              <a:rPr lang="en-US" altLang="en-US" sz="1050">
                <a:solidFill>
                  <a:srgbClr val="222222"/>
                </a:solidFill>
              </a:rPr>
              <a:pPr>
                <a:spcBef>
                  <a:spcPct val="0"/>
                </a:spcBef>
                <a:buSzTx/>
                <a:buFont typeface="Times New Roman" panose="02020603050405020304" pitchFamily="18" charset="0"/>
                <a:buNone/>
              </a:pPr>
              <a:t>71</a:t>
            </a:fld>
            <a:endParaRPr lang="en-US" altLang="en-US" sz="1050">
              <a:solidFill>
                <a:srgbClr val="222222"/>
              </a:solidFill>
            </a:endParaRPr>
          </a:p>
        </p:txBody>
      </p:sp>
    </p:spTree>
    <p:extLst>
      <p:ext uri="{BB962C8B-B14F-4D97-AF65-F5344CB8AC3E}">
        <p14:creationId xmlns:p14="http://schemas.microsoft.com/office/powerpoint/2010/main" val="31580617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94852" y="1148232"/>
            <a:ext cx="4557658" cy="1592744"/>
          </a:xfrm>
          <a:prstGeom prst="rect">
            <a:avLst/>
          </a:prstGeom>
        </p:spPr>
        <p:txBody>
          <a:bodyPr wrap="none">
            <a:spAutoFit/>
          </a:bodyPr>
          <a:lstStyle/>
          <a:p>
            <a:pPr algn="ctr"/>
            <a:r>
              <a:rPr lang="en-MY" sz="9750" b="1" dirty="0">
                <a:solidFill>
                  <a:srgbClr val="003399"/>
                </a:solidFill>
              </a:rPr>
              <a:t>THANK</a:t>
            </a:r>
            <a:endParaRPr lang="en-MY" sz="9750" dirty="0">
              <a:solidFill>
                <a:srgbClr val="003399"/>
              </a:solidFill>
            </a:endParaRPr>
          </a:p>
        </p:txBody>
      </p:sp>
      <p:sp>
        <p:nvSpPr>
          <p:cNvPr id="10" name="Rectangle 9"/>
          <p:cNvSpPr/>
          <p:nvPr/>
        </p:nvSpPr>
        <p:spPr>
          <a:xfrm>
            <a:off x="2916739" y="1933062"/>
            <a:ext cx="3310522" cy="1823576"/>
          </a:xfrm>
          <a:prstGeom prst="rect">
            <a:avLst/>
          </a:prstGeom>
        </p:spPr>
        <p:txBody>
          <a:bodyPr wrap="none">
            <a:spAutoFit/>
          </a:bodyPr>
          <a:lstStyle/>
          <a:p>
            <a:pPr algn="ctr"/>
            <a:r>
              <a:rPr lang="en-MY" sz="11250" b="1" dirty="0">
                <a:solidFill>
                  <a:srgbClr val="003399"/>
                </a:solidFill>
              </a:rPr>
              <a:t>YOU</a:t>
            </a:r>
            <a:endParaRPr lang="en-MY" sz="11250" dirty="0">
              <a:solidFill>
                <a:srgbClr val="003399"/>
              </a:solidFill>
            </a:endParaRPr>
          </a:p>
        </p:txBody>
      </p:sp>
    </p:spTree>
    <p:extLst>
      <p:ext uri="{BB962C8B-B14F-4D97-AF65-F5344CB8AC3E}">
        <p14:creationId xmlns:p14="http://schemas.microsoft.com/office/powerpoint/2010/main" val="149516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4294967295"/>
          </p:nvPr>
        </p:nvSpPr>
        <p:spPr>
          <a:xfrm>
            <a:off x="6457950" y="4743450"/>
            <a:ext cx="154305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C9F1F2CF-0FDF-4F87-AF1D-20590D4E288A}" type="slidenum">
              <a:rPr lang="en-US" altLang="en-US" sz="1050">
                <a:solidFill>
                  <a:srgbClr val="222222"/>
                </a:solidFill>
              </a:rPr>
              <a:pPr>
                <a:spcBef>
                  <a:spcPct val="0"/>
                </a:spcBef>
                <a:buSzTx/>
                <a:buFont typeface="Times New Roman" panose="02020603050405020304" pitchFamily="18" charset="0"/>
                <a:buNone/>
              </a:pPr>
              <a:t>8</a:t>
            </a:fld>
            <a:endParaRPr lang="en-US" altLang="en-US" sz="1050">
              <a:solidFill>
                <a:srgbClr val="222222"/>
              </a:solidFill>
            </a:endParaRPr>
          </a:p>
        </p:txBody>
      </p:sp>
      <p:pic>
        <p:nvPicPr>
          <p:cNvPr id="14340" name="Picture 6" descr="D:\Chimborazo LLC\ASP.NET\Figures\CH04\04x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628650"/>
            <a:ext cx="3411141"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p:cNvSpPr txBox="1">
            <a:spLocks noChangeArrowheads="1"/>
          </p:cNvSpPr>
          <p:nvPr/>
        </p:nvSpPr>
        <p:spPr bwMode="auto">
          <a:xfrm>
            <a:off x="1828800" y="4343400"/>
            <a:ext cx="5657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Clr>
                <a:srgbClr val="FFFFFF"/>
              </a:buClr>
              <a:buFont typeface="Times New Roman" panose="02020603050405020304" pitchFamily="18" charset="0"/>
              <a:buNone/>
            </a:pPr>
            <a:r>
              <a:rPr lang="en-US" altLang="en-US" sz="1350" b="1"/>
              <a:t>Figure 4-1</a:t>
            </a:r>
            <a:r>
              <a:rPr lang="en-US" altLang="en-US" sz="1350"/>
              <a:t>:</a:t>
            </a:r>
            <a:r>
              <a:rPr lang="en-US" altLang="en-US" sz="1350" b="1"/>
              <a:t> </a:t>
            </a:r>
            <a:r>
              <a:rPr lang="en-US" altLang="en-US" sz="1350"/>
              <a:t>Big River Kayaking Individual Reservations page</a:t>
            </a:r>
          </a:p>
        </p:txBody>
      </p:sp>
    </p:spTree>
    <p:extLst>
      <p:ext uri="{BB962C8B-B14F-4D97-AF65-F5344CB8AC3E}">
        <p14:creationId xmlns:p14="http://schemas.microsoft.com/office/powerpoint/2010/main" val="3259722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normAutofit fontScale="90000"/>
          </a:bodyPr>
          <a:lstStyle/>
          <a:p>
            <a:r>
              <a:rPr lang="en-US" altLang="en-US"/>
              <a:t>Using a Single Page to </a:t>
            </a:r>
            <a:br>
              <a:rPr lang="en-US" altLang="en-US"/>
            </a:br>
            <a:r>
              <a:rPr lang="en-US" altLang="en-US"/>
              <a:t>Handle a Standard HTML Form</a:t>
            </a:r>
          </a:p>
        </p:txBody>
      </p:sp>
      <p:sp>
        <p:nvSpPr>
          <p:cNvPr id="10243" name="Rectangle 2"/>
          <p:cNvSpPr>
            <a:spLocks noGrp="1" noChangeArrowheads="1"/>
          </p:cNvSpPr>
          <p:nvPr>
            <p:ph idx="1"/>
          </p:nvPr>
        </p:nvSpPr>
        <p:spPr/>
        <p:txBody>
          <a:bodyPr>
            <a:noAutofit/>
          </a:bodyPr>
          <a:lstStyle/>
          <a:p>
            <a:pPr>
              <a:defRPr/>
            </a:pPr>
            <a:r>
              <a:rPr lang="en-US" sz="1400" dirty="0">
                <a:latin typeface="Arial" panose="020B0604020202020204" pitchFamily="34" charset="0"/>
                <a:cs typeface="Arial" panose="020B0604020202020204" pitchFamily="34" charset="0"/>
              </a:rPr>
              <a:t>To process form data, you should first check to ensure that the form fields are not empty</a:t>
            </a:r>
          </a:p>
          <a:p>
            <a:pPr lvl="1">
              <a:defRPr/>
            </a:pPr>
            <a:r>
              <a:rPr lang="en-US" sz="1400" dirty="0">
                <a:latin typeface="Arial" panose="020B0604020202020204" pitchFamily="34" charset="0"/>
                <a:cs typeface="Arial" panose="020B0604020202020204" pitchFamily="34" charset="0"/>
              </a:rPr>
              <a:t>Test the </a:t>
            </a:r>
            <a:r>
              <a:rPr lang="en-US" sz="1400" dirty="0">
                <a:latin typeface="Courier New" panose="02070309020205020404" pitchFamily="49" charset="0"/>
                <a:cs typeface="Courier New" panose="02070309020205020404" pitchFamily="49" charset="0"/>
              </a:rPr>
              <a:t>QueryString</a:t>
            </a:r>
            <a:r>
              <a:rPr lang="en-US" sz="1400" dirty="0">
                <a:latin typeface="Arial" panose="020B0604020202020204" pitchFamily="34" charset="0"/>
                <a:cs typeface="Arial" panose="020B0604020202020204" pitchFamily="34" charset="0"/>
              </a:rPr>
              <a:t> values for null or “ ”</a:t>
            </a:r>
          </a:p>
          <a:p>
            <a:pPr>
              <a:defRPr/>
            </a:pPr>
            <a:r>
              <a:rPr lang="en-US" sz="1400" dirty="0">
                <a:latin typeface="Arial" panose="020B0604020202020204" pitchFamily="34" charset="0"/>
                <a:cs typeface="Arial" panose="020B0604020202020204" pitchFamily="34" charset="0"/>
              </a:rPr>
              <a:t>Must convert the string data to numeric data types to do calculations</a:t>
            </a:r>
          </a:p>
          <a:p>
            <a:pPr>
              <a:defRPr/>
            </a:pPr>
            <a:r>
              <a:rPr lang="en-US" sz="1400" dirty="0">
                <a:latin typeface="Arial" panose="020B0604020202020204" pitchFamily="34" charset="0"/>
                <a:cs typeface="Arial" panose="020B0604020202020204" pitchFamily="34" charset="0"/>
              </a:rPr>
              <a:t>Use </a:t>
            </a:r>
            <a:r>
              <a:rPr lang="en-US" sz="1400" dirty="0">
                <a:latin typeface="Courier New" panose="02070309020205020404" pitchFamily="49" charset="0"/>
                <a:cs typeface="Courier New" panose="02070309020205020404" pitchFamily="49" charset="0"/>
              </a:rPr>
              <a:t>TryParse</a:t>
            </a:r>
            <a:r>
              <a:rPr lang="en-US" sz="1400" dirty="0">
                <a:latin typeface="Arial" panose="020B0604020202020204" pitchFamily="34" charset="0"/>
                <a:cs typeface="Arial" panose="020B0604020202020204" pitchFamily="34" charset="0"/>
              </a:rPr>
              <a:t>() method to ensure that the submitted form value can be safely converted to a numeric data type</a:t>
            </a:r>
          </a:p>
          <a:p>
            <a:pPr lvl="1">
              <a:defRPr/>
            </a:pPr>
            <a:r>
              <a:rPr lang="en-US" sz="1400" dirty="0">
                <a:latin typeface="Arial" panose="020B0604020202020204" pitchFamily="34" charset="0"/>
                <a:cs typeface="Arial" panose="020B0604020202020204" pitchFamily="34" charset="0"/>
              </a:rPr>
              <a:t>Syntax: </a:t>
            </a:r>
            <a:r>
              <a:rPr lang="en-US" sz="1400" dirty="0">
                <a:latin typeface="Courier New" panose="02070309020205020404" pitchFamily="49" charset="0"/>
                <a:cs typeface="Courier New" panose="02070309020205020404" pitchFamily="49" charset="0"/>
              </a:rPr>
              <a:t>type.TryParse(string, out variable)</a:t>
            </a:r>
          </a:p>
          <a:p>
            <a:pPr lvl="1">
              <a:buFont typeface="Arial" pitchFamily="34" charset="0"/>
              <a:buChar char="–"/>
              <a:defRPr/>
            </a:pPr>
            <a:r>
              <a:rPr lang="en-US" sz="1400" dirty="0" err="1">
                <a:latin typeface="Courier New" panose="02070309020205020404" pitchFamily="49" charset="0"/>
                <a:cs typeface="Courier New" panose="02070309020205020404" pitchFamily="49" charset="0"/>
              </a:rPr>
              <a:t>TryParse</a:t>
            </a:r>
            <a:r>
              <a:rPr lang="en-US" sz="1400" dirty="0">
                <a:latin typeface="Arial" panose="020B0604020202020204" pitchFamily="34" charset="0"/>
                <a:cs typeface="Arial" panose="020B0604020202020204" pitchFamily="34" charset="0"/>
              </a:rPr>
              <a:t>() returns false if there is no value</a:t>
            </a:r>
          </a:p>
          <a:p>
            <a:pPr lvl="1">
              <a:buFont typeface="Arial" pitchFamily="34" charset="0"/>
              <a:buChar char="–"/>
              <a:defRPr/>
            </a:pP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a:t>
            </a:r>
          </a:p>
          <a:p>
            <a:pPr marL="257175" lvl="1" indent="0">
              <a:buNone/>
              <a:defRPr/>
            </a:pPr>
            <a:r>
              <a:rPr lang="en-US" sz="1400" dirty="0">
                <a:solidFill>
                  <a:srgbClr val="7030A0"/>
                </a:solidFill>
                <a:latin typeface="Arial" panose="020B0604020202020204" pitchFamily="34" charset="0"/>
                <a:cs typeface="Arial" panose="020B0604020202020204" pitchFamily="34" charset="0"/>
              </a:rPr>
              <a:t>	</a:t>
            </a:r>
            <a:r>
              <a:rPr lang="en-US" sz="1400" dirty="0" err="1">
                <a:solidFill>
                  <a:srgbClr val="7030A0"/>
                </a:solidFill>
                <a:latin typeface="Courier New" panose="02070309020205020404" pitchFamily="49" charset="0"/>
                <a:cs typeface="Courier New" panose="02070309020205020404" pitchFamily="49" charset="0"/>
              </a:rPr>
              <a:t>int</a:t>
            </a:r>
            <a:r>
              <a:rPr lang="en-US" sz="1400" dirty="0">
                <a:solidFill>
                  <a:srgbClr val="7030A0"/>
                </a:solidFill>
                <a:latin typeface="Courier New" panose="02070309020205020404" pitchFamily="49" charset="0"/>
                <a:cs typeface="Courier New" panose="02070309020205020404" pitchFamily="49" charset="0"/>
              </a:rPr>
              <a:t> a;</a:t>
            </a:r>
          </a:p>
          <a:p>
            <a:pPr marL="257175" lvl="1" indent="0">
              <a:buNone/>
              <a:defRPr/>
            </a:pPr>
            <a:r>
              <a:rPr lang="en-US" sz="1400" dirty="0">
                <a:solidFill>
                  <a:srgbClr val="7030A0"/>
                </a:solidFill>
                <a:latin typeface="Courier New" panose="02070309020205020404" pitchFamily="49" charset="0"/>
                <a:cs typeface="Courier New" panose="02070309020205020404" pitchFamily="49" charset="0"/>
              </a:rPr>
              <a:t>	bool result;</a:t>
            </a:r>
          </a:p>
          <a:p>
            <a:pPr marL="257175" lvl="1" indent="0">
              <a:buNone/>
              <a:defRPr/>
            </a:pPr>
            <a:r>
              <a:rPr lang="en-US" sz="1400" dirty="0">
                <a:solidFill>
                  <a:srgbClr val="7030A0"/>
                </a:solidFill>
                <a:latin typeface="Courier New" panose="02070309020205020404" pitchFamily="49" charset="0"/>
                <a:cs typeface="Courier New" panose="02070309020205020404" pitchFamily="49" charset="0"/>
              </a:rPr>
              <a:t>	string </a:t>
            </a:r>
            <a:r>
              <a:rPr lang="en-US" sz="1400" dirty="0" err="1">
                <a:solidFill>
                  <a:srgbClr val="7030A0"/>
                </a:solidFill>
                <a:latin typeface="Courier New" panose="02070309020205020404" pitchFamily="49" charset="0"/>
                <a:cs typeface="Courier New" panose="02070309020205020404" pitchFamily="49" charset="0"/>
              </a:rPr>
              <a:t>myString</a:t>
            </a:r>
            <a:r>
              <a:rPr lang="en-US" sz="1400" dirty="0">
                <a:solidFill>
                  <a:srgbClr val="7030A0"/>
                </a:solidFill>
                <a:latin typeface="Courier New" panose="02070309020205020404" pitchFamily="49" charset="0"/>
                <a:cs typeface="Courier New" panose="02070309020205020404" pitchFamily="49" charset="0"/>
              </a:rPr>
              <a:t> = “23”;</a:t>
            </a:r>
          </a:p>
          <a:p>
            <a:pPr marL="257175" lvl="1" indent="0">
              <a:buNone/>
              <a:defRPr/>
            </a:pPr>
            <a:r>
              <a:rPr lang="en-US" sz="1400" dirty="0">
                <a:solidFill>
                  <a:srgbClr val="7030A0"/>
                </a:solidFill>
                <a:latin typeface="Courier New" panose="02070309020205020404" pitchFamily="49" charset="0"/>
                <a:cs typeface="Courier New" panose="02070309020205020404" pitchFamily="49" charset="0"/>
              </a:rPr>
              <a:t>	result = </a:t>
            </a:r>
            <a:r>
              <a:rPr lang="en-US" sz="1400" dirty="0" err="1">
                <a:solidFill>
                  <a:srgbClr val="7030A0"/>
                </a:solidFill>
                <a:latin typeface="Courier New" panose="02070309020205020404" pitchFamily="49" charset="0"/>
                <a:cs typeface="Courier New" panose="02070309020205020404" pitchFamily="49" charset="0"/>
              </a:rPr>
              <a:t>int.TryParse</a:t>
            </a:r>
            <a:r>
              <a:rPr lang="en-US" sz="1400" dirty="0">
                <a:solidFill>
                  <a:srgbClr val="7030A0"/>
                </a:solidFill>
                <a:latin typeface="Courier New" panose="02070309020205020404" pitchFamily="49" charset="0"/>
                <a:cs typeface="Courier New" panose="02070309020205020404" pitchFamily="49" charset="0"/>
              </a:rPr>
              <a:t>(</a:t>
            </a:r>
            <a:r>
              <a:rPr lang="en-US" sz="1400" dirty="0" err="1">
                <a:solidFill>
                  <a:srgbClr val="7030A0"/>
                </a:solidFill>
                <a:latin typeface="Courier New" panose="02070309020205020404" pitchFamily="49" charset="0"/>
                <a:cs typeface="Courier New" panose="02070309020205020404" pitchFamily="49" charset="0"/>
              </a:rPr>
              <a:t>myString</a:t>
            </a:r>
            <a:r>
              <a:rPr lang="en-US" sz="1400" dirty="0">
                <a:solidFill>
                  <a:srgbClr val="7030A0"/>
                </a:solidFill>
                <a:latin typeface="Courier New" panose="02070309020205020404" pitchFamily="49" charset="0"/>
                <a:cs typeface="Courier New" panose="02070309020205020404" pitchFamily="49" charset="0"/>
              </a:rPr>
              <a:t>, out a);</a:t>
            </a:r>
          </a:p>
          <a:p>
            <a:pPr marL="257175" lvl="1" indent="0">
              <a:buNone/>
              <a:defRPr/>
            </a:pPr>
            <a:r>
              <a:rPr lang="en-US" sz="1400" dirty="0">
                <a:solidFill>
                  <a:srgbClr val="7030A0"/>
                </a:solidFill>
                <a:latin typeface="Courier New" panose="02070309020205020404" pitchFamily="49" charset="0"/>
                <a:cs typeface="Courier New" panose="02070309020205020404" pitchFamily="49" charset="0"/>
              </a:rPr>
              <a:t>	</a:t>
            </a:r>
            <a:r>
              <a:rPr lang="en-US" sz="1400" dirty="0" err="1">
                <a:solidFill>
                  <a:srgbClr val="7030A0"/>
                </a:solidFill>
                <a:latin typeface="Courier New" panose="02070309020205020404" pitchFamily="49" charset="0"/>
                <a:cs typeface="Courier New" panose="02070309020205020404" pitchFamily="49" charset="0"/>
              </a:rPr>
              <a:t>Console.WriteLine</a:t>
            </a:r>
            <a:r>
              <a:rPr lang="en-US" sz="1400" dirty="0">
                <a:solidFill>
                  <a:srgbClr val="7030A0"/>
                </a:solidFill>
                <a:latin typeface="Courier New" panose="02070309020205020404" pitchFamily="49" charset="0"/>
                <a:cs typeface="Courier New" panose="02070309020205020404" pitchFamily="49" charset="0"/>
              </a:rPr>
              <a:t>(“String is numeric!” + result);</a:t>
            </a:r>
          </a:p>
          <a:p>
            <a:pPr>
              <a:defRPr/>
            </a:pPr>
            <a:endParaRPr lang="en-US" sz="1400" dirty="0">
              <a:latin typeface="Arial" panose="020B0604020202020204" pitchFamily="34" charset="0"/>
              <a:cs typeface="Arial" panose="020B0604020202020204" pitchFamily="34" charset="0"/>
            </a:endParaRPr>
          </a:p>
          <a:p>
            <a:pPr lvl="1">
              <a:defRPr/>
            </a:pPr>
            <a:endParaRPr lang="en-US" sz="1400" dirty="0">
              <a:latin typeface="Arial" panose="020B0604020202020204" pitchFamily="34" charset="0"/>
              <a:cs typeface="Arial" panose="020B0604020202020204" pitchFamily="34" charset="0"/>
            </a:endParaRPr>
          </a:p>
          <a:p>
            <a:pPr lvl="1">
              <a:defRPr/>
            </a:pPr>
            <a:endParaRPr lang="en-US" sz="1400" dirty="0">
              <a:latin typeface="Arial" panose="020B0604020202020204" pitchFamily="34" charset="0"/>
              <a:cs typeface="Arial" panose="020B0604020202020204" pitchFamily="34" charset="0"/>
            </a:endParaRPr>
          </a:p>
          <a:p>
            <a:pPr lvl="1">
              <a:defRPr/>
            </a:pPr>
            <a:endParaRPr lang="en-US" sz="1400" dirty="0">
              <a:latin typeface="Arial" panose="020B0604020202020204" pitchFamily="34" charset="0"/>
              <a:cs typeface="Arial" panose="020B0604020202020204" pitchFamily="34" charset="0"/>
            </a:endParaRPr>
          </a:p>
        </p:txBody>
      </p:sp>
      <p:sp>
        <p:nvSpPr>
          <p:cNvPr id="163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1950">
                <a:solidFill>
                  <a:schemeClr val="tx1"/>
                </a:solidFill>
                <a:latin typeface="Arial" panose="020B0604020202020204" pitchFamily="34" charset="0"/>
              </a:defRPr>
            </a:lvl1pPr>
            <a:lvl2pPr marL="557213" indent="-214313">
              <a:spcBef>
                <a:spcPct val="20000"/>
              </a:spcBef>
              <a:buChar char="–"/>
              <a:defRPr sz="1800">
                <a:solidFill>
                  <a:schemeClr val="tx1"/>
                </a:solidFill>
                <a:latin typeface="Arial" panose="020B0604020202020204" pitchFamily="34" charset="0"/>
              </a:defRPr>
            </a:lvl2pPr>
            <a:lvl3pPr marL="857250" indent="-171450">
              <a:spcBef>
                <a:spcPct val="20000"/>
              </a:spcBef>
              <a:buChar char="•"/>
              <a:defRPr sz="1650">
                <a:solidFill>
                  <a:schemeClr val="tx1"/>
                </a:solidFill>
                <a:latin typeface="Arial" panose="020B0604020202020204" pitchFamily="34" charset="0"/>
              </a:defRPr>
            </a:lvl3pPr>
            <a:lvl4pPr marL="1200150" indent="-171450">
              <a:spcBef>
                <a:spcPct val="20000"/>
              </a:spcBef>
              <a:buChar char="–"/>
              <a:defRPr sz="165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defTabSz="34290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SzTx/>
              <a:buFont typeface="Times New Roman" panose="02020603050405020304" pitchFamily="18" charset="0"/>
              <a:buNone/>
            </a:pPr>
            <a:fld id="{DD99B4E0-F558-4EC9-8CDE-5C060BE6843B}" type="slidenum">
              <a:rPr lang="en-US" altLang="en-US" sz="1050">
                <a:solidFill>
                  <a:srgbClr val="222222"/>
                </a:solidFill>
              </a:rPr>
              <a:pPr>
                <a:spcBef>
                  <a:spcPct val="0"/>
                </a:spcBef>
                <a:buSzTx/>
                <a:buFont typeface="Times New Roman" panose="02020603050405020304" pitchFamily="18" charset="0"/>
                <a:buNone/>
              </a:pPr>
              <a:t>9</a:t>
            </a:fld>
            <a:endParaRPr lang="en-US" altLang="en-US" sz="1050">
              <a:solidFill>
                <a:srgbClr val="222222"/>
              </a:solidFill>
            </a:endParaRPr>
          </a:p>
        </p:txBody>
      </p:sp>
    </p:spTree>
    <p:extLst>
      <p:ext uri="{BB962C8B-B14F-4D97-AF65-F5344CB8AC3E}">
        <p14:creationId xmlns:p14="http://schemas.microsoft.com/office/powerpoint/2010/main" val="17873538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Slide PNC 2021 v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THM">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TotalTime>
  <Words>3763</Words>
  <Application>Microsoft Office PowerPoint</Application>
  <PresentationFormat>On-screen Show (16:9)</PresentationFormat>
  <Paragraphs>514</Paragraphs>
  <Slides>72</Slides>
  <Notes>46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72</vt:i4>
      </vt:variant>
    </vt:vector>
  </HeadingPairs>
  <TitlesOfParts>
    <vt:vector size="82" baseType="lpstr">
      <vt:lpstr>Arial</vt:lpstr>
      <vt:lpstr>Bookman Old Style</vt:lpstr>
      <vt:lpstr>Calibri</vt:lpstr>
      <vt:lpstr>Courier New</vt:lpstr>
      <vt:lpstr>Times New Roman</vt:lpstr>
      <vt:lpstr>Tw Cen MT</vt:lpstr>
      <vt:lpstr>Wingdings</vt:lpstr>
      <vt:lpstr>Custom Design</vt:lpstr>
      <vt:lpstr>Template Slide PNC 2021 v4</vt:lpstr>
      <vt:lpstr>1_Custom Design</vt:lpstr>
      <vt:lpstr>BIE 33103  DOTNET PROGRAMMING</vt:lpstr>
      <vt:lpstr>OVERVIEW</vt:lpstr>
      <vt:lpstr>Introduction to GUI</vt:lpstr>
      <vt:lpstr>GUI application in ASP.net</vt:lpstr>
      <vt:lpstr>Introduction to Web Forms and Controls</vt:lpstr>
      <vt:lpstr>Understanding ASP.NET Web Forms and Server Controls</vt:lpstr>
      <vt:lpstr>Request.QueryString</vt:lpstr>
      <vt:lpstr>PowerPoint Presentation</vt:lpstr>
      <vt:lpstr>Using a Single Page to  Handle a Standard HTML Form</vt:lpstr>
      <vt:lpstr>Using Web Forms</vt:lpstr>
      <vt:lpstr>Using Web Forms (cont..)‏</vt:lpstr>
      <vt:lpstr>Using Web Forms (cont..)‏</vt:lpstr>
      <vt:lpstr>Using Web Forms (cont..)‏</vt:lpstr>
      <vt:lpstr>Using Web Forms (cont..)‏</vt:lpstr>
      <vt:lpstr>Using Web Forms (cont..)‏</vt:lpstr>
      <vt:lpstr>Using Web Forms (cont..)‏</vt:lpstr>
      <vt:lpstr>Understanding Events</vt:lpstr>
      <vt:lpstr>Application and Session Events</vt:lpstr>
      <vt:lpstr>Page and Control Events</vt:lpstr>
      <vt:lpstr>Understanding Events (cont..)‏</vt:lpstr>
      <vt:lpstr>Understanding Events</vt:lpstr>
      <vt:lpstr>Writing Event Handlers</vt:lpstr>
      <vt:lpstr>Writing Event Handlers (cont..)‏</vt:lpstr>
      <vt:lpstr>Writing Event Handlers (cont..)‏</vt:lpstr>
      <vt:lpstr>Writing Event Handlers (cont..)‏</vt:lpstr>
      <vt:lpstr>Writing Event Handlers (cont..)‏</vt:lpstr>
      <vt:lpstr>Writing Event Handlers (cont..)‏</vt:lpstr>
      <vt:lpstr>Working with Control Events</vt:lpstr>
      <vt:lpstr>What Are the Different  Types of Controls?</vt:lpstr>
      <vt:lpstr>What Are the Different  Types of Controls? (cont..)‏</vt:lpstr>
      <vt:lpstr>What Are the Different  Types of Controls? (cont..)‏</vt:lpstr>
      <vt:lpstr>Using ASP.NET Standard Controls</vt:lpstr>
      <vt:lpstr>Text and Image Controls</vt:lpstr>
      <vt:lpstr>Text and Image Controls</vt:lpstr>
      <vt:lpstr>Text and Image Controls (cont..)‏</vt:lpstr>
      <vt:lpstr>Text and Image Controls (cont..)‏</vt:lpstr>
      <vt:lpstr>Hyperlink Controls</vt:lpstr>
      <vt:lpstr>Hyperlink Controls (cont..)‏</vt:lpstr>
      <vt:lpstr>Hyperlink Controls (cont..)‏</vt:lpstr>
      <vt:lpstr>PowerPoint Presentation</vt:lpstr>
      <vt:lpstr>Hyperlink Controls (cont..)‏</vt:lpstr>
      <vt:lpstr>Form Controls</vt:lpstr>
      <vt:lpstr>TextBox and HiddenField Controls</vt:lpstr>
      <vt:lpstr>Button, ImageButton,  and LinkButton Controls </vt:lpstr>
      <vt:lpstr>Button, ImageButton,  and LinkButton Controls (cont..)‏</vt:lpstr>
      <vt:lpstr>Button, ImageButton,  and LinkButton Controls (cont..)‏</vt:lpstr>
      <vt:lpstr>RadioButton and RadioButtonList Controls</vt:lpstr>
      <vt:lpstr>RadioButton and RadioButtonList Controls (cont..)‏</vt:lpstr>
      <vt:lpstr>CheckBox and CheckBoxList Controls</vt:lpstr>
      <vt:lpstr>CheckBox and CheckBoxList Controls (cont..)‏</vt:lpstr>
      <vt:lpstr>CheckBox and CheckBoxList Controls (cont..)‏</vt:lpstr>
      <vt:lpstr>ListBox and DropDownList Controls</vt:lpstr>
      <vt:lpstr>ListBox and DropDownList Controls (cont..)‏</vt:lpstr>
      <vt:lpstr>ListBox and DropDownList Controls (cont..)‏</vt:lpstr>
      <vt:lpstr>ListBox and DropDownList Controls (cont..)‏</vt:lpstr>
      <vt:lpstr>Common control events</vt:lpstr>
      <vt:lpstr>ListBox and DropDownList Controls (cont..)‏</vt:lpstr>
      <vt:lpstr>Default Event</vt:lpstr>
      <vt:lpstr>Some default events for common control</vt:lpstr>
      <vt:lpstr>Example:</vt:lpstr>
      <vt:lpstr>Example:</vt:lpstr>
      <vt:lpstr>PowerPoint Presentation</vt:lpstr>
      <vt:lpstr>Validating User Input  with Validation Controls</vt:lpstr>
      <vt:lpstr>Validating User Input  with Validation Controls</vt:lpstr>
      <vt:lpstr>RequiredFieldValidator Control</vt:lpstr>
      <vt:lpstr>RequiredFieldValidator Control (cont..)‏</vt:lpstr>
      <vt:lpstr>CompareValidator Control</vt:lpstr>
      <vt:lpstr>CompareValidator Control (cont..)‏</vt:lpstr>
      <vt:lpstr>Summary</vt:lpstr>
      <vt:lpstr>Summary (cont..)‏</vt:lpstr>
      <vt:lpstr>Summary (cont..)‏</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Shahreen Binti Kasim</cp:lastModifiedBy>
  <cp:revision>145</cp:revision>
  <cp:lastPrinted>2017-09-11T22:22:00Z</cp:lastPrinted>
  <dcterms:created xsi:type="dcterms:W3CDTF">2014-04-01T16:27:38Z</dcterms:created>
  <dcterms:modified xsi:type="dcterms:W3CDTF">2023-11-05T08:09:03Z</dcterms:modified>
</cp:coreProperties>
</file>