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
      <p:font typeface="Pacifico"/>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938DD3-BE2A-4E30-A1B0-2DFCD9B43BCA}">
  <a:tblStyle styleId="{24938DD3-BE2A-4E30-A1B0-2DFCD9B43B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Pacific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b2a2e76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b2a2e76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c3f1897a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c3f1897a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c3f1897a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c3f1897a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c3f1897a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c3f1897a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b4fb3a6f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b4fb3a6f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b4fb3a6f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b4fb3a6f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2c3785b0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2c3785b0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2c3785b06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2c3785b0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c3f1897a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c3f1897a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c3785b06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c3785b0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c3f1897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c3f1897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c3f1897a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c3f1897a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c3f1897a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c3f1897a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c3f1897a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c3f1897a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461075"/>
            <a:ext cx="8520600" cy="410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Roboto"/>
                <a:ea typeface="Roboto"/>
                <a:cs typeface="Roboto"/>
                <a:sym typeface="Roboto"/>
              </a:rPr>
              <a:t>void message(profile acc):- </a:t>
            </a:r>
            <a:r>
              <a:rPr lang="en" sz="1400">
                <a:solidFill>
                  <a:schemeClr val="dk1"/>
                </a:solidFill>
                <a:latin typeface="Roboto"/>
                <a:ea typeface="Roboto"/>
                <a:cs typeface="Roboto"/>
                <a:sym typeface="Roboto"/>
              </a:rPr>
              <a:t>This function allows a user to send a message to another user by adding the message to both users' message files. It first checks if the user is a follower or following the recipient before sending the message.</a:t>
            </a:r>
            <a:endParaRPr sz="1400">
              <a:solidFill>
                <a:schemeClr val="dk1"/>
              </a:solidFill>
              <a:latin typeface="Roboto"/>
              <a:ea typeface="Roboto"/>
              <a:cs typeface="Roboto"/>
              <a:sym typeface="Roboto"/>
            </a:endParaRPr>
          </a:p>
          <a:p>
            <a:pPr indent="0" lvl="0" marL="0" rtl="0" algn="l">
              <a:spcBef>
                <a:spcPts val="1200"/>
              </a:spcBef>
              <a:spcAft>
                <a:spcPts val="0"/>
              </a:spcAft>
              <a:buNone/>
            </a:pPr>
            <a:r>
              <a:rPr b="1" lang="en" sz="1400">
                <a:solidFill>
                  <a:schemeClr val="dk1"/>
                </a:solidFill>
                <a:latin typeface="Roboto"/>
                <a:ea typeface="Roboto"/>
                <a:cs typeface="Roboto"/>
                <a:sym typeface="Roboto"/>
              </a:rPr>
              <a:t>void update_profile(profile &amp;acc):- </a:t>
            </a:r>
            <a:r>
              <a:rPr lang="en" sz="1400">
                <a:solidFill>
                  <a:schemeClr val="dk1"/>
                </a:solidFill>
                <a:latin typeface="Roboto"/>
                <a:ea typeface="Roboto"/>
                <a:cs typeface="Roboto"/>
                <a:sym typeface="Roboto"/>
              </a:rPr>
              <a:t>This function allows a user to update their profile information by providing options to change their name, phone number, or date of birth. The function takes a reference to the user's profile object as input, and updates the relevant fields based on user input. The function uses a while loop to repeatedly present options to the user until they choose to exit.</a:t>
            </a:r>
            <a:endParaRPr sz="1400">
              <a:solidFill>
                <a:schemeClr val="dk1"/>
              </a:solidFill>
              <a:latin typeface="Roboto"/>
              <a:ea typeface="Roboto"/>
              <a:cs typeface="Roboto"/>
              <a:sym typeface="Roboto"/>
            </a:endParaRPr>
          </a:p>
          <a:p>
            <a:pPr indent="0" lvl="0" marL="0" rtl="0" algn="l">
              <a:spcBef>
                <a:spcPts val="1200"/>
              </a:spcBef>
              <a:spcAft>
                <a:spcPts val="0"/>
              </a:spcAft>
              <a:buNone/>
            </a:pPr>
            <a:r>
              <a:rPr b="1" lang="en" sz="1400">
                <a:solidFill>
                  <a:schemeClr val="dk1"/>
                </a:solidFill>
                <a:latin typeface="Roboto"/>
                <a:ea typeface="Roboto"/>
                <a:cs typeface="Roboto"/>
                <a:sym typeface="Roboto"/>
              </a:rPr>
              <a:t>void see_follower(string email):- </a:t>
            </a:r>
            <a:r>
              <a:rPr lang="en" sz="1400">
                <a:solidFill>
                  <a:schemeClr val="dk1"/>
                </a:solidFill>
                <a:latin typeface="Roboto"/>
                <a:ea typeface="Roboto"/>
                <a:cs typeface="Roboto"/>
                <a:sym typeface="Roboto"/>
              </a:rPr>
              <a:t>This function takes an email as input and make the friends class and retrieve the list of followers for the given email. It then prints the index and email of each follower using a loop and the cout statement.</a:t>
            </a:r>
            <a:endParaRPr sz="1400">
              <a:solidFill>
                <a:schemeClr val="dk1"/>
              </a:solidFill>
              <a:latin typeface="Roboto"/>
              <a:ea typeface="Roboto"/>
              <a:cs typeface="Roboto"/>
              <a:sym typeface="Roboto"/>
            </a:endParaRPr>
          </a:p>
          <a:p>
            <a:pPr indent="0" lvl="0" marL="0" rtl="0" algn="l">
              <a:spcBef>
                <a:spcPts val="1200"/>
              </a:spcBef>
              <a:spcAft>
                <a:spcPts val="1200"/>
              </a:spcAft>
              <a:buNone/>
            </a:pPr>
            <a:r>
              <a:rPr b="1" lang="en" sz="1400">
                <a:solidFill>
                  <a:schemeClr val="dk1"/>
                </a:solidFill>
                <a:latin typeface="Roboto"/>
                <a:ea typeface="Roboto"/>
                <a:cs typeface="Roboto"/>
                <a:sym typeface="Roboto"/>
              </a:rPr>
              <a:t>void see_following(string email):- </a:t>
            </a:r>
            <a:r>
              <a:rPr lang="en" sz="1400">
                <a:solidFill>
                  <a:schemeClr val="dk1"/>
                </a:solidFill>
                <a:latin typeface="Roboto"/>
                <a:ea typeface="Roboto"/>
                <a:cs typeface="Roboto"/>
                <a:sym typeface="Roboto"/>
              </a:rPr>
              <a:t>The functions see follower and see following take an email address as input and display the list of followers and following, respectively, for the user with that email address. They use the friends class to retrieve the list of followers and following from the appropriate file and display them on the console.</a:t>
            </a:r>
            <a:endParaRPr sz="14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341450"/>
            <a:ext cx="8520600" cy="42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Roboto"/>
                <a:ea typeface="Roboto"/>
                <a:cs typeface="Roboto"/>
                <a:sym typeface="Roboto"/>
              </a:rPr>
              <a:t>void see_message(string email):- </a:t>
            </a:r>
            <a:r>
              <a:rPr lang="en" sz="1400">
                <a:solidFill>
                  <a:schemeClr val="dk1"/>
                </a:solidFill>
                <a:latin typeface="Roboto"/>
                <a:ea typeface="Roboto"/>
                <a:cs typeface="Roboto"/>
                <a:sym typeface="Roboto"/>
              </a:rPr>
              <a:t>This function displays the messages sent and received by the user whose email ID is provided as a parameter. It reads the message file of the user and displays the content line by line.</a:t>
            </a:r>
            <a:endParaRPr sz="1400">
              <a:solidFill>
                <a:schemeClr val="dk1"/>
              </a:solidFill>
              <a:latin typeface="Roboto"/>
              <a:ea typeface="Roboto"/>
              <a:cs typeface="Roboto"/>
              <a:sym typeface="Roboto"/>
            </a:endParaRPr>
          </a:p>
          <a:p>
            <a:pPr indent="0" lvl="0" marL="0" rtl="0" algn="l">
              <a:spcBef>
                <a:spcPts val="1200"/>
              </a:spcBef>
              <a:spcAft>
                <a:spcPts val="0"/>
              </a:spcAft>
              <a:buNone/>
            </a:pPr>
            <a:r>
              <a:rPr b="1" lang="en" sz="1400">
                <a:solidFill>
                  <a:schemeClr val="dk1"/>
                </a:solidFill>
                <a:latin typeface="Roboto"/>
                <a:ea typeface="Roboto"/>
                <a:cs typeface="Roboto"/>
                <a:sym typeface="Roboto"/>
              </a:rPr>
              <a:t>void see_other_profile(user users,string s,profile acc):- </a:t>
            </a:r>
            <a:r>
              <a:rPr lang="en" sz="1400">
                <a:solidFill>
                  <a:schemeClr val="dk1"/>
                </a:solidFill>
                <a:latin typeface="Roboto"/>
                <a:ea typeface="Roboto"/>
                <a:cs typeface="Roboto"/>
                <a:sym typeface="Roboto"/>
              </a:rPr>
              <a:t>This function allows the user to see the profile of another user. It takes the user object, the email of the profile to be seen, and the profile of the current user as input. If the profile is public or the user is a follower/following the profile, the profile information is read from the file and displayed using the see_profile function. Otherwise, it prints a message saying that the profile is private.</a:t>
            </a:r>
            <a:endParaRPr sz="1400">
              <a:solidFill>
                <a:schemeClr val="dk1"/>
              </a:solidFill>
              <a:latin typeface="Roboto"/>
              <a:ea typeface="Roboto"/>
              <a:cs typeface="Roboto"/>
              <a:sym typeface="Roboto"/>
            </a:endParaRPr>
          </a:p>
          <a:p>
            <a:pPr indent="0" lvl="0" marL="0" rtl="0" algn="l">
              <a:spcBef>
                <a:spcPts val="1200"/>
              </a:spcBef>
              <a:spcAft>
                <a:spcPts val="0"/>
              </a:spcAft>
              <a:buNone/>
            </a:pPr>
            <a:r>
              <a:rPr b="1" lang="en" sz="1400">
                <a:solidFill>
                  <a:schemeClr val="dk1"/>
                </a:solidFill>
                <a:latin typeface="Roboto"/>
                <a:ea typeface="Roboto"/>
                <a:cs typeface="Roboto"/>
                <a:sym typeface="Roboto"/>
              </a:rPr>
              <a:t>void see_post(string email):- </a:t>
            </a:r>
            <a:r>
              <a:rPr lang="en" sz="1400">
                <a:solidFill>
                  <a:schemeClr val="dk1"/>
                </a:solidFill>
                <a:latin typeface="Roboto"/>
                <a:ea typeface="Roboto"/>
                <a:cs typeface="Roboto"/>
                <a:sym typeface="Roboto"/>
              </a:rPr>
              <a:t>This function reads and displays the posts of a user from their post file. It opens the file "email + post.txt" and reads each line until the end of file is reached. It then outputs each line to the console.</a:t>
            </a:r>
            <a:endParaRPr sz="1400">
              <a:solidFill>
                <a:schemeClr val="dk1"/>
              </a:solidFill>
              <a:latin typeface="Roboto"/>
              <a:ea typeface="Roboto"/>
              <a:cs typeface="Roboto"/>
              <a:sym typeface="Roboto"/>
            </a:endParaRPr>
          </a:p>
          <a:p>
            <a:pPr indent="0" lvl="0" marL="0" rtl="0" algn="l">
              <a:spcBef>
                <a:spcPts val="1200"/>
              </a:spcBef>
              <a:spcAft>
                <a:spcPts val="1200"/>
              </a:spcAft>
              <a:buNone/>
            </a:pPr>
            <a:r>
              <a:rPr b="1" lang="en" sz="1400">
                <a:solidFill>
                  <a:schemeClr val="dk1"/>
                </a:solidFill>
                <a:latin typeface="Roboto"/>
                <a:ea typeface="Roboto"/>
                <a:cs typeface="Roboto"/>
                <a:sym typeface="Roboto"/>
              </a:rPr>
              <a:t>void post(string email):- </a:t>
            </a:r>
            <a:r>
              <a:rPr lang="en" sz="1400">
                <a:solidFill>
                  <a:schemeClr val="dk1"/>
                </a:solidFill>
                <a:latin typeface="Roboto"/>
                <a:ea typeface="Roboto"/>
                <a:cs typeface="Roboto"/>
                <a:sym typeface="Roboto"/>
              </a:rPr>
              <a:t>This function allows a user to create a post and update their own "post.txt" file, as well as the "post.txt" files of all their followers and followings. The function takes in the user's email as a parameter, prompts the user to input the post message, and then updates the appropriate files.</a:t>
            </a:r>
            <a:endParaRPr sz="14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4"/>
          <p:cNvSpPr txBox="1"/>
          <p:nvPr>
            <p:ph idx="1" type="body"/>
          </p:nvPr>
        </p:nvSpPr>
        <p:spPr>
          <a:xfrm>
            <a:off x="311700" y="384950"/>
            <a:ext cx="8520600" cy="4183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void login(user users,profile acc):-</a:t>
            </a:r>
            <a:r>
              <a:rPr lang="en" sz="1300">
                <a:solidFill>
                  <a:schemeClr val="dk1"/>
                </a:solidFill>
                <a:latin typeface="Roboto"/>
                <a:ea typeface="Roboto"/>
                <a:cs typeface="Roboto"/>
                <a:sym typeface="Roboto"/>
              </a:rPr>
              <a:t>This function implements the main menu for a user who has successfully logged in. It presents the user with a list of options and allows them to choose what action to take. Here's a breakdown of each option:</a:t>
            </a:r>
            <a:endParaRPr sz="1300">
              <a:solidFill>
                <a:schemeClr val="dk1"/>
              </a:solidFill>
              <a:latin typeface="Roboto"/>
              <a:ea typeface="Roboto"/>
              <a:cs typeface="Roboto"/>
              <a:sym typeface="Roboto"/>
            </a:endParaRPr>
          </a:p>
          <a:p>
            <a:pPr indent="-311150" lvl="0" marL="457200" rtl="0" algn="l">
              <a:spcBef>
                <a:spcPts val="150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"see profile": calls the see profile function to display the user's own profile information.</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"follow": calls the follow function to allow the user to follow another user.</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"send message": calls the message function to allow the user to send a message to another user.</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"see message": calls the see message function to display all messages sent to the user.</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"see follower": calls the see follower function to display the user's list of followers.</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"see following": calls the see following function to display the user's list of users they are following.</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"post": calls the post function to allow the user to post a message that will be visible to their followers.</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"see post": calls the see post function to display all posts made by the user and their followers.</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"see other profile": allows the user to view the profile of another user by entering their email ID. Calls the see other profile function to display the profile.</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"logout": writes the user's profile information back to their file and exits the login function.</a:t>
            </a:r>
            <a:endParaRPr sz="1300">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 sz="1300">
                <a:solidFill>
                  <a:schemeClr val="dk1"/>
                </a:solidFill>
                <a:latin typeface="Roboto"/>
                <a:ea typeface="Roboto"/>
                <a:cs typeface="Roboto"/>
                <a:sym typeface="Roboto"/>
              </a:rPr>
              <a:t>If the user enters an invalid input, the function informs them of this and loops back to the beginning of the menu.</a:t>
            </a:r>
            <a:endParaRPr sz="1300">
              <a:solidFill>
                <a:schemeClr val="dk1"/>
              </a:solidFill>
              <a:latin typeface="Roboto"/>
              <a:ea typeface="Roboto"/>
              <a:cs typeface="Roboto"/>
              <a:sym typeface="Roboto"/>
            </a:endParaRPr>
          </a:p>
          <a:p>
            <a:pPr indent="0" lvl="0" marL="0" rtl="0" algn="l">
              <a:spcBef>
                <a:spcPts val="0"/>
              </a:spcBef>
              <a:spcAft>
                <a:spcPts val="120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Roboto"/>
                <a:ea typeface="Roboto"/>
                <a:cs typeface="Roboto"/>
                <a:sym typeface="Roboto"/>
              </a:rPr>
              <a:t>Our social media platform is designed to provide a unique and engaging experience for our users. Our focus on user-generated content, interaction and personalization sets us apart from other social media platforms, and helps create a strong sense of community among our users. Additionally, we prioritize user privacy and security, implementing measures to ensure that personal information is protected at all times. We believe that our platform has the potential to become a significant player in the social media landscape, attracting a diverse range of users and providing them with a safe, engaging, and fulfilling experience.</a:t>
            </a:r>
            <a:br>
              <a:rPr lang="e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a:p>
            <a:pPr indent="0" lvl="0" marL="0" rtl="0" algn="l">
              <a:spcBef>
                <a:spcPts val="1200"/>
              </a:spcBef>
              <a:spcAft>
                <a:spcPts val="1200"/>
              </a:spcAft>
              <a:buNone/>
            </a:pPr>
            <a:r>
              <a:t/>
            </a:r>
            <a:endParaRPr sz="14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 sz="3600">
                <a:solidFill>
                  <a:schemeClr val="dk1"/>
                </a:solidFill>
                <a:latin typeface="Pacifico"/>
                <a:ea typeface="Pacifico"/>
                <a:cs typeface="Pacifico"/>
                <a:sym typeface="Pacifico"/>
              </a:rPr>
              <a:t>Thank you</a:t>
            </a:r>
            <a:endParaRPr sz="3600">
              <a:solidFill>
                <a:schemeClr val="dk1"/>
              </a:solidFill>
              <a:latin typeface="Pacifico"/>
              <a:ea typeface="Pacifico"/>
              <a:cs typeface="Pacifico"/>
              <a:sym typeface="Pacifico"/>
            </a:endParaRPr>
          </a:p>
          <a:p>
            <a:pPr indent="0" lvl="0" marL="1828800" rtl="0" algn="l">
              <a:spcBef>
                <a:spcPts val="1200"/>
              </a:spcBef>
              <a:spcAft>
                <a:spcPts val="0"/>
              </a:spcAft>
              <a:buNone/>
            </a:pPr>
            <a:r>
              <a:rPr lang="en" sz="1400">
                <a:solidFill>
                  <a:schemeClr val="dk1"/>
                </a:solidFill>
              </a:rPr>
              <a:t>Prince Kumar Patel 121cs0034</a:t>
            </a:r>
            <a:endParaRPr sz="1400">
              <a:solidFill>
                <a:schemeClr val="dk1"/>
              </a:solidFill>
            </a:endParaRPr>
          </a:p>
          <a:p>
            <a:pPr indent="0" lvl="0" marL="1828800" rtl="0" algn="l">
              <a:spcBef>
                <a:spcPts val="1200"/>
              </a:spcBef>
              <a:spcAft>
                <a:spcPts val="0"/>
              </a:spcAft>
              <a:buNone/>
            </a:pPr>
            <a:r>
              <a:rPr lang="en" sz="1400">
                <a:solidFill>
                  <a:schemeClr val="dk1"/>
                </a:solidFill>
              </a:rPr>
              <a:t>Sandeep Anand       121cs0038</a:t>
            </a:r>
            <a:endParaRPr sz="1400">
              <a:solidFill>
                <a:schemeClr val="dk1"/>
              </a:solidFill>
            </a:endParaRPr>
          </a:p>
          <a:p>
            <a:pPr indent="0" lvl="0" marL="1828800" rtl="0" algn="l">
              <a:spcBef>
                <a:spcPts val="1200"/>
              </a:spcBef>
              <a:spcAft>
                <a:spcPts val="0"/>
              </a:spcAft>
              <a:buNone/>
            </a:pPr>
            <a:r>
              <a:rPr lang="en" sz="1400">
                <a:solidFill>
                  <a:schemeClr val="dk1"/>
                </a:solidFill>
              </a:rPr>
              <a:t>Anup Kumar Gupta  121cs0042</a:t>
            </a:r>
            <a:endParaRPr sz="1400">
              <a:solidFill>
                <a:schemeClr val="dk1"/>
              </a:solidFill>
            </a:endParaRPr>
          </a:p>
          <a:p>
            <a:pPr indent="0" lvl="0" marL="1828800" rtl="0" algn="l">
              <a:spcBef>
                <a:spcPts val="1200"/>
              </a:spcBef>
              <a:spcAft>
                <a:spcPts val="0"/>
              </a:spcAft>
              <a:buNone/>
            </a:pPr>
            <a:r>
              <a:rPr lang="en" sz="1400">
                <a:solidFill>
                  <a:schemeClr val="dk1"/>
                </a:solidFill>
              </a:rPr>
              <a:t>Skand Yadav     	      121cs0044</a:t>
            </a:r>
            <a:endParaRPr sz="1400">
              <a:solidFill>
                <a:schemeClr val="dk1"/>
              </a:solidFill>
            </a:endParaRPr>
          </a:p>
          <a:p>
            <a:pPr indent="0" lvl="0" marL="1828800" rtl="0" algn="l">
              <a:spcBef>
                <a:spcPts val="1200"/>
              </a:spcBef>
              <a:spcAft>
                <a:spcPts val="1200"/>
              </a:spcAft>
              <a:buNone/>
            </a:pPr>
            <a:r>
              <a:rPr lang="en" sz="3600">
                <a:solidFill>
                  <a:schemeClr val="dk1"/>
                </a:solidFill>
                <a:latin typeface="Pacifico"/>
                <a:ea typeface="Pacifico"/>
                <a:cs typeface="Pacifico"/>
                <a:sym typeface="Pacifico"/>
              </a:rPr>
              <a:t> </a:t>
            </a:r>
            <a:endParaRPr sz="3600">
              <a:solidFill>
                <a:schemeClr val="dk1"/>
              </a:solidFill>
              <a:latin typeface="Pacifico"/>
              <a:ea typeface="Pacifico"/>
              <a:cs typeface="Pacifico"/>
              <a:sym typeface="Pacific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The objective of our social media platform is to create a space for users to connect with friends, family, and like-minded individuals from around the world. </a:t>
            </a:r>
            <a:endParaRPr sz="1500">
              <a:solidFill>
                <a:schemeClr val="dk1"/>
              </a:solidFill>
              <a:latin typeface="Roboto"/>
              <a:ea typeface="Roboto"/>
              <a:cs typeface="Roboto"/>
              <a:sym typeface="Roboto"/>
            </a:endParaRPr>
          </a:p>
          <a:p>
            <a:pPr indent="0" lvl="0" marL="0" rtl="0" algn="l">
              <a:spcBef>
                <a:spcPts val="1200"/>
              </a:spcBef>
              <a:spcAft>
                <a:spcPts val="0"/>
              </a:spcAft>
              <a:buNone/>
            </a:pPr>
            <a:r>
              <a:rPr lang="en" sz="1500">
                <a:solidFill>
                  <a:schemeClr val="dk1"/>
                </a:solidFill>
                <a:latin typeface="Roboto"/>
                <a:ea typeface="Roboto"/>
                <a:cs typeface="Roboto"/>
                <a:sym typeface="Roboto"/>
              </a:rPr>
              <a:t>Our platform provides a variety of features and functionalities that enable users to share their thoughts, ideas, and experiences through posts, messages. </a:t>
            </a:r>
            <a:endParaRPr sz="1500">
              <a:solidFill>
                <a:schemeClr val="dk1"/>
              </a:solidFill>
              <a:latin typeface="Roboto"/>
              <a:ea typeface="Roboto"/>
              <a:cs typeface="Roboto"/>
              <a:sym typeface="Roboto"/>
            </a:endParaRPr>
          </a:p>
          <a:p>
            <a:pPr indent="0" lvl="0" marL="0" rtl="0" algn="l">
              <a:spcBef>
                <a:spcPts val="1200"/>
              </a:spcBef>
              <a:spcAft>
                <a:spcPts val="0"/>
              </a:spcAft>
              <a:buNone/>
            </a:pPr>
            <a:r>
              <a:rPr lang="en" sz="1500">
                <a:solidFill>
                  <a:schemeClr val="dk1"/>
                </a:solidFill>
                <a:latin typeface="Roboto"/>
                <a:ea typeface="Roboto"/>
                <a:cs typeface="Roboto"/>
                <a:sym typeface="Roboto"/>
              </a:rPr>
              <a:t>Our platform is designed to be user-friendly and accessible to individuals of all ages and backgrounds, and we prioritize the security and privacy of our users' data. By fostering a vibrant and engaged community, we aim to promote meaningful connections and interactions, and to provide a platform that inspires and enriches the lives of our users. </a:t>
            </a:r>
            <a:endParaRPr sz="1500">
              <a:solidFill>
                <a:schemeClr val="dk1"/>
              </a:solidFill>
              <a:latin typeface="Roboto"/>
              <a:ea typeface="Roboto"/>
              <a:cs typeface="Roboto"/>
              <a:sym typeface="Roboto"/>
            </a:endParaRPr>
          </a:p>
          <a:p>
            <a:pPr indent="0" lvl="0" marL="0" rtl="0" algn="l">
              <a:spcBef>
                <a:spcPts val="1200"/>
              </a:spcBef>
              <a:spcAft>
                <a:spcPts val="1200"/>
              </a:spcAft>
              <a:buNone/>
            </a:pPr>
            <a:r>
              <a:rPr lang="en" sz="1500">
                <a:solidFill>
                  <a:schemeClr val="dk1"/>
                </a:solidFill>
                <a:latin typeface="Roboto"/>
                <a:ea typeface="Roboto"/>
                <a:cs typeface="Roboto"/>
                <a:sym typeface="Roboto"/>
              </a:rPr>
              <a:t>Our ultimate goal is provide to connect with people, message to their friend, mainly aim to user friendly and more featurable.</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OOP Concepts Used</a:t>
            </a:r>
            <a:endParaRPr b="1"/>
          </a:p>
        </p:txBody>
      </p:sp>
      <p:sp>
        <p:nvSpPr>
          <p:cNvPr id="68" name="Google Shape;6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Roboto"/>
                <a:ea typeface="Roboto"/>
                <a:cs typeface="Roboto"/>
                <a:sym typeface="Roboto"/>
              </a:rPr>
              <a:t>The program implements a social network using object-oriented programming concepts in C++. It uses classes, STL containers like vectors and maps, encapsulation, and file handling to store and manage user data, profiles, messages, followers, and posts. Users can view and edit their profiles, follow other users, send messages, view messages, view followers and following, make posts, and view posts. The program also allows users to view the profiles of other users.</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title"/>
          </p:nvPr>
        </p:nvSpPr>
        <p:spPr>
          <a:xfrm>
            <a:off x="311700" y="445025"/>
            <a:ext cx="8520600" cy="572700"/>
          </a:xfrm>
          <a:prstGeom prst="rect">
            <a:avLst/>
          </a:prstGeom>
          <a:solidFill>
            <a:schemeClr val="lt1"/>
          </a:solidFill>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b="1" lang="en"/>
              <a:t>Class</a:t>
            </a:r>
            <a:endParaRPr b="1"/>
          </a:p>
        </p:txBody>
      </p:sp>
      <p:graphicFrame>
        <p:nvGraphicFramePr>
          <p:cNvPr id="74" name="Google Shape;74;p17"/>
          <p:cNvGraphicFramePr/>
          <p:nvPr/>
        </p:nvGraphicFramePr>
        <p:xfrm>
          <a:off x="511825" y="1412675"/>
          <a:ext cx="3000000" cy="3000000"/>
        </p:xfrm>
        <a:graphic>
          <a:graphicData uri="http://schemas.openxmlformats.org/drawingml/2006/table">
            <a:tbl>
              <a:tblPr>
                <a:noFill/>
                <a:tableStyleId>{24938DD3-BE2A-4E30-A1B0-2DFCD9B43BCA}</a:tableStyleId>
              </a:tblPr>
              <a:tblGrid>
                <a:gridCol w="1847200"/>
              </a:tblGrid>
              <a:tr h="572125">
                <a:tc>
                  <a:txBody>
                    <a:bodyPr/>
                    <a:lstStyle/>
                    <a:p>
                      <a:pPr indent="0" lvl="0" marL="0" rtl="0" algn="l">
                        <a:spcBef>
                          <a:spcPts val="0"/>
                        </a:spcBef>
                        <a:spcAft>
                          <a:spcPts val="0"/>
                        </a:spcAft>
                        <a:buNone/>
                      </a:pPr>
                      <a:r>
                        <a:rPr b="1" lang="en" sz="2800">
                          <a:solidFill>
                            <a:schemeClr val="dk1"/>
                          </a:solidFill>
                        </a:rPr>
                        <a:t>User</a:t>
                      </a:r>
                      <a:endParaRPr b="1"/>
                    </a:p>
                  </a:txBody>
                  <a:tcPr marT="91425" marB="91425" marR="91425" marL="91425">
                    <a:solidFill>
                      <a:schemeClr val="accent1"/>
                    </a:solidFill>
                  </a:tcPr>
                </a:tc>
              </a:tr>
              <a:tr h="572125">
                <a:tc>
                  <a:txBody>
                    <a:bodyPr/>
                    <a:lstStyle/>
                    <a:p>
                      <a:pPr indent="0" lvl="0" marL="0" rtl="0" algn="l">
                        <a:spcBef>
                          <a:spcPts val="0"/>
                        </a:spcBef>
                        <a:spcAft>
                          <a:spcPts val="0"/>
                        </a:spcAft>
                        <a:buNone/>
                      </a:pPr>
                      <a:r>
                        <a:rPr lang="en"/>
                        <a:t>map</a:t>
                      </a:r>
                      <a:r>
                        <a:rPr lang="en"/>
                        <a:t> : users_public</a:t>
                      </a:r>
                      <a:endParaRPr/>
                    </a:p>
                    <a:p>
                      <a:pPr indent="0" lvl="0" marL="0" rtl="0" algn="l">
                        <a:spcBef>
                          <a:spcPts val="0"/>
                        </a:spcBef>
                        <a:spcAft>
                          <a:spcPts val="0"/>
                        </a:spcAft>
                        <a:buNone/>
                      </a:pPr>
                      <a:r>
                        <a:rPr lang="en"/>
                        <a:t>map : users_private</a:t>
                      </a:r>
                      <a:endParaRPr/>
                    </a:p>
                  </a:txBody>
                  <a:tcPr marT="91425" marB="91425" marR="91425" marL="91425"/>
                </a:tc>
              </a:tr>
              <a:tr h="1373150">
                <a:tc>
                  <a:txBody>
                    <a:bodyPr/>
                    <a:lstStyle/>
                    <a:p>
                      <a:pPr indent="0" lvl="0" marL="0" rtl="0" algn="l">
                        <a:spcBef>
                          <a:spcPts val="0"/>
                        </a:spcBef>
                        <a:spcAft>
                          <a:spcPts val="0"/>
                        </a:spcAft>
                        <a:buNone/>
                      </a:pPr>
                      <a:r>
                        <a:rPr lang="en"/>
                        <a:t>Insert_public</a:t>
                      </a:r>
                      <a:endParaRPr/>
                    </a:p>
                    <a:p>
                      <a:pPr indent="0" lvl="0" marL="0" rtl="0" algn="l">
                        <a:spcBef>
                          <a:spcPts val="0"/>
                        </a:spcBef>
                        <a:spcAft>
                          <a:spcPts val="0"/>
                        </a:spcAft>
                        <a:buNone/>
                      </a:pPr>
                      <a:r>
                        <a:rPr lang="en"/>
                        <a:t>Insert_private</a:t>
                      </a:r>
                      <a:endParaRPr/>
                    </a:p>
                    <a:p>
                      <a:pPr indent="0" lvl="0" marL="0" rtl="0" algn="l">
                        <a:spcBef>
                          <a:spcPts val="0"/>
                        </a:spcBef>
                        <a:spcAft>
                          <a:spcPts val="0"/>
                        </a:spcAft>
                        <a:buNone/>
                      </a:pPr>
                      <a:r>
                        <a:rPr lang="en"/>
                        <a:t>is_private</a:t>
                      </a:r>
                      <a:endParaRPr/>
                    </a:p>
                    <a:p>
                      <a:pPr indent="0" lvl="0" marL="0" rtl="0" algn="l">
                        <a:spcBef>
                          <a:spcPts val="0"/>
                        </a:spcBef>
                        <a:spcAft>
                          <a:spcPts val="0"/>
                        </a:spcAft>
                        <a:buNone/>
                      </a:pPr>
                      <a:r>
                        <a:rPr lang="en"/>
                        <a:t>is_public</a:t>
                      </a:r>
                      <a:endParaRPr/>
                    </a:p>
                    <a:p>
                      <a:pPr indent="0" lvl="0" marL="0" rtl="0" algn="l">
                        <a:spcBef>
                          <a:spcPts val="0"/>
                        </a:spcBef>
                        <a:spcAft>
                          <a:spcPts val="0"/>
                        </a:spcAft>
                        <a:buNone/>
                      </a:pPr>
                      <a:r>
                        <a:rPr lang="en"/>
                        <a:t>is_password_correct</a:t>
                      </a:r>
                      <a:endParaRPr/>
                    </a:p>
                    <a:p>
                      <a:pPr indent="0" lvl="0" marL="0" rtl="0" algn="l">
                        <a:spcBef>
                          <a:spcPts val="0"/>
                        </a:spcBef>
                        <a:spcAft>
                          <a:spcPts val="0"/>
                        </a:spcAft>
                        <a:buNone/>
                      </a:pPr>
                      <a:r>
                        <a:t/>
                      </a:r>
                      <a:endParaRPr/>
                    </a:p>
                  </a:txBody>
                  <a:tcPr marT="91425" marB="91425" marR="91425" marL="91425"/>
                </a:tc>
              </a:tr>
            </a:tbl>
          </a:graphicData>
        </a:graphic>
      </p:graphicFrame>
      <p:graphicFrame>
        <p:nvGraphicFramePr>
          <p:cNvPr id="75" name="Google Shape;75;p17"/>
          <p:cNvGraphicFramePr/>
          <p:nvPr/>
        </p:nvGraphicFramePr>
        <p:xfrm>
          <a:off x="568650" y="4359275"/>
          <a:ext cx="3000000" cy="3000000"/>
        </p:xfrm>
        <a:graphic>
          <a:graphicData uri="http://schemas.openxmlformats.org/drawingml/2006/table">
            <a:tbl>
              <a:tblPr>
                <a:noFill/>
                <a:tableStyleId>{24938DD3-BE2A-4E30-A1B0-2DFCD9B43BCA}</a:tableStyleId>
              </a:tblPr>
              <a:tblGrid>
                <a:gridCol w="1562650"/>
              </a:tblGrid>
              <a:tr h="1036300">
                <a:tc>
                  <a:txBody>
                    <a:bodyPr/>
                    <a:lstStyle/>
                    <a:p>
                      <a:pPr indent="0" lvl="0" marL="0" rtl="0" algn="l">
                        <a:spcBef>
                          <a:spcPts val="0"/>
                        </a:spcBef>
                        <a:spcAft>
                          <a:spcPts val="0"/>
                        </a:spcAft>
                        <a:buClr>
                          <a:schemeClr val="dk1"/>
                        </a:buClr>
                        <a:buSzPts val="1100"/>
                        <a:buFont typeface="Arial"/>
                        <a:buNone/>
                      </a:pPr>
                      <a:r>
                        <a:rPr b="1" lang="en">
                          <a:solidFill>
                            <a:schemeClr val="dk1"/>
                          </a:solidFill>
                        </a:rPr>
                        <a:t>File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Private_account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Public_account</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
        <p:nvSpPr>
          <p:cNvPr id="76" name="Google Shape;76;p17"/>
          <p:cNvSpPr txBox="1"/>
          <p:nvPr/>
        </p:nvSpPr>
        <p:spPr>
          <a:xfrm>
            <a:off x="654625" y="3993000"/>
            <a:ext cx="1250400" cy="492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2000"/>
              <a:t>⬇⬇</a:t>
            </a:r>
            <a:endParaRPr sz="2000"/>
          </a:p>
        </p:txBody>
      </p:sp>
      <p:graphicFrame>
        <p:nvGraphicFramePr>
          <p:cNvPr id="77" name="Google Shape;77;p17"/>
          <p:cNvGraphicFramePr/>
          <p:nvPr/>
        </p:nvGraphicFramePr>
        <p:xfrm>
          <a:off x="2993575" y="1456175"/>
          <a:ext cx="3000000" cy="3000000"/>
        </p:xfrm>
        <a:graphic>
          <a:graphicData uri="http://schemas.openxmlformats.org/drawingml/2006/table">
            <a:tbl>
              <a:tblPr>
                <a:noFill/>
                <a:tableStyleId>{24938DD3-BE2A-4E30-A1B0-2DFCD9B43BCA}</a:tableStyleId>
              </a:tblPr>
              <a:tblGrid>
                <a:gridCol w="2048725"/>
              </a:tblGrid>
              <a:tr h="569700">
                <a:tc>
                  <a:txBody>
                    <a:bodyPr/>
                    <a:lstStyle/>
                    <a:p>
                      <a:pPr indent="0" lvl="0" marL="0" rtl="0" algn="l">
                        <a:spcBef>
                          <a:spcPts val="0"/>
                        </a:spcBef>
                        <a:spcAft>
                          <a:spcPts val="0"/>
                        </a:spcAft>
                        <a:buNone/>
                      </a:pPr>
                      <a:r>
                        <a:rPr b="1" lang="en" sz="2800"/>
                        <a:t>Profile</a:t>
                      </a:r>
                      <a:endParaRPr b="1" sz="2800"/>
                    </a:p>
                  </a:txBody>
                  <a:tcPr marT="91425" marB="91425" marR="91425" marL="91425">
                    <a:solidFill>
                      <a:schemeClr val="accent1"/>
                    </a:solidFill>
                  </a:tcPr>
                </a:tc>
              </a:tr>
              <a:tr h="14145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Email : string</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Name : string</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phone : string</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DOB : string</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followers : int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following : int</a:t>
                      </a:r>
                      <a:endParaRPr sz="1200">
                        <a:solidFill>
                          <a:schemeClr val="dk1"/>
                        </a:solidFill>
                      </a:endParaRPr>
                    </a:p>
                    <a:p>
                      <a:pPr indent="0" lvl="0" marL="0" rtl="0" algn="l">
                        <a:spcBef>
                          <a:spcPts val="0"/>
                        </a:spcBef>
                        <a:spcAft>
                          <a:spcPts val="0"/>
                        </a:spcAft>
                        <a:buNone/>
                      </a:pPr>
                      <a:r>
                        <a:rPr lang="en" sz="1200">
                          <a:solidFill>
                            <a:schemeClr val="dk1"/>
                          </a:solidFill>
                        </a:rPr>
                        <a:t>Type : string</a:t>
                      </a:r>
                      <a:endParaRPr sz="1200"/>
                    </a:p>
                  </a:txBody>
                  <a:tcPr marT="91425" marB="91425" marR="91425" marL="91425"/>
                </a:tc>
              </a:tr>
              <a:tr h="464250">
                <a:tc>
                  <a:txBody>
                    <a:bodyPr/>
                    <a:lstStyle/>
                    <a:p>
                      <a:pPr indent="0" lvl="0" marL="0" rtl="0" algn="l">
                        <a:spcBef>
                          <a:spcPts val="0"/>
                        </a:spcBef>
                        <a:spcAft>
                          <a:spcPts val="0"/>
                        </a:spcAft>
                        <a:buClr>
                          <a:schemeClr val="dk1"/>
                        </a:buClr>
                        <a:buSzPts val="1100"/>
                        <a:buFont typeface="Arial"/>
                        <a:buNone/>
                      </a:pPr>
                      <a:r>
                        <a:rPr lang="en">
                          <a:solidFill>
                            <a:schemeClr val="dk1"/>
                          </a:solidFill>
                        </a:rPr>
                        <a:t>get &amp; set function for all above data field </a:t>
                      </a:r>
                      <a:endParaRPr/>
                    </a:p>
                  </a:txBody>
                  <a:tcPr marT="91425" marB="91425" marR="91425" marL="91425"/>
                </a:tc>
              </a:tr>
            </a:tbl>
          </a:graphicData>
        </a:graphic>
      </p:graphicFrame>
      <p:graphicFrame>
        <p:nvGraphicFramePr>
          <p:cNvPr id="78" name="Google Shape;78;p17"/>
          <p:cNvGraphicFramePr/>
          <p:nvPr/>
        </p:nvGraphicFramePr>
        <p:xfrm>
          <a:off x="3095775" y="4485600"/>
          <a:ext cx="3000000" cy="3000000"/>
        </p:xfrm>
        <a:graphic>
          <a:graphicData uri="http://schemas.openxmlformats.org/drawingml/2006/table">
            <a:tbl>
              <a:tblPr>
                <a:noFill/>
                <a:tableStyleId>{24938DD3-BE2A-4E30-A1B0-2DFCD9B43BCA}</a:tableStyleId>
              </a:tblPr>
              <a:tblGrid>
                <a:gridCol w="1946525"/>
              </a:tblGrid>
              <a:tr h="381000">
                <a:tc>
                  <a:txBody>
                    <a:bodyPr/>
                    <a:lstStyle/>
                    <a:p>
                      <a:pPr indent="0" lvl="0" marL="0" rtl="0" algn="l">
                        <a:spcBef>
                          <a:spcPts val="0"/>
                        </a:spcBef>
                        <a:spcAft>
                          <a:spcPts val="0"/>
                        </a:spcAft>
                        <a:buNone/>
                      </a:pPr>
                      <a:r>
                        <a:rPr b="1" lang="en"/>
                        <a:t>File</a:t>
                      </a:r>
                      <a:endParaRPr b="1"/>
                    </a:p>
                    <a:p>
                      <a:pPr indent="0" lvl="0" marL="0" rtl="0" algn="l">
                        <a:spcBef>
                          <a:spcPts val="0"/>
                        </a:spcBef>
                        <a:spcAft>
                          <a:spcPts val="0"/>
                        </a:spcAft>
                        <a:buNone/>
                      </a:pPr>
                      <a:r>
                        <a:rPr lang="en"/>
                        <a:t>email.txt</a:t>
                      </a:r>
                      <a:endParaRPr/>
                    </a:p>
                  </a:txBody>
                  <a:tcPr marT="91425" marB="91425" marR="91425" marL="91425"/>
                </a:tc>
              </a:tr>
            </a:tbl>
          </a:graphicData>
        </a:graphic>
      </p:graphicFrame>
      <p:sp>
        <p:nvSpPr>
          <p:cNvPr id="79" name="Google Shape;79;p17"/>
          <p:cNvSpPr txBox="1"/>
          <p:nvPr/>
        </p:nvSpPr>
        <p:spPr>
          <a:xfrm>
            <a:off x="3232538" y="4094825"/>
            <a:ext cx="2028000" cy="492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Clr>
                <a:schemeClr val="dk1"/>
              </a:buClr>
              <a:buSzPts val="1100"/>
              <a:buFont typeface="Arial"/>
              <a:buNone/>
            </a:pPr>
            <a:r>
              <a:rPr lang="en" sz="2000">
                <a:solidFill>
                  <a:schemeClr val="dk1"/>
                </a:solidFill>
              </a:rPr>
              <a:t>⬇</a:t>
            </a:r>
            <a:endParaRPr/>
          </a:p>
        </p:txBody>
      </p:sp>
      <p:graphicFrame>
        <p:nvGraphicFramePr>
          <p:cNvPr id="80" name="Google Shape;80;p17"/>
          <p:cNvGraphicFramePr/>
          <p:nvPr/>
        </p:nvGraphicFramePr>
        <p:xfrm>
          <a:off x="5772050" y="1626038"/>
          <a:ext cx="3000000" cy="3000000"/>
        </p:xfrm>
        <a:graphic>
          <a:graphicData uri="http://schemas.openxmlformats.org/drawingml/2006/table">
            <a:tbl>
              <a:tblPr>
                <a:noFill/>
                <a:tableStyleId>{24938DD3-BE2A-4E30-A1B0-2DFCD9B43BCA}</a:tableStyleId>
              </a:tblPr>
              <a:tblGrid>
                <a:gridCol w="2028000"/>
              </a:tblGrid>
              <a:tr h="381000">
                <a:tc>
                  <a:txBody>
                    <a:bodyPr/>
                    <a:lstStyle/>
                    <a:p>
                      <a:pPr indent="0" lvl="0" marL="0" rtl="0" algn="l">
                        <a:spcBef>
                          <a:spcPts val="0"/>
                        </a:spcBef>
                        <a:spcAft>
                          <a:spcPts val="0"/>
                        </a:spcAft>
                        <a:buNone/>
                      </a:pPr>
                      <a:r>
                        <a:rPr b="1" lang="en" sz="2800"/>
                        <a:t>Friends</a:t>
                      </a:r>
                      <a:endParaRPr b="1" sz="2800"/>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t>Vector : follower</a:t>
                      </a:r>
                      <a:endParaRPr/>
                    </a:p>
                    <a:p>
                      <a:pPr indent="0" lvl="0" marL="0" rtl="0" algn="l">
                        <a:spcBef>
                          <a:spcPts val="0"/>
                        </a:spcBef>
                        <a:spcAft>
                          <a:spcPts val="0"/>
                        </a:spcAft>
                        <a:buNone/>
                      </a:pPr>
                      <a:r>
                        <a:rPr lang="en"/>
                        <a:t>Vector : following</a:t>
                      </a:r>
                      <a:endParaRPr/>
                    </a:p>
                  </a:txBody>
                  <a:tcPr marT="91425" marB="91425" marR="91425" marL="91425"/>
                </a:tc>
              </a:tr>
              <a:tr h="381000">
                <a:tc>
                  <a:txBody>
                    <a:bodyPr/>
                    <a:lstStyle/>
                    <a:p>
                      <a:pPr indent="0" lvl="0" marL="0" rtl="0" algn="l">
                        <a:spcBef>
                          <a:spcPts val="0"/>
                        </a:spcBef>
                        <a:spcAft>
                          <a:spcPts val="0"/>
                        </a:spcAft>
                        <a:buNone/>
                      </a:pPr>
                      <a:r>
                        <a:rPr lang="en"/>
                        <a:t>Is_follower</a:t>
                      </a:r>
                      <a:endParaRPr/>
                    </a:p>
                    <a:p>
                      <a:pPr indent="0" lvl="0" marL="0" rtl="0" algn="l">
                        <a:spcBef>
                          <a:spcPts val="0"/>
                        </a:spcBef>
                        <a:spcAft>
                          <a:spcPts val="0"/>
                        </a:spcAft>
                        <a:buNone/>
                      </a:pPr>
                      <a:r>
                        <a:rPr lang="en"/>
                        <a:t>Is_following</a:t>
                      </a:r>
                      <a:endParaRPr/>
                    </a:p>
                    <a:p>
                      <a:pPr indent="0" lvl="0" marL="0" rtl="0" algn="l">
                        <a:spcBef>
                          <a:spcPts val="0"/>
                        </a:spcBef>
                        <a:spcAft>
                          <a:spcPts val="0"/>
                        </a:spcAft>
                        <a:buNone/>
                      </a:pPr>
                      <a:r>
                        <a:rPr lang="en"/>
                        <a:t>Add_follower</a:t>
                      </a:r>
                      <a:endParaRPr/>
                    </a:p>
                    <a:p>
                      <a:pPr indent="0" lvl="0" marL="0" rtl="0" algn="l">
                        <a:spcBef>
                          <a:spcPts val="0"/>
                        </a:spcBef>
                        <a:spcAft>
                          <a:spcPts val="0"/>
                        </a:spcAft>
                        <a:buNone/>
                      </a:pPr>
                      <a:r>
                        <a:rPr lang="en"/>
                        <a:t>Add_following</a:t>
                      </a:r>
                      <a:endParaRPr/>
                    </a:p>
                  </a:txBody>
                  <a:tcPr marT="91425" marB="91425" marR="91425" marL="91425"/>
                </a:tc>
              </a:tr>
            </a:tbl>
          </a:graphicData>
        </a:graphic>
      </p:graphicFrame>
      <p:graphicFrame>
        <p:nvGraphicFramePr>
          <p:cNvPr id="81" name="Google Shape;81;p17"/>
          <p:cNvGraphicFramePr/>
          <p:nvPr/>
        </p:nvGraphicFramePr>
        <p:xfrm>
          <a:off x="7523950" y="4094825"/>
          <a:ext cx="3000000" cy="3000000"/>
        </p:xfrm>
        <a:graphic>
          <a:graphicData uri="http://schemas.openxmlformats.org/drawingml/2006/table">
            <a:tbl>
              <a:tblPr>
                <a:noFill/>
                <a:tableStyleId>{24938DD3-BE2A-4E30-A1B0-2DFCD9B43BCA}</a:tableStyleId>
              </a:tblPr>
              <a:tblGrid>
                <a:gridCol w="1167775"/>
              </a:tblGrid>
              <a:tr h="1233425">
                <a:tc>
                  <a:txBody>
                    <a:bodyPr/>
                    <a:lstStyle/>
                    <a:p>
                      <a:pPr indent="0" lvl="0" marL="0" rtl="0" algn="l">
                        <a:spcBef>
                          <a:spcPts val="0"/>
                        </a:spcBef>
                        <a:spcAft>
                          <a:spcPts val="0"/>
                        </a:spcAft>
                        <a:buClr>
                          <a:schemeClr val="dk1"/>
                        </a:buClr>
                        <a:buSzPts val="1100"/>
                        <a:buFont typeface="Arial"/>
                        <a:buNone/>
                      </a:pPr>
                      <a:r>
                        <a:rPr b="1" lang="en">
                          <a:solidFill>
                            <a:schemeClr val="dk1"/>
                          </a:solidFill>
                        </a:rPr>
                        <a:t>File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Follower.txt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following.txt</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graphicFrame>
        <p:nvGraphicFramePr>
          <p:cNvPr id="82" name="Google Shape;82;p17"/>
          <p:cNvGraphicFramePr/>
          <p:nvPr/>
        </p:nvGraphicFramePr>
        <p:xfrm>
          <a:off x="5560700" y="4094825"/>
          <a:ext cx="3000000" cy="3000000"/>
        </p:xfrm>
        <a:graphic>
          <a:graphicData uri="http://schemas.openxmlformats.org/drawingml/2006/table">
            <a:tbl>
              <a:tblPr>
                <a:noFill/>
                <a:tableStyleId>{24938DD3-BE2A-4E30-A1B0-2DFCD9B43BCA}</a:tableStyleId>
              </a:tblPr>
              <a:tblGrid>
                <a:gridCol w="1562650"/>
              </a:tblGrid>
              <a:tr h="1048675">
                <a:tc>
                  <a:txBody>
                    <a:bodyPr/>
                    <a:lstStyle/>
                    <a:p>
                      <a:pPr indent="0" lvl="0" marL="0" rtl="0" algn="l">
                        <a:spcBef>
                          <a:spcPts val="0"/>
                        </a:spcBef>
                        <a:spcAft>
                          <a:spcPts val="0"/>
                        </a:spcAft>
                        <a:buClr>
                          <a:schemeClr val="dk1"/>
                        </a:buClr>
                        <a:buSzPts val="1100"/>
                        <a:buFont typeface="Arial"/>
                        <a:buNone/>
                      </a:pPr>
                      <a:r>
                        <a:rPr b="1" lang="en">
                          <a:solidFill>
                            <a:schemeClr val="dk1"/>
                          </a:solidFill>
                        </a:rPr>
                        <a:t>Friend function</a:t>
                      </a:r>
                      <a:endParaRPr b="1">
                        <a:solidFill>
                          <a:schemeClr val="dk1"/>
                        </a:solidFill>
                      </a:endParaRPr>
                    </a:p>
                    <a:p>
                      <a:pPr indent="0" lvl="0" marL="0" rtl="0" algn="l">
                        <a:spcBef>
                          <a:spcPts val="0"/>
                        </a:spcBef>
                        <a:spcAft>
                          <a:spcPts val="0"/>
                        </a:spcAft>
                        <a:buNone/>
                      </a:pPr>
                      <a:r>
                        <a:rPr lang="en">
                          <a:solidFill>
                            <a:schemeClr val="dk1"/>
                          </a:solidFill>
                        </a:rPr>
                        <a:t>See_follower</a:t>
                      </a:r>
                      <a:endParaRPr>
                        <a:solidFill>
                          <a:schemeClr val="dk1"/>
                        </a:solidFill>
                      </a:endParaRPr>
                    </a:p>
                    <a:p>
                      <a:pPr indent="0" lvl="0" marL="0" rtl="0" algn="l">
                        <a:spcBef>
                          <a:spcPts val="0"/>
                        </a:spcBef>
                        <a:spcAft>
                          <a:spcPts val="0"/>
                        </a:spcAft>
                        <a:buNone/>
                      </a:pPr>
                      <a:r>
                        <a:rPr lang="en">
                          <a:solidFill>
                            <a:schemeClr val="dk1"/>
                          </a:solidFill>
                        </a:rPr>
                        <a:t>See_following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post</a:t>
                      </a:r>
                      <a:endParaRPr>
                        <a:solidFill>
                          <a:schemeClr val="dk1"/>
                        </a:solidFill>
                      </a:endParaRPr>
                    </a:p>
                    <a:p>
                      <a:pPr indent="0" lvl="0" marL="0" rtl="0" algn="l">
                        <a:spcBef>
                          <a:spcPts val="0"/>
                        </a:spcBef>
                        <a:spcAft>
                          <a:spcPts val="0"/>
                        </a:spcAft>
                        <a:buNone/>
                      </a:pPr>
                      <a:r>
                        <a:t/>
                      </a:r>
                      <a:endParaRPr/>
                    </a:p>
                  </a:txBody>
                  <a:tcPr marT="91425" marB="91425" marR="91425" marL="91425"/>
                </a:tc>
              </a:tr>
            </a:tbl>
          </a:graphicData>
        </a:graphic>
      </p:graphicFrame>
      <p:sp>
        <p:nvSpPr>
          <p:cNvPr id="83" name="Google Shape;83;p17"/>
          <p:cNvSpPr txBox="1"/>
          <p:nvPr/>
        </p:nvSpPr>
        <p:spPr>
          <a:xfrm>
            <a:off x="4950813" y="3765325"/>
            <a:ext cx="2028000" cy="4926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2000">
                <a:solidFill>
                  <a:schemeClr val="dk1"/>
                </a:solidFill>
              </a:rPr>
              <a:t>⬇</a:t>
            </a:r>
            <a:endParaRPr/>
          </a:p>
        </p:txBody>
      </p:sp>
      <p:sp>
        <p:nvSpPr>
          <p:cNvPr id="84" name="Google Shape;84;p17"/>
          <p:cNvSpPr txBox="1"/>
          <p:nvPr/>
        </p:nvSpPr>
        <p:spPr>
          <a:xfrm>
            <a:off x="6663713" y="3765325"/>
            <a:ext cx="2028000" cy="4926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2000">
                <a:solidFill>
                  <a:schemeClr val="dk1"/>
                </a:solidFil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User Class</a:t>
            </a:r>
            <a:endParaRPr b="1"/>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Roboto"/>
                <a:ea typeface="Roboto"/>
                <a:cs typeface="Roboto"/>
                <a:sym typeface="Roboto"/>
              </a:rPr>
              <a:t>This code defines a user class that stores email IDs and passwords of public and private accounts in maps. It allows for the insertion of new accounts and the checking of password correctness. The class also handles file input and output for storing and retrieving user data.</a:t>
            </a:r>
            <a:endParaRPr sz="1600">
              <a:solidFill>
                <a:schemeClr val="dk1"/>
              </a:solidFill>
              <a:latin typeface="Roboto"/>
              <a:ea typeface="Roboto"/>
              <a:cs typeface="Roboto"/>
              <a:sym typeface="Roboto"/>
            </a:endParaRPr>
          </a:p>
          <a:p>
            <a:pPr indent="0" lvl="0" marL="0" rtl="0" algn="l">
              <a:spcBef>
                <a:spcPts val="1200"/>
              </a:spcBef>
              <a:spcAft>
                <a:spcPts val="1200"/>
              </a:spcAft>
              <a:buNone/>
            </a:pPr>
            <a:r>
              <a:rPr lang="en" sz="1600">
                <a:solidFill>
                  <a:schemeClr val="dk1"/>
                </a:solidFill>
                <a:latin typeface="Roboto"/>
                <a:ea typeface="Roboto"/>
                <a:cs typeface="Roboto"/>
                <a:sym typeface="Roboto"/>
              </a:rPr>
              <a:t>The constructor of the user class reads email IDs and passwords of public and private accounts from two separate files and stores them in maps. The destructor writes all the email IDs and passwords of private and public accounts back to their respective files. This ensures that user data is persistent across multiple uses of the program.</a:t>
            </a:r>
            <a:endParaRPr sz="16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Profile Class</a:t>
            </a:r>
            <a:endParaRPr b="1"/>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Roboto"/>
                <a:ea typeface="Roboto"/>
                <a:cs typeface="Roboto"/>
                <a:sym typeface="Roboto"/>
              </a:rPr>
              <a:t>The profile class represents a user's profile and stores their personal information such as name, phone number, email, date of birth, and the number of followers and following. It also has methods to set and get these attributes, as well as to increment and decrement the follower and following counts. This class is essential for building the social network and displaying user profiles.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Friends Class</a:t>
            </a:r>
            <a:endParaRPr b="1"/>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Friends class represents a user's followers and following on a social media platform. It has private fields for the user's email and vectors to store follower and following IDs.</a:t>
            </a:r>
            <a:endParaRPr>
              <a:solidFill>
                <a:schemeClr val="dk1"/>
              </a:solidFill>
              <a:latin typeface="Roboto"/>
              <a:ea typeface="Roboto"/>
              <a:cs typeface="Roboto"/>
              <a:sym typeface="Roboto"/>
            </a:endParaRPr>
          </a:p>
          <a:p>
            <a:pPr indent="0" lvl="0" marL="0" rtl="0" algn="l">
              <a:spcBef>
                <a:spcPts val="1200"/>
              </a:spcBef>
              <a:spcAft>
                <a:spcPts val="1200"/>
              </a:spcAft>
              <a:buNone/>
            </a:pPr>
            <a:r>
              <a:rPr lang="en">
                <a:solidFill>
                  <a:schemeClr val="dk1"/>
                </a:solidFill>
                <a:latin typeface="Roboto"/>
                <a:ea typeface="Roboto"/>
                <a:cs typeface="Roboto"/>
                <a:sym typeface="Roboto"/>
              </a:rPr>
              <a:t> The constructor reads these IDs of follower and following from files, and there are methods to add new followers/following and check if a user is a follower or following. The class is a friend to functions see followers, see following and post.The destructor writes the follower and following IDs back to files.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743200" rtl="0" algn="l">
              <a:spcBef>
                <a:spcPts val="0"/>
              </a:spcBef>
              <a:spcAft>
                <a:spcPts val="0"/>
              </a:spcAft>
              <a:buNone/>
            </a:pPr>
            <a:r>
              <a:rPr b="1" lang="en"/>
              <a:t>Function</a:t>
            </a:r>
            <a:endParaRPr b="1"/>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Roboto"/>
                <a:ea typeface="Roboto"/>
                <a:cs typeface="Roboto"/>
                <a:sym typeface="Roboto"/>
              </a:rPr>
              <a:t>void create_account(user &amp;users):- </a:t>
            </a:r>
            <a:r>
              <a:rPr lang="en" sz="1400">
                <a:solidFill>
                  <a:schemeClr val="dk1"/>
                </a:solidFill>
                <a:latin typeface="Roboto"/>
                <a:ea typeface="Roboto"/>
                <a:cs typeface="Roboto"/>
                <a:sym typeface="Roboto"/>
              </a:rPr>
              <a:t>The function "create_account" takes personal information like name, phone number, date of birth, and email address from the user, stores it in a "profile" class, and writes it to a binary file. It also gives the user the option to choose between a public or private account, and creates files to store followers, following, messages, and posts.</a:t>
            </a:r>
            <a:endParaRPr sz="1400">
              <a:solidFill>
                <a:schemeClr val="dk1"/>
              </a:solidFill>
              <a:latin typeface="Roboto"/>
              <a:ea typeface="Roboto"/>
              <a:cs typeface="Roboto"/>
              <a:sym typeface="Roboto"/>
            </a:endParaRPr>
          </a:p>
          <a:p>
            <a:pPr indent="0" lvl="0" marL="0" rtl="0" algn="l">
              <a:spcBef>
                <a:spcPts val="1200"/>
              </a:spcBef>
              <a:spcAft>
                <a:spcPts val="0"/>
              </a:spcAft>
              <a:buNone/>
            </a:pPr>
            <a:r>
              <a:rPr b="1" lang="en" sz="1400">
                <a:solidFill>
                  <a:schemeClr val="dk1"/>
                </a:solidFill>
                <a:latin typeface="Roboto"/>
                <a:ea typeface="Roboto"/>
                <a:cs typeface="Roboto"/>
                <a:sym typeface="Roboto"/>
              </a:rPr>
              <a:t>void see_profile(profile acc):- </a:t>
            </a:r>
            <a:r>
              <a:rPr lang="en" sz="1400">
                <a:solidFill>
                  <a:schemeClr val="dk1"/>
                </a:solidFill>
                <a:latin typeface="Roboto"/>
                <a:ea typeface="Roboto"/>
                <a:cs typeface="Roboto"/>
                <a:sym typeface="Roboto"/>
              </a:rPr>
              <a:t>The function "see_profile" takes a profile object as input and displays the name, phone number, date of birth, number of followers and number of people the person is following. It provides a way to view someone's profile information.</a:t>
            </a:r>
            <a:endParaRPr sz="1400">
              <a:solidFill>
                <a:schemeClr val="dk1"/>
              </a:solidFill>
              <a:latin typeface="Roboto"/>
              <a:ea typeface="Roboto"/>
              <a:cs typeface="Roboto"/>
              <a:sym typeface="Roboto"/>
            </a:endParaRPr>
          </a:p>
          <a:p>
            <a:pPr indent="0" lvl="0" marL="0" rtl="0" algn="l">
              <a:spcBef>
                <a:spcPts val="1200"/>
              </a:spcBef>
              <a:spcAft>
                <a:spcPts val="1200"/>
              </a:spcAft>
              <a:buNone/>
            </a:pPr>
            <a:r>
              <a:rPr b="1" lang="en" sz="1400">
                <a:solidFill>
                  <a:schemeClr val="dk1"/>
                </a:solidFill>
                <a:latin typeface="Roboto"/>
                <a:ea typeface="Roboto"/>
                <a:cs typeface="Roboto"/>
                <a:sym typeface="Roboto"/>
              </a:rPr>
              <a:t>void follow(profile &amp;acc,user users):- </a:t>
            </a:r>
            <a:r>
              <a:rPr lang="en" sz="1400">
                <a:solidFill>
                  <a:schemeClr val="dk1"/>
                </a:solidFill>
                <a:latin typeface="Roboto"/>
                <a:ea typeface="Roboto"/>
                <a:cs typeface="Roboto"/>
                <a:sym typeface="Roboto"/>
              </a:rPr>
              <a:t>The function allows a user to follow another user by increasing their respective follower and following counts. It also updates the corresponding files and checks for errors in user input.</a:t>
            </a:r>
            <a:endParaRPr sz="14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