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70" r:id="rId12"/>
    <p:sldId id="271" r:id="rId13"/>
    <p:sldId id="272" r:id="rId14"/>
    <p:sldId id="273" r:id="rId15"/>
    <p:sldId id="274" r:id="rId16"/>
    <p:sldId id="275" r:id="rId17"/>
    <p:sldId id="266" r:id="rId18"/>
    <p:sldId id="267" r:id="rId19"/>
    <p:sldId id="268" r:id="rId20"/>
    <p:sldId id="269" r:id="rId21"/>
    <p:sldId id="276" r:id="rId22"/>
    <p:sldId id="278" r:id="rId23"/>
    <p:sldId id="277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1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42B51-BFC5-4C78-ABAB-BA8162D41B2C}" type="datetimeFigureOut">
              <a:rPr lang="en-US" smtClean="0"/>
              <a:t>17-Aug-17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97B1C-CB7A-4D8B-811F-C735572B4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9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97B1C-CB7A-4D8B-811F-C735572B40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5025" y="1004888"/>
            <a:ext cx="6100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72025"/>
            <a:ext cx="5405437" cy="3810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4274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5025" y="1004888"/>
            <a:ext cx="6100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72025"/>
            <a:ext cx="5405437" cy="3810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410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35025" y="1004888"/>
            <a:ext cx="6100763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72025"/>
            <a:ext cx="5405437" cy="3810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74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9742-6E35-49DF-8515-5D4FACDF8568}" type="datetime1">
              <a:rPr lang="en-US" smtClean="0"/>
              <a:t>17-Aug-17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3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07B9-EDD6-4A05-97E2-4D4D89ECD4B9}" type="datetime1">
              <a:rPr lang="en-US" smtClean="0"/>
              <a:t>17-Aug-17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5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36A1-30D6-4006-A63C-E8E57903A471}" type="datetime1">
              <a:rPr lang="en-US" smtClean="0"/>
              <a:t>17-Aug-17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3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D00D-F279-4030-B7B4-17C9A7BEA489}" type="datetime1">
              <a:rPr lang="en-US" smtClean="0"/>
              <a:t>17-Aug-17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0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891F0-F8BB-43B7-AF14-B6C2C7ADC1EF}" type="datetime1">
              <a:rPr lang="en-US" smtClean="0"/>
              <a:t>17-Aug-17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1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1F0F-0278-41FC-B5DF-DC6829F35356}" type="datetime1">
              <a:rPr lang="en-US" smtClean="0"/>
              <a:t>17-Aug-17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7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684E-8EC4-49BD-A785-D33EA637F368}" type="datetime1">
              <a:rPr lang="en-US" smtClean="0"/>
              <a:t>17-Aug-17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9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FF2D-A003-4B97-9111-1FF70F7A9D8D}" type="datetime1">
              <a:rPr lang="en-US" smtClean="0"/>
              <a:t>17-Aug-17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3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6818-30C1-40AD-AF77-86C5A31B9C45}" type="datetime1">
              <a:rPr lang="en-US" smtClean="0"/>
              <a:t>17-Aug-17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4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8958-85DA-48A9-9884-49EC3C26934A}" type="datetime1">
              <a:rPr lang="en-US" smtClean="0"/>
              <a:t>17-Aug-17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6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4CB1-A9AD-49C9-9C13-2D22CDA20287}" type="datetime1">
              <a:rPr lang="en-US" smtClean="0"/>
              <a:t>17-Aug-17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8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4FA66-B186-4C43-A277-C5E2544F2FF1}" type="datetime1">
              <a:rPr lang="en-US" smtClean="0"/>
              <a:t>17-Aug-17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189F-FDC8-492A-9FE2-2C6E568FF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6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CO203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Part-II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3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Food</a:t>
            </a:r>
            <a:r>
              <a:rPr lang="en-US" sz="3200" dirty="0"/>
              <a:t> is an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abstract class</a:t>
            </a:r>
            <a:r>
              <a:rPr lang="en-US" sz="3200" dirty="0"/>
              <a:t>. Can you make an instance of food? No, of course not. But you can make an instance of an apple or a steak or a peanut butter cup, which are types of food. Food is the abstract concept; it shouldn’t exist.</a:t>
            </a:r>
          </a:p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Skills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interfaces</a:t>
            </a:r>
            <a:r>
              <a:rPr lang="en-US" sz="3200" dirty="0"/>
              <a:t>. Can you make an instance of a student, an athlete or a chef? No, but you can make an instance of a person, and have that person take on all these skills. Deep down, it’s still a person, but this person can also do other things, like study, sprint and cook.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Abstract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15" y="1825625"/>
            <a:ext cx="11438311" cy="4351338"/>
          </a:xfrm>
        </p:spPr>
        <p:txBody>
          <a:bodyPr>
            <a:norm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Wingdings" panose="05000000000000000000" pitchFamily="2" charset="2"/>
              <a:buChar char="§"/>
            </a:pPr>
            <a:r>
              <a:rPr lang="en-GB" altLang="en-US" dirty="0" err="1">
                <a:latin typeface="Helvetica" panose="020B0604020202020204" pitchFamily="34" charset="0"/>
              </a:rPr>
              <a:t>Superclasses</a:t>
            </a:r>
            <a:r>
              <a:rPr lang="en-GB" altLang="en-US" dirty="0">
                <a:latin typeface="Helvetica" panose="020B0604020202020204" pitchFamily="34" charset="0"/>
              </a:rPr>
              <a:t> are created through the process called "generalization"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altLang="en-US" sz="2000" dirty="0">
                <a:latin typeface="Helvetica" panose="020B0604020202020204" pitchFamily="34" charset="0"/>
              </a:rPr>
              <a:t>Common features (methods or variables) are factored out of object classifications (</a:t>
            </a:r>
            <a:r>
              <a:rPr lang="en-GB" altLang="en-US" sz="2000" dirty="0" err="1">
                <a:latin typeface="Helvetica" panose="020B0604020202020204" pitchFamily="34" charset="0"/>
              </a:rPr>
              <a:t>ie</a:t>
            </a:r>
            <a:r>
              <a:rPr lang="en-GB" altLang="en-US" sz="2000" dirty="0">
                <a:latin typeface="Helvetica" panose="020B0604020202020204" pitchFamily="34" charset="0"/>
              </a:rPr>
              <a:t>. classes).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altLang="en-US" sz="2000" dirty="0">
                <a:latin typeface="Helvetica" panose="020B0604020202020204" pitchFamily="34" charset="0"/>
              </a:rPr>
              <a:t>Those features are formalized in a class.  This becomes the superclass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altLang="en-US" sz="2000" dirty="0">
                <a:latin typeface="Helvetica" panose="020B0604020202020204" pitchFamily="34" charset="0"/>
              </a:rPr>
              <a:t>The classes from which the common features were taken become subclasses to the newly created super class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Wingdings" panose="05000000000000000000" pitchFamily="2" charset="2"/>
              <a:buChar char="§"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Wingdings" panose="05000000000000000000" pitchFamily="2" charset="2"/>
              <a:buChar char="§"/>
            </a:pPr>
            <a:r>
              <a:rPr lang="en-GB" altLang="en-US" dirty="0">
                <a:latin typeface="Helvetica" panose="020B0604020202020204" pitchFamily="34" charset="0"/>
              </a:rPr>
              <a:t>Often, the superclass does not have a "meaning" or does not directly relate to a "thing" in the real world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59000"/>
              <a:buFont typeface="Wingdings" panose="05000000000000000000" pitchFamily="2" charset="2"/>
              <a:buChar char="§"/>
            </a:pPr>
            <a:r>
              <a:rPr lang="en-GB" altLang="en-US" dirty="0">
                <a:latin typeface="Helvetica" panose="020B0604020202020204" pitchFamily="34" charset="0"/>
              </a:rPr>
              <a:t>It is an </a:t>
            </a:r>
            <a:r>
              <a:rPr lang="en-GB" altLang="en-US" dirty="0" err="1">
                <a:latin typeface="Helvetica" panose="020B0604020202020204" pitchFamily="34" charset="0"/>
              </a:rPr>
              <a:t>artifact</a:t>
            </a:r>
            <a:r>
              <a:rPr lang="en-GB" altLang="en-US" dirty="0">
                <a:latin typeface="Helvetica" panose="020B0604020202020204" pitchFamily="34" charset="0"/>
              </a:rPr>
              <a:t> of the generalization process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Wingdings" panose="05000000000000000000" pitchFamily="2" charset="2"/>
              <a:buChar char="§"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Wingdings" panose="05000000000000000000" pitchFamily="2" charset="2"/>
              <a:buChar char="§"/>
            </a:pPr>
            <a:r>
              <a:rPr lang="en-GB" altLang="en-US" dirty="0">
                <a:latin typeface="Helvetica" panose="020B0604020202020204" pitchFamily="34" charset="0"/>
              </a:rPr>
              <a:t>Because of this, abstract classes </a:t>
            </a:r>
            <a:r>
              <a:rPr lang="en-GB" altLang="en-US" sz="3200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cannot be instantiated</a:t>
            </a:r>
            <a:endParaRPr lang="en-GB" altLang="en-US" dirty="0">
              <a:solidFill>
                <a:schemeClr val="accent5">
                  <a:lumMod val="75000"/>
                </a:schemeClr>
              </a:solidFill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altLang="en-US" sz="2000" dirty="0">
                <a:latin typeface="Helvetica" panose="020B0604020202020204" pitchFamily="34" charset="0"/>
              </a:rPr>
              <a:t>They act as place holders for </a:t>
            </a:r>
            <a:r>
              <a:rPr lang="en-GB" altLang="en-US" sz="2000" dirty="0" smtClean="0">
                <a:latin typeface="Helvetica" panose="020B0604020202020204" pitchFamily="34" charset="0"/>
              </a:rPr>
              <a:t>abstraction</a:t>
            </a:r>
            <a:endParaRPr lang="en-GB" altLang="en-US" sz="2000" dirty="0">
              <a:latin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2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Helvetica" panose="020B0604020202020204" pitchFamily="34" charset="0"/>
              </a:rPr>
              <a:t>Abstract Class Example</a:t>
            </a:r>
          </a:p>
        </p:txBody>
      </p:sp>
      <p:sp>
        <p:nvSpPr>
          <p:cNvPr id="13" name="AutoShape 1"/>
          <p:cNvSpPr>
            <a:spLocks noChangeArrowheads="1"/>
          </p:cNvSpPr>
          <p:nvPr/>
        </p:nvSpPr>
        <p:spPr bwMode="auto">
          <a:xfrm>
            <a:off x="4572491" y="3879418"/>
            <a:ext cx="1939925" cy="990600"/>
          </a:xfrm>
          <a:prstGeom prst="roundRect">
            <a:avLst>
              <a:gd name="adj" fmla="val 134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1" dirty="0">
                <a:latin typeface="Times" panose="02020603050405020304" pitchFamily="18" charset="0"/>
              </a:rPr>
              <a:t>Vehicle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 dirty="0">
                <a:latin typeface="Times" panose="02020603050405020304" pitchFamily="18" charset="0"/>
              </a:rPr>
              <a:t>- make: String      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 dirty="0">
                <a:latin typeface="Times" panose="02020603050405020304" pitchFamily="18" charset="0"/>
              </a:rPr>
              <a:t>- model: String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 dirty="0">
                <a:latin typeface="Times" panose="02020603050405020304" pitchFamily="18" charset="0"/>
              </a:rPr>
              <a:t>- </a:t>
            </a:r>
            <a:r>
              <a:rPr lang="en-GB" altLang="en-US" sz="1600" i="0" dirty="0" err="1">
                <a:latin typeface="Times" panose="02020603050405020304" pitchFamily="18" charset="0"/>
              </a:rPr>
              <a:t>tireCount</a:t>
            </a:r>
            <a:r>
              <a:rPr lang="en-GB" altLang="en-US" sz="1600" i="0" dirty="0">
                <a:latin typeface="Times" panose="02020603050405020304" pitchFamily="18" charset="0"/>
              </a:rPr>
              <a:t>: </a:t>
            </a:r>
            <a:r>
              <a:rPr lang="en-GB" altLang="en-US" sz="1600" i="0" dirty="0" err="1">
                <a:latin typeface="Times" panose="02020603050405020304" pitchFamily="18" charset="0"/>
              </a:rPr>
              <a:t>int</a:t>
            </a:r>
            <a:endParaRPr lang="en-GB" altLang="en-US" sz="1600" i="0" dirty="0">
              <a:latin typeface="Times" panose="02020603050405020304" pitchFamily="18" charset="0"/>
            </a:endParaRPr>
          </a:p>
        </p:txBody>
      </p:sp>
      <p:sp>
        <p:nvSpPr>
          <p:cNvPr id="14" name="Line 2"/>
          <p:cNvSpPr>
            <a:spLocks noChangeShapeType="1"/>
          </p:cNvSpPr>
          <p:nvPr/>
        </p:nvSpPr>
        <p:spPr bwMode="auto">
          <a:xfrm flipV="1">
            <a:off x="4956666" y="4970030"/>
            <a:ext cx="239712" cy="803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3332653" y="5782830"/>
            <a:ext cx="1939925" cy="501650"/>
          </a:xfrm>
          <a:prstGeom prst="roundRect">
            <a:avLst>
              <a:gd name="adj" fmla="val 222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Car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- trunkCapacity: int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750041" y="3873068"/>
            <a:ext cx="1636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 dirty="0">
                <a:latin typeface="Times" panose="02020603050405020304" pitchFamily="18" charset="0"/>
              </a:rPr>
              <a:t>Abstract superclass: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163782" y="1472768"/>
            <a:ext cx="10823171" cy="196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ts val="275"/>
              </a:spcBef>
              <a:buClr>
                <a:srgbClr val="000000"/>
              </a:buClr>
              <a:buSzPct val="59000"/>
              <a:buFont typeface="Wingdings" panose="05000000000000000000" pitchFamily="2" charset="2"/>
              <a:buChar char="§"/>
            </a:pPr>
            <a:r>
              <a:rPr lang="en-GB" altLang="en-US" sz="2800" i="0" dirty="0">
                <a:latin typeface="Helvetica" panose="020B0604020202020204" pitchFamily="34" charset="0"/>
              </a:rPr>
              <a:t>In the following example, the subclasses represent objects taken from the problem domain.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Wingdings" panose="05000000000000000000" pitchFamily="2" charset="2"/>
              <a:buChar char="§"/>
            </a:pPr>
            <a:endParaRPr lang="en-GB" altLang="en-US" sz="1050" i="0" dirty="0">
              <a:latin typeface="Helvetica" panose="020B0604020202020204" pitchFamily="34" charset="0"/>
            </a:endParaRPr>
          </a:p>
          <a:p>
            <a:pPr marL="457200" indent="-457200">
              <a:spcBef>
                <a:spcPts val="275"/>
              </a:spcBef>
              <a:buClr>
                <a:srgbClr val="000000"/>
              </a:buClr>
              <a:buSzPct val="59000"/>
              <a:buFont typeface="Wingdings" panose="05000000000000000000" pitchFamily="2" charset="2"/>
              <a:buChar char="§"/>
            </a:pPr>
            <a:r>
              <a:rPr lang="en-GB" altLang="en-US" sz="2800" i="0" dirty="0">
                <a:latin typeface="Helvetica" panose="020B0604020202020204" pitchFamily="34" charset="0"/>
              </a:rPr>
              <a:t>The superclass represents an abstract concept that does not exist "as is" in the real world.</a:t>
            </a:r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 flipV="1">
            <a:off x="5953616" y="4981143"/>
            <a:ext cx="260350" cy="757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auto">
          <a:xfrm>
            <a:off x="5855191" y="5782830"/>
            <a:ext cx="1939925" cy="501650"/>
          </a:xfrm>
          <a:prstGeom prst="roundRect">
            <a:avLst>
              <a:gd name="adj" fmla="val 222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Truck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- bedCapacity: int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7360141" y="3881005"/>
            <a:ext cx="26384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Note: UML represents abstract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classes by displaying their name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in italics.</a:t>
            </a: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 flipH="1">
            <a:off x="5613891" y="4001655"/>
            <a:ext cx="1635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Helvetica" panose="020B0604020202020204" pitchFamily="34" charset="0"/>
              </a:rPr>
              <a:t>What Are Abstract Classes Used For?</a:t>
            </a:r>
            <a:br>
              <a:rPr lang="en-GB" altLang="en-US" dirty="0">
                <a:latin typeface="Helvetica" panose="020B0604020202020204" pitchFamily="34" charset="0"/>
              </a:rPr>
            </a:b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38175" y="1306513"/>
            <a:ext cx="11199149" cy="508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ts val="275"/>
              </a:spcBef>
              <a:buClr>
                <a:srgbClr val="000000"/>
              </a:buClr>
              <a:buSzPct val="59000"/>
              <a:buFont typeface="Wingdings" panose="05000000000000000000" pitchFamily="2" charset="2"/>
              <a:buChar char="§"/>
            </a:pPr>
            <a:r>
              <a:rPr lang="en-GB" altLang="en-US" sz="2800" i="0" dirty="0">
                <a:latin typeface="Helvetica" panose="020B0604020202020204" pitchFamily="34" charset="0"/>
              </a:rPr>
              <a:t>Abstract classes are used heavily in </a:t>
            </a:r>
            <a:r>
              <a:rPr lang="en-GB" altLang="en-US" sz="2800" b="1" i="0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Design Patterns</a:t>
            </a:r>
          </a:p>
          <a:p>
            <a:pPr marL="5588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altLang="en-US" i="0" dirty="0">
                <a:latin typeface="Helvetica" panose="020B0604020202020204" pitchFamily="34" charset="0"/>
              </a:rPr>
              <a:t>Creational Patterns:  Abstract class provides interface for creating objects.  The subclasses do the actual object creation</a:t>
            </a:r>
          </a:p>
          <a:p>
            <a:pPr marL="5588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altLang="en-US" i="0" dirty="0">
                <a:latin typeface="Helvetica" panose="020B0604020202020204" pitchFamily="34" charset="0"/>
              </a:rPr>
              <a:t>Structural Patterns:  How objects are structured is handled by an abstract class.  What the objects do is handled by the subclasses</a:t>
            </a:r>
          </a:p>
          <a:p>
            <a:pPr marL="5588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altLang="en-US" i="0" dirty="0">
                <a:latin typeface="Helvetica" panose="020B0604020202020204" pitchFamily="34" charset="0"/>
              </a:rPr>
              <a:t>Behavioural Patterns:  Behavioural interface is declared in an abstract superclass.  Implementation of the interface is provided by subclasses.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Wingdings" panose="05000000000000000000" pitchFamily="2" charset="2"/>
              <a:buChar char="§"/>
            </a:pPr>
            <a:endParaRPr lang="en-GB" altLang="en-US" sz="1050" i="0" dirty="0">
              <a:latin typeface="Helvetica" panose="020B0604020202020204" pitchFamily="34" charset="0"/>
            </a:endParaRPr>
          </a:p>
          <a:p>
            <a:pPr marL="457200" indent="-457200">
              <a:spcBef>
                <a:spcPts val="275"/>
              </a:spcBef>
              <a:buClr>
                <a:srgbClr val="000000"/>
              </a:buClr>
              <a:buSzPct val="59000"/>
              <a:buFont typeface="Wingdings" panose="05000000000000000000" pitchFamily="2" charset="2"/>
              <a:buChar char="§"/>
            </a:pPr>
            <a:r>
              <a:rPr lang="en-GB" altLang="en-US" sz="2800" i="0" dirty="0">
                <a:latin typeface="Helvetica" panose="020B0604020202020204" pitchFamily="34" charset="0"/>
              </a:rPr>
              <a:t>Be careful not to </a:t>
            </a:r>
            <a:r>
              <a:rPr lang="en-GB" altLang="en-US" sz="2800" i="0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over use abstract classes </a:t>
            </a:r>
          </a:p>
          <a:p>
            <a:pPr marL="673100" lvl="1" indent="-457200">
              <a:spcBef>
                <a:spcPts val="275"/>
              </a:spcBef>
              <a:buClr>
                <a:srgbClr val="000000"/>
              </a:buClr>
              <a:buSzPct val="59000"/>
              <a:buFont typeface="Wingdings" panose="05000000000000000000" pitchFamily="2" charset="2"/>
              <a:buChar char="§"/>
            </a:pPr>
            <a:r>
              <a:rPr lang="en-GB" altLang="en-US" sz="2800" i="0" dirty="0">
                <a:latin typeface="Helvetica" panose="020B0604020202020204" pitchFamily="34" charset="0"/>
              </a:rPr>
              <a:t>Every abstract class increases the </a:t>
            </a:r>
            <a:r>
              <a:rPr lang="en-GB" altLang="en-US" sz="2800" b="1" i="0" dirty="0">
                <a:latin typeface="Helvetica" panose="020B0604020202020204" pitchFamily="34" charset="0"/>
              </a:rPr>
              <a:t>complexity</a:t>
            </a:r>
            <a:r>
              <a:rPr lang="en-GB" altLang="en-US" sz="2800" i="0" dirty="0">
                <a:latin typeface="Helvetica" panose="020B0604020202020204" pitchFamily="34" charset="0"/>
              </a:rPr>
              <a:t> of your design</a:t>
            </a:r>
          </a:p>
          <a:p>
            <a:pPr marL="5588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altLang="en-US" i="0" dirty="0">
                <a:latin typeface="Helvetica" panose="020B0604020202020204" pitchFamily="34" charset="0"/>
              </a:rPr>
              <a:t>Every subclass increases the complexity of your design</a:t>
            </a:r>
          </a:p>
          <a:p>
            <a:pPr marL="5588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altLang="en-US" i="0" dirty="0">
                <a:latin typeface="Helvetica" panose="020B0604020202020204" pitchFamily="34" charset="0"/>
              </a:rPr>
              <a:t>Ensure that you receive acceptable return in terms of functionality given the added complexity</a:t>
            </a:r>
            <a:r>
              <a:rPr lang="en-GB" altLang="en-US" i="0" dirty="0" smtClean="0">
                <a:latin typeface="Helvetica" panose="020B0604020202020204" pitchFamily="34" charset="0"/>
              </a:rPr>
              <a:t>.</a:t>
            </a:r>
            <a:endParaRPr lang="en-GB" altLang="en-US" i="0" dirty="0">
              <a:latin typeface="Helvetica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451348" y="450768"/>
            <a:ext cx="3800559" cy="39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540" dirty="0">
                <a:latin typeface="Helvetica" panose="020B0604020202020204" pitchFamily="34" charset="0"/>
              </a:rPr>
              <a:t>Defining Abstract Classes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175909" y="1203967"/>
            <a:ext cx="7769615" cy="100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</a:pPr>
            <a:r>
              <a:rPr lang="en-GB" altLang="en-US" sz="2177">
                <a:latin typeface="Helvetica" panose="020B0604020202020204" pitchFamily="34" charset="0"/>
              </a:rPr>
              <a:t>Inheritance is declared using the "extends" keyword</a:t>
            </a:r>
          </a:p>
          <a:p>
            <a:pPr lvl="1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</a:pPr>
            <a:r>
              <a:rPr lang="en-GB" altLang="en-US" sz="1814">
                <a:latin typeface="Helvetica" panose="020B0604020202020204" pitchFamily="34" charset="0"/>
              </a:rPr>
              <a:t>If inheritance is not defined, the class extends a class called Object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59000"/>
            </a:pPr>
            <a:endParaRPr lang="en-GB" altLang="en-US" sz="2177">
              <a:latin typeface="Helvetica" panose="020B0604020202020204" pitchFamily="34" charset="0"/>
            </a:endParaRP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2324245" y="2092540"/>
            <a:ext cx="3953215" cy="1571205"/>
          </a:xfrm>
          <a:prstGeom prst="roundRect">
            <a:avLst>
              <a:gd name="adj" fmla="val 9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554669" y="2291282"/>
            <a:ext cx="3188495" cy="130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altLang="en-US" sz="1270">
                <a:latin typeface="Courier" charset="0"/>
              </a:rPr>
              <a:t>public abstract class Vehicle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altLang="en-US" sz="1270">
                <a:latin typeface="Courier" charset="0"/>
              </a:rPr>
              <a:t>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altLang="en-US" sz="1270">
                <a:latin typeface="Courier" charset="0"/>
              </a:rPr>
              <a:t>	private String make;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altLang="en-US" sz="1270">
                <a:latin typeface="Courier" charset="0"/>
              </a:rPr>
              <a:t>	private String model;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altLang="en-US" sz="1270">
                <a:latin typeface="Courier" charset="0"/>
              </a:rPr>
              <a:t>	private int tireCount;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altLang="en-US" sz="1270">
                <a:latin typeface="Courier" charset="0"/>
              </a:rPr>
              <a:t>	[...]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2332886" y="3849525"/>
            <a:ext cx="4336296" cy="1127638"/>
          </a:xfrm>
          <a:prstGeom prst="roundRect">
            <a:avLst>
              <a:gd name="adj" fmla="val 134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561870" y="4048267"/>
            <a:ext cx="3657984" cy="85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altLang="en-US" sz="1270" dirty="0">
                <a:latin typeface="Courier" charset="0"/>
              </a:rPr>
              <a:t>public class Car extends Vehicle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altLang="en-US" sz="1270" dirty="0">
                <a:latin typeface="Courier" charset="0"/>
              </a:rPr>
              <a:t>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altLang="en-US" sz="1270" dirty="0">
                <a:latin typeface="Courier" charset="0"/>
              </a:rPr>
              <a:t>	private </a:t>
            </a:r>
            <a:r>
              <a:rPr lang="en-GB" altLang="en-US" sz="1270" dirty="0" err="1">
                <a:latin typeface="Courier" charset="0"/>
              </a:rPr>
              <a:t>int</a:t>
            </a:r>
            <a:r>
              <a:rPr lang="en-GB" altLang="en-US" sz="1270" dirty="0">
                <a:latin typeface="Courier" charset="0"/>
              </a:rPr>
              <a:t> </a:t>
            </a:r>
            <a:r>
              <a:rPr lang="en-GB" altLang="en-US" sz="1270" dirty="0" err="1">
                <a:latin typeface="Courier" charset="0"/>
              </a:rPr>
              <a:t>trunkCapacity</a:t>
            </a:r>
            <a:r>
              <a:rPr lang="en-GB" altLang="en-US" sz="1270" dirty="0">
                <a:latin typeface="Courier" charset="0"/>
              </a:rPr>
              <a:t>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altLang="en-US" sz="1270" dirty="0">
                <a:latin typeface="Courier" charset="0"/>
              </a:rPr>
              <a:t>	[...]</a:t>
            </a: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6420035" y="2429534"/>
            <a:ext cx="4048265" cy="2176068"/>
            <a:chOff x="3400" y="1687"/>
            <a:chExt cx="2811" cy="1511"/>
          </a:xfrm>
        </p:grpSpPr>
        <p:sp>
          <p:nvSpPr>
            <p:cNvPr id="7177" name="AutoShape 9"/>
            <p:cNvSpPr>
              <a:spLocks noChangeArrowheads="1"/>
            </p:cNvSpPr>
            <p:nvPr/>
          </p:nvSpPr>
          <p:spPr bwMode="auto">
            <a:xfrm>
              <a:off x="4181" y="1687"/>
              <a:ext cx="1222" cy="621"/>
            </a:xfrm>
            <a:prstGeom prst="roundRect">
              <a:avLst>
                <a:gd name="adj" fmla="val 134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452">
                  <a:latin typeface="Times" panose="02020603050405020304" pitchFamily="18" charset="0"/>
                </a:rPr>
                <a:t>Vehicle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452">
                  <a:latin typeface="Times" panose="02020603050405020304" pitchFamily="18" charset="0"/>
                </a:rPr>
                <a:t>- make: String       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452">
                  <a:latin typeface="Times" panose="02020603050405020304" pitchFamily="18" charset="0"/>
                </a:rPr>
                <a:t>- model: String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452">
                  <a:latin typeface="Times" panose="02020603050405020304" pitchFamily="18" charset="0"/>
                </a:rPr>
                <a:t>- tireCount: int</a:t>
              </a:r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4423" y="2373"/>
              <a:ext cx="151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7179" name="AutoShape 11"/>
            <p:cNvSpPr>
              <a:spLocks noChangeArrowheads="1"/>
            </p:cNvSpPr>
            <p:nvPr/>
          </p:nvSpPr>
          <p:spPr bwMode="auto">
            <a:xfrm>
              <a:off x="3400" y="2888"/>
              <a:ext cx="1222" cy="310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452">
                  <a:latin typeface="Times" panose="02020603050405020304" pitchFamily="18" charset="0"/>
                </a:rPr>
                <a:t>Car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452">
                  <a:latin typeface="Times" panose="02020603050405020304" pitchFamily="18" charset="0"/>
                </a:rPr>
                <a:t>- trunkCapacity: int</a:t>
              </a:r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flipH="1" flipV="1">
              <a:off x="5051" y="2380"/>
              <a:ext cx="164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7181" name="AutoShape 13"/>
            <p:cNvSpPr>
              <a:spLocks noChangeArrowheads="1"/>
            </p:cNvSpPr>
            <p:nvPr/>
          </p:nvSpPr>
          <p:spPr bwMode="auto">
            <a:xfrm>
              <a:off x="4989" y="2888"/>
              <a:ext cx="1222" cy="310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452">
                  <a:latin typeface="Times" panose="02020603050405020304" pitchFamily="18" charset="0"/>
                </a:rPr>
                <a:t>Truck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452">
                  <a:latin typeface="Times" panose="02020603050405020304" pitchFamily="18" charset="0"/>
                </a:rPr>
                <a:t>- bedCapacity: int</a:t>
              </a:r>
            </a:p>
          </p:txBody>
        </p:sp>
      </p:grpSp>
      <p:sp>
        <p:nvSpPr>
          <p:cNvPr id="7182" name="AutoShape 14"/>
          <p:cNvSpPr>
            <a:spLocks noChangeArrowheads="1"/>
          </p:cNvSpPr>
          <p:nvPr/>
        </p:nvSpPr>
        <p:spPr bwMode="auto">
          <a:xfrm>
            <a:off x="2341527" y="5149982"/>
            <a:ext cx="4336296" cy="1039789"/>
          </a:xfrm>
          <a:prstGeom prst="roundRect">
            <a:avLst>
              <a:gd name="adj" fmla="val 134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2561870" y="5270954"/>
            <a:ext cx="3657984" cy="85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altLang="en-US" sz="1270" dirty="0">
                <a:latin typeface="Courier" charset="0"/>
              </a:rPr>
              <a:t>public class Truck extends Vehicle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altLang="en-US" sz="1270" dirty="0">
                <a:latin typeface="Courier" charset="0"/>
              </a:rPr>
              <a:t>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altLang="en-US" sz="1270" dirty="0">
                <a:latin typeface="Courier" charset="0"/>
              </a:rPr>
              <a:t>	private </a:t>
            </a:r>
            <a:r>
              <a:rPr lang="en-GB" altLang="en-US" sz="1270" dirty="0" err="1">
                <a:latin typeface="Courier" charset="0"/>
              </a:rPr>
              <a:t>int</a:t>
            </a:r>
            <a:r>
              <a:rPr lang="en-GB" altLang="en-US" sz="1270" dirty="0">
                <a:latin typeface="Courier" charset="0"/>
              </a:rPr>
              <a:t> </a:t>
            </a:r>
            <a:r>
              <a:rPr lang="en-GB" altLang="en-US" sz="1270" dirty="0" err="1">
                <a:latin typeface="Courier" charset="0"/>
              </a:rPr>
              <a:t>bedCapacity</a:t>
            </a:r>
            <a:r>
              <a:rPr lang="en-GB" altLang="en-US" sz="1270" dirty="0">
                <a:latin typeface="Courier" charset="0"/>
              </a:rPr>
              <a:t>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altLang="en-US" sz="1270" dirty="0">
                <a:latin typeface="Courier" charset="0"/>
              </a:rPr>
              <a:t>	[...]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7343172" y="5721722"/>
            <a:ext cx="2851743" cy="223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452">
                <a:latin typeface="Times" panose="02020603050405020304" pitchFamily="18" charset="0"/>
              </a:rPr>
              <a:t>Often referred to as "concrete" classes</a:t>
            </a:r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H="1">
            <a:off x="6690783" y="5831173"/>
            <a:ext cx="63654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 flipH="1" flipV="1">
            <a:off x="6682142" y="4897955"/>
            <a:ext cx="645188" cy="82376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8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413904" y="469490"/>
            <a:ext cx="43821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3200">
                <a:latin typeface="Helvetica" panose="020B0604020202020204" pitchFamily="34" charset="0"/>
              </a:rPr>
              <a:t>What is an Interface?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32262" y="1193887"/>
            <a:ext cx="11759738" cy="405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ts val="249"/>
              </a:spcBef>
              <a:buClr>
                <a:srgbClr val="000000"/>
              </a:buClr>
              <a:buSzPct val="59000"/>
              <a:buFont typeface="Wingdings" panose="05000000000000000000" pitchFamily="2" charset="2"/>
              <a:buChar char="§"/>
            </a:pPr>
            <a:r>
              <a:rPr lang="en-GB" altLang="en-US" sz="3200" dirty="0">
                <a:latin typeface="Helvetica" panose="020B0604020202020204" pitchFamily="34" charset="0"/>
              </a:rPr>
              <a:t>An interface is similar to an abstract class with the following exceptions:</a:t>
            </a:r>
          </a:p>
          <a:p>
            <a:pPr marL="558800" lvl="1" indent="-342900">
              <a:spcBef>
                <a:spcPts val="249"/>
              </a:spcBef>
              <a:buClr>
                <a:srgbClr val="0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altLang="en-US" sz="2800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All methods </a:t>
            </a:r>
            <a:r>
              <a:rPr lang="en-GB" altLang="en-US" sz="2800" dirty="0">
                <a:latin typeface="Helvetica" panose="020B0604020202020204" pitchFamily="34" charset="0"/>
              </a:rPr>
              <a:t>defined in an interface are </a:t>
            </a:r>
            <a:r>
              <a:rPr lang="en-GB" altLang="en-US" sz="2800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abstract</a:t>
            </a:r>
            <a:r>
              <a:rPr lang="en-GB" altLang="en-US" sz="2800" dirty="0">
                <a:latin typeface="Helvetica" panose="020B0604020202020204" pitchFamily="34" charset="0"/>
              </a:rPr>
              <a:t>.  Interfaces can contain no implementation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343000"/>
              <a:buFont typeface="Wingdings" panose="05000000000000000000" pitchFamily="2" charset="2"/>
              <a:buChar char="§"/>
            </a:pPr>
            <a:endParaRPr lang="en-GB" altLang="en-US" sz="1100" dirty="0">
              <a:latin typeface="Helvetica" panose="020B0604020202020204" pitchFamily="34" charset="0"/>
            </a:endParaRPr>
          </a:p>
          <a:p>
            <a:pPr marL="457200" indent="-457200">
              <a:spcBef>
                <a:spcPts val="249"/>
              </a:spcBef>
              <a:buClr>
                <a:srgbClr val="000000"/>
              </a:buClr>
              <a:buSzPct val="59000"/>
              <a:buFont typeface="Wingdings" panose="05000000000000000000" pitchFamily="2" charset="2"/>
              <a:buChar char="§"/>
            </a:pPr>
            <a:r>
              <a:rPr lang="en-GB" altLang="en-US" sz="3200" dirty="0">
                <a:latin typeface="Helvetica" panose="020B0604020202020204" pitchFamily="34" charset="0"/>
              </a:rPr>
              <a:t>Interfaces are more abstract than abstract classes</a:t>
            </a:r>
          </a:p>
          <a:p>
            <a:pPr marL="342900" indent="-342900">
              <a:spcBef>
                <a:spcPts val="249"/>
              </a:spcBef>
              <a:buClr>
                <a:srgbClr val="000000"/>
              </a:buClr>
              <a:buSzPct val="85000"/>
              <a:buFont typeface="Wingdings" panose="05000000000000000000" pitchFamily="2" charset="2"/>
              <a:buChar char="§"/>
            </a:pPr>
            <a:endParaRPr lang="en-GB" altLang="en-US" sz="2800" dirty="0">
              <a:latin typeface="Helvetica" panose="020B0604020202020204" pitchFamily="34" charset="0"/>
            </a:endParaRPr>
          </a:p>
          <a:p>
            <a:pPr marL="457200" indent="-457200">
              <a:spcBef>
                <a:spcPts val="249"/>
              </a:spcBef>
              <a:buClr>
                <a:srgbClr val="000000"/>
              </a:buClr>
              <a:buSzPct val="59000"/>
              <a:buFont typeface="Wingdings" panose="05000000000000000000" pitchFamily="2" charset="2"/>
              <a:buChar char="§"/>
            </a:pPr>
            <a:r>
              <a:rPr lang="en-GB" altLang="en-US" sz="3200" dirty="0">
                <a:latin typeface="Helvetica" panose="020B0604020202020204" pitchFamily="34" charset="0"/>
              </a:rPr>
              <a:t>Interfaces are implemented by classes using the "</a:t>
            </a:r>
            <a:r>
              <a:rPr lang="en-GB" altLang="en-U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implements</a:t>
            </a:r>
            <a:r>
              <a:rPr lang="en-GB" altLang="en-US" sz="3200" dirty="0">
                <a:latin typeface="Helvetica" panose="020B0604020202020204" pitchFamily="34" charset="0"/>
              </a:rPr>
              <a:t>" keyword.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462869" y="469490"/>
            <a:ext cx="4378060" cy="39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540">
                <a:latin typeface="Helvetica" panose="020B0604020202020204" pitchFamily="34" charset="0"/>
              </a:rPr>
              <a:t>Declaring an Interface</a:t>
            </a:r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2286801" y="1458874"/>
            <a:ext cx="4674731" cy="1268773"/>
          </a:xfrm>
          <a:prstGeom prst="roundRect">
            <a:avLst>
              <a:gd name="adj" fmla="val 111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425055" y="1594249"/>
            <a:ext cx="4046825" cy="107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altLang="en-US" sz="1270">
                <a:latin typeface="Courier" charset="0"/>
              </a:rPr>
              <a:t>public interface Steerable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altLang="en-US" sz="1270">
                <a:latin typeface="Courier" charset="0"/>
              </a:rPr>
              <a:t>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altLang="en-US" sz="1270">
                <a:latin typeface="Courier" charset="0"/>
              </a:rPr>
              <a:t>	public void turnLeft(int degrees);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altLang="en-US" sz="1270">
                <a:latin typeface="Courier" charset="0"/>
              </a:rPr>
              <a:t>	public void turnRight(int degrees);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altLang="en-US" sz="1270">
                <a:latin typeface="Courier" charset="0"/>
              </a:rPr>
              <a:t>}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400573" y="1199647"/>
            <a:ext cx="1306448" cy="223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452">
                <a:latin typeface="Times" panose="02020603050405020304" pitchFamily="18" charset="0"/>
              </a:rPr>
              <a:t>In Steerable.java:</a:t>
            </a: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2275280" y="3166894"/>
            <a:ext cx="7013536" cy="2772291"/>
          </a:xfrm>
          <a:prstGeom prst="roundRect">
            <a:avLst>
              <a:gd name="adj" fmla="val 51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534507" y="3358433"/>
            <a:ext cx="6001110" cy="262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altLang="en-US" sz="1270">
                <a:latin typeface="Courier" charset="0"/>
              </a:rPr>
              <a:t>public class Car extends Vehicle implements Steerable 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altLang="en-US" sz="1270">
                <a:latin typeface="Courier" charset="0"/>
              </a:rPr>
              <a:t>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altLang="en-US" sz="1270">
                <a:latin typeface="Courier" charset="0"/>
              </a:rPr>
              <a:t>	public int turnLeft(int degrees)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altLang="en-US" sz="1270">
                <a:latin typeface="Courier" charset="0"/>
              </a:rPr>
              <a:t>	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altLang="en-US" sz="1270">
                <a:latin typeface="Courier" charset="0"/>
              </a:rPr>
              <a:t>		[...]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altLang="en-US" sz="1270">
                <a:latin typeface="Courier" charset="0"/>
              </a:rPr>
              <a:t>	}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endParaRPr lang="en-GB" altLang="en-US" sz="1270">
              <a:latin typeface="Courier" charset="0"/>
            </a:endParaRP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altLang="en-US" sz="1270">
                <a:latin typeface="Courier" charset="0"/>
              </a:rPr>
              <a:t>	public int turnRight(int degrees)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altLang="en-US" sz="1270">
                <a:latin typeface="Courier" charset="0"/>
              </a:rPr>
              <a:t>	{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altLang="en-US" sz="1270">
                <a:latin typeface="Courier" charset="0"/>
              </a:rPr>
              <a:t>		[...]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r>
              <a:rPr lang="en-GB" altLang="en-US" sz="1270">
                <a:latin typeface="Courier" charset="0"/>
              </a:rPr>
              <a:t>	}</a:t>
            </a:r>
          </a:p>
          <a:p>
            <a:pPr>
              <a:spcBef>
                <a:spcPts val="249"/>
              </a:spcBef>
              <a:buClr>
                <a:srgbClr val="000000"/>
              </a:buClr>
              <a:buSzPct val="174000"/>
            </a:pPr>
            <a:endParaRPr lang="en-GB" altLang="en-US" sz="1270">
              <a:latin typeface="Courier" charset="0"/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2400573" y="2886064"/>
            <a:ext cx="869790" cy="223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452">
                <a:latin typeface="Times" panose="02020603050405020304" pitchFamily="18" charset="0"/>
              </a:rPr>
              <a:t>In Car.java: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7576476" y="1937004"/>
            <a:ext cx="2614498" cy="111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452">
                <a:latin typeface="Times" panose="02020603050405020304" pitchFamily="18" charset="0"/>
              </a:rPr>
              <a:t>When a class "implements" an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452">
                <a:latin typeface="Times" panose="02020603050405020304" pitchFamily="18" charset="0"/>
              </a:rPr>
              <a:t>interface, the compiler ensures that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452">
                <a:latin typeface="Times" panose="02020603050405020304" pitchFamily="18" charset="0"/>
              </a:rPr>
              <a:t>it provides an implementation for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452">
                <a:latin typeface="Times" panose="02020603050405020304" pitchFamily="18" charset="0"/>
              </a:rPr>
              <a:t>all methods defined within the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452">
                <a:latin typeface="Times" panose="02020603050405020304" pitchFamily="18" charset="0"/>
              </a:rPr>
              <a:t>interface.</a:t>
            </a:r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H="1">
            <a:off x="6628858" y="2703165"/>
            <a:ext cx="923136" cy="6120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 Vs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interface</a:t>
            </a:r>
            <a:r>
              <a:rPr lang="en-US" sz="3600" dirty="0"/>
              <a:t> </a:t>
            </a:r>
            <a:r>
              <a:rPr lang="en-US" sz="3600" i="1" dirty="0">
                <a:solidFill>
                  <a:schemeClr val="accent5">
                    <a:lumMod val="75000"/>
                  </a:schemeClr>
                </a:solidFill>
              </a:rPr>
              <a:t>cannot implement any methods</a:t>
            </a:r>
            <a:r>
              <a:rPr lang="en-US" sz="3600" dirty="0"/>
              <a:t>, whereas an abstract class can</a:t>
            </a:r>
          </a:p>
          <a:p>
            <a:r>
              <a:rPr lang="en-US" sz="3600" dirty="0"/>
              <a:t>A class can implement </a:t>
            </a:r>
            <a:r>
              <a:rPr lang="en-US" sz="3600" dirty="0">
                <a:solidFill>
                  <a:srgbClr val="FF0000"/>
                </a:solidFill>
              </a:rPr>
              <a:t>many interfaces</a:t>
            </a:r>
            <a:r>
              <a:rPr lang="en-US" sz="3600" dirty="0"/>
              <a:t> but can have only one superclass (abstract or not)</a:t>
            </a:r>
          </a:p>
          <a:p>
            <a:r>
              <a:rPr lang="en-US" sz="3600" dirty="0"/>
              <a:t>An </a:t>
            </a:r>
            <a:r>
              <a:rPr lang="en-US" sz="3600" b="1" i="1" dirty="0">
                <a:solidFill>
                  <a:schemeClr val="accent5">
                    <a:lumMod val="75000"/>
                  </a:schemeClr>
                </a:solidFill>
              </a:rPr>
              <a:t>interface is not part of the class hierarchy</a:t>
            </a:r>
            <a:r>
              <a:rPr lang="en-US" sz="3600" dirty="0"/>
              <a:t>. Unrelated classes can implement the same interface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65625" cy="4351338"/>
          </a:xfrm>
        </p:spPr>
        <p:txBody>
          <a:bodyPr/>
          <a:lstStyle/>
          <a:p>
            <a:pPr lvl="1"/>
            <a:r>
              <a:rPr lang="en-US" altLang="en-US" sz="4000" dirty="0"/>
              <a:t>abstract class:</a:t>
            </a:r>
          </a:p>
          <a:p>
            <a:pPr lvl="1">
              <a:buFontTx/>
              <a:buNone/>
            </a:pPr>
            <a:r>
              <a:rPr lang="en-US" altLang="en-US" sz="3600" dirty="0">
                <a:latin typeface="Courier New" panose="02070309020205020404" pitchFamily="49" charset="0"/>
              </a:rPr>
              <a:t>	public class Apple extends </a:t>
            </a:r>
            <a:r>
              <a:rPr lang="en-US" altLang="en-US" sz="3600" dirty="0" smtClean="0">
                <a:latin typeface="Courier New" panose="02070309020205020404" pitchFamily="49" charset="0"/>
              </a:rPr>
              <a:t>Food { </a:t>
            </a:r>
            <a:r>
              <a:rPr lang="en-US" altLang="en-US" sz="3600" dirty="0">
                <a:latin typeface="Courier New" panose="02070309020205020404" pitchFamily="49" charset="0"/>
              </a:rPr>
              <a:t>… }</a:t>
            </a:r>
          </a:p>
          <a:p>
            <a:pPr lvl="1"/>
            <a:r>
              <a:rPr lang="en-US" altLang="en-US" sz="4000" dirty="0"/>
              <a:t>interface:</a:t>
            </a:r>
            <a:r>
              <a:rPr lang="en-US" altLang="en-US" sz="3600" dirty="0">
                <a:latin typeface="Courier New" panose="02070309020205020404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 altLang="en-US" sz="3600" dirty="0">
                <a:latin typeface="Courier New" panose="02070309020205020404" pitchFamily="49" charset="0"/>
              </a:rPr>
              <a:t>	public class Person implements   		  Student, Athlete, Chef { …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5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094" y="2493183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Why they are useful…?</a:t>
            </a:r>
            <a:endParaRPr lang="en-US" sz="6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11680" y="3818746"/>
            <a:ext cx="9809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dirty="0"/>
              <a:t>By leaving certain methods undefined, these methods can be implemented by several different classes, each in its own way.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4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C++ </a:t>
            </a:r>
            <a:r>
              <a:rPr lang="en-US" dirty="0" err="1" smtClean="0"/>
              <a:t>Programme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84" y="1346662"/>
            <a:ext cx="3692994" cy="518714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7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" y="349135"/>
            <a:ext cx="11305310" cy="5827828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en-US" sz="3200" dirty="0"/>
              <a:t>An abstract class can’t inherit from more than one other class.</a:t>
            </a:r>
          </a:p>
          <a:p>
            <a:pPr lvl="1"/>
            <a:r>
              <a:rPr lang="en-US" altLang="en-US" sz="3200" dirty="0"/>
              <a:t>Interfaces can inherit from other interfaces, and a single interface can inherit from multiple other interfaces</a:t>
            </a:r>
          </a:p>
          <a:p>
            <a:pPr lvl="1">
              <a:buFontTx/>
              <a:buNone/>
            </a:pPr>
            <a:endParaRPr lang="en-US" altLang="en-US" sz="2800" u="sng" dirty="0" smtClean="0"/>
          </a:p>
          <a:p>
            <a:pPr lvl="1">
              <a:buFontTx/>
              <a:buNone/>
            </a:pPr>
            <a:r>
              <a:rPr lang="en-US" altLang="en-US" sz="2800" u="sng" dirty="0" smtClean="0"/>
              <a:t>Example</a:t>
            </a:r>
            <a:r>
              <a:rPr lang="en-US" altLang="en-US" sz="2800" u="sng" dirty="0"/>
              <a:t>:</a:t>
            </a:r>
            <a:endParaRPr lang="en-US" altLang="en-US" sz="2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interface Singer  {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    void sing();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    void </a:t>
            </a:r>
            <a:r>
              <a:rPr lang="en-US" altLang="en-US" sz="1800" dirty="0" err="1">
                <a:latin typeface="Courier New" panose="02070309020205020404" pitchFamily="49" charset="0"/>
              </a:rPr>
              <a:t>warmUpVoice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interface Dancer  {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    void dance();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    void </a:t>
            </a:r>
            <a:r>
              <a:rPr lang="en-US" altLang="en-US" sz="1800" dirty="0" err="1">
                <a:latin typeface="Courier New" panose="02070309020205020404" pitchFamily="49" charset="0"/>
              </a:rPr>
              <a:t>stretchLegs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interface Talented extends Singer, Dancer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    // can sing and dance. </a:t>
            </a:r>
            <a:r>
              <a:rPr lang="en-US" altLang="en-US" sz="1800" dirty="0" err="1">
                <a:latin typeface="Courier New" panose="02070309020205020404" pitchFamily="49" charset="0"/>
              </a:rPr>
              <a:t>Wowwee</a:t>
            </a:r>
            <a:r>
              <a:rPr lang="en-US" altLang="en-US" sz="1800" dirty="0">
                <a:latin typeface="Courier New" panose="02070309020205020404" pitchFamily="49" charset="0"/>
              </a:rPr>
              <a:t>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</a:t>
            </a:r>
            <a:r>
              <a:rPr lang="en-US" altLang="en-US" sz="1800" dirty="0" smtClean="0">
                <a:latin typeface="Courier New" panose="02070309020205020404" pitchFamily="49" charset="0"/>
              </a:rPr>
              <a:t>}</a:t>
            </a:r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5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static_cast</a:t>
            </a:r>
            <a:r>
              <a:rPr lang="en-US" dirty="0" smtClean="0"/>
              <a:t>&lt;char&gt;var1;</a:t>
            </a:r>
          </a:p>
          <a:p>
            <a:pPr marL="0" indent="0">
              <a:buNone/>
            </a:pPr>
            <a:r>
              <a:rPr lang="en-US" dirty="0" smtClean="0"/>
              <a:t>	OR</a:t>
            </a:r>
          </a:p>
          <a:p>
            <a:r>
              <a:rPr lang="en-US" dirty="0" smtClean="0"/>
              <a:t>(char)var1;</a:t>
            </a:r>
          </a:p>
          <a:p>
            <a:pPr marL="0" indent="0">
              <a:buNone/>
            </a:pPr>
            <a:r>
              <a:rPr lang="en-US" dirty="0" smtClean="0"/>
              <a:t>	OR</a:t>
            </a:r>
          </a:p>
          <a:p>
            <a:r>
              <a:rPr lang="en-US" dirty="0" smtClean="0"/>
              <a:t>Char(var1);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9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 (C++)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</a:t>
            </a:r>
            <a:r>
              <a:rPr lang="en-US" dirty="0"/>
              <a:t>class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cannot be instantiated</a:t>
            </a:r>
            <a:r>
              <a:rPr lang="en-US" dirty="0"/>
              <a:t>, but pointers and </a:t>
            </a:r>
            <a:r>
              <a:rPr lang="en-US" dirty="0" smtClean="0"/>
              <a:t>references </a:t>
            </a:r>
            <a:r>
              <a:rPr lang="en-US" dirty="0"/>
              <a:t>of Abstract class type can be created.</a:t>
            </a:r>
          </a:p>
          <a:p>
            <a:r>
              <a:rPr lang="en-US" dirty="0"/>
              <a:t>Abstract class can have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normal functions and variables </a:t>
            </a:r>
            <a:r>
              <a:rPr lang="en-US" dirty="0"/>
              <a:t>along with a pure virtual function.</a:t>
            </a:r>
          </a:p>
          <a:p>
            <a:r>
              <a:rPr lang="en-US" dirty="0"/>
              <a:t>Classes inheriting an Abstract Class must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implement all pure virtual functions</a:t>
            </a:r>
            <a:r>
              <a:rPr lang="en-US" dirty="0"/>
              <a:t>, or else they will become Abstract too.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91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classes (C++) 			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 class contains at least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one pure virtual 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/>
              <a:t>class AB {</a:t>
            </a:r>
          </a:p>
          <a:p>
            <a:pPr marL="457200" lvl="1" indent="0">
              <a:buNone/>
            </a:pPr>
            <a:r>
              <a:rPr lang="en-US" dirty="0"/>
              <a:t>public:</a:t>
            </a:r>
          </a:p>
          <a:p>
            <a:pPr marL="457200" lvl="1" indent="0">
              <a:buNone/>
            </a:pPr>
            <a:r>
              <a:rPr lang="en-US" dirty="0"/>
              <a:t>  virtual void f() = 0;</a:t>
            </a:r>
          </a:p>
          <a:p>
            <a:pPr marL="457200" lvl="1" indent="0">
              <a:buNone/>
            </a:pPr>
            <a:r>
              <a:rPr lang="en-US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virtual function is a member function in base class that you expect to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redefine in derived classes</a:t>
            </a:r>
            <a:r>
              <a:rPr lang="en-US" dirty="0" smtClean="0"/>
              <a:t>. (Virtual Function is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overridden</a:t>
            </a:r>
            <a:r>
              <a:rPr lang="en-US" dirty="0" smtClean="0"/>
              <a:t> in derived class)</a:t>
            </a:r>
          </a:p>
          <a:p>
            <a:r>
              <a:rPr lang="en-US" dirty="0" smtClean="0"/>
              <a:t>Tells the compiler to perform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late binding </a:t>
            </a:r>
            <a:r>
              <a:rPr lang="en-US" dirty="0" smtClean="0"/>
              <a:t>(Function call resolve at run time i.e. Dynamic Binding or Runtime Binding)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pointer, when contains address of derived class, always executes the functions from base class.</a:t>
            </a:r>
          </a:p>
          <a:p>
            <a:r>
              <a:rPr lang="en-US" dirty="0" smtClean="0"/>
              <a:t>Then, how the polymorphism can be achieved?</a:t>
            </a:r>
          </a:p>
          <a:p>
            <a:r>
              <a:rPr lang="en-US" dirty="0" smtClean="0"/>
              <a:t>Virtual Function is the solution</a:t>
            </a:r>
          </a:p>
          <a:p>
            <a:r>
              <a:rPr lang="en-US" dirty="0" smtClean="0"/>
              <a:t>Tells the compiler to perform late binding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5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382"/>
            <a:ext cx="10515600" cy="6608618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/>
              <a:t>class Base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/>
              <a:t> public:</a:t>
            </a: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/>
              <a:t> void show()</a:t>
            </a:r>
          </a:p>
          <a:p>
            <a:pPr marL="914400" lvl="2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800" dirty="0"/>
              <a:t> {</a:t>
            </a:r>
          </a:p>
          <a:p>
            <a:pPr marL="914400" lvl="2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 &lt;&lt; "Base class";</a:t>
            </a:r>
          </a:p>
          <a:p>
            <a:pPr marL="914400" lvl="2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800" dirty="0"/>
              <a:t> }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/>
              <a:t>};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Derived:public</a:t>
            </a:r>
            <a:r>
              <a:rPr lang="en-US" dirty="0"/>
              <a:t> Base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/>
              <a:t> public:</a:t>
            </a: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/>
              <a:t> void show()</a:t>
            </a:r>
          </a:p>
          <a:p>
            <a:pPr marL="914400" lvl="2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800" dirty="0"/>
              <a:t> {</a:t>
            </a:r>
          </a:p>
          <a:p>
            <a:pPr marL="914400" lvl="2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 &lt;&lt; "Derived Class";</a:t>
            </a:r>
          </a:p>
          <a:p>
            <a:pPr marL="914400" lvl="2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sz="1800" dirty="0"/>
              <a:t> }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/>
              <a:t> Base* b;       //Base class pointer</a:t>
            </a: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/>
              <a:t> Derived d;     //Derived class object</a:t>
            </a: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/>
              <a:t> b = &amp;d;</a:t>
            </a: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/>
              <a:t> b-&gt;show();     //Early Binding </a:t>
            </a:r>
            <a:r>
              <a:rPr lang="en-US" dirty="0" err="1"/>
              <a:t>Ocuurs</a:t>
            </a:r>
            <a:endParaRPr lang="en-US" dirty="0"/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Output : Base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12747" y="1016523"/>
            <a:ext cx="2501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virtual void show()</a:t>
            </a:r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3108960" y="1247356"/>
            <a:ext cx="3203787" cy="1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091083" y="6125594"/>
            <a:ext cx="2945037" cy="4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Output : Base class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7" idx="2"/>
          </p:cNvCxnSpPr>
          <p:nvPr/>
        </p:nvCxnSpPr>
        <p:spPr>
          <a:xfrm flipH="1">
            <a:off x="7563601" y="1478188"/>
            <a:ext cx="1" cy="464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77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// my first program in C++</a:t>
            </a:r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"Hello World!";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075936" y="4258964"/>
            <a:ext cx="659026" cy="74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27555" y="4295047"/>
            <a:ext cx="219333" cy="78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 rotWithShape="1">
          <a:blip r:embed="rId2"/>
          <a:srcRect b="10666"/>
          <a:stretch/>
        </p:blipFill>
        <p:spPr bwMode="auto">
          <a:xfrm>
            <a:off x="5536660" y="1220719"/>
            <a:ext cx="5943600" cy="3190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25842" y="521768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97746" y="5042777"/>
            <a:ext cx="19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Insertion 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3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76750" cy="4351338"/>
          </a:xfrm>
        </p:spPr>
        <p:txBody>
          <a:bodyPr/>
          <a:lstStyle/>
          <a:p>
            <a:r>
              <a:rPr lang="en-US" dirty="0" smtClean="0"/>
              <a:t>Data + Functions</a:t>
            </a:r>
          </a:p>
          <a:p>
            <a:r>
              <a:rPr lang="en-US" dirty="0" smtClean="0"/>
              <a:t>Close to Built-in Data Type</a:t>
            </a:r>
          </a:p>
          <a:p>
            <a:r>
              <a:rPr lang="en-US" dirty="0" smtClean="0"/>
              <a:t>Data Hiding</a:t>
            </a:r>
          </a:p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34225" y="1690688"/>
            <a:ext cx="35846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Revisit Structures in C and Compare 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complex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float x;</a:t>
            </a:r>
          </a:p>
          <a:p>
            <a:r>
              <a:rPr lang="en-US" dirty="0" smtClean="0"/>
              <a:t>	float y;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complex c1,c2,c3;</a:t>
            </a:r>
          </a:p>
          <a:p>
            <a:endParaRPr lang="en-US" dirty="0"/>
          </a:p>
          <a:p>
            <a:r>
              <a:rPr lang="en-US" dirty="0" smtClean="0"/>
              <a:t>Note: No data hiding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1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 Class (in C++)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2571" y="1861663"/>
            <a:ext cx="3570050" cy="2745573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12696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25283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25283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// some 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// some functions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91161" y="770395"/>
            <a:ext cx="5538889" cy="546557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data1;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data2;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function1()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data1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function2()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data2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data2;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6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(in C++)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2571" y="2369495"/>
            <a:ext cx="5121004" cy="172991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12696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25283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 smtClean="0">
                <a:solidFill>
                  <a:srgbClr val="2528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to Define Object in C++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Declaration similar to any built-in Data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 smtClean="0">
              <a:solidFill>
                <a:srgbClr val="2528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objectVariableName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0" y="2507994"/>
            <a:ext cx="5538889" cy="390207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lvl="1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lvl="2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data1; </a:t>
            </a:r>
          </a:p>
          <a:p>
            <a:pPr lvl="2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data2; </a:t>
            </a:r>
          </a:p>
          <a:p>
            <a:pPr lvl="1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lvl="2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function1() </a:t>
            </a:r>
          </a:p>
          <a:p>
            <a:pPr lvl="2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lvl="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data1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lvl="2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lvl="1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function2() </a:t>
            </a:r>
          </a:p>
          <a:p>
            <a:pPr lvl="2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lvl="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data2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lvl="3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data2; </a:t>
            </a:r>
          </a:p>
          <a:p>
            <a:pPr lvl="2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</a:t>
            </a:r>
          </a:p>
          <a:p>
            <a:pPr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lvl="1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o1, o2; </a:t>
            </a:r>
          </a:p>
          <a:p>
            <a:pPr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261498"/>
            <a:ext cx="10991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52830"/>
                </a:solidFill>
                <a:effectLst/>
                <a:latin typeface="Open Sans"/>
              </a:rPr>
              <a:t>When class is defined, only the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  <a:effectLst/>
                <a:latin typeface="Open Sans"/>
              </a:rPr>
              <a:t>specification for the object is defined</a:t>
            </a:r>
            <a:r>
              <a:rPr lang="en-US" b="0" i="0" dirty="0" smtClean="0">
                <a:solidFill>
                  <a:srgbClr val="252830"/>
                </a:solidFill>
                <a:effectLst/>
                <a:latin typeface="Open Sans"/>
              </a:rPr>
              <a:t>; no memory or storage is allocated.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52830"/>
                </a:solidFill>
                <a:effectLst/>
                <a:latin typeface="Open Sans"/>
              </a:rPr>
              <a:t>To use the data and access functions defined in the class, you need to create objects</a:t>
            </a:r>
            <a:endParaRPr lang="en-US" b="0" i="0" dirty="0">
              <a:solidFill>
                <a:srgbClr val="252830"/>
              </a:solidFill>
              <a:effectLst/>
              <a:latin typeface="Open Sans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22571" y="4141725"/>
            <a:ext cx="5121004" cy="2445491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12696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b="1" u="sng" dirty="0" smtClean="0">
              <a:solidFill>
                <a:srgbClr val="2528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 smtClean="0">
                <a:solidFill>
                  <a:srgbClr val="2528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of Objects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2528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2000" i="0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lass item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2528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----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2528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2528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2000" dirty="0" err="1" smtClean="0">
                <a:solidFill>
                  <a:srgbClr val="2528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n-US" altLang="en-US" sz="2000" dirty="0" smtClean="0">
                <a:solidFill>
                  <a:srgbClr val="2528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2528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i="0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 x[10];</a:t>
            </a:r>
            <a:endParaRPr kumimoji="0" lang="en-US" altLang="en-US" sz="20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943100" y="5819775"/>
            <a:ext cx="1104900" cy="33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48000" y="5617130"/>
            <a:ext cx="166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 of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5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Access Data Member And Member Function In C++</a:t>
            </a:r>
            <a:endParaRPr lang="en-US" sz="3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2571" y="2784992"/>
            <a:ext cx="5121004" cy="898914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12696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25283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o2.function1();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261498"/>
            <a:ext cx="10991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Members </a:t>
            </a:r>
            <a:r>
              <a:rPr lang="en-US" dirty="0"/>
              <a:t>and </a:t>
            </a:r>
            <a:r>
              <a:rPr lang="en-US" dirty="0" smtClean="0"/>
              <a:t>Member Functions can be accessed by a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en-US" dirty="0"/>
              <a:t> (dot) operator</a:t>
            </a:r>
            <a:endParaRPr lang="en-US" b="0" i="0" dirty="0">
              <a:solidFill>
                <a:srgbClr val="252830"/>
              </a:solidFill>
              <a:effectLst/>
              <a:latin typeface="Open San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981201" y="3683907"/>
            <a:ext cx="9524" cy="86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22571" y="4486275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52830"/>
                </a:solidFill>
                <a:effectLst/>
                <a:latin typeface="Open Sans"/>
              </a:rPr>
              <a:t>This will call the function1() function inside the Test class for objects o2.</a:t>
            </a:r>
            <a:endParaRPr 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572374" y="2692659"/>
            <a:ext cx="3171825" cy="837358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12696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25283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</a:rPr>
              <a:t>o1.data2 = 5.5;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8705851" y="3530017"/>
            <a:ext cx="9524" cy="86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328171" y="4437958"/>
            <a:ext cx="381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Access to Data Member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9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43350" cy="4351338"/>
          </a:xfrm>
        </p:spPr>
        <p:txBody>
          <a:bodyPr/>
          <a:lstStyle/>
          <a:p>
            <a:r>
              <a:rPr lang="en-US" dirty="0" smtClean="0"/>
              <a:t>Outside the class</a:t>
            </a:r>
          </a:p>
          <a:p>
            <a:r>
              <a:rPr lang="en-US" dirty="0" smtClean="0"/>
              <a:t>Inside the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62700" y="1990725"/>
            <a:ext cx="48356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return_type</a:t>
            </a:r>
            <a:r>
              <a:rPr lang="en-US" dirty="0" smtClean="0"/>
              <a:t> </a:t>
            </a:r>
            <a:r>
              <a:rPr lang="en-US" dirty="0" err="1" smtClean="0"/>
              <a:t>class_name</a:t>
            </a:r>
            <a:r>
              <a:rPr lang="en-US" dirty="0" smtClean="0"/>
              <a:t>::</a:t>
            </a:r>
            <a:r>
              <a:rPr lang="en-US" dirty="0" err="1" smtClean="0"/>
              <a:t>function_name</a:t>
            </a:r>
            <a:r>
              <a:rPr lang="en-US" dirty="0" smtClean="0"/>
              <a:t>(</a:t>
            </a:r>
            <a:r>
              <a:rPr lang="en-US" dirty="0" err="1" smtClean="0"/>
              <a:t>arg</a:t>
            </a:r>
            <a:r>
              <a:rPr lang="en-US" dirty="0" smtClean="0"/>
              <a:t> </a:t>
            </a:r>
            <a:r>
              <a:rPr lang="en-US" dirty="0" err="1" smtClean="0"/>
              <a:t>dec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----</a:t>
            </a:r>
          </a:p>
          <a:p>
            <a:r>
              <a:rPr lang="en-US" dirty="0" smtClean="0"/>
              <a:t>----</a:t>
            </a:r>
          </a:p>
          <a:p>
            <a:r>
              <a:rPr lang="en-US" dirty="0" smtClean="0"/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609975" y="2095500"/>
            <a:ext cx="2752725" cy="9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200400" y="2743200"/>
            <a:ext cx="409575" cy="189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95625" y="4638675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Treated as inline function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3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Abstract Classes &amp; Interfaces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3542" cy="4351338"/>
          </a:xfrm>
        </p:spPr>
        <p:txBody>
          <a:bodyPr/>
          <a:lstStyle/>
          <a:p>
            <a:r>
              <a:rPr lang="en-US" b="1" i="1" dirty="0"/>
              <a:t>abstract methods </a:t>
            </a:r>
            <a:r>
              <a:rPr lang="en-US" dirty="0"/>
              <a:t>= Methods that are declared, with no </a:t>
            </a:r>
            <a:r>
              <a:rPr lang="en-US" dirty="0" smtClean="0"/>
              <a:t>implementation</a:t>
            </a:r>
          </a:p>
          <a:p>
            <a:endParaRPr lang="en-US" dirty="0"/>
          </a:p>
          <a:p>
            <a:r>
              <a:rPr lang="en-US" b="1" i="1" dirty="0"/>
              <a:t>abstract class </a:t>
            </a:r>
            <a:r>
              <a:rPr lang="en-US" dirty="0"/>
              <a:t>= A class with abstract methods, not meant to be </a:t>
            </a:r>
            <a:r>
              <a:rPr lang="en-US" dirty="0" smtClean="0"/>
              <a:t>instantiated</a:t>
            </a:r>
          </a:p>
          <a:p>
            <a:endParaRPr lang="en-US" dirty="0"/>
          </a:p>
          <a:p>
            <a:r>
              <a:rPr lang="en-US" b="1" i="1" dirty="0"/>
              <a:t>interface</a:t>
            </a:r>
            <a:r>
              <a:rPr lang="en-US" dirty="0"/>
              <a:t> = A named collection of method definitions (without implementations)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189F-FDC8-492A-9FE2-2C6E568FFB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7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1336</Words>
  <Application>Microsoft Office PowerPoint</Application>
  <PresentationFormat>Widescreen</PresentationFormat>
  <Paragraphs>317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</vt:lpstr>
      <vt:lpstr>Courier New</vt:lpstr>
      <vt:lpstr>Helvetica</vt:lpstr>
      <vt:lpstr>Open Sans</vt:lpstr>
      <vt:lpstr>StarBats</vt:lpstr>
      <vt:lpstr>Times</vt:lpstr>
      <vt:lpstr>Times New Roman</vt:lpstr>
      <vt:lpstr>Wingdings</vt:lpstr>
      <vt:lpstr>Office Theme</vt:lpstr>
      <vt:lpstr>CO203</vt:lpstr>
      <vt:lpstr>Basic Structure of C++ Programme</vt:lpstr>
      <vt:lpstr>First Program</vt:lpstr>
      <vt:lpstr>Classes</vt:lpstr>
      <vt:lpstr>Define a Class (in C++)</vt:lpstr>
      <vt:lpstr>Objects (in C++)</vt:lpstr>
      <vt:lpstr>Access Data Member And Member Function In C++</vt:lpstr>
      <vt:lpstr>Defining Member Functions</vt:lpstr>
      <vt:lpstr>Abstract Classes &amp; Interfaces</vt:lpstr>
      <vt:lpstr>Examples</vt:lpstr>
      <vt:lpstr>Abstract Class</vt:lpstr>
      <vt:lpstr>Abstract Class Example</vt:lpstr>
      <vt:lpstr>What Are Abstract Classes Used For? </vt:lpstr>
      <vt:lpstr>PowerPoint Presentation</vt:lpstr>
      <vt:lpstr>PowerPoint Presentation</vt:lpstr>
      <vt:lpstr>PowerPoint Presentation</vt:lpstr>
      <vt:lpstr>Abstract Classes Vs Interfaces</vt:lpstr>
      <vt:lpstr>Syntax</vt:lpstr>
      <vt:lpstr>Why they are useful…?</vt:lpstr>
      <vt:lpstr>PowerPoint Presentation</vt:lpstr>
      <vt:lpstr>Type Casting</vt:lpstr>
      <vt:lpstr>Abstract Classes (C++)</vt:lpstr>
      <vt:lpstr>Abstract classes (C++)     Cont…</vt:lpstr>
      <vt:lpstr>Virtual function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Tameem</dc:creator>
  <cp:lastModifiedBy>Tameem</cp:lastModifiedBy>
  <cp:revision>21</cp:revision>
  <dcterms:created xsi:type="dcterms:W3CDTF">2017-08-10T03:33:11Z</dcterms:created>
  <dcterms:modified xsi:type="dcterms:W3CDTF">2017-08-17T04:26:12Z</dcterms:modified>
</cp:coreProperties>
</file>