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4121" r:id="rId2"/>
    <p:sldMasterId id="2147484181" r:id="rId3"/>
    <p:sldMasterId id="2147484193" r:id="rId4"/>
  </p:sldMasterIdLst>
  <p:notesMasterIdLst>
    <p:notesMasterId r:id="rId27"/>
  </p:notesMasterIdLst>
  <p:sldIdLst>
    <p:sldId id="256" r:id="rId5"/>
    <p:sldId id="257" r:id="rId6"/>
    <p:sldId id="258" r:id="rId7"/>
    <p:sldId id="265" r:id="rId8"/>
    <p:sldId id="266" r:id="rId9"/>
    <p:sldId id="268" r:id="rId10"/>
    <p:sldId id="274" r:id="rId11"/>
    <p:sldId id="269" r:id="rId12"/>
    <p:sldId id="275" r:id="rId13"/>
    <p:sldId id="276" r:id="rId14"/>
    <p:sldId id="277" r:id="rId15"/>
    <p:sldId id="278" r:id="rId16"/>
    <p:sldId id="270" r:id="rId17"/>
    <p:sldId id="259" r:id="rId18"/>
    <p:sldId id="260" r:id="rId19"/>
    <p:sldId id="261" r:id="rId20"/>
    <p:sldId id="262" r:id="rId21"/>
    <p:sldId id="273" r:id="rId22"/>
    <p:sldId id="264" r:id="rId23"/>
    <p:sldId id="279" r:id="rId24"/>
    <p:sldId id="27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2365-EE61-44D0-853A-D4BCFA25D12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FD29-E724-4873-B875-69EB362C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FD29-E724-4873-B875-69EB362C9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FD29-E724-4873-B875-69EB362C9A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EFD29-E724-4873-B875-69EB362C9A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DB4E-1937-48A9-A3F9-808C255FADC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84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70DA-420F-484B-8034-79153821ED9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B614-7342-4096-943A-8D5FCC2E45A0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26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5FB4-47FE-47DD-B150-5D27BF4E22D6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8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13D4-CD8B-47EE-BF95-269730066F6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428-96AA-4668-B7D0-33DF7483379D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5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B3A3-ADAF-460F-BC06-33F3B2B6B1C6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60C-00AF-46E2-AA8E-F69BA9C92A40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8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C46-1B32-40A8-BBFB-D054A1F257FF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6EA9-D719-4012-8B29-64351A391292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58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9B53-A024-452B-8FAA-8B7B075C7BE0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8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A74-EE65-4EBC-BB8F-4E2191A12EFE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8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A8F6-39DB-47F9-B905-0532C8455E96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B69-1D40-4E5C-8F19-1C22BF84BB34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4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AAF2-57F8-45D9-8E27-8401760A4D82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5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6C47-8A3B-4345-98E4-DF7F4C5D702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60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8677-1C0F-45F6-9ED7-E8A2B7E26996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2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CE7-6D02-4833-86B8-5BCD5A0A320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93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A9E3-EB0B-47BA-A31C-470723E98D1C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00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B2C5-EA25-494F-A01F-11DE4161346B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45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CF-7497-4DEA-97E6-0A0C5E2F4BEC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0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856E-5337-4FA6-8637-E50CEB4D781C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359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43BD-6923-44C6-8BC2-0153162B6BD2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3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25E-2872-46B6-B5D6-8F401291CAE0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77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6D37-8703-4A0F-86C4-E60463F184E5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12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633E-635C-4F80-A5DC-65700C2792E4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2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B4C-C37B-4515-9D1C-C94A47DE779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85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FFF-2C2A-4FFB-A65B-9086387876A0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10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DA33-1DBA-43DC-998B-4D98247979B5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9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97E32F-4009-4DD8-86FC-DF6EFB7DE81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5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51B0-96FD-4EB5-A452-05FCBD057D45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9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4511-5659-4331-A277-04FB4926FAA1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5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5A1-4CB2-4E6C-9439-561658CC6C44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C8F-234C-4EAE-8D67-0185D6F4FEC2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4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26-6038-476F-B0B3-F030FFD721EB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23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8081-4D5C-4776-8018-4FDEF7160C64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98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5F67-0300-4F7E-8B82-EE595C462B45}" type="datetime1">
              <a:rPr lang="en-US" smtClean="0"/>
              <a:t>12/2/2015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6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2DA-E8F7-4D3B-BD52-FF8AA4C5CA97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900-6CB8-4DF3-863A-B91A9CC12CB2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F4A-49F8-40AC-A208-46B198776A95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4DA-33E4-4C53-80F8-CFB0421A12F5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17A6-F20B-4396-A49D-5A95B1DB7979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7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A1B-806D-4B3D-90C8-BC50207F70AF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84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39E6-805C-4CFE-A5B2-D0D2E4CD75BA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55699A-5595-49AE-9B5F-3DE80C08ED4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F025FE-399F-46D4-86C3-22508C1D243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07D60A-A394-4EB6-84D7-CB56579F8E65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EF8BD75-A1DA-4BED-AE6E-F732279974A8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338D03-426C-4045-BA9C-9ED366E2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2" y="1974766"/>
            <a:ext cx="10617877" cy="164630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Telecom Churn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376" y="5084954"/>
            <a:ext cx="8808533" cy="10968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4: Archana, Feliciana, Iman, Jiby, Julio, Sai Sarath, Wang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6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0"/>
            <a:ext cx="9555480" cy="685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V="1">
            <a:off x="4014216" y="3931920"/>
            <a:ext cx="1600200" cy="1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5608" y="4892040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ignoring this part.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1016" y="4636008"/>
            <a:ext cx="2743200" cy="1234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Excluded 160 rows when Tenure is &lt;=6, Churn is “No” and Internet Service is Fiber Optic. </a:t>
            </a:r>
          </a:p>
          <a:p>
            <a:endParaRPr lang="en-US" sz="2400" dirty="0"/>
          </a:p>
          <a:p>
            <a:r>
              <a:rPr lang="en-US" sz="2400" dirty="0"/>
              <a:t>The common behavior of low tenured customers when they use expensive Fiber Optic Internet connection is high churn turn out.</a:t>
            </a:r>
          </a:p>
          <a:p>
            <a:endParaRPr lang="en-US" sz="2400" dirty="0"/>
          </a:p>
          <a:p>
            <a:r>
              <a:rPr lang="en-US" sz="2400" dirty="0"/>
              <a:t>Thus we are removing these rational outliers by assuming that these non-churning entries will not impact the model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68" y="0"/>
            <a:ext cx="9253728" cy="6748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4005072" y="5870448"/>
            <a:ext cx="1371600" cy="621792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22" y="320041"/>
            <a:ext cx="6482968" cy="97840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222" y="1644782"/>
            <a:ext cx="10038346" cy="49469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After determining the trends of the data, we ended up finding the variables which most impact our data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Those variables include 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 Internet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 Multiple lines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 Contract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 Tenure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17" y="663174"/>
            <a:ext cx="10058400" cy="8229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Building a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17" y="2032573"/>
            <a:ext cx="10209081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Different approaches: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Decision Trees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Neural Network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</a:t>
            </a:r>
            <a:r>
              <a:rPr lang="en-US" sz="2400" dirty="0">
                <a:solidFill>
                  <a:schemeClr val="bg1"/>
                </a:solidFill>
              </a:rPr>
              <a:t>ran </a:t>
            </a:r>
            <a:r>
              <a:rPr lang="en-US" sz="2400" dirty="0" smtClean="0">
                <a:solidFill>
                  <a:schemeClr val="bg1"/>
                </a:solidFill>
              </a:rPr>
              <a:t>19 </a:t>
            </a:r>
            <a:r>
              <a:rPr lang="en-US" sz="2400" dirty="0">
                <a:solidFill>
                  <a:schemeClr val="bg1"/>
                </a:solidFill>
              </a:rPr>
              <a:t>different models, each time with a different set of variables to find the best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Reasoning: The goal is to predict categorical response of customers in the binary form  of “Yes” or “No”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98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Comparison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962466"/>
              </p:ext>
            </p:extLst>
          </p:nvPr>
        </p:nvGraphicFramePr>
        <p:xfrm>
          <a:off x="156763" y="139345"/>
          <a:ext cx="11826239" cy="564587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7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4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3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0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423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Table A (Model Experiments and Observations)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R^2 Train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R^2 Valid.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Misc.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MR Type1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MR Type2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12(G,SC,P,D,PS,ML,IS,TS,C,PB,PM,TC)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27.00%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24.70%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36.70%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12(G,SC,P,D,PS,ML,IS,TS,C,PB,PM,TC)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26.02%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20.26%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16.18%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12(G,SC,P,D,PS,ML,IS,TS,C,PB,PM,TC)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27.20%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84.10%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TanH(3,0)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7(G,SC,PS,IS,TS,C,TC)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28.80%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26.70%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16.06%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34.47%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7(G,SC,PS,IS,TS,C,TC)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38.33%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82.20%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7(G,SC,PS,IS,TS,C,TC)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25.10%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21.06%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17.25%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36.51%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83.05%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TanH(3,0)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5(T,C,IS,TC,D)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25.62%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25.53%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21.13%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83.41%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5(T,C,IS,TC,D)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26.75%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26.73%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20.88%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16.28%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37.36%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83.79%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TanH(3,0)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5(T,C,IS,TC,D)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21.05%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16.88%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37.03%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83.33%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4(T,C,IS,G)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25.01%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25.69%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83.13%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4(T,C,IS,G)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26.01%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26.42%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21.53%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17.94%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37.04%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TanH(3,0)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4(T,C,IS,G)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26.47%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21.05%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16.88%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37.03%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83.33%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5(T,C,IS,ML,TC)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27.69%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26.71%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20.89%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12.67%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40.61%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84.05%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25.72%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25.87%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20.82%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36.92%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83.42%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4(T,C,IS,ML)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27.44%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26.87%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35.52%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TanH(3,0)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1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27.69%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26.71%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20.89%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12.67%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40.61%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84.05%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splits -16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4(T,C,IS,ML)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8.81%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40.61%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88.97%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Excluding Exception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4(T,C,IS,ML)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35.57%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33.76%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18.61%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13.67%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33.25%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86.56%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Excluding Exception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6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4(T,C,IS,ML)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48.89%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48.26%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16.04%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9.98%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33.25%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91.51%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Excluding both exceptions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8" marR="39608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7090" y="5962403"/>
            <a:ext cx="11375136" cy="675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Abbreviations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Gender: G, SeniorCitizen: SC, Partner: P, Dependents: D, Tenure: T, PhoneService: PS, MultipleLines: ML, InternetService: IS, OnlineSecurity: OS, OnlineBackup: OB, DeviceProtection: DP, TechSupport: TS, StreamingTV: STV, StreamingMovies: 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SM, Contract: Co, PaperlessBilling: PB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PaymentMethod: PM, MonthlyCharges: MC, TotalCharges: TC </a:t>
            </a:r>
            <a:endParaRPr lang="en-US" sz="11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953"/>
            <a:ext cx="10058400" cy="8503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Winning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1993074"/>
            <a:ext cx="10515600" cy="446227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choose decision tree because 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is easy to explain.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best R^2 value and the best Misclassification rate.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Less variables and relatively simple to interpret.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Top few nodes can show most important variables in the model.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7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326"/>
            <a:ext cx="10058400" cy="804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Interpretation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336"/>
            <a:ext cx="8991600" cy="4788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152144" y="3619406"/>
            <a:ext cx="6473952" cy="310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OC - Curve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1872"/>
            <a:ext cx="9796272" cy="497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5488"/>
            <a:ext cx="10515600" cy="8523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1137"/>
            <a:ext cx="10213170" cy="388077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The prediction model and data analysis shows below trends of customer churning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than 90% of the long term customers tend to stay with the </a:t>
            </a:r>
            <a:r>
              <a:rPr lang="en-US" sz="2400" dirty="0" smtClean="0">
                <a:solidFill>
                  <a:schemeClr val="bg1"/>
                </a:solidFill>
              </a:rPr>
              <a:t>company</a:t>
            </a: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86% </a:t>
            </a:r>
            <a:r>
              <a:rPr lang="en-US" sz="2400" dirty="0">
                <a:solidFill>
                  <a:schemeClr val="bg1"/>
                </a:solidFill>
              </a:rPr>
              <a:t>of </a:t>
            </a:r>
            <a:r>
              <a:rPr lang="en-US" sz="2400" dirty="0" smtClean="0">
                <a:solidFill>
                  <a:schemeClr val="bg1"/>
                </a:solidFill>
              </a:rPr>
              <a:t>low tenure customers using fiber </a:t>
            </a:r>
            <a:r>
              <a:rPr lang="en-US" sz="2400" dirty="0">
                <a:solidFill>
                  <a:schemeClr val="bg1"/>
                </a:solidFill>
              </a:rPr>
              <a:t>optics </a:t>
            </a:r>
            <a:r>
              <a:rPr lang="en-US" sz="2400" dirty="0" smtClean="0">
                <a:solidFill>
                  <a:schemeClr val="bg1"/>
                </a:solidFill>
              </a:rPr>
              <a:t>tend </a:t>
            </a:r>
            <a:r>
              <a:rPr lang="en-US" sz="2400" dirty="0">
                <a:solidFill>
                  <a:schemeClr val="bg1"/>
                </a:solidFill>
              </a:rPr>
              <a:t>to leave the </a:t>
            </a:r>
            <a:r>
              <a:rPr lang="en-US" sz="2400" dirty="0" smtClean="0">
                <a:solidFill>
                  <a:schemeClr val="bg1"/>
                </a:solidFill>
              </a:rPr>
              <a:t>company</a:t>
            </a: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People using no internet services stay with the company majority of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591" y="6248882"/>
            <a:ext cx="2743200" cy="365125"/>
          </a:xfrm>
        </p:spPr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1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493776"/>
            <a:ext cx="10058400" cy="86868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Background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" y="1856232"/>
            <a:ext cx="9601200" cy="35814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Objective: Identify factors influencing customer churn and build a model to predict future customer churn.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telecom company has data relating to it’s customers where they want to predict whether the customer will churn based on their services.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Based on the variables related to Customer behavior such as Gender, tenure, Phone service, Multiple lines, etc.</a:t>
            </a:r>
          </a:p>
          <a:p>
            <a:pPr marL="342900" indent="-342900" algn="just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8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got the misclassification rate down from 20% to 16%.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we had the following information, we could improve our model: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Income of the customers</a:t>
            </a:r>
          </a:p>
          <a:p>
            <a:pPr lvl="2"/>
            <a:r>
              <a:rPr lang="en-US" dirty="0" smtClean="0"/>
              <a:t>Plan used by the customers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02920"/>
            <a:ext cx="10058400" cy="8229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899749"/>
            <a:ext cx="10642938" cy="5149639"/>
          </a:xfrm>
        </p:spPr>
        <p:txBody>
          <a:bodyPr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Focus on low tenure customers.</a:t>
            </a: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Identify the challenges for the customers using internet services.</a:t>
            </a: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Strategize </a:t>
            </a:r>
            <a:r>
              <a:rPr lang="en-US" sz="2400" dirty="0">
                <a:solidFill>
                  <a:schemeClr val="bg1"/>
                </a:solidFill>
              </a:rPr>
              <a:t>plans for Fiber Optics </a:t>
            </a:r>
            <a:r>
              <a:rPr lang="en-US" sz="2400" dirty="0" smtClean="0">
                <a:solidFill>
                  <a:schemeClr val="bg1"/>
                </a:solidFill>
              </a:rPr>
              <a:t>users.</a:t>
            </a: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Improve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services </a:t>
            </a:r>
            <a:r>
              <a:rPr lang="en-US" sz="2400" dirty="0">
                <a:solidFill>
                  <a:schemeClr val="bg1"/>
                </a:solidFill>
              </a:rPr>
              <a:t>of </a:t>
            </a:r>
            <a:r>
              <a:rPr lang="en-US" sz="2400" dirty="0" smtClean="0">
                <a:solidFill>
                  <a:schemeClr val="bg1"/>
                </a:solidFill>
              </a:rPr>
              <a:t>customers with </a:t>
            </a:r>
            <a:r>
              <a:rPr lang="en-US" sz="2400" dirty="0">
                <a:solidFill>
                  <a:schemeClr val="bg1"/>
                </a:solidFill>
              </a:rPr>
              <a:t>short term </a:t>
            </a:r>
            <a:r>
              <a:rPr lang="en-US" sz="2400" dirty="0" smtClean="0">
                <a:solidFill>
                  <a:schemeClr val="bg1"/>
                </a:solidFill>
              </a:rPr>
              <a:t>contracts.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3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880" y="2368296"/>
            <a:ext cx="8750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Thank You!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6344"/>
            <a:ext cx="10058400" cy="9326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Pre-processing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65376"/>
            <a:ext cx="9601200" cy="35814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Understanding the data is very important when performing this analysis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Examine each variable’s distribution and trend related to the churn.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ignore values such as customer-id as it’s a unique id which doesn’t have any significance over churn.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also performed outlier analysis and checked for outliers in each of the variables but to no effect.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94388"/>
            <a:ext cx="10058400" cy="804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Cleaning and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65376"/>
            <a:ext cx="10062489" cy="36440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While investigating through the data, we found some missing values in the total charges column.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excluded the 11 rows because there were ample analogous data combinations where customer is not churning out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training and validation, we took the ratio as 70:30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6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576072"/>
            <a:ext cx="10058400" cy="7223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Trend of Multiple Lines with Churn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298448"/>
            <a:ext cx="10497312" cy="4983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027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457200"/>
            <a:ext cx="10058400" cy="7772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Trends of Contract with Churn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234440"/>
            <a:ext cx="10881360" cy="5053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29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352"/>
            <a:ext cx="10058400" cy="694944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of </a:t>
            </a:r>
            <a:r>
              <a:rPr lang="en-US" dirty="0" smtClean="0"/>
              <a:t>Tenure </a:t>
            </a:r>
            <a:r>
              <a:rPr lang="en-US" dirty="0"/>
              <a:t>with Churn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328"/>
            <a:ext cx="10308336" cy="4809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68659"/>
            <a:ext cx="10058400" cy="7863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Trends of Internet Service with Churn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426464"/>
            <a:ext cx="10296144" cy="481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058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- 1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3992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Excluded 214 rows where contract is Long-term and Churn is “Yes”. These 214 rows are about 6% among the Long-term churn data.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We are ignoring this 6% because there is no correlation with any other variable that may be causing this churning and the churning looks purely random and misguiding to the model.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We also observed that the predicted value for these records were false. So eliminating those from training the model seemed justified and more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8D03-426C-4045-BA9C-9ED366E2C3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1139</Words>
  <Application>Microsoft Office PowerPoint</Application>
  <PresentationFormat>Widescreen</PresentationFormat>
  <Paragraphs>322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Wood Type</vt:lpstr>
      <vt:lpstr>Telecom Churn</vt:lpstr>
      <vt:lpstr>Background </vt:lpstr>
      <vt:lpstr>Data Pre-processing</vt:lpstr>
      <vt:lpstr>Cleaning and Validation</vt:lpstr>
      <vt:lpstr>Trend of Multiple Lines with Churn</vt:lpstr>
      <vt:lpstr>Trends of Contract with Churn</vt:lpstr>
      <vt:lpstr>Trends of Tenure with Churn</vt:lpstr>
      <vt:lpstr>Trends of Internet Service with Churn</vt:lpstr>
      <vt:lpstr>Data cleaning - 1 </vt:lpstr>
      <vt:lpstr>PowerPoint Presentation</vt:lpstr>
      <vt:lpstr>Data cleaning - 2</vt:lpstr>
      <vt:lpstr>PowerPoint Presentation</vt:lpstr>
      <vt:lpstr>Analysis</vt:lpstr>
      <vt:lpstr>Building a Model</vt:lpstr>
      <vt:lpstr>Model Comparison</vt:lpstr>
      <vt:lpstr>Our Winning Model</vt:lpstr>
      <vt:lpstr>Model Interpretation</vt:lpstr>
      <vt:lpstr>ROC - Curve</vt:lpstr>
      <vt:lpstr>Conclusion</vt:lpstr>
      <vt:lpstr>Improving the model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Communication: Predictive Modeling using Decision Tree</dc:title>
  <dc:creator>Feliciana Elita</dc:creator>
  <cp:lastModifiedBy>iman batra</cp:lastModifiedBy>
  <cp:revision>166</cp:revision>
  <dcterms:created xsi:type="dcterms:W3CDTF">2015-11-24T19:35:00Z</dcterms:created>
  <dcterms:modified xsi:type="dcterms:W3CDTF">2015-12-02T19:07:23Z</dcterms:modified>
</cp:coreProperties>
</file>