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87f4904a71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87f4904a71_2_37:notes"/>
          <p:cNvSpPr/>
          <p:nvPr>
            <p:ph idx="2" type="sldImg"/>
          </p:nvPr>
        </p:nvSpPr>
        <p:spPr>
          <a:xfrm>
            <a:off x="381178" y="685800"/>
            <a:ext cx="609628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7fe87c1cc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7fe87c1cc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7fe87c1cc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7fe87c1cc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7fe87c1cc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7fe87c1cc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7fe87c1cc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7fe87c1cc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example, use different optimizer, activation function, number of layers etc.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7fe87c1cc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87fe87c1cc_1_48:notes"/>
          <p:cNvSpPr/>
          <p:nvPr>
            <p:ph idx="2" type="sldImg"/>
          </p:nvPr>
        </p:nvSpPr>
        <p:spPr>
          <a:xfrm>
            <a:off x="38117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7fe87c1cc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7fe87c1cc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7fe87c1cc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7fe87c1cc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87fe87c1c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7fe87c1c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7f4904a71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g87f4904a71_2_57:notes"/>
          <p:cNvSpPr/>
          <p:nvPr>
            <p:ph idx="2" type="sldImg"/>
          </p:nvPr>
        </p:nvSpPr>
        <p:spPr>
          <a:xfrm>
            <a:off x="381178" y="685800"/>
            <a:ext cx="609628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7fe87c1cc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87fe87c1cc_1_17:notes"/>
          <p:cNvSpPr/>
          <p:nvPr>
            <p:ph idx="2" type="sldImg"/>
          </p:nvPr>
        </p:nvSpPr>
        <p:spPr>
          <a:xfrm>
            <a:off x="38117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7fe87c1cc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87fe87c1cc_1_55:notes"/>
          <p:cNvSpPr/>
          <p:nvPr>
            <p:ph idx="2" type="sldImg"/>
          </p:nvPr>
        </p:nvSpPr>
        <p:spPr>
          <a:xfrm>
            <a:off x="38117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7fe87c1c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7fe87c1c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09ea465b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09ea465b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7fe87c1cc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7fe87c1cc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Extract from JS: wrote two files, one for each bug which grabbed the necessary parameters using AST tree. </a:t>
            </a:r>
            <a:endParaRPr/>
          </a:p>
          <a:p>
            <a:pPr indent="-298450" lvl="1" marL="914400" rtl="0" algn="l">
              <a:spcBef>
                <a:spcPts val="0"/>
              </a:spcBef>
              <a:spcAft>
                <a:spcPts val="0"/>
              </a:spcAft>
              <a:buSzPts val="1100"/>
              <a:buAutoNum type="alphaLcPeriod"/>
            </a:pPr>
            <a:r>
              <a:rPr lang="en"/>
              <a:t>For example, return statement, we need return argument name, type, parent, grandparent</a:t>
            </a:r>
            <a:endParaRPr/>
          </a:p>
          <a:p>
            <a:pPr indent="-298450" lvl="1" marL="914400" rtl="0" algn="l">
              <a:spcBef>
                <a:spcPts val="0"/>
              </a:spcBef>
              <a:spcAft>
                <a:spcPts val="0"/>
              </a:spcAft>
              <a:buSzPts val="1100"/>
              <a:buAutoNum type="alphaLcPeriod"/>
            </a:pPr>
            <a:r>
              <a:rPr lang="en"/>
              <a:t>Save it in a file in JS format.  </a:t>
            </a:r>
            <a:endParaRPr/>
          </a:p>
          <a:p>
            <a:pPr indent="-298450" lvl="0" marL="457200" rtl="0" algn="l">
              <a:spcBef>
                <a:spcPts val="0"/>
              </a:spcBef>
              <a:spcAft>
                <a:spcPts val="0"/>
              </a:spcAft>
              <a:buSzPts val="1100"/>
              <a:buAutoNum type="arabicPeriod"/>
            </a:pPr>
            <a:r>
              <a:rPr lang="en"/>
              <a:t>Convert the extracted parameters to vectors, and create training examples.</a:t>
            </a:r>
            <a:endParaRPr/>
          </a:p>
          <a:p>
            <a:pPr indent="-298450" lvl="1" marL="914400" rtl="0" algn="l">
              <a:spcBef>
                <a:spcPts val="0"/>
              </a:spcBef>
              <a:spcAft>
                <a:spcPts val="0"/>
              </a:spcAft>
              <a:buSzPts val="1100"/>
              <a:buAutoNum type="alphaLcPeriod"/>
            </a:pPr>
            <a:r>
              <a:rPr lang="en"/>
              <a:t>Two separate file that assign a vector to every AST node that is extracted. </a:t>
            </a:r>
            <a:endParaRPr/>
          </a:p>
          <a:p>
            <a:pPr indent="-298450" lvl="1" marL="914400" rtl="0" algn="l">
              <a:spcBef>
                <a:spcPts val="0"/>
              </a:spcBef>
              <a:spcAft>
                <a:spcPts val="0"/>
              </a:spcAft>
              <a:buSzPts val="1100"/>
              <a:buAutoNum type="alphaLcPeriod"/>
            </a:pPr>
            <a:r>
              <a:rPr lang="en"/>
              <a:t>Created a new file LearningDataReturnSatement that takes every node from previously stored file and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7fe87c1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7fe87c1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50">
                <a:highlight>
                  <a:srgbClr val="E4E8EE"/>
                </a:highlight>
              </a:rPr>
              <a:t>We have successfully trained models using wrong return statement</a:t>
            </a:r>
            <a:endParaRPr sz="750">
              <a:highlight>
                <a:srgbClr val="E4E8EE"/>
              </a:highlight>
            </a:endParaRPr>
          </a:p>
          <a:p>
            <a:pPr indent="0" lvl="0" marL="0" rtl="0" algn="l">
              <a:spcBef>
                <a:spcPts val="0"/>
              </a:spcBef>
              <a:spcAft>
                <a:spcPts val="0"/>
              </a:spcAft>
              <a:buNone/>
            </a:pPr>
            <a:r>
              <a:rPr lang="en" sz="750">
                <a:highlight>
                  <a:srgbClr val="E4E8EE"/>
                </a:highlight>
              </a:rPr>
              <a:t>bug and empty block statement bug. DeepBugs provide two ways</a:t>
            </a:r>
            <a:endParaRPr sz="750">
              <a:highlight>
                <a:srgbClr val="E4E8EE"/>
              </a:highlight>
            </a:endParaRPr>
          </a:p>
          <a:p>
            <a:pPr indent="0" lvl="0" marL="0" rtl="0" algn="l">
              <a:spcBef>
                <a:spcPts val="0"/>
              </a:spcBef>
              <a:spcAft>
                <a:spcPts val="0"/>
              </a:spcAft>
              <a:buNone/>
            </a:pPr>
            <a:r>
              <a:rPr lang="en" sz="750">
                <a:highlight>
                  <a:srgbClr val="E4E8EE"/>
                </a:highlight>
              </a:rPr>
              <a:t>to train the model: a big corpus full of 150,000 javascript files and a</a:t>
            </a:r>
            <a:endParaRPr sz="750">
              <a:highlight>
                <a:srgbClr val="E4E8EE"/>
              </a:highlight>
            </a:endParaRPr>
          </a:p>
          <a:p>
            <a:pPr indent="0" lvl="0" marL="0" rtl="0" algn="l">
              <a:spcBef>
                <a:spcPts val="0"/>
              </a:spcBef>
              <a:spcAft>
                <a:spcPts val="0"/>
              </a:spcAft>
              <a:buNone/>
            </a:pPr>
            <a:r>
              <a:rPr lang="en" sz="750">
                <a:highlight>
                  <a:srgbClr val="E4E8EE"/>
                </a:highlight>
              </a:rPr>
              <a:t>sample of fifty examples. We chose the latter for now. With a small</a:t>
            </a:r>
            <a:endParaRPr sz="750">
              <a:highlight>
                <a:srgbClr val="E4E8EE"/>
              </a:highlight>
            </a:endParaRPr>
          </a:p>
          <a:p>
            <a:pPr indent="0" lvl="0" marL="0" rtl="0" algn="l">
              <a:spcBef>
                <a:spcPts val="0"/>
              </a:spcBef>
              <a:spcAft>
                <a:spcPts val="0"/>
              </a:spcAft>
              <a:buNone/>
            </a:pPr>
            <a:r>
              <a:rPr lang="en" sz="750">
                <a:highlight>
                  <a:srgbClr val="E4E8EE"/>
                </a:highlight>
              </a:rPr>
              <a:t>training data, we get 55% accuracy, 43%recall and 66.8% precision</a:t>
            </a:r>
            <a:endParaRPr sz="750">
              <a:highlight>
                <a:srgbClr val="E4E8EE"/>
              </a:highlight>
            </a:endParaRPr>
          </a:p>
          <a:p>
            <a:pPr indent="0" lvl="0" marL="0" rtl="0" algn="l">
              <a:spcBef>
                <a:spcPts val="0"/>
              </a:spcBef>
              <a:spcAft>
                <a:spcPts val="0"/>
              </a:spcAft>
              <a:buNone/>
            </a:pPr>
            <a:r>
              <a:rPr lang="en" sz="750">
                <a:highlight>
                  <a:srgbClr val="E4E8EE"/>
                </a:highlight>
              </a:rPr>
              <a:t>score. Even though the accuracy is very low now, we hope that it</a:t>
            </a:r>
            <a:endParaRPr sz="750">
              <a:highlight>
                <a:srgbClr val="E4E8EE"/>
              </a:highlight>
            </a:endParaRPr>
          </a:p>
          <a:p>
            <a:pPr indent="0" lvl="0" marL="0" rtl="0" algn="l">
              <a:spcBef>
                <a:spcPts val="0"/>
              </a:spcBef>
              <a:spcAft>
                <a:spcPts val="0"/>
              </a:spcAft>
              <a:buNone/>
            </a:pPr>
            <a:r>
              <a:rPr lang="en" sz="750">
                <a:highlight>
                  <a:srgbClr val="E4E8EE"/>
                </a:highlight>
              </a:rPr>
              <a:t>will be improved once we use the full data set to train the model.</a:t>
            </a:r>
            <a:endParaRPr sz="750">
              <a:highlight>
                <a:srgbClr val="E4E8EE"/>
              </a:highlight>
            </a:endParaRPr>
          </a:p>
          <a:p>
            <a:pPr indent="0" lvl="0" marL="0" rtl="0" algn="l">
              <a:spcBef>
                <a:spcPts val="0"/>
              </a:spcBef>
              <a:spcAft>
                <a:spcPts val="0"/>
              </a:spcAft>
              <a:buNone/>
            </a:pPr>
            <a:r>
              <a:rPr lang="en" sz="750">
                <a:highlight>
                  <a:srgbClr val="E4E8EE"/>
                </a:highlight>
              </a:rPr>
              <a:t>The given bug, swappedArgs, that was implemented by DeepBugs</a:t>
            </a:r>
            <a:endParaRPr sz="750">
              <a:highlight>
                <a:srgbClr val="E4E8EE"/>
              </a:highlight>
            </a:endParaRPr>
          </a:p>
          <a:p>
            <a:pPr indent="0" lvl="0" marL="0" rtl="0" algn="l">
              <a:spcBef>
                <a:spcPts val="0"/>
              </a:spcBef>
              <a:spcAft>
                <a:spcPts val="0"/>
              </a:spcAft>
              <a:buNone/>
            </a:pPr>
            <a:r>
              <a:rPr lang="en" sz="750">
                <a:highlight>
                  <a:srgbClr val="E4E8EE"/>
                </a:highlight>
              </a:rPr>
              <a:t>authors, gave 50% accuracy with small datase</a:t>
            </a:r>
            <a:endParaRPr sz="750">
              <a:highlight>
                <a:srgbClr val="E4E8EE"/>
              </a:highlight>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788670" y="247151"/>
            <a:ext cx="7566600" cy="4308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2800"/>
              <a:buNone/>
              <a:defRPr b="1" i="0" sz="3300">
                <a:solidFill>
                  <a:srgbClr val="68D452"/>
                </a:solidFill>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934799" y="2005629"/>
            <a:ext cx="5989200" cy="22245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800"/>
              <a:buNone/>
              <a:defRPr b="1" i="0" sz="2300">
                <a:solidFill>
                  <a:srgbClr val="F7F7F7"/>
                </a:solidFill>
                <a:latin typeface="Courier New"/>
                <a:ea typeface="Courier New"/>
                <a:cs typeface="Courier New"/>
                <a:sym typeface="Courier New"/>
              </a:defRPr>
            </a:lvl1pPr>
            <a:lvl2pPr indent="-228600" lvl="1" marL="914400" rtl="0" algn="l">
              <a:spcBef>
                <a:spcPts val="1600"/>
              </a:spcBef>
              <a:spcAft>
                <a:spcPts val="0"/>
              </a:spcAft>
              <a:buSzPts val="1400"/>
              <a:buNone/>
              <a:defRPr/>
            </a:lvl2pPr>
            <a:lvl3pPr indent="-228600" lvl="2" marL="1371600" rtl="0" algn="l">
              <a:spcBef>
                <a:spcPts val="1600"/>
              </a:spcBef>
              <a:spcAft>
                <a:spcPts val="0"/>
              </a:spcAft>
              <a:buSzPts val="1400"/>
              <a:buNone/>
              <a:defRPr/>
            </a:lvl3pPr>
            <a:lvl4pPr indent="-228600" lvl="3" marL="1828800" rtl="0" algn="l">
              <a:spcBef>
                <a:spcPts val="1600"/>
              </a:spcBef>
              <a:spcAft>
                <a:spcPts val="0"/>
              </a:spcAft>
              <a:buSzPts val="1400"/>
              <a:buNone/>
              <a:defRPr/>
            </a:lvl4pPr>
            <a:lvl5pPr indent="-228600" lvl="4" marL="2286000" rtl="0" algn="l">
              <a:spcBef>
                <a:spcPts val="1600"/>
              </a:spcBef>
              <a:spcAft>
                <a:spcPts val="0"/>
              </a:spcAft>
              <a:buSzPts val="1400"/>
              <a:buNone/>
              <a:defRPr/>
            </a:lvl5pPr>
            <a:lvl6pPr indent="-228600" lvl="5" marL="2743200" rtl="0" algn="l">
              <a:spcBef>
                <a:spcPts val="1600"/>
              </a:spcBef>
              <a:spcAft>
                <a:spcPts val="0"/>
              </a:spcAft>
              <a:buSzPts val="1400"/>
              <a:buNone/>
              <a:defRPr/>
            </a:lvl6pPr>
            <a:lvl7pPr indent="-228600" lvl="6" marL="3200400" rtl="0" algn="l">
              <a:spcBef>
                <a:spcPts val="1600"/>
              </a:spcBef>
              <a:spcAft>
                <a:spcPts val="0"/>
              </a:spcAft>
              <a:buSzPts val="1400"/>
              <a:buNone/>
              <a:defRPr/>
            </a:lvl7pPr>
            <a:lvl8pPr indent="-228600" lvl="7" marL="3657600" rtl="0" algn="l">
              <a:spcBef>
                <a:spcPts val="1600"/>
              </a:spcBef>
              <a:spcAft>
                <a:spcPts val="0"/>
              </a:spcAft>
              <a:buSzPts val="1400"/>
              <a:buNone/>
              <a:defRPr/>
            </a:lvl8pPr>
            <a:lvl9pPr indent="-228600" lvl="8" marL="4114800" rtl="0" algn="l">
              <a:spcBef>
                <a:spcPts val="1600"/>
              </a:spcBef>
              <a:spcAft>
                <a:spcPts val="1600"/>
              </a:spcAft>
              <a:buSzPts val="1400"/>
              <a:buNone/>
              <a:defRPr/>
            </a:lvl9pPr>
          </a:lstStyle>
          <a:p/>
        </p:txBody>
      </p:sp>
      <p:sp>
        <p:nvSpPr>
          <p:cNvPr id="53" name="Google Shape;53;p13"/>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8549640" y="4831549"/>
            <a:ext cx="262200" cy="180000"/>
          </a:xfrm>
          <a:prstGeom prst="rect">
            <a:avLst/>
          </a:prstGeom>
          <a:noFill/>
          <a:ln>
            <a:noFill/>
          </a:ln>
        </p:spPr>
        <p:txBody>
          <a:bodyPr anchorCtr="0" anchor="t" bIns="0" lIns="0" spcFirstLastPara="1" rIns="0" wrap="square" tIns="0">
            <a:noAutofit/>
          </a:bodyPr>
          <a:lstStyle>
            <a:lvl1pPr indent="0" lvl="0" marL="25400" marR="0" rtl="0" algn="l">
              <a:lnSpc>
                <a:spcPct val="116470"/>
              </a:lnSpc>
              <a:spcBef>
                <a:spcPts val="0"/>
              </a:spcBef>
              <a:buNone/>
              <a:defRPr b="0" i="0" sz="1400">
                <a:solidFill>
                  <a:srgbClr val="7F7F7F"/>
                </a:solidFill>
                <a:latin typeface="Arial"/>
                <a:ea typeface="Arial"/>
                <a:cs typeface="Arial"/>
                <a:sym typeface="Arial"/>
              </a:defRPr>
            </a:lvl1pPr>
            <a:lvl2pPr indent="0" lvl="1" marL="25400" marR="0" rtl="0" algn="l">
              <a:lnSpc>
                <a:spcPct val="116470"/>
              </a:lnSpc>
              <a:spcBef>
                <a:spcPts val="0"/>
              </a:spcBef>
              <a:buNone/>
              <a:defRPr b="0" i="0" sz="1400">
                <a:solidFill>
                  <a:srgbClr val="7F7F7F"/>
                </a:solidFill>
                <a:latin typeface="Arial"/>
                <a:ea typeface="Arial"/>
                <a:cs typeface="Arial"/>
                <a:sym typeface="Arial"/>
              </a:defRPr>
            </a:lvl2pPr>
            <a:lvl3pPr indent="0" lvl="2" marL="25400" marR="0" rtl="0" algn="l">
              <a:lnSpc>
                <a:spcPct val="116470"/>
              </a:lnSpc>
              <a:spcBef>
                <a:spcPts val="0"/>
              </a:spcBef>
              <a:buNone/>
              <a:defRPr b="0" i="0" sz="1400">
                <a:solidFill>
                  <a:srgbClr val="7F7F7F"/>
                </a:solidFill>
                <a:latin typeface="Arial"/>
                <a:ea typeface="Arial"/>
                <a:cs typeface="Arial"/>
                <a:sym typeface="Arial"/>
              </a:defRPr>
            </a:lvl3pPr>
            <a:lvl4pPr indent="0" lvl="3" marL="25400" marR="0" rtl="0" algn="l">
              <a:lnSpc>
                <a:spcPct val="116470"/>
              </a:lnSpc>
              <a:spcBef>
                <a:spcPts val="0"/>
              </a:spcBef>
              <a:buNone/>
              <a:defRPr b="0" i="0" sz="1400">
                <a:solidFill>
                  <a:srgbClr val="7F7F7F"/>
                </a:solidFill>
                <a:latin typeface="Arial"/>
                <a:ea typeface="Arial"/>
                <a:cs typeface="Arial"/>
                <a:sym typeface="Arial"/>
              </a:defRPr>
            </a:lvl4pPr>
            <a:lvl5pPr indent="0" lvl="4" marL="25400" marR="0" rtl="0" algn="l">
              <a:lnSpc>
                <a:spcPct val="116470"/>
              </a:lnSpc>
              <a:spcBef>
                <a:spcPts val="0"/>
              </a:spcBef>
              <a:buNone/>
              <a:defRPr b="0" i="0" sz="1400">
                <a:solidFill>
                  <a:srgbClr val="7F7F7F"/>
                </a:solidFill>
                <a:latin typeface="Arial"/>
                <a:ea typeface="Arial"/>
                <a:cs typeface="Arial"/>
                <a:sym typeface="Arial"/>
              </a:defRPr>
            </a:lvl5pPr>
            <a:lvl6pPr indent="0" lvl="5" marL="25400" marR="0" rtl="0" algn="l">
              <a:lnSpc>
                <a:spcPct val="116470"/>
              </a:lnSpc>
              <a:spcBef>
                <a:spcPts val="0"/>
              </a:spcBef>
              <a:buNone/>
              <a:defRPr b="0" i="0" sz="1400">
                <a:solidFill>
                  <a:srgbClr val="7F7F7F"/>
                </a:solidFill>
                <a:latin typeface="Arial"/>
                <a:ea typeface="Arial"/>
                <a:cs typeface="Arial"/>
                <a:sym typeface="Arial"/>
              </a:defRPr>
            </a:lvl6pPr>
            <a:lvl7pPr indent="0" lvl="6" marL="25400" marR="0" rtl="0" algn="l">
              <a:lnSpc>
                <a:spcPct val="116470"/>
              </a:lnSpc>
              <a:spcBef>
                <a:spcPts val="0"/>
              </a:spcBef>
              <a:buNone/>
              <a:defRPr b="0" i="0" sz="1400">
                <a:solidFill>
                  <a:srgbClr val="7F7F7F"/>
                </a:solidFill>
                <a:latin typeface="Arial"/>
                <a:ea typeface="Arial"/>
                <a:cs typeface="Arial"/>
                <a:sym typeface="Arial"/>
              </a:defRPr>
            </a:lvl7pPr>
            <a:lvl8pPr indent="0" lvl="7" marL="25400" marR="0" rtl="0" algn="l">
              <a:lnSpc>
                <a:spcPct val="116470"/>
              </a:lnSpc>
              <a:spcBef>
                <a:spcPts val="0"/>
              </a:spcBef>
              <a:buNone/>
              <a:defRPr b="0" i="0" sz="1400">
                <a:solidFill>
                  <a:srgbClr val="7F7F7F"/>
                </a:solidFill>
                <a:latin typeface="Arial"/>
                <a:ea typeface="Arial"/>
                <a:cs typeface="Arial"/>
                <a:sym typeface="Arial"/>
              </a:defRPr>
            </a:lvl8pPr>
            <a:lvl9pPr indent="0" lvl="8" marL="25400" marR="0" rtl="0" algn="l">
              <a:lnSpc>
                <a:spcPct val="116470"/>
              </a:lnSpc>
              <a:spcBef>
                <a:spcPts val="0"/>
              </a:spcBef>
              <a:buNone/>
              <a:defRPr b="0" i="0" sz="1400">
                <a:solidFill>
                  <a:srgbClr val="7F7F7F"/>
                </a:solidFill>
                <a:latin typeface="Arial"/>
                <a:ea typeface="Arial"/>
                <a:cs typeface="Arial"/>
                <a:sym typeface="Arial"/>
              </a:defRPr>
            </a:lvl9pPr>
          </a:lstStyle>
          <a:p>
            <a:pPr indent="0" lvl="0" marL="25400" rtl="0" algn="l">
              <a:spcBef>
                <a:spcPts val="0"/>
              </a:spcBef>
              <a:spcAft>
                <a:spcPts val="0"/>
              </a:spcAft>
              <a:buNone/>
            </a:pPr>
            <a:fld id="{00000000-1234-1234-1234-123412341234}" type="slidenum">
              <a:rPr lang="en"/>
              <a:t>‹#›</a:t>
            </a:fld>
            <a:endParaRPr sz="1000">
              <a:solidFill>
                <a:schemeClr val="lt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56" name="Shape 56"/>
        <p:cNvGrpSpPr/>
        <p:nvPr/>
      </p:nvGrpSpPr>
      <p:grpSpPr>
        <a:xfrm>
          <a:off x="0" y="0"/>
          <a:ext cx="0" cy="0"/>
          <a:chOff x="0" y="0"/>
          <a:chExt cx="0" cy="0"/>
        </a:xfrm>
      </p:grpSpPr>
      <p:sp>
        <p:nvSpPr>
          <p:cNvPr id="57" name="Google Shape;57;p14"/>
          <p:cNvSpPr txBox="1"/>
          <p:nvPr>
            <p:ph type="title"/>
          </p:nvPr>
        </p:nvSpPr>
        <p:spPr>
          <a:xfrm>
            <a:off x="788670" y="247151"/>
            <a:ext cx="7566600" cy="4308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2800"/>
              <a:buNone/>
              <a:defRPr b="1" i="0" sz="3300">
                <a:solidFill>
                  <a:srgbClr val="68D452"/>
                </a:solidFill>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 name="Google Shape;58;p14"/>
          <p:cNvSpPr txBox="1"/>
          <p:nvPr>
            <p:ph idx="1" type="body"/>
          </p:nvPr>
        </p:nvSpPr>
        <p:spPr>
          <a:xfrm>
            <a:off x="788955" y="1034591"/>
            <a:ext cx="3575400" cy="29490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800"/>
              <a:buNone/>
              <a:defRPr b="1" i="0" sz="2800">
                <a:solidFill>
                  <a:srgbClr val="F5F557"/>
                </a:solidFill>
                <a:latin typeface="Arial"/>
                <a:ea typeface="Arial"/>
                <a:cs typeface="Arial"/>
                <a:sym typeface="Arial"/>
              </a:defRPr>
            </a:lvl1pPr>
            <a:lvl2pPr indent="-228600" lvl="1" marL="914400" rtl="0" algn="l">
              <a:spcBef>
                <a:spcPts val="1600"/>
              </a:spcBef>
              <a:spcAft>
                <a:spcPts val="0"/>
              </a:spcAft>
              <a:buSzPts val="1400"/>
              <a:buNone/>
              <a:defRPr/>
            </a:lvl2pPr>
            <a:lvl3pPr indent="-228600" lvl="2" marL="1371600" rtl="0" algn="l">
              <a:spcBef>
                <a:spcPts val="1600"/>
              </a:spcBef>
              <a:spcAft>
                <a:spcPts val="0"/>
              </a:spcAft>
              <a:buSzPts val="1400"/>
              <a:buNone/>
              <a:defRPr/>
            </a:lvl3pPr>
            <a:lvl4pPr indent="-228600" lvl="3" marL="1828800" rtl="0" algn="l">
              <a:spcBef>
                <a:spcPts val="1600"/>
              </a:spcBef>
              <a:spcAft>
                <a:spcPts val="0"/>
              </a:spcAft>
              <a:buSzPts val="1400"/>
              <a:buNone/>
              <a:defRPr/>
            </a:lvl4pPr>
            <a:lvl5pPr indent="-228600" lvl="4" marL="2286000" rtl="0" algn="l">
              <a:spcBef>
                <a:spcPts val="1600"/>
              </a:spcBef>
              <a:spcAft>
                <a:spcPts val="0"/>
              </a:spcAft>
              <a:buSzPts val="1400"/>
              <a:buNone/>
              <a:defRPr/>
            </a:lvl5pPr>
            <a:lvl6pPr indent="-228600" lvl="5" marL="2743200" rtl="0" algn="l">
              <a:spcBef>
                <a:spcPts val="1600"/>
              </a:spcBef>
              <a:spcAft>
                <a:spcPts val="0"/>
              </a:spcAft>
              <a:buSzPts val="1400"/>
              <a:buNone/>
              <a:defRPr/>
            </a:lvl6pPr>
            <a:lvl7pPr indent="-228600" lvl="6" marL="3200400" rtl="0" algn="l">
              <a:spcBef>
                <a:spcPts val="1600"/>
              </a:spcBef>
              <a:spcAft>
                <a:spcPts val="0"/>
              </a:spcAft>
              <a:buSzPts val="1400"/>
              <a:buNone/>
              <a:defRPr/>
            </a:lvl7pPr>
            <a:lvl8pPr indent="-228600" lvl="7" marL="3657600" rtl="0" algn="l">
              <a:spcBef>
                <a:spcPts val="1600"/>
              </a:spcBef>
              <a:spcAft>
                <a:spcPts val="0"/>
              </a:spcAft>
              <a:buSzPts val="1400"/>
              <a:buNone/>
              <a:defRPr/>
            </a:lvl8pPr>
            <a:lvl9pPr indent="-228600" lvl="8" marL="4114800" rtl="0" algn="l">
              <a:spcBef>
                <a:spcPts val="1600"/>
              </a:spcBef>
              <a:spcAft>
                <a:spcPts val="1600"/>
              </a:spcAft>
              <a:buSzPts val="1400"/>
              <a:buNone/>
              <a:defRPr/>
            </a:lvl9pPr>
          </a:lstStyle>
          <a:p/>
        </p:txBody>
      </p:sp>
      <p:sp>
        <p:nvSpPr>
          <p:cNvPr id="59" name="Google Shape;59;p14"/>
          <p:cNvSpPr txBox="1"/>
          <p:nvPr>
            <p:ph idx="2" type="body"/>
          </p:nvPr>
        </p:nvSpPr>
        <p:spPr>
          <a:xfrm>
            <a:off x="4709160" y="1183005"/>
            <a:ext cx="3977700" cy="33948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800"/>
              <a:buNone/>
              <a:defRPr/>
            </a:lvl1pPr>
            <a:lvl2pPr indent="-228600" lvl="1" marL="914400" rtl="0" algn="l">
              <a:spcBef>
                <a:spcPts val="1600"/>
              </a:spcBef>
              <a:spcAft>
                <a:spcPts val="0"/>
              </a:spcAft>
              <a:buSzPts val="1400"/>
              <a:buNone/>
              <a:defRPr/>
            </a:lvl2pPr>
            <a:lvl3pPr indent="-228600" lvl="2" marL="1371600" rtl="0" algn="l">
              <a:spcBef>
                <a:spcPts val="1600"/>
              </a:spcBef>
              <a:spcAft>
                <a:spcPts val="0"/>
              </a:spcAft>
              <a:buSzPts val="1400"/>
              <a:buNone/>
              <a:defRPr/>
            </a:lvl3pPr>
            <a:lvl4pPr indent="-228600" lvl="3" marL="1828800" rtl="0" algn="l">
              <a:spcBef>
                <a:spcPts val="1600"/>
              </a:spcBef>
              <a:spcAft>
                <a:spcPts val="0"/>
              </a:spcAft>
              <a:buSzPts val="1400"/>
              <a:buNone/>
              <a:defRPr/>
            </a:lvl4pPr>
            <a:lvl5pPr indent="-228600" lvl="4" marL="2286000" rtl="0" algn="l">
              <a:spcBef>
                <a:spcPts val="1600"/>
              </a:spcBef>
              <a:spcAft>
                <a:spcPts val="0"/>
              </a:spcAft>
              <a:buSzPts val="1400"/>
              <a:buNone/>
              <a:defRPr/>
            </a:lvl5pPr>
            <a:lvl6pPr indent="-228600" lvl="5" marL="2743200" rtl="0" algn="l">
              <a:spcBef>
                <a:spcPts val="1600"/>
              </a:spcBef>
              <a:spcAft>
                <a:spcPts val="0"/>
              </a:spcAft>
              <a:buSzPts val="1400"/>
              <a:buNone/>
              <a:defRPr/>
            </a:lvl6pPr>
            <a:lvl7pPr indent="-228600" lvl="6" marL="3200400" rtl="0" algn="l">
              <a:spcBef>
                <a:spcPts val="1600"/>
              </a:spcBef>
              <a:spcAft>
                <a:spcPts val="0"/>
              </a:spcAft>
              <a:buSzPts val="1400"/>
              <a:buNone/>
              <a:defRPr/>
            </a:lvl7pPr>
            <a:lvl8pPr indent="-228600" lvl="7" marL="3657600" rtl="0" algn="l">
              <a:spcBef>
                <a:spcPts val="1600"/>
              </a:spcBef>
              <a:spcAft>
                <a:spcPts val="0"/>
              </a:spcAft>
              <a:buSzPts val="1400"/>
              <a:buNone/>
              <a:defRPr/>
            </a:lvl8pPr>
            <a:lvl9pPr indent="-228600" lvl="8" marL="4114800" rtl="0" algn="l">
              <a:spcBef>
                <a:spcPts val="1600"/>
              </a:spcBef>
              <a:spcAft>
                <a:spcPts val="1600"/>
              </a:spcAft>
              <a:buSzPts val="1400"/>
              <a:buNone/>
              <a:defRPr/>
            </a:lvl9pPr>
          </a:lstStyle>
          <a:p/>
        </p:txBody>
      </p:sp>
      <p:sp>
        <p:nvSpPr>
          <p:cNvPr id="60" name="Google Shape;60;p14"/>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14"/>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 name="Google Shape;62;p14"/>
          <p:cNvSpPr txBox="1"/>
          <p:nvPr>
            <p:ph idx="12" type="sldNum"/>
          </p:nvPr>
        </p:nvSpPr>
        <p:spPr>
          <a:xfrm>
            <a:off x="8549640" y="4831549"/>
            <a:ext cx="262200" cy="180000"/>
          </a:xfrm>
          <a:prstGeom prst="rect">
            <a:avLst/>
          </a:prstGeom>
          <a:noFill/>
          <a:ln>
            <a:noFill/>
          </a:ln>
        </p:spPr>
        <p:txBody>
          <a:bodyPr anchorCtr="0" anchor="t" bIns="0" lIns="0" spcFirstLastPara="1" rIns="0" wrap="square" tIns="0">
            <a:noAutofit/>
          </a:bodyPr>
          <a:lstStyle>
            <a:lvl1pPr indent="0" lvl="0" marL="25400" marR="0" rtl="0" algn="l">
              <a:lnSpc>
                <a:spcPct val="116470"/>
              </a:lnSpc>
              <a:spcBef>
                <a:spcPts val="0"/>
              </a:spcBef>
              <a:buNone/>
              <a:defRPr b="0" i="0" sz="1400">
                <a:solidFill>
                  <a:srgbClr val="7F7F7F"/>
                </a:solidFill>
                <a:latin typeface="Arial"/>
                <a:ea typeface="Arial"/>
                <a:cs typeface="Arial"/>
                <a:sym typeface="Arial"/>
              </a:defRPr>
            </a:lvl1pPr>
            <a:lvl2pPr indent="0" lvl="1" marL="25400" marR="0" rtl="0" algn="l">
              <a:lnSpc>
                <a:spcPct val="116470"/>
              </a:lnSpc>
              <a:spcBef>
                <a:spcPts val="0"/>
              </a:spcBef>
              <a:buNone/>
              <a:defRPr b="0" i="0" sz="1400">
                <a:solidFill>
                  <a:srgbClr val="7F7F7F"/>
                </a:solidFill>
                <a:latin typeface="Arial"/>
                <a:ea typeface="Arial"/>
                <a:cs typeface="Arial"/>
                <a:sym typeface="Arial"/>
              </a:defRPr>
            </a:lvl2pPr>
            <a:lvl3pPr indent="0" lvl="2" marL="25400" marR="0" rtl="0" algn="l">
              <a:lnSpc>
                <a:spcPct val="116470"/>
              </a:lnSpc>
              <a:spcBef>
                <a:spcPts val="0"/>
              </a:spcBef>
              <a:buNone/>
              <a:defRPr b="0" i="0" sz="1400">
                <a:solidFill>
                  <a:srgbClr val="7F7F7F"/>
                </a:solidFill>
                <a:latin typeface="Arial"/>
                <a:ea typeface="Arial"/>
                <a:cs typeface="Arial"/>
                <a:sym typeface="Arial"/>
              </a:defRPr>
            </a:lvl3pPr>
            <a:lvl4pPr indent="0" lvl="3" marL="25400" marR="0" rtl="0" algn="l">
              <a:lnSpc>
                <a:spcPct val="116470"/>
              </a:lnSpc>
              <a:spcBef>
                <a:spcPts val="0"/>
              </a:spcBef>
              <a:buNone/>
              <a:defRPr b="0" i="0" sz="1400">
                <a:solidFill>
                  <a:srgbClr val="7F7F7F"/>
                </a:solidFill>
                <a:latin typeface="Arial"/>
                <a:ea typeface="Arial"/>
                <a:cs typeface="Arial"/>
                <a:sym typeface="Arial"/>
              </a:defRPr>
            </a:lvl4pPr>
            <a:lvl5pPr indent="0" lvl="4" marL="25400" marR="0" rtl="0" algn="l">
              <a:lnSpc>
                <a:spcPct val="116470"/>
              </a:lnSpc>
              <a:spcBef>
                <a:spcPts val="0"/>
              </a:spcBef>
              <a:buNone/>
              <a:defRPr b="0" i="0" sz="1400">
                <a:solidFill>
                  <a:srgbClr val="7F7F7F"/>
                </a:solidFill>
                <a:latin typeface="Arial"/>
                <a:ea typeface="Arial"/>
                <a:cs typeface="Arial"/>
                <a:sym typeface="Arial"/>
              </a:defRPr>
            </a:lvl5pPr>
            <a:lvl6pPr indent="0" lvl="5" marL="25400" marR="0" rtl="0" algn="l">
              <a:lnSpc>
                <a:spcPct val="116470"/>
              </a:lnSpc>
              <a:spcBef>
                <a:spcPts val="0"/>
              </a:spcBef>
              <a:buNone/>
              <a:defRPr b="0" i="0" sz="1400">
                <a:solidFill>
                  <a:srgbClr val="7F7F7F"/>
                </a:solidFill>
                <a:latin typeface="Arial"/>
                <a:ea typeface="Arial"/>
                <a:cs typeface="Arial"/>
                <a:sym typeface="Arial"/>
              </a:defRPr>
            </a:lvl6pPr>
            <a:lvl7pPr indent="0" lvl="6" marL="25400" marR="0" rtl="0" algn="l">
              <a:lnSpc>
                <a:spcPct val="116470"/>
              </a:lnSpc>
              <a:spcBef>
                <a:spcPts val="0"/>
              </a:spcBef>
              <a:buNone/>
              <a:defRPr b="0" i="0" sz="1400">
                <a:solidFill>
                  <a:srgbClr val="7F7F7F"/>
                </a:solidFill>
                <a:latin typeface="Arial"/>
                <a:ea typeface="Arial"/>
                <a:cs typeface="Arial"/>
                <a:sym typeface="Arial"/>
              </a:defRPr>
            </a:lvl7pPr>
            <a:lvl8pPr indent="0" lvl="7" marL="25400" marR="0" rtl="0" algn="l">
              <a:lnSpc>
                <a:spcPct val="116470"/>
              </a:lnSpc>
              <a:spcBef>
                <a:spcPts val="0"/>
              </a:spcBef>
              <a:buNone/>
              <a:defRPr b="0" i="0" sz="1400">
                <a:solidFill>
                  <a:srgbClr val="7F7F7F"/>
                </a:solidFill>
                <a:latin typeface="Arial"/>
                <a:ea typeface="Arial"/>
                <a:cs typeface="Arial"/>
                <a:sym typeface="Arial"/>
              </a:defRPr>
            </a:lvl8pPr>
            <a:lvl9pPr indent="0" lvl="8" marL="25400" marR="0" rtl="0" algn="l">
              <a:lnSpc>
                <a:spcPct val="116470"/>
              </a:lnSpc>
              <a:spcBef>
                <a:spcPts val="0"/>
              </a:spcBef>
              <a:buNone/>
              <a:defRPr b="0" i="0" sz="1400">
                <a:solidFill>
                  <a:srgbClr val="7F7F7F"/>
                </a:solidFill>
                <a:latin typeface="Arial"/>
                <a:ea typeface="Arial"/>
                <a:cs typeface="Arial"/>
                <a:sym typeface="Arial"/>
              </a:defRPr>
            </a:lvl9pPr>
          </a:lstStyle>
          <a:p>
            <a:pPr indent="0" lvl="0" marL="25400" rtl="0" algn="l">
              <a:spcBef>
                <a:spcPts val="0"/>
              </a:spcBef>
              <a:spcAft>
                <a:spcPts val="0"/>
              </a:spcAft>
              <a:buNone/>
            </a:pPr>
            <a:fld id="{00000000-1234-1234-1234-123412341234}" type="slidenum">
              <a:rPr lang="en"/>
              <a:t>‹#›</a:t>
            </a:fld>
            <a:endParaRPr sz="1000">
              <a:solidFill>
                <a:schemeClr val="lt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hyperlink" Target="http://www.srl.inf.ethz.ch/js150.ph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66" name="Shape 66"/>
        <p:cNvGrpSpPr/>
        <p:nvPr/>
      </p:nvGrpSpPr>
      <p:grpSpPr>
        <a:xfrm>
          <a:off x="0" y="0"/>
          <a:ext cx="0" cy="0"/>
          <a:chOff x="0" y="0"/>
          <a:chExt cx="0" cy="0"/>
        </a:xfrm>
      </p:grpSpPr>
      <p:sp>
        <p:nvSpPr>
          <p:cNvPr id="67" name="Google Shape;67;p15"/>
          <p:cNvSpPr/>
          <p:nvPr/>
        </p:nvSpPr>
        <p:spPr>
          <a:xfrm>
            <a:off x="0" y="3278141"/>
            <a:ext cx="9144000" cy="1865376"/>
          </a:xfrm>
          <a:custGeom>
            <a:rect b="b" l="l" r="r" t="t"/>
            <a:pathLst>
              <a:path extrusionOk="0" h="2763520" w="10160000">
                <a:moveTo>
                  <a:pt x="0" y="2763494"/>
                </a:moveTo>
                <a:lnTo>
                  <a:pt x="10160000" y="2763494"/>
                </a:lnTo>
                <a:lnTo>
                  <a:pt x="10160000" y="0"/>
                </a:lnTo>
                <a:lnTo>
                  <a:pt x="0" y="0"/>
                </a:lnTo>
                <a:lnTo>
                  <a:pt x="0" y="2763494"/>
                </a:lnTo>
                <a:close/>
              </a:path>
            </a:pathLst>
          </a:custGeom>
          <a:solidFill>
            <a:srgbClr val="13131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500"/>
          </a:p>
        </p:txBody>
      </p:sp>
      <p:sp>
        <p:nvSpPr>
          <p:cNvPr id="68" name="Google Shape;68;p15"/>
          <p:cNvSpPr txBox="1"/>
          <p:nvPr/>
        </p:nvSpPr>
        <p:spPr>
          <a:xfrm>
            <a:off x="8561070" y="4817745"/>
            <a:ext cx="131445" cy="192024"/>
          </a:xfrm>
          <a:prstGeom prst="rect">
            <a:avLst/>
          </a:prstGeom>
          <a:noFill/>
          <a:ln>
            <a:noFill/>
          </a:ln>
        </p:spPr>
        <p:txBody>
          <a:bodyPr anchorCtr="0" anchor="t" bIns="0" lIns="0" spcFirstLastPara="1" rIns="0" wrap="square" tIns="10475">
            <a:noAutofit/>
          </a:bodyPr>
          <a:lstStyle/>
          <a:p>
            <a:pPr indent="0" lvl="0" marL="12700" marR="0" rtl="0" algn="l">
              <a:lnSpc>
                <a:spcPct val="100000"/>
              </a:lnSpc>
              <a:spcBef>
                <a:spcPts val="0"/>
              </a:spcBef>
              <a:spcAft>
                <a:spcPts val="0"/>
              </a:spcAft>
              <a:buNone/>
            </a:pPr>
            <a:r>
              <a:rPr lang="en" sz="1400">
                <a:solidFill>
                  <a:srgbClr val="7F7F7F"/>
                </a:solidFill>
                <a:latin typeface="Arial"/>
                <a:ea typeface="Arial"/>
                <a:cs typeface="Arial"/>
                <a:sym typeface="Arial"/>
              </a:rPr>
              <a:t>1</a:t>
            </a:r>
            <a:endParaRPr sz="1400">
              <a:latin typeface="Arial"/>
              <a:ea typeface="Arial"/>
              <a:cs typeface="Arial"/>
              <a:sym typeface="Arial"/>
            </a:endParaRPr>
          </a:p>
        </p:txBody>
      </p:sp>
      <p:sp>
        <p:nvSpPr>
          <p:cNvPr id="69" name="Google Shape;69;p15"/>
          <p:cNvSpPr txBox="1"/>
          <p:nvPr/>
        </p:nvSpPr>
        <p:spPr>
          <a:xfrm>
            <a:off x="788675" y="3577988"/>
            <a:ext cx="4058100" cy="1265700"/>
          </a:xfrm>
          <a:prstGeom prst="rect">
            <a:avLst/>
          </a:prstGeom>
          <a:noFill/>
          <a:ln>
            <a:noFill/>
          </a:ln>
        </p:spPr>
        <p:txBody>
          <a:bodyPr anchorCtr="0" anchor="t" bIns="0" lIns="0" spcFirstLastPara="1" rIns="0" wrap="square" tIns="10475">
            <a:noAutofit/>
          </a:bodyPr>
          <a:lstStyle/>
          <a:p>
            <a:pPr indent="0" lvl="0" marL="12700" marR="457200" rtl="0" algn="l">
              <a:lnSpc>
                <a:spcPct val="116599"/>
              </a:lnSpc>
              <a:spcBef>
                <a:spcPts val="0"/>
              </a:spcBef>
              <a:spcAft>
                <a:spcPts val="0"/>
              </a:spcAft>
              <a:buNone/>
            </a:pPr>
            <a:r>
              <a:rPr b="1" lang="en" sz="2800">
                <a:solidFill>
                  <a:srgbClr val="F7F7F7"/>
                </a:solidFill>
              </a:rPr>
              <a:t>DeepBugs Author: </a:t>
            </a:r>
            <a:r>
              <a:rPr b="1" lang="en" sz="2800">
                <a:solidFill>
                  <a:srgbClr val="F7F7F7"/>
                </a:solidFill>
                <a:latin typeface="Arial"/>
                <a:ea typeface="Arial"/>
                <a:cs typeface="Arial"/>
                <a:sym typeface="Arial"/>
              </a:rPr>
              <a:t>Michael Pradel, </a:t>
            </a:r>
            <a:r>
              <a:rPr b="1" lang="en" sz="2800">
                <a:solidFill>
                  <a:srgbClr val="F7F7F7"/>
                </a:solidFill>
              </a:rPr>
              <a:t>KOUSHIK SEN</a:t>
            </a:r>
            <a:r>
              <a:rPr b="1" lang="en" sz="2800">
                <a:solidFill>
                  <a:srgbClr val="F7F7F7"/>
                </a:solidFill>
                <a:latin typeface="Arial"/>
                <a:ea typeface="Arial"/>
                <a:cs typeface="Arial"/>
                <a:sym typeface="Arial"/>
              </a:rPr>
              <a:t> </a:t>
            </a:r>
            <a:endParaRPr sz="1800">
              <a:latin typeface="Arial"/>
              <a:ea typeface="Arial"/>
              <a:cs typeface="Arial"/>
              <a:sym typeface="Arial"/>
            </a:endParaRPr>
          </a:p>
        </p:txBody>
      </p:sp>
      <p:sp>
        <p:nvSpPr>
          <p:cNvPr id="70" name="Google Shape;70;p15"/>
          <p:cNvSpPr/>
          <p:nvPr/>
        </p:nvSpPr>
        <p:spPr>
          <a:xfrm>
            <a:off x="0" y="34"/>
            <a:ext cx="9144000" cy="3278124"/>
          </a:xfrm>
          <a:custGeom>
            <a:rect b="b" l="l" r="r" t="t"/>
            <a:pathLst>
              <a:path extrusionOk="0" h="4856480" w="10160000">
                <a:moveTo>
                  <a:pt x="0" y="0"/>
                </a:moveTo>
                <a:lnTo>
                  <a:pt x="0" y="4856454"/>
                </a:lnTo>
                <a:lnTo>
                  <a:pt x="10160000" y="4856454"/>
                </a:lnTo>
                <a:lnTo>
                  <a:pt x="10160000" y="0"/>
                </a:lnTo>
                <a:lnTo>
                  <a:pt x="0" y="0"/>
                </a:lnTo>
                <a:close/>
              </a:path>
            </a:pathLst>
          </a:custGeom>
          <a:solidFill>
            <a:srgbClr val="104E0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500"/>
          </a:p>
        </p:txBody>
      </p:sp>
      <p:sp>
        <p:nvSpPr>
          <p:cNvPr id="71" name="Google Shape;71;p15"/>
          <p:cNvSpPr/>
          <p:nvPr/>
        </p:nvSpPr>
        <p:spPr>
          <a:xfrm>
            <a:off x="800100" y="3270674"/>
            <a:ext cx="8343900" cy="141875"/>
          </a:xfrm>
          <a:custGeom>
            <a:rect b="b" l="l" r="r" t="t"/>
            <a:pathLst>
              <a:path extrusionOk="0" h="210185" w="9271000">
                <a:moveTo>
                  <a:pt x="9271000" y="209994"/>
                </a:moveTo>
                <a:lnTo>
                  <a:pt x="9271000" y="0"/>
                </a:lnTo>
                <a:lnTo>
                  <a:pt x="0" y="0"/>
                </a:lnTo>
                <a:lnTo>
                  <a:pt x="0" y="209994"/>
                </a:lnTo>
                <a:lnTo>
                  <a:pt x="9271000" y="209994"/>
                </a:lnTo>
                <a:close/>
              </a:path>
            </a:pathLst>
          </a:custGeom>
          <a:solidFill>
            <a:srgbClr val="3CC82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500"/>
          </a:p>
        </p:txBody>
      </p:sp>
      <p:sp>
        <p:nvSpPr>
          <p:cNvPr id="72" name="Google Shape;72;p15"/>
          <p:cNvSpPr/>
          <p:nvPr/>
        </p:nvSpPr>
        <p:spPr>
          <a:xfrm>
            <a:off x="1759419" y="3050232"/>
            <a:ext cx="7384923" cy="217313"/>
          </a:xfrm>
          <a:custGeom>
            <a:rect b="b" l="l" r="r" t="t"/>
            <a:pathLst>
              <a:path extrusionOk="0" h="321945" w="8205470">
                <a:moveTo>
                  <a:pt x="8205088" y="321944"/>
                </a:moveTo>
                <a:lnTo>
                  <a:pt x="8205088" y="0"/>
                </a:lnTo>
                <a:lnTo>
                  <a:pt x="0" y="0"/>
                </a:lnTo>
                <a:lnTo>
                  <a:pt x="0" y="321944"/>
                </a:lnTo>
                <a:lnTo>
                  <a:pt x="8205088" y="321944"/>
                </a:lnTo>
                <a:close/>
              </a:path>
            </a:pathLst>
          </a:custGeom>
          <a:solidFill>
            <a:srgbClr val="68D45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500"/>
          </a:p>
        </p:txBody>
      </p:sp>
      <p:sp>
        <p:nvSpPr>
          <p:cNvPr id="73" name="Google Shape;73;p15"/>
          <p:cNvSpPr/>
          <p:nvPr/>
        </p:nvSpPr>
        <p:spPr>
          <a:xfrm>
            <a:off x="4579658" y="3412421"/>
            <a:ext cx="4564570" cy="116157"/>
          </a:xfrm>
          <a:custGeom>
            <a:rect b="b" l="l" r="r" t="t"/>
            <a:pathLst>
              <a:path extrusionOk="0" h="172085" w="5071745">
                <a:moveTo>
                  <a:pt x="5071491" y="0"/>
                </a:moveTo>
                <a:lnTo>
                  <a:pt x="5071491" y="171703"/>
                </a:lnTo>
                <a:lnTo>
                  <a:pt x="0" y="171703"/>
                </a:lnTo>
                <a:lnTo>
                  <a:pt x="0" y="0"/>
                </a:lnTo>
                <a:lnTo>
                  <a:pt x="5071491" y="0"/>
                </a:lnTo>
                <a:close/>
              </a:path>
            </a:pathLst>
          </a:custGeom>
          <a:solidFill>
            <a:srgbClr val="23AF0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500"/>
          </a:p>
        </p:txBody>
      </p:sp>
      <p:sp>
        <p:nvSpPr>
          <p:cNvPr id="74" name="Google Shape;74;p15"/>
          <p:cNvSpPr txBox="1"/>
          <p:nvPr>
            <p:ph type="title"/>
          </p:nvPr>
        </p:nvSpPr>
        <p:spPr>
          <a:xfrm>
            <a:off x="788666" y="737811"/>
            <a:ext cx="3513581" cy="612505"/>
          </a:xfrm>
          <a:prstGeom prst="rect">
            <a:avLst/>
          </a:prstGeom>
          <a:noFill/>
          <a:ln>
            <a:noFill/>
          </a:ln>
        </p:spPr>
        <p:txBody>
          <a:bodyPr anchorCtr="0" anchor="t" bIns="0" lIns="0" spcFirstLastPara="1" rIns="0" wrap="square" tIns="14125">
            <a:noAutofit/>
          </a:bodyPr>
          <a:lstStyle/>
          <a:p>
            <a:pPr indent="0" lvl="0" marL="12700" rtl="0" algn="l">
              <a:lnSpc>
                <a:spcPct val="100000"/>
              </a:lnSpc>
              <a:spcBef>
                <a:spcPts val="0"/>
              </a:spcBef>
              <a:spcAft>
                <a:spcPts val="0"/>
              </a:spcAft>
              <a:buNone/>
            </a:pPr>
            <a:r>
              <a:rPr lang="en" sz="4700">
                <a:solidFill>
                  <a:srgbClr val="F7F7F7"/>
                </a:solidFill>
              </a:rPr>
              <a:t>DeepBugs:</a:t>
            </a:r>
            <a:endParaRPr sz="4700"/>
          </a:p>
        </p:txBody>
      </p:sp>
      <p:sp>
        <p:nvSpPr>
          <p:cNvPr id="75" name="Google Shape;75;p15"/>
          <p:cNvSpPr txBox="1"/>
          <p:nvPr/>
        </p:nvSpPr>
        <p:spPr>
          <a:xfrm>
            <a:off x="788666" y="1455189"/>
            <a:ext cx="7040880" cy="612505"/>
          </a:xfrm>
          <a:prstGeom prst="rect">
            <a:avLst/>
          </a:prstGeom>
          <a:noFill/>
          <a:ln>
            <a:noFill/>
          </a:ln>
        </p:spPr>
        <p:txBody>
          <a:bodyPr anchorCtr="0" anchor="t" bIns="0" lIns="0" spcFirstLastPara="1" rIns="0" wrap="square" tIns="14125">
            <a:noAutofit/>
          </a:bodyPr>
          <a:lstStyle/>
          <a:p>
            <a:pPr indent="0" lvl="0" marL="12700" marR="0" rtl="0" algn="l">
              <a:lnSpc>
                <a:spcPct val="100000"/>
              </a:lnSpc>
              <a:spcBef>
                <a:spcPts val="0"/>
              </a:spcBef>
              <a:spcAft>
                <a:spcPts val="0"/>
              </a:spcAft>
              <a:buNone/>
            </a:pPr>
            <a:r>
              <a:rPr b="1" lang="en" sz="4700">
                <a:solidFill>
                  <a:srgbClr val="F7F7F7"/>
                </a:solidFill>
                <a:latin typeface="Arial"/>
                <a:ea typeface="Arial"/>
                <a:cs typeface="Arial"/>
                <a:sym typeface="Arial"/>
              </a:rPr>
              <a:t>Learning to Find Bugs</a:t>
            </a:r>
            <a:endParaRPr sz="4700">
              <a:latin typeface="Arial"/>
              <a:ea typeface="Arial"/>
              <a:cs typeface="Arial"/>
              <a:sym typeface="Arial"/>
            </a:endParaRPr>
          </a:p>
        </p:txBody>
      </p:sp>
      <p:sp>
        <p:nvSpPr>
          <p:cNvPr id="76" name="Google Shape;76;p15"/>
          <p:cNvSpPr txBox="1"/>
          <p:nvPr/>
        </p:nvSpPr>
        <p:spPr>
          <a:xfrm>
            <a:off x="5630400" y="3662850"/>
            <a:ext cx="3513600" cy="1480500"/>
          </a:xfrm>
          <a:prstGeom prst="rect">
            <a:avLst/>
          </a:prstGeom>
          <a:noFill/>
          <a:ln>
            <a:noFill/>
          </a:ln>
        </p:spPr>
        <p:txBody>
          <a:bodyPr anchorCtr="0" anchor="t" bIns="91425" lIns="91425" spcFirstLastPara="1" rIns="91425" wrap="square" tIns="91425">
            <a:noAutofit/>
          </a:bodyPr>
          <a:lstStyle/>
          <a:p>
            <a:pPr indent="0" lvl="0" marL="0" marR="457200" rtl="0" algn="l">
              <a:lnSpc>
                <a:spcPct val="116599"/>
              </a:lnSpc>
              <a:spcBef>
                <a:spcPts val="0"/>
              </a:spcBef>
              <a:spcAft>
                <a:spcPts val="0"/>
              </a:spcAft>
              <a:buNone/>
            </a:pPr>
            <a:r>
              <a:rPr b="1" lang="en" sz="2800">
                <a:solidFill>
                  <a:srgbClr val="F7F7F7"/>
                </a:solidFill>
              </a:rPr>
              <a:t>Project By: </a:t>
            </a:r>
            <a:endParaRPr b="1" sz="2800">
              <a:solidFill>
                <a:srgbClr val="F7F7F7"/>
              </a:solidFill>
            </a:endParaRPr>
          </a:p>
          <a:p>
            <a:pPr indent="0" lvl="0" marL="0" marR="457200" rtl="0" algn="l">
              <a:lnSpc>
                <a:spcPct val="116599"/>
              </a:lnSpc>
              <a:spcBef>
                <a:spcPts val="0"/>
              </a:spcBef>
              <a:spcAft>
                <a:spcPts val="0"/>
              </a:spcAft>
              <a:buClr>
                <a:srgbClr val="000000"/>
              </a:buClr>
              <a:buFont typeface="Arial"/>
              <a:buNone/>
            </a:pPr>
            <a:r>
              <a:rPr b="1" lang="en" sz="2800">
                <a:solidFill>
                  <a:srgbClr val="F7F7F7"/>
                </a:solidFill>
              </a:rPr>
              <a:t>Lakhveer, Iman</a:t>
            </a:r>
            <a:r>
              <a:rPr b="1" lang="en" sz="2800">
                <a:solidFill>
                  <a:srgbClr val="F7F7F7"/>
                </a:solidFill>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788670" y="247151"/>
            <a:ext cx="7566600" cy="430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Research Questions</a:t>
            </a:r>
            <a:endParaRPr/>
          </a:p>
        </p:txBody>
      </p:sp>
      <p:sp>
        <p:nvSpPr>
          <p:cNvPr id="175" name="Google Shape;175;p24"/>
          <p:cNvSpPr txBox="1"/>
          <p:nvPr>
            <p:ph idx="1" type="body"/>
          </p:nvPr>
        </p:nvSpPr>
        <p:spPr>
          <a:xfrm>
            <a:off x="934799" y="2005629"/>
            <a:ext cx="5989200" cy="222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How successful is Empty Conditional Statement bug detector</a:t>
            </a:r>
            <a:endParaRPr/>
          </a:p>
          <a:p>
            <a:pPr indent="0" lvl="0" marL="0" rtl="0" algn="l">
              <a:spcBef>
                <a:spcPts val="1600"/>
              </a:spcBef>
              <a:spcAft>
                <a:spcPts val="0"/>
              </a:spcAft>
              <a:buNone/>
            </a:pPr>
            <a:r>
              <a:rPr lang="en" sz="1400"/>
              <a:t>The small corpus does not contain many cases where consequents are explicitly of type ‘empty conditional statement’.Thus we are also observing cases where the type of the consequent is ‘null’ or ‘undefined’. Still in testing phase.</a:t>
            </a:r>
            <a:endParaRPr sz="1400"/>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788670" y="247151"/>
            <a:ext cx="7566600" cy="430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Research Questions</a:t>
            </a:r>
            <a:endParaRPr/>
          </a:p>
        </p:txBody>
      </p:sp>
      <p:sp>
        <p:nvSpPr>
          <p:cNvPr id="181" name="Google Shape;181;p25"/>
          <p:cNvSpPr txBox="1"/>
          <p:nvPr>
            <p:ph idx="1" type="body"/>
          </p:nvPr>
        </p:nvSpPr>
        <p:spPr>
          <a:xfrm>
            <a:off x="963050" y="1341477"/>
            <a:ext cx="5989200" cy="990000"/>
          </a:xfrm>
          <a:prstGeom prst="rect">
            <a:avLst/>
          </a:prstGeom>
        </p:spPr>
        <p:txBody>
          <a:bodyPr anchorCtr="0" anchor="t" bIns="0" lIns="0" spcFirstLastPara="1" rIns="0" wrap="square" tIns="0">
            <a:noAutofit/>
          </a:bodyPr>
          <a:lstStyle/>
          <a:p>
            <a:pPr indent="0" lvl="0" marL="0" rtl="0" algn="l">
              <a:spcBef>
                <a:spcPts val="0"/>
              </a:spcBef>
              <a:spcAft>
                <a:spcPts val="1600"/>
              </a:spcAft>
              <a:buNone/>
            </a:pPr>
            <a:r>
              <a:rPr lang="en"/>
              <a:t>How does adding these new bug detectors help DeepBugs</a:t>
            </a:r>
            <a:endParaRPr/>
          </a:p>
        </p:txBody>
      </p:sp>
      <p:sp>
        <p:nvSpPr>
          <p:cNvPr id="182" name="Google Shape;182;p25"/>
          <p:cNvSpPr txBox="1"/>
          <p:nvPr/>
        </p:nvSpPr>
        <p:spPr>
          <a:xfrm>
            <a:off x="975000" y="2854350"/>
            <a:ext cx="6090300" cy="1441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a:solidFill>
                  <a:srgbClr val="FFFFFF"/>
                </a:solidFill>
              </a:rPr>
              <a:t>Currently</a:t>
            </a:r>
            <a:r>
              <a:rPr lang="en">
                <a:solidFill>
                  <a:srgbClr val="FFFFFF"/>
                </a:solidFill>
              </a:rPr>
              <a:t> DeepBugs have 3 Bug Detectors. Adding two more will increase the scope of DeepBugs</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6"/>
          <p:cNvSpPr txBox="1"/>
          <p:nvPr>
            <p:ph type="title"/>
          </p:nvPr>
        </p:nvSpPr>
        <p:spPr>
          <a:xfrm>
            <a:off x="788670" y="247151"/>
            <a:ext cx="7566600" cy="430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Preliminary test</a:t>
            </a:r>
            <a:endParaRPr/>
          </a:p>
        </p:txBody>
      </p:sp>
      <p:sp>
        <p:nvSpPr>
          <p:cNvPr id="188" name="Google Shape;188;p26"/>
          <p:cNvSpPr txBox="1"/>
          <p:nvPr>
            <p:ph idx="1" type="body"/>
          </p:nvPr>
        </p:nvSpPr>
        <p:spPr>
          <a:xfrm>
            <a:off x="959749" y="1106779"/>
            <a:ext cx="5989200" cy="222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We have run the model on a small corpus of 50,000 files and tested the code for the 3 existing bug detectors.</a:t>
            </a:r>
            <a:endParaRPr/>
          </a:p>
          <a:p>
            <a:pPr indent="0" lvl="0" marL="0" rtl="0" algn="l">
              <a:spcBef>
                <a:spcPts val="1600"/>
              </a:spcBef>
              <a:spcAft>
                <a:spcPts val="1600"/>
              </a:spcAft>
              <a:buNone/>
            </a:pPr>
            <a:r>
              <a:rPr lang="en"/>
              <a:t>We also added the implementation for wrong return statement and empty conditional block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788670" y="247151"/>
            <a:ext cx="7566600" cy="430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Future Plans</a:t>
            </a:r>
            <a:endParaRPr/>
          </a:p>
        </p:txBody>
      </p:sp>
      <p:sp>
        <p:nvSpPr>
          <p:cNvPr id="194" name="Google Shape;194;p27"/>
          <p:cNvSpPr txBox="1"/>
          <p:nvPr>
            <p:ph idx="1" type="body"/>
          </p:nvPr>
        </p:nvSpPr>
        <p:spPr>
          <a:xfrm>
            <a:off x="934800" y="2005625"/>
            <a:ext cx="7642500" cy="22245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Fix Empty Block </a:t>
            </a:r>
            <a:r>
              <a:rPr lang="en"/>
              <a:t>Statement</a:t>
            </a:r>
            <a:r>
              <a:rPr lang="en"/>
              <a:t> Bug</a:t>
            </a:r>
            <a:endParaRPr/>
          </a:p>
          <a:p>
            <a:pPr indent="-342900" lvl="0" marL="457200" rtl="0" algn="l">
              <a:spcBef>
                <a:spcPts val="0"/>
              </a:spcBef>
              <a:spcAft>
                <a:spcPts val="0"/>
              </a:spcAft>
              <a:buSzPts val="1800"/>
              <a:buAutoNum type="arabicPeriod"/>
            </a:pPr>
            <a:r>
              <a:rPr lang="en"/>
              <a:t>Run the models on big corpus (150,000 javascript code)</a:t>
            </a:r>
            <a:endParaRPr/>
          </a:p>
          <a:p>
            <a:pPr indent="-342900" lvl="0" marL="457200" rtl="0" algn="l">
              <a:spcBef>
                <a:spcPts val="0"/>
              </a:spcBef>
              <a:spcAft>
                <a:spcPts val="0"/>
              </a:spcAft>
              <a:buSzPts val="1800"/>
              <a:buAutoNum type="arabicPeriod"/>
            </a:pPr>
            <a:r>
              <a:rPr lang="en"/>
              <a:t>Play with NN by changing hyperparameters to get more accuracy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788670" y="178185"/>
            <a:ext cx="4701600" cy="513000"/>
          </a:xfrm>
          <a:prstGeom prst="rect">
            <a:avLst/>
          </a:prstGeom>
          <a:noFill/>
          <a:ln>
            <a:noFill/>
          </a:ln>
        </p:spPr>
        <p:txBody>
          <a:bodyPr anchorCtr="0" anchor="t" bIns="0" lIns="0" spcFirstLastPara="1" rIns="0" wrap="square" tIns="12550">
            <a:noAutofit/>
          </a:bodyPr>
          <a:lstStyle/>
          <a:p>
            <a:pPr indent="0" lvl="0" marL="12700" rtl="0" algn="l">
              <a:lnSpc>
                <a:spcPct val="100000"/>
              </a:lnSpc>
              <a:spcBef>
                <a:spcPts val="0"/>
              </a:spcBef>
              <a:spcAft>
                <a:spcPts val="0"/>
              </a:spcAft>
              <a:buNone/>
            </a:pPr>
            <a:r>
              <a:rPr lang="en" sz="4000"/>
              <a:t>Evaluation: Setup</a:t>
            </a:r>
            <a:endParaRPr sz="4000"/>
          </a:p>
        </p:txBody>
      </p:sp>
      <p:sp>
        <p:nvSpPr>
          <p:cNvPr id="200" name="Google Shape;200;p28"/>
          <p:cNvSpPr txBox="1"/>
          <p:nvPr>
            <p:ph idx="12" type="sldNum"/>
          </p:nvPr>
        </p:nvSpPr>
        <p:spPr>
          <a:xfrm>
            <a:off x="8549640" y="4831549"/>
            <a:ext cx="262200" cy="180000"/>
          </a:xfrm>
          <a:prstGeom prst="rect">
            <a:avLst/>
          </a:prstGeom>
          <a:noFill/>
          <a:ln>
            <a:noFill/>
          </a:ln>
        </p:spPr>
        <p:txBody>
          <a:bodyPr anchorCtr="0" anchor="t" bIns="0" lIns="0" spcFirstLastPara="1" rIns="0" wrap="square" tIns="0">
            <a:noAutofit/>
          </a:bodyPr>
          <a:lstStyle/>
          <a:p>
            <a:pPr indent="0" lvl="0" marL="25400" rtl="0" algn="l">
              <a:spcBef>
                <a:spcPts val="0"/>
              </a:spcBef>
              <a:spcAft>
                <a:spcPts val="0"/>
              </a:spcAft>
              <a:buClr>
                <a:srgbClr val="000000"/>
              </a:buClr>
              <a:buFont typeface="Arial"/>
              <a:buNone/>
            </a:pPr>
            <a:fld id="{00000000-1234-1234-1234-123412341234}" type="slidenum">
              <a:rPr lang="en"/>
              <a:t>‹#›</a:t>
            </a:fld>
            <a:endParaRPr sz="1000">
              <a:solidFill>
                <a:schemeClr val="lt2"/>
              </a:solidFill>
            </a:endParaRPr>
          </a:p>
        </p:txBody>
      </p:sp>
      <p:sp>
        <p:nvSpPr>
          <p:cNvPr id="201" name="Google Shape;201;p28"/>
          <p:cNvSpPr txBox="1"/>
          <p:nvPr/>
        </p:nvSpPr>
        <p:spPr>
          <a:xfrm>
            <a:off x="934800" y="1042668"/>
            <a:ext cx="7046700" cy="3012900"/>
          </a:xfrm>
          <a:prstGeom prst="rect">
            <a:avLst/>
          </a:prstGeom>
          <a:noFill/>
          <a:ln>
            <a:noFill/>
          </a:ln>
        </p:spPr>
        <p:txBody>
          <a:bodyPr anchorCtr="0" anchor="t" bIns="0" lIns="0" spcFirstLastPara="1" rIns="0" wrap="square" tIns="10475">
            <a:noAutofit/>
          </a:bodyPr>
          <a:lstStyle/>
          <a:p>
            <a:pPr indent="-304800" lvl="0" marL="317500" marR="0" rtl="0" algn="l">
              <a:lnSpc>
                <a:spcPct val="116599"/>
              </a:lnSpc>
              <a:spcBef>
                <a:spcPts val="0"/>
              </a:spcBef>
              <a:spcAft>
                <a:spcPts val="0"/>
              </a:spcAft>
              <a:buNone/>
            </a:pPr>
            <a:r>
              <a:rPr lang="en" sz="1200">
                <a:solidFill>
                  <a:srgbClr val="68D452"/>
                </a:solidFill>
                <a:latin typeface="Arial"/>
                <a:ea typeface="Arial"/>
                <a:cs typeface="Arial"/>
                <a:sym typeface="Arial"/>
              </a:rPr>
              <a:t>□	</a:t>
            </a:r>
            <a:r>
              <a:rPr b="1" lang="en" sz="2800">
                <a:solidFill>
                  <a:srgbClr val="F7F7F7"/>
                </a:solidFill>
                <a:latin typeface="Arial"/>
                <a:ea typeface="Arial"/>
                <a:cs typeface="Arial"/>
                <a:sym typeface="Arial"/>
              </a:rPr>
              <a:t>150.000 JavaScript files from various  projects</a:t>
            </a:r>
            <a:endParaRPr sz="2800">
              <a:latin typeface="Arial"/>
              <a:ea typeface="Arial"/>
              <a:cs typeface="Arial"/>
              <a:sym typeface="Arial"/>
            </a:endParaRPr>
          </a:p>
          <a:p>
            <a:pPr indent="0" lvl="0" marL="355600" marR="0" rtl="0" algn="l">
              <a:lnSpc>
                <a:spcPct val="100000"/>
              </a:lnSpc>
              <a:spcBef>
                <a:spcPts val="1200"/>
              </a:spcBef>
              <a:spcAft>
                <a:spcPts val="0"/>
              </a:spcAft>
              <a:buNone/>
            </a:pPr>
            <a:r>
              <a:rPr lang="en" sz="1200">
                <a:solidFill>
                  <a:srgbClr val="68D452"/>
                </a:solidFill>
                <a:latin typeface="Arial"/>
                <a:ea typeface="Arial"/>
                <a:cs typeface="Arial"/>
                <a:sym typeface="Arial"/>
              </a:rPr>
              <a:t>Q	</a:t>
            </a:r>
            <a:r>
              <a:rPr lang="en" sz="2300">
                <a:solidFill>
                  <a:srgbClr val="F7F7F7"/>
                </a:solidFill>
                <a:latin typeface="Arial"/>
                <a:ea typeface="Arial"/>
                <a:cs typeface="Arial"/>
                <a:sym typeface="Arial"/>
              </a:rPr>
              <a:t>100.000 for training</a:t>
            </a:r>
            <a:endParaRPr sz="2300">
              <a:latin typeface="Arial"/>
              <a:ea typeface="Arial"/>
              <a:cs typeface="Arial"/>
              <a:sym typeface="Arial"/>
            </a:endParaRPr>
          </a:p>
          <a:p>
            <a:pPr indent="0" lvl="0" marL="355600" marR="0" rtl="0" algn="l">
              <a:lnSpc>
                <a:spcPct val="100000"/>
              </a:lnSpc>
              <a:spcBef>
                <a:spcPts val="600"/>
              </a:spcBef>
              <a:spcAft>
                <a:spcPts val="0"/>
              </a:spcAft>
              <a:buNone/>
            </a:pPr>
            <a:r>
              <a:rPr lang="en" sz="1200">
                <a:solidFill>
                  <a:srgbClr val="68D452"/>
                </a:solidFill>
                <a:latin typeface="Arial"/>
                <a:ea typeface="Arial"/>
                <a:cs typeface="Arial"/>
                <a:sym typeface="Arial"/>
              </a:rPr>
              <a:t>Q	</a:t>
            </a:r>
            <a:r>
              <a:rPr lang="en" sz="2300">
                <a:solidFill>
                  <a:srgbClr val="F7F7F7"/>
                </a:solidFill>
                <a:latin typeface="Arial"/>
                <a:ea typeface="Arial"/>
                <a:cs typeface="Arial"/>
                <a:sym typeface="Arial"/>
              </a:rPr>
              <a:t>50.000 for validation</a:t>
            </a:r>
            <a:endParaRPr sz="2300">
              <a:solidFill>
                <a:srgbClr val="F7F7F7"/>
              </a:solidFill>
              <a:latin typeface="Arial"/>
              <a:ea typeface="Arial"/>
              <a:cs typeface="Arial"/>
              <a:sym typeface="Arial"/>
            </a:endParaRPr>
          </a:p>
          <a:p>
            <a:pPr indent="-304800" lvl="0" marL="317500" rtl="0" algn="l">
              <a:lnSpc>
                <a:spcPct val="116599"/>
              </a:lnSpc>
              <a:spcBef>
                <a:spcPts val="0"/>
              </a:spcBef>
              <a:spcAft>
                <a:spcPts val="0"/>
              </a:spcAft>
              <a:buNone/>
            </a:pPr>
            <a:r>
              <a:rPr lang="en" sz="1200">
                <a:solidFill>
                  <a:srgbClr val="68D452"/>
                </a:solidFill>
              </a:rPr>
              <a:t>□      </a:t>
            </a:r>
            <a:r>
              <a:rPr b="1" lang="en" sz="2800">
                <a:solidFill>
                  <a:srgbClr val="F7F7F7"/>
                </a:solidFill>
              </a:rPr>
              <a:t>Check Accuracy and Efficiency of our model compare to already existing</a:t>
            </a:r>
            <a:endParaRPr sz="2300">
              <a:solidFill>
                <a:srgbClr val="F7F7F7"/>
              </a:solidFill>
            </a:endParaRPr>
          </a:p>
          <a:p>
            <a:pPr indent="0" lvl="0" marL="0" marR="0" rtl="0" algn="l">
              <a:lnSpc>
                <a:spcPct val="100000"/>
              </a:lnSpc>
              <a:spcBef>
                <a:spcPts val="600"/>
              </a:spcBef>
              <a:spcAft>
                <a:spcPts val="0"/>
              </a:spcAft>
              <a:buNone/>
            </a:pPr>
            <a:r>
              <a:t/>
            </a:r>
            <a:endParaRPr sz="2300">
              <a:solidFill>
                <a:srgbClr val="F7F7F7"/>
              </a:solidFill>
            </a:endParaRPr>
          </a:p>
          <a:p>
            <a:pPr indent="0" lvl="0" marL="355600" marR="0" rtl="0" algn="l">
              <a:lnSpc>
                <a:spcPct val="100000"/>
              </a:lnSpc>
              <a:spcBef>
                <a:spcPts val="600"/>
              </a:spcBef>
              <a:spcAft>
                <a:spcPts val="0"/>
              </a:spcAft>
              <a:buNone/>
            </a:pPr>
            <a:r>
              <a:t/>
            </a:r>
            <a:endParaRPr sz="2300">
              <a:solidFill>
                <a:srgbClr val="F7F7F7"/>
              </a:solidFill>
            </a:endParaRPr>
          </a:p>
          <a:p>
            <a:pPr indent="0" lvl="0" marL="355600" marR="0" rtl="0" algn="l">
              <a:lnSpc>
                <a:spcPct val="100000"/>
              </a:lnSpc>
              <a:spcBef>
                <a:spcPts val="600"/>
              </a:spcBef>
              <a:spcAft>
                <a:spcPts val="0"/>
              </a:spcAft>
              <a:buNone/>
            </a:pPr>
            <a:r>
              <a:t/>
            </a:r>
            <a:endParaRPr sz="2300">
              <a:solidFill>
                <a:srgbClr val="F7F7F7"/>
              </a:solidFill>
            </a:endParaRPr>
          </a:p>
        </p:txBody>
      </p:sp>
      <p:sp>
        <p:nvSpPr>
          <p:cNvPr id="202" name="Google Shape;202;p28"/>
          <p:cNvSpPr txBox="1"/>
          <p:nvPr/>
        </p:nvSpPr>
        <p:spPr>
          <a:xfrm>
            <a:off x="788670" y="4211984"/>
            <a:ext cx="5016600" cy="648600"/>
          </a:xfrm>
          <a:prstGeom prst="rect">
            <a:avLst/>
          </a:prstGeom>
          <a:noFill/>
          <a:ln>
            <a:noFill/>
          </a:ln>
        </p:spPr>
        <p:txBody>
          <a:bodyPr anchorCtr="0" anchor="t" bIns="0" lIns="0" spcFirstLastPara="1" rIns="0" wrap="square" tIns="10475">
            <a:noAutofit/>
          </a:bodyPr>
          <a:lstStyle/>
          <a:p>
            <a:pPr indent="0" lvl="0" marL="12700" marR="0" rtl="0" algn="l">
              <a:lnSpc>
                <a:spcPct val="122700"/>
              </a:lnSpc>
              <a:spcBef>
                <a:spcPts val="0"/>
              </a:spcBef>
              <a:spcAft>
                <a:spcPts val="0"/>
              </a:spcAft>
              <a:buNone/>
            </a:pPr>
            <a:r>
              <a:rPr lang="en" sz="2100">
                <a:solidFill>
                  <a:srgbClr val="A7A7A7"/>
                </a:solidFill>
                <a:latin typeface="Arial"/>
                <a:ea typeface="Arial"/>
                <a:cs typeface="Arial"/>
                <a:sym typeface="Arial"/>
              </a:rPr>
              <a:t>”Big code” repository by Raychev et al.:  </a:t>
            </a:r>
            <a:r>
              <a:rPr lang="en" sz="2100" u="sng">
                <a:solidFill>
                  <a:schemeClr val="hlink"/>
                </a:solidFill>
                <a:latin typeface="Arial"/>
                <a:ea typeface="Arial"/>
                <a:cs typeface="Arial"/>
                <a:sym typeface="Arial"/>
                <a:hlinkClick r:id="rId3"/>
              </a:rPr>
              <a:t>http://www.srl.inf.ethz.ch/js150.php</a:t>
            </a:r>
            <a:endParaRPr sz="21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958220" y="1801501"/>
            <a:ext cx="7566600" cy="430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Questions/Comments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788670" y="247151"/>
            <a:ext cx="7566600" cy="430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3" name="Google Shape;213;p30"/>
          <p:cNvSpPr txBox="1"/>
          <p:nvPr>
            <p:ph idx="1" type="body"/>
          </p:nvPr>
        </p:nvSpPr>
        <p:spPr>
          <a:xfrm>
            <a:off x="934799" y="2005629"/>
            <a:ext cx="5989200" cy="2224500"/>
          </a:xfrm>
          <a:prstGeom prst="rect">
            <a:avLst/>
          </a:prstGeom>
        </p:spPr>
        <p:txBody>
          <a:bodyPr anchorCtr="0" anchor="t" bIns="0" lIns="0" spcFirstLastPara="1" rIns="0" wrap="square" tIns="0">
            <a:noAutofit/>
          </a:bodyPr>
          <a:lstStyle/>
          <a:p>
            <a:pPr indent="0" lvl="0" marL="0" rtl="0" algn="l">
              <a:spcBef>
                <a:spcPts val="0"/>
              </a:spcBef>
              <a:spcAft>
                <a:spcPts val="1600"/>
              </a:spcAft>
              <a:buNone/>
            </a:pPr>
            <a:r>
              <a:rPr lang="en"/>
              <a:t>            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788670" y="247151"/>
            <a:ext cx="7566600" cy="430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Need for automation</a:t>
            </a:r>
            <a:endParaRPr/>
          </a:p>
        </p:txBody>
      </p:sp>
      <p:sp>
        <p:nvSpPr>
          <p:cNvPr id="82" name="Google Shape;82;p16"/>
          <p:cNvSpPr txBox="1"/>
          <p:nvPr>
            <p:ph idx="1" type="body"/>
          </p:nvPr>
        </p:nvSpPr>
        <p:spPr>
          <a:xfrm>
            <a:off x="934799" y="2005629"/>
            <a:ext cx="5989200" cy="2224500"/>
          </a:xfrm>
          <a:prstGeom prst="rect">
            <a:avLst/>
          </a:prstGeom>
        </p:spPr>
        <p:txBody>
          <a:bodyPr anchorCtr="0" anchor="t" bIns="0" lIns="0" spcFirstLastPara="1" rIns="0" wrap="square" tIns="0">
            <a:noAutofit/>
          </a:bodyPr>
          <a:lstStyle/>
          <a:p>
            <a:pPr indent="0" lvl="0" marL="12700" rtl="0" algn="l">
              <a:lnSpc>
                <a:spcPct val="116599"/>
              </a:lnSpc>
              <a:spcBef>
                <a:spcPts val="0"/>
              </a:spcBef>
              <a:spcAft>
                <a:spcPts val="0"/>
              </a:spcAft>
              <a:buClr>
                <a:srgbClr val="000000"/>
              </a:buClr>
              <a:buFont typeface="Arial"/>
              <a:buNone/>
            </a:pPr>
            <a:r>
              <a:rPr lang="en" sz="2800">
                <a:solidFill>
                  <a:srgbClr val="F5F557"/>
                </a:solidFill>
                <a:latin typeface="Arial"/>
                <a:ea typeface="Arial"/>
                <a:cs typeface="Arial"/>
                <a:sym typeface="Arial"/>
              </a:rPr>
              <a:t>Manually creating and tuning bug  detectors doesn’t scale</a:t>
            </a:r>
            <a:endParaRPr b="0" sz="28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788670" y="178377"/>
            <a:ext cx="6771132" cy="513064"/>
          </a:xfrm>
          <a:prstGeom prst="rect">
            <a:avLst/>
          </a:prstGeom>
          <a:noFill/>
          <a:ln>
            <a:noFill/>
          </a:ln>
        </p:spPr>
        <p:txBody>
          <a:bodyPr anchorCtr="0" anchor="t" bIns="0" lIns="0" spcFirstLastPara="1" rIns="0" wrap="square" tIns="12550">
            <a:noAutofit/>
          </a:bodyPr>
          <a:lstStyle/>
          <a:p>
            <a:pPr indent="0" lvl="0" marL="12700" rtl="0" algn="l">
              <a:lnSpc>
                <a:spcPct val="100000"/>
              </a:lnSpc>
              <a:spcBef>
                <a:spcPts val="0"/>
              </a:spcBef>
              <a:spcAft>
                <a:spcPts val="0"/>
              </a:spcAft>
              <a:buNone/>
            </a:pPr>
            <a:r>
              <a:rPr lang="en" sz="4000"/>
              <a:t>Automated Bug Detection</a:t>
            </a:r>
            <a:endParaRPr sz="4000"/>
          </a:p>
        </p:txBody>
      </p:sp>
      <p:sp>
        <p:nvSpPr>
          <p:cNvPr id="88" name="Google Shape;88;p17"/>
          <p:cNvSpPr txBox="1"/>
          <p:nvPr/>
        </p:nvSpPr>
        <p:spPr>
          <a:xfrm>
            <a:off x="8561070" y="4831549"/>
            <a:ext cx="131445" cy="180022"/>
          </a:xfrm>
          <a:prstGeom prst="rect">
            <a:avLst/>
          </a:prstGeom>
          <a:noFill/>
          <a:ln>
            <a:noFill/>
          </a:ln>
        </p:spPr>
        <p:txBody>
          <a:bodyPr anchorCtr="0" anchor="t" bIns="0" lIns="0" spcFirstLastPara="1" rIns="0" wrap="square" tIns="0">
            <a:noAutofit/>
          </a:bodyPr>
          <a:lstStyle/>
          <a:p>
            <a:pPr indent="0" lvl="0" marL="12700" marR="0" rtl="0" algn="l">
              <a:lnSpc>
                <a:spcPct val="116470"/>
              </a:lnSpc>
              <a:spcBef>
                <a:spcPts val="0"/>
              </a:spcBef>
              <a:spcAft>
                <a:spcPts val="0"/>
              </a:spcAft>
              <a:buNone/>
            </a:pPr>
            <a:r>
              <a:rPr lang="en" sz="1400">
                <a:solidFill>
                  <a:srgbClr val="7F7F7F"/>
                </a:solidFill>
                <a:latin typeface="Arial"/>
                <a:ea typeface="Arial"/>
                <a:cs typeface="Arial"/>
                <a:sym typeface="Arial"/>
              </a:rPr>
              <a:t>2</a:t>
            </a:r>
            <a:endParaRPr sz="1400">
              <a:latin typeface="Arial"/>
              <a:ea typeface="Arial"/>
              <a:cs typeface="Arial"/>
              <a:sym typeface="Arial"/>
            </a:endParaRPr>
          </a:p>
        </p:txBody>
      </p:sp>
      <p:sp>
        <p:nvSpPr>
          <p:cNvPr id="89" name="Google Shape;89;p17"/>
          <p:cNvSpPr txBox="1"/>
          <p:nvPr/>
        </p:nvSpPr>
        <p:spPr>
          <a:xfrm>
            <a:off x="788955" y="1034591"/>
            <a:ext cx="3575304" cy="2948940"/>
          </a:xfrm>
          <a:prstGeom prst="rect">
            <a:avLst/>
          </a:prstGeom>
          <a:noFill/>
          <a:ln>
            <a:noFill/>
          </a:ln>
        </p:spPr>
        <p:txBody>
          <a:bodyPr anchorCtr="0" anchor="t" bIns="0" lIns="0" spcFirstLastPara="1" rIns="0" wrap="square" tIns="10475">
            <a:noAutofit/>
          </a:bodyPr>
          <a:lstStyle/>
          <a:p>
            <a:pPr indent="0" lvl="0" marL="12700" marR="457200" rtl="0" algn="l">
              <a:lnSpc>
                <a:spcPct val="116599"/>
              </a:lnSpc>
              <a:spcBef>
                <a:spcPts val="0"/>
              </a:spcBef>
              <a:spcAft>
                <a:spcPts val="0"/>
              </a:spcAft>
              <a:buNone/>
            </a:pPr>
            <a:r>
              <a:rPr b="1" lang="en" sz="2800">
                <a:solidFill>
                  <a:srgbClr val="F5F557"/>
                </a:solidFill>
                <a:latin typeface="Arial"/>
                <a:ea typeface="Arial"/>
                <a:cs typeface="Arial"/>
                <a:sym typeface="Arial"/>
              </a:rPr>
              <a:t>Hundreds </a:t>
            </a:r>
            <a:r>
              <a:rPr b="1" lang="en" sz="2800">
                <a:solidFill>
                  <a:srgbClr val="F7F7F7"/>
                </a:solidFill>
                <a:latin typeface="Arial"/>
                <a:ea typeface="Arial"/>
                <a:cs typeface="Arial"/>
                <a:sym typeface="Arial"/>
              </a:rPr>
              <a:t>of </a:t>
            </a:r>
            <a:r>
              <a:rPr b="1" lang="en" sz="2800">
                <a:solidFill>
                  <a:srgbClr val="F5F557"/>
                </a:solidFill>
                <a:latin typeface="Arial"/>
                <a:ea typeface="Arial"/>
                <a:cs typeface="Arial"/>
                <a:sym typeface="Arial"/>
              </a:rPr>
              <a:t>bug  detectors</a:t>
            </a:r>
            <a:endParaRPr sz="2800">
              <a:latin typeface="Arial"/>
              <a:ea typeface="Arial"/>
              <a:cs typeface="Arial"/>
              <a:sym typeface="Arial"/>
            </a:endParaRPr>
          </a:p>
          <a:p>
            <a:pPr indent="-304800" lvl="0" marL="444500" marR="0" rtl="0" algn="l">
              <a:lnSpc>
                <a:spcPct val="121700"/>
              </a:lnSpc>
              <a:spcBef>
                <a:spcPts val="600"/>
              </a:spcBef>
              <a:spcAft>
                <a:spcPts val="0"/>
              </a:spcAft>
              <a:buClr>
                <a:srgbClr val="68D452"/>
              </a:buClr>
              <a:buSzPts val="1200"/>
              <a:buFont typeface="Arial"/>
              <a:buChar char="□"/>
            </a:pPr>
            <a:r>
              <a:rPr lang="en" sz="2300">
                <a:solidFill>
                  <a:srgbClr val="F7F7F7"/>
                </a:solidFill>
                <a:latin typeface="Arial"/>
                <a:ea typeface="Arial"/>
                <a:cs typeface="Arial"/>
                <a:sym typeface="Arial"/>
              </a:rPr>
              <a:t>One analysis for each  bug pattern</a:t>
            </a:r>
            <a:endParaRPr sz="2300">
              <a:latin typeface="Arial"/>
              <a:ea typeface="Arial"/>
              <a:cs typeface="Arial"/>
              <a:sym typeface="Arial"/>
            </a:endParaRPr>
          </a:p>
          <a:p>
            <a:pPr indent="-304800" lvl="0" marL="444500" marR="266700" rtl="0" algn="l">
              <a:lnSpc>
                <a:spcPct val="121700"/>
              </a:lnSpc>
              <a:spcBef>
                <a:spcPts val="0"/>
              </a:spcBef>
              <a:spcAft>
                <a:spcPts val="0"/>
              </a:spcAft>
              <a:buClr>
                <a:srgbClr val="68D452"/>
              </a:buClr>
              <a:buSzPts val="1200"/>
              <a:buFont typeface="Arial"/>
              <a:buChar char="□"/>
            </a:pPr>
            <a:r>
              <a:rPr lang="en" sz="2300">
                <a:solidFill>
                  <a:srgbClr val="F7F7F7"/>
                </a:solidFill>
                <a:latin typeface="Arial"/>
                <a:ea typeface="Arial"/>
                <a:cs typeface="Arial"/>
                <a:sym typeface="Arial"/>
              </a:rPr>
              <a:t>E.g., Google’s Error  Prone framework:  150+ different  analyses</a:t>
            </a:r>
            <a:endParaRPr sz="2300">
              <a:latin typeface="Arial"/>
              <a:ea typeface="Arial"/>
              <a:cs typeface="Arial"/>
              <a:sym typeface="Arial"/>
            </a:endParaRPr>
          </a:p>
        </p:txBody>
      </p:sp>
      <p:sp>
        <p:nvSpPr>
          <p:cNvPr id="90" name="Google Shape;90;p17"/>
          <p:cNvSpPr txBox="1"/>
          <p:nvPr/>
        </p:nvSpPr>
        <p:spPr>
          <a:xfrm>
            <a:off x="4812315" y="1034591"/>
            <a:ext cx="3631882" cy="1571768"/>
          </a:xfrm>
          <a:prstGeom prst="rect">
            <a:avLst/>
          </a:prstGeom>
          <a:noFill/>
          <a:ln>
            <a:noFill/>
          </a:ln>
        </p:spPr>
        <p:txBody>
          <a:bodyPr anchorCtr="0" anchor="t" bIns="0" lIns="0" spcFirstLastPara="1" rIns="0" wrap="square" tIns="10475">
            <a:noAutofit/>
          </a:bodyPr>
          <a:lstStyle/>
          <a:p>
            <a:pPr indent="0" lvl="0" marL="12700" marR="279400" rtl="0" algn="l">
              <a:lnSpc>
                <a:spcPct val="116599"/>
              </a:lnSpc>
              <a:spcBef>
                <a:spcPts val="0"/>
              </a:spcBef>
              <a:spcAft>
                <a:spcPts val="0"/>
              </a:spcAft>
              <a:buNone/>
            </a:pPr>
            <a:r>
              <a:rPr b="1" lang="en" sz="2800">
                <a:solidFill>
                  <a:srgbClr val="F5F557"/>
                </a:solidFill>
                <a:latin typeface="Arial"/>
                <a:ea typeface="Arial"/>
                <a:cs typeface="Arial"/>
                <a:sym typeface="Arial"/>
              </a:rPr>
              <a:t>Thousands </a:t>
            </a:r>
            <a:r>
              <a:rPr b="1" lang="en" sz="2800">
                <a:solidFill>
                  <a:srgbClr val="F7F7F7"/>
                </a:solidFill>
                <a:latin typeface="Arial"/>
                <a:ea typeface="Arial"/>
                <a:cs typeface="Arial"/>
                <a:sym typeface="Arial"/>
              </a:rPr>
              <a:t>of </a:t>
            </a:r>
            <a:r>
              <a:rPr b="1" lang="en" sz="2800">
                <a:solidFill>
                  <a:srgbClr val="F5F557"/>
                </a:solidFill>
                <a:latin typeface="Arial"/>
                <a:ea typeface="Arial"/>
                <a:cs typeface="Arial"/>
                <a:sym typeface="Arial"/>
              </a:rPr>
              <a:t>bug  patterns</a:t>
            </a:r>
            <a:endParaRPr sz="2800">
              <a:latin typeface="Arial"/>
              <a:ea typeface="Arial"/>
              <a:cs typeface="Arial"/>
              <a:sym typeface="Arial"/>
            </a:endParaRPr>
          </a:p>
          <a:p>
            <a:pPr indent="-304800" lvl="0" marL="444500" marR="0" rtl="0" algn="l">
              <a:lnSpc>
                <a:spcPct val="121700"/>
              </a:lnSpc>
              <a:spcBef>
                <a:spcPts val="600"/>
              </a:spcBef>
              <a:spcAft>
                <a:spcPts val="0"/>
              </a:spcAft>
              <a:buNone/>
            </a:pPr>
            <a:r>
              <a:rPr lang="en" sz="1200">
                <a:solidFill>
                  <a:srgbClr val="68D452"/>
                </a:solidFill>
                <a:latin typeface="Arial"/>
                <a:ea typeface="Arial"/>
                <a:cs typeface="Arial"/>
                <a:sym typeface="Arial"/>
              </a:rPr>
              <a:t>□	</a:t>
            </a:r>
            <a:r>
              <a:rPr lang="en" sz="2300">
                <a:solidFill>
                  <a:srgbClr val="F7F7F7"/>
                </a:solidFill>
                <a:latin typeface="Arial"/>
                <a:ea typeface="Arial"/>
                <a:cs typeface="Arial"/>
                <a:sym typeface="Arial"/>
              </a:rPr>
              <a:t>Existing bug detectors  miss most bugs</a:t>
            </a:r>
            <a:endParaRPr sz="2300">
              <a:latin typeface="Arial"/>
              <a:ea typeface="Arial"/>
              <a:cs typeface="Arial"/>
              <a:sym typeface="Arial"/>
            </a:endParaRPr>
          </a:p>
        </p:txBody>
      </p:sp>
      <p:sp>
        <p:nvSpPr>
          <p:cNvPr id="91" name="Google Shape;91;p17"/>
          <p:cNvSpPr txBox="1"/>
          <p:nvPr/>
        </p:nvSpPr>
        <p:spPr>
          <a:xfrm>
            <a:off x="788945" y="4106837"/>
            <a:ext cx="6107700" cy="820800"/>
          </a:xfrm>
          <a:prstGeom prst="rect">
            <a:avLst/>
          </a:prstGeom>
          <a:noFill/>
          <a:ln>
            <a:noFill/>
          </a:ln>
        </p:spPr>
        <p:txBody>
          <a:bodyPr anchorCtr="0" anchor="t" bIns="0" lIns="0" spcFirstLastPara="1" rIns="0" wrap="square" tIns="10475">
            <a:noAutofit/>
          </a:bodyPr>
          <a:lstStyle/>
          <a:p>
            <a:pPr indent="0" lvl="0" marL="12700" marR="0" rtl="0" algn="l">
              <a:lnSpc>
                <a:spcPct val="116599"/>
              </a:lnSpc>
              <a:spcBef>
                <a:spcPts val="0"/>
              </a:spcBef>
              <a:spcAft>
                <a:spcPts val="0"/>
              </a:spcAft>
              <a:buNone/>
            </a:pPr>
            <a:r>
              <a:t/>
            </a:r>
            <a:endParaRPr sz="28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788670" y="178377"/>
            <a:ext cx="5869800" cy="513000"/>
          </a:xfrm>
          <a:prstGeom prst="rect">
            <a:avLst/>
          </a:prstGeom>
          <a:noFill/>
          <a:ln>
            <a:noFill/>
          </a:ln>
        </p:spPr>
        <p:txBody>
          <a:bodyPr anchorCtr="0" anchor="t" bIns="0" lIns="0" spcFirstLastPara="1" rIns="0" wrap="square" tIns="12550">
            <a:noAutofit/>
          </a:bodyPr>
          <a:lstStyle/>
          <a:p>
            <a:pPr indent="0" lvl="0" marL="12700" rtl="0" algn="l">
              <a:lnSpc>
                <a:spcPct val="100000"/>
              </a:lnSpc>
              <a:spcBef>
                <a:spcPts val="0"/>
              </a:spcBef>
              <a:spcAft>
                <a:spcPts val="0"/>
              </a:spcAft>
              <a:buNone/>
            </a:pPr>
            <a:r>
              <a:rPr lang="en" sz="4000"/>
              <a:t>Learning to Find Bugs</a:t>
            </a:r>
            <a:endParaRPr sz="4000"/>
          </a:p>
        </p:txBody>
      </p:sp>
      <p:sp>
        <p:nvSpPr>
          <p:cNvPr id="97" name="Google Shape;97;p18"/>
          <p:cNvSpPr txBox="1"/>
          <p:nvPr/>
        </p:nvSpPr>
        <p:spPr>
          <a:xfrm>
            <a:off x="788670" y="2432019"/>
            <a:ext cx="1844700" cy="304200"/>
          </a:xfrm>
          <a:prstGeom prst="rect">
            <a:avLst/>
          </a:prstGeom>
          <a:noFill/>
          <a:ln>
            <a:noFill/>
          </a:ln>
        </p:spPr>
        <p:txBody>
          <a:bodyPr anchorCtr="0" anchor="t" bIns="0" lIns="0" spcFirstLastPara="1" rIns="0" wrap="square" tIns="14675">
            <a:noAutofit/>
          </a:bodyPr>
          <a:lstStyle/>
          <a:p>
            <a:pPr indent="0" lvl="0" marL="12700" marR="0" rtl="0" algn="l">
              <a:lnSpc>
                <a:spcPct val="100000"/>
              </a:lnSpc>
              <a:spcBef>
                <a:spcPts val="0"/>
              </a:spcBef>
              <a:spcAft>
                <a:spcPts val="0"/>
              </a:spcAft>
              <a:buNone/>
            </a:pPr>
            <a:r>
              <a:rPr b="1" lang="en" sz="2300">
                <a:solidFill>
                  <a:srgbClr val="F20F27"/>
                </a:solidFill>
                <a:latin typeface="Arial"/>
                <a:ea typeface="Arial"/>
                <a:cs typeface="Arial"/>
                <a:sym typeface="Arial"/>
              </a:rPr>
              <a:t>Buggy </a:t>
            </a:r>
            <a:r>
              <a:rPr b="1" lang="en" sz="2300">
                <a:solidFill>
                  <a:srgbClr val="F7F7F7"/>
                </a:solidFill>
                <a:latin typeface="Arial"/>
                <a:ea typeface="Arial"/>
                <a:cs typeface="Arial"/>
                <a:sym typeface="Arial"/>
              </a:rPr>
              <a:t>code</a:t>
            </a:r>
            <a:endParaRPr sz="2300">
              <a:latin typeface="Arial"/>
              <a:ea typeface="Arial"/>
              <a:cs typeface="Arial"/>
              <a:sym typeface="Arial"/>
            </a:endParaRPr>
          </a:p>
        </p:txBody>
      </p:sp>
      <p:sp>
        <p:nvSpPr>
          <p:cNvPr id="98" name="Google Shape;98;p18"/>
          <p:cNvSpPr txBox="1"/>
          <p:nvPr/>
        </p:nvSpPr>
        <p:spPr>
          <a:xfrm>
            <a:off x="788670" y="3092988"/>
            <a:ext cx="1989900" cy="304200"/>
          </a:xfrm>
          <a:prstGeom prst="rect">
            <a:avLst/>
          </a:prstGeom>
          <a:noFill/>
          <a:ln>
            <a:noFill/>
          </a:ln>
        </p:spPr>
        <p:txBody>
          <a:bodyPr anchorCtr="0" anchor="t" bIns="0" lIns="0" spcFirstLastPara="1" rIns="0" wrap="square" tIns="14675">
            <a:noAutofit/>
          </a:bodyPr>
          <a:lstStyle/>
          <a:p>
            <a:pPr indent="0" lvl="0" marL="12700" marR="0" rtl="0" algn="l">
              <a:lnSpc>
                <a:spcPct val="100000"/>
              </a:lnSpc>
              <a:spcBef>
                <a:spcPts val="0"/>
              </a:spcBef>
              <a:spcAft>
                <a:spcPts val="0"/>
              </a:spcAft>
              <a:buNone/>
            </a:pPr>
            <a:r>
              <a:rPr b="1" lang="en" sz="2300">
                <a:solidFill>
                  <a:srgbClr val="68D452"/>
                </a:solidFill>
                <a:latin typeface="Arial"/>
                <a:ea typeface="Arial"/>
                <a:cs typeface="Arial"/>
                <a:sym typeface="Arial"/>
              </a:rPr>
              <a:t>Correct </a:t>
            </a:r>
            <a:r>
              <a:rPr b="1" lang="en" sz="2300">
                <a:solidFill>
                  <a:srgbClr val="F7F7F7"/>
                </a:solidFill>
                <a:latin typeface="Arial"/>
                <a:ea typeface="Arial"/>
                <a:cs typeface="Arial"/>
                <a:sym typeface="Arial"/>
              </a:rPr>
              <a:t>code</a:t>
            </a:r>
            <a:endParaRPr sz="2300">
              <a:latin typeface="Arial"/>
              <a:ea typeface="Arial"/>
              <a:cs typeface="Arial"/>
              <a:sym typeface="Arial"/>
            </a:endParaRPr>
          </a:p>
        </p:txBody>
      </p:sp>
      <p:sp>
        <p:nvSpPr>
          <p:cNvPr id="99" name="Google Shape;99;p18"/>
          <p:cNvSpPr txBox="1"/>
          <p:nvPr/>
        </p:nvSpPr>
        <p:spPr>
          <a:xfrm>
            <a:off x="6823710" y="2765501"/>
            <a:ext cx="1458600" cy="304200"/>
          </a:xfrm>
          <a:prstGeom prst="rect">
            <a:avLst/>
          </a:prstGeom>
          <a:noFill/>
          <a:ln>
            <a:noFill/>
          </a:ln>
        </p:spPr>
        <p:txBody>
          <a:bodyPr anchorCtr="0" anchor="t" bIns="0" lIns="0" spcFirstLastPara="1" rIns="0" wrap="square" tIns="14675">
            <a:noAutofit/>
          </a:bodyPr>
          <a:lstStyle/>
          <a:p>
            <a:pPr indent="0" lvl="0" marL="12700" marR="0" rtl="0" algn="l">
              <a:lnSpc>
                <a:spcPct val="100000"/>
              </a:lnSpc>
              <a:spcBef>
                <a:spcPts val="0"/>
              </a:spcBef>
              <a:spcAft>
                <a:spcPts val="0"/>
              </a:spcAft>
              <a:buNone/>
            </a:pPr>
            <a:r>
              <a:rPr b="1" lang="en" sz="2300">
                <a:solidFill>
                  <a:srgbClr val="F7F7F7"/>
                </a:solidFill>
                <a:latin typeface="Arial"/>
                <a:ea typeface="Arial"/>
                <a:cs typeface="Arial"/>
                <a:sym typeface="Arial"/>
              </a:rPr>
              <a:t>Classifier</a:t>
            </a:r>
            <a:endParaRPr sz="2300">
              <a:latin typeface="Arial"/>
              <a:ea typeface="Arial"/>
              <a:cs typeface="Arial"/>
              <a:sym typeface="Arial"/>
            </a:endParaRPr>
          </a:p>
        </p:txBody>
      </p:sp>
      <p:sp>
        <p:nvSpPr>
          <p:cNvPr id="100" name="Google Shape;100;p18"/>
          <p:cNvSpPr txBox="1"/>
          <p:nvPr/>
        </p:nvSpPr>
        <p:spPr>
          <a:xfrm>
            <a:off x="788670" y="1039437"/>
            <a:ext cx="7473600" cy="1468500"/>
          </a:xfrm>
          <a:prstGeom prst="rect">
            <a:avLst/>
          </a:prstGeom>
          <a:noFill/>
          <a:ln>
            <a:noFill/>
          </a:ln>
        </p:spPr>
        <p:txBody>
          <a:bodyPr anchorCtr="0" anchor="t" bIns="0" lIns="0" spcFirstLastPara="1" rIns="0" wrap="square" tIns="10475">
            <a:noAutofit/>
          </a:bodyPr>
          <a:lstStyle/>
          <a:p>
            <a:pPr indent="0" lvl="0" marL="12700" marR="660400" rtl="0" algn="l">
              <a:lnSpc>
                <a:spcPct val="116599"/>
              </a:lnSpc>
              <a:spcBef>
                <a:spcPts val="0"/>
              </a:spcBef>
              <a:spcAft>
                <a:spcPts val="0"/>
              </a:spcAft>
              <a:buNone/>
            </a:pPr>
            <a:r>
              <a:rPr b="1" lang="en" sz="2800">
                <a:solidFill>
                  <a:srgbClr val="F7F7F7"/>
                </a:solidFill>
                <a:latin typeface="Arial"/>
                <a:ea typeface="Arial"/>
                <a:cs typeface="Arial"/>
                <a:sym typeface="Arial"/>
              </a:rPr>
              <a:t>Train a model to identify instances of  bug patterns:</a:t>
            </a:r>
            <a:endParaRPr sz="2800">
              <a:latin typeface="Arial"/>
              <a:ea typeface="Arial"/>
              <a:cs typeface="Arial"/>
              <a:sym typeface="Arial"/>
            </a:endParaRPr>
          </a:p>
          <a:p>
            <a:pPr indent="0" lvl="0" marL="0" marR="0" rtl="0" algn="l">
              <a:lnSpc>
                <a:spcPct val="100000"/>
              </a:lnSpc>
              <a:spcBef>
                <a:spcPts val="0"/>
              </a:spcBef>
              <a:spcAft>
                <a:spcPts val="0"/>
              </a:spcAft>
              <a:buNone/>
            </a:pPr>
            <a:r>
              <a:t/>
            </a:r>
            <a:endParaRPr sz="3000">
              <a:latin typeface="Times New Roman"/>
              <a:ea typeface="Times New Roman"/>
              <a:cs typeface="Times New Roman"/>
              <a:sym typeface="Times New Roman"/>
            </a:endParaRPr>
          </a:p>
          <a:p>
            <a:pPr indent="0" lvl="0" marL="0" marR="0" rtl="0" algn="r">
              <a:lnSpc>
                <a:spcPct val="100000"/>
              </a:lnSpc>
              <a:spcBef>
                <a:spcPts val="0"/>
              </a:spcBef>
              <a:spcAft>
                <a:spcPts val="0"/>
              </a:spcAft>
              <a:buNone/>
            </a:pPr>
            <a:r>
              <a:rPr b="1" lang="en" sz="2300">
                <a:solidFill>
                  <a:srgbClr val="F7F7F7"/>
                </a:solidFill>
                <a:latin typeface="Arial"/>
                <a:ea typeface="Arial"/>
                <a:cs typeface="Arial"/>
                <a:sym typeface="Arial"/>
              </a:rPr>
              <a:t>New code</a:t>
            </a:r>
            <a:endParaRPr sz="2300">
              <a:latin typeface="Arial"/>
              <a:ea typeface="Arial"/>
              <a:cs typeface="Arial"/>
              <a:sym typeface="Arial"/>
            </a:endParaRPr>
          </a:p>
        </p:txBody>
      </p:sp>
      <p:sp>
        <p:nvSpPr>
          <p:cNvPr id="101" name="Google Shape;101;p18"/>
          <p:cNvSpPr txBox="1"/>
          <p:nvPr/>
        </p:nvSpPr>
        <p:spPr>
          <a:xfrm>
            <a:off x="6375539" y="3314120"/>
            <a:ext cx="1873800" cy="304200"/>
          </a:xfrm>
          <a:prstGeom prst="rect">
            <a:avLst/>
          </a:prstGeom>
          <a:noFill/>
          <a:ln>
            <a:noFill/>
          </a:ln>
        </p:spPr>
        <p:txBody>
          <a:bodyPr anchorCtr="0" anchor="t" bIns="0" lIns="0" spcFirstLastPara="1" rIns="0" wrap="square" tIns="14675">
            <a:noAutofit/>
          </a:bodyPr>
          <a:lstStyle/>
          <a:p>
            <a:pPr indent="0" lvl="0" marL="12700" marR="0" rtl="0" algn="l">
              <a:lnSpc>
                <a:spcPct val="100000"/>
              </a:lnSpc>
              <a:spcBef>
                <a:spcPts val="0"/>
              </a:spcBef>
              <a:spcAft>
                <a:spcPts val="0"/>
              </a:spcAft>
              <a:buNone/>
            </a:pPr>
            <a:r>
              <a:rPr b="1" lang="en" sz="2300">
                <a:solidFill>
                  <a:srgbClr val="F20F27"/>
                </a:solidFill>
                <a:latin typeface="Arial"/>
                <a:ea typeface="Arial"/>
                <a:cs typeface="Arial"/>
                <a:sym typeface="Arial"/>
              </a:rPr>
              <a:t>Buggy</a:t>
            </a:r>
            <a:r>
              <a:rPr b="1" lang="en" sz="2300">
                <a:solidFill>
                  <a:srgbClr val="F7F7F7"/>
                </a:solidFill>
                <a:latin typeface="Arial"/>
                <a:ea typeface="Arial"/>
                <a:cs typeface="Arial"/>
                <a:sym typeface="Arial"/>
              </a:rPr>
              <a:t>/</a:t>
            </a:r>
            <a:r>
              <a:rPr b="1" lang="en" sz="2300">
                <a:solidFill>
                  <a:srgbClr val="68D452"/>
                </a:solidFill>
                <a:latin typeface="Arial"/>
                <a:ea typeface="Arial"/>
                <a:cs typeface="Arial"/>
                <a:sym typeface="Arial"/>
              </a:rPr>
              <a:t>Okay</a:t>
            </a:r>
            <a:endParaRPr sz="2300">
              <a:latin typeface="Arial"/>
              <a:ea typeface="Arial"/>
              <a:cs typeface="Arial"/>
              <a:sym typeface="Arial"/>
            </a:endParaRPr>
          </a:p>
        </p:txBody>
      </p:sp>
      <p:sp>
        <p:nvSpPr>
          <p:cNvPr id="102" name="Google Shape;102;p18"/>
          <p:cNvSpPr txBox="1"/>
          <p:nvPr/>
        </p:nvSpPr>
        <p:spPr>
          <a:xfrm>
            <a:off x="3148816" y="2508528"/>
            <a:ext cx="2904900" cy="836700"/>
          </a:xfrm>
          <a:prstGeom prst="rect">
            <a:avLst/>
          </a:prstGeom>
          <a:solidFill>
            <a:srgbClr val="68D452"/>
          </a:solidFill>
          <a:ln>
            <a:noFill/>
          </a:ln>
        </p:spPr>
        <p:txBody>
          <a:bodyPr anchorCtr="0" anchor="t" bIns="0" lIns="0" spcFirstLastPara="1" rIns="0" wrap="square" tIns="16225">
            <a:noAutofit/>
          </a:bodyPr>
          <a:lstStyle/>
          <a:p>
            <a:pPr indent="0" lvl="0" marL="228600" marR="292100" rtl="0" algn="l">
              <a:lnSpc>
                <a:spcPct val="117500"/>
              </a:lnSpc>
              <a:spcBef>
                <a:spcPts val="0"/>
              </a:spcBef>
              <a:spcAft>
                <a:spcPts val="0"/>
              </a:spcAft>
              <a:buNone/>
            </a:pPr>
            <a:r>
              <a:rPr b="1" lang="en" sz="2400">
                <a:solidFill>
                  <a:srgbClr val="131313"/>
                </a:solidFill>
                <a:latin typeface="Arial"/>
                <a:ea typeface="Arial"/>
                <a:cs typeface="Arial"/>
                <a:sym typeface="Arial"/>
              </a:rPr>
              <a:t>Train machine  learning model</a:t>
            </a:r>
            <a:endParaRPr sz="2400">
              <a:latin typeface="Arial"/>
              <a:ea typeface="Arial"/>
              <a:cs typeface="Arial"/>
              <a:sym typeface="Arial"/>
            </a:endParaRPr>
          </a:p>
        </p:txBody>
      </p:sp>
      <p:sp>
        <p:nvSpPr>
          <p:cNvPr id="103" name="Google Shape;103;p18"/>
          <p:cNvSpPr/>
          <p:nvPr/>
        </p:nvSpPr>
        <p:spPr>
          <a:xfrm>
            <a:off x="2821198" y="3254292"/>
            <a:ext cx="288608" cy="0"/>
          </a:xfrm>
          <a:custGeom>
            <a:rect b="b" l="l" r="r" t="t"/>
            <a:pathLst>
              <a:path extrusionOk="0" h="120000" w="320675">
                <a:moveTo>
                  <a:pt x="0" y="0"/>
                </a:moveTo>
                <a:lnTo>
                  <a:pt x="320306" y="0"/>
                </a:lnTo>
              </a:path>
            </a:pathLst>
          </a:custGeom>
          <a:noFill/>
          <a:ln cap="flat" cmpd="sng" w="30475">
            <a:solidFill>
              <a:srgbClr val="A7A7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500"/>
          </a:p>
        </p:txBody>
      </p:sp>
      <p:sp>
        <p:nvSpPr>
          <p:cNvPr id="104" name="Google Shape;104;p18"/>
          <p:cNvSpPr/>
          <p:nvPr/>
        </p:nvSpPr>
        <p:spPr>
          <a:xfrm>
            <a:off x="2924308" y="3201185"/>
            <a:ext cx="198900" cy="106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500"/>
          </a:p>
        </p:txBody>
      </p:sp>
      <p:sp>
        <p:nvSpPr>
          <p:cNvPr id="105" name="Google Shape;105;p18"/>
          <p:cNvSpPr/>
          <p:nvPr/>
        </p:nvSpPr>
        <p:spPr>
          <a:xfrm>
            <a:off x="2821198" y="2620073"/>
            <a:ext cx="288608" cy="0"/>
          </a:xfrm>
          <a:custGeom>
            <a:rect b="b" l="l" r="r" t="t"/>
            <a:pathLst>
              <a:path extrusionOk="0" h="120000" w="320675">
                <a:moveTo>
                  <a:pt x="0" y="0"/>
                </a:moveTo>
                <a:lnTo>
                  <a:pt x="320306" y="0"/>
                </a:lnTo>
              </a:path>
            </a:pathLst>
          </a:custGeom>
          <a:noFill/>
          <a:ln cap="flat" cmpd="sng" w="30475">
            <a:solidFill>
              <a:srgbClr val="A7A7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500"/>
          </a:p>
        </p:txBody>
      </p:sp>
      <p:sp>
        <p:nvSpPr>
          <p:cNvPr id="106" name="Google Shape;106;p18"/>
          <p:cNvSpPr/>
          <p:nvPr/>
        </p:nvSpPr>
        <p:spPr>
          <a:xfrm>
            <a:off x="2924308" y="2566966"/>
            <a:ext cx="198900" cy="106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500"/>
          </a:p>
        </p:txBody>
      </p:sp>
      <p:sp>
        <p:nvSpPr>
          <p:cNvPr id="107" name="Google Shape;107;p18"/>
          <p:cNvSpPr/>
          <p:nvPr/>
        </p:nvSpPr>
        <p:spPr>
          <a:xfrm>
            <a:off x="6151065" y="2926814"/>
            <a:ext cx="558355" cy="0"/>
          </a:xfrm>
          <a:custGeom>
            <a:rect b="b" l="l" r="r" t="t"/>
            <a:pathLst>
              <a:path extrusionOk="0" h="120000" w="620395">
                <a:moveTo>
                  <a:pt x="0" y="0"/>
                </a:moveTo>
                <a:lnTo>
                  <a:pt x="620382" y="0"/>
                </a:lnTo>
              </a:path>
            </a:pathLst>
          </a:custGeom>
          <a:noFill/>
          <a:ln cap="flat" cmpd="sng" w="30475">
            <a:solidFill>
              <a:srgbClr val="A7A7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500"/>
          </a:p>
        </p:txBody>
      </p:sp>
      <p:sp>
        <p:nvSpPr>
          <p:cNvPr id="108" name="Google Shape;108;p18"/>
          <p:cNvSpPr/>
          <p:nvPr/>
        </p:nvSpPr>
        <p:spPr>
          <a:xfrm>
            <a:off x="6524243" y="2873707"/>
            <a:ext cx="198900" cy="1062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500"/>
          </a:p>
        </p:txBody>
      </p:sp>
      <p:sp>
        <p:nvSpPr>
          <p:cNvPr id="109" name="Google Shape;109;p18"/>
          <p:cNvSpPr/>
          <p:nvPr/>
        </p:nvSpPr>
        <p:spPr>
          <a:xfrm>
            <a:off x="7566660" y="2501781"/>
            <a:ext cx="0" cy="269176"/>
          </a:xfrm>
          <a:custGeom>
            <a:rect b="b" l="l" r="r" t="t"/>
            <a:pathLst>
              <a:path extrusionOk="0" h="398779" w="120000">
                <a:moveTo>
                  <a:pt x="0" y="0"/>
                </a:moveTo>
                <a:lnTo>
                  <a:pt x="0" y="398691"/>
                </a:lnTo>
              </a:path>
            </a:pathLst>
          </a:custGeom>
          <a:noFill/>
          <a:ln cap="flat" cmpd="sng" w="30475">
            <a:solidFill>
              <a:srgbClr val="A7A7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500"/>
          </a:p>
        </p:txBody>
      </p:sp>
      <p:sp>
        <p:nvSpPr>
          <p:cNvPr id="110" name="Google Shape;110;p18"/>
          <p:cNvSpPr/>
          <p:nvPr/>
        </p:nvSpPr>
        <p:spPr>
          <a:xfrm>
            <a:off x="7495850" y="2632023"/>
            <a:ext cx="141600" cy="1491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500"/>
          </a:p>
        </p:txBody>
      </p:sp>
      <p:sp>
        <p:nvSpPr>
          <p:cNvPr id="111" name="Google Shape;111;p18"/>
          <p:cNvSpPr/>
          <p:nvPr/>
        </p:nvSpPr>
        <p:spPr>
          <a:xfrm>
            <a:off x="7566660" y="3061539"/>
            <a:ext cx="0" cy="269176"/>
          </a:xfrm>
          <a:custGeom>
            <a:rect b="b" l="l" r="r" t="t"/>
            <a:pathLst>
              <a:path extrusionOk="0" h="398779" w="120000">
                <a:moveTo>
                  <a:pt x="0" y="0"/>
                </a:moveTo>
                <a:lnTo>
                  <a:pt x="0" y="398691"/>
                </a:lnTo>
              </a:path>
            </a:pathLst>
          </a:custGeom>
          <a:noFill/>
          <a:ln cap="flat" cmpd="sng" w="30475">
            <a:solidFill>
              <a:srgbClr val="A7A7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500"/>
          </a:p>
        </p:txBody>
      </p:sp>
      <p:sp>
        <p:nvSpPr>
          <p:cNvPr id="112" name="Google Shape;112;p18"/>
          <p:cNvSpPr/>
          <p:nvPr/>
        </p:nvSpPr>
        <p:spPr>
          <a:xfrm>
            <a:off x="7495850" y="3191781"/>
            <a:ext cx="141600" cy="1491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500"/>
          </a:p>
        </p:txBody>
      </p:sp>
      <p:sp>
        <p:nvSpPr>
          <p:cNvPr id="113" name="Google Shape;113;p18"/>
          <p:cNvSpPr txBox="1"/>
          <p:nvPr/>
        </p:nvSpPr>
        <p:spPr>
          <a:xfrm>
            <a:off x="8561070" y="4831549"/>
            <a:ext cx="131400" cy="180000"/>
          </a:xfrm>
          <a:prstGeom prst="rect">
            <a:avLst/>
          </a:prstGeom>
          <a:noFill/>
          <a:ln>
            <a:noFill/>
          </a:ln>
        </p:spPr>
        <p:txBody>
          <a:bodyPr anchorCtr="0" anchor="t" bIns="0" lIns="0" spcFirstLastPara="1" rIns="0" wrap="square" tIns="0">
            <a:noAutofit/>
          </a:bodyPr>
          <a:lstStyle/>
          <a:p>
            <a:pPr indent="0" lvl="0" marL="12700" marR="0" rtl="0" algn="l">
              <a:lnSpc>
                <a:spcPct val="116470"/>
              </a:lnSpc>
              <a:spcBef>
                <a:spcPts val="0"/>
              </a:spcBef>
              <a:spcAft>
                <a:spcPts val="0"/>
              </a:spcAft>
              <a:buNone/>
            </a:pPr>
            <a:r>
              <a:rPr lang="en" sz="1400">
                <a:solidFill>
                  <a:srgbClr val="7F7F7F"/>
                </a:solidFill>
                <a:latin typeface="Arial"/>
                <a:ea typeface="Arial"/>
                <a:cs typeface="Arial"/>
                <a:sym typeface="Arial"/>
              </a:rPr>
              <a:t>3</a:t>
            </a:r>
            <a:endParaRPr sz="14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788670" y="178089"/>
            <a:ext cx="5473800" cy="513000"/>
          </a:xfrm>
          <a:prstGeom prst="rect">
            <a:avLst/>
          </a:prstGeom>
          <a:noFill/>
          <a:ln>
            <a:noFill/>
          </a:ln>
        </p:spPr>
        <p:txBody>
          <a:bodyPr anchorCtr="0" anchor="t" bIns="0" lIns="0" spcFirstLastPara="1" rIns="0" wrap="square" tIns="12550">
            <a:noAutofit/>
          </a:bodyPr>
          <a:lstStyle/>
          <a:p>
            <a:pPr indent="0" lvl="0" marL="12700" rtl="0" algn="l">
              <a:lnSpc>
                <a:spcPct val="100000"/>
              </a:lnSpc>
              <a:spcBef>
                <a:spcPts val="0"/>
              </a:spcBef>
              <a:spcAft>
                <a:spcPts val="0"/>
              </a:spcAft>
              <a:buNone/>
            </a:pPr>
            <a:r>
              <a:rPr lang="en" sz="4000"/>
              <a:t>This Work: Overview</a:t>
            </a:r>
            <a:endParaRPr sz="4000"/>
          </a:p>
        </p:txBody>
      </p:sp>
      <p:sp>
        <p:nvSpPr>
          <p:cNvPr id="119" name="Google Shape;119;p19"/>
          <p:cNvSpPr txBox="1"/>
          <p:nvPr/>
        </p:nvSpPr>
        <p:spPr>
          <a:xfrm>
            <a:off x="788670" y="1100114"/>
            <a:ext cx="2361300" cy="361800"/>
          </a:xfrm>
          <a:prstGeom prst="rect">
            <a:avLst/>
          </a:prstGeom>
          <a:noFill/>
          <a:ln>
            <a:noFill/>
          </a:ln>
        </p:spPr>
        <p:txBody>
          <a:bodyPr anchorCtr="0" anchor="t" bIns="0" lIns="0" spcFirstLastPara="1" rIns="0" wrap="square" tIns="9950">
            <a:noAutofit/>
          </a:bodyPr>
          <a:lstStyle/>
          <a:p>
            <a:pPr indent="0" lvl="0" marL="12700" marR="0" rtl="0" algn="l">
              <a:lnSpc>
                <a:spcPct val="100000"/>
              </a:lnSpc>
              <a:spcBef>
                <a:spcPts val="0"/>
              </a:spcBef>
              <a:spcAft>
                <a:spcPts val="0"/>
              </a:spcAft>
              <a:buNone/>
            </a:pPr>
            <a:r>
              <a:rPr b="1" lang="en" sz="2800">
                <a:solidFill>
                  <a:srgbClr val="F7F7F7"/>
                </a:solidFill>
                <a:latin typeface="Arial"/>
                <a:ea typeface="Arial"/>
                <a:cs typeface="Arial"/>
                <a:sym typeface="Arial"/>
              </a:rPr>
              <a:t>Code corpus</a:t>
            </a:r>
            <a:endParaRPr sz="2800">
              <a:latin typeface="Arial"/>
              <a:ea typeface="Arial"/>
              <a:cs typeface="Arial"/>
              <a:sym typeface="Arial"/>
            </a:endParaRPr>
          </a:p>
        </p:txBody>
      </p:sp>
      <p:sp>
        <p:nvSpPr>
          <p:cNvPr id="120" name="Google Shape;120;p19"/>
          <p:cNvSpPr txBox="1"/>
          <p:nvPr/>
        </p:nvSpPr>
        <p:spPr>
          <a:xfrm>
            <a:off x="5909310" y="3764634"/>
            <a:ext cx="2382600" cy="361800"/>
          </a:xfrm>
          <a:prstGeom prst="rect">
            <a:avLst/>
          </a:prstGeom>
          <a:noFill/>
          <a:ln>
            <a:noFill/>
          </a:ln>
        </p:spPr>
        <p:txBody>
          <a:bodyPr anchorCtr="0" anchor="t" bIns="0" lIns="0" spcFirstLastPara="1" rIns="0" wrap="square" tIns="9950">
            <a:noAutofit/>
          </a:bodyPr>
          <a:lstStyle/>
          <a:p>
            <a:pPr indent="0" lvl="0" marL="12700" marR="0" rtl="0" algn="l">
              <a:lnSpc>
                <a:spcPct val="100000"/>
              </a:lnSpc>
              <a:spcBef>
                <a:spcPts val="0"/>
              </a:spcBef>
              <a:spcAft>
                <a:spcPts val="0"/>
              </a:spcAft>
              <a:buNone/>
            </a:pPr>
            <a:r>
              <a:rPr b="1" lang="en" sz="2800">
                <a:solidFill>
                  <a:srgbClr val="F7F7F7"/>
                </a:solidFill>
                <a:latin typeface="Arial"/>
                <a:ea typeface="Arial"/>
                <a:cs typeface="Arial"/>
                <a:sym typeface="Arial"/>
              </a:rPr>
              <a:t>Bug detector</a:t>
            </a:r>
            <a:endParaRPr sz="2800">
              <a:latin typeface="Arial"/>
              <a:ea typeface="Arial"/>
              <a:cs typeface="Arial"/>
              <a:sym typeface="Arial"/>
            </a:endParaRPr>
          </a:p>
        </p:txBody>
      </p:sp>
      <p:sp>
        <p:nvSpPr>
          <p:cNvPr id="121" name="Google Shape;121;p19"/>
          <p:cNvSpPr txBox="1"/>
          <p:nvPr/>
        </p:nvSpPr>
        <p:spPr>
          <a:xfrm>
            <a:off x="800100" y="2005965"/>
            <a:ext cx="2743200" cy="960000"/>
          </a:xfrm>
          <a:prstGeom prst="rect">
            <a:avLst/>
          </a:prstGeom>
          <a:solidFill>
            <a:srgbClr val="68D452"/>
          </a:solidFill>
          <a:ln>
            <a:noFill/>
          </a:ln>
        </p:spPr>
        <p:txBody>
          <a:bodyPr anchorCtr="0" anchor="t" bIns="0" lIns="0" spcFirstLastPara="1" rIns="0" wrap="square" tIns="12050">
            <a:noAutofit/>
          </a:bodyPr>
          <a:lstStyle/>
          <a:p>
            <a:pPr indent="0" lvl="0" marL="165100" marR="241300" rtl="0" algn="l">
              <a:lnSpc>
                <a:spcPct val="116599"/>
              </a:lnSpc>
              <a:spcBef>
                <a:spcPts val="0"/>
              </a:spcBef>
              <a:spcAft>
                <a:spcPts val="0"/>
              </a:spcAft>
              <a:buNone/>
            </a:pPr>
            <a:r>
              <a:rPr b="1" lang="en" sz="2800">
                <a:solidFill>
                  <a:srgbClr val="131313"/>
                </a:solidFill>
                <a:latin typeface="Arial"/>
                <a:ea typeface="Arial"/>
                <a:cs typeface="Arial"/>
                <a:sym typeface="Arial"/>
              </a:rPr>
              <a:t>Create  training data</a:t>
            </a:r>
            <a:endParaRPr sz="2800">
              <a:latin typeface="Arial"/>
              <a:ea typeface="Arial"/>
              <a:cs typeface="Arial"/>
              <a:sym typeface="Arial"/>
            </a:endParaRPr>
          </a:p>
        </p:txBody>
      </p:sp>
      <p:sp>
        <p:nvSpPr>
          <p:cNvPr id="122" name="Google Shape;122;p19"/>
          <p:cNvSpPr txBox="1"/>
          <p:nvPr/>
        </p:nvSpPr>
        <p:spPr>
          <a:xfrm>
            <a:off x="4091940" y="2005965"/>
            <a:ext cx="4206300" cy="960000"/>
          </a:xfrm>
          <a:prstGeom prst="rect">
            <a:avLst/>
          </a:prstGeom>
          <a:solidFill>
            <a:srgbClr val="68D452"/>
          </a:solidFill>
          <a:ln>
            <a:noFill/>
          </a:ln>
        </p:spPr>
        <p:txBody>
          <a:bodyPr anchorCtr="0" anchor="t" bIns="0" lIns="0" spcFirstLastPara="1" rIns="0" wrap="square" tIns="46100">
            <a:noAutofit/>
          </a:bodyPr>
          <a:lstStyle/>
          <a:p>
            <a:pPr indent="0" lvl="0" marL="165100" marR="190500" rtl="0" algn="l">
              <a:lnSpc>
                <a:spcPct val="116599"/>
              </a:lnSpc>
              <a:spcBef>
                <a:spcPts val="0"/>
              </a:spcBef>
              <a:spcAft>
                <a:spcPts val="0"/>
              </a:spcAft>
              <a:buNone/>
            </a:pPr>
            <a:r>
              <a:rPr b="1" lang="en" sz="2800">
                <a:solidFill>
                  <a:srgbClr val="131313"/>
                </a:solidFill>
                <a:latin typeface="Arial"/>
                <a:ea typeface="Arial"/>
                <a:cs typeface="Arial"/>
                <a:sym typeface="Arial"/>
              </a:rPr>
              <a:t>Learn representation  of identifiers</a:t>
            </a:r>
            <a:endParaRPr sz="2800">
              <a:latin typeface="Arial"/>
              <a:ea typeface="Arial"/>
              <a:cs typeface="Arial"/>
              <a:sym typeface="Arial"/>
            </a:endParaRPr>
          </a:p>
        </p:txBody>
      </p:sp>
      <p:sp>
        <p:nvSpPr>
          <p:cNvPr id="123" name="Google Shape;123;p19"/>
          <p:cNvSpPr txBox="1"/>
          <p:nvPr/>
        </p:nvSpPr>
        <p:spPr>
          <a:xfrm>
            <a:off x="800098" y="3508501"/>
            <a:ext cx="3341700" cy="960000"/>
          </a:xfrm>
          <a:prstGeom prst="rect">
            <a:avLst/>
          </a:prstGeom>
          <a:solidFill>
            <a:srgbClr val="68D452"/>
          </a:solidFill>
          <a:ln>
            <a:noFill/>
          </a:ln>
        </p:spPr>
        <p:txBody>
          <a:bodyPr anchorCtr="0" anchor="t" bIns="0" lIns="0" spcFirstLastPara="1" rIns="0" wrap="square" tIns="9950">
            <a:noAutofit/>
          </a:bodyPr>
          <a:lstStyle/>
          <a:p>
            <a:pPr indent="0" lvl="0" marL="101600" marR="254000" rtl="0" algn="l">
              <a:lnSpc>
                <a:spcPct val="116599"/>
              </a:lnSpc>
              <a:spcBef>
                <a:spcPts val="0"/>
              </a:spcBef>
              <a:spcAft>
                <a:spcPts val="0"/>
              </a:spcAft>
              <a:buNone/>
            </a:pPr>
            <a:r>
              <a:rPr b="1" lang="en" sz="2800">
                <a:solidFill>
                  <a:srgbClr val="131313"/>
                </a:solidFill>
                <a:latin typeface="Arial"/>
                <a:ea typeface="Arial"/>
                <a:cs typeface="Arial"/>
                <a:sym typeface="Arial"/>
              </a:rPr>
              <a:t>Train model that  identifies bugs</a:t>
            </a:r>
            <a:endParaRPr sz="2800">
              <a:latin typeface="Arial"/>
              <a:ea typeface="Arial"/>
              <a:cs typeface="Arial"/>
              <a:sym typeface="Arial"/>
            </a:endParaRPr>
          </a:p>
        </p:txBody>
      </p:sp>
      <p:sp>
        <p:nvSpPr>
          <p:cNvPr id="124" name="Google Shape;124;p19"/>
          <p:cNvSpPr/>
          <p:nvPr/>
        </p:nvSpPr>
        <p:spPr>
          <a:xfrm>
            <a:off x="1897380" y="1594485"/>
            <a:ext cx="0" cy="274320"/>
          </a:xfrm>
          <a:custGeom>
            <a:rect b="b" l="l" r="r" t="t"/>
            <a:pathLst>
              <a:path extrusionOk="0" h="406400" w="120000">
                <a:moveTo>
                  <a:pt x="0" y="0"/>
                </a:moveTo>
                <a:lnTo>
                  <a:pt x="0" y="406400"/>
                </a:lnTo>
              </a:path>
            </a:pathLst>
          </a:custGeom>
          <a:noFill/>
          <a:ln cap="flat" cmpd="sng" w="45700">
            <a:solidFill>
              <a:srgbClr val="A7A7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500"/>
          </a:p>
        </p:txBody>
      </p:sp>
      <p:sp>
        <p:nvSpPr>
          <p:cNvPr id="125" name="Google Shape;125;p19"/>
          <p:cNvSpPr/>
          <p:nvPr/>
        </p:nvSpPr>
        <p:spPr>
          <a:xfrm>
            <a:off x="1819713" y="1724786"/>
            <a:ext cx="155400" cy="159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500"/>
          </a:p>
        </p:txBody>
      </p:sp>
      <p:sp>
        <p:nvSpPr>
          <p:cNvPr id="126" name="Google Shape;126;p19"/>
          <p:cNvSpPr/>
          <p:nvPr/>
        </p:nvSpPr>
        <p:spPr>
          <a:xfrm>
            <a:off x="3360420" y="1320165"/>
            <a:ext cx="1645920" cy="548640"/>
          </a:xfrm>
          <a:custGeom>
            <a:rect b="b" l="l" r="r" t="t"/>
            <a:pathLst>
              <a:path extrusionOk="0" h="812800" w="1828800">
                <a:moveTo>
                  <a:pt x="0" y="0"/>
                </a:moveTo>
                <a:lnTo>
                  <a:pt x="1828800" y="0"/>
                </a:lnTo>
                <a:lnTo>
                  <a:pt x="1828800" y="812800"/>
                </a:lnTo>
              </a:path>
            </a:pathLst>
          </a:custGeom>
          <a:noFill/>
          <a:ln cap="flat" cmpd="sng" w="45700">
            <a:solidFill>
              <a:srgbClr val="A7A7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500"/>
          </a:p>
        </p:txBody>
      </p:sp>
      <p:sp>
        <p:nvSpPr>
          <p:cNvPr id="127" name="Google Shape;127;p19"/>
          <p:cNvSpPr/>
          <p:nvPr/>
        </p:nvSpPr>
        <p:spPr>
          <a:xfrm>
            <a:off x="4928673" y="1724786"/>
            <a:ext cx="155400" cy="159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500"/>
          </a:p>
        </p:txBody>
      </p:sp>
      <p:sp>
        <p:nvSpPr>
          <p:cNvPr id="128" name="Google Shape;128;p19"/>
          <p:cNvSpPr/>
          <p:nvPr/>
        </p:nvSpPr>
        <p:spPr>
          <a:xfrm>
            <a:off x="1897380" y="3103245"/>
            <a:ext cx="0" cy="274320"/>
          </a:xfrm>
          <a:custGeom>
            <a:rect b="b" l="l" r="r" t="t"/>
            <a:pathLst>
              <a:path extrusionOk="0" h="406400" w="120000">
                <a:moveTo>
                  <a:pt x="0" y="0"/>
                </a:moveTo>
                <a:lnTo>
                  <a:pt x="0" y="406400"/>
                </a:lnTo>
              </a:path>
            </a:pathLst>
          </a:custGeom>
          <a:noFill/>
          <a:ln cap="flat" cmpd="sng" w="45700">
            <a:solidFill>
              <a:srgbClr val="A7A7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500"/>
          </a:p>
        </p:txBody>
      </p:sp>
      <p:sp>
        <p:nvSpPr>
          <p:cNvPr id="129" name="Google Shape;129;p19"/>
          <p:cNvSpPr/>
          <p:nvPr/>
        </p:nvSpPr>
        <p:spPr>
          <a:xfrm>
            <a:off x="1819713" y="3233547"/>
            <a:ext cx="155400" cy="159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500"/>
          </a:p>
        </p:txBody>
      </p:sp>
      <p:sp>
        <p:nvSpPr>
          <p:cNvPr id="130" name="Google Shape;130;p19"/>
          <p:cNvSpPr/>
          <p:nvPr/>
        </p:nvSpPr>
        <p:spPr>
          <a:xfrm>
            <a:off x="4274820" y="3988561"/>
            <a:ext cx="1463040" cy="0"/>
          </a:xfrm>
          <a:custGeom>
            <a:rect b="b" l="l" r="r" t="t"/>
            <a:pathLst>
              <a:path extrusionOk="0" h="120000" w="1625600">
                <a:moveTo>
                  <a:pt x="0" y="0"/>
                </a:moveTo>
                <a:lnTo>
                  <a:pt x="1625600" y="0"/>
                </a:lnTo>
              </a:path>
            </a:pathLst>
          </a:custGeom>
          <a:noFill/>
          <a:ln cap="flat" cmpd="sng" w="45700">
            <a:solidFill>
              <a:srgbClr val="A7A7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500"/>
          </a:p>
        </p:txBody>
      </p:sp>
      <p:sp>
        <p:nvSpPr>
          <p:cNvPr id="131" name="Google Shape;131;p19"/>
          <p:cNvSpPr/>
          <p:nvPr/>
        </p:nvSpPr>
        <p:spPr>
          <a:xfrm>
            <a:off x="5545836" y="3930311"/>
            <a:ext cx="212700" cy="1164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500"/>
          </a:p>
        </p:txBody>
      </p:sp>
      <p:sp>
        <p:nvSpPr>
          <p:cNvPr id="132" name="Google Shape;132;p19"/>
          <p:cNvSpPr/>
          <p:nvPr/>
        </p:nvSpPr>
        <p:spPr>
          <a:xfrm>
            <a:off x="2994660" y="3103245"/>
            <a:ext cx="2011680" cy="274320"/>
          </a:xfrm>
          <a:custGeom>
            <a:rect b="b" l="l" r="r" t="t"/>
            <a:pathLst>
              <a:path extrusionOk="0" h="406400" w="2235200">
                <a:moveTo>
                  <a:pt x="2235200" y="0"/>
                </a:moveTo>
                <a:lnTo>
                  <a:pt x="2235200" y="203200"/>
                </a:lnTo>
                <a:lnTo>
                  <a:pt x="0" y="203200"/>
                </a:lnTo>
                <a:lnTo>
                  <a:pt x="0" y="406400"/>
                </a:lnTo>
              </a:path>
            </a:pathLst>
          </a:custGeom>
          <a:noFill/>
          <a:ln cap="flat" cmpd="sng" w="45700">
            <a:solidFill>
              <a:srgbClr val="A7A7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500"/>
          </a:p>
        </p:txBody>
      </p:sp>
      <p:sp>
        <p:nvSpPr>
          <p:cNvPr id="133" name="Google Shape;133;p19"/>
          <p:cNvSpPr/>
          <p:nvPr/>
        </p:nvSpPr>
        <p:spPr>
          <a:xfrm>
            <a:off x="2916993" y="3233547"/>
            <a:ext cx="155400" cy="159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500"/>
          </a:p>
        </p:txBody>
      </p:sp>
      <p:sp>
        <p:nvSpPr>
          <p:cNvPr id="134" name="Google Shape;134;p19"/>
          <p:cNvSpPr txBox="1"/>
          <p:nvPr>
            <p:ph idx="12" type="sldNum"/>
          </p:nvPr>
        </p:nvSpPr>
        <p:spPr>
          <a:xfrm>
            <a:off x="8549640" y="4831549"/>
            <a:ext cx="262200" cy="180000"/>
          </a:xfrm>
          <a:prstGeom prst="rect">
            <a:avLst/>
          </a:prstGeom>
          <a:noFill/>
          <a:ln>
            <a:noFill/>
          </a:ln>
        </p:spPr>
        <p:txBody>
          <a:bodyPr anchorCtr="0" anchor="t" bIns="0" lIns="0" spcFirstLastPara="1" rIns="0" wrap="square" tIns="0">
            <a:noAutofit/>
          </a:bodyPr>
          <a:lstStyle/>
          <a:p>
            <a:pPr indent="0" lvl="0" marL="25400" rtl="0" algn="l">
              <a:spcBef>
                <a:spcPts val="0"/>
              </a:spcBef>
              <a:spcAft>
                <a:spcPts val="0"/>
              </a:spcAft>
              <a:buClr>
                <a:srgbClr val="000000"/>
              </a:buClr>
              <a:buFont typeface="Arial"/>
              <a:buNone/>
            </a:pPr>
            <a:fld id="{00000000-1234-1234-1234-123412341234}" type="slidenum">
              <a:rPr lang="en"/>
              <a:t>‹#›</a:t>
            </a:fld>
            <a:endParaRPr sz="1000">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788670" y="247151"/>
            <a:ext cx="7566600" cy="430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0" name="Google Shape;140;p20"/>
          <p:cNvSpPr txBox="1"/>
          <p:nvPr>
            <p:ph idx="1" type="body"/>
          </p:nvPr>
        </p:nvSpPr>
        <p:spPr>
          <a:xfrm>
            <a:off x="972249" y="1131729"/>
            <a:ext cx="5989200" cy="2224500"/>
          </a:xfrm>
          <a:prstGeom prst="rect">
            <a:avLst/>
          </a:prstGeom>
        </p:spPr>
        <p:txBody>
          <a:bodyPr anchorCtr="0" anchor="t" bIns="0" lIns="0" spcFirstLastPara="1" rIns="0" wrap="square" tIns="0">
            <a:noAutofit/>
          </a:bodyPr>
          <a:lstStyle/>
          <a:p>
            <a:pPr indent="0" lvl="0" marL="0" rtl="0" algn="just">
              <a:spcBef>
                <a:spcPts val="0"/>
              </a:spcBef>
              <a:spcAft>
                <a:spcPts val="0"/>
              </a:spcAft>
              <a:buNone/>
            </a:pPr>
            <a:r>
              <a:rPr lang="en"/>
              <a:t>Aim: To train 5 models, each predicting a different kind of bug.</a:t>
            </a:r>
            <a:endParaRPr/>
          </a:p>
          <a:p>
            <a:pPr indent="0" lvl="0" marL="0" rtl="0" algn="just">
              <a:spcBef>
                <a:spcPts val="1600"/>
              </a:spcBef>
              <a:spcAft>
                <a:spcPts val="1600"/>
              </a:spcAft>
              <a:buNone/>
            </a:pPr>
            <a:r>
              <a:rPr lang="en"/>
              <a:t>We create a training data from given corpus with new bugs. Models get trained on newly created data, and become able to predict the same bug in an unseen code.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788670" y="247151"/>
            <a:ext cx="7566600" cy="430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Overview</a:t>
            </a:r>
            <a:endParaRPr/>
          </a:p>
        </p:txBody>
      </p:sp>
      <p:pic>
        <p:nvPicPr>
          <p:cNvPr id="146" name="Google Shape;146;p21"/>
          <p:cNvPicPr preferRelativeResize="0"/>
          <p:nvPr/>
        </p:nvPicPr>
        <p:blipFill>
          <a:blip r:embed="rId3">
            <a:alphaModFix/>
          </a:blip>
          <a:stretch>
            <a:fillRect/>
          </a:stretch>
        </p:blipFill>
        <p:spPr>
          <a:xfrm>
            <a:off x="419100" y="1663801"/>
            <a:ext cx="8305800" cy="2095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788670" y="247151"/>
            <a:ext cx="7566600" cy="430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Program Flow</a:t>
            </a:r>
            <a:endParaRPr/>
          </a:p>
        </p:txBody>
      </p:sp>
      <p:sp>
        <p:nvSpPr>
          <p:cNvPr id="152" name="Google Shape;152;p22"/>
          <p:cNvSpPr/>
          <p:nvPr/>
        </p:nvSpPr>
        <p:spPr>
          <a:xfrm>
            <a:off x="952500" y="1426263"/>
            <a:ext cx="1500300" cy="88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Javascript programs saved in different files</a:t>
            </a:r>
            <a:endParaRPr/>
          </a:p>
        </p:txBody>
      </p:sp>
      <p:pic>
        <p:nvPicPr>
          <p:cNvPr id="153" name="Google Shape;153;p22"/>
          <p:cNvPicPr preferRelativeResize="0"/>
          <p:nvPr/>
        </p:nvPicPr>
        <p:blipFill>
          <a:blip r:embed="rId3">
            <a:alphaModFix/>
          </a:blip>
          <a:stretch>
            <a:fillRect/>
          </a:stretch>
        </p:blipFill>
        <p:spPr>
          <a:xfrm>
            <a:off x="5033975" y="1161863"/>
            <a:ext cx="3717125" cy="1409875"/>
          </a:xfrm>
          <a:prstGeom prst="rect">
            <a:avLst/>
          </a:prstGeom>
          <a:noFill/>
          <a:ln>
            <a:noFill/>
          </a:ln>
        </p:spPr>
      </p:pic>
      <p:cxnSp>
        <p:nvCxnSpPr>
          <p:cNvPr id="154" name="Google Shape;154;p22"/>
          <p:cNvCxnSpPr/>
          <p:nvPr/>
        </p:nvCxnSpPr>
        <p:spPr>
          <a:xfrm>
            <a:off x="2559888" y="1807275"/>
            <a:ext cx="2367000" cy="0"/>
          </a:xfrm>
          <a:prstGeom prst="straightConnector1">
            <a:avLst/>
          </a:prstGeom>
          <a:noFill/>
          <a:ln cap="flat" cmpd="sng" w="19050">
            <a:solidFill>
              <a:srgbClr val="FFFFFF"/>
            </a:solidFill>
            <a:prstDash val="solid"/>
            <a:round/>
            <a:headEnd len="med" w="med" type="none"/>
            <a:tailEnd len="med" w="med" type="triangle"/>
          </a:ln>
        </p:spPr>
      </p:cxnSp>
      <p:sp>
        <p:nvSpPr>
          <p:cNvPr id="155" name="Google Shape;155;p22"/>
          <p:cNvSpPr txBox="1"/>
          <p:nvPr/>
        </p:nvSpPr>
        <p:spPr>
          <a:xfrm>
            <a:off x="2737938" y="1285875"/>
            <a:ext cx="2010900" cy="202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7F7F7"/>
                </a:solidFill>
              </a:rPr>
              <a:t>Extractor Of Return Statement</a:t>
            </a:r>
            <a:endParaRPr>
              <a:solidFill>
                <a:srgbClr val="F7F7F7"/>
              </a:solidFill>
            </a:endParaRPr>
          </a:p>
        </p:txBody>
      </p:sp>
      <p:sp>
        <p:nvSpPr>
          <p:cNvPr id="156" name="Google Shape;156;p22"/>
          <p:cNvSpPr/>
          <p:nvPr/>
        </p:nvSpPr>
        <p:spPr>
          <a:xfrm>
            <a:off x="5203025" y="3667125"/>
            <a:ext cx="3552900" cy="5595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"BlockStatement": [0, 0, 0, 0, 0, 1,1, 0]</a:t>
            </a:r>
            <a:endParaRPr/>
          </a:p>
          <a:p>
            <a:pPr indent="0" lvl="0" marL="0" rtl="0" algn="l">
              <a:spcBef>
                <a:spcPts val="0"/>
              </a:spcBef>
              <a:spcAft>
                <a:spcPts val="0"/>
              </a:spcAft>
              <a:buNone/>
            </a:pPr>
            <a:r>
              <a:rPr lang="en"/>
              <a:t>“FunctionExpression” : [0, 1, 0 ,1, 0, 1,0 ,1</a:t>
            </a:r>
            <a:endParaRPr/>
          </a:p>
        </p:txBody>
      </p:sp>
      <p:cxnSp>
        <p:nvCxnSpPr>
          <p:cNvPr id="157" name="Google Shape;157;p22"/>
          <p:cNvCxnSpPr/>
          <p:nvPr/>
        </p:nvCxnSpPr>
        <p:spPr>
          <a:xfrm flipH="1">
            <a:off x="4369625" y="3973725"/>
            <a:ext cx="833400" cy="3000"/>
          </a:xfrm>
          <a:prstGeom prst="straightConnector1">
            <a:avLst/>
          </a:prstGeom>
          <a:noFill/>
          <a:ln cap="flat" cmpd="sng" w="19050">
            <a:solidFill>
              <a:srgbClr val="FFFFFF"/>
            </a:solidFill>
            <a:prstDash val="solid"/>
            <a:round/>
            <a:headEnd len="med" w="med" type="none"/>
            <a:tailEnd len="med" w="med" type="triangle"/>
          </a:ln>
        </p:spPr>
      </p:cxnSp>
      <p:sp>
        <p:nvSpPr>
          <p:cNvPr id="158" name="Google Shape;158;p22"/>
          <p:cNvSpPr txBox="1"/>
          <p:nvPr/>
        </p:nvSpPr>
        <p:spPr>
          <a:xfrm>
            <a:off x="7108025" y="2893225"/>
            <a:ext cx="1845600" cy="5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7F7F7"/>
                </a:solidFill>
              </a:rPr>
              <a:t>Convert nodes to Vectors </a:t>
            </a:r>
            <a:endParaRPr/>
          </a:p>
        </p:txBody>
      </p:sp>
      <p:cxnSp>
        <p:nvCxnSpPr>
          <p:cNvPr id="159" name="Google Shape;159;p22"/>
          <p:cNvCxnSpPr/>
          <p:nvPr/>
        </p:nvCxnSpPr>
        <p:spPr>
          <a:xfrm flipH="1">
            <a:off x="7010275" y="2605087"/>
            <a:ext cx="93600" cy="1071600"/>
          </a:xfrm>
          <a:prstGeom prst="straightConnector1">
            <a:avLst/>
          </a:prstGeom>
          <a:noFill/>
          <a:ln cap="flat" cmpd="sng" w="19050">
            <a:solidFill>
              <a:srgbClr val="FFFFFF"/>
            </a:solidFill>
            <a:prstDash val="solid"/>
            <a:round/>
            <a:headEnd len="med" w="med" type="none"/>
            <a:tailEnd len="med" w="med" type="triangle"/>
          </a:ln>
        </p:spPr>
      </p:cxnSp>
      <p:sp>
        <p:nvSpPr>
          <p:cNvPr id="160" name="Google Shape;160;p22"/>
          <p:cNvSpPr/>
          <p:nvPr/>
        </p:nvSpPr>
        <p:spPr>
          <a:xfrm>
            <a:off x="2869325" y="3452725"/>
            <a:ext cx="1500300" cy="107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Replace Return argument to some other argument from file</a:t>
            </a:r>
            <a:endParaRPr/>
          </a:p>
        </p:txBody>
      </p:sp>
      <p:sp>
        <p:nvSpPr>
          <p:cNvPr id="161" name="Google Shape;161;p22"/>
          <p:cNvSpPr/>
          <p:nvPr/>
        </p:nvSpPr>
        <p:spPr>
          <a:xfrm>
            <a:off x="602450" y="3506313"/>
            <a:ext cx="1500300" cy="88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Train the model using correct and uncorrect data</a:t>
            </a:r>
            <a:endParaRPr/>
          </a:p>
        </p:txBody>
      </p:sp>
      <p:cxnSp>
        <p:nvCxnSpPr>
          <p:cNvPr id="162" name="Google Shape;162;p22"/>
          <p:cNvCxnSpPr/>
          <p:nvPr/>
        </p:nvCxnSpPr>
        <p:spPr>
          <a:xfrm flipH="1">
            <a:off x="2102750" y="3945375"/>
            <a:ext cx="833400" cy="3000"/>
          </a:xfrm>
          <a:prstGeom prst="straightConnector1">
            <a:avLst/>
          </a:prstGeom>
          <a:noFill/>
          <a:ln cap="flat" cmpd="sng" w="19050">
            <a:solidFill>
              <a:srgbClr val="FFFFFF"/>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788670" y="247151"/>
            <a:ext cx="7566600" cy="430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Research Questions</a:t>
            </a:r>
            <a:endParaRPr/>
          </a:p>
        </p:txBody>
      </p:sp>
      <p:sp>
        <p:nvSpPr>
          <p:cNvPr id="168" name="Google Shape;168;p23"/>
          <p:cNvSpPr txBox="1"/>
          <p:nvPr>
            <p:ph idx="1" type="body"/>
          </p:nvPr>
        </p:nvSpPr>
        <p:spPr>
          <a:xfrm>
            <a:off x="859900" y="1119253"/>
            <a:ext cx="5989200" cy="957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How successful is Incorrect Return S</a:t>
            </a:r>
            <a:r>
              <a:rPr lang="en"/>
              <a:t>tatement</a:t>
            </a:r>
            <a:r>
              <a:rPr lang="en"/>
              <a:t> bug detector</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sp>
        <p:nvSpPr>
          <p:cNvPr id="169" name="Google Shape;169;p23"/>
          <p:cNvSpPr txBox="1"/>
          <p:nvPr/>
        </p:nvSpPr>
        <p:spPr>
          <a:xfrm>
            <a:off x="960875" y="2501100"/>
            <a:ext cx="5850000" cy="18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On small corpus, model does not do very well: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Accuracy: 55%</a:t>
            </a:r>
            <a:endParaRPr>
              <a:solidFill>
                <a:srgbClr val="FFFFFF"/>
              </a:solidFill>
            </a:endParaRPr>
          </a:p>
          <a:p>
            <a:pPr indent="0" lvl="0" marL="0" rtl="0" algn="l">
              <a:spcBef>
                <a:spcPts val="0"/>
              </a:spcBef>
              <a:spcAft>
                <a:spcPts val="0"/>
              </a:spcAft>
              <a:buNone/>
            </a:pPr>
            <a:r>
              <a:rPr lang="en">
                <a:solidFill>
                  <a:srgbClr val="FFFFFF"/>
                </a:solidFill>
              </a:rPr>
              <a:t>Recall: 43% </a:t>
            </a:r>
            <a:endParaRPr>
              <a:solidFill>
                <a:srgbClr val="FFFFFF"/>
              </a:solidFill>
            </a:endParaRPr>
          </a:p>
          <a:p>
            <a:pPr indent="0" lvl="0" marL="0" rtl="0" algn="l">
              <a:spcBef>
                <a:spcPts val="0"/>
              </a:spcBef>
              <a:spcAft>
                <a:spcPts val="0"/>
              </a:spcAft>
              <a:buNone/>
            </a:pPr>
            <a:r>
              <a:rPr lang="en">
                <a:solidFill>
                  <a:srgbClr val="FFFFFF"/>
                </a:solidFill>
              </a:rPr>
              <a:t>Precision: 66.8%</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