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a4afb0bdf_0_6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a4afb0bdf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a652c8820_0_5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a652c8820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a694aff06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a694aff0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4afb0bdf_0_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a4afb0bdf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a652c8820_0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a652c8820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a4afb0bdf_0_2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a4afb0bdf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5b7649ec_0_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5b7649ec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652c8820_0_3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652c882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a4afb0bdf_0_4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a4afb0bdf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652c8820_0_6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652c8820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GB"/>
              <a:t>Sentiment Analysis on British Airways Reviews.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Dionisius Andrean Sihombing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 of unverified Reviews </a:t>
            </a:r>
            <a:endParaRPr lang="en-GB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78750" y="2152650"/>
            <a:ext cx="49053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1800" y="2152650"/>
            <a:ext cx="4905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878750" y="5676700"/>
            <a:ext cx="4157700" cy="3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020"/>
              <a:t>As well as unverified reviews.</a:t>
            </a:r>
            <a:endParaRPr sz="2020"/>
          </a:p>
        </p:txBody>
      </p:sp>
      <p:sp>
        <p:nvSpPr>
          <p:cNvPr id="172" name="Google Shape;172;p22"/>
          <p:cNvSpPr txBox="1"/>
          <p:nvPr>
            <p:ph type="body" idx="1"/>
          </p:nvPr>
        </p:nvSpPr>
        <p:spPr>
          <a:xfrm>
            <a:off x="878750" y="1768800"/>
            <a:ext cx="38118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Positive Unverified Reviews</a:t>
            </a:r>
            <a:endParaRPr sz="2520"/>
          </a:p>
        </p:txBody>
      </p:sp>
      <p:sp>
        <p:nvSpPr>
          <p:cNvPr id="173" name="Google Shape;173;p22"/>
          <p:cNvSpPr txBox="1"/>
          <p:nvPr>
            <p:ph type="body" idx="1"/>
          </p:nvPr>
        </p:nvSpPr>
        <p:spPr>
          <a:xfrm>
            <a:off x="6221800" y="1768800"/>
            <a:ext cx="4116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Negative </a:t>
            </a:r>
            <a:r>
              <a:rPr lang="en-GB" sz="2520"/>
              <a:t>Unverified Reviews</a:t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69700" y="373000"/>
            <a:ext cx="10515600" cy="7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179" name="Google Shape;179;p23"/>
          <p:cNvSpPr txBox="1"/>
          <p:nvPr>
            <p:ph type="body" idx="1"/>
          </p:nvPr>
        </p:nvSpPr>
        <p:spPr>
          <a:xfrm>
            <a:off x="869700" y="4780825"/>
            <a:ext cx="9636000" cy="92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There are complaints about </a:t>
            </a:r>
            <a:r>
              <a:rPr lang="en-GB" sz="2000" b="1"/>
              <a:t>seats, service, and time</a:t>
            </a:r>
            <a:r>
              <a:rPr lang="en-GB" sz="2000"/>
              <a:t> that need to be investigated. </a:t>
            </a:r>
            <a:r>
              <a:rPr lang="en-GB" sz="2000" b="1"/>
              <a:t>Cancellation and delayed</a:t>
            </a:r>
            <a:r>
              <a:rPr lang="en-GB" sz="2000"/>
              <a:t> factors are one of the issues. Advises on improving our services and system.</a:t>
            </a:r>
            <a:endParaRPr sz="2000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9700" y="2046375"/>
            <a:ext cx="4905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type="body" idx="1"/>
          </p:nvPr>
        </p:nvSpPr>
        <p:spPr>
          <a:xfrm>
            <a:off x="1014475" y="1561325"/>
            <a:ext cx="4116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Negative Verified Reviews</a:t>
            </a:r>
            <a:endParaRPr sz="252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1800" y="1945175"/>
            <a:ext cx="4905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type="body" idx="1"/>
          </p:nvPr>
        </p:nvSpPr>
        <p:spPr>
          <a:xfrm>
            <a:off x="6221800" y="1561325"/>
            <a:ext cx="4116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Negative Unverified Reviews</a:t>
            </a:r>
            <a:endParaRPr sz="2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</a:t>
            </a:r>
            <a:endParaRPr lang="en-GB"/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838200" y="2311650"/>
            <a:ext cx="10515600" cy="31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Dataset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Text Preprocessing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Sentiment Analysis of Reviews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Word Cloud of Reviews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Sentiment Analysis of Verified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Sentiment Analysis of Unverified Reviews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7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 lang="en-GB"/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838200" y="1067125"/>
            <a:ext cx="105156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O</a:t>
            </a:r>
            <a:r>
              <a:rPr lang="en-GB" sz="2000"/>
              <a:t>btain insights for a sentiment analyzer, by scraping reviews from https://www.airlinequality.com/airline-reviews/british-airways.</a:t>
            </a:r>
            <a:endParaRPr sz="20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8225" y="2069275"/>
            <a:ext cx="3035540" cy="33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body" idx="1"/>
          </p:nvPr>
        </p:nvSpPr>
        <p:spPr>
          <a:xfrm>
            <a:off x="4578220" y="5458850"/>
            <a:ext cx="2454900" cy="3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Scraped 1000 reviews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Preprocessing</a:t>
            </a:r>
            <a:endParaRPr lang="en-GB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12170" y="1905700"/>
            <a:ext cx="8167675" cy="429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body" idx="1"/>
          </p:nvPr>
        </p:nvSpPr>
        <p:spPr>
          <a:xfrm>
            <a:off x="6720477" y="2203675"/>
            <a:ext cx="4511400" cy="92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According to </a:t>
            </a:r>
            <a:r>
              <a:rPr lang="en-GB" sz="1500" b="1"/>
              <a:t>VADER </a:t>
            </a:r>
            <a:r>
              <a:rPr lang="en-GB" sz="1500"/>
              <a:t>(Valence Aware Dictionary and sEntiment Reasoner) </a:t>
            </a:r>
            <a:r>
              <a:rPr lang="en-GB" sz="1500"/>
              <a:t>for sentiment analysis, most of the reviews are positive with </a:t>
            </a:r>
            <a:r>
              <a:rPr lang="en-GB" sz="1500" b="1"/>
              <a:t>456 reviews</a:t>
            </a:r>
            <a:r>
              <a:rPr lang="en-GB" sz="1500"/>
              <a:t> and negative with </a:t>
            </a:r>
            <a:r>
              <a:rPr lang="en-GB" sz="1500" b="1"/>
              <a:t>426 Reviews</a:t>
            </a:r>
            <a:r>
              <a:rPr lang="en-GB" sz="1500"/>
              <a:t>.</a:t>
            </a:r>
            <a:endParaRPr sz="15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of Reviews</a:t>
            </a:r>
            <a:endParaRPr lang="en-GB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194" y="1690825"/>
            <a:ext cx="5703676" cy="41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699188"/>
            <a:ext cx="10515600" cy="7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 </a:t>
            </a:r>
            <a:r>
              <a:rPr lang="en-GB"/>
              <a:t>of Reviews</a:t>
            </a:r>
            <a:endParaRPr lang="en-GB"/>
          </a:p>
        </p:txBody>
      </p:sp>
      <p:sp>
        <p:nvSpPr>
          <p:cNvPr id="120" name="Google Shape;120;p18"/>
          <p:cNvSpPr txBox="1"/>
          <p:nvPr>
            <p:ph type="body" idx="1"/>
          </p:nvPr>
        </p:nvSpPr>
        <p:spPr>
          <a:xfrm>
            <a:off x="956675" y="4730000"/>
            <a:ext cx="4319700" cy="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1520"/>
              <a:t>From positive review: Satisfaction on seat, service, and time.</a:t>
            </a:r>
            <a:endParaRPr sz="1520"/>
          </a:p>
        </p:txBody>
      </p:sp>
      <p:sp>
        <p:nvSpPr>
          <p:cNvPr id="121" name="Google Shape;121;p18"/>
          <p:cNvSpPr txBox="1"/>
          <p:nvPr>
            <p:ph type="body" idx="1"/>
          </p:nvPr>
        </p:nvSpPr>
        <p:spPr>
          <a:xfrm>
            <a:off x="6448474" y="4729988"/>
            <a:ext cx="4319700" cy="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1520"/>
              <a:t>From negative review: disappointment on hour/time, service, and time.</a:t>
            </a:r>
            <a:endParaRPr sz="152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6675" y="2482088"/>
            <a:ext cx="4319659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48484" y="2329688"/>
            <a:ext cx="4319659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body" idx="1"/>
          </p:nvPr>
        </p:nvSpPr>
        <p:spPr>
          <a:xfrm>
            <a:off x="956675" y="5789213"/>
            <a:ext cx="9930000" cy="3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020"/>
              <a:t>Both sentiments have london and most same words, like seat.</a:t>
            </a:r>
            <a:endParaRPr sz="2020"/>
          </a:p>
        </p:txBody>
      </p:sp>
      <p:sp>
        <p:nvSpPr>
          <p:cNvPr id="125" name="Google Shape;125;p18"/>
          <p:cNvSpPr txBox="1"/>
          <p:nvPr>
            <p:ph type="body" idx="1"/>
          </p:nvPr>
        </p:nvSpPr>
        <p:spPr>
          <a:xfrm>
            <a:off x="838200" y="1401445"/>
            <a:ext cx="9930130" cy="6826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020"/>
              <a:t>Find the most frequent words from each sentiments</a:t>
            </a:r>
            <a:r>
              <a:rPr lang="en-US" altLang="en-GB" sz="2020"/>
              <a:t>. For this section, additional stop words were included. It’s "british","ba", "airways", "fly", "flight", "airline", "aircraft", and "flights".</a:t>
            </a:r>
            <a:endParaRPr lang="en-US" altLang="en-GB" sz="2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7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of Reviews</a:t>
            </a:r>
            <a:endParaRPr lang="en-GB"/>
          </a:p>
        </p:txBody>
      </p:sp>
      <p:sp>
        <p:nvSpPr>
          <p:cNvPr id="131" name="Google Shape;131;p19"/>
          <p:cNvSpPr txBox="1"/>
          <p:nvPr>
            <p:ph type="body" idx="1"/>
          </p:nvPr>
        </p:nvSpPr>
        <p:spPr>
          <a:xfrm>
            <a:off x="956674" y="4243525"/>
            <a:ext cx="4319700" cy="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1520"/>
              <a:t>There are positive </a:t>
            </a:r>
            <a:r>
              <a:rPr lang="en-GB" sz="1520"/>
              <a:t>feedbacks on cabin, lounge, staff,and arrived.</a:t>
            </a:r>
            <a:endParaRPr sz="1520"/>
          </a:p>
        </p:txBody>
      </p:sp>
      <p:sp>
        <p:nvSpPr>
          <p:cNvPr id="132" name="Google Shape;132;p19"/>
          <p:cNvSpPr txBox="1"/>
          <p:nvPr>
            <p:ph type="body" idx="1"/>
          </p:nvPr>
        </p:nvSpPr>
        <p:spPr>
          <a:xfrm>
            <a:off x="6448474" y="4243525"/>
            <a:ext cx="4319700" cy="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1520"/>
              <a:t>There are issues about cancellation, refund, and delayed.</a:t>
            </a:r>
            <a:endParaRPr sz="152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6675" y="1843225"/>
            <a:ext cx="4319659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48484" y="1843225"/>
            <a:ext cx="4319659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289168" y="2723550"/>
            <a:ext cx="314975" cy="862900"/>
          </a:xfrm>
          <a:custGeom>
            <a:avLst/>
            <a:gdLst/>
            <a:ahLst/>
            <a:cxnLst/>
            <a:rect l="l" t="t" r="r" b="b"/>
            <a:pathLst>
              <a:path w="12599" h="34516" extrusionOk="0">
                <a:moveTo>
                  <a:pt x="3083" y="0"/>
                </a:moveTo>
                <a:cubicBezTo>
                  <a:pt x="-1885" y="8280"/>
                  <a:pt x="457" y="19351"/>
                  <a:pt x="1654" y="28932"/>
                </a:cubicBezTo>
                <a:cubicBezTo>
                  <a:pt x="1957" y="31356"/>
                  <a:pt x="4386" y="35197"/>
                  <a:pt x="6655" y="34290"/>
                </a:cubicBezTo>
                <a:cubicBezTo>
                  <a:pt x="16544" y="30336"/>
                  <a:pt x="12961" y="-2273"/>
                  <a:pt x="3440" y="250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19"/>
          <p:cNvSpPr/>
          <p:nvPr/>
        </p:nvSpPr>
        <p:spPr>
          <a:xfrm>
            <a:off x="1021925" y="2104488"/>
            <a:ext cx="552100" cy="217218"/>
          </a:xfrm>
          <a:custGeom>
            <a:avLst/>
            <a:gdLst/>
            <a:ahLst/>
            <a:cxnLst/>
            <a:rect l="l" t="t" r="r" b="b"/>
            <a:pathLst>
              <a:path w="22084" h="16431" extrusionOk="0">
                <a:moveTo>
                  <a:pt x="16273" y="1429"/>
                </a:moveTo>
                <a:cubicBezTo>
                  <a:pt x="10084" y="398"/>
                  <a:pt x="-2670" y="6406"/>
                  <a:pt x="557" y="11787"/>
                </a:cubicBezTo>
                <a:cubicBezTo>
                  <a:pt x="3751" y="17113"/>
                  <a:pt x="15155" y="17986"/>
                  <a:pt x="19131" y="13216"/>
                </a:cubicBezTo>
                <a:cubicBezTo>
                  <a:pt x="21132" y="10815"/>
                  <a:pt x="22375" y="7387"/>
                  <a:pt x="21988" y="4286"/>
                </a:cubicBezTo>
                <a:cubicBezTo>
                  <a:pt x="21552" y="795"/>
                  <a:pt x="15862" y="0"/>
                  <a:pt x="1234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19"/>
          <p:cNvSpPr/>
          <p:nvPr/>
        </p:nvSpPr>
        <p:spPr>
          <a:xfrm>
            <a:off x="2934566" y="3393427"/>
            <a:ext cx="642050" cy="281275"/>
          </a:xfrm>
          <a:custGeom>
            <a:avLst/>
            <a:gdLst/>
            <a:ahLst/>
            <a:cxnLst/>
            <a:rect l="l" t="t" r="r" b="b"/>
            <a:pathLst>
              <a:path w="25682" h="11251" extrusionOk="0">
                <a:moveTo>
                  <a:pt x="19063" y="1066"/>
                </a:moveTo>
                <a:cubicBezTo>
                  <a:pt x="12743" y="-197"/>
                  <a:pt x="-927" y="-1362"/>
                  <a:pt x="132" y="4995"/>
                </a:cubicBezTo>
                <a:cubicBezTo>
                  <a:pt x="1521" y="13334"/>
                  <a:pt x="22354" y="13202"/>
                  <a:pt x="25492" y="5352"/>
                </a:cubicBezTo>
                <a:cubicBezTo>
                  <a:pt x="26777" y="2138"/>
                  <a:pt x="19666" y="709"/>
                  <a:pt x="16205" y="70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19"/>
          <p:cNvSpPr/>
          <p:nvPr/>
        </p:nvSpPr>
        <p:spPr>
          <a:xfrm>
            <a:off x="4299180" y="3275107"/>
            <a:ext cx="480900" cy="301225"/>
          </a:xfrm>
          <a:custGeom>
            <a:avLst/>
            <a:gdLst/>
            <a:ahLst/>
            <a:cxnLst/>
            <a:rect l="l" t="t" r="r" b="b"/>
            <a:pathLst>
              <a:path w="19236" h="12049" extrusionOk="0">
                <a:moveTo>
                  <a:pt x="11270" y="2227"/>
                </a:moveTo>
                <a:cubicBezTo>
                  <a:pt x="9165" y="964"/>
                  <a:pt x="6231" y="-821"/>
                  <a:pt x="4126" y="441"/>
                </a:cubicBezTo>
                <a:cubicBezTo>
                  <a:pt x="1705" y="1893"/>
                  <a:pt x="-579" y="5228"/>
                  <a:pt x="197" y="7942"/>
                </a:cubicBezTo>
                <a:cubicBezTo>
                  <a:pt x="1935" y="14019"/>
                  <a:pt x="17596" y="13002"/>
                  <a:pt x="19128" y="6870"/>
                </a:cubicBezTo>
                <a:cubicBezTo>
                  <a:pt x="19994" y="3405"/>
                  <a:pt x="13751" y="2038"/>
                  <a:pt x="10556" y="4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Google Shape;139;p19"/>
          <p:cNvSpPr/>
          <p:nvPr/>
        </p:nvSpPr>
        <p:spPr>
          <a:xfrm>
            <a:off x="6532793" y="3323312"/>
            <a:ext cx="1084325" cy="308500"/>
          </a:xfrm>
          <a:custGeom>
            <a:avLst/>
            <a:gdLst/>
            <a:ahLst/>
            <a:cxnLst/>
            <a:rect l="l" t="t" r="r" b="b"/>
            <a:pathLst>
              <a:path w="43373" h="12340" extrusionOk="0">
                <a:moveTo>
                  <a:pt x="2292" y="2085"/>
                </a:moveTo>
                <a:cubicBezTo>
                  <a:pt x="1204" y="3536"/>
                  <a:pt x="-425" y="5366"/>
                  <a:pt x="149" y="7086"/>
                </a:cubicBezTo>
                <a:cubicBezTo>
                  <a:pt x="1048" y="9780"/>
                  <a:pt x="4491" y="11263"/>
                  <a:pt x="7293" y="11729"/>
                </a:cubicBezTo>
                <a:cubicBezTo>
                  <a:pt x="16004" y="13179"/>
                  <a:pt x="25066" y="11674"/>
                  <a:pt x="33725" y="9943"/>
                </a:cubicBezTo>
                <a:cubicBezTo>
                  <a:pt x="36816" y="9325"/>
                  <a:pt x="42014" y="11147"/>
                  <a:pt x="43012" y="8157"/>
                </a:cubicBezTo>
                <a:cubicBezTo>
                  <a:pt x="46715" y="-2942"/>
                  <a:pt x="20422" y="656"/>
                  <a:pt x="8722" y="656"/>
                </a:cubicBezTo>
                <a:cubicBezTo>
                  <a:pt x="6485" y="656"/>
                  <a:pt x="1648" y="1514"/>
                  <a:pt x="2650" y="351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9"/>
          <p:cNvSpPr/>
          <p:nvPr/>
        </p:nvSpPr>
        <p:spPr>
          <a:xfrm>
            <a:off x="3928075" y="2558371"/>
            <a:ext cx="928906" cy="343788"/>
          </a:xfrm>
          <a:custGeom>
            <a:avLst/>
            <a:gdLst/>
            <a:ahLst/>
            <a:cxnLst/>
            <a:rect l="l" t="t" r="r" b="b"/>
            <a:pathLst>
              <a:path w="19236" h="12049" extrusionOk="0">
                <a:moveTo>
                  <a:pt x="11270" y="2227"/>
                </a:moveTo>
                <a:cubicBezTo>
                  <a:pt x="9165" y="964"/>
                  <a:pt x="6231" y="-821"/>
                  <a:pt x="4126" y="441"/>
                </a:cubicBezTo>
                <a:cubicBezTo>
                  <a:pt x="1705" y="1893"/>
                  <a:pt x="-579" y="5228"/>
                  <a:pt x="197" y="7942"/>
                </a:cubicBezTo>
                <a:cubicBezTo>
                  <a:pt x="1935" y="14019"/>
                  <a:pt x="17596" y="13002"/>
                  <a:pt x="19128" y="6870"/>
                </a:cubicBezTo>
                <a:cubicBezTo>
                  <a:pt x="19994" y="3405"/>
                  <a:pt x="13751" y="2038"/>
                  <a:pt x="10556" y="4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9"/>
          <p:cNvSpPr/>
          <p:nvPr/>
        </p:nvSpPr>
        <p:spPr>
          <a:xfrm>
            <a:off x="7136225" y="1960096"/>
            <a:ext cx="480900" cy="133864"/>
          </a:xfrm>
          <a:custGeom>
            <a:avLst/>
            <a:gdLst/>
            <a:ahLst/>
            <a:cxnLst/>
            <a:rect l="l" t="t" r="r" b="b"/>
            <a:pathLst>
              <a:path w="19236" h="12049" extrusionOk="0">
                <a:moveTo>
                  <a:pt x="11270" y="2227"/>
                </a:moveTo>
                <a:cubicBezTo>
                  <a:pt x="9165" y="964"/>
                  <a:pt x="6231" y="-821"/>
                  <a:pt x="4126" y="441"/>
                </a:cubicBezTo>
                <a:cubicBezTo>
                  <a:pt x="1705" y="1893"/>
                  <a:pt x="-579" y="5228"/>
                  <a:pt x="197" y="7942"/>
                </a:cubicBezTo>
                <a:cubicBezTo>
                  <a:pt x="1935" y="14019"/>
                  <a:pt x="17596" y="13002"/>
                  <a:pt x="19128" y="6870"/>
                </a:cubicBezTo>
                <a:cubicBezTo>
                  <a:pt x="19994" y="3405"/>
                  <a:pt x="13751" y="2038"/>
                  <a:pt x="10556" y="4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Google Shape;142;p19"/>
          <p:cNvSpPr/>
          <p:nvPr/>
        </p:nvSpPr>
        <p:spPr>
          <a:xfrm>
            <a:off x="10222263" y="3497946"/>
            <a:ext cx="480900" cy="133864"/>
          </a:xfrm>
          <a:custGeom>
            <a:avLst/>
            <a:gdLst/>
            <a:ahLst/>
            <a:cxnLst/>
            <a:rect l="l" t="t" r="r" b="b"/>
            <a:pathLst>
              <a:path w="19236" h="12049" extrusionOk="0">
                <a:moveTo>
                  <a:pt x="11270" y="2227"/>
                </a:moveTo>
                <a:cubicBezTo>
                  <a:pt x="9165" y="964"/>
                  <a:pt x="6231" y="-821"/>
                  <a:pt x="4126" y="441"/>
                </a:cubicBezTo>
                <a:cubicBezTo>
                  <a:pt x="1705" y="1893"/>
                  <a:pt x="-579" y="5228"/>
                  <a:pt x="197" y="7942"/>
                </a:cubicBezTo>
                <a:cubicBezTo>
                  <a:pt x="1935" y="14019"/>
                  <a:pt x="17596" y="13002"/>
                  <a:pt x="19128" y="6870"/>
                </a:cubicBezTo>
                <a:cubicBezTo>
                  <a:pt x="19994" y="3405"/>
                  <a:pt x="13751" y="2038"/>
                  <a:pt x="10556" y="4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Google Shape;143;p19"/>
          <p:cNvSpPr txBox="1"/>
          <p:nvPr>
            <p:ph type="body" idx="1"/>
          </p:nvPr>
        </p:nvSpPr>
        <p:spPr>
          <a:xfrm>
            <a:off x="838200" y="5662250"/>
            <a:ext cx="7534800" cy="41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From those few words we can get some insights</a:t>
            </a:r>
            <a:r>
              <a:rPr lang="en-GB" sz="2520"/>
              <a:t>.</a:t>
            </a:r>
            <a:endParaRPr sz="2520"/>
          </a:p>
        </p:txBody>
      </p:sp>
      <p:sp>
        <p:nvSpPr>
          <p:cNvPr id="144" name="Google Shape;144;p19"/>
          <p:cNvSpPr txBox="1"/>
          <p:nvPr>
            <p:ph type="body" idx="1"/>
          </p:nvPr>
        </p:nvSpPr>
        <p:spPr>
          <a:xfrm>
            <a:off x="1021925" y="1486163"/>
            <a:ext cx="38118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Positive Unverified Reviews</a:t>
            </a:r>
            <a:endParaRPr sz="2520"/>
          </a:p>
        </p:txBody>
      </p:sp>
      <p:sp>
        <p:nvSpPr>
          <p:cNvPr id="145" name="Google Shape;145;p19"/>
          <p:cNvSpPr txBox="1"/>
          <p:nvPr>
            <p:ph type="body" idx="1"/>
          </p:nvPr>
        </p:nvSpPr>
        <p:spPr>
          <a:xfrm>
            <a:off x="6550013" y="1486163"/>
            <a:ext cx="4116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Negative Unverified Reviews</a:t>
            </a:r>
            <a:endParaRPr sz="25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of Verified and Unverified Reviews </a:t>
            </a:r>
            <a:endParaRPr lang="en-GB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200" y="1690825"/>
            <a:ext cx="5578675" cy="29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21100" y="1690825"/>
            <a:ext cx="3532707" cy="29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type="body" idx="1"/>
          </p:nvPr>
        </p:nvSpPr>
        <p:spPr>
          <a:xfrm>
            <a:off x="947050" y="4687075"/>
            <a:ext cx="5469900" cy="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1520"/>
              <a:t>There are </a:t>
            </a:r>
            <a:r>
              <a:rPr lang="en-GB" sz="1520" b="1"/>
              <a:t>772 verified reviews</a:t>
            </a:r>
            <a:r>
              <a:rPr lang="en-GB" sz="1520"/>
              <a:t>, outnumbering the </a:t>
            </a:r>
            <a:r>
              <a:rPr lang="en-GB" sz="1520" b="1"/>
              <a:t>228 unverified reviews</a:t>
            </a:r>
            <a:r>
              <a:rPr lang="en-GB" sz="1520"/>
              <a:t>.</a:t>
            </a:r>
            <a:endParaRPr sz="15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 </a:t>
            </a:r>
            <a:r>
              <a:rPr lang="en-GB"/>
              <a:t>of Verified Reviews </a:t>
            </a:r>
            <a:endParaRPr lang="en-GB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200" y="2184300"/>
            <a:ext cx="49053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77025" y="2253850"/>
            <a:ext cx="4905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body" idx="1"/>
          </p:nvPr>
        </p:nvSpPr>
        <p:spPr>
          <a:xfrm>
            <a:off x="838200" y="4949875"/>
            <a:ext cx="10144200" cy="40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2020"/>
              <a:t>Verified reviews confirm the same insights as the last word cloud.</a:t>
            </a:r>
            <a:endParaRPr sz="2020"/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878750" y="1768800"/>
            <a:ext cx="38118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Positive Verified Reviews</a:t>
            </a:r>
            <a:endParaRPr sz="2520"/>
          </a:p>
        </p:txBody>
      </p:sp>
      <p:sp>
        <p:nvSpPr>
          <p:cNvPr id="163" name="Google Shape;163;p21"/>
          <p:cNvSpPr txBox="1"/>
          <p:nvPr>
            <p:ph type="body" idx="1"/>
          </p:nvPr>
        </p:nvSpPr>
        <p:spPr>
          <a:xfrm>
            <a:off x="6221800" y="1768800"/>
            <a:ext cx="4116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2520"/>
              <a:t>Negative Verified Reviews</a:t>
            </a:r>
            <a:endParaRPr sz="2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Presentation</Application>
  <PresentationFormat/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Sentiment Analysis on British Airways Reviews.</vt:lpstr>
      <vt:lpstr>Table of Content</vt:lpstr>
      <vt:lpstr>Dataset</vt:lpstr>
      <vt:lpstr>Text Preprocessing</vt:lpstr>
      <vt:lpstr>Sentiment Analysis of Reviews</vt:lpstr>
      <vt:lpstr>Word Cloud of Reviews</vt:lpstr>
      <vt:lpstr>Sentiment Analysis of Reviews</vt:lpstr>
      <vt:lpstr>Sentiment Analysis of Verified and Unverified Reviews </vt:lpstr>
      <vt:lpstr>Word cloud of Verified Reviews </vt:lpstr>
      <vt:lpstr>Word cloud of unverified Reviews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British Airways Reviews.</dc:title>
  <dc:creator/>
  <cp:lastModifiedBy>Asus</cp:lastModifiedBy>
  <cp:revision>2</cp:revision>
  <dcterms:created xsi:type="dcterms:W3CDTF">2024-03-01T03:21:52Z</dcterms:created>
  <dcterms:modified xsi:type="dcterms:W3CDTF">2024-03-01T03:22:07Z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5716FF434B454252BFE720DB9C4AA824_12</vt:lpwstr>
  </property>
  <property fmtid="{D5CDD505-2E9C-101B-9397-08002B2CF9AE}" pid="3" name="KSOProductBuildVer">
    <vt:lpwstr>1033-12.2.0.13489</vt:lpwstr>
  </property>
</Properties>
</file>