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7" r:id="rId3"/>
    <p:sldId id="258" r:id="rId4"/>
    <p:sldId id="272" r:id="rId5"/>
    <p:sldId id="259" r:id="rId6"/>
    <p:sldId id="260" r:id="rId7"/>
    <p:sldId id="273" r:id="rId8"/>
    <p:sldId id="261" r:id="rId9"/>
    <p:sldId id="266" r:id="rId10"/>
    <p:sldId id="268" r:id="rId11"/>
    <p:sldId id="269" r:id="rId12"/>
    <p:sldId id="270" r:id="rId13"/>
    <p:sldId id="271" r:id="rId14"/>
    <p:sldId id="262"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404040"/>
    <a:srgbClr val="F3F4F4"/>
    <a:srgbClr val="B9BE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290" autoAdjust="0"/>
  </p:normalViewPr>
  <p:slideViewPr>
    <p:cSldViewPr snapToGrid="0">
      <p:cViewPr>
        <p:scale>
          <a:sx n="66" d="100"/>
          <a:sy n="66" d="100"/>
        </p:scale>
        <p:origin x="1210" y="163"/>
      </p:cViewPr>
      <p:guideLst/>
    </p:cSldViewPr>
  </p:slideViewPr>
  <p:outlineViewPr>
    <p:cViewPr>
      <p:scale>
        <a:sx n="33" d="100"/>
        <a:sy n="33" d="100"/>
      </p:scale>
      <p:origin x="0" y="-55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C4839-124F-423C-A3B2-7B0CCAC64603}" type="datetimeFigureOut">
              <a:rPr lang="en-US" smtClean="0"/>
              <a:t>5/14/2022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981B8-177C-452C-BEC4-491BBE3688C7}" type="slidenum">
              <a:rPr lang="en-US" smtClean="0"/>
              <a:t>‹#›</a:t>
            </a:fld>
            <a:endParaRPr lang="en-US"/>
          </a:p>
        </p:txBody>
      </p:sp>
    </p:spTree>
    <p:extLst>
      <p:ext uri="{BB962C8B-B14F-4D97-AF65-F5344CB8AC3E}">
        <p14:creationId xmlns:p14="http://schemas.microsoft.com/office/powerpoint/2010/main" val="33610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5981B8-177C-452C-BEC4-491BBE3688C7}" type="slidenum">
              <a:rPr lang="en-US" smtClean="0"/>
              <a:t>2</a:t>
            </a:fld>
            <a:endParaRPr lang="en-US"/>
          </a:p>
        </p:txBody>
      </p:sp>
    </p:spTree>
    <p:extLst>
      <p:ext uri="{BB962C8B-B14F-4D97-AF65-F5344CB8AC3E}">
        <p14:creationId xmlns:p14="http://schemas.microsoft.com/office/powerpoint/2010/main" val="54389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part of a website that the user interacts with directly is termed the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front end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dirty="0">
                <a:effectLst/>
                <a:latin typeface="Times New Roman" panose="02020603050405020304" pitchFamily="18" charset="0"/>
                <a:ea typeface="Calibri" panose="020F0502020204030204" pitchFamily="34" charset="0"/>
                <a:cs typeface="Times New Roman" panose="02020603050405020304" pitchFamily="18" charset="0"/>
              </a:rPr>
            </a:br>
            <a:r>
              <a:rPr lang="en-US" dirty="0">
                <a:effectLst/>
                <a:latin typeface="Times New Roman" panose="02020603050405020304" pitchFamily="18" charset="0"/>
                <a:ea typeface="Calibri" panose="020F0502020204030204" pitchFamily="34" charset="0"/>
                <a:cs typeface="Times New Roman" panose="02020603050405020304" pitchFamily="18" charset="0"/>
              </a:rPr>
              <a:t>It is also referred to as the </a:t>
            </a:r>
            <a:r>
              <a:rPr lang="en-US" i="1"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‘client side’  </a:t>
            </a:r>
            <a:r>
              <a:rPr lang="en-US" dirty="0">
                <a:effectLst/>
                <a:latin typeface="Times New Roman" panose="02020603050405020304" pitchFamily="18" charset="0"/>
                <a:ea typeface="Calibri" panose="020F0502020204030204" pitchFamily="34" charset="0"/>
                <a:cs typeface="Times New Roman" panose="02020603050405020304" pitchFamily="18" charset="0"/>
              </a:rPr>
              <a:t>of the application. It includes everything that users experience directly:</a:t>
            </a:r>
            <a:r>
              <a:rPr lang="en-US"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u="sng" dirty="0">
                <a:effectLst/>
                <a:latin typeface="Times New Roman" panose="02020603050405020304" pitchFamily="18" charset="0"/>
                <a:ea typeface="Calibri" panose="020F0502020204030204" pitchFamily="34" charset="0"/>
                <a:cs typeface="Times New Roman" panose="02020603050405020304" pitchFamily="18" charset="0"/>
              </a:rPr>
              <a:t>text colors and styles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u="sng" dirty="0">
                <a:effectLst/>
                <a:latin typeface="Times New Roman" panose="02020603050405020304" pitchFamily="18" charset="0"/>
                <a:ea typeface="Calibri" panose="020F0502020204030204" pitchFamily="34" charset="0"/>
                <a:cs typeface="Times New Roman" panose="02020603050405020304" pitchFamily="18" charset="0"/>
              </a:rPr>
              <a:t>images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u="sng" dirty="0">
                <a:effectLst/>
                <a:latin typeface="Times New Roman" panose="02020603050405020304" pitchFamily="18" charset="0"/>
                <a:ea typeface="Calibri" panose="020F0502020204030204" pitchFamily="34" charset="0"/>
                <a:cs typeface="Times New Roman" panose="02020603050405020304" pitchFamily="18" charset="0"/>
              </a:rPr>
              <a:t>graphs and tables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u="sng" dirty="0">
                <a:effectLst/>
                <a:latin typeface="Times New Roman" panose="02020603050405020304" pitchFamily="18" charset="0"/>
                <a:ea typeface="Calibri" panose="020F0502020204030204" pitchFamily="34" charset="0"/>
                <a:cs typeface="Times New Roman" panose="02020603050405020304" pitchFamily="18" charset="0"/>
              </a:rPr>
              <a:t>buttons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u="sng" dirty="0">
                <a:effectLst/>
                <a:latin typeface="Times New Roman" panose="02020603050405020304" pitchFamily="18" charset="0"/>
                <a:ea typeface="Calibri" panose="020F0502020204030204" pitchFamily="34" charset="0"/>
                <a:cs typeface="Times New Roman" panose="02020603050405020304" pitchFamily="18" charset="0"/>
              </a:rPr>
              <a:t>colors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u="sng" dirty="0">
                <a:effectLst/>
                <a:latin typeface="Times New Roman" panose="02020603050405020304" pitchFamily="18" charset="0"/>
                <a:ea typeface="Calibri" panose="020F0502020204030204" pitchFamily="34" charset="0"/>
                <a:cs typeface="Times New Roman" panose="02020603050405020304" pitchFamily="18" charset="0"/>
              </a:rPr>
              <a:t>navigation menu</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br>
              <a:rPr lang="en-US" dirty="0">
                <a:effectLst/>
                <a:latin typeface="Times New Roman" panose="02020603050405020304" pitchFamily="18" charset="0"/>
                <a:ea typeface="Calibri" panose="020F0502020204030204" pitchFamily="34" charset="0"/>
                <a:cs typeface="Times New Roman" panose="02020603050405020304" pitchFamily="18" charset="0"/>
              </a:rPr>
            </a:br>
            <a:r>
              <a:rPr lang="en-US"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HTML</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CSS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JavaScript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are the languages used for Front End development.</a:t>
            </a:r>
          </a:p>
          <a:p>
            <a:pPr>
              <a:lnSpc>
                <a:spcPct val="120000"/>
              </a:lnSpc>
            </a:pPr>
            <a:endParaRPr lang="ro-RO" dirty="0"/>
          </a:p>
        </p:txBody>
      </p:sp>
      <p:sp>
        <p:nvSpPr>
          <p:cNvPr id="4" name="Slide Number Placeholder 3"/>
          <p:cNvSpPr>
            <a:spLocks noGrp="1"/>
          </p:cNvSpPr>
          <p:nvPr>
            <p:ph type="sldNum" sz="quarter" idx="5"/>
          </p:nvPr>
        </p:nvSpPr>
        <p:spPr/>
        <p:txBody>
          <a:bodyPr/>
          <a:lstStyle/>
          <a:p>
            <a:fld id="{E05981B8-177C-452C-BEC4-491BBE3688C7}" type="slidenum">
              <a:rPr lang="en-US" smtClean="0"/>
              <a:t>3</a:t>
            </a:fld>
            <a:endParaRPr lang="en-US"/>
          </a:p>
        </p:txBody>
      </p:sp>
    </p:spTree>
    <p:extLst>
      <p:ext uri="{BB962C8B-B14F-4D97-AF65-F5344CB8AC3E}">
        <p14:creationId xmlns:p14="http://schemas.microsoft.com/office/powerpoint/2010/main" val="2103049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Backend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is the server-side of the website. It stores and arranges data, and also makes sure everything on the client-side of the website works fine. It is the part of the website that you cannot see and interact with. It is the portion of software that does not come in direct contact with the users. The parts and characteristics developed by backend designers are indirectly accessed by users through a front-end application. Activities, like writing APIs, creating libraries, and working with system components without user interfaces or even systems of scientific programming, are also included in the backend.</a:t>
            </a:r>
          </a:p>
          <a:p>
            <a:endParaRPr lang="ro-RO" dirty="0"/>
          </a:p>
        </p:txBody>
      </p:sp>
      <p:sp>
        <p:nvSpPr>
          <p:cNvPr id="4" name="Slide Number Placeholder 3"/>
          <p:cNvSpPr>
            <a:spLocks noGrp="1"/>
          </p:cNvSpPr>
          <p:nvPr>
            <p:ph type="sldNum" sz="quarter" idx="5"/>
          </p:nvPr>
        </p:nvSpPr>
        <p:spPr/>
        <p:txBody>
          <a:bodyPr/>
          <a:lstStyle/>
          <a:p>
            <a:fld id="{E05981B8-177C-452C-BEC4-491BBE3688C7}" type="slidenum">
              <a:rPr lang="en-US" smtClean="0"/>
              <a:t>4</a:t>
            </a:fld>
            <a:endParaRPr lang="en-US"/>
          </a:p>
        </p:txBody>
      </p:sp>
    </p:spTree>
    <p:extLst>
      <p:ext uri="{BB962C8B-B14F-4D97-AF65-F5344CB8AC3E}">
        <p14:creationId xmlns:p14="http://schemas.microsoft.com/office/powerpoint/2010/main" val="152461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First we will build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Mysql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Database, here we store all the info related to our application. Each movie includes details such as movie name, description, release year, poster, movie duration, trailer, rating,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imdb_link</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movie genre. Because our database is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Mysql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we can manage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interogate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data with SQL (a programming language that enables us to work with that data)</a:t>
            </a:r>
          </a:p>
          <a:p>
            <a:endParaRPr lang="ro-RO" dirty="0"/>
          </a:p>
        </p:txBody>
      </p:sp>
      <p:sp>
        <p:nvSpPr>
          <p:cNvPr id="4" name="Slide Number Placeholder 3"/>
          <p:cNvSpPr>
            <a:spLocks noGrp="1"/>
          </p:cNvSpPr>
          <p:nvPr>
            <p:ph type="sldNum" sz="quarter" idx="5"/>
          </p:nvPr>
        </p:nvSpPr>
        <p:spPr/>
        <p:txBody>
          <a:bodyPr/>
          <a:lstStyle/>
          <a:p>
            <a:fld id="{E05981B8-177C-452C-BEC4-491BBE3688C7}" type="slidenum">
              <a:rPr lang="en-US" smtClean="0"/>
              <a:t>6</a:t>
            </a:fld>
            <a:endParaRPr lang="en-US"/>
          </a:p>
        </p:txBody>
      </p:sp>
    </p:spTree>
    <p:extLst>
      <p:ext uri="{BB962C8B-B14F-4D97-AF65-F5344CB8AC3E}">
        <p14:creationId xmlns:p14="http://schemas.microsoft.com/office/powerpoint/2010/main" val="2234059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First we will build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Mysql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Database, here we store all the info related to our application. Each movie includes details such as movie name, description, release year, poster, movie duration, trailer, rating,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imdb_link</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movie genre. Because our database is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Mysql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we can manage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interogate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data with SQL (a programming language that enables us to work with that data)</a:t>
            </a:r>
          </a:p>
          <a:p>
            <a:endParaRPr lang="ro-RO" dirty="0"/>
          </a:p>
        </p:txBody>
      </p:sp>
      <p:sp>
        <p:nvSpPr>
          <p:cNvPr id="4" name="Slide Number Placeholder 3"/>
          <p:cNvSpPr>
            <a:spLocks noGrp="1"/>
          </p:cNvSpPr>
          <p:nvPr>
            <p:ph type="sldNum" sz="quarter" idx="5"/>
          </p:nvPr>
        </p:nvSpPr>
        <p:spPr/>
        <p:txBody>
          <a:bodyPr/>
          <a:lstStyle/>
          <a:p>
            <a:fld id="{E05981B8-177C-452C-BEC4-491BBE3688C7}" type="slidenum">
              <a:rPr lang="en-US" smtClean="0"/>
              <a:t>7</a:t>
            </a:fld>
            <a:endParaRPr lang="en-US"/>
          </a:p>
        </p:txBody>
      </p:sp>
    </p:spTree>
    <p:extLst>
      <p:ext uri="{BB962C8B-B14F-4D97-AF65-F5344CB8AC3E}">
        <p14:creationId xmlns:p14="http://schemas.microsoft.com/office/powerpoint/2010/main" val="45341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did it! Our application is running live. There was a lot of work on both sides frontend and backend. They are very different technologies and both of them needs to function properly otherwise the application is down. This was just an example of how these 2 "players" connects together in order to serve application's objective. In production there is one team that works with frontend and another team with backend. Both teams having the same goal to connect their work together and deliver a complete functional website.</a:t>
            </a:r>
          </a:p>
          <a:p>
            <a:endParaRPr lang="ro-RO" dirty="0"/>
          </a:p>
        </p:txBody>
      </p:sp>
      <p:sp>
        <p:nvSpPr>
          <p:cNvPr id="4" name="Slide Number Placeholder 3"/>
          <p:cNvSpPr>
            <a:spLocks noGrp="1"/>
          </p:cNvSpPr>
          <p:nvPr>
            <p:ph type="sldNum" sz="quarter" idx="5"/>
          </p:nvPr>
        </p:nvSpPr>
        <p:spPr/>
        <p:txBody>
          <a:bodyPr/>
          <a:lstStyle/>
          <a:p>
            <a:fld id="{E05981B8-177C-452C-BEC4-491BBE3688C7}" type="slidenum">
              <a:rPr lang="en-US" smtClean="0"/>
              <a:t>14</a:t>
            </a:fld>
            <a:endParaRPr lang="en-US"/>
          </a:p>
        </p:txBody>
      </p:sp>
    </p:spTree>
    <p:extLst>
      <p:ext uri="{BB962C8B-B14F-4D97-AF65-F5344CB8AC3E}">
        <p14:creationId xmlns:p14="http://schemas.microsoft.com/office/powerpoint/2010/main" val="330227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C2FEEF-4FB6-42BD-AD1F-99DC23819F59}" type="datetimeFigureOut">
              <a:rPr lang="en-US" smtClean="0"/>
              <a:t>5/14/2022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2843925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2FEEF-4FB6-42BD-AD1F-99DC23819F59}" type="datetimeFigureOut">
              <a:rPr lang="en-US" smtClean="0"/>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2910064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2FEEF-4FB6-42BD-AD1F-99DC23819F59}"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1423370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2FEEF-4FB6-42BD-AD1F-99DC23819F59}"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2261694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2FEEF-4FB6-42BD-AD1F-99DC23819F59}"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1315370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2FEEF-4FB6-42BD-AD1F-99DC23819F59}"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809492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2FEEF-4FB6-42BD-AD1F-99DC23819F59}"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3682842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2FEEF-4FB6-42BD-AD1F-99DC23819F59}"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2286768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2FEEF-4FB6-42BD-AD1F-99DC23819F59}"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3340716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2FEEF-4FB6-42BD-AD1F-99DC23819F59}"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4121791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2FEEF-4FB6-42BD-AD1F-99DC23819F59}" type="datetimeFigureOut">
              <a:rPr lang="en-US" smtClean="0"/>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1261639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C2FEEF-4FB6-42BD-AD1F-99DC23819F59}" type="datetimeFigureOut">
              <a:rPr lang="en-US" smtClean="0"/>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1736656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2FEEF-4FB6-42BD-AD1F-99DC23819F59}" type="datetimeFigureOut">
              <a:rPr lang="en-US" smtClean="0"/>
              <a:t>5/14/2022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3772205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C2FEEF-4FB6-42BD-AD1F-99DC23819F59}" type="datetimeFigureOut">
              <a:rPr lang="en-US" smtClean="0"/>
              <a:t>5/14/2022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4225319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2FEEF-4FB6-42BD-AD1F-99DC23819F59}" type="datetimeFigureOut">
              <a:rPr lang="en-US" smtClean="0"/>
              <a:t>5/14/2022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1456445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2FEEF-4FB6-42BD-AD1F-99DC23819F59}" type="datetimeFigureOut">
              <a:rPr lang="en-US" smtClean="0"/>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2631862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C2FEEF-4FB6-42BD-AD1F-99DC23819F59}" type="datetimeFigureOut">
              <a:rPr lang="en-US" smtClean="0"/>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4A73B-D196-4EEA-B60A-64AAA9EC1633}" type="slidenum">
              <a:rPr lang="en-US" smtClean="0"/>
              <a:t>‹#›</a:t>
            </a:fld>
            <a:endParaRPr lang="en-US"/>
          </a:p>
        </p:txBody>
      </p:sp>
    </p:spTree>
    <p:extLst>
      <p:ext uri="{BB962C8B-B14F-4D97-AF65-F5344CB8AC3E}">
        <p14:creationId xmlns:p14="http://schemas.microsoft.com/office/powerpoint/2010/main" val="787697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C2FEEF-4FB6-42BD-AD1F-99DC23819F59}" type="datetimeFigureOut">
              <a:rPr lang="en-US" smtClean="0"/>
              <a:t>5/14/2022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A4A73B-D196-4EEA-B60A-64AAA9EC1633}" type="slidenum">
              <a:rPr lang="en-US" smtClean="0"/>
              <a:t>‹#›</a:t>
            </a:fld>
            <a:endParaRPr lang="en-US"/>
          </a:p>
        </p:txBody>
      </p:sp>
    </p:spTree>
    <p:extLst>
      <p:ext uri="{BB962C8B-B14F-4D97-AF65-F5344CB8AC3E}">
        <p14:creationId xmlns:p14="http://schemas.microsoft.com/office/powerpoint/2010/main" val="25510183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hyperlink" Target="https://www.tutorialsteacher.com/nodejs/expressjs" TargetMode="External"/><Relationship Id="rId2" Type="http://schemas.openxmlformats.org/officeDocument/2006/relationships/hyperlink" Target="https://www.geeksforgeeks.org/frontend-vs-backend/" TargetMode="Externa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hyperlink" Target="https://www.ibm.com/docs/en/cics-ts/5.3?topic=protocol-http-request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microsoft.com/office/2007/relationships/hdphoto" Target="../media/hdphoto2.wdp"/><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5.xml"/><Relationship Id="rId5" Type="http://schemas.openxmlformats.org/officeDocument/2006/relationships/slide" Target="slide6.xml"/><Relationship Id="rId15" Type="http://schemas.microsoft.com/office/2007/relationships/hdphoto" Target="../media/hdphoto1.wdp"/><Relationship Id="rId10" Type="http://schemas.openxmlformats.org/officeDocument/2006/relationships/slide" Target="slide14.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D40C-600D-4211-8F8C-9471F8A74244}"/>
              </a:ext>
            </a:extLst>
          </p:cNvPr>
          <p:cNvSpPr>
            <a:spLocks noGrp="1"/>
          </p:cNvSpPr>
          <p:nvPr>
            <p:ph type="ctrTitle"/>
          </p:nvPr>
        </p:nvSpPr>
        <p:spPr>
          <a:xfrm>
            <a:off x="2928400" y="245534"/>
            <a:ext cx="8574622" cy="2775736"/>
          </a:xfrm>
          <a:ln>
            <a:noFill/>
          </a:ln>
          <a:effectLst>
            <a:outerShdw blurRad="63500" sx="102000" sy="102000" algn="ctr" rotWithShape="0">
              <a:prstClr val="black">
                <a:alpha val="40000"/>
              </a:prstClr>
            </a:outerShdw>
            <a:softEdge rad="12700"/>
          </a:effectLst>
          <a:scene3d>
            <a:camera prst="perspectiveFront"/>
            <a:lightRig rig="threePt" dir="t"/>
          </a:scene3d>
          <a:sp3d>
            <a:bevelT w="101600" prst="riblet"/>
          </a:sp3d>
        </p:spPr>
        <p:style>
          <a:lnRef idx="0">
            <a:scrgbClr r="0" g="0" b="0"/>
          </a:lnRef>
          <a:fillRef idx="1002">
            <a:schemeClr val="dk2"/>
          </a:fillRef>
          <a:effectRef idx="0">
            <a:scrgbClr r="0" g="0" b="0"/>
          </a:effectRef>
          <a:fontRef idx="minor">
            <a:schemeClr val="lt1"/>
          </a:fontRef>
        </p:style>
        <p:txBody>
          <a:bodyPr>
            <a:normAutofit/>
            <a:sp3d/>
          </a:bodyPr>
          <a:lstStyle/>
          <a:p>
            <a:pPr algn="ctr">
              <a:spcAft>
                <a:spcPts val="1200"/>
              </a:spcAft>
            </a:pPr>
            <a:r>
              <a:rPr lang="en-US" sz="4800" b="1" dirty="0">
                <a:ln w="0"/>
                <a:solidFill>
                  <a:srgbClr val="F3F4F4"/>
                </a:solidFill>
                <a:latin typeface="+mj-lt"/>
                <a:cs typeface="Times New Roman" panose="02020603050405020304" pitchFamily="18" charset="0"/>
              </a:rPr>
              <a:t>Web Application for Storing and Administrating a Movie Collection</a:t>
            </a:r>
          </a:p>
        </p:txBody>
      </p:sp>
      <p:sp>
        <p:nvSpPr>
          <p:cNvPr id="3" name="Subtitle 2">
            <a:extLst>
              <a:ext uri="{FF2B5EF4-FFF2-40B4-BE49-F238E27FC236}">
                <a16:creationId xmlns:a16="http://schemas.microsoft.com/office/drawing/2014/main" id="{953AABEF-64FA-4A57-9FAE-8C9601EAF2E9}"/>
              </a:ext>
            </a:extLst>
          </p:cNvPr>
          <p:cNvSpPr>
            <a:spLocks noGrp="1"/>
          </p:cNvSpPr>
          <p:nvPr>
            <p:ph type="subTitle" idx="1"/>
          </p:nvPr>
        </p:nvSpPr>
        <p:spPr>
          <a:xfrm>
            <a:off x="5083775" y="5325949"/>
            <a:ext cx="6987645" cy="1198694"/>
          </a:xfrm>
        </p:spPr>
        <p:txBody>
          <a:bodyPr>
            <a:noAutofit/>
            <a:scene3d>
              <a:camera prst="perspectiveFront"/>
              <a:lightRig rig="threePt" dir="t"/>
            </a:scene3d>
            <a:sp3d/>
          </a:bodyPr>
          <a:lstStyle/>
          <a:p>
            <a:r>
              <a:rPr lang="en-US" sz="2800" b="1" dirty="0">
                <a:ln w="0"/>
                <a:solidFill>
                  <a:schemeClr val="accent1"/>
                </a:solidFill>
              </a:rPr>
              <a:t>Mustea</a:t>
            </a:r>
            <a:r>
              <a:rPr lang="ro-RO" sz="2800" b="1" dirty="0">
                <a:ln w="0"/>
                <a:solidFill>
                  <a:schemeClr val="accent1"/>
                </a:solidFill>
              </a:rPr>
              <a:t>ță Andrei, Mircea Adrian</a:t>
            </a:r>
          </a:p>
        </p:txBody>
      </p:sp>
      <p:sp>
        <p:nvSpPr>
          <p:cNvPr id="5" name="TextBox 4">
            <a:extLst>
              <a:ext uri="{FF2B5EF4-FFF2-40B4-BE49-F238E27FC236}">
                <a16:creationId xmlns:a16="http://schemas.microsoft.com/office/drawing/2014/main" id="{8A351227-F273-8D04-2BB8-AB6591925479}"/>
              </a:ext>
            </a:extLst>
          </p:cNvPr>
          <p:cNvSpPr txBox="1"/>
          <p:nvPr/>
        </p:nvSpPr>
        <p:spPr>
          <a:xfrm>
            <a:off x="3048838" y="3836730"/>
            <a:ext cx="6094324" cy="1200329"/>
          </a:xfrm>
          <a:prstGeom prst="rect">
            <a:avLst/>
          </a:prstGeom>
          <a:noFill/>
        </p:spPr>
        <p:txBody>
          <a:bodyPr wrap="square">
            <a:spAutoFit/>
          </a:bodyPr>
          <a:lstStyle/>
          <a:p>
            <a:r>
              <a:rPr lang="ro-RO" sz="2400" b="1" dirty="0" err="1">
                <a:ln w="0"/>
                <a:effectLst>
                  <a:innerShdw blurRad="114300">
                    <a:prstClr val="black"/>
                  </a:innerShdw>
                </a:effectLst>
              </a:rPr>
              <a:t>Coordinator</a:t>
            </a:r>
            <a:r>
              <a:rPr lang="ro-RO" sz="2400" b="1" dirty="0">
                <a:ln w="0"/>
                <a:effectLst>
                  <a:innerShdw blurRad="114300">
                    <a:prstClr val="black"/>
                  </a:innerShdw>
                </a:effectLst>
              </a:rPr>
              <a:t>:</a:t>
            </a:r>
          </a:p>
          <a:p>
            <a:r>
              <a:rPr lang="ro-RO" sz="2400" dirty="0">
                <a:ln w="0"/>
                <a:effectLst>
                  <a:innerShdw blurRad="114300">
                    <a:prstClr val="black"/>
                  </a:innerShdw>
                </a:effectLst>
              </a:rPr>
              <a:t>	 </a:t>
            </a:r>
            <a:r>
              <a:rPr lang="ro-RO" sz="2400" dirty="0" err="1">
                <a:ln w="0"/>
                <a:effectLst>
                  <a:innerShdw blurRad="114300">
                    <a:prstClr val="black"/>
                  </a:innerShdw>
                </a:effectLst>
              </a:rPr>
              <a:t>phD</a:t>
            </a:r>
            <a:r>
              <a:rPr lang="ro-RO" sz="2400" dirty="0">
                <a:ln w="0"/>
                <a:effectLst>
                  <a:innerShdw blurRad="114300">
                    <a:prstClr val="black"/>
                  </a:innerShdw>
                </a:effectLst>
              </a:rPr>
              <a:t> </a:t>
            </a:r>
            <a:r>
              <a:rPr lang="ro-RO" sz="2400" dirty="0" err="1">
                <a:ln w="0"/>
                <a:effectLst>
                  <a:innerShdw blurRad="114300">
                    <a:prstClr val="black"/>
                  </a:innerShdw>
                </a:effectLst>
              </a:rPr>
              <a:t>lecturer</a:t>
            </a:r>
            <a:r>
              <a:rPr lang="ro-RO" sz="2400" dirty="0">
                <a:ln w="0"/>
                <a:effectLst>
                  <a:innerShdw blurRad="114300">
                    <a:prstClr val="black"/>
                  </a:innerShdw>
                </a:effectLst>
              </a:rPr>
              <a:t> </a:t>
            </a:r>
            <a:r>
              <a:rPr lang="en-US" sz="2400" b="1" dirty="0">
                <a:ln w="0"/>
                <a:solidFill>
                  <a:schemeClr val="accent1"/>
                </a:solidFill>
              </a:rPr>
              <a:t>Maria </a:t>
            </a:r>
            <a:r>
              <a:rPr lang="en-US" sz="2400" b="1" dirty="0" err="1">
                <a:ln w="0"/>
                <a:solidFill>
                  <a:schemeClr val="accent1"/>
                </a:solidFill>
              </a:rPr>
              <a:t>Muntean</a:t>
            </a:r>
            <a:endParaRPr lang="ro-RO" sz="2400" b="1" dirty="0">
              <a:ln w="0"/>
              <a:solidFill>
                <a:schemeClr val="accent1"/>
              </a:solidFill>
            </a:endParaRPr>
          </a:p>
          <a:p>
            <a:r>
              <a:rPr lang="ro-RO" sz="2400" dirty="0">
                <a:ln w="0"/>
                <a:solidFill>
                  <a:schemeClr val="accent1"/>
                </a:solidFill>
                <a:effectLst>
                  <a:innerShdw blurRad="114300">
                    <a:prstClr val="black"/>
                  </a:innerShdw>
                </a:effectLst>
              </a:rPr>
              <a:t>	 </a:t>
            </a:r>
            <a:r>
              <a:rPr lang="en-US" sz="2400" dirty="0">
                <a:ln w="0"/>
                <a:effectLst>
                  <a:innerShdw blurRad="114300">
                    <a:prstClr val="black"/>
                  </a:innerShdw>
                </a:effectLst>
              </a:rPr>
              <a:t>assist. prof</a:t>
            </a:r>
            <a:r>
              <a:rPr lang="ro-RO" sz="2400" dirty="0">
                <a:ln w="0"/>
                <a:effectLst>
                  <a:innerShdw blurRad="114300">
                    <a:prstClr val="black"/>
                  </a:innerShdw>
                </a:effectLst>
              </a:rPr>
              <a:t>. </a:t>
            </a:r>
            <a:r>
              <a:rPr lang="en-US" sz="2400" b="1" dirty="0">
                <a:ln w="0"/>
                <a:solidFill>
                  <a:schemeClr val="accent1"/>
                </a:solidFill>
              </a:rPr>
              <a:t>Liana </a:t>
            </a:r>
            <a:r>
              <a:rPr lang="ro-RO" sz="2400" b="1" dirty="0">
                <a:ln w="0"/>
                <a:solidFill>
                  <a:schemeClr val="accent1"/>
                </a:solidFill>
              </a:rPr>
              <a:t>Luminița Boca</a:t>
            </a:r>
            <a:r>
              <a:rPr lang="en-US" sz="2400" b="1" dirty="0">
                <a:ln w="0"/>
                <a:solidFill>
                  <a:schemeClr val="accent1"/>
                </a:solidFill>
              </a:rPr>
              <a:t> </a:t>
            </a:r>
            <a:endParaRPr lang="en-US" sz="1800" b="1" dirty="0">
              <a:ln w="0"/>
              <a:gradFill>
                <a:gsLst>
                  <a:gs pos="21000">
                    <a:srgbClr val="53575C"/>
                  </a:gs>
                  <a:gs pos="88000">
                    <a:srgbClr val="C5C7CA"/>
                  </a:gs>
                </a:gsLst>
                <a:lin ang="5400000"/>
              </a:gradFill>
            </a:endParaRPr>
          </a:p>
        </p:txBody>
      </p:sp>
      <p:pic>
        <p:nvPicPr>
          <p:cNvPr id="1028" name="Picture 4" descr="slider-logo">
            <a:extLst>
              <a:ext uri="{FF2B5EF4-FFF2-40B4-BE49-F238E27FC236}">
                <a16:creationId xmlns:a16="http://schemas.microsoft.com/office/drawing/2014/main" id="{80923552-0FD6-7F67-D974-66BE9210DFCA}"/>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sharpenSoften amount="-50000"/>
                    </a14:imgEffect>
                    <a14:imgEffect>
                      <a14:colorTemperature colorTemp="112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67081" y="4779818"/>
            <a:ext cx="1787652"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46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F838C-1D82-4ADD-B3D5-231DB395052F}"/>
              </a:ext>
            </a:extLst>
          </p:cNvPr>
          <p:cNvSpPr>
            <a:spLocks noGrp="1"/>
          </p:cNvSpPr>
          <p:nvPr>
            <p:ph idx="1"/>
          </p:nvPr>
        </p:nvSpPr>
        <p:spPr>
          <a:xfrm>
            <a:off x="1484309" y="1493132"/>
            <a:ext cx="4997513" cy="4890305"/>
          </a:xfrm>
        </p:spPr>
        <p:txBody>
          <a:bodyPr>
            <a:normAutofit/>
          </a:bodyPr>
          <a:lstStyle/>
          <a:p>
            <a:pPr algn="just"/>
            <a:r>
              <a:rPr lang="en-US" dirty="0"/>
              <a:t>If we look at the example above the expanded function </a:t>
            </a:r>
            <a:r>
              <a:rPr lang="en-US" b="1" dirty="0" err="1"/>
              <a:t>router.get</a:t>
            </a:r>
            <a:r>
              <a:rPr lang="en-US" b="1" dirty="0"/>
              <a:t> ('/', … </a:t>
            </a:r>
            <a:r>
              <a:rPr lang="en-US" dirty="0"/>
              <a:t>refers to the endpoint "/movie</a:t>
            </a:r>
            <a:r>
              <a:rPr lang="en-US" b="1" dirty="0"/>
              <a:t>/</a:t>
            </a:r>
            <a:r>
              <a:rPr lang="en-US" dirty="0"/>
              <a:t>". </a:t>
            </a:r>
            <a:endParaRPr lang="ro-RO" dirty="0"/>
          </a:p>
          <a:p>
            <a:pPr algn="just"/>
            <a:r>
              <a:rPr lang="en-US" dirty="0"/>
              <a:t>all the code inside will be executed. </a:t>
            </a:r>
            <a:endParaRPr lang="ro-RO" dirty="0"/>
          </a:p>
          <a:p>
            <a:pPr algn="just"/>
            <a:r>
              <a:rPr lang="en-US" dirty="0"/>
              <a:t>This function will call </a:t>
            </a:r>
            <a:r>
              <a:rPr lang="en-US" dirty="0" err="1"/>
              <a:t>getMovies</a:t>
            </a:r>
            <a:r>
              <a:rPr lang="en-US" dirty="0"/>
              <a:t>() wich basically executes an SQL querry to get all the movies from the database.res.json </a:t>
            </a:r>
            <a:r>
              <a:rPr lang="en-US" b="1" dirty="0"/>
              <a:t>send the resul to the client</a:t>
            </a:r>
            <a:r>
              <a:rPr lang="en-US" dirty="0"/>
              <a:t> in a JSON format</a:t>
            </a:r>
            <a:endParaRPr lang="en-US" sz="2000" dirty="0"/>
          </a:p>
        </p:txBody>
      </p:sp>
      <p:sp>
        <p:nvSpPr>
          <p:cNvPr id="9" name="TextBox 8">
            <a:extLst>
              <a:ext uri="{FF2B5EF4-FFF2-40B4-BE49-F238E27FC236}">
                <a16:creationId xmlns:a16="http://schemas.microsoft.com/office/drawing/2014/main" id="{8E973D28-1E7A-4D9F-9219-53DB5E2530AB}"/>
              </a:ext>
            </a:extLst>
          </p:cNvPr>
          <p:cNvSpPr txBox="1"/>
          <p:nvPr/>
        </p:nvSpPr>
        <p:spPr>
          <a:xfrm>
            <a:off x="6735740" y="2554572"/>
            <a:ext cx="4997513" cy="2767424"/>
          </a:xfrm>
          <a:prstGeom prst="rect">
            <a:avLst/>
          </a:prstGeom>
          <a:solidFill>
            <a:schemeClr val="tx1"/>
          </a:solidFill>
        </p:spPr>
        <p:txBody>
          <a:bodyPr wrap="square" rtlCol="0">
            <a:spAutoFit/>
          </a:bodyPr>
          <a:lstStyle/>
          <a:p>
            <a:pPr indent="228600">
              <a:lnSpc>
                <a:spcPts val="1425"/>
              </a:lnSpc>
              <a:tabLst>
                <a:tab pos="228600" algn="l"/>
              </a:tabLst>
            </a:pPr>
            <a:r>
              <a:rPr lang="en-US" sz="1050" dirty="0" err="1">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get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async</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req</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next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try</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const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movies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05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await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getMovies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req</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query</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page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json</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movies: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movies</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05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catch</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err</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console</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`Error while getting movies `</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err</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message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next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err</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err="1">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put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'/update'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async</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req</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next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err="1">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delete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'/delete'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async</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req</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next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indent="228600">
              <a:lnSpc>
                <a:spcPts val="1425"/>
              </a:lnSpc>
              <a:tabLst>
                <a:tab pos="228600" algn="l"/>
              </a:tabLst>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05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module</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exports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05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p>
        </p:txBody>
      </p:sp>
      <p:sp>
        <p:nvSpPr>
          <p:cNvPr id="4" name="Title 1">
            <a:extLst>
              <a:ext uri="{FF2B5EF4-FFF2-40B4-BE49-F238E27FC236}">
                <a16:creationId xmlns:a16="http://schemas.microsoft.com/office/drawing/2014/main" id="{072B897B-1D64-558A-21F2-7F8A78AF2634}"/>
              </a:ext>
            </a:extLst>
          </p:cNvPr>
          <p:cNvSpPr>
            <a:spLocks noGrp="1"/>
          </p:cNvSpPr>
          <p:nvPr>
            <p:ph type="title"/>
          </p:nvPr>
        </p:nvSpPr>
        <p:spPr>
          <a:xfrm>
            <a:off x="1484309" y="190500"/>
            <a:ext cx="10018713" cy="1212787"/>
          </a:xfrm>
        </p:spPr>
        <p:txBody>
          <a:bodyPr>
            <a:normAutofit/>
          </a:bodyPr>
          <a:lstStyle/>
          <a:p>
            <a:r>
              <a:rPr lang="en-US" sz="5400" b="1" dirty="0">
                <a:ln w="0"/>
                <a:solidFill>
                  <a:schemeClr val="accent1"/>
                </a:solidFill>
                <a:cs typeface="Times New Roman" panose="02020603050405020304" pitchFamily="18" charset="0"/>
              </a:rPr>
              <a:t>Express Route</a:t>
            </a:r>
          </a:p>
        </p:txBody>
      </p:sp>
      <p:sp>
        <p:nvSpPr>
          <p:cNvPr id="5" name="TextBox 4">
            <a:extLst>
              <a:ext uri="{FF2B5EF4-FFF2-40B4-BE49-F238E27FC236}">
                <a16:creationId xmlns:a16="http://schemas.microsoft.com/office/drawing/2014/main" id="{DB55A0EB-6C6E-F852-DA5D-DE8D0DC8E985}"/>
              </a:ext>
            </a:extLst>
          </p:cNvPr>
          <p:cNvSpPr txBox="1"/>
          <p:nvPr/>
        </p:nvSpPr>
        <p:spPr>
          <a:xfrm>
            <a:off x="0" y="273969"/>
            <a:ext cx="622927" cy="3155031"/>
          </a:xfrm>
          <a:prstGeom prst="rect">
            <a:avLst/>
          </a:prstGeom>
          <a:noFill/>
        </p:spPr>
        <p:txBody>
          <a:bodyPr vert="wordArtVert" wrap="square">
            <a:spAutoFit/>
          </a:bodyPr>
          <a:lstStyle/>
          <a:p>
            <a:r>
              <a:rPr lang="en-GB" sz="2400" b="1" dirty="0">
                <a:solidFill>
                  <a:srgbClr val="A50021"/>
                </a:solidFill>
              </a:rPr>
              <a:t>Step </a:t>
            </a:r>
            <a:r>
              <a:rPr lang="ro-RO" sz="2400" b="1" dirty="0">
                <a:solidFill>
                  <a:srgbClr val="A50021"/>
                </a:solidFill>
              </a:rPr>
              <a:t>2</a:t>
            </a:r>
            <a:r>
              <a:rPr lang="en-GB" sz="2400" b="1" dirty="0">
                <a:solidFill>
                  <a:srgbClr val="A50021"/>
                </a:solidFill>
              </a:rPr>
              <a:t> </a:t>
            </a:r>
          </a:p>
        </p:txBody>
      </p:sp>
      <p:pic>
        <p:nvPicPr>
          <p:cNvPr id="6" name="Picture 5" descr="slider-logo">
            <a:extLst>
              <a:ext uri="{FF2B5EF4-FFF2-40B4-BE49-F238E27FC236}">
                <a16:creationId xmlns:a16="http://schemas.microsoft.com/office/drawing/2014/main" id="{2F08E924-AE34-5221-A353-3CA7A5D1FD9C}"/>
              </a:ext>
            </a:extLst>
          </p:cNvPr>
          <p:cNvPicPr>
            <a:picLocks noChangeAspect="1" noChangeArrowheads="1"/>
          </p:cNvPicPr>
          <p:nvPr/>
        </p:nvPicPr>
        <p:blipFill>
          <a:blip r:embed="rId2">
            <a:alphaModFix/>
            <a:duotone>
              <a:prstClr val="black"/>
              <a:schemeClr val="tx2">
                <a:tint val="45000"/>
                <a:satMod val="400000"/>
              </a:schemeClr>
            </a:duotone>
            <a:extLst>
              <a:ext uri="{BEBA8EAE-BF5A-486C-A8C5-ECC9F3942E4B}">
                <a14:imgProps xmlns:a14="http://schemas.microsoft.com/office/drawing/2010/main">
                  <a14:imgLayer r:embed="rId3">
                    <a14:imgEffect>
                      <a14:sharpenSoften amount="-50000"/>
                    </a14:imgEffect>
                    <a14:imgEffect>
                      <a14:colorTemperature colorTemp="112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910834" y="196243"/>
            <a:ext cx="1281165" cy="139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707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1586D-9D3E-40B1-B721-01C67AAC3874}"/>
              </a:ext>
            </a:extLst>
          </p:cNvPr>
          <p:cNvSpPr>
            <a:spLocks noGrp="1"/>
          </p:cNvSpPr>
          <p:nvPr>
            <p:ph idx="1"/>
          </p:nvPr>
        </p:nvSpPr>
        <p:spPr>
          <a:xfrm>
            <a:off x="1233334" y="1564958"/>
            <a:ext cx="5360112" cy="5451810"/>
          </a:xfrm>
        </p:spPr>
        <p:txBody>
          <a:bodyPr>
            <a:normAutofit/>
          </a:bodyPr>
          <a:lstStyle/>
          <a:p>
            <a:pPr marL="342900" lvl="0" indent="-342900" algn="just">
              <a:lnSpc>
                <a:spcPct val="107000"/>
              </a:lnSpc>
              <a:spcBef>
                <a:spcPts val="0"/>
              </a:spcBef>
              <a:spcAft>
                <a:spcPts val="0"/>
              </a:spcAft>
              <a:buFont typeface="Symbol" panose="05050102010706020507" pitchFamily="18" charset="2"/>
              <a:buChar char=""/>
              <a:tabLst>
                <a:tab pos="228600" algn="l"/>
              </a:tabLst>
            </a:pPr>
            <a:r>
              <a:rPr lang="en-US" sz="2300" b="1" dirty="0">
                <a:effectLst/>
                <a:ea typeface="Calibri" panose="020F0502020204030204" pitchFamily="34" charset="0"/>
                <a:cs typeface="Times New Roman" panose="02020603050405020304" pitchFamily="18" charset="0"/>
              </a:rPr>
              <a:t>Html</a:t>
            </a:r>
            <a:r>
              <a:rPr lang="en-US" sz="2300" dirty="0">
                <a:effectLst/>
                <a:ea typeface="Calibri" panose="020F0502020204030204" pitchFamily="34" charset="0"/>
                <a:cs typeface="Times New Roman" panose="02020603050405020304" pitchFamily="18" charset="0"/>
              </a:rPr>
              <a:t> - language that determines how documents and web pages are displayed in a web browser</a:t>
            </a:r>
          </a:p>
          <a:p>
            <a:pPr marL="342900" lvl="0" indent="-342900" algn="just">
              <a:lnSpc>
                <a:spcPct val="107000"/>
              </a:lnSpc>
              <a:spcBef>
                <a:spcPts val="0"/>
              </a:spcBef>
              <a:spcAft>
                <a:spcPts val="0"/>
              </a:spcAft>
              <a:buFont typeface="Symbol" panose="05050102010706020507" pitchFamily="18" charset="2"/>
              <a:buChar char=""/>
              <a:tabLst>
                <a:tab pos="228600" algn="l"/>
              </a:tabLst>
            </a:pPr>
            <a:r>
              <a:rPr lang="en-US" sz="2300" b="1" dirty="0" err="1">
                <a:effectLst/>
                <a:ea typeface="Calibri" panose="020F0502020204030204" pitchFamily="34" charset="0"/>
                <a:cs typeface="Times New Roman" panose="02020603050405020304" pitchFamily="18" charset="0"/>
              </a:rPr>
              <a:t>Css</a:t>
            </a:r>
            <a:r>
              <a:rPr lang="en-US" sz="2300" dirty="0">
                <a:effectLst/>
                <a:ea typeface="Calibri" panose="020F0502020204030204" pitchFamily="34" charset="0"/>
                <a:cs typeface="Times New Roman" panose="02020603050405020304" pitchFamily="18" charset="0"/>
              </a:rPr>
              <a:t> - a popular style sheet language that determines how a document created in HTML is styled (colors, font styles, layout and responsive features).</a:t>
            </a:r>
          </a:p>
          <a:p>
            <a:pPr marL="342900" lvl="0" indent="-342900" algn="just">
              <a:lnSpc>
                <a:spcPct val="107000"/>
              </a:lnSpc>
              <a:spcBef>
                <a:spcPts val="0"/>
              </a:spcBef>
              <a:spcAft>
                <a:spcPts val="0"/>
              </a:spcAft>
              <a:buFont typeface="Symbol" panose="05050102010706020507" pitchFamily="18" charset="2"/>
              <a:buChar char=""/>
              <a:tabLst>
                <a:tab pos="228600" algn="l"/>
              </a:tabLst>
            </a:pPr>
            <a:r>
              <a:rPr lang="en-US" sz="2300" b="1" dirty="0" err="1">
                <a:effectLst/>
                <a:ea typeface="Calibri" panose="020F0502020204030204" pitchFamily="34" charset="0"/>
                <a:cs typeface="Times New Roman" panose="02020603050405020304" pitchFamily="18" charset="0"/>
              </a:rPr>
              <a:t>Javascript</a:t>
            </a:r>
            <a:r>
              <a:rPr lang="en-US" sz="2300" dirty="0">
                <a:effectLst/>
                <a:ea typeface="Calibri" panose="020F0502020204030204" pitchFamily="34" charset="0"/>
                <a:cs typeface="Times New Roman" panose="02020603050405020304" pitchFamily="18" charset="0"/>
              </a:rPr>
              <a:t> – allows you to change CSS and HTML elements on your website after the site has been loaded, which gives you the ability to make your site more interactive and engaging for</a:t>
            </a:r>
            <a:r>
              <a:rPr lang="ro-RO" sz="2300" dirty="0">
                <a:effectLst/>
                <a:ea typeface="Calibri" panose="020F0502020204030204" pitchFamily="34" charset="0"/>
                <a:cs typeface="Times New Roman" panose="02020603050405020304" pitchFamily="18" charset="0"/>
              </a:rPr>
              <a:t> </a:t>
            </a:r>
          </a:p>
          <a:p>
            <a:pPr marL="0" lvl="0" indent="0" algn="just">
              <a:lnSpc>
                <a:spcPct val="107000"/>
              </a:lnSpc>
              <a:spcBef>
                <a:spcPts val="0"/>
              </a:spcBef>
              <a:spcAft>
                <a:spcPts val="0"/>
              </a:spcAft>
              <a:buNone/>
              <a:tabLst>
                <a:tab pos="228600" algn="l"/>
              </a:tabLst>
            </a:pPr>
            <a:r>
              <a:rPr lang="ro-RO" sz="2300" dirty="0">
                <a:ea typeface="Calibri" panose="020F0502020204030204" pitchFamily="34" charset="0"/>
                <a:cs typeface="Times New Roman" panose="02020603050405020304" pitchFamily="18" charset="0"/>
              </a:rPr>
              <a:t>				</a:t>
            </a:r>
            <a:r>
              <a:rPr lang="en-US" sz="2300" dirty="0">
                <a:effectLst/>
                <a:ea typeface="Calibri" panose="020F0502020204030204" pitchFamily="34" charset="0"/>
                <a:cs typeface="Times New Roman" panose="02020603050405020304" pitchFamily="18" charset="0"/>
              </a:rPr>
              <a:t>users. </a:t>
            </a:r>
          </a:p>
        </p:txBody>
      </p:sp>
      <p:sp>
        <p:nvSpPr>
          <p:cNvPr id="7" name="Title 1">
            <a:extLst>
              <a:ext uri="{FF2B5EF4-FFF2-40B4-BE49-F238E27FC236}">
                <a16:creationId xmlns:a16="http://schemas.microsoft.com/office/drawing/2014/main" id="{0CCC86BD-A3DB-4925-8780-4D22FF499B88}"/>
              </a:ext>
            </a:extLst>
          </p:cNvPr>
          <p:cNvSpPr>
            <a:spLocks noGrp="1"/>
          </p:cNvSpPr>
          <p:nvPr>
            <p:ph type="title"/>
          </p:nvPr>
        </p:nvSpPr>
        <p:spPr>
          <a:xfrm>
            <a:off x="1429988" y="92421"/>
            <a:ext cx="10018713" cy="1064913"/>
          </a:xfrm>
        </p:spPr>
        <p:txBody>
          <a:bodyPr>
            <a:normAutofit/>
          </a:bodyPr>
          <a:lstStyle/>
          <a:p>
            <a:r>
              <a:rPr lang="en-US" sz="5400" b="1" dirty="0" err="1">
                <a:ln w="0"/>
                <a:solidFill>
                  <a:schemeClr val="accent1"/>
                </a:solidFill>
                <a:cs typeface="Times New Roman" panose="02020603050405020304" pitchFamily="18" charset="0"/>
              </a:rPr>
              <a:t>FrontEnd</a:t>
            </a:r>
            <a:r>
              <a:rPr lang="en-US" sz="5400" b="1" dirty="0">
                <a:ln w="0"/>
                <a:solidFill>
                  <a:schemeClr val="accent1"/>
                </a:solidFill>
                <a:cs typeface="Times New Roman" panose="02020603050405020304" pitchFamily="18" charset="0"/>
              </a:rPr>
              <a:t> Interface</a:t>
            </a:r>
          </a:p>
        </p:txBody>
      </p:sp>
      <p:pic>
        <p:nvPicPr>
          <p:cNvPr id="8" name="Picture 7">
            <a:extLst>
              <a:ext uri="{FF2B5EF4-FFF2-40B4-BE49-F238E27FC236}">
                <a16:creationId xmlns:a16="http://schemas.microsoft.com/office/drawing/2014/main" id="{EFB4ABC6-0B8E-4CB7-8628-11147342A6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66951" y="1886538"/>
            <a:ext cx="5186832" cy="4345663"/>
          </a:xfrm>
          <a:prstGeom prst="rect">
            <a:avLst/>
          </a:prstGeom>
          <a:noFill/>
          <a:ln>
            <a:noFill/>
          </a:ln>
        </p:spPr>
      </p:pic>
      <p:sp>
        <p:nvSpPr>
          <p:cNvPr id="6" name="TextBox 5">
            <a:extLst>
              <a:ext uri="{FF2B5EF4-FFF2-40B4-BE49-F238E27FC236}">
                <a16:creationId xmlns:a16="http://schemas.microsoft.com/office/drawing/2014/main" id="{5B57B516-39A2-5217-F46D-C99E800A67FF}"/>
              </a:ext>
            </a:extLst>
          </p:cNvPr>
          <p:cNvSpPr txBox="1"/>
          <p:nvPr/>
        </p:nvSpPr>
        <p:spPr>
          <a:xfrm>
            <a:off x="1577052" y="1104779"/>
            <a:ext cx="7358604" cy="532903"/>
          </a:xfrm>
          <a:prstGeom prst="rect">
            <a:avLst/>
          </a:prstGeom>
          <a:noFill/>
        </p:spPr>
        <p:txBody>
          <a:bodyPr wrap="square">
            <a:spAutoFit/>
          </a:bodyPr>
          <a:lstStyle/>
          <a:p>
            <a:pPr indent="0" algn="just">
              <a:lnSpc>
                <a:spcPct val="107000"/>
              </a:lnSpc>
              <a:spcBef>
                <a:spcPts val="0"/>
              </a:spcBef>
              <a:spcAft>
                <a:spcPts val="0"/>
              </a:spcAft>
              <a:buNone/>
              <a:tabLst>
                <a:tab pos="228600" algn="l"/>
              </a:tabLst>
            </a:pPr>
            <a:r>
              <a:rPr lang="en-US" sz="2800" b="1" dirty="0">
                <a:solidFill>
                  <a:srgbClr val="A50021"/>
                </a:solidFill>
                <a:effectLst/>
                <a:ea typeface="Calibri" panose="020F0502020204030204" pitchFamily="34" charset="0"/>
                <a:cs typeface="Times New Roman" panose="02020603050405020304" pitchFamily="18" charset="0"/>
              </a:rPr>
              <a:t>In building the website interface we've used:</a:t>
            </a:r>
          </a:p>
        </p:txBody>
      </p:sp>
      <p:sp>
        <p:nvSpPr>
          <p:cNvPr id="9" name="TextBox 8">
            <a:extLst>
              <a:ext uri="{FF2B5EF4-FFF2-40B4-BE49-F238E27FC236}">
                <a16:creationId xmlns:a16="http://schemas.microsoft.com/office/drawing/2014/main" id="{C50EB4F6-BF71-CBAD-AF7A-6AF7080EB9DF}"/>
              </a:ext>
            </a:extLst>
          </p:cNvPr>
          <p:cNvSpPr txBox="1"/>
          <p:nvPr/>
        </p:nvSpPr>
        <p:spPr>
          <a:xfrm>
            <a:off x="0" y="273969"/>
            <a:ext cx="622927" cy="3155031"/>
          </a:xfrm>
          <a:prstGeom prst="rect">
            <a:avLst/>
          </a:prstGeom>
          <a:noFill/>
        </p:spPr>
        <p:txBody>
          <a:bodyPr vert="wordArtVert" wrap="square">
            <a:spAutoFit/>
          </a:bodyPr>
          <a:lstStyle/>
          <a:p>
            <a:r>
              <a:rPr lang="en-GB" sz="2400" b="1" dirty="0">
                <a:solidFill>
                  <a:srgbClr val="A50021"/>
                </a:solidFill>
              </a:rPr>
              <a:t>Step </a:t>
            </a:r>
            <a:r>
              <a:rPr lang="ro-RO" sz="2400" b="1" dirty="0">
                <a:solidFill>
                  <a:srgbClr val="A50021"/>
                </a:solidFill>
              </a:rPr>
              <a:t>2</a:t>
            </a:r>
            <a:r>
              <a:rPr lang="en-GB" sz="2400" b="1" dirty="0">
                <a:solidFill>
                  <a:srgbClr val="A50021"/>
                </a:solidFill>
              </a:rPr>
              <a:t> </a:t>
            </a:r>
          </a:p>
        </p:txBody>
      </p:sp>
      <p:pic>
        <p:nvPicPr>
          <p:cNvPr id="10" name="Picture 9" descr="slider-logo">
            <a:extLst>
              <a:ext uri="{FF2B5EF4-FFF2-40B4-BE49-F238E27FC236}">
                <a16:creationId xmlns:a16="http://schemas.microsoft.com/office/drawing/2014/main" id="{C2FBBEAA-3C85-666A-E4C9-05F1493DBB9C}"/>
              </a:ext>
            </a:extLst>
          </p:cNvPr>
          <p:cNvPicPr>
            <a:picLocks noChangeAspect="1" noChangeArrowheads="1"/>
          </p:cNvPicPr>
          <p:nvPr/>
        </p:nvPicPr>
        <p:blipFill>
          <a:blip r:embed="rId3">
            <a:alphaModFix/>
            <a:duotone>
              <a:prstClr val="black"/>
              <a:schemeClr val="tx2">
                <a:tint val="45000"/>
                <a:satMod val="400000"/>
              </a:schemeClr>
            </a:duotone>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910834" y="196243"/>
            <a:ext cx="1281165" cy="139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453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EBEF3-975D-463A-A82E-5E90793841AD}"/>
              </a:ext>
            </a:extLst>
          </p:cNvPr>
          <p:cNvSpPr>
            <a:spLocks noGrp="1"/>
          </p:cNvSpPr>
          <p:nvPr>
            <p:ph idx="1"/>
          </p:nvPr>
        </p:nvSpPr>
        <p:spPr>
          <a:xfrm>
            <a:off x="1496152" y="537182"/>
            <a:ext cx="10018713" cy="2860895"/>
          </a:xfrm>
        </p:spPr>
        <p:txBody>
          <a:bodyPr>
            <a:normAutofit/>
          </a:bodyPr>
          <a:lstStyle/>
          <a:p>
            <a:pPr algn="just">
              <a:spcBef>
                <a:spcPts val="0"/>
              </a:spcBef>
              <a:spcAft>
                <a:spcPts val="0"/>
              </a:spcAft>
            </a:pPr>
            <a:r>
              <a:rPr lang="en-US" sz="1900" b="1" dirty="0">
                <a:effectLst/>
                <a:ea typeface="Calibri" panose="020F0502020204030204" pitchFamily="34" charset="0"/>
                <a:cs typeface="Times New Roman" panose="02020603050405020304" pitchFamily="18" charset="0"/>
              </a:rPr>
              <a:t>Add Movie Modal</a:t>
            </a:r>
            <a:r>
              <a:rPr lang="en-US" sz="1900" dirty="0">
                <a:effectLst/>
                <a:ea typeface="Calibri" panose="020F0502020204030204" pitchFamily="34" charset="0"/>
                <a:cs typeface="Times New Roman" panose="02020603050405020304" pitchFamily="18" charset="0"/>
              </a:rPr>
              <a:t> – is that part where the client is allowed to add a new movie to the library. The information from dialog's form is being  send to the backend </a:t>
            </a:r>
            <a:r>
              <a:rPr lang="en-US" sz="1900" dirty="0" err="1">
                <a:effectLst/>
                <a:ea typeface="Calibri" panose="020F0502020204030204" pitchFamily="34" charset="0"/>
                <a:cs typeface="Times New Roman" panose="02020603050405020304" pitchFamily="18" charset="0"/>
              </a:rPr>
              <a:t>api</a:t>
            </a:r>
            <a:r>
              <a:rPr lang="en-US" sz="1900" dirty="0">
                <a:effectLst/>
                <a:ea typeface="Calibri" panose="020F0502020204030204" pitchFamily="34" charset="0"/>
                <a:cs typeface="Times New Roman" panose="02020603050405020304" pitchFamily="18" charset="0"/>
              </a:rPr>
              <a:t> and then processed to be saved into database. </a:t>
            </a:r>
            <a:r>
              <a:rPr lang="en-US" sz="1900" b="1" dirty="0">
                <a:effectLst/>
                <a:ea typeface="Calibri" panose="020F0502020204030204" pitchFamily="34" charset="0"/>
                <a:cs typeface="Times New Roman" panose="02020603050405020304" pitchFamily="18" charset="0"/>
              </a:rPr>
              <a:t>Edit Movie Modal </a:t>
            </a:r>
            <a:r>
              <a:rPr lang="en-US" sz="1900" dirty="0">
                <a:effectLst/>
                <a:ea typeface="Calibri" panose="020F0502020204030204" pitchFamily="34" charset="0"/>
                <a:cs typeface="Times New Roman" panose="02020603050405020304" pitchFamily="18" charset="0"/>
              </a:rPr>
              <a:t>acts similar, but it allows us to edit a movie already created.</a:t>
            </a:r>
          </a:p>
          <a:p>
            <a:pPr algn="just">
              <a:spcBef>
                <a:spcPts val="0"/>
              </a:spcBef>
              <a:spcAft>
                <a:spcPts val="0"/>
              </a:spcAft>
            </a:pPr>
            <a:r>
              <a:rPr lang="en-US" sz="1900" b="1" dirty="0">
                <a:effectLst/>
                <a:ea typeface="Calibri" panose="020F0502020204030204" pitchFamily="34" charset="0"/>
              </a:rPr>
              <a:t>Movie Info Modal</a:t>
            </a:r>
            <a:r>
              <a:rPr lang="en-US" sz="1900" dirty="0">
                <a:effectLst/>
                <a:ea typeface="Calibri" panose="020F0502020204030204" pitchFamily="34" charset="0"/>
              </a:rPr>
              <a:t> – By selecting a movie a popup will show up with more details, including release year, movie trailer and description. For more info you can go straight to </a:t>
            </a:r>
            <a:r>
              <a:rPr lang="en-US" sz="1900" dirty="0" err="1">
                <a:effectLst/>
                <a:ea typeface="Calibri" panose="020F0502020204030204" pitchFamily="34" charset="0"/>
              </a:rPr>
              <a:t>imdb</a:t>
            </a:r>
            <a:r>
              <a:rPr lang="en-US" sz="1900" dirty="0">
                <a:effectLst/>
                <a:ea typeface="Calibri" panose="020F0502020204030204" pitchFamily="34" charset="0"/>
              </a:rPr>
              <a:t> </a:t>
            </a:r>
            <a:r>
              <a:rPr lang="en-US" sz="1900" dirty="0" err="1">
                <a:effectLst/>
                <a:ea typeface="Calibri" panose="020F0502020204030204" pitchFamily="34" charset="0"/>
              </a:rPr>
              <a:t>offical</a:t>
            </a:r>
            <a:r>
              <a:rPr lang="en-US" sz="1900" dirty="0">
                <a:effectLst/>
                <a:ea typeface="Calibri" panose="020F0502020204030204" pitchFamily="34" charset="0"/>
              </a:rPr>
              <a:t> site by clicking on that specific logo next to the name</a:t>
            </a:r>
            <a:endParaRPr lang="en-US" sz="1900" dirty="0"/>
          </a:p>
        </p:txBody>
      </p:sp>
      <p:pic>
        <p:nvPicPr>
          <p:cNvPr id="4" name="Picture 3">
            <a:extLst>
              <a:ext uri="{FF2B5EF4-FFF2-40B4-BE49-F238E27FC236}">
                <a16:creationId xmlns:a16="http://schemas.microsoft.com/office/drawing/2014/main" id="{AA1A747F-4609-4611-B3CC-2263AD13F4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2673" y="2940458"/>
            <a:ext cx="4045758" cy="3825121"/>
          </a:xfrm>
          <a:prstGeom prst="rect">
            <a:avLst/>
          </a:prstGeom>
          <a:noFill/>
          <a:ln>
            <a:noFill/>
          </a:ln>
          <a:effectLst>
            <a:outerShdw blurRad="50800" dist="38100" algn="l" rotWithShape="0">
              <a:prstClr val="black">
                <a:alpha val="40000"/>
              </a:prstClr>
            </a:outerShdw>
          </a:effectLst>
        </p:spPr>
      </p:pic>
      <p:pic>
        <p:nvPicPr>
          <p:cNvPr id="5" name="Picture 4">
            <a:extLst>
              <a:ext uri="{FF2B5EF4-FFF2-40B4-BE49-F238E27FC236}">
                <a16:creationId xmlns:a16="http://schemas.microsoft.com/office/drawing/2014/main" id="{BD12B185-FAB7-4B40-95AA-85DBF547E07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0697" y="2685327"/>
            <a:ext cx="3730332" cy="4172673"/>
          </a:xfrm>
          <a:prstGeom prst="rect">
            <a:avLst/>
          </a:prstGeom>
          <a:ln>
            <a:noFill/>
          </a:ln>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8FD81AB1-C58F-1381-6549-35A8C57FEC49}"/>
              </a:ext>
            </a:extLst>
          </p:cNvPr>
          <p:cNvSpPr>
            <a:spLocks noGrp="1"/>
          </p:cNvSpPr>
          <p:nvPr>
            <p:ph type="title"/>
          </p:nvPr>
        </p:nvSpPr>
        <p:spPr>
          <a:xfrm>
            <a:off x="1429988" y="92421"/>
            <a:ext cx="10018713" cy="1064913"/>
          </a:xfrm>
        </p:spPr>
        <p:txBody>
          <a:bodyPr>
            <a:normAutofit/>
          </a:bodyPr>
          <a:lstStyle/>
          <a:p>
            <a:r>
              <a:rPr lang="en-US" sz="5400" b="1" dirty="0" err="1">
                <a:ln w="0"/>
                <a:solidFill>
                  <a:schemeClr val="accent1"/>
                </a:solidFill>
                <a:cs typeface="Times New Roman" panose="02020603050405020304" pitchFamily="18" charset="0"/>
              </a:rPr>
              <a:t>FrontEnd</a:t>
            </a:r>
            <a:r>
              <a:rPr lang="en-US" sz="5400" b="1" dirty="0">
                <a:ln w="0"/>
                <a:solidFill>
                  <a:schemeClr val="accent1"/>
                </a:solidFill>
                <a:cs typeface="Times New Roman" panose="02020603050405020304" pitchFamily="18" charset="0"/>
              </a:rPr>
              <a:t> Interface</a:t>
            </a:r>
          </a:p>
        </p:txBody>
      </p:sp>
      <p:sp>
        <p:nvSpPr>
          <p:cNvPr id="7" name="TextBox 6">
            <a:extLst>
              <a:ext uri="{FF2B5EF4-FFF2-40B4-BE49-F238E27FC236}">
                <a16:creationId xmlns:a16="http://schemas.microsoft.com/office/drawing/2014/main" id="{2A48D6E3-B126-CD0B-60AE-F58B29038C8B}"/>
              </a:ext>
            </a:extLst>
          </p:cNvPr>
          <p:cNvSpPr txBox="1"/>
          <p:nvPr/>
        </p:nvSpPr>
        <p:spPr>
          <a:xfrm>
            <a:off x="0" y="273969"/>
            <a:ext cx="622927" cy="3155031"/>
          </a:xfrm>
          <a:prstGeom prst="rect">
            <a:avLst/>
          </a:prstGeom>
          <a:noFill/>
        </p:spPr>
        <p:txBody>
          <a:bodyPr vert="wordArtVert" wrap="square">
            <a:spAutoFit/>
          </a:bodyPr>
          <a:lstStyle/>
          <a:p>
            <a:r>
              <a:rPr lang="en-GB" sz="2400" b="1" dirty="0">
                <a:solidFill>
                  <a:srgbClr val="A50021"/>
                </a:solidFill>
              </a:rPr>
              <a:t>Step </a:t>
            </a:r>
            <a:r>
              <a:rPr lang="ro-RO" sz="2400" b="1" dirty="0">
                <a:solidFill>
                  <a:srgbClr val="A50021"/>
                </a:solidFill>
              </a:rPr>
              <a:t>2</a:t>
            </a:r>
            <a:r>
              <a:rPr lang="en-GB" sz="2400" b="1" dirty="0">
                <a:solidFill>
                  <a:srgbClr val="A50021"/>
                </a:solidFill>
              </a:rPr>
              <a:t> </a:t>
            </a:r>
          </a:p>
        </p:txBody>
      </p:sp>
    </p:spTree>
    <p:extLst>
      <p:ext uri="{BB962C8B-B14F-4D97-AF65-F5344CB8AC3E}">
        <p14:creationId xmlns:p14="http://schemas.microsoft.com/office/powerpoint/2010/main" val="3515090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7F650-7B09-409B-A906-2D31DFC639C8}"/>
              </a:ext>
            </a:extLst>
          </p:cNvPr>
          <p:cNvSpPr>
            <a:spLocks noGrp="1"/>
          </p:cNvSpPr>
          <p:nvPr>
            <p:ph idx="1"/>
          </p:nvPr>
        </p:nvSpPr>
        <p:spPr>
          <a:xfrm>
            <a:off x="1429988" y="1411977"/>
            <a:ext cx="10018713" cy="4722605"/>
          </a:xfrm>
        </p:spPr>
        <p:txBody>
          <a:bodyPr>
            <a:normAutofit/>
          </a:bodyPr>
          <a:lstStyle/>
          <a:p>
            <a:pPr algn="just"/>
            <a:r>
              <a:rPr lang="en-US" sz="3000" dirty="0">
                <a:effectLst/>
                <a:ea typeface="Calibri" panose="020F0502020204030204" pitchFamily="34" charset="0"/>
                <a:cs typeface="Times New Roman" panose="02020603050405020304" pitchFamily="18" charset="0"/>
              </a:rPr>
              <a:t>In order to pass the information from frontend modals to backend </a:t>
            </a:r>
            <a:r>
              <a:rPr lang="en-US" sz="3000" dirty="0" err="1">
                <a:effectLst/>
                <a:ea typeface="Calibri" panose="020F0502020204030204" pitchFamily="34" charset="0"/>
                <a:cs typeface="Times New Roman" panose="02020603050405020304" pitchFamily="18" charset="0"/>
              </a:rPr>
              <a:t>api</a:t>
            </a:r>
            <a:r>
              <a:rPr lang="en-US" sz="3000" dirty="0">
                <a:effectLst/>
                <a:ea typeface="Calibri" panose="020F0502020204030204" pitchFamily="34" charset="0"/>
                <a:cs typeface="Times New Roman" panose="02020603050405020304" pitchFamily="18" charset="0"/>
              </a:rPr>
              <a:t> we have to use HTTP request. </a:t>
            </a:r>
            <a:endParaRPr lang="ro-RO" sz="3000" dirty="0">
              <a:effectLst/>
              <a:ea typeface="Calibri" panose="020F0502020204030204" pitchFamily="34" charset="0"/>
              <a:cs typeface="Times New Roman" panose="02020603050405020304" pitchFamily="18" charset="0"/>
            </a:endParaRPr>
          </a:p>
          <a:p>
            <a:pPr lvl="1" algn="just"/>
            <a:r>
              <a:rPr lang="ro-RO" sz="2600" dirty="0">
                <a:effectLst/>
                <a:ea typeface="Calibri" panose="020F0502020204030204" pitchFamily="34" charset="0"/>
                <a:cs typeface="Times New Roman" panose="02020603050405020304" pitchFamily="18" charset="0"/>
              </a:rPr>
              <a:t>t</a:t>
            </a:r>
            <a:r>
              <a:rPr lang="en-US" sz="2600" dirty="0">
                <a:effectLst/>
                <a:ea typeface="Calibri" panose="020F0502020204030204" pitchFamily="34" charset="0"/>
                <a:cs typeface="Times New Roman" panose="02020603050405020304" pitchFamily="18" charset="0"/>
              </a:rPr>
              <a:t>his is how we will communicate with.</a:t>
            </a:r>
          </a:p>
          <a:p>
            <a:pPr algn="just"/>
            <a:r>
              <a:rPr lang="ro-RO" sz="3000" dirty="0">
                <a:effectLst/>
                <a:ea typeface="Calibri" panose="020F0502020204030204" pitchFamily="34" charset="0"/>
                <a:cs typeface="Times New Roman" panose="02020603050405020304" pitchFamily="18" charset="0"/>
              </a:rPr>
              <a:t>o</a:t>
            </a:r>
            <a:r>
              <a:rPr lang="en-US" sz="3000" dirty="0">
                <a:effectLst/>
                <a:ea typeface="Calibri" panose="020F0502020204030204" pitchFamily="34" charset="0"/>
                <a:cs typeface="Times New Roman" panose="02020603050405020304" pitchFamily="18" charset="0"/>
              </a:rPr>
              <a:t>ur frontend contains 4 of these HTTP requests:</a:t>
            </a:r>
          </a:p>
          <a:p>
            <a:pPr lvl="1" algn="just"/>
            <a:r>
              <a:rPr lang="en-US" sz="2200" b="1" dirty="0">
                <a:effectLst/>
                <a:ea typeface="Calibri" panose="020F0502020204030204" pitchFamily="34" charset="0"/>
                <a:cs typeface="Times New Roman" panose="02020603050405020304" pitchFamily="18" charset="0"/>
              </a:rPr>
              <a:t>GET REQUEST</a:t>
            </a:r>
            <a:r>
              <a:rPr lang="en-US" sz="2200" dirty="0">
                <a:effectLst/>
                <a:ea typeface="Calibri" panose="020F0502020204030204" pitchFamily="34" charset="0"/>
                <a:cs typeface="Times New Roman" panose="02020603050405020304" pitchFamily="18" charset="0"/>
              </a:rPr>
              <a:t> for getting all the movies</a:t>
            </a:r>
          </a:p>
          <a:p>
            <a:pPr lvl="1" algn="just"/>
            <a:r>
              <a:rPr lang="en-US" sz="2200" b="1" dirty="0">
                <a:effectLst/>
                <a:ea typeface="Calibri" panose="020F0502020204030204" pitchFamily="34" charset="0"/>
                <a:cs typeface="Times New Roman" panose="02020603050405020304" pitchFamily="18" charset="0"/>
              </a:rPr>
              <a:t>POST REQUEST</a:t>
            </a:r>
            <a:r>
              <a:rPr lang="en-US" sz="2200" dirty="0">
                <a:effectLst/>
                <a:ea typeface="Calibri" panose="020F0502020204030204" pitchFamily="34" charset="0"/>
                <a:cs typeface="Times New Roman" panose="02020603050405020304" pitchFamily="18" charset="0"/>
              </a:rPr>
              <a:t> for adding a movie</a:t>
            </a:r>
          </a:p>
          <a:p>
            <a:pPr lvl="1" algn="just"/>
            <a:r>
              <a:rPr lang="en-US" sz="2200" b="1" dirty="0">
                <a:effectLst/>
                <a:ea typeface="Calibri" panose="020F0502020204030204" pitchFamily="34" charset="0"/>
                <a:cs typeface="Times New Roman" panose="02020603050405020304" pitchFamily="18" charset="0"/>
              </a:rPr>
              <a:t>PUT REQUEST</a:t>
            </a:r>
            <a:r>
              <a:rPr lang="en-US" sz="2200" dirty="0">
                <a:effectLst/>
                <a:ea typeface="Calibri" panose="020F0502020204030204" pitchFamily="34" charset="0"/>
                <a:cs typeface="Times New Roman" panose="02020603050405020304" pitchFamily="18" charset="0"/>
              </a:rPr>
              <a:t> for editing a movie</a:t>
            </a:r>
          </a:p>
          <a:p>
            <a:pPr lvl="1" algn="just"/>
            <a:r>
              <a:rPr lang="en-US" sz="2200" b="1" dirty="0">
                <a:effectLst/>
                <a:ea typeface="Calibri" panose="020F0502020204030204" pitchFamily="34" charset="0"/>
                <a:cs typeface="Times New Roman" panose="02020603050405020304" pitchFamily="18" charset="0"/>
              </a:rPr>
              <a:t>DELETE REQUEST </a:t>
            </a:r>
            <a:r>
              <a:rPr lang="en-US" sz="2200" dirty="0">
                <a:effectLst/>
                <a:ea typeface="Calibri" panose="020F0502020204030204" pitchFamily="34" charset="0"/>
                <a:cs typeface="Times New Roman" panose="02020603050405020304" pitchFamily="18" charset="0"/>
              </a:rPr>
              <a:t>for deleting a movie</a:t>
            </a:r>
          </a:p>
          <a:p>
            <a:endParaRPr lang="en-US" dirty="0"/>
          </a:p>
        </p:txBody>
      </p:sp>
      <p:sp>
        <p:nvSpPr>
          <p:cNvPr id="4" name="Title 1">
            <a:extLst>
              <a:ext uri="{FF2B5EF4-FFF2-40B4-BE49-F238E27FC236}">
                <a16:creationId xmlns:a16="http://schemas.microsoft.com/office/drawing/2014/main" id="{BD45E965-CB68-4475-A7A0-24026DEAD57C}"/>
              </a:ext>
            </a:extLst>
          </p:cNvPr>
          <p:cNvSpPr>
            <a:spLocks noGrp="1"/>
          </p:cNvSpPr>
          <p:nvPr>
            <p:ph type="title"/>
          </p:nvPr>
        </p:nvSpPr>
        <p:spPr>
          <a:xfrm>
            <a:off x="1429988" y="92421"/>
            <a:ext cx="10018713" cy="1064913"/>
          </a:xfrm>
        </p:spPr>
        <p:txBody>
          <a:bodyPr>
            <a:normAutofit/>
          </a:bodyPr>
          <a:lstStyle/>
          <a:p>
            <a:r>
              <a:rPr lang="en-US" sz="5400" b="1" dirty="0">
                <a:ln w="0"/>
                <a:solidFill>
                  <a:schemeClr val="accent1"/>
                </a:solidFill>
                <a:cs typeface="Times New Roman" panose="02020603050405020304" pitchFamily="18" charset="0"/>
              </a:rPr>
              <a:t>Client Side – HTPP Requests</a:t>
            </a:r>
          </a:p>
        </p:txBody>
      </p:sp>
      <p:pic>
        <p:nvPicPr>
          <p:cNvPr id="7" name="Picture 6">
            <a:extLst>
              <a:ext uri="{FF2B5EF4-FFF2-40B4-BE49-F238E27FC236}">
                <a16:creationId xmlns:a16="http://schemas.microsoft.com/office/drawing/2014/main" id="{5CE66E7B-893A-4D45-BBDE-C17552099E52}"/>
              </a:ext>
            </a:extLst>
          </p:cNvPr>
          <p:cNvPicPr/>
          <p:nvPr/>
        </p:nvPicPr>
        <p:blipFill>
          <a:blip r:embed="rId2">
            <a:extLst>
              <a:ext uri="{28A0092B-C50C-407E-A947-70E740481C1C}">
                <a14:useLocalDpi xmlns:a14="http://schemas.microsoft.com/office/drawing/2010/main" val="0"/>
              </a:ext>
            </a:extLst>
          </a:blip>
          <a:stretch>
            <a:fillRect/>
          </a:stretch>
        </p:blipFill>
        <p:spPr>
          <a:xfrm>
            <a:off x="7929213" y="3647813"/>
            <a:ext cx="3519488" cy="177874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663E85E-BA4E-4527-B4CA-DFA195F87E00}"/>
              </a:ext>
            </a:extLst>
          </p:cNvPr>
          <p:cNvPicPr/>
          <p:nvPr/>
        </p:nvPicPr>
        <p:blipFill rotWithShape="1">
          <a:blip r:embed="rId3">
            <a:extLst>
              <a:ext uri="{28A0092B-C50C-407E-A947-70E740481C1C}">
                <a14:useLocalDpi xmlns:a14="http://schemas.microsoft.com/office/drawing/2010/main" val="0"/>
              </a:ext>
            </a:extLst>
          </a:blip>
          <a:srcRect b="50360"/>
          <a:stretch/>
        </p:blipFill>
        <p:spPr bwMode="auto">
          <a:xfrm>
            <a:off x="7141580" y="5616933"/>
            <a:ext cx="4307121" cy="1035297"/>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2201640-4C17-DC03-6DAC-4939D107B908}"/>
              </a:ext>
            </a:extLst>
          </p:cNvPr>
          <p:cNvSpPr txBox="1"/>
          <p:nvPr/>
        </p:nvSpPr>
        <p:spPr>
          <a:xfrm>
            <a:off x="0" y="273969"/>
            <a:ext cx="622927" cy="3155031"/>
          </a:xfrm>
          <a:prstGeom prst="rect">
            <a:avLst/>
          </a:prstGeom>
          <a:noFill/>
        </p:spPr>
        <p:txBody>
          <a:bodyPr vert="wordArtVert" wrap="square">
            <a:spAutoFit/>
          </a:bodyPr>
          <a:lstStyle/>
          <a:p>
            <a:r>
              <a:rPr lang="en-GB" sz="2400" b="1" dirty="0">
                <a:solidFill>
                  <a:srgbClr val="A50021"/>
                </a:solidFill>
              </a:rPr>
              <a:t>Step </a:t>
            </a:r>
            <a:r>
              <a:rPr lang="ro-RO" sz="2400" b="1" dirty="0">
                <a:solidFill>
                  <a:srgbClr val="A50021"/>
                </a:solidFill>
              </a:rPr>
              <a:t>2</a:t>
            </a:r>
            <a:r>
              <a:rPr lang="en-GB" sz="2400" b="1" dirty="0">
                <a:solidFill>
                  <a:srgbClr val="A50021"/>
                </a:solidFill>
              </a:rPr>
              <a:t> </a:t>
            </a:r>
          </a:p>
        </p:txBody>
      </p:sp>
      <p:pic>
        <p:nvPicPr>
          <p:cNvPr id="9" name="Picture 8" descr="slider-logo">
            <a:extLst>
              <a:ext uri="{FF2B5EF4-FFF2-40B4-BE49-F238E27FC236}">
                <a16:creationId xmlns:a16="http://schemas.microsoft.com/office/drawing/2014/main" id="{7253B9E6-BA3C-33C7-F04A-54804F41B156}"/>
              </a:ext>
            </a:extLst>
          </p:cNvPr>
          <p:cNvPicPr>
            <a:picLocks noChangeAspect="1" noChangeArrowheads="1"/>
          </p:cNvPicPr>
          <p:nvPr/>
        </p:nvPicPr>
        <p:blipFill>
          <a:blip r:embed="rId4">
            <a:alphaModFix/>
            <a:duotone>
              <a:prstClr val="black"/>
              <a:schemeClr val="tx2">
                <a:tint val="45000"/>
                <a:satMod val="400000"/>
              </a:schemeClr>
            </a:duotone>
            <a:extLst>
              <a:ext uri="{BEBA8EAE-BF5A-486C-A8C5-ECC9F3942E4B}">
                <a14:imgProps xmlns:a14="http://schemas.microsoft.com/office/drawing/2010/main">
                  <a14:imgLayer r:embed="rId5">
                    <a14:imgEffect>
                      <a14:sharpenSoften amount="-50000"/>
                    </a14:imgEffect>
                    <a14:imgEffect>
                      <a14:colorTemperature colorTemp="112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910834" y="196243"/>
            <a:ext cx="1281165" cy="139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343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F218-5804-4121-812B-60B359EBBEFE}"/>
              </a:ext>
            </a:extLst>
          </p:cNvPr>
          <p:cNvSpPr>
            <a:spLocks noGrp="1"/>
          </p:cNvSpPr>
          <p:nvPr>
            <p:ph type="title"/>
          </p:nvPr>
        </p:nvSpPr>
        <p:spPr>
          <a:xfrm>
            <a:off x="1484311" y="419100"/>
            <a:ext cx="10018713" cy="1752599"/>
          </a:xfrm>
        </p:spPr>
        <p:txBody>
          <a:bodyPr>
            <a:normAutofit/>
          </a:bodyPr>
          <a:lstStyle/>
          <a:p>
            <a:r>
              <a:rPr lang="en-US" sz="5400" b="1" dirty="0">
                <a:ln w="0"/>
                <a:solidFill>
                  <a:schemeClr val="accent1"/>
                </a:solidFill>
                <a:cs typeface="Times New Roman" panose="02020603050405020304" pitchFamily="18" charset="0"/>
              </a:rPr>
              <a:t>Conclusion</a:t>
            </a:r>
            <a:endParaRPr lang="en-US" sz="3600" b="1" dirty="0">
              <a:solidFill>
                <a:srgbClr val="C00000"/>
              </a:solidFill>
              <a:cs typeface="Times New Roman" panose="02020603050405020304" pitchFamily="18" charset="0"/>
            </a:endParaRPr>
          </a:p>
        </p:txBody>
      </p:sp>
      <p:pic>
        <p:nvPicPr>
          <p:cNvPr id="4" name="Picture 3" descr="slider-logo">
            <a:extLst>
              <a:ext uri="{FF2B5EF4-FFF2-40B4-BE49-F238E27FC236}">
                <a16:creationId xmlns:a16="http://schemas.microsoft.com/office/drawing/2014/main" id="{227D65E0-09C1-A1EA-1CA8-814D3E2C6F56}"/>
              </a:ext>
            </a:extLst>
          </p:cNvPr>
          <p:cNvPicPr>
            <a:picLocks noChangeAspect="1" noChangeArrowheads="1"/>
          </p:cNvPicPr>
          <p:nvPr/>
        </p:nvPicPr>
        <p:blipFill>
          <a:blip r:embed="rId3">
            <a:alphaModFix/>
            <a:duotone>
              <a:prstClr val="black"/>
              <a:schemeClr val="tx2">
                <a:tint val="45000"/>
                <a:satMod val="400000"/>
              </a:schemeClr>
            </a:duotone>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910834" y="196243"/>
            <a:ext cx="1281165" cy="13925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344E248-6F14-E944-0480-1321FEDB51E9}"/>
              </a:ext>
            </a:extLst>
          </p:cNvPr>
          <p:cNvSpPr txBox="1"/>
          <p:nvPr/>
        </p:nvSpPr>
        <p:spPr>
          <a:xfrm>
            <a:off x="1921397" y="2277731"/>
            <a:ext cx="9745884" cy="4278094"/>
          </a:xfrm>
          <a:prstGeom prst="rect">
            <a:avLst/>
          </a:prstGeom>
          <a:noFill/>
        </p:spPr>
        <p:txBody>
          <a:bodyPr wrap="square">
            <a:spAutoFit/>
          </a:bodyPr>
          <a:lstStyle/>
          <a:p>
            <a:pPr marL="457200" indent="-457200" algn="just">
              <a:spcAft>
                <a:spcPts val="600"/>
              </a:spcAft>
              <a:buFont typeface="Arial" panose="020B0604020202020204" pitchFamily="34" charset="0"/>
              <a:buChar char="•"/>
            </a:pPr>
            <a:r>
              <a:rPr lang="ro-RO" sz="2800" dirty="0" err="1">
                <a:effectLst/>
                <a:ea typeface="Calibri" panose="020F0502020204030204" pitchFamily="34" charset="0"/>
                <a:cs typeface="Times New Roman" panose="02020603050405020304" pitchFamily="18" charset="0"/>
              </a:rPr>
              <a:t>was</a:t>
            </a:r>
            <a:r>
              <a:rPr lang="ro-RO" sz="2800" dirty="0">
                <a:effectLst/>
                <a:ea typeface="Calibri" panose="020F0502020204030204" pitchFamily="34" charset="0"/>
                <a:cs typeface="Times New Roman" panose="02020603050405020304" pitchFamily="18" charset="0"/>
              </a:rPr>
              <a:t> </a:t>
            </a:r>
            <a:r>
              <a:rPr lang="en-US" sz="2800" dirty="0">
                <a:effectLst/>
                <a:ea typeface="Calibri" panose="020F0502020204030204" pitchFamily="34" charset="0"/>
                <a:cs typeface="Times New Roman" panose="02020603050405020304" pitchFamily="18" charset="0"/>
              </a:rPr>
              <a:t>a lot of work on both sides' frontend and backend. </a:t>
            </a:r>
            <a:endParaRPr lang="ro-RO" sz="2800" dirty="0">
              <a:effectLst/>
              <a:ea typeface="Calibri" panose="020F0502020204030204" pitchFamily="34" charset="0"/>
              <a:cs typeface="Times New Roman" panose="02020603050405020304" pitchFamily="18" charset="0"/>
            </a:endParaRPr>
          </a:p>
          <a:p>
            <a:pPr marL="457200" indent="-457200" algn="just">
              <a:spcAft>
                <a:spcPts val="600"/>
              </a:spcAft>
              <a:buFont typeface="Arial" panose="020B0604020202020204" pitchFamily="34" charset="0"/>
              <a:buChar char="•"/>
            </a:pPr>
            <a:r>
              <a:rPr lang="en-US" sz="2800" dirty="0">
                <a:effectLst/>
                <a:ea typeface="Calibri" panose="020F0502020204030204" pitchFamily="34" charset="0"/>
                <a:cs typeface="Times New Roman" panose="02020603050405020304" pitchFamily="18" charset="0"/>
              </a:rPr>
              <a:t>very different technologies and both of them needs to function properly otherwise the application is down</a:t>
            </a:r>
            <a:endParaRPr lang="ro-RO" sz="2800" dirty="0">
              <a:ea typeface="Calibri" panose="020F0502020204030204" pitchFamily="34" charset="0"/>
              <a:cs typeface="Times New Roman" panose="02020603050405020304" pitchFamily="18" charset="0"/>
            </a:endParaRPr>
          </a:p>
          <a:p>
            <a:pPr marL="457200" indent="-457200" algn="just">
              <a:spcAft>
                <a:spcPts val="600"/>
              </a:spcAft>
              <a:buFont typeface="Arial" panose="020B0604020202020204" pitchFamily="34" charset="0"/>
              <a:buChar char="•"/>
            </a:pPr>
            <a:r>
              <a:rPr lang="ro-RO" sz="2800" dirty="0">
                <a:effectLst/>
                <a:ea typeface="Calibri" panose="020F0502020204030204" pitchFamily="34" charset="0"/>
                <a:cs typeface="Times New Roman" panose="02020603050405020304" pitchFamily="18" charset="0"/>
              </a:rPr>
              <a:t>t</a:t>
            </a:r>
            <a:r>
              <a:rPr lang="en-US" sz="2800" dirty="0">
                <a:effectLst/>
                <a:ea typeface="Calibri" panose="020F0502020204030204" pitchFamily="34" charset="0"/>
                <a:cs typeface="Times New Roman" panose="02020603050405020304" pitchFamily="18" charset="0"/>
              </a:rPr>
              <a:t>his was just an example of how these 2 "players" connects in order to serve application's objective</a:t>
            </a:r>
            <a:endParaRPr lang="ro-RO" sz="2800" dirty="0">
              <a:effectLst/>
              <a:ea typeface="Calibri" panose="020F0502020204030204" pitchFamily="34" charset="0"/>
              <a:cs typeface="Times New Roman" panose="02020603050405020304" pitchFamily="18" charset="0"/>
            </a:endParaRPr>
          </a:p>
          <a:p>
            <a:pPr marL="457200" indent="-457200" algn="just">
              <a:spcAft>
                <a:spcPts val="600"/>
              </a:spcAft>
              <a:buFont typeface="Arial" panose="020B0604020202020204" pitchFamily="34" charset="0"/>
              <a:buChar char="•"/>
            </a:pPr>
            <a:r>
              <a:rPr lang="ro-RO" sz="2800">
                <a:effectLst/>
                <a:ea typeface="Calibri" panose="020F0502020204030204" pitchFamily="34" charset="0"/>
                <a:cs typeface="Times New Roman" panose="02020603050405020304" pitchFamily="18" charset="0"/>
              </a:rPr>
              <a:t>i</a:t>
            </a:r>
            <a:r>
              <a:rPr lang="en-US" sz="2800">
                <a:effectLst/>
                <a:ea typeface="Calibri" panose="020F0502020204030204" pitchFamily="34" charset="0"/>
                <a:cs typeface="Times New Roman" panose="02020603050405020304" pitchFamily="18" charset="0"/>
              </a:rPr>
              <a:t>n </a:t>
            </a:r>
            <a:r>
              <a:rPr lang="en-US" sz="2800" dirty="0">
                <a:effectLst/>
                <a:ea typeface="Calibri" panose="020F0502020204030204" pitchFamily="34" charset="0"/>
                <a:cs typeface="Times New Roman" panose="02020603050405020304" pitchFamily="18" charset="0"/>
              </a:rPr>
              <a:t>production there is one team that works with frontend and another team with backend. </a:t>
            </a:r>
            <a:endParaRPr lang="ro-RO" sz="2800" dirty="0">
              <a:effectLst/>
              <a:ea typeface="Calibri" panose="020F0502020204030204" pitchFamily="34" charset="0"/>
              <a:cs typeface="Times New Roman" panose="02020603050405020304" pitchFamily="18" charset="0"/>
            </a:endParaRPr>
          </a:p>
          <a:p>
            <a:pPr marL="914400" lvl="1" indent="-457200" algn="just">
              <a:spcAft>
                <a:spcPts val="600"/>
              </a:spcAft>
              <a:buFont typeface="Arial" panose="020B0604020202020204" pitchFamily="34" charset="0"/>
              <a:buChar char="•"/>
            </a:pPr>
            <a:r>
              <a:rPr lang="ro-RO" sz="2800" dirty="0">
                <a:ea typeface="Calibri" panose="020F0502020204030204" pitchFamily="34" charset="0"/>
                <a:cs typeface="Times New Roman" panose="02020603050405020304" pitchFamily="18" charset="0"/>
              </a:rPr>
              <a:t>b</a:t>
            </a:r>
            <a:r>
              <a:rPr lang="en-US" sz="2800" dirty="0">
                <a:effectLst/>
                <a:ea typeface="Calibri" panose="020F0502020204030204" pitchFamily="34" charset="0"/>
                <a:cs typeface="Times New Roman" panose="02020603050405020304" pitchFamily="18" charset="0"/>
              </a:rPr>
              <a:t>oth teams hav</a:t>
            </a:r>
            <a:r>
              <a:rPr lang="ro-RO" sz="2800" dirty="0">
                <a:effectLst/>
                <a:ea typeface="Calibri" panose="020F0502020204030204" pitchFamily="34" charset="0"/>
                <a:cs typeface="Times New Roman" panose="02020603050405020304" pitchFamily="18" charset="0"/>
              </a:rPr>
              <a:t>e</a:t>
            </a:r>
            <a:r>
              <a:rPr lang="en-US" sz="2800" dirty="0">
                <a:effectLst/>
                <a:ea typeface="Calibri" panose="020F0502020204030204" pitchFamily="34" charset="0"/>
                <a:cs typeface="Times New Roman" panose="02020603050405020304" pitchFamily="18" charset="0"/>
              </a:rPr>
              <a:t> the same goal to connect their work together and deliver a complete functional website.</a:t>
            </a:r>
          </a:p>
        </p:txBody>
      </p:sp>
    </p:spTree>
    <p:extLst>
      <p:ext uri="{BB962C8B-B14F-4D97-AF65-F5344CB8AC3E}">
        <p14:creationId xmlns:p14="http://schemas.microsoft.com/office/powerpoint/2010/main" val="2536839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DA708-45FC-40BA-A4DA-A5EBF6751E5A}"/>
              </a:ext>
            </a:extLst>
          </p:cNvPr>
          <p:cNvSpPr>
            <a:spLocks noGrp="1"/>
          </p:cNvSpPr>
          <p:nvPr>
            <p:ph idx="1"/>
          </p:nvPr>
        </p:nvSpPr>
        <p:spPr>
          <a:xfrm>
            <a:off x="1484310" y="2171699"/>
            <a:ext cx="10018713" cy="3124201"/>
          </a:xfrm>
        </p:spPr>
        <p:txBody>
          <a:bodyPr>
            <a:normAutofit/>
          </a:bodyPr>
          <a:lstStyle/>
          <a:p>
            <a:r>
              <a:rPr lang="en-US" sz="2800" dirty="0">
                <a:solidFill>
                  <a:srgbClr val="C00000"/>
                </a:solidFill>
                <a:hlinkClick r:id="rId2">
                  <a:extLst>
                    <a:ext uri="{A12FA001-AC4F-418D-AE19-62706E023703}">
                      <ahyp:hlinkClr xmlns:ahyp="http://schemas.microsoft.com/office/drawing/2018/hyperlinkcolor" val="tx"/>
                    </a:ext>
                  </a:extLst>
                </a:hlinkClick>
              </a:rPr>
              <a:t>Frontend vs Backend – </a:t>
            </a:r>
            <a:r>
              <a:rPr lang="en-US" sz="2800" dirty="0" err="1">
                <a:solidFill>
                  <a:srgbClr val="C00000"/>
                </a:solidFill>
                <a:hlinkClick r:id="rId2">
                  <a:extLst>
                    <a:ext uri="{A12FA001-AC4F-418D-AE19-62706E023703}">
                      <ahyp:hlinkClr xmlns:ahyp="http://schemas.microsoft.com/office/drawing/2018/hyperlinkcolor" val="tx"/>
                    </a:ext>
                  </a:extLst>
                </a:hlinkClick>
              </a:rPr>
              <a:t>GeeksforGeeks</a:t>
            </a:r>
            <a:endParaRPr lang="en-US" sz="2800" dirty="0">
              <a:solidFill>
                <a:srgbClr val="C00000"/>
              </a:solidFill>
            </a:endParaRPr>
          </a:p>
          <a:p>
            <a:r>
              <a:rPr lang="en-US" sz="2800" u="sng"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Express.js (tutorialsteacher.com)</a:t>
            </a:r>
            <a:endParaRPr lang="en-US" sz="2800" u="sng"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 requests - IBM Documentation</a:t>
            </a:r>
            <a:endParaRPr lang="en-US" sz="28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8E4A4F6F-1395-4806-8783-6ED0D07ADBA2}"/>
              </a:ext>
            </a:extLst>
          </p:cNvPr>
          <p:cNvSpPr txBox="1">
            <a:spLocks/>
          </p:cNvSpPr>
          <p:nvPr/>
        </p:nvSpPr>
        <p:spPr>
          <a:xfrm>
            <a:off x="1484311" y="419100"/>
            <a:ext cx="10018713" cy="1752599"/>
          </a:xfrm>
          <a:prstGeom prst="rect">
            <a:avLst/>
          </a:prstGeom>
          <a:effectLst/>
        </p:spPr>
        <p:txBody>
          <a:bodyPr vert="horz" lIns="91440" tIns="45720" rIns="91440" bIns="45720" rtlCol="0" anchor="ctr">
            <a:normAutofit/>
            <a:scene3d>
              <a:camera prst="orthographicFront"/>
              <a:lightRig rig="threePt" dir="t"/>
            </a:scene3d>
            <a:sp3d extrusionH="57150">
              <a:bevelT w="50800" h="38100" prst="riblet"/>
            </a:sp3d>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Bibliography</a:t>
            </a:r>
            <a:endParaRPr lang="en-US" sz="3200" b="1" dirty="0">
              <a:solidFill>
                <a:srgbClr val="C00000"/>
              </a:solidFill>
              <a:latin typeface="Times New Roman" panose="02020603050405020304" pitchFamily="18" charset="0"/>
              <a:cs typeface="Times New Roman" panose="02020603050405020304" pitchFamily="18" charset="0"/>
            </a:endParaRPr>
          </a:p>
        </p:txBody>
      </p:sp>
      <p:pic>
        <p:nvPicPr>
          <p:cNvPr id="5" name="Picture 4" descr="slider-logo">
            <a:extLst>
              <a:ext uri="{FF2B5EF4-FFF2-40B4-BE49-F238E27FC236}">
                <a16:creationId xmlns:a16="http://schemas.microsoft.com/office/drawing/2014/main" id="{8E4AFBBA-4149-CB74-55D5-CE589C8E8732}"/>
              </a:ext>
            </a:extLst>
          </p:cNvPr>
          <p:cNvPicPr>
            <a:picLocks noChangeAspect="1" noChangeArrowheads="1"/>
          </p:cNvPicPr>
          <p:nvPr/>
        </p:nvPicPr>
        <p:blipFill>
          <a:blip r:embed="rId5">
            <a:alphaModFix/>
            <a:duotone>
              <a:prstClr val="black"/>
              <a:schemeClr val="tx2">
                <a:tint val="45000"/>
                <a:satMod val="400000"/>
              </a:schemeClr>
            </a:duotone>
            <a:extLst>
              <a:ext uri="{BEBA8EAE-BF5A-486C-A8C5-ECC9F3942E4B}">
                <a14:imgProps xmlns:a14="http://schemas.microsoft.com/office/drawing/2010/main">
                  <a14:imgLayer r:embed="rId6">
                    <a14:imgEffect>
                      <a14:sharpenSoften amount="-50000"/>
                    </a14:imgEffect>
                    <a14:imgEffect>
                      <a14:colorTemperature colorTemp="112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910834" y="196243"/>
            <a:ext cx="1281165" cy="139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808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45E4-8A4D-4657-B4C7-169718A017CE}"/>
              </a:ext>
            </a:extLst>
          </p:cNvPr>
          <p:cNvSpPr>
            <a:spLocks noGrp="1"/>
          </p:cNvSpPr>
          <p:nvPr>
            <p:ph type="title"/>
          </p:nvPr>
        </p:nvSpPr>
        <p:spPr>
          <a:xfrm>
            <a:off x="1459144" y="408963"/>
            <a:ext cx="10018713" cy="1752599"/>
          </a:xfrm>
        </p:spPr>
        <p:txBody>
          <a:bodyPr>
            <a:normAutofit/>
            <a:scene3d>
              <a:camera prst="orthographicFront"/>
              <a:lightRig rig="threePt" dir="t"/>
            </a:scene3d>
            <a:sp3d extrusionH="57150">
              <a:bevelT w="50800" h="38100" prst="riblet"/>
            </a:sp3d>
          </a:bodyPr>
          <a:lstStyle/>
          <a:p>
            <a:r>
              <a:rPr lang="en-US" sz="48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pic>
        <p:nvPicPr>
          <p:cNvPr id="5" name="Content Placeholder 4">
            <a:extLst>
              <a:ext uri="{FF2B5EF4-FFF2-40B4-BE49-F238E27FC236}">
                <a16:creationId xmlns:a16="http://schemas.microsoft.com/office/drawing/2014/main" id="{ABAE6808-3FE7-44A3-8B73-BEFDC0C508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247" y="1923176"/>
            <a:ext cx="6929308" cy="3897736"/>
          </a:xfrm>
          <a:prstGeom prst="ellipse">
            <a:avLst/>
          </a:prstGeom>
          <a:ln w="63500" cap="rnd">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6" name="TextBox 5">
            <a:extLst>
              <a:ext uri="{FF2B5EF4-FFF2-40B4-BE49-F238E27FC236}">
                <a16:creationId xmlns:a16="http://schemas.microsoft.com/office/drawing/2014/main" id="{BBA69CBC-F391-BED5-5F43-3C014EF384B3}"/>
              </a:ext>
            </a:extLst>
          </p:cNvPr>
          <p:cNvSpPr txBox="1"/>
          <p:nvPr/>
        </p:nvSpPr>
        <p:spPr>
          <a:xfrm>
            <a:off x="9026555" y="5820912"/>
            <a:ext cx="3048000" cy="769441"/>
          </a:xfrm>
          <a:prstGeom prst="rect">
            <a:avLst/>
          </a:prstGeom>
          <a:noFill/>
        </p:spPr>
        <p:txBody>
          <a:bodyPr wrap="square">
            <a:spAutoFit/>
          </a:bodyPr>
          <a:lstStyle/>
          <a:p>
            <a:r>
              <a:rPr lang="ro-RO" sz="4400" b="1" dirty="0" err="1">
                <a:ln w="0"/>
                <a:solidFill>
                  <a:srgbClr val="40404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Questions</a:t>
            </a:r>
            <a:r>
              <a:rPr lang="ro-RO" sz="4400" b="1" dirty="0">
                <a:ln w="0"/>
                <a:solidFill>
                  <a:srgbClr val="40404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ro-RO" sz="4400" dirty="0">
              <a:solidFill>
                <a:srgbClr val="404040"/>
              </a:solidFill>
            </a:endParaRPr>
          </a:p>
        </p:txBody>
      </p:sp>
      <p:pic>
        <p:nvPicPr>
          <p:cNvPr id="7" name="Picture 6" descr="slider-logo">
            <a:extLst>
              <a:ext uri="{FF2B5EF4-FFF2-40B4-BE49-F238E27FC236}">
                <a16:creationId xmlns:a16="http://schemas.microsoft.com/office/drawing/2014/main" id="{02479DA4-3422-F496-96E0-4AF7F7ACBAB4}"/>
              </a:ext>
            </a:extLst>
          </p:cNvPr>
          <p:cNvPicPr>
            <a:picLocks noChangeAspect="1" noChangeArrowheads="1"/>
          </p:cNvPicPr>
          <p:nvPr/>
        </p:nvPicPr>
        <p:blipFill>
          <a:blip r:embed="rId3">
            <a:alphaModFix/>
            <a:duotone>
              <a:prstClr val="black"/>
              <a:schemeClr val="tx2">
                <a:tint val="45000"/>
                <a:satMod val="400000"/>
              </a:schemeClr>
            </a:duotone>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910834" y="196243"/>
            <a:ext cx="1281165" cy="139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400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5989E-1DC3-4C08-8B18-2992C914973F}"/>
              </a:ext>
            </a:extLst>
          </p:cNvPr>
          <p:cNvSpPr>
            <a:spLocks noGrp="1"/>
          </p:cNvSpPr>
          <p:nvPr>
            <p:ph idx="1"/>
          </p:nvPr>
        </p:nvSpPr>
        <p:spPr>
          <a:xfrm>
            <a:off x="2354580" y="1841500"/>
            <a:ext cx="6243319" cy="4864100"/>
          </a:xfrm>
        </p:spPr>
        <p:txBody>
          <a:bodyPr>
            <a:normAutofit fontScale="85000" lnSpcReduction="20000"/>
          </a:bodyPr>
          <a:lstStyle/>
          <a:p>
            <a:r>
              <a:rPr lang="en-US" sz="3400" dirty="0">
                <a:solidFill>
                  <a:srgbClr val="C00000"/>
                </a:solidFill>
                <a:hlinkClick r:id="rId3" action="ppaction://hlinksldjump">
                  <a:extLst>
                    <a:ext uri="{A12FA001-AC4F-418D-AE19-62706E023703}">
                      <ahyp:hlinkClr xmlns:ahyp="http://schemas.microsoft.com/office/drawing/2018/hyperlinkcolor" val="tx"/>
                    </a:ext>
                  </a:extLst>
                </a:hlinkClick>
              </a:rPr>
              <a:t>Introduction</a:t>
            </a:r>
            <a:endParaRPr lang="en-US" sz="3400" dirty="0">
              <a:solidFill>
                <a:srgbClr val="C00000"/>
              </a:solidFill>
            </a:endParaRPr>
          </a:p>
          <a:p>
            <a:r>
              <a:rPr lang="en-US" sz="3400" dirty="0">
                <a:solidFill>
                  <a:srgbClr val="C00000"/>
                </a:solidFill>
                <a:hlinkClick r:id="rId4" action="ppaction://hlinksldjump">
                  <a:extLst>
                    <a:ext uri="{A12FA001-AC4F-418D-AE19-62706E023703}">
                      <ahyp:hlinkClr xmlns:ahyp="http://schemas.microsoft.com/office/drawing/2018/hyperlinkcolor" val="tx"/>
                    </a:ext>
                  </a:extLst>
                </a:hlinkClick>
              </a:rPr>
              <a:t>Project’s purpose</a:t>
            </a:r>
            <a:endParaRPr lang="en-US" sz="3400" dirty="0">
              <a:solidFill>
                <a:srgbClr val="C00000"/>
              </a:solidFill>
            </a:endParaRPr>
          </a:p>
          <a:p>
            <a:r>
              <a:rPr lang="en-US" sz="3400" dirty="0">
                <a:solidFill>
                  <a:srgbClr val="C00000"/>
                </a:solidFill>
                <a:hlinkClick r:id="rId5" action="ppaction://hlinksldjump">
                  <a:extLst>
                    <a:ext uri="{A12FA001-AC4F-418D-AE19-62706E023703}">
                      <ahyp:hlinkClr xmlns:ahyp="http://schemas.microsoft.com/office/drawing/2018/hyperlinkcolor" val="tx"/>
                    </a:ext>
                  </a:extLst>
                </a:hlinkClick>
              </a:rPr>
              <a:t>Database Model</a:t>
            </a:r>
            <a:endParaRPr lang="en-US" sz="3400" dirty="0">
              <a:solidFill>
                <a:srgbClr val="C00000"/>
              </a:solidFill>
            </a:endParaRPr>
          </a:p>
          <a:p>
            <a:r>
              <a:rPr lang="en-US" sz="3400" dirty="0">
                <a:solidFill>
                  <a:srgbClr val="C00000"/>
                </a:solidFill>
                <a:hlinkClick r:id="rId6" action="ppaction://hlinksldjump">
                  <a:extLst>
                    <a:ext uri="{A12FA001-AC4F-418D-AE19-62706E023703}">
                      <ahyp:hlinkClr xmlns:ahyp="http://schemas.microsoft.com/office/drawing/2018/hyperlinkcolor" val="tx"/>
                    </a:ext>
                  </a:extLst>
                </a:hlinkClick>
              </a:rPr>
              <a:t>Building the BACKEND Rest API</a:t>
            </a:r>
            <a:endParaRPr lang="en-US" sz="3400" dirty="0">
              <a:solidFill>
                <a:srgbClr val="C00000"/>
              </a:solidFill>
            </a:endParaRPr>
          </a:p>
          <a:p>
            <a:r>
              <a:rPr lang="en-US" sz="3400" dirty="0">
                <a:solidFill>
                  <a:srgbClr val="C00000"/>
                </a:solidFill>
                <a:hlinkClick r:id="rId7" action="ppaction://hlinksldjump">
                  <a:extLst>
                    <a:ext uri="{A12FA001-AC4F-418D-AE19-62706E023703}">
                      <ahyp:hlinkClr xmlns:ahyp="http://schemas.microsoft.com/office/drawing/2018/hyperlinkcolor" val="tx"/>
                    </a:ext>
                  </a:extLst>
                </a:hlinkClick>
              </a:rPr>
              <a:t>Express Route</a:t>
            </a:r>
            <a:endParaRPr lang="en-US" sz="3400" dirty="0">
              <a:solidFill>
                <a:srgbClr val="C00000"/>
              </a:solidFill>
            </a:endParaRPr>
          </a:p>
          <a:p>
            <a:r>
              <a:rPr lang="en-US" sz="3400" dirty="0" err="1">
                <a:solidFill>
                  <a:srgbClr val="C00000"/>
                </a:solidFill>
                <a:hlinkClick r:id="rId8" action="ppaction://hlinksldjump">
                  <a:extLst>
                    <a:ext uri="{A12FA001-AC4F-418D-AE19-62706E023703}">
                      <ahyp:hlinkClr xmlns:ahyp="http://schemas.microsoft.com/office/drawing/2018/hyperlinkcolor" val="tx"/>
                    </a:ext>
                  </a:extLst>
                </a:hlinkClick>
              </a:rPr>
              <a:t>FrontEnd</a:t>
            </a:r>
            <a:r>
              <a:rPr lang="en-US" sz="3400" dirty="0">
                <a:solidFill>
                  <a:srgbClr val="C00000"/>
                </a:solidFill>
                <a:hlinkClick r:id="rId8" action="ppaction://hlinksldjump">
                  <a:extLst>
                    <a:ext uri="{A12FA001-AC4F-418D-AE19-62706E023703}">
                      <ahyp:hlinkClr xmlns:ahyp="http://schemas.microsoft.com/office/drawing/2018/hyperlinkcolor" val="tx"/>
                    </a:ext>
                  </a:extLst>
                </a:hlinkClick>
              </a:rPr>
              <a:t> Interface</a:t>
            </a:r>
            <a:endParaRPr lang="en-US" sz="3400" dirty="0">
              <a:solidFill>
                <a:srgbClr val="C00000"/>
              </a:solidFill>
            </a:endParaRPr>
          </a:p>
          <a:p>
            <a:r>
              <a:rPr lang="en-US" sz="3400" dirty="0">
                <a:solidFill>
                  <a:srgbClr val="C00000"/>
                </a:solidFill>
                <a:hlinkClick r:id="rId9" action="ppaction://hlinksldjump">
                  <a:extLst>
                    <a:ext uri="{A12FA001-AC4F-418D-AE19-62706E023703}">
                      <ahyp:hlinkClr xmlns:ahyp="http://schemas.microsoft.com/office/drawing/2018/hyperlinkcolor" val="tx"/>
                    </a:ext>
                  </a:extLst>
                </a:hlinkClick>
              </a:rPr>
              <a:t>Client Side – HTPP Requests</a:t>
            </a:r>
            <a:endParaRPr lang="en-US" sz="3400" dirty="0">
              <a:solidFill>
                <a:srgbClr val="C00000"/>
              </a:solidFill>
            </a:endParaRPr>
          </a:p>
          <a:p>
            <a:r>
              <a:rPr lang="en-US" sz="3400" dirty="0">
                <a:solidFill>
                  <a:srgbClr val="C00000"/>
                </a:solidFill>
                <a:hlinkClick r:id="rId10" action="ppaction://hlinksldjump">
                  <a:extLst>
                    <a:ext uri="{A12FA001-AC4F-418D-AE19-62706E023703}">
                      <ahyp:hlinkClr xmlns:ahyp="http://schemas.microsoft.com/office/drawing/2018/hyperlinkcolor" val="tx"/>
                    </a:ext>
                  </a:extLst>
                </a:hlinkClick>
              </a:rPr>
              <a:t>Conclusion</a:t>
            </a:r>
            <a:endParaRPr lang="en-US" sz="3400" dirty="0">
              <a:solidFill>
                <a:srgbClr val="C00000"/>
              </a:solidFill>
            </a:endParaRPr>
          </a:p>
          <a:p>
            <a:r>
              <a:rPr lang="en-US" sz="3400" dirty="0">
                <a:solidFill>
                  <a:srgbClr val="C00000"/>
                </a:solidFill>
                <a:hlinkClick r:id="rId11" action="ppaction://hlinksldjump">
                  <a:extLst>
                    <a:ext uri="{A12FA001-AC4F-418D-AE19-62706E023703}">
                      <ahyp:hlinkClr xmlns:ahyp="http://schemas.microsoft.com/office/drawing/2018/hyperlinkcolor" val="tx"/>
                    </a:ext>
                  </a:extLst>
                </a:hlinkClick>
              </a:rPr>
              <a:t>Bibliography</a:t>
            </a:r>
            <a:endParaRPr lang="en-US" sz="3400" dirty="0">
              <a:solidFill>
                <a:srgbClr val="C00000"/>
              </a:solidFill>
            </a:endParaRPr>
          </a:p>
          <a:p>
            <a:endParaRPr lang="en-US" dirty="0">
              <a:solidFill>
                <a:srgbClr val="C00000"/>
              </a:solidFill>
            </a:endParaRPr>
          </a:p>
        </p:txBody>
      </p:sp>
      <p:sp>
        <p:nvSpPr>
          <p:cNvPr id="4" name="Title 1">
            <a:extLst>
              <a:ext uri="{FF2B5EF4-FFF2-40B4-BE49-F238E27FC236}">
                <a16:creationId xmlns:a16="http://schemas.microsoft.com/office/drawing/2014/main" id="{87C464D1-03D0-43C9-B6FB-E0F7D8F50105}"/>
              </a:ext>
            </a:extLst>
          </p:cNvPr>
          <p:cNvSpPr txBox="1">
            <a:spLocks/>
          </p:cNvSpPr>
          <p:nvPr/>
        </p:nvSpPr>
        <p:spPr>
          <a:xfrm>
            <a:off x="1528671" y="348294"/>
            <a:ext cx="10050552" cy="139257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ln w="0"/>
                <a:solidFill>
                  <a:schemeClr val="accent1"/>
                </a:solidFill>
                <a:cs typeface="Times New Roman" panose="02020603050405020304" pitchFamily="18" charset="0"/>
              </a:rPr>
              <a:t>Table of Contents</a:t>
            </a:r>
            <a:endParaRPr lang="en-US" sz="6600" b="1" dirty="0">
              <a:ln w="0"/>
              <a:solidFill>
                <a:schemeClr val="accent1"/>
              </a:solidFill>
              <a:cs typeface="Times New Roman" panose="02020603050405020304" pitchFamily="18" charset="0"/>
            </a:endParaRPr>
          </a:p>
        </p:txBody>
      </p:sp>
      <p:pic>
        <p:nvPicPr>
          <p:cNvPr id="2" name="Picture 1">
            <a:extLst>
              <a:ext uri="{FF2B5EF4-FFF2-40B4-BE49-F238E27FC236}">
                <a16:creationId xmlns:a16="http://schemas.microsoft.com/office/drawing/2014/main" id="{0F71EDA0-E1AA-701A-E1D6-B23CD7066704}"/>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Lst>
          </a:blip>
          <a:stretch>
            <a:fillRect/>
          </a:stretch>
        </p:blipFill>
        <p:spPr>
          <a:xfrm>
            <a:off x="7645399" y="2006890"/>
            <a:ext cx="4126200" cy="3051175"/>
          </a:xfrm>
          <a:prstGeom prst="rect">
            <a:avLst/>
          </a:prstGeom>
        </p:spPr>
      </p:pic>
      <p:pic>
        <p:nvPicPr>
          <p:cNvPr id="5" name="Picture 4" descr="slider-logo">
            <a:extLst>
              <a:ext uri="{FF2B5EF4-FFF2-40B4-BE49-F238E27FC236}">
                <a16:creationId xmlns:a16="http://schemas.microsoft.com/office/drawing/2014/main" id="{D6955081-35E4-6A72-61B8-78A585725DBB}"/>
              </a:ext>
            </a:extLst>
          </p:cNvPr>
          <p:cNvPicPr>
            <a:picLocks noChangeAspect="1" noChangeArrowheads="1"/>
          </p:cNvPicPr>
          <p:nvPr/>
        </p:nvPicPr>
        <p:blipFill>
          <a:blip r:embed="rId14">
            <a:alphaModFix/>
            <a:duotone>
              <a:prstClr val="black"/>
              <a:schemeClr val="tx2">
                <a:tint val="45000"/>
                <a:satMod val="400000"/>
              </a:schemeClr>
            </a:duotone>
            <a:extLst>
              <a:ext uri="{BEBA8EAE-BF5A-486C-A8C5-ECC9F3942E4B}">
                <a14:imgProps xmlns:a14="http://schemas.microsoft.com/office/drawing/2010/main">
                  <a14:imgLayer r:embed="rId15">
                    <a14:imgEffect>
                      <a14:sharpenSoften amount="-50000"/>
                    </a14:imgEffect>
                    <a14:imgEffect>
                      <a14:colorTemperature colorTemp="112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910834" y="196243"/>
            <a:ext cx="1281165" cy="139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398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B0F9B-56C3-438B-9AD7-E186EC6A5E29}"/>
              </a:ext>
            </a:extLst>
          </p:cNvPr>
          <p:cNvSpPr>
            <a:spLocks noGrp="1"/>
          </p:cNvSpPr>
          <p:nvPr>
            <p:ph type="title"/>
          </p:nvPr>
        </p:nvSpPr>
        <p:spPr>
          <a:xfrm>
            <a:off x="1535110" y="6292"/>
            <a:ext cx="10050552" cy="1009708"/>
          </a:xfrm>
        </p:spPr>
        <p:txBody>
          <a:bodyPr>
            <a:noAutofit/>
          </a:bodyPr>
          <a:lstStyle/>
          <a:p>
            <a:r>
              <a:rPr lang="en-US" sz="5400" b="1" dirty="0">
                <a:ln w="0"/>
                <a:solidFill>
                  <a:schemeClr val="accent1"/>
                </a:solidFill>
                <a:cs typeface="Times New Roman" panose="02020603050405020304" pitchFamily="18" charset="0"/>
              </a:rPr>
              <a:t>Introduction</a:t>
            </a:r>
            <a:endParaRPr lang="en-US" sz="6600" b="1" dirty="0">
              <a:ln w="0"/>
              <a:solidFill>
                <a:schemeClr val="accent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C5E7E800-03C0-483B-88A3-55F52430E3E2}"/>
              </a:ext>
            </a:extLst>
          </p:cNvPr>
          <p:cNvSpPr>
            <a:spLocks noGrp="1"/>
          </p:cNvSpPr>
          <p:nvPr>
            <p:ph idx="1"/>
          </p:nvPr>
        </p:nvSpPr>
        <p:spPr>
          <a:xfrm>
            <a:off x="2004619" y="762000"/>
            <a:ext cx="10187381" cy="5968999"/>
          </a:xfrm>
        </p:spPr>
        <p:txBody>
          <a:bodyPr>
            <a:normAutofit/>
          </a:bodyPr>
          <a:lstStyle/>
          <a:p>
            <a:pPr marL="0" indent="0">
              <a:spcBef>
                <a:spcPts val="0"/>
              </a:spcBef>
              <a:buNone/>
            </a:pPr>
            <a:r>
              <a:rPr lang="en-US" sz="2800" b="1" dirty="0">
                <a:solidFill>
                  <a:srgbClr val="A50021"/>
                </a:solidFill>
                <a:ea typeface="Calibri" panose="020F0502020204030204" pitchFamily="34" charset="0"/>
                <a:cs typeface="Times New Roman" panose="02020603050405020304" pitchFamily="18" charset="0"/>
              </a:rPr>
              <a:t>FRONT END</a:t>
            </a:r>
            <a:endParaRPr lang="ro-RO" sz="2800" dirty="0">
              <a:solidFill>
                <a:srgbClr val="A50021"/>
              </a:solidFill>
              <a:effectLst/>
              <a:ea typeface="Calibri" panose="020F0502020204030204" pitchFamily="34" charset="0"/>
              <a:cs typeface="Times New Roman" panose="02020603050405020304" pitchFamily="18" charset="0"/>
            </a:endParaRPr>
          </a:p>
          <a:p>
            <a:pPr>
              <a:spcBef>
                <a:spcPts val="0"/>
              </a:spcBef>
              <a:spcAft>
                <a:spcPts val="0"/>
              </a:spcAft>
              <a:buSzPct val="150000"/>
            </a:pPr>
            <a:r>
              <a:rPr lang="en-US" sz="2800" dirty="0">
                <a:effectLst/>
                <a:ea typeface="Calibri" panose="020F0502020204030204" pitchFamily="34" charset="0"/>
                <a:cs typeface="Times New Roman" panose="02020603050405020304" pitchFamily="18" charset="0"/>
              </a:rPr>
              <a:t>part of a website that the user interacts with directly</a:t>
            </a:r>
            <a:endParaRPr lang="ro-RO" sz="2800" dirty="0">
              <a:ea typeface="Calibri" panose="020F0502020204030204" pitchFamily="34" charset="0"/>
              <a:cs typeface="Times New Roman" panose="02020603050405020304" pitchFamily="18" charset="0"/>
            </a:endParaRPr>
          </a:p>
          <a:p>
            <a:pPr>
              <a:spcBef>
                <a:spcPts val="0"/>
              </a:spcBef>
              <a:spcAft>
                <a:spcPts val="0"/>
              </a:spcAft>
              <a:buSzPct val="150000"/>
            </a:pPr>
            <a:r>
              <a:rPr lang="en-US" sz="2800" dirty="0">
                <a:effectLst/>
                <a:ea typeface="Calibri" panose="020F0502020204030204" pitchFamily="34" charset="0"/>
                <a:cs typeface="Times New Roman" panose="02020603050405020304" pitchFamily="18" charset="0"/>
              </a:rPr>
              <a:t>the </a:t>
            </a:r>
            <a:r>
              <a:rPr lang="en-US" sz="2800" i="1" dirty="0">
                <a:solidFill>
                  <a:schemeClr val="tx1">
                    <a:lumMod val="75000"/>
                    <a:lumOff val="25000"/>
                  </a:schemeClr>
                </a:solidFill>
                <a:effectLst/>
                <a:ea typeface="Calibri" panose="020F0502020204030204" pitchFamily="34" charset="0"/>
                <a:cs typeface="Times New Roman" panose="02020603050405020304" pitchFamily="18" charset="0"/>
              </a:rPr>
              <a:t>‘client side’  </a:t>
            </a:r>
            <a:r>
              <a:rPr lang="en-US" sz="2800" dirty="0">
                <a:effectLst/>
                <a:ea typeface="Calibri" panose="020F0502020204030204" pitchFamily="34" charset="0"/>
                <a:cs typeface="Times New Roman" panose="02020603050405020304" pitchFamily="18" charset="0"/>
              </a:rPr>
              <a:t>of the application</a:t>
            </a:r>
            <a:endParaRPr lang="ro-RO" sz="2800" dirty="0">
              <a:effectLst/>
              <a:ea typeface="Calibri" panose="020F0502020204030204" pitchFamily="34" charset="0"/>
              <a:cs typeface="Times New Roman" panose="02020603050405020304" pitchFamily="18" charset="0"/>
            </a:endParaRPr>
          </a:p>
          <a:p>
            <a:pPr>
              <a:spcBef>
                <a:spcPts val="0"/>
              </a:spcBef>
              <a:spcAft>
                <a:spcPts val="0"/>
              </a:spcAft>
              <a:buSzPct val="150000"/>
            </a:pPr>
            <a:r>
              <a:rPr lang="ro-RO" sz="2800" dirty="0">
                <a:effectLst/>
                <a:ea typeface="Calibri" panose="020F0502020204030204" pitchFamily="34" charset="0"/>
                <a:cs typeface="Times New Roman" panose="02020603050405020304" pitchFamily="18" charset="0"/>
              </a:rPr>
              <a:t>i</a:t>
            </a:r>
            <a:r>
              <a:rPr lang="en-US" sz="2800" dirty="0">
                <a:effectLst/>
                <a:ea typeface="Calibri" panose="020F0502020204030204" pitchFamily="34" charset="0"/>
                <a:cs typeface="Times New Roman" panose="02020603050405020304" pitchFamily="18" charset="0"/>
              </a:rPr>
              <a:t>t includes everything that users experience directly:</a:t>
            </a:r>
            <a:r>
              <a:rPr lang="en-US" sz="2800" dirty="0">
                <a:solidFill>
                  <a:schemeClr val="accent6">
                    <a:lumMod val="75000"/>
                  </a:schemeClr>
                </a:solidFill>
                <a:effectLst/>
                <a:ea typeface="Calibri" panose="020F0502020204030204" pitchFamily="34" charset="0"/>
                <a:cs typeface="Times New Roman" panose="02020603050405020304" pitchFamily="18" charset="0"/>
              </a:rPr>
              <a:t> </a:t>
            </a:r>
            <a:endParaRPr lang="ro-RO" sz="2800" dirty="0">
              <a:solidFill>
                <a:schemeClr val="accent6">
                  <a:lumMod val="75000"/>
                </a:schemeClr>
              </a:solidFill>
              <a:effectLst/>
              <a:ea typeface="Calibri" panose="020F0502020204030204" pitchFamily="34" charset="0"/>
              <a:cs typeface="Times New Roman" panose="02020603050405020304" pitchFamily="18" charset="0"/>
            </a:endParaRPr>
          </a:p>
          <a:p>
            <a:pPr lvl="1">
              <a:spcBef>
                <a:spcPts val="0"/>
              </a:spcBef>
              <a:spcAft>
                <a:spcPts val="0"/>
              </a:spcAft>
              <a:buSzPct val="150000"/>
            </a:pPr>
            <a:r>
              <a:rPr lang="en-US" sz="2400" i="1" dirty="0">
                <a:effectLst/>
                <a:ea typeface="Calibri" panose="020F0502020204030204" pitchFamily="34" charset="0"/>
                <a:cs typeface="Times New Roman" panose="02020603050405020304" pitchFamily="18" charset="0"/>
              </a:rPr>
              <a:t>text colors and styles</a:t>
            </a:r>
            <a:endParaRPr lang="ro-RO" sz="2400" i="1" dirty="0">
              <a:effectLst/>
              <a:ea typeface="Calibri" panose="020F0502020204030204" pitchFamily="34" charset="0"/>
              <a:cs typeface="Times New Roman" panose="02020603050405020304" pitchFamily="18" charset="0"/>
            </a:endParaRPr>
          </a:p>
          <a:p>
            <a:pPr lvl="1">
              <a:spcBef>
                <a:spcPts val="0"/>
              </a:spcBef>
              <a:spcAft>
                <a:spcPts val="0"/>
              </a:spcAft>
              <a:buSzPct val="150000"/>
            </a:pPr>
            <a:r>
              <a:rPr lang="en-US" sz="2400" i="1" dirty="0">
                <a:effectLst/>
                <a:ea typeface="Calibri" panose="020F0502020204030204" pitchFamily="34" charset="0"/>
                <a:cs typeface="Times New Roman" panose="02020603050405020304" pitchFamily="18" charset="0"/>
              </a:rPr>
              <a:t>images</a:t>
            </a:r>
            <a:endParaRPr lang="ro-RO" sz="2400" i="1" dirty="0">
              <a:effectLst/>
              <a:ea typeface="Calibri" panose="020F0502020204030204" pitchFamily="34" charset="0"/>
              <a:cs typeface="Times New Roman" panose="02020603050405020304" pitchFamily="18" charset="0"/>
            </a:endParaRPr>
          </a:p>
          <a:p>
            <a:pPr lvl="1">
              <a:spcBef>
                <a:spcPts val="0"/>
              </a:spcBef>
              <a:spcAft>
                <a:spcPts val="0"/>
              </a:spcAft>
              <a:buSzPct val="150000"/>
            </a:pPr>
            <a:r>
              <a:rPr lang="en-US" sz="2400" i="1" dirty="0">
                <a:effectLst/>
                <a:ea typeface="Calibri" panose="020F0502020204030204" pitchFamily="34" charset="0"/>
                <a:cs typeface="Times New Roman" panose="02020603050405020304" pitchFamily="18" charset="0"/>
              </a:rPr>
              <a:t>graphs and tables</a:t>
            </a:r>
            <a:endParaRPr lang="ro-RO" sz="2400" i="1" dirty="0">
              <a:effectLst/>
              <a:ea typeface="Calibri" panose="020F0502020204030204" pitchFamily="34" charset="0"/>
              <a:cs typeface="Times New Roman" panose="02020603050405020304" pitchFamily="18" charset="0"/>
            </a:endParaRPr>
          </a:p>
          <a:p>
            <a:pPr lvl="1">
              <a:spcBef>
                <a:spcPts val="0"/>
              </a:spcBef>
              <a:spcAft>
                <a:spcPts val="0"/>
              </a:spcAft>
              <a:buSzPct val="150000"/>
            </a:pPr>
            <a:r>
              <a:rPr lang="ro-RO" sz="2400" i="1" dirty="0">
                <a:effectLst/>
                <a:ea typeface="Calibri" panose="020F0502020204030204" pitchFamily="34" charset="0"/>
                <a:cs typeface="Times New Roman" panose="02020603050405020304" pitchFamily="18" charset="0"/>
              </a:rPr>
              <a:t>b</a:t>
            </a:r>
            <a:r>
              <a:rPr lang="en-US" sz="2400" i="1" dirty="0">
                <a:effectLst/>
                <a:ea typeface="Calibri" panose="020F0502020204030204" pitchFamily="34" charset="0"/>
                <a:cs typeface="Times New Roman" panose="02020603050405020304" pitchFamily="18" charset="0"/>
              </a:rPr>
              <a:t>uttons</a:t>
            </a:r>
            <a:endParaRPr lang="ro-RO" sz="2400" i="1" dirty="0">
              <a:ea typeface="Calibri" panose="020F0502020204030204" pitchFamily="34" charset="0"/>
              <a:cs typeface="Times New Roman" panose="02020603050405020304" pitchFamily="18" charset="0"/>
            </a:endParaRPr>
          </a:p>
          <a:p>
            <a:pPr lvl="1">
              <a:spcBef>
                <a:spcPts val="0"/>
              </a:spcBef>
              <a:spcAft>
                <a:spcPts val="0"/>
              </a:spcAft>
              <a:buSzPct val="150000"/>
            </a:pPr>
            <a:r>
              <a:rPr lang="ro-RO" sz="2400" i="1" dirty="0">
                <a:effectLst/>
                <a:ea typeface="Calibri" panose="020F0502020204030204" pitchFamily="34" charset="0"/>
                <a:cs typeface="Times New Roman" panose="02020603050405020304" pitchFamily="18" charset="0"/>
              </a:rPr>
              <a:t>c</a:t>
            </a:r>
            <a:r>
              <a:rPr lang="en-US" sz="2400" i="1" dirty="0">
                <a:effectLst/>
                <a:ea typeface="Calibri" panose="020F0502020204030204" pitchFamily="34" charset="0"/>
                <a:cs typeface="Times New Roman" panose="02020603050405020304" pitchFamily="18" charset="0"/>
              </a:rPr>
              <a:t>olors</a:t>
            </a:r>
            <a:endParaRPr lang="ro-RO" sz="2400" i="1" dirty="0">
              <a:ea typeface="Calibri" panose="020F0502020204030204" pitchFamily="34" charset="0"/>
              <a:cs typeface="Times New Roman" panose="02020603050405020304" pitchFamily="18" charset="0"/>
            </a:endParaRPr>
          </a:p>
          <a:p>
            <a:pPr lvl="1">
              <a:spcBef>
                <a:spcPts val="0"/>
              </a:spcBef>
              <a:spcAft>
                <a:spcPts val="0"/>
              </a:spcAft>
              <a:buSzPct val="150000"/>
            </a:pPr>
            <a:r>
              <a:rPr lang="en-US" sz="2400" i="1" dirty="0">
                <a:effectLst/>
                <a:ea typeface="Calibri" panose="020F0502020204030204" pitchFamily="34" charset="0"/>
                <a:cs typeface="Times New Roman" panose="02020603050405020304" pitchFamily="18" charset="0"/>
              </a:rPr>
              <a:t>navigation menu</a:t>
            </a:r>
            <a:endParaRPr lang="ro-RO" sz="2400" i="1" dirty="0">
              <a:effectLst/>
              <a:ea typeface="Calibri" panose="020F0502020204030204" pitchFamily="34" charset="0"/>
              <a:cs typeface="Times New Roman" panose="02020603050405020304" pitchFamily="18" charset="0"/>
            </a:endParaRPr>
          </a:p>
          <a:p>
            <a:pPr>
              <a:spcBef>
                <a:spcPts val="0"/>
              </a:spcBef>
              <a:spcAft>
                <a:spcPts val="0"/>
              </a:spcAft>
              <a:buSzPct val="150000"/>
            </a:pPr>
            <a:r>
              <a:rPr lang="en-US" sz="2800" dirty="0">
                <a:ea typeface="Calibri" panose="020F0502020204030204" pitchFamily="34" charset="0"/>
                <a:cs typeface="Times New Roman" panose="02020603050405020304" pitchFamily="18" charset="0"/>
              </a:rPr>
              <a:t>the languages used for Front End development</a:t>
            </a:r>
            <a:endParaRPr lang="ro-RO" sz="2800" dirty="0">
              <a:ea typeface="Calibri" panose="020F0502020204030204" pitchFamily="34" charset="0"/>
              <a:cs typeface="Times New Roman" panose="02020603050405020304" pitchFamily="18" charset="0"/>
            </a:endParaRPr>
          </a:p>
          <a:p>
            <a:pPr lvl="1">
              <a:spcBef>
                <a:spcPts val="0"/>
              </a:spcBef>
              <a:spcAft>
                <a:spcPts val="0"/>
              </a:spcAft>
              <a:buSzPct val="150000"/>
            </a:pPr>
            <a:r>
              <a:rPr lang="en-US" sz="2400" dirty="0">
                <a:effectLst/>
                <a:ea typeface="Calibri" panose="020F0502020204030204" pitchFamily="34" charset="0"/>
                <a:cs typeface="Times New Roman" panose="02020603050405020304" pitchFamily="18" charset="0"/>
              </a:rPr>
              <a:t>HTML</a:t>
            </a:r>
            <a:endParaRPr lang="ro-RO" sz="2400" dirty="0">
              <a:ea typeface="Calibri" panose="020F0502020204030204" pitchFamily="34" charset="0"/>
              <a:cs typeface="Times New Roman" panose="02020603050405020304" pitchFamily="18" charset="0"/>
            </a:endParaRPr>
          </a:p>
          <a:p>
            <a:pPr lvl="1">
              <a:spcBef>
                <a:spcPts val="0"/>
              </a:spcBef>
              <a:spcAft>
                <a:spcPts val="0"/>
              </a:spcAft>
              <a:buSzPct val="150000"/>
            </a:pPr>
            <a:r>
              <a:rPr lang="en-US" sz="2400" dirty="0">
                <a:effectLst/>
                <a:ea typeface="Calibri" panose="020F0502020204030204" pitchFamily="34" charset="0"/>
                <a:cs typeface="Times New Roman" panose="02020603050405020304" pitchFamily="18" charset="0"/>
              </a:rPr>
              <a:t>CSS</a:t>
            </a:r>
            <a:endParaRPr lang="ro-RO" sz="2400" dirty="0">
              <a:ea typeface="Calibri" panose="020F0502020204030204" pitchFamily="34" charset="0"/>
              <a:cs typeface="Times New Roman" panose="02020603050405020304" pitchFamily="18" charset="0"/>
            </a:endParaRPr>
          </a:p>
          <a:p>
            <a:pPr lvl="1">
              <a:spcBef>
                <a:spcPts val="0"/>
              </a:spcBef>
              <a:spcAft>
                <a:spcPts val="0"/>
              </a:spcAft>
              <a:buSzPct val="150000"/>
            </a:pPr>
            <a:r>
              <a:rPr lang="en-US" sz="2400" dirty="0">
                <a:effectLst/>
                <a:ea typeface="Calibri" panose="020F0502020204030204" pitchFamily="34" charset="0"/>
                <a:cs typeface="Times New Roman" panose="02020603050405020304" pitchFamily="18" charset="0"/>
              </a:rPr>
              <a:t>JavaScript</a:t>
            </a:r>
          </a:p>
        </p:txBody>
      </p:sp>
      <p:pic>
        <p:nvPicPr>
          <p:cNvPr id="4" name="Picture 3" descr="slider-logo">
            <a:extLst>
              <a:ext uri="{FF2B5EF4-FFF2-40B4-BE49-F238E27FC236}">
                <a16:creationId xmlns:a16="http://schemas.microsoft.com/office/drawing/2014/main" id="{0C5F856D-E6F3-A9D6-1536-FE9F383FB72C}"/>
              </a:ext>
            </a:extLst>
          </p:cNvPr>
          <p:cNvPicPr>
            <a:picLocks noChangeAspect="1" noChangeArrowheads="1"/>
          </p:cNvPicPr>
          <p:nvPr/>
        </p:nvPicPr>
        <p:blipFill>
          <a:blip r:embed="rId3">
            <a:alphaModFix/>
            <a:duotone>
              <a:prstClr val="black"/>
              <a:schemeClr val="tx2">
                <a:tint val="45000"/>
                <a:satMod val="400000"/>
              </a:schemeClr>
            </a:duotone>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910834" y="196243"/>
            <a:ext cx="1281165" cy="139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679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E7E800-03C0-483B-88A3-55F52430E3E2}"/>
              </a:ext>
            </a:extLst>
          </p:cNvPr>
          <p:cNvSpPr>
            <a:spLocks noGrp="1"/>
          </p:cNvSpPr>
          <p:nvPr>
            <p:ph idx="1"/>
          </p:nvPr>
        </p:nvSpPr>
        <p:spPr>
          <a:xfrm>
            <a:off x="1535111" y="1016000"/>
            <a:ext cx="10339390" cy="5422900"/>
          </a:xfrm>
        </p:spPr>
        <p:txBody>
          <a:bodyPr>
            <a:normAutofit fontScale="92500" lnSpcReduction="20000"/>
          </a:bodyPr>
          <a:lstStyle/>
          <a:p>
            <a:pPr marL="0" indent="0">
              <a:lnSpc>
                <a:spcPct val="120000"/>
              </a:lnSpc>
              <a:buNone/>
            </a:pPr>
            <a:r>
              <a:rPr lang="en-US" sz="3200" b="1" dirty="0">
                <a:solidFill>
                  <a:srgbClr val="A50021"/>
                </a:solidFill>
                <a:effectLst/>
                <a:ea typeface="Calibri" panose="020F0502020204030204" pitchFamily="34" charset="0"/>
                <a:cs typeface="Times New Roman" panose="02020603050405020304" pitchFamily="18" charset="0"/>
              </a:rPr>
              <a:t>BACKEND</a:t>
            </a:r>
            <a:r>
              <a:rPr lang="en-US" sz="2800" dirty="0">
                <a:effectLst/>
                <a:ea typeface="Calibri" panose="020F0502020204030204" pitchFamily="34" charset="0"/>
                <a:cs typeface="Times New Roman" panose="02020603050405020304" pitchFamily="18" charset="0"/>
              </a:rPr>
              <a:t> </a:t>
            </a:r>
            <a:endParaRPr lang="ro-RO" sz="2800" dirty="0">
              <a:effectLst/>
              <a:ea typeface="Calibri" panose="020F0502020204030204" pitchFamily="34" charset="0"/>
              <a:cs typeface="Times New Roman" panose="02020603050405020304" pitchFamily="18" charset="0"/>
            </a:endParaRPr>
          </a:p>
          <a:p>
            <a:pPr algn="just">
              <a:lnSpc>
                <a:spcPct val="120000"/>
              </a:lnSpc>
              <a:spcBef>
                <a:spcPts val="0"/>
              </a:spcBef>
              <a:spcAft>
                <a:spcPts val="0"/>
              </a:spcAft>
            </a:pPr>
            <a:r>
              <a:rPr lang="en-US" sz="2800" dirty="0">
                <a:effectLst/>
                <a:ea typeface="Calibri" panose="020F0502020204030204" pitchFamily="34" charset="0"/>
                <a:cs typeface="Times New Roman" panose="02020603050405020304" pitchFamily="18" charset="0"/>
              </a:rPr>
              <a:t>the server-side of the website</a:t>
            </a:r>
            <a:endParaRPr lang="ro-RO" sz="2800" dirty="0">
              <a:ea typeface="Calibri" panose="020F0502020204030204" pitchFamily="34" charset="0"/>
              <a:cs typeface="Times New Roman" panose="02020603050405020304" pitchFamily="18" charset="0"/>
            </a:endParaRPr>
          </a:p>
          <a:p>
            <a:pPr algn="just">
              <a:lnSpc>
                <a:spcPct val="120000"/>
              </a:lnSpc>
              <a:spcBef>
                <a:spcPts val="0"/>
              </a:spcBef>
              <a:spcAft>
                <a:spcPts val="0"/>
              </a:spcAft>
            </a:pPr>
            <a:r>
              <a:rPr lang="en-US" sz="2800" dirty="0">
                <a:effectLst/>
                <a:ea typeface="Calibri" panose="020F0502020204030204" pitchFamily="34" charset="0"/>
                <a:cs typeface="Times New Roman" panose="02020603050405020304" pitchFamily="18" charset="0"/>
              </a:rPr>
              <a:t>stores and arranges data</a:t>
            </a:r>
            <a:endParaRPr lang="ro-RO" sz="2800" dirty="0">
              <a:effectLst/>
              <a:ea typeface="Calibri" panose="020F0502020204030204" pitchFamily="34" charset="0"/>
              <a:cs typeface="Times New Roman" panose="02020603050405020304" pitchFamily="18" charset="0"/>
            </a:endParaRPr>
          </a:p>
          <a:p>
            <a:pPr algn="just">
              <a:lnSpc>
                <a:spcPct val="120000"/>
              </a:lnSpc>
              <a:spcBef>
                <a:spcPts val="0"/>
              </a:spcBef>
              <a:spcAft>
                <a:spcPts val="0"/>
              </a:spcAft>
            </a:pPr>
            <a:r>
              <a:rPr lang="en-US" sz="2800" dirty="0">
                <a:effectLst/>
                <a:ea typeface="Calibri" panose="020F0502020204030204" pitchFamily="34" charset="0"/>
                <a:cs typeface="Times New Roman" panose="02020603050405020304" pitchFamily="18" charset="0"/>
              </a:rPr>
              <a:t>makes sure everything on the client-side of the website works fine</a:t>
            </a:r>
            <a:endParaRPr lang="ro-RO" sz="2800" dirty="0">
              <a:effectLst/>
              <a:ea typeface="Calibri" panose="020F0502020204030204" pitchFamily="34" charset="0"/>
              <a:cs typeface="Times New Roman" panose="02020603050405020304" pitchFamily="18" charset="0"/>
            </a:endParaRPr>
          </a:p>
          <a:p>
            <a:pPr algn="just">
              <a:lnSpc>
                <a:spcPct val="120000"/>
              </a:lnSpc>
              <a:spcBef>
                <a:spcPts val="0"/>
              </a:spcBef>
              <a:spcAft>
                <a:spcPts val="0"/>
              </a:spcAft>
            </a:pPr>
            <a:r>
              <a:rPr lang="en-US" sz="2800" dirty="0">
                <a:effectLst/>
                <a:ea typeface="Calibri" panose="020F0502020204030204" pitchFamily="34" charset="0"/>
                <a:cs typeface="Times New Roman" panose="02020603050405020304" pitchFamily="18" charset="0"/>
              </a:rPr>
              <a:t>the part of the website that you cannot see and interact with</a:t>
            </a:r>
            <a:endParaRPr lang="ro-RO" sz="2800" dirty="0">
              <a:effectLst/>
              <a:ea typeface="Calibri" panose="020F0502020204030204" pitchFamily="34" charset="0"/>
              <a:cs typeface="Times New Roman" panose="02020603050405020304" pitchFamily="18" charset="0"/>
            </a:endParaRPr>
          </a:p>
          <a:p>
            <a:pPr algn="just">
              <a:lnSpc>
                <a:spcPct val="120000"/>
              </a:lnSpc>
              <a:spcBef>
                <a:spcPts val="0"/>
              </a:spcBef>
              <a:spcAft>
                <a:spcPts val="0"/>
              </a:spcAft>
            </a:pPr>
            <a:r>
              <a:rPr lang="en-US" sz="2800" dirty="0">
                <a:effectLst/>
                <a:ea typeface="Calibri" panose="020F0502020204030204" pitchFamily="34" charset="0"/>
                <a:cs typeface="Times New Roman" panose="02020603050405020304" pitchFamily="18" charset="0"/>
              </a:rPr>
              <a:t>the portion of software that does not come in direct contact with the users</a:t>
            </a:r>
            <a:endParaRPr lang="ro-RO" sz="2800" dirty="0">
              <a:ea typeface="Calibri" panose="020F0502020204030204" pitchFamily="34" charset="0"/>
              <a:cs typeface="Times New Roman" panose="02020603050405020304" pitchFamily="18" charset="0"/>
            </a:endParaRPr>
          </a:p>
          <a:p>
            <a:pPr algn="just">
              <a:lnSpc>
                <a:spcPct val="120000"/>
              </a:lnSpc>
              <a:spcBef>
                <a:spcPts val="0"/>
              </a:spcBef>
              <a:spcAft>
                <a:spcPts val="0"/>
              </a:spcAft>
            </a:pPr>
            <a:r>
              <a:rPr lang="ro-RO" sz="2800" dirty="0">
                <a:effectLst/>
                <a:ea typeface="Calibri" panose="020F0502020204030204" pitchFamily="34" charset="0"/>
                <a:cs typeface="Times New Roman" panose="02020603050405020304" pitchFamily="18" charset="0"/>
              </a:rPr>
              <a:t>t</a:t>
            </a:r>
            <a:r>
              <a:rPr lang="en-US" sz="2800" dirty="0">
                <a:effectLst/>
                <a:ea typeface="Calibri" panose="020F0502020204030204" pitchFamily="34" charset="0"/>
                <a:cs typeface="Times New Roman" panose="02020603050405020304" pitchFamily="18" charset="0"/>
              </a:rPr>
              <a:t>he parts and characteristics developed by backend designers are indirectly accessed by users through a front-end application</a:t>
            </a:r>
            <a:endParaRPr lang="ro-RO" sz="2800" dirty="0">
              <a:ea typeface="Calibri" panose="020F0502020204030204" pitchFamily="34" charset="0"/>
              <a:cs typeface="Times New Roman" panose="02020603050405020304" pitchFamily="18" charset="0"/>
            </a:endParaRPr>
          </a:p>
          <a:p>
            <a:pPr algn="just">
              <a:lnSpc>
                <a:spcPct val="120000"/>
              </a:lnSpc>
              <a:spcBef>
                <a:spcPts val="0"/>
              </a:spcBef>
              <a:spcAft>
                <a:spcPts val="0"/>
              </a:spcAft>
            </a:pPr>
            <a:r>
              <a:rPr lang="ro-RO" sz="2800" dirty="0">
                <a:effectLst/>
                <a:ea typeface="Calibri" panose="020F0502020204030204" pitchFamily="34" charset="0"/>
                <a:cs typeface="Times New Roman" panose="02020603050405020304" pitchFamily="18" charset="0"/>
              </a:rPr>
              <a:t>a</a:t>
            </a:r>
            <a:r>
              <a:rPr lang="en-US" sz="2800" dirty="0">
                <a:effectLst/>
                <a:ea typeface="Calibri" panose="020F0502020204030204" pitchFamily="34" charset="0"/>
                <a:cs typeface="Times New Roman" panose="02020603050405020304" pitchFamily="18" charset="0"/>
              </a:rPr>
              <a:t>ctivities like writing APIs, creating libraries, and working with system components without user interfaces or even systems of scientific programming, are also included in the backend.</a:t>
            </a:r>
          </a:p>
        </p:txBody>
      </p:sp>
      <p:sp>
        <p:nvSpPr>
          <p:cNvPr id="9" name="Title 1">
            <a:extLst>
              <a:ext uri="{FF2B5EF4-FFF2-40B4-BE49-F238E27FC236}">
                <a16:creationId xmlns:a16="http://schemas.microsoft.com/office/drawing/2014/main" id="{56CB9866-2506-93CC-A805-928565DA9B15}"/>
              </a:ext>
            </a:extLst>
          </p:cNvPr>
          <p:cNvSpPr>
            <a:spLocks noGrp="1"/>
          </p:cNvSpPr>
          <p:nvPr>
            <p:ph type="title"/>
          </p:nvPr>
        </p:nvSpPr>
        <p:spPr>
          <a:xfrm>
            <a:off x="1535110" y="6292"/>
            <a:ext cx="10050552" cy="1009708"/>
          </a:xfrm>
        </p:spPr>
        <p:txBody>
          <a:bodyPr>
            <a:noAutofit/>
          </a:bodyPr>
          <a:lstStyle/>
          <a:p>
            <a:r>
              <a:rPr lang="en-US" sz="5400" b="1" dirty="0">
                <a:ln w="0"/>
                <a:solidFill>
                  <a:schemeClr val="accent1"/>
                </a:solidFill>
                <a:cs typeface="Times New Roman" panose="02020603050405020304" pitchFamily="18" charset="0"/>
              </a:rPr>
              <a:t>Introduction</a:t>
            </a:r>
            <a:endParaRPr lang="en-US" sz="6600" b="1" dirty="0">
              <a:ln w="0"/>
              <a:solidFill>
                <a:schemeClr val="accent1"/>
              </a:solidFill>
              <a:cs typeface="Times New Roman" panose="02020603050405020304" pitchFamily="18" charset="0"/>
            </a:endParaRPr>
          </a:p>
        </p:txBody>
      </p:sp>
      <p:pic>
        <p:nvPicPr>
          <p:cNvPr id="10" name="Picture 9" descr="slider-logo">
            <a:extLst>
              <a:ext uri="{FF2B5EF4-FFF2-40B4-BE49-F238E27FC236}">
                <a16:creationId xmlns:a16="http://schemas.microsoft.com/office/drawing/2014/main" id="{2B65B9B5-A195-42B0-E13F-D3DCC5A78147}"/>
              </a:ext>
            </a:extLst>
          </p:cNvPr>
          <p:cNvPicPr>
            <a:picLocks noChangeAspect="1" noChangeArrowheads="1"/>
          </p:cNvPicPr>
          <p:nvPr/>
        </p:nvPicPr>
        <p:blipFill>
          <a:blip r:embed="rId3">
            <a:alphaModFix/>
            <a:duotone>
              <a:prstClr val="black"/>
              <a:schemeClr val="tx2">
                <a:tint val="45000"/>
                <a:satMod val="400000"/>
              </a:schemeClr>
            </a:duotone>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910834" y="196243"/>
            <a:ext cx="1281165" cy="139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139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D428-8389-4A0B-AB6E-90942912E523}"/>
              </a:ext>
            </a:extLst>
          </p:cNvPr>
          <p:cNvSpPr>
            <a:spLocks noGrp="1"/>
          </p:cNvSpPr>
          <p:nvPr>
            <p:ph type="title"/>
          </p:nvPr>
        </p:nvSpPr>
        <p:spPr>
          <a:xfrm>
            <a:off x="1484310" y="190501"/>
            <a:ext cx="10018713" cy="1003299"/>
          </a:xfrm>
        </p:spPr>
        <p:txBody>
          <a:bodyPr>
            <a:normAutofit/>
          </a:bodyPr>
          <a:lstStyle/>
          <a:p>
            <a:r>
              <a:rPr lang="en-US" sz="5400" b="1" dirty="0">
                <a:ln w="0"/>
                <a:solidFill>
                  <a:schemeClr val="accent1"/>
                </a:solidFill>
                <a:cs typeface="Times New Roman" panose="02020603050405020304" pitchFamily="18" charset="0"/>
              </a:rPr>
              <a:t>Project’s purpose</a:t>
            </a:r>
          </a:p>
        </p:txBody>
      </p:sp>
      <p:sp>
        <p:nvSpPr>
          <p:cNvPr id="3" name="Content Placeholder 2">
            <a:extLst>
              <a:ext uri="{FF2B5EF4-FFF2-40B4-BE49-F238E27FC236}">
                <a16:creationId xmlns:a16="http://schemas.microsoft.com/office/drawing/2014/main" id="{0F48691E-520B-482F-8ED8-1A10EE798181}"/>
              </a:ext>
            </a:extLst>
          </p:cNvPr>
          <p:cNvSpPr>
            <a:spLocks noGrp="1"/>
          </p:cNvSpPr>
          <p:nvPr>
            <p:ph idx="1"/>
          </p:nvPr>
        </p:nvSpPr>
        <p:spPr>
          <a:xfrm>
            <a:off x="1866900" y="1302567"/>
            <a:ext cx="10162913" cy="2437349"/>
          </a:xfrm>
        </p:spPr>
        <p:txBody>
          <a:bodyPr numCol="1">
            <a:normAutofit lnSpcReduction="10000"/>
            <a:scene3d>
              <a:camera prst="orthographicFront"/>
              <a:lightRig rig="harsh" dir="t"/>
            </a:scene3d>
            <a:sp3d prstMaterial="matte">
              <a:contourClr>
                <a:schemeClr val="bg1">
                  <a:lumMod val="65000"/>
                </a:schemeClr>
              </a:contourClr>
            </a:sp3d>
          </a:bodyPr>
          <a:lstStyle/>
          <a:p>
            <a:pPr marL="0" indent="0">
              <a:buNone/>
            </a:pPr>
            <a:r>
              <a:rPr lang="ro-RO" sz="3200" b="1" dirty="0">
                <a:ln/>
                <a:solidFill>
                  <a:srgbClr val="A50021"/>
                </a:solidFill>
                <a:ea typeface="Calibri" panose="020F0502020204030204" pitchFamily="34" charset="0"/>
                <a:cs typeface="Times New Roman" panose="02020603050405020304" pitchFamily="18" charset="0"/>
              </a:rPr>
              <a:t>G</a:t>
            </a:r>
            <a:r>
              <a:rPr lang="en-US" sz="3200" b="1" dirty="0">
                <a:ln/>
                <a:solidFill>
                  <a:srgbClr val="A50021"/>
                </a:solidFill>
                <a:ea typeface="Calibri" panose="020F0502020204030204" pitchFamily="34" charset="0"/>
                <a:cs typeface="Times New Roman" panose="02020603050405020304" pitchFamily="18" charset="0"/>
              </a:rPr>
              <a:t>oal</a:t>
            </a:r>
            <a:r>
              <a:rPr lang="ro-RO" sz="3200" b="1" dirty="0">
                <a:ln/>
                <a:solidFill>
                  <a:srgbClr val="A50021"/>
                </a:solidFill>
                <a:ea typeface="Calibri" panose="020F0502020204030204" pitchFamily="34" charset="0"/>
                <a:cs typeface="Times New Roman" panose="02020603050405020304" pitchFamily="18" charset="0"/>
              </a:rPr>
              <a:t>s:</a:t>
            </a:r>
            <a:r>
              <a:rPr lang="en-US" sz="3200" b="1" dirty="0">
                <a:ln/>
                <a:solidFill>
                  <a:srgbClr val="A50021"/>
                </a:solidFill>
                <a:ea typeface="Calibri" panose="020F0502020204030204" pitchFamily="34" charset="0"/>
                <a:cs typeface="Times New Roman" panose="02020603050405020304" pitchFamily="18" charset="0"/>
              </a:rPr>
              <a:t> </a:t>
            </a:r>
            <a:endParaRPr lang="ro-RO" sz="3200" b="1" dirty="0">
              <a:ln/>
              <a:solidFill>
                <a:srgbClr val="A50021"/>
              </a:solidFill>
              <a:ea typeface="Calibri" panose="020F0502020204030204" pitchFamily="34" charset="0"/>
              <a:cs typeface="Times New Roman" panose="02020603050405020304" pitchFamily="18" charset="0"/>
            </a:endParaRPr>
          </a:p>
          <a:p>
            <a:r>
              <a:rPr lang="en-US" sz="3200" dirty="0">
                <a:ln/>
                <a:ea typeface="Calibri" panose="020F0502020204030204" pitchFamily="34" charset="0"/>
                <a:cs typeface="Times New Roman" panose="02020603050405020304" pitchFamily="18" charset="0"/>
              </a:rPr>
              <a:t>to develop an</a:t>
            </a:r>
            <a:r>
              <a:rPr lang="ro-RO" sz="3200" dirty="0">
                <a:ln/>
                <a:ea typeface="Calibri" panose="020F0502020204030204" pitchFamily="34" charset="0"/>
                <a:cs typeface="Times New Roman" panose="02020603050405020304" pitchFamily="18" charset="0"/>
              </a:rPr>
              <a:t> </a:t>
            </a:r>
            <a:r>
              <a:rPr lang="en-US" sz="3200" b="1" dirty="0">
                <a:ln/>
                <a:solidFill>
                  <a:srgbClr val="A50021"/>
                </a:solidFill>
                <a:ea typeface="Calibri" panose="020F0502020204030204" pitchFamily="34" charset="0"/>
                <a:cs typeface="Times New Roman" panose="02020603050405020304" pitchFamily="18" charset="0"/>
              </a:rPr>
              <a:t>online movie library</a:t>
            </a:r>
            <a:endParaRPr lang="ro-RO" sz="3200" b="1" dirty="0">
              <a:ln/>
              <a:solidFill>
                <a:srgbClr val="A50021"/>
              </a:solidFill>
              <a:ea typeface="Calibri" panose="020F0502020204030204" pitchFamily="34" charset="0"/>
              <a:cs typeface="Times New Roman" panose="02020603050405020304" pitchFamily="18" charset="0"/>
            </a:endParaRPr>
          </a:p>
          <a:p>
            <a:r>
              <a:rPr lang="ro-RO" sz="3200" dirty="0"/>
              <a:t>to analize and present </a:t>
            </a:r>
            <a:r>
              <a:rPr lang="ro-RO" sz="3200" dirty="0" err="1"/>
              <a:t>the</a:t>
            </a:r>
            <a:r>
              <a:rPr lang="ro-RO" sz="3200" dirty="0"/>
              <a:t> </a:t>
            </a:r>
            <a:r>
              <a:rPr lang="ro-RO" sz="3200" dirty="0" err="1"/>
              <a:t>main</a:t>
            </a:r>
            <a:r>
              <a:rPr lang="ro-RO" sz="3200" dirty="0"/>
              <a:t> </a:t>
            </a:r>
            <a:r>
              <a:rPr lang="ro-RO" sz="3200" dirty="0" err="1"/>
              <a:t>steps</a:t>
            </a:r>
            <a:r>
              <a:rPr lang="ro-RO" sz="3200" dirty="0"/>
              <a:t> in </a:t>
            </a:r>
            <a:r>
              <a:rPr lang="ro-RO" sz="3200" dirty="0" err="1"/>
              <a:t>developing</a:t>
            </a:r>
            <a:endParaRPr lang="en-US" sz="3200" dirty="0"/>
          </a:p>
          <a:p>
            <a:pPr marL="0" indent="0">
              <a:buNone/>
            </a:pPr>
            <a:r>
              <a:rPr lang="en-US" sz="3200" dirty="0">
                <a:ln/>
                <a:latin typeface="Times New Roman" panose="02020603050405020304" pitchFamily="18" charset="0"/>
                <a:ea typeface="Calibri" panose="020F0502020204030204" pitchFamily="34" charset="0"/>
                <a:cs typeface="Times New Roman" panose="02020603050405020304" pitchFamily="18" charset="0"/>
              </a:rPr>
              <a:t> </a:t>
            </a:r>
            <a:endParaRPr lang="en-US" b="1" dirty="0">
              <a:ln/>
              <a:solidFill>
                <a:schemeClr val="accent3"/>
              </a:solidFill>
            </a:endParaRPr>
          </a:p>
        </p:txBody>
      </p:sp>
      <p:pic>
        <p:nvPicPr>
          <p:cNvPr id="4" name="Picture 3">
            <a:extLst>
              <a:ext uri="{FF2B5EF4-FFF2-40B4-BE49-F238E27FC236}">
                <a16:creationId xmlns:a16="http://schemas.microsoft.com/office/drawing/2014/main" id="{59D82106-8326-48F5-8632-02B62C99717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7700" y="3230570"/>
            <a:ext cx="6819900" cy="2679116"/>
          </a:xfrm>
          <a:prstGeom prst="rect">
            <a:avLst/>
          </a:prstGeom>
          <a:noFill/>
          <a:ln>
            <a:noFill/>
          </a:ln>
        </p:spPr>
      </p:pic>
      <p:sp>
        <p:nvSpPr>
          <p:cNvPr id="7" name="TextBox 6">
            <a:extLst>
              <a:ext uri="{FF2B5EF4-FFF2-40B4-BE49-F238E27FC236}">
                <a16:creationId xmlns:a16="http://schemas.microsoft.com/office/drawing/2014/main" id="{BE62AA93-0CDC-FFCB-1AEB-B5D8EA8E5B55}"/>
              </a:ext>
            </a:extLst>
          </p:cNvPr>
          <p:cNvSpPr txBox="1"/>
          <p:nvPr/>
        </p:nvSpPr>
        <p:spPr>
          <a:xfrm>
            <a:off x="2755900" y="5909686"/>
            <a:ext cx="9067800" cy="830997"/>
          </a:xfrm>
          <a:prstGeom prst="rect">
            <a:avLst/>
          </a:prstGeom>
          <a:noFill/>
        </p:spPr>
        <p:txBody>
          <a:bodyPr wrap="square">
            <a:spAutoFit/>
          </a:bodyPr>
          <a:lstStyle/>
          <a:p>
            <a:pPr marL="0" indent="0" algn="just">
              <a:buNone/>
            </a:pPr>
            <a:r>
              <a:rPr lang="en-US" sz="2400" dirty="0">
                <a:ln/>
                <a:ea typeface="Calibri" panose="020F0502020204030204" pitchFamily="34" charset="0"/>
                <a:cs typeface="Times New Roman" panose="02020603050405020304" pitchFamily="18" charset="0"/>
              </a:rPr>
              <a:t>The client or web interface is accessible through the browser and movies are being stored in a </a:t>
            </a:r>
            <a:r>
              <a:rPr lang="en-US" sz="2400" dirty="0" err="1">
                <a:ln/>
                <a:ea typeface="Calibri" panose="020F0502020204030204" pitchFamily="34" charset="0"/>
                <a:cs typeface="Times New Roman" panose="02020603050405020304" pitchFamily="18" charset="0"/>
              </a:rPr>
              <a:t>Mysql</a:t>
            </a:r>
            <a:r>
              <a:rPr lang="en-US" sz="2400" dirty="0">
                <a:ln/>
                <a:ea typeface="Calibri" panose="020F0502020204030204" pitchFamily="34" charset="0"/>
                <a:cs typeface="Times New Roman" panose="02020603050405020304" pitchFamily="18" charset="0"/>
              </a:rPr>
              <a:t> database via a </a:t>
            </a:r>
            <a:r>
              <a:rPr lang="en-US" sz="2400" dirty="0" err="1">
                <a:ln/>
                <a:ea typeface="Calibri" panose="020F0502020204030204" pitchFamily="34" charset="0"/>
                <a:cs typeface="Times New Roman" panose="02020603050405020304" pitchFamily="18" charset="0"/>
              </a:rPr>
              <a:t>RESTfull</a:t>
            </a:r>
            <a:r>
              <a:rPr lang="en-US" sz="2400" dirty="0">
                <a:ln/>
                <a:ea typeface="Calibri" panose="020F0502020204030204" pitchFamily="34" charset="0"/>
                <a:cs typeface="Times New Roman" panose="02020603050405020304" pitchFamily="18" charset="0"/>
              </a:rPr>
              <a:t> API</a:t>
            </a:r>
            <a:r>
              <a:rPr lang="ro-RO" sz="2400" dirty="0">
                <a:ln/>
                <a:ea typeface="Calibri" panose="020F0502020204030204" pitchFamily="34" charset="0"/>
                <a:cs typeface="Times New Roman" panose="02020603050405020304" pitchFamily="18" charset="0"/>
              </a:rPr>
              <a:t>.</a:t>
            </a:r>
            <a:endParaRPr lang="en-US" sz="2400" dirty="0">
              <a:ln/>
              <a:ea typeface="Calibri" panose="020F0502020204030204" pitchFamily="34" charset="0"/>
              <a:cs typeface="Times New Roman" panose="02020603050405020304" pitchFamily="18" charset="0"/>
            </a:endParaRPr>
          </a:p>
        </p:txBody>
      </p:sp>
      <p:pic>
        <p:nvPicPr>
          <p:cNvPr id="8" name="Picture 7" descr="slider-logo">
            <a:extLst>
              <a:ext uri="{FF2B5EF4-FFF2-40B4-BE49-F238E27FC236}">
                <a16:creationId xmlns:a16="http://schemas.microsoft.com/office/drawing/2014/main" id="{BCFCC906-398A-ACDE-2FB1-4D152BC75ED8}"/>
              </a:ext>
            </a:extLst>
          </p:cNvPr>
          <p:cNvPicPr>
            <a:picLocks noChangeAspect="1" noChangeArrowheads="1"/>
          </p:cNvPicPr>
          <p:nvPr/>
        </p:nvPicPr>
        <p:blipFill>
          <a:blip r:embed="rId3">
            <a:alphaModFix/>
            <a:duotone>
              <a:prstClr val="black"/>
              <a:schemeClr val="tx2">
                <a:tint val="45000"/>
                <a:satMod val="400000"/>
              </a:schemeClr>
            </a:duotone>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910834" y="196243"/>
            <a:ext cx="1281165" cy="139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94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6F72-6DD8-4FE7-B5FE-C89BA119EEB4}"/>
              </a:ext>
            </a:extLst>
          </p:cNvPr>
          <p:cNvSpPr>
            <a:spLocks noGrp="1"/>
          </p:cNvSpPr>
          <p:nvPr>
            <p:ph type="title"/>
          </p:nvPr>
        </p:nvSpPr>
        <p:spPr>
          <a:xfrm>
            <a:off x="1484309" y="190500"/>
            <a:ext cx="10018713" cy="1752599"/>
          </a:xfrm>
        </p:spPr>
        <p:txBody>
          <a:bodyPr>
            <a:normAutofit/>
          </a:bodyPr>
          <a:lstStyle/>
          <a:p>
            <a:r>
              <a:rPr lang="en-US" sz="5400" b="1" dirty="0">
                <a:ln w="0"/>
                <a:solidFill>
                  <a:schemeClr val="accent1"/>
                </a:solidFill>
                <a:cs typeface="Times New Roman" panose="02020603050405020304" pitchFamily="18" charset="0"/>
              </a:rPr>
              <a:t>Database Model</a:t>
            </a:r>
          </a:p>
        </p:txBody>
      </p:sp>
      <p:sp>
        <p:nvSpPr>
          <p:cNvPr id="3" name="Content Placeholder 2">
            <a:extLst>
              <a:ext uri="{FF2B5EF4-FFF2-40B4-BE49-F238E27FC236}">
                <a16:creationId xmlns:a16="http://schemas.microsoft.com/office/drawing/2014/main" id="{32F87DC1-816F-47A1-BCF2-2CFCC915A57A}"/>
              </a:ext>
            </a:extLst>
          </p:cNvPr>
          <p:cNvSpPr>
            <a:spLocks noGrp="1"/>
          </p:cNvSpPr>
          <p:nvPr>
            <p:ph idx="1"/>
          </p:nvPr>
        </p:nvSpPr>
        <p:spPr>
          <a:xfrm>
            <a:off x="1484308" y="2085712"/>
            <a:ext cx="10018714" cy="4581788"/>
          </a:xfrm>
        </p:spPr>
        <p:txBody>
          <a:bodyPr numCol="2"/>
          <a:lstStyle/>
          <a:p>
            <a:pPr indent="0">
              <a:lnSpc>
                <a:spcPct val="107000"/>
              </a:lnSpc>
              <a:buNone/>
              <a:tabLst>
                <a:tab pos="228600" algn="l"/>
              </a:tabLs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07000"/>
              </a:lnSpc>
              <a:buNone/>
              <a:tabLst>
                <a:tab pos="228600" algn="l"/>
              </a:tabLs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07000"/>
              </a:lnSpc>
              <a:buNone/>
              <a:tabLst>
                <a:tab pos="228600" algn="l"/>
              </a:tabLs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7C024A7-675B-3926-36C8-E9660E29F7F2}"/>
              </a:ext>
            </a:extLst>
          </p:cNvPr>
          <p:cNvSpPr txBox="1"/>
          <p:nvPr/>
        </p:nvSpPr>
        <p:spPr>
          <a:xfrm>
            <a:off x="1831049" y="1764547"/>
            <a:ext cx="10018713" cy="5016758"/>
          </a:xfrm>
          <a:prstGeom prst="rect">
            <a:avLst/>
          </a:prstGeom>
          <a:noFill/>
        </p:spPr>
        <p:txBody>
          <a:bodyPr wrap="square">
            <a:spAutoFit/>
          </a:bodyPr>
          <a:lstStyle/>
          <a:p>
            <a:r>
              <a:rPr lang="en-GB" sz="3200" b="1" dirty="0">
                <a:solidFill>
                  <a:srgbClr val="A50021"/>
                </a:solidFill>
              </a:rPr>
              <a:t>Step 1: </a:t>
            </a:r>
          </a:p>
          <a:p>
            <a:pPr marL="342900" indent="-342900">
              <a:buFont typeface="Arial" panose="020B0604020202020204" pitchFamily="34" charset="0"/>
              <a:buChar char="•"/>
            </a:pPr>
            <a:r>
              <a:rPr lang="en-GB" sz="2400" dirty="0"/>
              <a:t>build the Mysql Database</a:t>
            </a:r>
          </a:p>
          <a:p>
            <a:pPr marL="800100" lvl="1" indent="-342900">
              <a:buFont typeface="Arial" panose="020B0604020202020204" pitchFamily="34" charset="0"/>
              <a:buChar char="•"/>
            </a:pPr>
            <a:r>
              <a:rPr lang="en-GB" sz="2400" dirty="0"/>
              <a:t>we  store all the info related to our application</a:t>
            </a:r>
            <a:endParaRPr lang="ro-RO" sz="2400" dirty="0"/>
          </a:p>
          <a:p>
            <a:pPr marL="800100" lvl="1" indent="-342900">
              <a:buFont typeface="Arial" panose="020B0604020202020204" pitchFamily="34" charset="0"/>
              <a:buChar char="•"/>
            </a:pPr>
            <a:r>
              <a:rPr lang="en-GB" sz="2400" dirty="0"/>
              <a:t>each movie includes details </a:t>
            </a:r>
            <a:endParaRPr lang="ro-RO" sz="2400" dirty="0"/>
          </a:p>
          <a:p>
            <a:pPr marL="1257300" lvl="2" indent="-342900">
              <a:buFont typeface="Arial" panose="020B0604020202020204" pitchFamily="34" charset="0"/>
              <a:buChar char="•"/>
            </a:pPr>
            <a:r>
              <a:rPr lang="en-GB" sz="2400" dirty="0"/>
              <a:t>movie name</a:t>
            </a:r>
            <a:endParaRPr lang="ro-RO" sz="2400" dirty="0"/>
          </a:p>
          <a:p>
            <a:pPr marL="1257300" lvl="2" indent="-342900">
              <a:buFont typeface="Arial" panose="020B0604020202020204" pitchFamily="34" charset="0"/>
              <a:buChar char="•"/>
            </a:pPr>
            <a:r>
              <a:rPr lang="ro-RO" sz="2400" dirty="0"/>
              <a:t>d</a:t>
            </a:r>
            <a:r>
              <a:rPr lang="en-GB" sz="2400" dirty="0"/>
              <a:t>escription</a:t>
            </a:r>
            <a:endParaRPr lang="ro-RO" sz="2400" dirty="0"/>
          </a:p>
          <a:p>
            <a:pPr marL="1257300" lvl="2" indent="-342900">
              <a:buFont typeface="Arial" panose="020B0604020202020204" pitchFamily="34" charset="0"/>
              <a:buChar char="•"/>
            </a:pPr>
            <a:r>
              <a:rPr lang="en-GB" sz="2400" dirty="0"/>
              <a:t>release year</a:t>
            </a:r>
            <a:endParaRPr lang="ro-RO" sz="2400" dirty="0"/>
          </a:p>
          <a:p>
            <a:pPr marL="1257300" lvl="2" indent="-342900">
              <a:buFont typeface="Arial" panose="020B0604020202020204" pitchFamily="34" charset="0"/>
              <a:buChar char="•"/>
            </a:pPr>
            <a:r>
              <a:rPr lang="ro-RO" sz="2400" dirty="0"/>
              <a:t>p</a:t>
            </a:r>
            <a:r>
              <a:rPr lang="en-GB" sz="2400" dirty="0"/>
              <a:t>oster</a:t>
            </a:r>
            <a:endParaRPr lang="ro-RO" sz="2400" dirty="0"/>
          </a:p>
          <a:p>
            <a:pPr marL="1257300" lvl="2" indent="-342900">
              <a:buFont typeface="Arial" panose="020B0604020202020204" pitchFamily="34" charset="0"/>
              <a:buChar char="•"/>
            </a:pPr>
            <a:r>
              <a:rPr lang="en-GB" sz="2400" dirty="0"/>
              <a:t>movie duration</a:t>
            </a:r>
            <a:endParaRPr lang="ro-RO" sz="2400" dirty="0"/>
          </a:p>
          <a:p>
            <a:pPr marL="1257300" lvl="2" indent="-342900">
              <a:buFont typeface="Arial" panose="020B0604020202020204" pitchFamily="34" charset="0"/>
              <a:buChar char="•"/>
            </a:pPr>
            <a:r>
              <a:rPr lang="ro-RO" sz="2400" dirty="0"/>
              <a:t>t</a:t>
            </a:r>
            <a:r>
              <a:rPr lang="en-GB" sz="2400" dirty="0"/>
              <a:t>railer</a:t>
            </a:r>
            <a:endParaRPr lang="ro-RO" sz="2400" dirty="0"/>
          </a:p>
          <a:p>
            <a:pPr marL="1257300" lvl="2" indent="-342900">
              <a:buFont typeface="Arial" panose="020B0604020202020204" pitchFamily="34" charset="0"/>
              <a:buChar char="•"/>
            </a:pPr>
            <a:r>
              <a:rPr lang="ro-RO" sz="2400" dirty="0"/>
              <a:t>r</a:t>
            </a:r>
            <a:r>
              <a:rPr lang="en-GB" sz="2400" dirty="0"/>
              <a:t>ating</a:t>
            </a:r>
            <a:endParaRPr lang="ro-RO" sz="2400" dirty="0"/>
          </a:p>
          <a:p>
            <a:pPr marL="1257300" lvl="2" indent="-342900">
              <a:buFont typeface="Arial" panose="020B0604020202020204" pitchFamily="34" charset="0"/>
              <a:buChar char="•"/>
            </a:pPr>
            <a:r>
              <a:rPr lang="en-GB" sz="2400" dirty="0" err="1"/>
              <a:t>imdb_link</a:t>
            </a:r>
            <a:r>
              <a:rPr lang="en-GB" sz="2400" dirty="0"/>
              <a:t> </a:t>
            </a:r>
            <a:endParaRPr lang="ro-RO" sz="2400" dirty="0"/>
          </a:p>
          <a:p>
            <a:pPr marL="1257300" lvl="2" indent="-342900">
              <a:buFont typeface="Arial" panose="020B0604020202020204" pitchFamily="34" charset="0"/>
              <a:buChar char="•"/>
            </a:pPr>
            <a:r>
              <a:rPr lang="en-GB" sz="2400" dirty="0"/>
              <a:t>movie genre. </a:t>
            </a:r>
            <a:endParaRPr lang="ro-RO" sz="2400" dirty="0"/>
          </a:p>
        </p:txBody>
      </p:sp>
      <p:pic>
        <p:nvPicPr>
          <p:cNvPr id="5" name="Picture 4">
            <a:extLst>
              <a:ext uri="{FF2B5EF4-FFF2-40B4-BE49-F238E27FC236}">
                <a16:creationId xmlns:a16="http://schemas.microsoft.com/office/drawing/2014/main" id="{3A37596D-172A-E460-AA4B-67F0A0C1A4A2}"/>
              </a:ext>
            </a:extLst>
          </p:cNvPr>
          <p:cNvPicPr>
            <a:picLocks noChangeAspect="1"/>
          </p:cNvPicPr>
          <p:nvPr/>
        </p:nvPicPr>
        <p:blipFill>
          <a:blip r:embed="rId3">
            <a:duotone>
              <a:schemeClr val="accent1">
                <a:shade val="45000"/>
                <a:satMod val="135000"/>
              </a:schemeClr>
              <a:prstClr val="white"/>
            </a:duotone>
          </a:blip>
          <a:stretch>
            <a:fillRect/>
          </a:stretch>
        </p:blipFill>
        <p:spPr>
          <a:xfrm>
            <a:off x="7127355" y="2654930"/>
            <a:ext cx="4722407" cy="4126375"/>
          </a:xfrm>
          <a:prstGeom prst="rect">
            <a:avLst/>
          </a:prstGeom>
        </p:spPr>
      </p:pic>
      <p:sp>
        <p:nvSpPr>
          <p:cNvPr id="11" name="TextBox 10">
            <a:extLst>
              <a:ext uri="{FF2B5EF4-FFF2-40B4-BE49-F238E27FC236}">
                <a16:creationId xmlns:a16="http://schemas.microsoft.com/office/drawing/2014/main" id="{AC11045A-6D34-8A4A-257B-1E78C9446DE2}"/>
              </a:ext>
            </a:extLst>
          </p:cNvPr>
          <p:cNvSpPr txBox="1"/>
          <p:nvPr/>
        </p:nvSpPr>
        <p:spPr>
          <a:xfrm>
            <a:off x="0" y="273969"/>
            <a:ext cx="622927" cy="3155031"/>
          </a:xfrm>
          <a:prstGeom prst="rect">
            <a:avLst/>
          </a:prstGeom>
          <a:noFill/>
        </p:spPr>
        <p:txBody>
          <a:bodyPr vert="wordArtVert" wrap="square">
            <a:spAutoFit/>
          </a:bodyPr>
          <a:lstStyle/>
          <a:p>
            <a:r>
              <a:rPr lang="en-GB" sz="2400" b="1" dirty="0">
                <a:solidFill>
                  <a:srgbClr val="A50021"/>
                </a:solidFill>
              </a:rPr>
              <a:t>Step 1 </a:t>
            </a:r>
          </a:p>
        </p:txBody>
      </p:sp>
      <p:pic>
        <p:nvPicPr>
          <p:cNvPr id="12" name="Picture 11" descr="slider-logo">
            <a:extLst>
              <a:ext uri="{FF2B5EF4-FFF2-40B4-BE49-F238E27FC236}">
                <a16:creationId xmlns:a16="http://schemas.microsoft.com/office/drawing/2014/main" id="{88EE28C9-492A-4C54-B442-1300E263086B}"/>
              </a:ext>
            </a:extLst>
          </p:cNvPr>
          <p:cNvPicPr>
            <a:picLocks noChangeAspect="1" noChangeArrowheads="1"/>
          </p:cNvPicPr>
          <p:nvPr/>
        </p:nvPicPr>
        <p:blipFill>
          <a:blip r:embed="rId4">
            <a:alphaModFix/>
            <a:duotone>
              <a:prstClr val="black"/>
              <a:schemeClr val="tx2">
                <a:tint val="45000"/>
                <a:satMod val="400000"/>
              </a:schemeClr>
            </a:duotone>
            <a:extLst>
              <a:ext uri="{BEBA8EAE-BF5A-486C-A8C5-ECC9F3942E4B}">
                <a14:imgProps xmlns:a14="http://schemas.microsoft.com/office/drawing/2010/main">
                  <a14:imgLayer r:embed="rId5">
                    <a14:imgEffect>
                      <a14:sharpenSoften amount="-50000"/>
                    </a14:imgEffect>
                    <a14:imgEffect>
                      <a14:colorTemperature colorTemp="112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910834" y="196243"/>
            <a:ext cx="1281165" cy="139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690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6F72-6DD8-4FE7-B5FE-C89BA119EEB4}"/>
              </a:ext>
            </a:extLst>
          </p:cNvPr>
          <p:cNvSpPr>
            <a:spLocks noGrp="1"/>
          </p:cNvSpPr>
          <p:nvPr>
            <p:ph type="title"/>
          </p:nvPr>
        </p:nvSpPr>
        <p:spPr>
          <a:xfrm>
            <a:off x="1484309" y="190500"/>
            <a:ext cx="10018713" cy="1752599"/>
          </a:xfrm>
        </p:spPr>
        <p:txBody>
          <a:bodyPr>
            <a:normAutofit/>
          </a:bodyPr>
          <a:lstStyle/>
          <a:p>
            <a:r>
              <a:rPr lang="en-US" sz="5400" b="1" dirty="0">
                <a:ln w="0"/>
                <a:solidFill>
                  <a:schemeClr val="accent1"/>
                </a:solidFill>
                <a:cs typeface="Times New Roman" panose="02020603050405020304" pitchFamily="18" charset="0"/>
              </a:rPr>
              <a:t>Database Model</a:t>
            </a:r>
          </a:p>
        </p:txBody>
      </p:sp>
      <p:sp>
        <p:nvSpPr>
          <p:cNvPr id="3" name="Content Placeholder 2">
            <a:extLst>
              <a:ext uri="{FF2B5EF4-FFF2-40B4-BE49-F238E27FC236}">
                <a16:creationId xmlns:a16="http://schemas.microsoft.com/office/drawing/2014/main" id="{32F87DC1-816F-47A1-BCF2-2CFCC915A57A}"/>
              </a:ext>
            </a:extLst>
          </p:cNvPr>
          <p:cNvSpPr>
            <a:spLocks noGrp="1"/>
          </p:cNvSpPr>
          <p:nvPr>
            <p:ph idx="1"/>
          </p:nvPr>
        </p:nvSpPr>
        <p:spPr>
          <a:xfrm>
            <a:off x="1484308" y="2085712"/>
            <a:ext cx="10018714" cy="4581788"/>
          </a:xfrm>
        </p:spPr>
        <p:txBody>
          <a:bodyPr numCol="2"/>
          <a:lstStyle/>
          <a:p>
            <a:pPr indent="0">
              <a:lnSpc>
                <a:spcPct val="107000"/>
              </a:lnSpc>
              <a:buNone/>
              <a:tabLst>
                <a:tab pos="228600" algn="l"/>
              </a:tabLs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07000"/>
              </a:lnSpc>
              <a:buNone/>
              <a:tabLst>
                <a:tab pos="228600" algn="l"/>
              </a:tabLs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07000"/>
              </a:lnSpc>
              <a:buNone/>
              <a:tabLst>
                <a:tab pos="228600" algn="l"/>
              </a:tabLs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1C8C676-9A29-478E-B410-439A89237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4729" y="3027865"/>
            <a:ext cx="6437872" cy="3238846"/>
          </a:xfrm>
          <a:prstGeom prst="rect">
            <a:avLst/>
          </a:prstGeom>
        </p:spPr>
      </p:pic>
      <p:sp>
        <p:nvSpPr>
          <p:cNvPr id="10" name="TextBox 9">
            <a:extLst>
              <a:ext uri="{FF2B5EF4-FFF2-40B4-BE49-F238E27FC236}">
                <a16:creationId xmlns:a16="http://schemas.microsoft.com/office/drawing/2014/main" id="{DEF34084-2D3F-4899-B69D-1725EF2B3849}"/>
              </a:ext>
            </a:extLst>
          </p:cNvPr>
          <p:cNvSpPr txBox="1"/>
          <p:nvPr/>
        </p:nvSpPr>
        <p:spPr>
          <a:xfrm>
            <a:off x="5939263" y="6380200"/>
            <a:ext cx="1359016" cy="276999"/>
          </a:xfrm>
          <a:prstGeom prst="rect">
            <a:avLst/>
          </a:prstGeom>
          <a:noFill/>
        </p:spPr>
        <p:txBody>
          <a:bodyPr wrap="square" rtlCol="0">
            <a:spAutoFit/>
          </a:bodyPr>
          <a:lstStyle/>
          <a:p>
            <a:r>
              <a:rPr lang="en-US" sz="1200" i="1" dirty="0"/>
              <a:t>database diagram</a:t>
            </a:r>
          </a:p>
        </p:txBody>
      </p:sp>
      <p:sp>
        <p:nvSpPr>
          <p:cNvPr id="7" name="TextBox 6">
            <a:extLst>
              <a:ext uri="{FF2B5EF4-FFF2-40B4-BE49-F238E27FC236}">
                <a16:creationId xmlns:a16="http://schemas.microsoft.com/office/drawing/2014/main" id="{67C024A7-675B-3926-36C8-E9660E29F7F2}"/>
              </a:ext>
            </a:extLst>
          </p:cNvPr>
          <p:cNvSpPr txBox="1"/>
          <p:nvPr/>
        </p:nvSpPr>
        <p:spPr>
          <a:xfrm>
            <a:off x="1796325" y="1703747"/>
            <a:ext cx="10018713" cy="1323439"/>
          </a:xfrm>
          <a:prstGeom prst="rect">
            <a:avLst/>
          </a:prstGeom>
          <a:noFill/>
        </p:spPr>
        <p:txBody>
          <a:bodyPr wrap="square">
            <a:spAutoFit/>
          </a:bodyPr>
          <a:lstStyle/>
          <a:p>
            <a:pPr algn="just"/>
            <a:r>
              <a:rPr lang="en-GB" sz="3200" b="1" dirty="0">
                <a:solidFill>
                  <a:srgbClr val="A50021"/>
                </a:solidFill>
              </a:rPr>
              <a:t>Step 1: </a:t>
            </a:r>
          </a:p>
          <a:p>
            <a:pPr marL="800100" lvl="1" indent="-342900" algn="just">
              <a:buFont typeface="Arial" panose="020B0604020202020204" pitchFamily="34" charset="0"/>
              <a:buChar char="•"/>
            </a:pPr>
            <a:r>
              <a:rPr lang="en-GB" sz="2400" dirty="0"/>
              <a:t>we can manage and interrogate data with SQL (a programming language that enables us to work with that data)</a:t>
            </a:r>
          </a:p>
        </p:txBody>
      </p:sp>
      <p:pic>
        <p:nvPicPr>
          <p:cNvPr id="8" name="Picture 7" descr="slider-logo">
            <a:extLst>
              <a:ext uri="{FF2B5EF4-FFF2-40B4-BE49-F238E27FC236}">
                <a16:creationId xmlns:a16="http://schemas.microsoft.com/office/drawing/2014/main" id="{987FD6A0-A2BE-C891-46D3-19CDC8296247}"/>
              </a:ext>
            </a:extLst>
          </p:cNvPr>
          <p:cNvPicPr>
            <a:picLocks noChangeAspect="1" noChangeArrowheads="1"/>
          </p:cNvPicPr>
          <p:nvPr/>
        </p:nvPicPr>
        <p:blipFill>
          <a:blip r:embed="rId4">
            <a:alphaModFix/>
            <a:duotone>
              <a:prstClr val="black"/>
              <a:schemeClr val="tx2">
                <a:tint val="45000"/>
                <a:satMod val="400000"/>
              </a:schemeClr>
            </a:duotone>
            <a:extLst>
              <a:ext uri="{BEBA8EAE-BF5A-486C-A8C5-ECC9F3942E4B}">
                <a14:imgProps xmlns:a14="http://schemas.microsoft.com/office/drawing/2010/main">
                  <a14:imgLayer r:embed="rId5">
                    <a14:imgEffect>
                      <a14:sharpenSoften amount="-50000"/>
                    </a14:imgEffect>
                    <a14:imgEffect>
                      <a14:colorTemperature colorTemp="11200"/>
                    </a14:imgEffect>
                    <a14:imgEffect>
                      <a14:saturation sat="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910834" y="196243"/>
            <a:ext cx="1281165" cy="139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286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F838C-1D82-4ADD-B3D5-231DB395052F}"/>
              </a:ext>
            </a:extLst>
          </p:cNvPr>
          <p:cNvSpPr>
            <a:spLocks noGrp="1"/>
          </p:cNvSpPr>
          <p:nvPr>
            <p:ph idx="1"/>
          </p:nvPr>
        </p:nvSpPr>
        <p:spPr>
          <a:xfrm>
            <a:off x="1484309" y="1192594"/>
            <a:ext cx="5196233" cy="5758004"/>
          </a:xfrm>
        </p:spPr>
        <p:txBody>
          <a:bodyPr>
            <a:normAutofit/>
          </a:bodyPr>
          <a:lstStyle/>
          <a:p>
            <a:pPr marL="0" indent="0" algn="just">
              <a:spcBef>
                <a:spcPts val="0"/>
              </a:spcBef>
              <a:spcAft>
                <a:spcPts val="300"/>
              </a:spcAft>
              <a:buNone/>
            </a:pPr>
            <a:r>
              <a:rPr lang="en-GB" sz="3200" b="1" dirty="0">
                <a:solidFill>
                  <a:srgbClr val="A50021"/>
                </a:solidFill>
              </a:rPr>
              <a:t>Step </a:t>
            </a:r>
            <a:r>
              <a:rPr lang="ro-RO" sz="3200" b="1" dirty="0">
                <a:solidFill>
                  <a:srgbClr val="A50021"/>
                </a:solidFill>
              </a:rPr>
              <a:t>2</a:t>
            </a:r>
            <a:r>
              <a:rPr lang="en-GB" sz="3200" b="1" dirty="0">
                <a:solidFill>
                  <a:srgbClr val="A50021"/>
                </a:solidFill>
              </a:rPr>
              <a:t>: </a:t>
            </a:r>
          </a:p>
          <a:p>
            <a:pPr algn="just">
              <a:spcBef>
                <a:spcPts val="0"/>
              </a:spcBef>
              <a:spcAft>
                <a:spcPts val="300"/>
              </a:spcAft>
            </a:pPr>
            <a:r>
              <a:rPr lang="en-US" sz="2200" dirty="0">
                <a:effectLst/>
                <a:ea typeface="Calibri" panose="020F0502020204030204" pitchFamily="34" charset="0"/>
              </a:rPr>
              <a:t>MySQL databases can only store data</a:t>
            </a:r>
          </a:p>
          <a:p>
            <a:pPr algn="just">
              <a:spcBef>
                <a:spcPts val="0"/>
              </a:spcBef>
              <a:spcAft>
                <a:spcPts val="300"/>
              </a:spcAft>
            </a:pPr>
            <a:r>
              <a:rPr lang="en-US" sz="2200" dirty="0">
                <a:effectLst/>
                <a:ea typeface="Calibri" panose="020F0502020204030204" pitchFamily="34" charset="0"/>
              </a:rPr>
              <a:t>If we want to do something with that data, a REST API makes it possible. </a:t>
            </a:r>
          </a:p>
          <a:p>
            <a:pPr algn="just">
              <a:spcBef>
                <a:spcPts val="0"/>
              </a:spcBef>
              <a:spcAft>
                <a:spcPts val="300"/>
              </a:spcAft>
            </a:pPr>
            <a:r>
              <a:rPr lang="en-US" sz="2200" dirty="0">
                <a:solidFill>
                  <a:srgbClr val="A50021"/>
                </a:solidFill>
                <a:effectLst/>
                <a:ea typeface="Calibri" panose="020F0502020204030204" pitchFamily="34" charset="0"/>
              </a:rPr>
              <a:t>What is </a:t>
            </a:r>
            <a:r>
              <a:rPr lang="en-US" sz="2200" b="1" dirty="0">
                <a:solidFill>
                  <a:srgbClr val="A50021"/>
                </a:solidFill>
                <a:effectLst/>
                <a:ea typeface="Calibri" panose="020F0502020204030204" pitchFamily="34" charset="0"/>
              </a:rPr>
              <a:t>REST API</a:t>
            </a:r>
            <a:r>
              <a:rPr lang="en-US" sz="2200" dirty="0">
                <a:solidFill>
                  <a:srgbClr val="A50021"/>
                </a:solidFill>
                <a:effectLst/>
                <a:ea typeface="Calibri" panose="020F0502020204030204" pitchFamily="34" charset="0"/>
              </a:rPr>
              <a:t>?</a:t>
            </a:r>
            <a:endParaRPr lang="ro-RO" sz="2200" dirty="0">
              <a:solidFill>
                <a:srgbClr val="A50021"/>
              </a:solidFill>
              <a:effectLst/>
              <a:ea typeface="Calibri" panose="020F0502020204030204" pitchFamily="34" charset="0"/>
            </a:endParaRPr>
          </a:p>
          <a:p>
            <a:pPr lvl="1" algn="just">
              <a:spcBef>
                <a:spcPts val="0"/>
              </a:spcBef>
              <a:spcAft>
                <a:spcPts val="300"/>
              </a:spcAft>
            </a:pPr>
            <a:r>
              <a:rPr lang="en-US" sz="2200" dirty="0">
                <a:effectLst/>
                <a:ea typeface="Calibri" panose="020F0502020204030204" pitchFamily="34" charset="0"/>
              </a:rPr>
              <a:t>REST is a method of building and using programs so that they can interact with each other. Without such guidelines, one program could not take information from another and use it. </a:t>
            </a:r>
          </a:p>
          <a:p>
            <a:pPr algn="just">
              <a:spcBef>
                <a:spcPts val="0"/>
              </a:spcBef>
              <a:spcAft>
                <a:spcPts val="300"/>
              </a:spcAft>
            </a:pPr>
            <a:r>
              <a:rPr lang="en-US" sz="2200" dirty="0">
                <a:effectLst/>
                <a:ea typeface="Calibri" panose="020F0502020204030204" pitchFamily="34" charset="0"/>
                <a:cs typeface="Times New Roman" panose="02020603050405020304" pitchFamily="18" charset="0"/>
              </a:rPr>
              <a:t>our REST API will allow the frontend interface/client to communicate and manage our database.</a:t>
            </a:r>
          </a:p>
        </p:txBody>
      </p:sp>
      <p:sp>
        <p:nvSpPr>
          <p:cNvPr id="6" name="Title 1">
            <a:extLst>
              <a:ext uri="{FF2B5EF4-FFF2-40B4-BE49-F238E27FC236}">
                <a16:creationId xmlns:a16="http://schemas.microsoft.com/office/drawing/2014/main" id="{B860B78B-8C20-47EF-B867-546209483F77}"/>
              </a:ext>
            </a:extLst>
          </p:cNvPr>
          <p:cNvSpPr>
            <a:spLocks noGrp="1"/>
          </p:cNvSpPr>
          <p:nvPr>
            <p:ph type="title"/>
          </p:nvPr>
        </p:nvSpPr>
        <p:spPr>
          <a:xfrm>
            <a:off x="1484309" y="190500"/>
            <a:ext cx="10018713" cy="1212787"/>
          </a:xfrm>
        </p:spPr>
        <p:txBody>
          <a:bodyPr>
            <a:normAutofit/>
          </a:bodyPr>
          <a:lstStyle/>
          <a:p>
            <a:r>
              <a:rPr lang="en-US" sz="5400" b="1" dirty="0">
                <a:ln w="0"/>
                <a:solidFill>
                  <a:schemeClr val="accent1"/>
                </a:solidFill>
                <a:cs typeface="Times New Roman" panose="02020603050405020304" pitchFamily="18" charset="0"/>
              </a:rPr>
              <a:t>Building the BACKEND Rest API</a:t>
            </a:r>
          </a:p>
        </p:txBody>
      </p:sp>
      <p:sp>
        <p:nvSpPr>
          <p:cNvPr id="8" name="Content Placeholder 2">
            <a:extLst>
              <a:ext uri="{FF2B5EF4-FFF2-40B4-BE49-F238E27FC236}">
                <a16:creationId xmlns:a16="http://schemas.microsoft.com/office/drawing/2014/main" id="{1D2C6738-8061-4F62-9683-8B38286D6863}"/>
              </a:ext>
            </a:extLst>
          </p:cNvPr>
          <p:cNvSpPr txBox="1">
            <a:spLocks/>
          </p:cNvSpPr>
          <p:nvPr/>
        </p:nvSpPr>
        <p:spPr>
          <a:xfrm>
            <a:off x="6925558" y="1403287"/>
            <a:ext cx="4822479" cy="217283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spcBef>
                <a:spcPts val="0"/>
              </a:spcBef>
              <a:spcAft>
                <a:spcPts val="0"/>
              </a:spcAft>
              <a:buNone/>
            </a:pPr>
            <a:r>
              <a:rPr lang="ro-RO" b="1" dirty="0">
                <a:effectLst/>
                <a:ea typeface="Calibri" panose="020F0502020204030204" pitchFamily="34" charset="0"/>
                <a:cs typeface="Times New Roman" panose="02020603050405020304" pitchFamily="18" charset="0"/>
              </a:rPr>
              <a:t>M</a:t>
            </a:r>
            <a:r>
              <a:rPr lang="en-US" b="1" dirty="0" err="1">
                <a:effectLst/>
                <a:ea typeface="Calibri" panose="020F0502020204030204" pitchFamily="34" charset="0"/>
                <a:cs typeface="Times New Roman" panose="02020603050405020304" pitchFamily="18" charset="0"/>
              </a:rPr>
              <a:t>odules</a:t>
            </a:r>
            <a:r>
              <a:rPr lang="ro-RO" b="1" dirty="0">
                <a:effectLst/>
                <a:ea typeface="Calibri" panose="020F0502020204030204" pitchFamily="34" charset="0"/>
                <a:cs typeface="Times New Roman" panose="02020603050405020304" pitchFamily="18" charset="0"/>
              </a:rPr>
              <a:t> </a:t>
            </a:r>
            <a:r>
              <a:rPr lang="ro-RO" b="1" dirty="0" err="1">
                <a:effectLst/>
                <a:ea typeface="Calibri" panose="020F0502020204030204" pitchFamily="34" charset="0"/>
                <a:cs typeface="Times New Roman" panose="02020603050405020304" pitchFamily="18" charset="0"/>
              </a:rPr>
              <a:t>used</a:t>
            </a:r>
            <a:r>
              <a:rPr lang="ro-RO" b="1" dirty="0">
                <a:effectLst/>
                <a:ea typeface="Calibri" panose="020F0502020204030204" pitchFamily="34" charset="0"/>
                <a:cs typeface="Times New Roman" panose="02020603050405020304" pitchFamily="18" charset="0"/>
              </a:rPr>
              <a:t> dor building API</a:t>
            </a:r>
            <a:r>
              <a:rPr lang="en-US" b="1" dirty="0">
                <a:effectLst/>
                <a:ea typeface="Calibri" panose="020F0502020204030204" pitchFamily="34" charset="0"/>
                <a:cs typeface="Times New Roman" panose="02020603050405020304" pitchFamily="18" charset="0"/>
              </a:rPr>
              <a:t>:</a:t>
            </a:r>
          </a:p>
          <a:p>
            <a:pPr algn="just">
              <a:spcBef>
                <a:spcPts val="0"/>
              </a:spcBef>
              <a:spcAft>
                <a:spcPts val="0"/>
              </a:spcAft>
            </a:pPr>
            <a:r>
              <a:rPr lang="en-US" dirty="0">
                <a:solidFill>
                  <a:srgbClr val="A50021"/>
                </a:solidFill>
                <a:effectLst/>
                <a:ea typeface="Calibri" panose="020F0502020204030204" pitchFamily="34" charset="0"/>
              </a:rPr>
              <a:t>Express.js </a:t>
            </a:r>
          </a:p>
          <a:p>
            <a:pPr algn="just">
              <a:spcBef>
                <a:spcPts val="0"/>
              </a:spcBef>
              <a:spcAft>
                <a:spcPts val="0"/>
              </a:spcAft>
            </a:pPr>
            <a:r>
              <a:rPr lang="en-US" dirty="0" err="1">
                <a:solidFill>
                  <a:srgbClr val="A50021"/>
                </a:solidFill>
                <a:effectLst/>
                <a:ea typeface="Calibri" panose="020F0502020204030204" pitchFamily="34" charset="0"/>
              </a:rPr>
              <a:t>BodyParser</a:t>
            </a:r>
            <a:r>
              <a:rPr lang="en-US" dirty="0">
                <a:solidFill>
                  <a:srgbClr val="A50021"/>
                </a:solidFill>
                <a:effectLst/>
                <a:ea typeface="Calibri" panose="020F0502020204030204" pitchFamily="34" charset="0"/>
              </a:rPr>
              <a:t> </a:t>
            </a:r>
            <a:endParaRPr lang="en-US" dirty="0">
              <a:solidFill>
                <a:srgbClr val="A50021"/>
              </a:solidFill>
              <a:ea typeface="Calibri" panose="020F0502020204030204" pitchFamily="34" charset="0"/>
            </a:endParaRPr>
          </a:p>
          <a:p>
            <a:pPr algn="just">
              <a:spcBef>
                <a:spcPts val="0"/>
              </a:spcBef>
              <a:spcAft>
                <a:spcPts val="0"/>
              </a:spcAft>
            </a:pPr>
            <a:r>
              <a:rPr lang="en-US" dirty="0" err="1">
                <a:solidFill>
                  <a:srgbClr val="A50021"/>
                </a:solidFill>
                <a:effectLst/>
                <a:ea typeface="Calibri" panose="020F0502020204030204" pitchFamily="34" charset="0"/>
              </a:rPr>
              <a:t>Cors</a:t>
            </a:r>
            <a:r>
              <a:rPr lang="en-US" dirty="0">
                <a:solidFill>
                  <a:srgbClr val="A50021"/>
                </a:solidFill>
                <a:effectLst/>
                <a:ea typeface="Calibri" panose="020F0502020204030204" pitchFamily="34" charset="0"/>
              </a:rPr>
              <a:t> </a:t>
            </a:r>
          </a:p>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10" name="TextBox 9">
            <a:extLst>
              <a:ext uri="{FF2B5EF4-FFF2-40B4-BE49-F238E27FC236}">
                <a16:creationId xmlns:a16="http://schemas.microsoft.com/office/drawing/2014/main" id="{7E146B9C-A7B8-491E-85F7-1EA9AC20E8B0}"/>
              </a:ext>
            </a:extLst>
          </p:cNvPr>
          <p:cNvSpPr txBox="1"/>
          <p:nvPr/>
        </p:nvSpPr>
        <p:spPr>
          <a:xfrm>
            <a:off x="6925558" y="2880765"/>
            <a:ext cx="4835010" cy="3673763"/>
          </a:xfrm>
          <a:prstGeom prst="rect">
            <a:avLst/>
          </a:prstGeom>
          <a:solidFill>
            <a:schemeClr val="tx1"/>
          </a:solidFill>
        </p:spPr>
        <p:txBody>
          <a:bodyPr wrap="square" rtlCol="0">
            <a:spAutoFit/>
          </a:bodyPr>
          <a:lstStyle/>
          <a:p>
            <a:pPr indent="228600">
              <a:lnSpc>
                <a:spcPts val="1425"/>
              </a:lnSpc>
              <a:tabLst>
                <a:tab pos="228600" algn="l"/>
              </a:tabLst>
            </a:pPr>
            <a: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70AD47"/>
                </a:solidFill>
                <a:effectLst/>
                <a:latin typeface="Consolas" panose="020B0609020204030204" pitchFamily="49" charset="0"/>
                <a:ea typeface="Times New Roman" panose="02020603050405020304" pitchFamily="18" charset="0"/>
                <a:cs typeface="Times New Roman" panose="02020603050405020304" pitchFamily="18" charset="0"/>
              </a:rPr>
              <a:t>Main application's code / REST API with Express</a:t>
            </a:r>
            <a:b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br>
            <a: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const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express</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require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'express'</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const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bodyParser</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require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'body-parser'</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const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app</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express</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const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config</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require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'./config'</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const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movieRouter</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require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"./routes/movie"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const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cors</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require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cors</a:t>
            </a:r>
            <a: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app</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use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cors</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origin:</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err="1">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optionsSuccessStatus</a:t>
            </a:r>
            <a:r>
              <a:rPr lang="en-US" sz="1100" b="1" dirty="0">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B5CEA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200</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app</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use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bodyParser</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json</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app</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use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bodyParser</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urlencoded</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extended:</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true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app</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use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movieRouter</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app</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use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"/movies"</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movieRouter</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app</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use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"/movie"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movieRouter</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app</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use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err</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req</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res</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next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=&gt;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const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statusCode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err="1">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err</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statusCode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B5CEA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500</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err="1">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console</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error</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err</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message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err="1">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err</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stack</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err="1">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res</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status</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statusCode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json</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message: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err="1">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err</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message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app</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listen</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config</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PORT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=&gt;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console</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DCDCAA"/>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log</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`Server is </a:t>
            </a:r>
            <a:b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br>
            <a: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       running at port </a:t>
            </a:r>
            <a: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4FC1FF"/>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config</a:t>
            </a:r>
            <a:r>
              <a:rPr lang="en-US" sz="1100" b="1" dirty="0" err="1">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9CDCFE"/>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PORT</a:t>
            </a:r>
            <a:r>
              <a:rPr lang="en-US" sz="1100" b="1" dirty="0">
                <a:solidFill>
                  <a:srgbClr val="569CD6"/>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CE9178"/>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D4D4D4"/>
                </a:solidFill>
                <a:effectLst/>
                <a:highlight>
                  <a:srgbClr val="000000"/>
                </a:highlight>
                <a:latin typeface="Consolas" panose="020B0609020204030204" pitchFamily="49" charset="0"/>
                <a:ea typeface="Times New Roman" panose="02020603050405020304" pitchFamily="18" charset="0"/>
                <a:cs typeface="Times New Roman" panose="02020603050405020304" pitchFamily="18" charset="0"/>
              </a:rPr>
              <a:t>));</a:t>
            </a:r>
            <a:endParaRPr lang="en-US" sz="1100" b="1" dirty="0">
              <a:effectLst/>
              <a:highlight>
                <a:srgbClr val="000000"/>
              </a:highligh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7578D89-0510-2DC7-54B9-AC9569CE6189}"/>
              </a:ext>
            </a:extLst>
          </p:cNvPr>
          <p:cNvSpPr txBox="1"/>
          <p:nvPr/>
        </p:nvSpPr>
        <p:spPr>
          <a:xfrm>
            <a:off x="0" y="273969"/>
            <a:ext cx="622927" cy="3155031"/>
          </a:xfrm>
          <a:prstGeom prst="rect">
            <a:avLst/>
          </a:prstGeom>
          <a:noFill/>
        </p:spPr>
        <p:txBody>
          <a:bodyPr vert="wordArtVert" wrap="square">
            <a:spAutoFit/>
          </a:bodyPr>
          <a:lstStyle/>
          <a:p>
            <a:r>
              <a:rPr lang="en-GB" sz="2400" b="1" dirty="0">
                <a:solidFill>
                  <a:srgbClr val="A50021"/>
                </a:solidFill>
              </a:rPr>
              <a:t>Step </a:t>
            </a:r>
            <a:r>
              <a:rPr lang="ro-RO" sz="2400" b="1" dirty="0">
                <a:solidFill>
                  <a:srgbClr val="A50021"/>
                </a:solidFill>
              </a:rPr>
              <a:t>2</a:t>
            </a:r>
            <a:r>
              <a:rPr lang="en-GB" sz="2400" b="1" dirty="0">
                <a:solidFill>
                  <a:srgbClr val="A50021"/>
                </a:solidFill>
              </a:rPr>
              <a:t> </a:t>
            </a:r>
          </a:p>
        </p:txBody>
      </p:sp>
    </p:spTree>
    <p:extLst>
      <p:ext uri="{BB962C8B-B14F-4D97-AF65-F5344CB8AC3E}">
        <p14:creationId xmlns:p14="http://schemas.microsoft.com/office/powerpoint/2010/main" val="987810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F838C-1D82-4ADD-B3D5-231DB395052F}"/>
              </a:ext>
            </a:extLst>
          </p:cNvPr>
          <p:cNvSpPr>
            <a:spLocks noGrp="1"/>
          </p:cNvSpPr>
          <p:nvPr>
            <p:ph idx="1"/>
          </p:nvPr>
        </p:nvSpPr>
        <p:spPr>
          <a:xfrm>
            <a:off x="1484309" y="1340290"/>
            <a:ext cx="4835010" cy="5327210"/>
          </a:xfrm>
        </p:spPr>
        <p:txBody>
          <a:bodyPr>
            <a:normAutofit fontScale="92500" lnSpcReduction="10000"/>
          </a:bodyPr>
          <a:lstStyle/>
          <a:p>
            <a:pPr algn="just">
              <a:spcBef>
                <a:spcPts val="0"/>
              </a:spcBef>
              <a:spcAft>
                <a:spcPts val="0"/>
              </a:spcAft>
            </a:pPr>
            <a:r>
              <a:rPr lang="en-US" sz="2200" b="1" dirty="0"/>
              <a:t>movieRouter</a:t>
            </a:r>
            <a:r>
              <a:rPr lang="en-US" sz="2200" dirty="0"/>
              <a:t> </a:t>
            </a:r>
            <a:r>
              <a:rPr lang="ro-RO" sz="2200" dirty="0"/>
              <a:t>-</a:t>
            </a:r>
            <a:r>
              <a:rPr lang="en-US" sz="2200" dirty="0"/>
              <a:t> an express route. </a:t>
            </a:r>
            <a:endParaRPr lang="ro-RO" sz="2200" dirty="0"/>
          </a:p>
          <a:p>
            <a:pPr lvl="1" algn="just">
              <a:spcBef>
                <a:spcPts val="0"/>
              </a:spcBef>
              <a:spcAft>
                <a:spcPts val="0"/>
              </a:spcAft>
            </a:pPr>
            <a:r>
              <a:rPr lang="en-US" sz="1900" dirty="0"/>
              <a:t>refers to how an application’s endpoints (URIs) respond to client request.</a:t>
            </a:r>
          </a:p>
          <a:p>
            <a:pPr algn="just"/>
            <a:r>
              <a:rPr lang="ro-RO" sz="2200" dirty="0"/>
              <a:t>F</a:t>
            </a:r>
            <a:r>
              <a:rPr lang="en-US" sz="2200" dirty="0"/>
              <a:t>ollowing code we have defined routing using methods of the Express app object that correspond to HTTP methods:</a:t>
            </a:r>
          </a:p>
          <a:p>
            <a:pPr lvl="1"/>
            <a:r>
              <a:rPr lang="en-US" sz="1500" b="1" dirty="0" err="1"/>
              <a:t>router.get</a:t>
            </a:r>
            <a:r>
              <a:rPr lang="en-US" sz="1500" b="1" dirty="0"/>
              <a:t>()</a:t>
            </a:r>
            <a:r>
              <a:rPr lang="en-US" sz="1500" dirty="0"/>
              <a:t> to handle GET requests – to get all the movies</a:t>
            </a:r>
          </a:p>
          <a:p>
            <a:pPr lvl="1"/>
            <a:r>
              <a:rPr lang="en-US" sz="1500" b="1" dirty="0" err="1"/>
              <a:t>router.post</a:t>
            </a:r>
            <a:r>
              <a:rPr lang="en-US" sz="1500" b="1" dirty="0"/>
              <a:t>()</a:t>
            </a:r>
            <a:r>
              <a:rPr lang="en-US" sz="1500" dirty="0"/>
              <a:t> to handle POST requests – to add a movie</a:t>
            </a:r>
          </a:p>
          <a:p>
            <a:pPr lvl="1"/>
            <a:r>
              <a:rPr lang="en-US" sz="1500" b="1" dirty="0" err="1"/>
              <a:t>router.delete</a:t>
            </a:r>
            <a:r>
              <a:rPr lang="en-US" sz="1500" b="1" dirty="0"/>
              <a:t>()</a:t>
            </a:r>
            <a:r>
              <a:rPr lang="en-US" sz="1500" dirty="0"/>
              <a:t> to handle DELETE requests – to delete a movie</a:t>
            </a:r>
          </a:p>
          <a:p>
            <a:pPr algn="just"/>
            <a:r>
              <a:rPr lang="en-US" sz="2200" dirty="0"/>
              <a:t>When the client makes a GET request on the endpoint "…/</a:t>
            </a:r>
            <a:r>
              <a:rPr lang="en-US" sz="2200" b="1" dirty="0"/>
              <a:t>movie(s)</a:t>
            </a:r>
            <a:r>
              <a:rPr lang="en-US" sz="2200" dirty="0"/>
              <a:t>" the server will execute the code wich is found here in MovieRouter. If the endpoint is "</a:t>
            </a:r>
            <a:r>
              <a:rPr lang="en-US" sz="2200" b="1" dirty="0"/>
              <a:t>/movie/delete</a:t>
            </a:r>
            <a:r>
              <a:rPr lang="en-US" sz="2200" dirty="0"/>
              <a:t>" the server will execute the function related to "</a:t>
            </a:r>
            <a:r>
              <a:rPr lang="en-US" sz="2200" b="1" dirty="0"/>
              <a:t>/delete</a:t>
            </a:r>
            <a:r>
              <a:rPr lang="en-US" sz="2200" dirty="0"/>
              <a:t>" endpoint.</a:t>
            </a:r>
          </a:p>
        </p:txBody>
      </p:sp>
      <p:sp>
        <p:nvSpPr>
          <p:cNvPr id="6" name="Title 1">
            <a:extLst>
              <a:ext uri="{FF2B5EF4-FFF2-40B4-BE49-F238E27FC236}">
                <a16:creationId xmlns:a16="http://schemas.microsoft.com/office/drawing/2014/main" id="{B860B78B-8C20-47EF-B867-546209483F77}"/>
              </a:ext>
            </a:extLst>
          </p:cNvPr>
          <p:cNvSpPr>
            <a:spLocks noGrp="1"/>
          </p:cNvSpPr>
          <p:nvPr>
            <p:ph type="title"/>
          </p:nvPr>
        </p:nvSpPr>
        <p:spPr>
          <a:xfrm>
            <a:off x="1484309" y="190500"/>
            <a:ext cx="10018713" cy="1212787"/>
          </a:xfrm>
        </p:spPr>
        <p:txBody>
          <a:bodyPr>
            <a:normAutofit/>
          </a:bodyPr>
          <a:lstStyle/>
          <a:p>
            <a:r>
              <a:rPr lang="en-US" sz="5400" b="1" dirty="0">
                <a:ln w="0"/>
                <a:solidFill>
                  <a:schemeClr val="accent1"/>
                </a:solidFill>
                <a:cs typeface="Times New Roman" panose="02020603050405020304" pitchFamily="18" charset="0"/>
              </a:rPr>
              <a:t>Express Route</a:t>
            </a:r>
          </a:p>
        </p:txBody>
      </p:sp>
      <p:sp>
        <p:nvSpPr>
          <p:cNvPr id="2" name="TextBox 1">
            <a:extLst>
              <a:ext uri="{FF2B5EF4-FFF2-40B4-BE49-F238E27FC236}">
                <a16:creationId xmlns:a16="http://schemas.microsoft.com/office/drawing/2014/main" id="{67BB1431-59E2-44C2-9244-3C3D285CE8F2}"/>
              </a:ext>
            </a:extLst>
          </p:cNvPr>
          <p:cNvSpPr txBox="1"/>
          <p:nvPr/>
        </p:nvSpPr>
        <p:spPr>
          <a:xfrm>
            <a:off x="6803107" y="1231647"/>
            <a:ext cx="4997513" cy="5449569"/>
          </a:xfrm>
          <a:prstGeom prst="rect">
            <a:avLst/>
          </a:prstGeom>
          <a:solidFill>
            <a:schemeClr val="tx1"/>
          </a:solidFill>
        </p:spPr>
        <p:txBody>
          <a:bodyPr wrap="square" rtlCol="0">
            <a:spAutoFit/>
          </a:bodyPr>
          <a:lstStyle/>
          <a:p>
            <a:pPr indent="228600" algn="ctr">
              <a:lnSpc>
                <a:spcPts val="1425"/>
              </a:lnSpc>
              <a:tabLst>
                <a:tab pos="228600" algn="l"/>
              </a:tabLst>
            </a:pPr>
            <a:r>
              <a:rPr lang="en-US" sz="1050" b="1" dirty="0">
                <a:solidFill>
                  <a:srgbClr val="70AD47"/>
                </a:solidFill>
                <a:effectLst/>
                <a:latin typeface="Consolas" panose="020B0609020204030204" pitchFamily="49" charset="0"/>
                <a:ea typeface="Times New Roman" panose="02020603050405020304" pitchFamily="18" charset="0"/>
                <a:cs typeface="Times New Roman" panose="02020603050405020304" pitchFamily="18" charset="0"/>
              </a:rPr>
              <a:t>MovieRouter / EXEMPLE OF GETTING ALL THE MOVIES</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const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express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05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require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'express'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const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express</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const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db</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05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require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db</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emptyOrRows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rows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async</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addMovie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movie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async</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updateMovie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movie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async</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deleteMovie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movie_id</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async</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getMovies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const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rows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05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await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db</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query</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`SELECT </a:t>
            </a:r>
            <a:r>
              <a:rPr lang="en-US" sz="105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movie.movie_id</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movie.name, description, 		</a:t>
            </a:r>
            <a:r>
              <a:rPr lang="en-US" sz="105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release_year</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poster, duration, trailer, rating, </a:t>
            </a:r>
            <a:r>
              <a:rPr lang="en-US" sz="105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imdb</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GROUP_CONCAT(genre.name) AS 'genre' FROM movie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JOIN </a:t>
            </a:r>
            <a:r>
              <a:rPr lang="en-US" sz="105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movie_genre</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on </a:t>
            </a:r>
            <a:r>
              <a:rPr lang="en-US" sz="105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movie.movie_id</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05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movie_genre.movie_id</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JOIN genre on </a:t>
            </a:r>
            <a:r>
              <a:rPr lang="en-US" sz="105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movie_genre.genre_id</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05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genre.genre_id</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GROUP by </a:t>
            </a:r>
            <a:r>
              <a:rPr lang="en-US" sz="105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movie.movie_id</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ORDER BY </a:t>
            </a:r>
            <a:r>
              <a:rPr lang="en-US" sz="1050" dirty="0" err="1">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movie.movie_id</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 DESC;`</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const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emptyOrRows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rows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indent="228600">
              <a:lnSpc>
                <a:spcPts val="1425"/>
              </a:lnSpc>
              <a:tabLst>
                <a:tab pos="228600" algn="l"/>
              </a:tabLst>
            </a:pPr>
            <a:r>
              <a:rPr lang="en-US" sz="1050" dirty="0" err="1">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get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async</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req</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next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err="1">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put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'/update'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async</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req</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next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err="1">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delete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'/delete'</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async</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req</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next</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indent="228600">
              <a:lnSpc>
                <a:spcPts val="1425"/>
              </a:lnSpc>
              <a:tabLst>
                <a:tab pos="228600" algn="l"/>
              </a:tabLst>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05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module</a:t>
            </a:r>
            <a:r>
              <a:rPr lang="en-US" sz="1050" dirty="0" err="1">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exports</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050" dirty="0">
                <a:solidFill>
                  <a:srgbClr val="4FC1FF"/>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p>
          <a:p>
            <a:pPr indent="228600">
              <a:lnSpc>
                <a:spcPts val="1425"/>
              </a:lnSpc>
              <a:tabLst>
                <a:tab pos="228600" algn="l"/>
              </a:tabLst>
            </a:pP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nSpc>
                <a:spcPts val="1425"/>
              </a:lnSpc>
              <a:tabLst>
                <a:tab pos="228600" algn="l"/>
              </a:tabLst>
            </a:pPr>
            <a:r>
              <a:rPr lang="en-US" sz="105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83" name="Straight Arrow Connector 82">
            <a:extLst>
              <a:ext uri="{FF2B5EF4-FFF2-40B4-BE49-F238E27FC236}">
                <a16:creationId xmlns:a16="http://schemas.microsoft.com/office/drawing/2014/main" id="{2023B209-821D-4EA8-948B-DC032045A44D}"/>
              </a:ext>
            </a:extLst>
          </p:cNvPr>
          <p:cNvCxnSpPr>
            <a:cxnSpLocks/>
          </p:cNvCxnSpPr>
          <p:nvPr/>
        </p:nvCxnSpPr>
        <p:spPr>
          <a:xfrm flipH="1">
            <a:off x="6050733" y="3256984"/>
            <a:ext cx="513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984E35F9-30CE-4DBB-B40A-FA0C7F90F1A6}"/>
              </a:ext>
            </a:extLst>
          </p:cNvPr>
          <p:cNvCxnSpPr>
            <a:cxnSpLocks/>
          </p:cNvCxnSpPr>
          <p:nvPr/>
        </p:nvCxnSpPr>
        <p:spPr>
          <a:xfrm>
            <a:off x="6563763" y="3256984"/>
            <a:ext cx="10352" cy="2193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9E4747B7-5263-4944-8675-5D050949BD2B}"/>
              </a:ext>
            </a:extLst>
          </p:cNvPr>
          <p:cNvCxnSpPr>
            <a:cxnSpLocks/>
          </p:cNvCxnSpPr>
          <p:nvPr/>
        </p:nvCxnSpPr>
        <p:spPr>
          <a:xfrm>
            <a:off x="6574115" y="5450186"/>
            <a:ext cx="5147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51D91D99-0C06-4C7C-8D15-E8FEB5650CBC}"/>
              </a:ext>
            </a:extLst>
          </p:cNvPr>
          <p:cNvCxnSpPr>
            <a:cxnSpLocks/>
          </p:cNvCxnSpPr>
          <p:nvPr/>
        </p:nvCxnSpPr>
        <p:spPr>
          <a:xfrm flipH="1">
            <a:off x="5956837" y="3753415"/>
            <a:ext cx="4429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AC21ACA8-62B3-4285-8874-DFE68176A344}"/>
              </a:ext>
            </a:extLst>
          </p:cNvPr>
          <p:cNvCxnSpPr>
            <a:cxnSpLocks/>
          </p:cNvCxnSpPr>
          <p:nvPr/>
        </p:nvCxnSpPr>
        <p:spPr>
          <a:xfrm>
            <a:off x="6399769" y="3753415"/>
            <a:ext cx="0" cy="1868787"/>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DEFCFFED-8A96-465E-8481-03EAC8E25BAF}"/>
              </a:ext>
            </a:extLst>
          </p:cNvPr>
          <p:cNvCxnSpPr>
            <a:cxnSpLocks/>
          </p:cNvCxnSpPr>
          <p:nvPr/>
        </p:nvCxnSpPr>
        <p:spPr>
          <a:xfrm>
            <a:off x="6399769" y="5622202"/>
            <a:ext cx="6890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DDB96608-2987-4652-B602-D7E4318F976F}"/>
              </a:ext>
            </a:extLst>
          </p:cNvPr>
          <p:cNvCxnSpPr>
            <a:cxnSpLocks/>
          </p:cNvCxnSpPr>
          <p:nvPr/>
        </p:nvCxnSpPr>
        <p:spPr>
          <a:xfrm flipH="1">
            <a:off x="5755809" y="4240793"/>
            <a:ext cx="4429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71114845-0737-4821-8281-E949B458B1A8}"/>
              </a:ext>
            </a:extLst>
          </p:cNvPr>
          <p:cNvCxnSpPr>
            <a:cxnSpLocks/>
          </p:cNvCxnSpPr>
          <p:nvPr/>
        </p:nvCxnSpPr>
        <p:spPr>
          <a:xfrm>
            <a:off x="6198741" y="4240793"/>
            <a:ext cx="0" cy="15609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921C74C5-B739-458D-BCF2-ACC5A8138BFE}"/>
              </a:ext>
            </a:extLst>
          </p:cNvPr>
          <p:cNvCxnSpPr>
            <a:cxnSpLocks/>
          </p:cNvCxnSpPr>
          <p:nvPr/>
        </p:nvCxnSpPr>
        <p:spPr>
          <a:xfrm>
            <a:off x="6198741" y="5801763"/>
            <a:ext cx="8901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2F1C3518-FB11-277B-2701-D9162308DEB3}"/>
              </a:ext>
            </a:extLst>
          </p:cNvPr>
          <p:cNvSpPr txBox="1"/>
          <p:nvPr/>
        </p:nvSpPr>
        <p:spPr>
          <a:xfrm>
            <a:off x="0" y="273969"/>
            <a:ext cx="622927" cy="3155031"/>
          </a:xfrm>
          <a:prstGeom prst="rect">
            <a:avLst/>
          </a:prstGeom>
          <a:noFill/>
        </p:spPr>
        <p:txBody>
          <a:bodyPr vert="wordArtVert" wrap="square">
            <a:spAutoFit/>
          </a:bodyPr>
          <a:lstStyle/>
          <a:p>
            <a:r>
              <a:rPr lang="en-GB" sz="2400" b="1" dirty="0">
                <a:solidFill>
                  <a:srgbClr val="A50021"/>
                </a:solidFill>
              </a:rPr>
              <a:t>Step </a:t>
            </a:r>
            <a:r>
              <a:rPr lang="ro-RO" sz="2400" b="1" dirty="0">
                <a:solidFill>
                  <a:srgbClr val="A50021"/>
                </a:solidFill>
              </a:rPr>
              <a:t>2</a:t>
            </a:r>
            <a:r>
              <a:rPr lang="en-GB" sz="2400" b="1" dirty="0">
                <a:solidFill>
                  <a:srgbClr val="A50021"/>
                </a:solidFill>
              </a:rPr>
              <a:t> </a:t>
            </a:r>
          </a:p>
        </p:txBody>
      </p:sp>
    </p:spTree>
    <p:extLst>
      <p:ext uri="{BB962C8B-B14F-4D97-AF65-F5344CB8AC3E}">
        <p14:creationId xmlns:p14="http://schemas.microsoft.com/office/powerpoint/2010/main" val="1618729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377</TotalTime>
  <Words>1996</Words>
  <Application>Microsoft Office PowerPoint</Application>
  <PresentationFormat>Widescreen</PresentationFormat>
  <Paragraphs>194</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Corbel</vt:lpstr>
      <vt:lpstr>Symbol</vt:lpstr>
      <vt:lpstr>Times New Roman</vt:lpstr>
      <vt:lpstr>Parallax</vt:lpstr>
      <vt:lpstr>Web Application for Storing and Administrating a Movie Collection</vt:lpstr>
      <vt:lpstr>PowerPoint Presentation</vt:lpstr>
      <vt:lpstr>Introduction</vt:lpstr>
      <vt:lpstr>Introduction</vt:lpstr>
      <vt:lpstr>Project’s purpose</vt:lpstr>
      <vt:lpstr>Database Model</vt:lpstr>
      <vt:lpstr>Database Model</vt:lpstr>
      <vt:lpstr>Building the BACKEND Rest API</vt:lpstr>
      <vt:lpstr>Express Route</vt:lpstr>
      <vt:lpstr>Express Route</vt:lpstr>
      <vt:lpstr>FrontEnd Interface</vt:lpstr>
      <vt:lpstr>FrontEnd Interface</vt:lpstr>
      <vt:lpstr>Client Side – HTPP Requests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for Storing and Administrating a Movie Collection</dc:title>
  <dc:creator>Musteata Andrei</dc:creator>
  <cp:lastModifiedBy>Liana Boca Raica</cp:lastModifiedBy>
  <cp:revision>38</cp:revision>
  <dcterms:created xsi:type="dcterms:W3CDTF">2022-05-12T20:03:19Z</dcterms:created>
  <dcterms:modified xsi:type="dcterms:W3CDTF">2022-05-14T13:55:35Z</dcterms:modified>
</cp:coreProperties>
</file>