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diagrams/layout1.xml" ContentType="application/vnd.openxmlformats-officedocument.drawingml.diagram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tags/tag3.xml" ContentType="application/vnd.openxmlformats-officedocument.presentationml.tags+xml"/>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72" r:id="rId2"/>
    <p:sldMasterId id="2147483684" r:id="rId3"/>
    <p:sldMasterId id="2147483756" r:id="rId4"/>
  </p:sldMasterIdLst>
  <p:notesMasterIdLst>
    <p:notesMasterId r:id="rId41"/>
  </p:notesMasterIdLst>
  <p:sldIdLst>
    <p:sldId id="328" r:id="rId5"/>
    <p:sldId id="329" r:id="rId6"/>
    <p:sldId id="330" r:id="rId7"/>
    <p:sldId id="454" r:id="rId8"/>
    <p:sldId id="451" r:id="rId9"/>
    <p:sldId id="453" r:id="rId10"/>
    <p:sldId id="471" r:id="rId11"/>
    <p:sldId id="480" r:id="rId12"/>
    <p:sldId id="470" r:id="rId13"/>
    <p:sldId id="443" r:id="rId14"/>
    <p:sldId id="475" r:id="rId15"/>
    <p:sldId id="478" r:id="rId16"/>
    <p:sldId id="476" r:id="rId17"/>
    <p:sldId id="477" r:id="rId18"/>
    <p:sldId id="444" r:id="rId19"/>
    <p:sldId id="445" r:id="rId20"/>
    <p:sldId id="479" r:id="rId21"/>
    <p:sldId id="458" r:id="rId22"/>
    <p:sldId id="459" r:id="rId23"/>
    <p:sldId id="460" r:id="rId24"/>
    <p:sldId id="446" r:id="rId25"/>
    <p:sldId id="447" r:id="rId26"/>
    <p:sldId id="472" r:id="rId27"/>
    <p:sldId id="473" r:id="rId28"/>
    <p:sldId id="462" r:id="rId29"/>
    <p:sldId id="463" r:id="rId30"/>
    <p:sldId id="464" r:id="rId31"/>
    <p:sldId id="465" r:id="rId32"/>
    <p:sldId id="466" r:id="rId33"/>
    <p:sldId id="469" r:id="rId34"/>
    <p:sldId id="467" r:id="rId35"/>
    <p:sldId id="468" r:id="rId36"/>
    <p:sldId id="448" r:id="rId37"/>
    <p:sldId id="449" r:id="rId38"/>
    <p:sldId id="474" r:id="rId39"/>
    <p:sldId id="376"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70C0"/>
    <a:srgbClr val="953735"/>
    <a:srgbClr val="E6B9B8"/>
    <a:srgbClr val="C00000"/>
    <a:srgbClr val="363698"/>
    <a:srgbClr val="3A2CA2"/>
    <a:srgbClr val="FF8585"/>
    <a:srgbClr val="DC97FF"/>
    <a:srgbClr val="FFD5D5"/>
    <a:srgbClr val="FFCC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025" autoAdjust="0"/>
    <p:restoredTop sz="72688" autoAdjust="0"/>
  </p:normalViewPr>
  <p:slideViewPr>
    <p:cSldViewPr>
      <p:cViewPr varScale="1">
        <p:scale>
          <a:sx n="61" d="100"/>
          <a:sy n="61" d="100"/>
        </p:scale>
        <p:origin x="-858"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5065F5-FD62-4B8D-BC3F-D9B748C71AE0}" type="doc">
      <dgm:prSet loTypeId="urn:microsoft.com/office/officeart/2005/8/layout/chevron2" loCatId="list" qsTypeId="urn:microsoft.com/office/officeart/2005/8/quickstyle/simple1" qsCatId="simple" csTypeId="urn:microsoft.com/office/officeart/2005/8/colors/colorful2" csCatId="colorful" phldr="1"/>
      <dgm:spPr/>
      <dgm:t>
        <a:bodyPr/>
        <a:lstStyle/>
        <a:p>
          <a:endParaRPr lang="fr-FR"/>
        </a:p>
      </dgm:t>
    </dgm:pt>
    <dgm:pt modelId="{0AF344F8-3FAD-40C2-8DBA-5C0484AC1885}">
      <dgm:prSet phldrT="[Texte]" custT="1"/>
      <dgm:spPr/>
      <dgm:t>
        <a:bodyPr/>
        <a:lstStyle/>
        <a:p>
          <a:r>
            <a:rPr lang="fr-FR" sz="2400" dirty="0" smtClean="0"/>
            <a:t>Court Terme</a:t>
          </a:r>
          <a:endParaRPr lang="fr-FR" sz="2400" dirty="0"/>
        </a:p>
      </dgm:t>
    </dgm:pt>
    <dgm:pt modelId="{179F051D-CAD6-4651-8482-E1E6694DC71D}" type="parTrans" cxnId="{13F8B8A5-8B87-48F2-97F0-87D0D522479F}">
      <dgm:prSet/>
      <dgm:spPr/>
      <dgm:t>
        <a:bodyPr/>
        <a:lstStyle/>
        <a:p>
          <a:endParaRPr lang="fr-FR"/>
        </a:p>
      </dgm:t>
    </dgm:pt>
    <dgm:pt modelId="{78C3F69F-C055-4678-8002-971D9162FAA4}" type="sibTrans" cxnId="{13F8B8A5-8B87-48F2-97F0-87D0D522479F}">
      <dgm:prSet/>
      <dgm:spPr/>
      <dgm:t>
        <a:bodyPr/>
        <a:lstStyle/>
        <a:p>
          <a:endParaRPr lang="fr-FR"/>
        </a:p>
      </dgm:t>
    </dgm:pt>
    <dgm:pt modelId="{4D9647AB-614E-456C-86D8-B49E3263FE20}">
      <dgm:prSet phldrT="[Texte]" custT="1"/>
      <dgm:spPr/>
      <dgm:t>
        <a:bodyPr/>
        <a:lstStyle/>
        <a:p>
          <a:r>
            <a:rPr lang="fr-FR" sz="1600" dirty="0" smtClean="0"/>
            <a:t>Considération de différents types de la méthode LSTM ainsi que différentes méthodes de prédiction</a:t>
          </a:r>
          <a:r>
            <a:rPr lang="fr-FR" sz="1600" dirty="0" smtClean="0">
              <a:solidFill>
                <a:srgbClr val="124191">
                  <a:hueOff val="0"/>
                  <a:satOff val="0"/>
                  <a:lumOff val="0"/>
                  <a:alphaOff val="0"/>
                </a:srgbClr>
              </a:solidFill>
              <a:latin typeface="Nokia Pure Text Light"/>
            </a:rPr>
            <a:t>.</a:t>
          </a:r>
          <a:endParaRPr lang="fr-FR" sz="1600" dirty="0"/>
        </a:p>
      </dgm:t>
    </dgm:pt>
    <dgm:pt modelId="{893AB8CA-C416-4E18-B5F2-B21223BD80EF}" type="parTrans" cxnId="{432DA916-D715-4EAF-A20B-8F58677980D0}">
      <dgm:prSet/>
      <dgm:spPr/>
      <dgm:t>
        <a:bodyPr/>
        <a:lstStyle/>
        <a:p>
          <a:endParaRPr lang="fr-FR"/>
        </a:p>
      </dgm:t>
    </dgm:pt>
    <dgm:pt modelId="{364D7090-05A0-4C23-905C-ABF131105E69}" type="sibTrans" cxnId="{432DA916-D715-4EAF-A20B-8F58677980D0}">
      <dgm:prSet/>
      <dgm:spPr/>
      <dgm:t>
        <a:bodyPr/>
        <a:lstStyle/>
        <a:p>
          <a:endParaRPr lang="fr-FR"/>
        </a:p>
      </dgm:t>
    </dgm:pt>
    <dgm:pt modelId="{3C486226-BD73-4C05-AB02-CEDBCD18D90B}">
      <dgm:prSet phldrT="[Texte]" custT="1"/>
      <dgm:spPr/>
      <dgm:t>
        <a:bodyPr/>
        <a:lstStyle/>
        <a:p>
          <a:r>
            <a:rPr lang="fr-FR" sz="1600" dirty="0" smtClean="0"/>
            <a:t>L'utilisation d'une API dans un microservice pour évaluer l'approche</a:t>
          </a:r>
          <a:r>
            <a:rPr lang="fr-FR" sz="1600" dirty="0" smtClean="0">
              <a:solidFill>
                <a:srgbClr val="124191">
                  <a:hueOff val="0"/>
                  <a:satOff val="0"/>
                  <a:lumOff val="0"/>
                  <a:alphaOff val="0"/>
                </a:srgbClr>
              </a:solidFill>
              <a:latin typeface="Nokia Pure Text Light"/>
            </a:rPr>
            <a:t>.</a:t>
          </a:r>
          <a:endParaRPr lang="fr-FR" sz="1600" dirty="0"/>
        </a:p>
      </dgm:t>
    </dgm:pt>
    <dgm:pt modelId="{7D8D7D2B-7CBB-4AEF-89E3-E8F48B0E5AAF}" type="parTrans" cxnId="{6AA5CC51-9544-47BE-8304-1D4B5F5BC8FC}">
      <dgm:prSet/>
      <dgm:spPr/>
      <dgm:t>
        <a:bodyPr/>
        <a:lstStyle/>
        <a:p>
          <a:endParaRPr lang="fr-FR"/>
        </a:p>
      </dgm:t>
    </dgm:pt>
    <dgm:pt modelId="{94ECFB34-8AE3-4292-BA33-261C72495DA1}" type="sibTrans" cxnId="{6AA5CC51-9544-47BE-8304-1D4B5F5BC8FC}">
      <dgm:prSet/>
      <dgm:spPr/>
      <dgm:t>
        <a:bodyPr/>
        <a:lstStyle/>
        <a:p>
          <a:endParaRPr lang="fr-FR"/>
        </a:p>
      </dgm:t>
    </dgm:pt>
    <dgm:pt modelId="{0EA1BF63-00C9-49EF-8E11-83B044E1CDA2}">
      <dgm:prSet phldrT="[Texte]" custT="1"/>
      <dgm:spPr/>
      <dgm:t>
        <a:bodyPr/>
        <a:lstStyle/>
        <a:p>
          <a:r>
            <a:rPr lang="fr-FR" sz="2400" dirty="0" smtClean="0"/>
            <a:t>Moyen Terme</a:t>
          </a:r>
          <a:endParaRPr lang="fr-FR" sz="2400" dirty="0"/>
        </a:p>
      </dgm:t>
    </dgm:pt>
    <dgm:pt modelId="{AEF0601E-0AAF-469B-96AC-094C5C9F5238}" type="parTrans" cxnId="{323B0954-2DE9-47C9-B248-510085FDF535}">
      <dgm:prSet/>
      <dgm:spPr/>
      <dgm:t>
        <a:bodyPr/>
        <a:lstStyle/>
        <a:p>
          <a:endParaRPr lang="fr-FR"/>
        </a:p>
      </dgm:t>
    </dgm:pt>
    <dgm:pt modelId="{A813FB6F-E192-4390-B806-5665F479E301}" type="sibTrans" cxnId="{323B0954-2DE9-47C9-B248-510085FDF535}">
      <dgm:prSet/>
      <dgm:spPr/>
      <dgm:t>
        <a:bodyPr/>
        <a:lstStyle/>
        <a:p>
          <a:endParaRPr lang="fr-FR"/>
        </a:p>
      </dgm:t>
    </dgm:pt>
    <dgm:pt modelId="{9A1BAEA1-F5DC-4494-A4C9-A575B19368E3}">
      <dgm:prSet phldrT="[Texte]" custT="1"/>
      <dgm:spPr/>
      <dgm:t>
        <a:bodyPr/>
        <a:lstStyle/>
        <a:p>
          <a:r>
            <a:rPr lang="fr-FR" sz="1600" dirty="0" smtClean="0"/>
            <a:t>Intégration d'autres approches proposées dans d'autre travaux de recherche, afin d’évaluer davantage notre approche MEAP, en faisant multiple comparaisons</a:t>
          </a:r>
          <a:r>
            <a:rPr lang="fr-FR" sz="1600" dirty="0" smtClean="0">
              <a:solidFill>
                <a:srgbClr val="124191">
                  <a:hueOff val="0"/>
                  <a:satOff val="0"/>
                  <a:lumOff val="0"/>
                  <a:alphaOff val="0"/>
                </a:srgbClr>
              </a:solidFill>
              <a:latin typeface="Nokia Pure Text Light"/>
            </a:rPr>
            <a:t>.</a:t>
          </a:r>
          <a:endParaRPr lang="fr-FR" sz="1600" dirty="0"/>
        </a:p>
      </dgm:t>
    </dgm:pt>
    <dgm:pt modelId="{9E157E18-15FB-4C24-97A5-A711D3F7AFDB}" type="parTrans" cxnId="{433ABE25-80C4-48D2-AAD1-1F3B01A7DFC5}">
      <dgm:prSet/>
      <dgm:spPr/>
      <dgm:t>
        <a:bodyPr/>
        <a:lstStyle/>
        <a:p>
          <a:endParaRPr lang="fr-FR"/>
        </a:p>
      </dgm:t>
    </dgm:pt>
    <dgm:pt modelId="{90FEF859-84CD-42EE-A033-5455A4EF5209}" type="sibTrans" cxnId="{433ABE25-80C4-48D2-AAD1-1F3B01A7DFC5}">
      <dgm:prSet/>
      <dgm:spPr/>
      <dgm:t>
        <a:bodyPr/>
        <a:lstStyle/>
        <a:p>
          <a:endParaRPr lang="fr-FR"/>
        </a:p>
      </dgm:t>
    </dgm:pt>
    <dgm:pt modelId="{F50CEB99-4149-43FF-9801-D70699779110}">
      <dgm:prSet phldrT="[Texte]" custT="1"/>
      <dgm:spPr/>
      <dgm:t>
        <a:bodyPr/>
        <a:lstStyle/>
        <a:p>
          <a:r>
            <a:rPr lang="fr-FR" sz="2200" dirty="0" smtClean="0"/>
            <a:t>Long Terme</a:t>
          </a:r>
          <a:endParaRPr lang="fr-FR" sz="2200" dirty="0"/>
        </a:p>
      </dgm:t>
    </dgm:pt>
    <dgm:pt modelId="{E2B1C0BD-CC9B-4011-8E54-7B235EF13A27}" type="parTrans" cxnId="{E8189415-1F30-431D-A5CE-BCD8CD748903}">
      <dgm:prSet/>
      <dgm:spPr/>
      <dgm:t>
        <a:bodyPr/>
        <a:lstStyle/>
        <a:p>
          <a:endParaRPr lang="fr-FR"/>
        </a:p>
      </dgm:t>
    </dgm:pt>
    <dgm:pt modelId="{715294F0-CA6F-4106-ADAD-C0E8B36400BD}" type="sibTrans" cxnId="{E8189415-1F30-431D-A5CE-BCD8CD748903}">
      <dgm:prSet/>
      <dgm:spPr/>
      <dgm:t>
        <a:bodyPr/>
        <a:lstStyle/>
        <a:p>
          <a:endParaRPr lang="fr-FR"/>
        </a:p>
      </dgm:t>
    </dgm:pt>
    <dgm:pt modelId="{CE9886C4-3D5E-4577-AEC2-9755A242713F}">
      <dgm:prSet phldrT="[Texte]" custT="1"/>
      <dgm:spPr/>
      <dgm:t>
        <a:bodyPr/>
        <a:lstStyle/>
        <a:p>
          <a:r>
            <a:rPr lang="fr-FR" sz="1600" dirty="0" smtClean="0"/>
            <a:t>Considération du l’équilibrage de la charge</a:t>
          </a:r>
          <a:r>
            <a:rPr lang="fr-FR" sz="1600" dirty="0" smtClean="0">
              <a:solidFill>
                <a:srgbClr val="124191">
                  <a:hueOff val="0"/>
                  <a:satOff val="0"/>
                  <a:lumOff val="0"/>
                  <a:alphaOff val="0"/>
                </a:srgbClr>
              </a:solidFill>
              <a:latin typeface="Nokia Pure Text Light"/>
            </a:rPr>
            <a:t>.</a:t>
          </a:r>
          <a:r>
            <a:rPr lang="fr-FR" sz="1600" dirty="0" smtClean="0"/>
            <a:t> </a:t>
          </a:r>
          <a:endParaRPr lang="fr-FR" sz="1600" dirty="0"/>
        </a:p>
      </dgm:t>
    </dgm:pt>
    <dgm:pt modelId="{A2D3640F-C22A-4B1C-B35F-575B72F41636}" type="parTrans" cxnId="{4AC79342-CCDD-41D2-A991-89F930D4597C}">
      <dgm:prSet/>
      <dgm:spPr/>
      <dgm:t>
        <a:bodyPr/>
        <a:lstStyle/>
        <a:p>
          <a:endParaRPr lang="fr-FR"/>
        </a:p>
      </dgm:t>
    </dgm:pt>
    <dgm:pt modelId="{6F57D428-BC89-4056-BAF8-ACF278B37E3E}" type="sibTrans" cxnId="{4AC79342-CCDD-41D2-A991-89F930D4597C}">
      <dgm:prSet/>
      <dgm:spPr/>
      <dgm:t>
        <a:bodyPr/>
        <a:lstStyle/>
        <a:p>
          <a:endParaRPr lang="fr-FR"/>
        </a:p>
      </dgm:t>
    </dgm:pt>
    <dgm:pt modelId="{AA36553E-707C-4489-A35E-C22EAF93C2BE}">
      <dgm:prSet phldrT="[Texte]" custT="1"/>
      <dgm:spPr/>
      <dgm:t>
        <a:bodyPr/>
        <a:lstStyle/>
        <a:p>
          <a:r>
            <a:rPr lang="fr-FR" sz="1600" dirty="0" smtClean="0"/>
            <a:t>Le placement des réplicas sur les nœuds du cluster Kubernetes</a:t>
          </a:r>
          <a:r>
            <a:rPr lang="fr-FR" sz="1600" dirty="0" smtClean="0">
              <a:solidFill>
                <a:srgbClr val="124191">
                  <a:hueOff val="0"/>
                  <a:satOff val="0"/>
                  <a:lumOff val="0"/>
                  <a:alphaOff val="0"/>
                </a:srgbClr>
              </a:solidFill>
              <a:latin typeface="Nokia Pure Text Light"/>
            </a:rPr>
            <a:t>.</a:t>
          </a:r>
          <a:endParaRPr lang="fr-FR" sz="1600" dirty="0"/>
        </a:p>
      </dgm:t>
    </dgm:pt>
    <dgm:pt modelId="{66D20C64-25F4-496B-8001-8CB20DA4416C}" type="parTrans" cxnId="{158DA0C0-9F87-4736-AFC5-521F00FE3E9E}">
      <dgm:prSet/>
      <dgm:spPr/>
      <dgm:t>
        <a:bodyPr/>
        <a:lstStyle/>
        <a:p>
          <a:endParaRPr lang="fr-FR"/>
        </a:p>
      </dgm:t>
    </dgm:pt>
    <dgm:pt modelId="{65F1184F-4F63-4247-B2D6-4CFB8DC2BD21}" type="sibTrans" cxnId="{158DA0C0-9F87-4736-AFC5-521F00FE3E9E}">
      <dgm:prSet/>
      <dgm:spPr/>
      <dgm:t>
        <a:bodyPr/>
        <a:lstStyle/>
        <a:p>
          <a:endParaRPr lang="fr-FR"/>
        </a:p>
      </dgm:t>
    </dgm:pt>
    <dgm:pt modelId="{BB69B521-1E59-4A4C-8EC8-D8EEEA0E3535}">
      <dgm:prSet phldrT="[Texte]" custT="1"/>
      <dgm:spPr/>
      <dgm:t>
        <a:bodyPr/>
        <a:lstStyle/>
        <a:p>
          <a:r>
            <a:rPr lang="fr-FR" sz="1600" dirty="0" smtClean="0"/>
            <a:t>La mise à l’échelle verticale en ajoutant des ressources CPU, Mémoire</a:t>
          </a:r>
          <a:r>
            <a:rPr lang="fr-FR" sz="1600" dirty="0" smtClean="0">
              <a:solidFill>
                <a:srgbClr val="124191">
                  <a:hueOff val="0"/>
                  <a:satOff val="0"/>
                  <a:lumOff val="0"/>
                  <a:alphaOff val="0"/>
                </a:srgbClr>
              </a:solidFill>
              <a:latin typeface="Nokia Pure Text Light"/>
            </a:rPr>
            <a:t>.</a:t>
          </a:r>
          <a:endParaRPr lang="fr-FR" sz="1600" dirty="0"/>
        </a:p>
      </dgm:t>
    </dgm:pt>
    <dgm:pt modelId="{C227A0E9-FD27-407C-A939-0473CED20ED4}" type="parTrans" cxnId="{E1B4EE82-14F9-48CD-9F5C-BFEBAF08F6AF}">
      <dgm:prSet/>
      <dgm:spPr/>
      <dgm:t>
        <a:bodyPr/>
        <a:lstStyle/>
        <a:p>
          <a:endParaRPr lang="fr-FR"/>
        </a:p>
      </dgm:t>
    </dgm:pt>
    <dgm:pt modelId="{E8786ABB-B5E1-4151-9513-FCECB321658B}" type="sibTrans" cxnId="{E1B4EE82-14F9-48CD-9F5C-BFEBAF08F6AF}">
      <dgm:prSet/>
      <dgm:spPr/>
      <dgm:t>
        <a:bodyPr/>
        <a:lstStyle/>
        <a:p>
          <a:endParaRPr lang="fr-FR"/>
        </a:p>
      </dgm:t>
    </dgm:pt>
    <dgm:pt modelId="{56A450AA-C23F-4D4B-B209-2735D732BBE0}">
      <dgm:prSet phldrT="[Texte]" custT="1"/>
      <dgm:spPr/>
      <dgm:t>
        <a:bodyPr/>
        <a:lstStyle/>
        <a:p>
          <a:r>
            <a:rPr lang="fr-FR" sz="1600" dirty="0" smtClean="0"/>
            <a:t>Une solution hybride dans laquelle on doit trouver un compromis entre la mise à l’échelle horizontale et verticale</a:t>
          </a:r>
          <a:r>
            <a:rPr lang="fr-FR" sz="1600" dirty="0" smtClean="0">
              <a:solidFill>
                <a:srgbClr val="124191">
                  <a:hueOff val="0"/>
                  <a:satOff val="0"/>
                  <a:lumOff val="0"/>
                  <a:alphaOff val="0"/>
                </a:srgbClr>
              </a:solidFill>
              <a:latin typeface="Nokia Pure Text Light"/>
            </a:rPr>
            <a:t>.</a:t>
          </a:r>
          <a:endParaRPr lang="fr-FR" sz="1600" dirty="0"/>
        </a:p>
      </dgm:t>
    </dgm:pt>
    <dgm:pt modelId="{19752010-2F7B-4FCD-8621-8C9852E1B8DD}" type="parTrans" cxnId="{470F5B19-BB8A-40B5-8001-004B3C3DF000}">
      <dgm:prSet/>
      <dgm:spPr/>
      <dgm:t>
        <a:bodyPr/>
        <a:lstStyle/>
        <a:p>
          <a:endParaRPr lang="fr-FR"/>
        </a:p>
      </dgm:t>
    </dgm:pt>
    <dgm:pt modelId="{9FBCE10D-9314-48F2-A2B7-D3C529189787}" type="sibTrans" cxnId="{470F5B19-BB8A-40B5-8001-004B3C3DF000}">
      <dgm:prSet/>
      <dgm:spPr/>
      <dgm:t>
        <a:bodyPr/>
        <a:lstStyle/>
        <a:p>
          <a:endParaRPr lang="fr-FR"/>
        </a:p>
      </dgm:t>
    </dgm:pt>
    <dgm:pt modelId="{487E7EBE-8599-4883-B9E9-4D0CAA1729AE}">
      <dgm:prSet phldrT="[Texte]" custT="1"/>
      <dgm:spPr/>
      <dgm:t>
        <a:bodyPr/>
        <a:lstStyle/>
        <a:p>
          <a:r>
            <a:rPr lang="fr-FR" sz="1600" dirty="0" smtClean="0"/>
            <a:t>Détermination analytique et pratique du seuil de mise à l’échelle</a:t>
          </a:r>
          <a:r>
            <a:rPr lang="fr-FR" sz="1600" dirty="0" smtClean="0">
              <a:solidFill>
                <a:srgbClr val="124191">
                  <a:hueOff val="0"/>
                  <a:satOff val="0"/>
                  <a:lumOff val="0"/>
                  <a:alphaOff val="0"/>
                </a:srgbClr>
              </a:solidFill>
              <a:latin typeface="Nokia Pure Text Light"/>
            </a:rPr>
            <a:t>.</a:t>
          </a:r>
          <a:endParaRPr lang="fr-FR" sz="1600" dirty="0"/>
        </a:p>
      </dgm:t>
    </dgm:pt>
    <dgm:pt modelId="{BF72595C-DA1D-40BB-B368-F907F9F38020}" type="parTrans" cxnId="{79EE10EA-564E-4B1A-8184-A0AC0691BCE8}">
      <dgm:prSet/>
      <dgm:spPr/>
      <dgm:t>
        <a:bodyPr/>
        <a:lstStyle/>
        <a:p>
          <a:endParaRPr lang="fr-FR"/>
        </a:p>
      </dgm:t>
    </dgm:pt>
    <dgm:pt modelId="{4313EECA-834E-4918-99CD-2FA58EF0A3AD}" type="sibTrans" cxnId="{79EE10EA-564E-4B1A-8184-A0AC0691BCE8}">
      <dgm:prSet/>
      <dgm:spPr/>
      <dgm:t>
        <a:bodyPr/>
        <a:lstStyle/>
        <a:p>
          <a:endParaRPr lang="fr-FR"/>
        </a:p>
      </dgm:t>
    </dgm:pt>
    <dgm:pt modelId="{C93C4E14-7ED1-4BF7-AFA7-E2A8C4D27BB2}">
      <dgm:prSet phldrT="[Texte]" custT="1"/>
      <dgm:spPr/>
      <dgm:t>
        <a:bodyPr/>
        <a:lstStyle/>
        <a:p>
          <a:endParaRPr lang="fr-FR" sz="1600" dirty="0"/>
        </a:p>
      </dgm:t>
    </dgm:pt>
    <dgm:pt modelId="{4543D636-72E2-409C-A0DB-99FC363835E2}" type="parTrans" cxnId="{A66D1B9E-3CF0-4E9E-90C8-D7C21CF71092}">
      <dgm:prSet/>
      <dgm:spPr/>
      <dgm:t>
        <a:bodyPr/>
        <a:lstStyle/>
        <a:p>
          <a:endParaRPr lang="fr-FR"/>
        </a:p>
      </dgm:t>
    </dgm:pt>
    <dgm:pt modelId="{9288AB11-C86E-4087-BFC6-6CE1B5735010}" type="sibTrans" cxnId="{A66D1B9E-3CF0-4E9E-90C8-D7C21CF71092}">
      <dgm:prSet/>
      <dgm:spPr/>
      <dgm:t>
        <a:bodyPr/>
        <a:lstStyle/>
        <a:p>
          <a:endParaRPr lang="fr-FR"/>
        </a:p>
      </dgm:t>
    </dgm:pt>
    <dgm:pt modelId="{B5E296F2-4B75-4A88-96C1-FB62113D0767}">
      <dgm:prSet phldrT="[Texte]" custT="1"/>
      <dgm:spPr/>
      <dgm:t>
        <a:bodyPr/>
        <a:lstStyle/>
        <a:p>
          <a:r>
            <a:rPr lang="fr-FR" sz="1600" b="1" i="1" dirty="0" smtClean="0">
              <a:solidFill>
                <a:srgbClr val="C00000"/>
              </a:solidFill>
            </a:rPr>
            <a:t>Rédaction et publication d’un papier scientifique dans une conférence internationale</a:t>
          </a:r>
          <a:r>
            <a:rPr lang="fr-FR" sz="1600" b="1" i="1" dirty="0" smtClean="0">
              <a:solidFill>
                <a:srgbClr val="C00000"/>
              </a:solidFill>
              <a:latin typeface="Nokia Pure Text Light"/>
            </a:rPr>
            <a:t>.</a:t>
          </a:r>
          <a:endParaRPr lang="fr-FR" sz="1600" b="1" i="1" dirty="0">
            <a:solidFill>
              <a:srgbClr val="C00000"/>
            </a:solidFill>
          </a:endParaRPr>
        </a:p>
      </dgm:t>
    </dgm:pt>
    <dgm:pt modelId="{00AAF019-F29B-4474-BD79-E3611C8A7AF9}" type="parTrans" cxnId="{DD18A419-47A3-4939-90C0-37328E3ED0C1}">
      <dgm:prSet/>
      <dgm:spPr/>
      <dgm:t>
        <a:bodyPr/>
        <a:lstStyle/>
        <a:p>
          <a:endParaRPr lang="fr-FR"/>
        </a:p>
      </dgm:t>
    </dgm:pt>
    <dgm:pt modelId="{DCCAA915-EC2B-4F65-A2C1-5922D4C3D9CF}" type="sibTrans" cxnId="{DD18A419-47A3-4939-90C0-37328E3ED0C1}">
      <dgm:prSet/>
      <dgm:spPr/>
      <dgm:t>
        <a:bodyPr/>
        <a:lstStyle/>
        <a:p>
          <a:endParaRPr lang="fr-FR"/>
        </a:p>
      </dgm:t>
    </dgm:pt>
    <dgm:pt modelId="{54321C3A-87D9-4BCD-9424-8F1880221817}" type="pres">
      <dgm:prSet presAssocID="{A85065F5-FD62-4B8D-BC3F-D9B748C71AE0}" presName="linearFlow" presStyleCnt="0">
        <dgm:presLayoutVars>
          <dgm:dir/>
          <dgm:animLvl val="lvl"/>
          <dgm:resizeHandles val="exact"/>
        </dgm:presLayoutVars>
      </dgm:prSet>
      <dgm:spPr/>
      <dgm:t>
        <a:bodyPr/>
        <a:lstStyle/>
        <a:p>
          <a:endParaRPr lang="fr-FR"/>
        </a:p>
      </dgm:t>
    </dgm:pt>
    <dgm:pt modelId="{D99A334A-A6B4-4BDA-A0FB-4CE369367E9C}" type="pres">
      <dgm:prSet presAssocID="{0AF344F8-3FAD-40C2-8DBA-5C0484AC1885}" presName="composite" presStyleCnt="0"/>
      <dgm:spPr/>
    </dgm:pt>
    <dgm:pt modelId="{4138B811-1847-4DB0-93CC-40F590C2C20D}" type="pres">
      <dgm:prSet presAssocID="{0AF344F8-3FAD-40C2-8DBA-5C0484AC1885}" presName="parentText" presStyleLbl="alignNode1" presStyleIdx="0" presStyleCnt="3" custLinFactNeighborY="-196">
        <dgm:presLayoutVars>
          <dgm:chMax val="1"/>
          <dgm:bulletEnabled val="1"/>
        </dgm:presLayoutVars>
      </dgm:prSet>
      <dgm:spPr/>
      <dgm:t>
        <a:bodyPr/>
        <a:lstStyle/>
        <a:p>
          <a:endParaRPr lang="fr-FR"/>
        </a:p>
      </dgm:t>
    </dgm:pt>
    <dgm:pt modelId="{DDE2A408-34FE-4437-AD41-087715D6AFB7}" type="pres">
      <dgm:prSet presAssocID="{0AF344F8-3FAD-40C2-8DBA-5C0484AC1885}" presName="descendantText" presStyleLbl="alignAcc1" presStyleIdx="0" presStyleCnt="3" custLinFactNeighborX="-3" custLinFactNeighborY="-301">
        <dgm:presLayoutVars>
          <dgm:bulletEnabled val="1"/>
        </dgm:presLayoutVars>
      </dgm:prSet>
      <dgm:spPr/>
      <dgm:t>
        <a:bodyPr/>
        <a:lstStyle/>
        <a:p>
          <a:endParaRPr lang="fr-FR"/>
        </a:p>
      </dgm:t>
    </dgm:pt>
    <dgm:pt modelId="{55D6ACFB-38B3-43F2-ADF8-93C1793D7EDD}" type="pres">
      <dgm:prSet presAssocID="{78C3F69F-C055-4678-8002-971D9162FAA4}" presName="sp" presStyleCnt="0"/>
      <dgm:spPr/>
    </dgm:pt>
    <dgm:pt modelId="{21F1A578-02A3-490D-A12B-F97FBD344E18}" type="pres">
      <dgm:prSet presAssocID="{0EA1BF63-00C9-49EF-8E11-83B044E1CDA2}" presName="composite" presStyleCnt="0"/>
      <dgm:spPr/>
    </dgm:pt>
    <dgm:pt modelId="{47A8CA25-7A9B-42FB-A85B-A930B1168EEF}" type="pres">
      <dgm:prSet presAssocID="{0EA1BF63-00C9-49EF-8E11-83B044E1CDA2}" presName="parentText" presStyleLbl="alignNode1" presStyleIdx="1" presStyleCnt="3">
        <dgm:presLayoutVars>
          <dgm:chMax val="1"/>
          <dgm:bulletEnabled val="1"/>
        </dgm:presLayoutVars>
      </dgm:prSet>
      <dgm:spPr/>
      <dgm:t>
        <a:bodyPr/>
        <a:lstStyle/>
        <a:p>
          <a:endParaRPr lang="fr-FR"/>
        </a:p>
      </dgm:t>
    </dgm:pt>
    <dgm:pt modelId="{9108BAC1-C52C-455E-9184-B950523F0142}" type="pres">
      <dgm:prSet presAssocID="{0EA1BF63-00C9-49EF-8E11-83B044E1CDA2}" presName="descendantText" presStyleLbl="alignAcc1" presStyleIdx="1" presStyleCnt="3">
        <dgm:presLayoutVars>
          <dgm:bulletEnabled val="1"/>
        </dgm:presLayoutVars>
      </dgm:prSet>
      <dgm:spPr/>
      <dgm:t>
        <a:bodyPr/>
        <a:lstStyle/>
        <a:p>
          <a:endParaRPr lang="fr-FR"/>
        </a:p>
      </dgm:t>
    </dgm:pt>
    <dgm:pt modelId="{2E31991C-55D0-4040-BBE8-C6E1D0F37113}" type="pres">
      <dgm:prSet presAssocID="{A813FB6F-E192-4390-B806-5665F479E301}" presName="sp" presStyleCnt="0"/>
      <dgm:spPr/>
    </dgm:pt>
    <dgm:pt modelId="{9A6487F0-A6D4-4C10-A84A-7AAFBB99E09D}" type="pres">
      <dgm:prSet presAssocID="{F50CEB99-4149-43FF-9801-D70699779110}" presName="composite" presStyleCnt="0"/>
      <dgm:spPr/>
    </dgm:pt>
    <dgm:pt modelId="{F7F2AFDF-C8E5-4478-8D36-0C4C20423F50}" type="pres">
      <dgm:prSet presAssocID="{F50CEB99-4149-43FF-9801-D70699779110}" presName="parentText" presStyleLbl="alignNode1" presStyleIdx="2" presStyleCnt="3" custLinFactNeighborY="-9688">
        <dgm:presLayoutVars>
          <dgm:chMax val="1"/>
          <dgm:bulletEnabled val="1"/>
        </dgm:presLayoutVars>
      </dgm:prSet>
      <dgm:spPr/>
      <dgm:t>
        <a:bodyPr/>
        <a:lstStyle/>
        <a:p>
          <a:endParaRPr lang="fr-FR"/>
        </a:p>
      </dgm:t>
    </dgm:pt>
    <dgm:pt modelId="{294960DF-C44B-4451-A44B-53A605591BCA}" type="pres">
      <dgm:prSet presAssocID="{F50CEB99-4149-43FF-9801-D70699779110}" presName="descendantText" presStyleLbl="alignAcc1" presStyleIdx="2" presStyleCnt="3" custScaleY="231422">
        <dgm:presLayoutVars>
          <dgm:bulletEnabled val="1"/>
        </dgm:presLayoutVars>
      </dgm:prSet>
      <dgm:spPr/>
      <dgm:t>
        <a:bodyPr/>
        <a:lstStyle/>
        <a:p>
          <a:endParaRPr lang="fr-FR"/>
        </a:p>
      </dgm:t>
    </dgm:pt>
  </dgm:ptLst>
  <dgm:cxnLst>
    <dgm:cxn modelId="{A3E766A8-4A03-4429-9CF0-7AAA3939899F}" type="presOf" srcId="{487E7EBE-8599-4883-B9E9-4D0CAA1729AE}" destId="{294960DF-C44B-4451-A44B-53A605591BCA}" srcOrd="0" destOrd="4" presId="urn:microsoft.com/office/officeart/2005/8/layout/chevron2"/>
    <dgm:cxn modelId="{225B1C27-515D-4806-BD47-4FED1AD1F61B}" type="presOf" srcId="{AA36553E-707C-4489-A35E-C22EAF93C2BE}" destId="{294960DF-C44B-4451-A44B-53A605591BCA}" srcOrd="0" destOrd="1" presId="urn:microsoft.com/office/officeart/2005/8/layout/chevron2"/>
    <dgm:cxn modelId="{E1B4EE82-14F9-48CD-9F5C-BFEBAF08F6AF}" srcId="{F50CEB99-4149-43FF-9801-D70699779110}" destId="{BB69B521-1E59-4A4C-8EC8-D8EEEA0E3535}" srcOrd="2" destOrd="0" parTransId="{C227A0E9-FD27-407C-A939-0473CED20ED4}" sibTransId="{E8786ABB-B5E1-4151-9513-FCECB321658B}"/>
    <dgm:cxn modelId="{A66D1B9E-3CF0-4E9E-90C8-D7C21CF71092}" srcId="{F50CEB99-4149-43FF-9801-D70699779110}" destId="{C93C4E14-7ED1-4BF7-AFA7-E2A8C4D27BB2}" srcOrd="6" destOrd="0" parTransId="{4543D636-72E2-409C-A0DB-99FC363835E2}" sibTransId="{9288AB11-C86E-4087-BFC6-6CE1B5735010}"/>
    <dgm:cxn modelId="{470F5B19-BB8A-40B5-8001-004B3C3DF000}" srcId="{F50CEB99-4149-43FF-9801-D70699779110}" destId="{56A450AA-C23F-4D4B-B209-2735D732BBE0}" srcOrd="3" destOrd="0" parTransId="{19752010-2F7B-4FCD-8621-8C9852E1B8DD}" sibTransId="{9FBCE10D-9314-48F2-A2B7-D3C529189787}"/>
    <dgm:cxn modelId="{13F8B8A5-8B87-48F2-97F0-87D0D522479F}" srcId="{A85065F5-FD62-4B8D-BC3F-D9B748C71AE0}" destId="{0AF344F8-3FAD-40C2-8DBA-5C0484AC1885}" srcOrd="0" destOrd="0" parTransId="{179F051D-CAD6-4651-8482-E1E6694DC71D}" sibTransId="{78C3F69F-C055-4678-8002-971D9162FAA4}"/>
    <dgm:cxn modelId="{A03F4DB4-B25D-4704-B358-C776A71FCA7A}" type="presOf" srcId="{F50CEB99-4149-43FF-9801-D70699779110}" destId="{F7F2AFDF-C8E5-4478-8D36-0C4C20423F50}" srcOrd="0" destOrd="0" presId="urn:microsoft.com/office/officeart/2005/8/layout/chevron2"/>
    <dgm:cxn modelId="{3ADDB0E9-B2FB-4598-9534-B3450920F9EB}" type="presOf" srcId="{3C486226-BD73-4C05-AB02-CEDBCD18D90B}" destId="{DDE2A408-34FE-4437-AD41-087715D6AFB7}" srcOrd="0" destOrd="1" presId="urn:microsoft.com/office/officeart/2005/8/layout/chevron2"/>
    <dgm:cxn modelId="{A8E0B5AF-F368-4598-B7E1-36CE11CC4AF2}" type="presOf" srcId="{A85065F5-FD62-4B8D-BC3F-D9B748C71AE0}" destId="{54321C3A-87D9-4BCD-9424-8F1880221817}" srcOrd="0" destOrd="0" presId="urn:microsoft.com/office/officeart/2005/8/layout/chevron2"/>
    <dgm:cxn modelId="{79EE10EA-564E-4B1A-8184-A0AC0691BCE8}" srcId="{F50CEB99-4149-43FF-9801-D70699779110}" destId="{487E7EBE-8599-4883-B9E9-4D0CAA1729AE}" srcOrd="4" destOrd="0" parTransId="{BF72595C-DA1D-40BB-B368-F907F9F38020}" sibTransId="{4313EECA-834E-4918-99CD-2FA58EF0A3AD}"/>
    <dgm:cxn modelId="{012FD3F0-9DD2-43FF-8A0A-F05FC71E8C5F}" type="presOf" srcId="{CE9886C4-3D5E-4577-AEC2-9755A242713F}" destId="{294960DF-C44B-4451-A44B-53A605591BCA}" srcOrd="0" destOrd="0" presId="urn:microsoft.com/office/officeart/2005/8/layout/chevron2"/>
    <dgm:cxn modelId="{2E17B43B-F90F-43D1-850B-2F57B527671D}" type="presOf" srcId="{9A1BAEA1-F5DC-4494-A4C9-A575B19368E3}" destId="{9108BAC1-C52C-455E-9184-B950523F0142}" srcOrd="0" destOrd="0" presId="urn:microsoft.com/office/officeart/2005/8/layout/chevron2"/>
    <dgm:cxn modelId="{DD18A419-47A3-4939-90C0-37328E3ED0C1}" srcId="{F50CEB99-4149-43FF-9801-D70699779110}" destId="{B5E296F2-4B75-4A88-96C1-FB62113D0767}" srcOrd="5" destOrd="0" parTransId="{00AAF019-F29B-4474-BD79-E3611C8A7AF9}" sibTransId="{DCCAA915-EC2B-4F65-A2C1-5922D4C3D9CF}"/>
    <dgm:cxn modelId="{9474BC23-00AA-4ED0-B836-CBA9FBD87828}" type="presOf" srcId="{4D9647AB-614E-456C-86D8-B49E3263FE20}" destId="{DDE2A408-34FE-4437-AD41-087715D6AFB7}" srcOrd="0" destOrd="0" presId="urn:microsoft.com/office/officeart/2005/8/layout/chevron2"/>
    <dgm:cxn modelId="{09482E7F-647A-468D-9140-CDCC1568A8A5}" type="presOf" srcId="{0EA1BF63-00C9-49EF-8E11-83B044E1CDA2}" destId="{47A8CA25-7A9B-42FB-A85B-A930B1168EEF}" srcOrd="0" destOrd="0" presId="urn:microsoft.com/office/officeart/2005/8/layout/chevron2"/>
    <dgm:cxn modelId="{55424969-08AB-4AC8-BCD5-7F44F7673141}" type="presOf" srcId="{BB69B521-1E59-4A4C-8EC8-D8EEEA0E3535}" destId="{294960DF-C44B-4451-A44B-53A605591BCA}" srcOrd="0" destOrd="2" presId="urn:microsoft.com/office/officeart/2005/8/layout/chevron2"/>
    <dgm:cxn modelId="{6AA5CC51-9544-47BE-8304-1D4B5F5BC8FC}" srcId="{0AF344F8-3FAD-40C2-8DBA-5C0484AC1885}" destId="{3C486226-BD73-4C05-AB02-CEDBCD18D90B}" srcOrd="1" destOrd="0" parTransId="{7D8D7D2B-7CBB-4AEF-89E3-E8F48B0E5AAF}" sibTransId="{94ECFB34-8AE3-4292-BA33-261C72495DA1}"/>
    <dgm:cxn modelId="{44F7D5E7-8A45-4383-981B-4FACF4FB2CC5}" type="presOf" srcId="{0AF344F8-3FAD-40C2-8DBA-5C0484AC1885}" destId="{4138B811-1847-4DB0-93CC-40F590C2C20D}" srcOrd="0" destOrd="0" presId="urn:microsoft.com/office/officeart/2005/8/layout/chevron2"/>
    <dgm:cxn modelId="{0093240C-BDD1-4778-8C2A-F97BF48BA6A4}" type="presOf" srcId="{C93C4E14-7ED1-4BF7-AFA7-E2A8C4D27BB2}" destId="{294960DF-C44B-4451-A44B-53A605591BCA}" srcOrd="0" destOrd="6" presId="urn:microsoft.com/office/officeart/2005/8/layout/chevron2"/>
    <dgm:cxn modelId="{432DA916-D715-4EAF-A20B-8F58677980D0}" srcId="{0AF344F8-3FAD-40C2-8DBA-5C0484AC1885}" destId="{4D9647AB-614E-456C-86D8-B49E3263FE20}" srcOrd="0" destOrd="0" parTransId="{893AB8CA-C416-4E18-B5F2-B21223BD80EF}" sibTransId="{364D7090-05A0-4C23-905C-ABF131105E69}"/>
    <dgm:cxn modelId="{323B0954-2DE9-47C9-B248-510085FDF535}" srcId="{A85065F5-FD62-4B8D-BC3F-D9B748C71AE0}" destId="{0EA1BF63-00C9-49EF-8E11-83B044E1CDA2}" srcOrd="1" destOrd="0" parTransId="{AEF0601E-0AAF-469B-96AC-094C5C9F5238}" sibTransId="{A813FB6F-E192-4390-B806-5665F479E301}"/>
    <dgm:cxn modelId="{ECDEE43E-9F2F-413E-AC71-AE1A9AA9593D}" type="presOf" srcId="{B5E296F2-4B75-4A88-96C1-FB62113D0767}" destId="{294960DF-C44B-4451-A44B-53A605591BCA}" srcOrd="0" destOrd="5" presId="urn:microsoft.com/office/officeart/2005/8/layout/chevron2"/>
    <dgm:cxn modelId="{E8189415-1F30-431D-A5CE-BCD8CD748903}" srcId="{A85065F5-FD62-4B8D-BC3F-D9B748C71AE0}" destId="{F50CEB99-4149-43FF-9801-D70699779110}" srcOrd="2" destOrd="0" parTransId="{E2B1C0BD-CC9B-4011-8E54-7B235EF13A27}" sibTransId="{715294F0-CA6F-4106-ADAD-C0E8B36400BD}"/>
    <dgm:cxn modelId="{DEAE652B-707A-4A47-B376-3E7AA57F70A8}" type="presOf" srcId="{56A450AA-C23F-4D4B-B209-2735D732BBE0}" destId="{294960DF-C44B-4451-A44B-53A605591BCA}" srcOrd="0" destOrd="3" presId="urn:microsoft.com/office/officeart/2005/8/layout/chevron2"/>
    <dgm:cxn modelId="{4AC79342-CCDD-41D2-A991-89F930D4597C}" srcId="{F50CEB99-4149-43FF-9801-D70699779110}" destId="{CE9886C4-3D5E-4577-AEC2-9755A242713F}" srcOrd="0" destOrd="0" parTransId="{A2D3640F-C22A-4B1C-B35F-575B72F41636}" sibTransId="{6F57D428-BC89-4056-BAF8-ACF278B37E3E}"/>
    <dgm:cxn modelId="{158DA0C0-9F87-4736-AFC5-521F00FE3E9E}" srcId="{F50CEB99-4149-43FF-9801-D70699779110}" destId="{AA36553E-707C-4489-A35E-C22EAF93C2BE}" srcOrd="1" destOrd="0" parTransId="{66D20C64-25F4-496B-8001-8CB20DA4416C}" sibTransId="{65F1184F-4F63-4247-B2D6-4CFB8DC2BD21}"/>
    <dgm:cxn modelId="{433ABE25-80C4-48D2-AAD1-1F3B01A7DFC5}" srcId="{0EA1BF63-00C9-49EF-8E11-83B044E1CDA2}" destId="{9A1BAEA1-F5DC-4494-A4C9-A575B19368E3}" srcOrd="0" destOrd="0" parTransId="{9E157E18-15FB-4C24-97A5-A711D3F7AFDB}" sibTransId="{90FEF859-84CD-42EE-A033-5455A4EF5209}"/>
    <dgm:cxn modelId="{9913E0FD-81F4-46AD-9B4F-36A5F1C30739}" type="presParOf" srcId="{54321C3A-87D9-4BCD-9424-8F1880221817}" destId="{D99A334A-A6B4-4BDA-A0FB-4CE369367E9C}" srcOrd="0" destOrd="0" presId="urn:microsoft.com/office/officeart/2005/8/layout/chevron2"/>
    <dgm:cxn modelId="{9905E0F7-15AD-4203-8D9E-8080A603B2EA}" type="presParOf" srcId="{D99A334A-A6B4-4BDA-A0FB-4CE369367E9C}" destId="{4138B811-1847-4DB0-93CC-40F590C2C20D}" srcOrd="0" destOrd="0" presId="urn:microsoft.com/office/officeart/2005/8/layout/chevron2"/>
    <dgm:cxn modelId="{486B2F12-6104-404E-ABA1-A66DC3274E91}" type="presParOf" srcId="{D99A334A-A6B4-4BDA-A0FB-4CE369367E9C}" destId="{DDE2A408-34FE-4437-AD41-087715D6AFB7}" srcOrd="1" destOrd="0" presId="urn:microsoft.com/office/officeart/2005/8/layout/chevron2"/>
    <dgm:cxn modelId="{294228EC-30EF-4343-8073-2FA85C10DEF6}" type="presParOf" srcId="{54321C3A-87D9-4BCD-9424-8F1880221817}" destId="{55D6ACFB-38B3-43F2-ADF8-93C1793D7EDD}" srcOrd="1" destOrd="0" presId="urn:microsoft.com/office/officeart/2005/8/layout/chevron2"/>
    <dgm:cxn modelId="{93AC48ED-2267-4CBA-BD91-1613E611C540}" type="presParOf" srcId="{54321C3A-87D9-4BCD-9424-8F1880221817}" destId="{21F1A578-02A3-490D-A12B-F97FBD344E18}" srcOrd="2" destOrd="0" presId="urn:microsoft.com/office/officeart/2005/8/layout/chevron2"/>
    <dgm:cxn modelId="{FC4496A3-AF26-4FCB-AFAE-19B9667307D4}" type="presParOf" srcId="{21F1A578-02A3-490D-A12B-F97FBD344E18}" destId="{47A8CA25-7A9B-42FB-A85B-A930B1168EEF}" srcOrd="0" destOrd="0" presId="urn:microsoft.com/office/officeart/2005/8/layout/chevron2"/>
    <dgm:cxn modelId="{A6FCB7B7-6C7C-453A-8226-E0C1C73A970D}" type="presParOf" srcId="{21F1A578-02A3-490D-A12B-F97FBD344E18}" destId="{9108BAC1-C52C-455E-9184-B950523F0142}" srcOrd="1" destOrd="0" presId="urn:microsoft.com/office/officeart/2005/8/layout/chevron2"/>
    <dgm:cxn modelId="{0647C1F9-E88E-4E62-AFDF-9CA354764617}" type="presParOf" srcId="{54321C3A-87D9-4BCD-9424-8F1880221817}" destId="{2E31991C-55D0-4040-BBE8-C6E1D0F37113}" srcOrd="3" destOrd="0" presId="urn:microsoft.com/office/officeart/2005/8/layout/chevron2"/>
    <dgm:cxn modelId="{5E297640-12C2-4C0B-95CB-71E001ABD7C4}" type="presParOf" srcId="{54321C3A-87D9-4BCD-9424-8F1880221817}" destId="{9A6487F0-A6D4-4C10-A84A-7AAFBB99E09D}" srcOrd="4" destOrd="0" presId="urn:microsoft.com/office/officeart/2005/8/layout/chevron2"/>
    <dgm:cxn modelId="{9DFD103C-665B-454E-914A-738F91D7BA2F}" type="presParOf" srcId="{9A6487F0-A6D4-4C10-A84A-7AAFBB99E09D}" destId="{F7F2AFDF-C8E5-4478-8D36-0C4C20423F50}" srcOrd="0" destOrd="0" presId="urn:microsoft.com/office/officeart/2005/8/layout/chevron2"/>
    <dgm:cxn modelId="{C2D70A67-5D9F-4BF2-BC51-A42E87606DC3}" type="presParOf" srcId="{9A6487F0-A6D4-4C10-A84A-7AAFBB99E09D}" destId="{294960DF-C44B-4451-A44B-53A605591BCA}" srcOrd="1" destOrd="0" presId="urn:microsoft.com/office/officeart/2005/8/layout/chevron2"/>
  </dgm:cxnLst>
  <dgm:bg/>
  <dgm:whole/>
  <dgm:extLst>
    <a:ext uri="http://schemas.microsoft.com/office/drawing/2008/diagram">
      <dsp:dataModelExt xmlns="" xmlns:dsp="http://schemas.microsoft.com/office/drawing/2008/diagram" relId="rId9" minVer="http://schemas.openxmlformats.org/drawingml/2006/diagram"/>
    </a:ext>
  </dgm:extLst>
</dgm:dataModel>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8B811-1847-4DB0-93CC-40F590C2C20D}">
      <dsp:nvSpPr>
        <dsp:cNvPr id="0" name=""/>
        <dsp:cNvSpPr/>
      </dsp:nvSpPr>
      <dsp:spPr>
        <a:xfrm rot="5400000">
          <a:off x="-230397" y="233669"/>
          <a:ext cx="1535981" cy="107518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r-FR" sz="2400" kern="1200" dirty="0" smtClean="0"/>
            <a:t>Court Terme</a:t>
          </a:r>
          <a:endParaRPr lang="fr-FR" sz="2400" kern="1200" dirty="0"/>
        </a:p>
      </dsp:txBody>
      <dsp:txXfrm rot="-5400000">
        <a:off x="1" y="540864"/>
        <a:ext cx="1075186" cy="460795"/>
      </dsp:txXfrm>
    </dsp:sp>
    <dsp:sp modelId="{DDE2A408-34FE-4437-AD41-087715D6AFB7}">
      <dsp:nvSpPr>
        <dsp:cNvPr id="0" name=""/>
        <dsp:cNvSpPr/>
      </dsp:nvSpPr>
      <dsp:spPr>
        <a:xfrm rot="5400000">
          <a:off x="5402443" y="-4324269"/>
          <a:ext cx="998912" cy="965400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fr-FR" sz="1600" kern="1200" dirty="0" smtClean="0"/>
            <a:t>Considération de différents types de la méthode LSTM ainsi que différentes méthodes de prédiction</a:t>
          </a:r>
          <a:r>
            <a:rPr lang="fr-FR" sz="1600" kern="1200" dirty="0" smtClean="0">
              <a:solidFill>
                <a:srgbClr val="124191">
                  <a:hueOff val="0"/>
                  <a:satOff val="0"/>
                  <a:lumOff val="0"/>
                  <a:alphaOff val="0"/>
                </a:srgbClr>
              </a:solidFill>
              <a:latin typeface="Nokia Pure Text Light"/>
            </a:rPr>
            <a:t>.</a:t>
          </a:r>
          <a:endParaRPr lang="fr-FR" sz="1600" kern="1200" dirty="0"/>
        </a:p>
        <a:p>
          <a:pPr marL="171450" lvl="1" indent="-171450" algn="l" defTabSz="711200">
            <a:lnSpc>
              <a:spcPct val="90000"/>
            </a:lnSpc>
            <a:spcBef>
              <a:spcPct val="0"/>
            </a:spcBef>
            <a:spcAft>
              <a:spcPct val="15000"/>
            </a:spcAft>
            <a:buChar char="••"/>
          </a:pPr>
          <a:r>
            <a:rPr lang="fr-FR" sz="1600" kern="1200" dirty="0" smtClean="0"/>
            <a:t>L'utilisation d'une API dans un microservice pour évaluer l'approche</a:t>
          </a:r>
          <a:r>
            <a:rPr lang="fr-FR" sz="1600" kern="1200" dirty="0" smtClean="0">
              <a:solidFill>
                <a:srgbClr val="124191">
                  <a:hueOff val="0"/>
                  <a:satOff val="0"/>
                  <a:lumOff val="0"/>
                  <a:alphaOff val="0"/>
                </a:srgbClr>
              </a:solidFill>
              <a:latin typeface="Nokia Pure Text Light"/>
            </a:rPr>
            <a:t>.</a:t>
          </a:r>
          <a:endParaRPr lang="fr-FR" sz="1600" kern="1200" dirty="0"/>
        </a:p>
      </dsp:txBody>
      <dsp:txXfrm rot="-5400000">
        <a:off x="1074897" y="52040"/>
        <a:ext cx="9605242" cy="901386"/>
      </dsp:txXfrm>
    </dsp:sp>
    <dsp:sp modelId="{47A8CA25-7A9B-42FB-A85B-A930B1168EEF}">
      <dsp:nvSpPr>
        <dsp:cNvPr id="0" name=""/>
        <dsp:cNvSpPr/>
      </dsp:nvSpPr>
      <dsp:spPr>
        <a:xfrm rot="5400000">
          <a:off x="-230397" y="1610389"/>
          <a:ext cx="1535981" cy="1075186"/>
        </a:xfrm>
        <a:prstGeom prst="chevron">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r-FR" sz="2400" kern="1200" dirty="0" smtClean="0"/>
            <a:t>Moyen Terme</a:t>
          </a:r>
          <a:endParaRPr lang="fr-FR" sz="2400" kern="1200" dirty="0"/>
        </a:p>
      </dsp:txBody>
      <dsp:txXfrm rot="-5400000">
        <a:off x="1" y="1917584"/>
        <a:ext cx="1075186" cy="460795"/>
      </dsp:txXfrm>
    </dsp:sp>
    <dsp:sp modelId="{9108BAC1-C52C-455E-9184-B950523F0142}">
      <dsp:nvSpPr>
        <dsp:cNvPr id="0" name=""/>
        <dsp:cNvSpPr/>
      </dsp:nvSpPr>
      <dsp:spPr>
        <a:xfrm rot="5400000">
          <a:off x="5402995" y="-2947816"/>
          <a:ext cx="998387" cy="9654005"/>
        </a:xfrm>
        <a:prstGeom prst="round2Same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fr-FR" sz="1600" kern="1200" dirty="0" smtClean="0"/>
            <a:t>Intégration d'autres approches proposées dans d'autre travaux de recherche, afin d’évaluer davantage notre approche MEAP, en faisant multiple comparaisons</a:t>
          </a:r>
          <a:r>
            <a:rPr lang="fr-FR" sz="1600" kern="1200" dirty="0" smtClean="0">
              <a:solidFill>
                <a:srgbClr val="124191">
                  <a:hueOff val="0"/>
                  <a:satOff val="0"/>
                  <a:lumOff val="0"/>
                  <a:alphaOff val="0"/>
                </a:srgbClr>
              </a:solidFill>
              <a:latin typeface="Nokia Pure Text Light"/>
            </a:rPr>
            <a:t>.</a:t>
          </a:r>
          <a:endParaRPr lang="fr-FR" sz="1600" kern="1200" dirty="0"/>
        </a:p>
      </dsp:txBody>
      <dsp:txXfrm rot="-5400000">
        <a:off x="1075187" y="1428729"/>
        <a:ext cx="9605268" cy="900913"/>
      </dsp:txXfrm>
    </dsp:sp>
    <dsp:sp modelId="{F7F2AFDF-C8E5-4478-8D36-0C4C20423F50}">
      <dsp:nvSpPr>
        <dsp:cNvPr id="0" name=""/>
        <dsp:cNvSpPr/>
      </dsp:nvSpPr>
      <dsp:spPr>
        <a:xfrm rot="5400000">
          <a:off x="-230397" y="3491343"/>
          <a:ext cx="1535981" cy="1075186"/>
        </a:xfrm>
        <a:prstGeom prst="chevron">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fr-FR" sz="2200" kern="1200" dirty="0" smtClean="0"/>
            <a:t>Long Terme</a:t>
          </a:r>
          <a:endParaRPr lang="fr-FR" sz="2200" kern="1200" dirty="0"/>
        </a:p>
      </dsp:txBody>
      <dsp:txXfrm rot="-5400000">
        <a:off x="1" y="3798538"/>
        <a:ext cx="1075186" cy="460795"/>
      </dsp:txXfrm>
    </dsp:sp>
    <dsp:sp modelId="{294960DF-C44B-4451-A44B-53A605591BCA}">
      <dsp:nvSpPr>
        <dsp:cNvPr id="0" name=""/>
        <dsp:cNvSpPr/>
      </dsp:nvSpPr>
      <dsp:spPr>
        <a:xfrm rot="5400000">
          <a:off x="4746944" y="-918056"/>
          <a:ext cx="2310488" cy="9654005"/>
        </a:xfrm>
        <a:prstGeom prst="round2Same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fr-FR" sz="1600" kern="1200" dirty="0" smtClean="0"/>
            <a:t>Considération du l’équilibrage de la charge</a:t>
          </a:r>
          <a:r>
            <a:rPr lang="fr-FR" sz="1600" kern="1200" dirty="0" smtClean="0">
              <a:solidFill>
                <a:srgbClr val="124191">
                  <a:hueOff val="0"/>
                  <a:satOff val="0"/>
                  <a:lumOff val="0"/>
                  <a:alphaOff val="0"/>
                </a:srgbClr>
              </a:solidFill>
              <a:latin typeface="Nokia Pure Text Light"/>
            </a:rPr>
            <a:t>.</a:t>
          </a:r>
          <a:r>
            <a:rPr lang="fr-FR" sz="1600" kern="1200" dirty="0" smtClean="0"/>
            <a:t> </a:t>
          </a:r>
          <a:endParaRPr lang="fr-FR" sz="1600" kern="1200" dirty="0"/>
        </a:p>
        <a:p>
          <a:pPr marL="171450" lvl="1" indent="-171450" algn="l" defTabSz="711200">
            <a:lnSpc>
              <a:spcPct val="90000"/>
            </a:lnSpc>
            <a:spcBef>
              <a:spcPct val="0"/>
            </a:spcBef>
            <a:spcAft>
              <a:spcPct val="15000"/>
            </a:spcAft>
            <a:buChar char="••"/>
          </a:pPr>
          <a:r>
            <a:rPr lang="fr-FR" sz="1600" kern="1200" dirty="0" smtClean="0"/>
            <a:t>Le placement des réplicas sur les nœuds du cluster Kubernetes</a:t>
          </a:r>
          <a:r>
            <a:rPr lang="fr-FR" sz="1600" kern="1200" dirty="0" smtClean="0">
              <a:solidFill>
                <a:srgbClr val="124191">
                  <a:hueOff val="0"/>
                  <a:satOff val="0"/>
                  <a:lumOff val="0"/>
                  <a:alphaOff val="0"/>
                </a:srgbClr>
              </a:solidFill>
              <a:latin typeface="Nokia Pure Text Light"/>
            </a:rPr>
            <a:t>.</a:t>
          </a:r>
          <a:endParaRPr lang="fr-FR" sz="1600" kern="1200" dirty="0"/>
        </a:p>
        <a:p>
          <a:pPr marL="171450" lvl="1" indent="-171450" algn="l" defTabSz="711200">
            <a:lnSpc>
              <a:spcPct val="90000"/>
            </a:lnSpc>
            <a:spcBef>
              <a:spcPct val="0"/>
            </a:spcBef>
            <a:spcAft>
              <a:spcPct val="15000"/>
            </a:spcAft>
            <a:buChar char="••"/>
          </a:pPr>
          <a:r>
            <a:rPr lang="fr-FR" sz="1600" kern="1200" dirty="0" smtClean="0"/>
            <a:t>La mise à l’échelle verticale en ajoutant des ressources CPU, Mémoire</a:t>
          </a:r>
          <a:r>
            <a:rPr lang="fr-FR" sz="1600" kern="1200" dirty="0" smtClean="0">
              <a:solidFill>
                <a:srgbClr val="124191">
                  <a:hueOff val="0"/>
                  <a:satOff val="0"/>
                  <a:lumOff val="0"/>
                  <a:alphaOff val="0"/>
                </a:srgbClr>
              </a:solidFill>
              <a:latin typeface="Nokia Pure Text Light"/>
            </a:rPr>
            <a:t>.</a:t>
          </a:r>
          <a:endParaRPr lang="fr-FR" sz="1600" kern="1200" dirty="0"/>
        </a:p>
        <a:p>
          <a:pPr marL="171450" lvl="1" indent="-171450" algn="l" defTabSz="711200">
            <a:lnSpc>
              <a:spcPct val="90000"/>
            </a:lnSpc>
            <a:spcBef>
              <a:spcPct val="0"/>
            </a:spcBef>
            <a:spcAft>
              <a:spcPct val="15000"/>
            </a:spcAft>
            <a:buChar char="••"/>
          </a:pPr>
          <a:r>
            <a:rPr lang="fr-FR" sz="1600" kern="1200" dirty="0" smtClean="0"/>
            <a:t>Une solution hybride dans laquelle on doit trouver un compromis entre la mise à l’échelle horizontale et verticale</a:t>
          </a:r>
          <a:r>
            <a:rPr lang="fr-FR" sz="1600" kern="1200" dirty="0" smtClean="0">
              <a:solidFill>
                <a:srgbClr val="124191">
                  <a:hueOff val="0"/>
                  <a:satOff val="0"/>
                  <a:lumOff val="0"/>
                  <a:alphaOff val="0"/>
                </a:srgbClr>
              </a:solidFill>
              <a:latin typeface="Nokia Pure Text Light"/>
            </a:rPr>
            <a:t>.</a:t>
          </a:r>
          <a:endParaRPr lang="fr-FR" sz="1600" kern="1200" dirty="0"/>
        </a:p>
        <a:p>
          <a:pPr marL="171450" lvl="1" indent="-171450" algn="l" defTabSz="711200">
            <a:lnSpc>
              <a:spcPct val="90000"/>
            </a:lnSpc>
            <a:spcBef>
              <a:spcPct val="0"/>
            </a:spcBef>
            <a:spcAft>
              <a:spcPct val="15000"/>
            </a:spcAft>
            <a:buChar char="••"/>
          </a:pPr>
          <a:r>
            <a:rPr lang="fr-FR" sz="1600" kern="1200" dirty="0" smtClean="0"/>
            <a:t>Détermination analytique et pratique du seuil de mise à l’échelle</a:t>
          </a:r>
          <a:r>
            <a:rPr lang="fr-FR" sz="1600" kern="1200" dirty="0" smtClean="0">
              <a:solidFill>
                <a:srgbClr val="124191">
                  <a:hueOff val="0"/>
                  <a:satOff val="0"/>
                  <a:lumOff val="0"/>
                  <a:alphaOff val="0"/>
                </a:srgbClr>
              </a:solidFill>
              <a:latin typeface="Nokia Pure Text Light"/>
            </a:rPr>
            <a:t>.</a:t>
          </a:r>
          <a:endParaRPr lang="fr-FR" sz="1600" kern="1200" dirty="0"/>
        </a:p>
        <a:p>
          <a:pPr marL="171450" lvl="1" indent="-171450" algn="l" defTabSz="711200">
            <a:lnSpc>
              <a:spcPct val="90000"/>
            </a:lnSpc>
            <a:spcBef>
              <a:spcPct val="0"/>
            </a:spcBef>
            <a:spcAft>
              <a:spcPct val="15000"/>
            </a:spcAft>
            <a:buChar char="••"/>
          </a:pPr>
          <a:r>
            <a:rPr lang="fr-FR" sz="1600" b="1" i="1" kern="1200" dirty="0" smtClean="0">
              <a:solidFill>
                <a:srgbClr val="C00000"/>
              </a:solidFill>
            </a:rPr>
            <a:t>Rédaction et publication d’un papier scientifique dans une conférence internationale</a:t>
          </a:r>
          <a:r>
            <a:rPr lang="fr-FR" sz="1600" b="1" i="1" kern="1200" dirty="0" smtClean="0">
              <a:solidFill>
                <a:srgbClr val="C00000"/>
              </a:solidFill>
              <a:latin typeface="Nokia Pure Text Light"/>
            </a:rPr>
            <a:t>.</a:t>
          </a:r>
          <a:endParaRPr lang="fr-FR" sz="1600" b="1" i="1" kern="1200" dirty="0">
            <a:solidFill>
              <a:srgbClr val="C00000"/>
            </a:solidFill>
          </a:endParaRPr>
        </a:p>
        <a:p>
          <a:pPr marL="171450" lvl="1" indent="-171450" algn="l" defTabSz="711200">
            <a:lnSpc>
              <a:spcPct val="90000"/>
            </a:lnSpc>
            <a:spcBef>
              <a:spcPct val="0"/>
            </a:spcBef>
            <a:spcAft>
              <a:spcPct val="15000"/>
            </a:spcAft>
            <a:buChar char="••"/>
          </a:pPr>
          <a:endParaRPr lang="fr-FR" sz="1600" kern="1200" dirty="0"/>
        </a:p>
      </dsp:txBody>
      <dsp:txXfrm rot="-5400000">
        <a:off x="1075186" y="2866491"/>
        <a:ext cx="9541216" cy="208491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351D3F-DDF5-4D0E-BA7C-C1BCE9246DD0}" type="datetimeFigureOut">
              <a:rPr lang="fr-FR" smtClean="0"/>
              <a:pPr/>
              <a:t>22/09/2022</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B95B90-61A5-449D-A892-D96D6C33F0BA}" type="slidenum">
              <a:rPr lang="fr-FR" smtClean="0"/>
              <a:pPr/>
              <a:t>‹N°›</a:t>
            </a:fld>
            <a:endParaRPr lang="fr-FR"/>
          </a:p>
        </p:txBody>
      </p:sp>
    </p:spTree>
    <p:extLst>
      <p:ext uri="{BB962C8B-B14F-4D97-AF65-F5344CB8AC3E}">
        <p14:creationId xmlns="" xmlns:p14="http://schemas.microsoft.com/office/powerpoint/2010/main" val="185246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Bonjour les membres</a:t>
            </a:r>
            <a:r>
              <a:rPr lang="fr-FR" baseline="0" dirty="0" smtClean="0"/>
              <a:t> de jurés, bonjour tout le monde, </a:t>
            </a: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nous </a:t>
            </a:r>
            <a:r>
              <a:rPr lang="fr-FR" baseline="0" dirty="0" smtClean="0"/>
              <a:t>nous présentons Adel </a:t>
            </a:r>
            <a:r>
              <a:rPr lang="fr-FR" baseline="0" dirty="0" err="1" smtClean="0"/>
              <a:t>Bouzidi</a:t>
            </a:r>
            <a:r>
              <a:rPr lang="fr-FR" baseline="0" dirty="0" smtClean="0"/>
              <a:t> et Imane Hamidou étudiants en master 2</a:t>
            </a:r>
            <a:r>
              <a:rPr lang="fr-F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r>
              <a:rPr lang="fr-FR" baseline="0" dirty="0" err="1" smtClean="0"/>
              <a:t>specialité</a:t>
            </a:r>
            <a:r>
              <a:rPr lang="fr-FR" baseline="0" dirty="0" smtClean="0"/>
              <a:t> GSI, </a:t>
            </a:r>
            <a:r>
              <a:rPr lang="fr-FR" baseline="0" dirty="0" smtClean="0"/>
              <a:t>ISIL</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dans </a:t>
            </a:r>
            <a:r>
              <a:rPr lang="fr-FR" baseline="0" dirty="0" smtClean="0"/>
              <a:t>cette soutenance on va présenter notre projet de fin d’études, qui s’intitule </a:t>
            </a:r>
            <a:r>
              <a:rPr lang="fr-F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r>
              <a:rPr lang="fr-FR" baseline="0" dirty="0" smtClean="0"/>
              <a:t>«  </a:t>
            </a:r>
            <a:r>
              <a:rPr lang="fr-FR" sz="1200" dirty="0" smtClean="0">
                <a:solidFill>
                  <a:schemeClr val="tx1"/>
                </a:solidFill>
                <a:latin typeface="Monotype Corsiva"/>
                <a:ea typeface="Calibri"/>
                <a:cs typeface="Arial"/>
              </a:rPr>
              <a:t>Mise à l’échelle automatique et prédictive basée sur l’orchestrateur Kubernetes </a:t>
            </a:r>
            <a:r>
              <a:rPr lang="fr-FR" baseline="0" dirty="0" smtClean="0"/>
              <a:t>» , </a:t>
            </a: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que </a:t>
            </a:r>
            <a:r>
              <a:rPr lang="fr-FR" baseline="0" dirty="0" smtClean="0"/>
              <a:t>nous avons réalisé durant 2021-2022 </a:t>
            </a:r>
            <a:r>
              <a:rPr lang="fr-F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r>
              <a:rPr lang="fr-FR" baseline="0" dirty="0" smtClean="0"/>
              <a:t>Ce travail est dirigé par Monsieur </a:t>
            </a:r>
            <a:r>
              <a:rPr lang="fr-FR" baseline="0" dirty="0" err="1" smtClean="0"/>
              <a:t>Badis</a:t>
            </a:r>
            <a:r>
              <a:rPr lang="fr-FR" baseline="0" dirty="0" smtClean="0"/>
              <a:t> </a:t>
            </a:r>
            <a:r>
              <a:rPr lang="fr-FR" baseline="0" dirty="0" err="1" smtClean="0"/>
              <a:t>Ilyes</a:t>
            </a:r>
            <a:r>
              <a:rPr lang="fr-FR" baseline="0" dirty="0" smtClean="0"/>
              <a:t> Professeur à l’université de </a:t>
            </a:r>
            <a:r>
              <a:rPr lang="fr-FR" baseline="0" dirty="0" err="1" smtClean="0"/>
              <a:t>Bouira</a:t>
            </a:r>
            <a:r>
              <a:rPr lang="fr-FR" dirty="0" smtClean="0"/>
              <a:t>.</a:t>
            </a: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Nous tenons à remercier les membres de jurés d’avoir accepter d’examiner notre travail,      </a:t>
            </a:r>
            <a:endParaRPr lang="fr-FR" baseline="0" dirty="0"/>
          </a:p>
        </p:txBody>
      </p:sp>
      <p:sp>
        <p:nvSpPr>
          <p:cNvPr id="4" name="Slide Number Placeholder 3"/>
          <p:cNvSpPr>
            <a:spLocks noGrp="1"/>
          </p:cNvSpPr>
          <p:nvPr>
            <p:ph type="sldNum" sz="quarter" idx="10"/>
          </p:nvPr>
        </p:nvSpPr>
        <p:spPr/>
        <p:txBody>
          <a:bodyPr/>
          <a:lstStyle/>
          <a:p>
            <a:fld id="{F377596B-BE81-409A-9F5B-B37CDB68805B}" type="slidenum">
              <a:rPr lang="fr-FR" smtClean="0">
                <a:solidFill>
                  <a:prstClr val="black"/>
                </a:solidFill>
              </a:rPr>
              <a:pPr/>
              <a:t>1</a:t>
            </a:fld>
            <a:endParaRPr lang="fr-FR" dirty="0">
              <a:solidFill>
                <a:prstClr val="black"/>
              </a:solidFill>
            </a:endParaRPr>
          </a:p>
        </p:txBody>
      </p:sp>
    </p:spTree>
    <p:extLst>
      <p:ext uri="{BB962C8B-B14F-4D97-AF65-F5344CB8AC3E}">
        <p14:creationId xmlns="" xmlns:p14="http://schemas.microsoft.com/office/powerpoint/2010/main" val="3614714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effectLst/>
                <a:latin typeface="+mn-lt"/>
                <a:ea typeface="+mn-ea"/>
                <a:cs typeface="+mn-cs"/>
              </a:rPr>
              <a:t>Docker c’est une plate-forme logicielle qui permet de déployer les microservices des applications dans des </a:t>
            </a:r>
            <a:r>
              <a:rPr lang="fr-FR" sz="1200" b="0" i="0" u="none" strike="noStrike" kern="1200" dirty="0" smtClean="0">
                <a:solidFill>
                  <a:schemeClr val="tx1">
                    <a:lumMod val="95000"/>
                    <a:lumOff val="5000"/>
                  </a:schemeClr>
                </a:solidFill>
                <a:effectLst/>
                <a:latin typeface="+mn-lt"/>
                <a:ea typeface="+mn-ea"/>
                <a:cs typeface="+mn-cs"/>
              </a:rPr>
              <a:t>conteneurs</a:t>
            </a:r>
          </a:p>
          <a:p>
            <a:r>
              <a:rPr lang="fr-FR" sz="1200" b="0" i="0" kern="1200" dirty="0" smtClean="0">
                <a:solidFill>
                  <a:schemeClr val="tx1"/>
                </a:solidFill>
                <a:effectLst/>
                <a:latin typeface="+mn-lt"/>
                <a:ea typeface="+mn-ea"/>
                <a:cs typeface="+mn-cs"/>
              </a:rPr>
              <a:t>Cette</a:t>
            </a:r>
            <a:r>
              <a:rPr lang="fr-FR" sz="1200" b="0" i="0" kern="1200" baseline="0" dirty="0" smtClean="0">
                <a:solidFill>
                  <a:schemeClr val="tx1"/>
                </a:solidFill>
                <a:effectLst/>
                <a:latin typeface="+mn-lt"/>
                <a:ea typeface="+mn-ea"/>
                <a:cs typeface="+mn-cs"/>
              </a:rPr>
              <a:t> figure représente l’architecture de docker, v</a:t>
            </a:r>
            <a:r>
              <a:rPr lang="fr-FR" sz="1200" b="0" i="0" kern="1200" dirty="0" smtClean="0">
                <a:solidFill>
                  <a:schemeClr val="tx1"/>
                </a:solidFill>
                <a:effectLst/>
                <a:latin typeface="+mn-lt"/>
                <a:ea typeface="+mn-ea"/>
                <a:cs typeface="+mn-cs"/>
              </a:rPr>
              <a:t>oici les différents composants d’une plate-forme Docker :</a:t>
            </a:r>
          </a:p>
          <a:p>
            <a:endParaRPr lang="fr-FR" sz="1200" b="0" i="0" kern="1200" dirty="0" smtClean="0">
              <a:solidFill>
                <a:schemeClr val="tx1"/>
              </a:solidFill>
              <a:effectLst/>
              <a:latin typeface="+mn-lt"/>
              <a:ea typeface="+mn-ea"/>
              <a:cs typeface="+mn-cs"/>
            </a:endParaRPr>
          </a:p>
          <a:p>
            <a:pPr marL="171450" indent="-171450">
              <a:buFontTx/>
              <a:buChar char="-"/>
            </a:pPr>
            <a:r>
              <a:rPr lang="fr-FR" sz="1200" b="0" i="0" kern="1200" baseline="0" dirty="0" smtClean="0">
                <a:solidFill>
                  <a:schemeClr val="tx1"/>
                </a:solidFill>
                <a:effectLst/>
                <a:latin typeface="+mn-lt"/>
                <a:ea typeface="+mn-ea"/>
                <a:cs typeface="+mn-cs"/>
              </a:rPr>
              <a:t>L’image Docker : C'est un modèle en lecture seule, qui sert à créer des conteneurs Docker. elle </a:t>
            </a:r>
            <a:r>
              <a:rPr lang="fr-FR" sz="1200" b="0" i="0" kern="1200" dirty="0" smtClean="0">
                <a:solidFill>
                  <a:schemeClr val="tx1"/>
                </a:solidFill>
                <a:effectLst/>
                <a:latin typeface="+mn-lt"/>
                <a:ea typeface="+mn-ea"/>
                <a:cs typeface="+mn-cs"/>
              </a:rPr>
              <a:t>regroupe </a:t>
            </a:r>
            <a:r>
              <a:rPr lang="fr-FR" sz="1200" b="0" i="0" kern="1200" baseline="0" dirty="0" smtClean="0">
                <a:solidFill>
                  <a:schemeClr val="tx1"/>
                </a:solidFill>
                <a:effectLst/>
                <a:latin typeface="+mn-lt"/>
                <a:ea typeface="+mn-ea"/>
                <a:cs typeface="+mn-cs"/>
              </a:rPr>
              <a:t>toutes les installations, dépendances, bibliothèques</a:t>
            </a:r>
            <a:r>
              <a:rPr lang="ar-DZ" sz="1200" b="0" i="0" kern="1200" baseline="0" dirty="0" smtClean="0">
                <a:solidFill>
                  <a:schemeClr val="tx1"/>
                </a:solidFill>
                <a:effectLst/>
                <a:latin typeface="+mn-lt"/>
                <a:ea typeface="+mn-ea"/>
                <a:cs typeface="+mn-cs"/>
              </a:rPr>
              <a:t> </a:t>
            </a:r>
            <a:r>
              <a:rPr lang="fr-FR" sz="1200" b="0" i="0" kern="1200" baseline="0" dirty="0" smtClean="0">
                <a:solidFill>
                  <a:schemeClr val="tx1"/>
                </a:solidFill>
                <a:effectLst/>
                <a:latin typeface="+mn-lt"/>
                <a:ea typeface="+mn-ea"/>
                <a:cs typeface="+mn-cs"/>
              </a:rPr>
              <a:t>et codes d’application nécessaires, </a:t>
            </a:r>
            <a:r>
              <a:rPr lang="fr-FR" sz="1200" b="0" i="0" kern="1200" dirty="0" smtClean="0">
                <a:solidFill>
                  <a:schemeClr val="tx1"/>
                </a:solidFill>
                <a:effectLst/>
                <a:latin typeface="+mn-lt"/>
                <a:ea typeface="+mn-ea"/>
                <a:cs typeface="+mn-cs"/>
              </a:rPr>
              <a:t>afin que l'application s'exécute de manière fiable dans n’importe quel environnement</a:t>
            </a:r>
            <a:r>
              <a:rPr lang="ar-DZ" sz="1200" b="0" i="0" kern="1200" dirty="0" smtClean="0">
                <a:solidFill>
                  <a:schemeClr val="tx1"/>
                </a:solidFill>
                <a:effectLst/>
                <a:latin typeface="+mn-lt"/>
                <a:ea typeface="+mn-ea"/>
                <a:cs typeface="+mn-cs"/>
              </a:rPr>
              <a:t>,</a:t>
            </a:r>
            <a:endParaRPr lang="fr-FR"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fr-FR" sz="1200" b="0" i="0" kern="1200" dirty="0" smtClean="0">
                <a:solidFill>
                  <a:schemeClr val="tx1"/>
                </a:solidFill>
                <a:effectLst/>
                <a:latin typeface="+mn-lt"/>
                <a:ea typeface="+mn-ea"/>
                <a:cs typeface="+mn-cs"/>
              </a:rPr>
              <a:t>Le conteneur il représente une instance d’une image</a:t>
            </a:r>
            <a:r>
              <a:rPr lang="fr-FR" sz="1200" b="0" i="0" kern="1200" baseline="0" dirty="0" smtClean="0">
                <a:solidFill>
                  <a:schemeClr val="tx1"/>
                </a:solidFill>
                <a:effectLst/>
                <a:latin typeface="+mn-lt"/>
                <a:ea typeface="+mn-ea"/>
                <a:cs typeface="+mn-cs"/>
              </a:rPr>
              <a:t> docker</a:t>
            </a:r>
          </a:p>
          <a:p>
            <a:pPr marL="171450" indent="-171450">
              <a:buFontTx/>
              <a:buChar char="-"/>
            </a:pPr>
            <a:r>
              <a:rPr lang="fr-FR" sz="1200" b="0" i="0" kern="1200" dirty="0" smtClean="0">
                <a:solidFill>
                  <a:schemeClr val="tx1"/>
                </a:solidFill>
                <a:effectLst/>
                <a:latin typeface="+mn-lt"/>
                <a:ea typeface="+mn-ea"/>
                <a:cs typeface="+mn-cs"/>
              </a:rPr>
              <a:t>Le client Docker est le moyen le</a:t>
            </a:r>
            <a:r>
              <a:rPr lang="fr-FR" sz="1200" b="0" i="0" kern="1200" baseline="0" dirty="0" smtClean="0">
                <a:solidFill>
                  <a:schemeClr val="tx1"/>
                </a:solidFill>
                <a:effectLst/>
                <a:latin typeface="+mn-lt"/>
                <a:ea typeface="+mn-ea"/>
                <a:cs typeface="+mn-cs"/>
              </a:rPr>
              <a:t> plus </a:t>
            </a:r>
            <a:r>
              <a:rPr lang="fr-FR" sz="1200" b="0" i="0" kern="1200" dirty="0" smtClean="0">
                <a:solidFill>
                  <a:schemeClr val="tx1"/>
                </a:solidFill>
                <a:effectLst/>
                <a:latin typeface="+mn-lt"/>
                <a:ea typeface="+mn-ea"/>
                <a:cs typeface="+mn-cs"/>
              </a:rPr>
              <a:t>utilisé pour interagir avec Docker</a:t>
            </a:r>
          </a:p>
          <a:p>
            <a:pPr marL="171450" indent="-171450">
              <a:buFontTx/>
              <a:buChar char="-"/>
            </a:pPr>
            <a:r>
              <a:rPr lang="fr-FR" sz="1200" b="0" i="0" kern="1200" dirty="0" smtClean="0">
                <a:solidFill>
                  <a:schemeClr val="tx1"/>
                </a:solidFill>
                <a:effectLst/>
                <a:latin typeface="+mn-lt"/>
                <a:ea typeface="+mn-ea"/>
                <a:cs typeface="+mn-cs"/>
              </a:rPr>
              <a:t>Le démon docker:  il sert à contrôler le moteur docker, il traite les requêtes API des clients, afin de gérer :</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les images</a:t>
            </a:r>
            <a:r>
              <a:rPr lang="fr-FR" sz="1200" b="0" i="0" kern="1200" baseline="0" dirty="0" smtClean="0">
                <a:solidFill>
                  <a:schemeClr val="tx1"/>
                </a:solidFill>
                <a:effectLst/>
                <a:latin typeface="+mn-lt"/>
                <a:ea typeface="+mn-ea"/>
                <a:cs typeface="+mn-cs"/>
              </a:rPr>
              <a:t> et</a:t>
            </a:r>
            <a:r>
              <a:rPr lang="fr-FR" sz="1200" b="0" i="0" kern="1200" dirty="0" smtClean="0">
                <a:solidFill>
                  <a:schemeClr val="tx1"/>
                </a:solidFill>
                <a:effectLst/>
                <a:latin typeface="+mn-lt"/>
                <a:ea typeface="+mn-ea"/>
                <a:cs typeface="+mn-cs"/>
              </a:rPr>
              <a:t> les conteneurs</a:t>
            </a:r>
          </a:p>
          <a:p>
            <a:pPr marL="171450" indent="-171450">
              <a:buFontTx/>
              <a:buChar char="-"/>
            </a:pPr>
            <a:r>
              <a:rPr lang="fr-FR" sz="1200" b="0" i="0" kern="1200" dirty="0" smtClean="0">
                <a:solidFill>
                  <a:schemeClr val="tx1"/>
                </a:solidFill>
                <a:effectLst/>
                <a:latin typeface="+mn-lt"/>
                <a:ea typeface="+mn-ea"/>
                <a:cs typeface="+mn-cs"/>
              </a:rPr>
              <a:t>Le moteur docker : est l’application à installer sur la machine hôte pour créer, exécuter et distribuer des conteneurs Docker. </a:t>
            </a:r>
            <a:endParaRPr lang="ar-DZ" sz="1200" b="0" i="0" kern="1200" dirty="0" smtClean="0">
              <a:solidFill>
                <a:schemeClr val="tx1"/>
              </a:solidFill>
              <a:effectLst/>
              <a:latin typeface="+mn-lt"/>
              <a:ea typeface="+mn-ea"/>
              <a:cs typeface="+mn-cs"/>
            </a:endParaRPr>
          </a:p>
          <a:p>
            <a:pPr marL="171450" indent="-171450">
              <a:buFontTx/>
              <a:buChar char="-"/>
            </a:pPr>
            <a:r>
              <a:rPr lang="fr-FR" sz="1200" b="0" i="0" kern="1200" dirty="0" smtClean="0">
                <a:solidFill>
                  <a:schemeClr val="tx1"/>
                </a:solidFill>
                <a:effectLst/>
                <a:latin typeface="+mn-lt"/>
                <a:ea typeface="+mn-ea"/>
                <a:cs typeface="+mn-cs"/>
              </a:rPr>
              <a:t>Un registre Docker :</a:t>
            </a:r>
            <a:r>
              <a:rPr lang="fr-FR" sz="1200" b="0" i="0" kern="1200" baseline="0" dirty="0" smtClean="0">
                <a:solidFill>
                  <a:schemeClr val="tx1"/>
                </a:solidFill>
                <a:effectLst/>
                <a:latin typeface="+mn-lt"/>
                <a:ea typeface="+mn-ea"/>
                <a:cs typeface="+mn-cs"/>
              </a:rPr>
              <a:t> c’est un </a:t>
            </a:r>
            <a:r>
              <a:rPr lang="fr-FR" sz="1200" b="0" i="0" kern="1200" dirty="0" smtClean="0">
                <a:solidFill>
                  <a:schemeClr val="tx1"/>
                </a:solidFill>
                <a:effectLst/>
                <a:latin typeface="+mn-lt"/>
                <a:ea typeface="+mn-ea"/>
                <a:cs typeface="+mn-cs"/>
              </a:rPr>
              <a:t>système de catalogage qui sert</a:t>
            </a:r>
            <a:r>
              <a:rPr lang="fr-FR" sz="1200" b="0" i="0" kern="1200" baseline="0" dirty="0" smtClean="0">
                <a:solidFill>
                  <a:schemeClr val="tx1"/>
                </a:solidFill>
                <a:effectLst/>
                <a:latin typeface="+mn-lt"/>
                <a:ea typeface="+mn-ea"/>
                <a:cs typeface="+mn-cs"/>
              </a:rPr>
              <a:t> à </a:t>
            </a:r>
            <a:r>
              <a:rPr lang="fr-FR" sz="1200" b="0" i="0" kern="1200" dirty="0" smtClean="0">
                <a:solidFill>
                  <a:schemeClr val="tx1"/>
                </a:solidFill>
                <a:effectLst/>
                <a:latin typeface="+mn-lt"/>
                <a:ea typeface="+mn-ea"/>
                <a:cs typeface="+mn-cs"/>
              </a:rPr>
              <a:t>stocker les images Docker. </a:t>
            </a:r>
          </a:p>
          <a:p>
            <a:pPr marL="171450" indent="-171450">
              <a:buFontTx/>
              <a:buChar char="-"/>
            </a:pPr>
            <a:endParaRPr lang="fr-FR" sz="1200" b="0" i="0" kern="1200" dirty="0" smtClean="0">
              <a:solidFill>
                <a:schemeClr val="tx1"/>
              </a:solidFill>
              <a:effectLst/>
              <a:latin typeface="+mn-lt"/>
              <a:ea typeface="+mn-ea"/>
              <a:cs typeface="+mn-cs"/>
            </a:endParaRPr>
          </a:p>
          <a:p>
            <a:pPr marL="0" indent="0">
              <a:buFontTx/>
              <a:buNone/>
            </a:pPr>
            <a:r>
              <a:rPr lang="fr-FR" sz="1200" b="0" i="0" kern="1200" dirty="0" smtClean="0">
                <a:solidFill>
                  <a:schemeClr val="tx1"/>
                </a:solidFill>
                <a:effectLst/>
                <a:latin typeface="+mn-lt"/>
                <a:ea typeface="+mn-ea"/>
                <a:cs typeface="+mn-cs"/>
              </a:rPr>
              <a:t>Docker utilise une architecture client-serveur. Où</a:t>
            </a:r>
            <a:r>
              <a:rPr lang="ar-DZ" sz="1200" b="0" i="0" kern="120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Le client Docker communique avec le démon Docker. Le client et le démon Docker peuvent s'exécuter sur le même système, sinon on peut les connecter à l'aide d'une </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API REST. Le démon est adressé à l’aide de commandes comme build (créer), pull (télécharger) ou run (démarrer) </a:t>
            </a:r>
          </a:p>
          <a:p>
            <a:pPr marL="171450" indent="-171450">
              <a:buFontTx/>
              <a:buChar char="-"/>
            </a:pPr>
            <a:endParaRPr lang="fr-FR" sz="1200" b="0" i="0" kern="1200" dirty="0" smtClean="0">
              <a:solidFill>
                <a:schemeClr val="tx1"/>
              </a:solidFill>
              <a:effectLst/>
              <a:latin typeface="+mn-lt"/>
              <a:ea typeface="+mn-ea"/>
              <a:cs typeface="+mn-cs"/>
            </a:endParaRPr>
          </a:p>
          <a:p>
            <a:pPr marL="0" indent="0">
              <a:buFontTx/>
              <a:buNone/>
            </a:pPr>
            <a:endParaRPr lang="fr-FR" sz="1200" b="0" i="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10</a:t>
            </a:fld>
            <a:endParaRPr lang="fr-FR">
              <a:solidFill>
                <a:prstClr val="black"/>
              </a:solidFill>
            </a:endParaRPr>
          </a:p>
        </p:txBody>
      </p:sp>
    </p:spTree>
    <p:extLst>
      <p:ext uri="{BB962C8B-B14F-4D97-AF65-F5344CB8AC3E}">
        <p14:creationId xmlns="" xmlns:p14="http://schemas.microsoft.com/office/powerpoint/2010/main" val="1452653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Kubernetes</a:t>
            </a:r>
            <a:r>
              <a:rPr lang="fr-FR" sz="1200" b="0" i="0" kern="1200" baseline="0" dirty="0" smtClean="0">
                <a:solidFill>
                  <a:schemeClr val="tx1"/>
                </a:solidFill>
                <a:effectLst/>
                <a:latin typeface="+mn-lt"/>
                <a:ea typeface="+mn-ea"/>
                <a:cs typeface="+mn-cs"/>
              </a:rPr>
              <a:t> c’</a:t>
            </a:r>
            <a:r>
              <a:rPr lang="fr-FR" sz="1200" b="0" i="0" kern="1200" dirty="0" smtClean="0">
                <a:solidFill>
                  <a:schemeClr val="tx1"/>
                </a:solidFill>
                <a:effectLst/>
                <a:latin typeface="+mn-lt"/>
                <a:ea typeface="+mn-ea"/>
                <a:cs typeface="+mn-cs"/>
              </a:rPr>
              <a:t>est un système open-source permettant d'automatiser le déploiement, la mise à l'échelle et la gestion du cycle de vie des applications conteneurisées</a:t>
            </a:r>
          </a:p>
          <a:p>
            <a:pPr marL="0" indent="0">
              <a:buFontTx/>
              <a:buNone/>
            </a:pPr>
            <a:endParaRPr lang="fr-FR" sz="1200" b="0" i="0" kern="1200" dirty="0" smtClean="0">
              <a:solidFill>
                <a:schemeClr val="tx1"/>
              </a:solidFill>
              <a:effectLst/>
              <a:latin typeface="+mn-lt"/>
              <a:ea typeface="+mn-ea"/>
              <a:cs typeface="+mn-cs"/>
            </a:endParaRPr>
          </a:p>
          <a:p>
            <a:pPr marL="0" indent="0">
              <a:buFontTx/>
              <a:buNone/>
            </a:pPr>
            <a:r>
              <a:rPr lang="fr-FR" sz="1200" b="0" i="0" kern="1200" dirty="0" smtClean="0">
                <a:solidFill>
                  <a:schemeClr val="tx1"/>
                </a:solidFill>
                <a:effectLst/>
                <a:latin typeface="+mn-lt"/>
                <a:ea typeface="+mn-ea"/>
                <a:cs typeface="+mn-cs"/>
              </a:rPr>
              <a:t>-</a:t>
            </a:r>
            <a:r>
              <a:rPr lang="ar-DZ" sz="1200" b="0" i="0" kern="120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Le Nœud master: exécute le plan de contrôle qui est le responsable de la gestion des workers </a:t>
            </a:r>
          </a:p>
          <a:p>
            <a:pPr marL="0" indent="0">
              <a:buFontTx/>
              <a:buNone/>
            </a:pPr>
            <a:r>
              <a:rPr lang="fr-FR" sz="1200" b="0" i="0" kern="1200" dirty="0" smtClean="0">
                <a:solidFill>
                  <a:schemeClr val="tx1"/>
                </a:solidFill>
                <a:effectLst/>
                <a:latin typeface="+mn-lt"/>
                <a:ea typeface="+mn-ea"/>
                <a:cs typeface="+mn-cs"/>
              </a:rPr>
              <a:t>-</a:t>
            </a:r>
            <a:r>
              <a:rPr lang="ar-DZ" sz="1200" b="0" i="0" kern="120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Le</a:t>
            </a:r>
            <a:r>
              <a:rPr lang="fr-FR" sz="1200" b="0" i="0" kern="1200" baseline="0" dirty="0" smtClean="0">
                <a:solidFill>
                  <a:schemeClr val="tx1"/>
                </a:solidFill>
                <a:effectLst/>
                <a:latin typeface="+mn-lt"/>
                <a:ea typeface="+mn-ea"/>
                <a:cs typeface="+mn-cs"/>
              </a:rPr>
              <a:t> Nœud worker: chargés de gérer les applications via des pods. </a:t>
            </a:r>
          </a:p>
          <a:p>
            <a:pPr marL="171450" indent="-171450">
              <a:buFontTx/>
              <a:buChar char="-"/>
            </a:pPr>
            <a:r>
              <a:rPr lang="fr-FR" sz="1200" b="0" i="0" kern="1200" dirty="0" smtClean="0">
                <a:solidFill>
                  <a:schemeClr val="tx1"/>
                </a:solidFill>
                <a:effectLst/>
                <a:latin typeface="+mn-lt"/>
                <a:ea typeface="+mn-ea"/>
                <a:cs typeface="+mn-cs"/>
              </a:rPr>
              <a:t>Le pod est l'unité la plus petite dans</a:t>
            </a:r>
            <a:r>
              <a:rPr lang="fr-FR" sz="1200" b="0" i="0" kern="1200" baseline="0" dirty="0" smtClean="0">
                <a:solidFill>
                  <a:schemeClr val="tx1"/>
                </a:solidFill>
                <a:effectLst/>
                <a:latin typeface="+mn-lt"/>
                <a:ea typeface="+mn-ea"/>
                <a:cs typeface="+mn-cs"/>
              </a:rPr>
              <a:t> Kubernetes</a:t>
            </a:r>
            <a:r>
              <a:rPr lang="fr-FR" sz="1200" b="0" i="0" kern="1200" dirty="0" smtClean="0">
                <a:solidFill>
                  <a:schemeClr val="tx1"/>
                </a:solidFill>
                <a:effectLst/>
                <a:latin typeface="+mn-lt"/>
                <a:ea typeface="+mn-ea"/>
                <a:cs typeface="+mn-cs"/>
              </a:rPr>
              <a:t>. Il représente une instance unique d'un</a:t>
            </a:r>
            <a:r>
              <a:rPr lang="fr-FR" sz="1200" b="0" i="0" kern="1200" baseline="0" dirty="0" smtClean="0">
                <a:solidFill>
                  <a:schemeClr val="tx1"/>
                </a:solidFill>
                <a:effectLst/>
                <a:latin typeface="+mn-lt"/>
                <a:ea typeface="+mn-ea"/>
                <a:cs typeface="+mn-cs"/>
              </a:rPr>
              <a:t> microservice</a:t>
            </a:r>
            <a:r>
              <a:rPr lang="fr-FR" sz="1200" b="0" i="0" kern="1200" dirty="0" smtClean="0">
                <a:solidFill>
                  <a:schemeClr val="tx1"/>
                </a:solidFill>
                <a:effectLst/>
                <a:latin typeface="+mn-lt"/>
                <a:ea typeface="+mn-ea"/>
                <a:cs typeface="+mn-cs"/>
              </a:rPr>
              <a:t>. </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Chaque pod est constitué d'un conteneur ou d'une série de conteneurs étroitement couplés</a:t>
            </a:r>
            <a:endParaRPr lang="fr-FR" sz="1200" b="0" i="0" kern="1200" baseline="0" dirty="0" smtClean="0">
              <a:solidFill>
                <a:schemeClr val="tx1"/>
              </a:solidFill>
              <a:effectLst/>
              <a:latin typeface="+mn-lt"/>
              <a:ea typeface="+mn-ea"/>
              <a:cs typeface="+mn-cs"/>
            </a:endParaRPr>
          </a:p>
          <a:p>
            <a:pPr marL="0" indent="0">
              <a:buFontTx/>
              <a:buNone/>
            </a:pPr>
            <a:r>
              <a:rPr lang="fr-FR" sz="1200" b="0" i="0" kern="1200" baseline="0" dirty="0" smtClean="0">
                <a:solidFill>
                  <a:schemeClr val="tx1"/>
                </a:solidFill>
                <a:effectLst/>
                <a:latin typeface="+mn-lt"/>
                <a:ea typeface="+mn-ea"/>
                <a:cs typeface="+mn-cs"/>
              </a:rPr>
              <a:t>-</a:t>
            </a:r>
            <a:r>
              <a:rPr lang="ar-DZ"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Equipement de Terminaison de Circuit de Données (ETCD): C'est une BDD</a:t>
            </a:r>
            <a:r>
              <a:rPr lang="fr-FR" sz="1200" b="0" i="0" kern="1200" baseline="0" dirty="0" smtClean="0">
                <a:solidFill>
                  <a:schemeClr val="tx1"/>
                </a:solidFill>
                <a:effectLst/>
                <a:latin typeface="+mn-lt"/>
                <a:ea typeface="+mn-ea"/>
                <a:cs typeface="+mn-cs"/>
              </a:rPr>
              <a:t> qui représente le</a:t>
            </a:r>
            <a:r>
              <a:rPr lang="fr-FR" sz="1200" b="0" i="0" kern="1200" dirty="0" smtClean="0">
                <a:solidFill>
                  <a:schemeClr val="tx1"/>
                </a:solidFill>
                <a:effectLst/>
                <a:latin typeface="+mn-lt"/>
                <a:ea typeface="+mn-ea"/>
                <a:cs typeface="+mn-cs"/>
              </a:rPr>
              <a:t> magasin de données principal de </a:t>
            </a:r>
            <a:r>
              <a:rPr lang="fr-FR" sz="1200" b="0" i="0" u="none" strike="noStrike" kern="1200" dirty="0" smtClean="0">
                <a:solidFill>
                  <a:schemeClr val="tx1"/>
                </a:solidFill>
                <a:effectLst/>
                <a:latin typeface="+mn-lt"/>
                <a:ea typeface="+mn-ea"/>
                <a:cs typeface="+mn-cs"/>
              </a:rPr>
              <a:t>Kubernetes, Elle</a:t>
            </a:r>
            <a:r>
              <a:rPr lang="fr-FR" sz="1200" b="0" i="0" kern="1200" baseline="0" dirty="0" smtClean="0">
                <a:solidFill>
                  <a:schemeClr val="tx1"/>
                </a:solidFill>
                <a:effectLst/>
                <a:latin typeface="+mn-lt"/>
                <a:ea typeface="+mn-ea"/>
                <a:cs typeface="+mn-cs"/>
              </a:rPr>
              <a:t> permet de</a:t>
            </a:r>
            <a:r>
              <a:rPr lang="fr-FR" sz="1200" b="0" i="0" kern="1200" dirty="0" smtClean="0">
                <a:solidFill>
                  <a:schemeClr val="tx1"/>
                </a:solidFill>
                <a:effectLst/>
                <a:latin typeface="+mn-lt"/>
                <a:ea typeface="+mn-ea"/>
                <a:cs typeface="+mn-cs"/>
              </a:rPr>
              <a:t> stocker et répliquer tous les états de clusters et les informations nécessaires a</a:t>
            </a:r>
            <a:r>
              <a:rPr lang="fr-FR" sz="1200" b="0" i="0" kern="1200" baseline="0" dirty="0" smtClean="0">
                <a:solidFill>
                  <a:schemeClr val="tx1"/>
                </a:solidFill>
                <a:effectLst/>
                <a:latin typeface="+mn-lt"/>
                <a:ea typeface="+mn-ea"/>
                <a:cs typeface="+mn-cs"/>
              </a:rPr>
              <a:t> son</a:t>
            </a:r>
            <a:r>
              <a:rPr lang="fr-FR" sz="1200" b="0" i="0" kern="1200" dirty="0" smtClean="0">
                <a:solidFill>
                  <a:schemeClr val="tx1"/>
                </a:solidFill>
                <a:effectLst/>
                <a:latin typeface="+mn-lt"/>
                <a:ea typeface="+mn-ea"/>
                <a:cs typeface="+mn-cs"/>
              </a:rPr>
              <a:t> fonctionnement,</a:t>
            </a:r>
          </a:p>
          <a:p>
            <a:pPr marL="171450" indent="-171450">
              <a:buFontTx/>
              <a:buChar char="-"/>
            </a:pPr>
            <a:r>
              <a:rPr lang="fr-FR" sz="1200" b="0" i="0" kern="1200" baseline="0" dirty="0" smtClean="0">
                <a:solidFill>
                  <a:schemeClr val="tx1"/>
                </a:solidFill>
                <a:effectLst/>
                <a:latin typeface="+mn-lt"/>
                <a:ea typeface="+mn-ea"/>
                <a:cs typeface="+mn-cs"/>
              </a:rPr>
              <a:t>L'API Server </a:t>
            </a:r>
            <a:r>
              <a:rPr lang="fr-FR" sz="1200" b="0" i="0" kern="1200" dirty="0" smtClean="0">
                <a:solidFill>
                  <a:schemeClr val="tx1"/>
                </a:solidFill>
                <a:effectLst/>
                <a:latin typeface="+mn-lt"/>
                <a:ea typeface="+mn-ea"/>
                <a:cs typeface="+mn-cs"/>
              </a:rPr>
              <a:t>est la partie front-end du plan de contrôle Kubernetes, il</a:t>
            </a:r>
            <a:r>
              <a:rPr lang="fr-FR" sz="1200" b="0" i="0" kern="1200" baseline="0" dirty="0" smtClean="0">
                <a:solidFill>
                  <a:schemeClr val="tx1"/>
                </a:solidFill>
                <a:effectLst/>
                <a:latin typeface="+mn-lt"/>
                <a:ea typeface="+mn-ea"/>
                <a:cs typeface="+mn-cs"/>
              </a:rPr>
              <a:t> est utilisée pour créer, configurer et gérer les clusters Kubernetes, il est</a:t>
            </a:r>
            <a:r>
              <a:rPr lang="fr-FR" sz="1200" b="0" i="0" kern="1200" dirty="0" smtClean="0">
                <a:solidFill>
                  <a:schemeClr val="tx1"/>
                </a:solidFill>
                <a:effectLst/>
                <a:latin typeface="+mn-lt"/>
                <a:ea typeface="+mn-ea"/>
                <a:cs typeface="+mn-cs"/>
              </a:rPr>
              <a:t> le moyen d'interaction entre les utilisateurs et le cluster Kubernetes</a:t>
            </a:r>
          </a:p>
          <a:p>
            <a:pPr marL="171450" indent="-171450">
              <a:buFontTx/>
              <a:buChar char="-"/>
            </a:pPr>
            <a:r>
              <a:rPr lang="fr-FR" sz="1200" b="0" i="0" kern="1200" dirty="0" smtClean="0">
                <a:solidFill>
                  <a:schemeClr val="tx1"/>
                </a:solidFill>
                <a:effectLst/>
                <a:latin typeface="+mn-lt"/>
                <a:ea typeface="+mn-ea"/>
                <a:cs typeface="+mn-cs"/>
              </a:rPr>
              <a:t>Le scheduler est le planificateur de</a:t>
            </a:r>
            <a:r>
              <a:rPr lang="fr-FR" sz="1200" b="0" i="0" kern="1200" baseline="0" dirty="0" smtClean="0">
                <a:solidFill>
                  <a:schemeClr val="tx1"/>
                </a:solidFill>
                <a:effectLst/>
                <a:latin typeface="+mn-lt"/>
                <a:ea typeface="+mn-ea"/>
                <a:cs typeface="+mn-cs"/>
              </a:rPr>
              <a:t> Kubernetes, il gère la planification de tous les pods,</a:t>
            </a:r>
            <a:r>
              <a:rPr lang="fr-FR" sz="1200" b="0" i="0" kern="1200" dirty="0" smtClean="0">
                <a:solidFill>
                  <a:schemeClr val="tx1"/>
                </a:solidFill>
                <a:effectLst/>
                <a:latin typeface="+mn-lt"/>
                <a:ea typeface="+mn-ea"/>
                <a:cs typeface="+mn-cs"/>
              </a:rPr>
              <a:t> Ensuite, il assure que le cluster est en bonne santé</a:t>
            </a:r>
          </a:p>
          <a:p>
            <a:pPr marL="0" indent="0">
              <a:buFontTx/>
              <a:buNone/>
            </a:pPr>
            <a:r>
              <a:rPr lang="fr-FR" sz="1200" b="0" i="0" kern="1200" dirty="0" smtClean="0">
                <a:solidFill>
                  <a:schemeClr val="tx1"/>
                </a:solidFill>
                <a:effectLst/>
                <a:latin typeface="+mn-lt"/>
                <a:ea typeface="+mn-ea"/>
                <a:cs typeface="+mn-cs"/>
              </a:rPr>
              <a:t>- </a:t>
            </a:r>
            <a:r>
              <a:rPr lang="ar-DZ" sz="1200" b="0" i="0" kern="120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Un contrôleur se réfère au planificateur pour assurer qu'un nombre suffisant de pods est exécuté, si un pod est défaillant, le contrôleur le remarque et réagit</a:t>
            </a:r>
          </a:p>
          <a:p>
            <a:pPr marL="171450" indent="-171450">
              <a:buFontTx/>
              <a:buChar char="-"/>
            </a:pPr>
            <a:r>
              <a:rPr lang="fr-FR" sz="1200" b="0" i="0" kern="1200" baseline="0" dirty="0" smtClean="0">
                <a:solidFill>
                  <a:schemeClr val="tx1"/>
                </a:solidFill>
                <a:effectLst/>
                <a:latin typeface="+mn-lt"/>
                <a:ea typeface="+mn-ea"/>
                <a:cs typeface="+mn-cs"/>
              </a:rPr>
              <a:t>Un service : </a:t>
            </a:r>
            <a:r>
              <a:rPr lang="fr-FR" sz="1200" b="0" i="0" kern="1200" dirty="0" smtClean="0">
                <a:solidFill>
                  <a:schemeClr val="tx1"/>
                </a:solidFill>
                <a:effectLst/>
                <a:latin typeface="+mn-lt"/>
                <a:ea typeface="+mn-ea"/>
                <a:cs typeface="+mn-cs"/>
              </a:rPr>
              <a:t>Indique comment accéder à</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un microserivce</a:t>
            </a:r>
            <a:r>
              <a:rPr lang="fr-FR" sz="1200" b="0" i="0" kern="1200" baseline="0" dirty="0" smtClean="0">
                <a:solidFill>
                  <a:schemeClr val="tx1"/>
                </a:solidFill>
                <a:effectLst/>
                <a:latin typeface="+mn-lt"/>
                <a:ea typeface="+mn-ea"/>
                <a:cs typeface="+mn-cs"/>
              </a:rPr>
              <a:t> (c-à-dire : à un ensemble de pods)</a:t>
            </a:r>
            <a:r>
              <a:rPr lang="fr-FR" sz="1200" b="0" i="0" kern="1200" dirty="0" smtClean="0">
                <a:solidFill>
                  <a:schemeClr val="tx1"/>
                </a:solidFill>
                <a:effectLst/>
                <a:latin typeface="+mn-lt"/>
                <a:ea typeface="+mn-ea"/>
                <a:cs typeface="+mn-cs"/>
              </a:rPr>
              <a:t>. Ils sont utilisés pour contrôler l’accès interne et externe à un cluster.</a:t>
            </a:r>
            <a:endParaRPr lang="ar-DZ" sz="1200" b="0" i="0" kern="1200" dirty="0" smtClean="0">
              <a:solidFill>
                <a:schemeClr val="tx1"/>
              </a:solidFill>
              <a:effectLst/>
              <a:latin typeface="+mn-lt"/>
              <a:ea typeface="+mn-ea"/>
              <a:cs typeface="+mn-cs"/>
            </a:endParaRPr>
          </a:p>
          <a:p>
            <a:pPr marL="171450" indent="-171450">
              <a:buFontTx/>
              <a:buChar char="-"/>
            </a:pPr>
            <a:r>
              <a:rPr lang="fr-FR" sz="1200" b="0" i="0" kern="1200" dirty="0" smtClean="0">
                <a:solidFill>
                  <a:schemeClr val="tx1"/>
                </a:solidFill>
                <a:effectLst/>
                <a:latin typeface="+mn-lt"/>
                <a:ea typeface="+mn-ea"/>
                <a:cs typeface="+mn-cs"/>
              </a:rPr>
              <a:t>Kubelet</a:t>
            </a:r>
            <a:r>
              <a:rPr lang="fr-FR" sz="1200" b="0" i="0" kern="1200" baseline="0" dirty="0" smtClean="0">
                <a:solidFill>
                  <a:schemeClr val="tx1"/>
                </a:solidFill>
                <a:effectLst/>
                <a:latin typeface="+mn-lt"/>
                <a:ea typeface="+mn-ea"/>
                <a:cs typeface="+mn-cs"/>
              </a:rPr>
              <a:t> est u</a:t>
            </a:r>
            <a:r>
              <a:rPr lang="fr-FR" sz="1200" b="0" i="0" kern="1200" dirty="0" smtClean="0">
                <a:solidFill>
                  <a:schemeClr val="tx1"/>
                </a:solidFill>
                <a:effectLst/>
                <a:latin typeface="+mn-lt"/>
                <a:ea typeface="+mn-ea"/>
                <a:cs typeface="+mn-cs"/>
              </a:rPr>
              <a:t>n agent qui s'exécute sur chaque nœud worker du cluster. Il communique avec le plan de contrôle,</a:t>
            </a:r>
            <a:r>
              <a:rPr lang="fr-FR" sz="1200" b="0" i="0" kern="1200" baseline="0" dirty="0" smtClean="0">
                <a:solidFill>
                  <a:schemeClr val="tx1"/>
                </a:solidFill>
                <a:effectLst/>
                <a:latin typeface="+mn-lt"/>
                <a:ea typeface="+mn-ea"/>
                <a:cs typeface="+mn-cs"/>
              </a:rPr>
              <a:t> et </a:t>
            </a:r>
            <a:r>
              <a:rPr lang="fr-FR" sz="1200" b="0" i="0" kern="1200" dirty="0" smtClean="0">
                <a:solidFill>
                  <a:schemeClr val="tx1"/>
                </a:solidFill>
                <a:effectLst/>
                <a:latin typeface="+mn-lt"/>
                <a:ea typeface="+mn-ea"/>
                <a:cs typeface="+mn-cs"/>
              </a:rPr>
              <a:t>exécute ses</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actions,</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Il assure le bon</a:t>
            </a:r>
            <a:r>
              <a:rPr lang="ar-DZ" sz="1200" b="0" i="0" kern="120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fonctionnement des conteneurs </a:t>
            </a:r>
          </a:p>
          <a:p>
            <a:pPr marL="171450" indent="-171450">
              <a:buFontTx/>
              <a:buChar char="-"/>
            </a:pPr>
            <a:endParaRPr lang="fr-FR" sz="1200" b="0" i="0" kern="1200" dirty="0" smtClean="0">
              <a:solidFill>
                <a:schemeClr val="tx1"/>
              </a:solidFill>
              <a:effectLst/>
              <a:latin typeface="+mn-lt"/>
              <a:ea typeface="+mn-ea"/>
              <a:cs typeface="+mn-cs"/>
            </a:endParaRPr>
          </a:p>
          <a:p>
            <a:pPr marL="171450" indent="-171450">
              <a:buFontTx/>
              <a:buChar char="-"/>
            </a:pPr>
            <a:r>
              <a:rPr lang="fr-FR" sz="1200" b="0" i="0" kern="1200" dirty="0" smtClean="0">
                <a:solidFill>
                  <a:schemeClr val="tx1"/>
                </a:solidFill>
                <a:effectLst/>
                <a:latin typeface="+mn-lt"/>
                <a:ea typeface="+mn-ea"/>
                <a:cs typeface="+mn-cs"/>
              </a:rPr>
              <a:t>Il est à noter que </a:t>
            </a:r>
            <a:r>
              <a:rPr lang="fr-FR" sz="1200" b="0" i="0" kern="1200" baseline="0" dirty="0" smtClean="0">
                <a:solidFill>
                  <a:schemeClr val="tx1"/>
                </a:solidFill>
                <a:effectLst/>
                <a:latin typeface="+mn-lt"/>
                <a:ea typeface="+mn-ea"/>
                <a:cs typeface="+mn-cs"/>
              </a:rPr>
              <a:t>chaque nœud (master ou worker) a son propre environnement, il peut s'agir d'une Machine physique ou virtuelle . </a:t>
            </a:r>
            <a:endParaRPr lang="fr-FR" sz="1200" b="0" i="0" kern="1200" dirty="0" smtClean="0">
              <a:solidFill>
                <a:schemeClr val="tx1"/>
              </a:solidFill>
              <a:effectLst/>
              <a:latin typeface="+mn-lt"/>
              <a:ea typeface="+mn-ea"/>
              <a:cs typeface="+mn-cs"/>
            </a:endParaRPr>
          </a:p>
          <a:p>
            <a:pPr marL="0" indent="0">
              <a:buFontTx/>
              <a:buNone/>
            </a:pPr>
            <a:endParaRPr lang="fr-FR" sz="1200" b="0" i="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11</a:t>
            </a:fld>
            <a:endParaRPr lang="fr-FR">
              <a:solidFill>
                <a:prstClr val="black"/>
              </a:solidFill>
            </a:endParaRPr>
          </a:p>
        </p:txBody>
      </p:sp>
    </p:spTree>
    <p:extLst>
      <p:ext uri="{BB962C8B-B14F-4D97-AF65-F5344CB8AC3E}">
        <p14:creationId xmlns="" xmlns:p14="http://schemas.microsoft.com/office/powerpoint/2010/main" val="3077457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r>
              <a:rPr lang="fr-FR" sz="1200" b="0" i="0" u="none" strike="noStrike" kern="1200" baseline="0" dirty="0" smtClean="0">
                <a:solidFill>
                  <a:schemeClr val="tx1"/>
                </a:solidFill>
                <a:latin typeface="+mn-lt"/>
                <a:ea typeface="+mn-ea"/>
                <a:cs typeface="+mn-cs"/>
              </a:rPr>
              <a:t>Dans ce slide, nous présentons quelques notions de base des réseau de neurones :</a:t>
            </a:r>
          </a:p>
          <a:p>
            <a:r>
              <a:rPr lang="fr-FR" sz="1200" b="0" i="0" u="none" strike="noStrike" kern="1200" baseline="0" dirty="0" smtClean="0">
                <a:solidFill>
                  <a:schemeClr val="tx1"/>
                </a:solidFill>
                <a:latin typeface="+mn-lt"/>
                <a:ea typeface="+mn-ea"/>
                <a:cs typeface="+mn-cs"/>
              </a:rPr>
              <a:t>un réseau de neurones est une séquence de fonctions simples, prenant en entrée les données du problème et les poids "W".</a:t>
            </a:r>
          </a:p>
          <a:p>
            <a:r>
              <a:rPr lang="fr-FR" sz="1200" b="0" i="0" u="none" strike="noStrike" kern="1200" baseline="0" dirty="0" smtClean="0">
                <a:solidFill>
                  <a:schemeClr val="tx1"/>
                </a:solidFill>
                <a:latin typeface="+mn-lt"/>
                <a:ea typeface="+mn-ea"/>
                <a:cs typeface="+mn-cs"/>
              </a:rPr>
              <a:t>L’entraînement se déroule comme suit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baseline="0" dirty="0" smtClean="0">
                <a:solidFill>
                  <a:schemeClr val="tx1"/>
                </a:solidFill>
                <a:latin typeface="+mn-lt"/>
                <a:ea typeface="+mn-ea"/>
                <a:cs typeface="+mn-cs"/>
              </a:rPr>
              <a:t>1</a:t>
            </a:r>
            <a:r>
              <a:rPr lang="fr-FR" sz="1200" b="0" i="0" kern="1200" baseline="0" dirty="0" smtClean="0">
                <a:solidFill>
                  <a:schemeClr val="tx1"/>
                </a:solidFill>
                <a:effectLst/>
                <a:latin typeface="+mn-lt"/>
                <a:ea typeface="+mn-ea"/>
                <a:cs typeface="+mn-cs"/>
              </a:rPr>
              <a:t>- le Feed-Forward : consiste à calculer les valeurs prédite à partir des entrés X (point 1) , [tels que: en premier temps, l</a:t>
            </a:r>
            <a:r>
              <a:rPr lang="fr-FR" sz="1200" b="0" i="0" u="none" strike="noStrike" kern="1200" baseline="0" dirty="0" smtClean="0">
                <a:solidFill>
                  <a:schemeClr val="tx1"/>
                </a:solidFill>
                <a:latin typeface="+mn-lt"/>
                <a:ea typeface="+mn-ea"/>
                <a:cs typeface="+mn-cs"/>
              </a:rPr>
              <a:t>es poids W sont initialisés aléatoirement</a:t>
            </a:r>
            <a:r>
              <a:rPr lang="fr-FR" sz="1200" b="0" i="0" kern="1200" baseline="0" dirty="0" smtClean="0">
                <a:solidFill>
                  <a:schemeClr val="tx1"/>
                </a:solidFill>
                <a:effectLst/>
                <a:latin typeface="+mn-lt"/>
                <a:ea typeface="+mn-ea"/>
                <a:cs typeface="+mn-cs"/>
              </a:rPr>
              <a:t>]</a:t>
            </a:r>
          </a:p>
          <a:p>
            <a:pPr marL="0" indent="0">
              <a:buFontTx/>
              <a:buNone/>
            </a:pPr>
            <a:r>
              <a:rPr lang="fr-FR" sz="1200" b="0" i="0" kern="1200" baseline="0" dirty="0" smtClean="0">
                <a:solidFill>
                  <a:schemeClr val="tx1"/>
                </a:solidFill>
                <a:effectLst/>
                <a:latin typeface="+mn-lt"/>
                <a:ea typeface="+mn-ea"/>
                <a:cs typeface="+mn-cs"/>
              </a:rPr>
              <a:t>2- calculer la valeur de la fonction de cout qui représente la distance entre la valeur prédite et la valeur  réel (point 2) </a:t>
            </a:r>
          </a:p>
          <a:p>
            <a:r>
              <a:rPr lang="fr-FR" sz="1200" b="0" i="0" kern="1200" baseline="0" dirty="0" smtClean="0">
                <a:solidFill>
                  <a:schemeClr val="tx1"/>
                </a:solidFill>
                <a:effectLst/>
                <a:latin typeface="+mn-lt"/>
                <a:ea typeface="+mn-ea"/>
                <a:cs typeface="+mn-cs"/>
              </a:rPr>
              <a:t>3- estimation des quantités avec lesquels chaque poids doit être mis à jour, pour cela, on calcule </a:t>
            </a:r>
            <a:r>
              <a:rPr lang="fr-FR" sz="1200" b="0" i="0" u="none" strike="noStrike" kern="1200" baseline="0" dirty="0" smtClean="0">
                <a:solidFill>
                  <a:schemeClr val="tx1"/>
                </a:solidFill>
                <a:latin typeface="+mn-lt"/>
                <a:ea typeface="+mn-ea"/>
                <a:cs typeface="+mn-cs"/>
              </a:rPr>
              <a:t>le gradient de cette fonction de cout par rapport aux paramètres W, en faisant</a:t>
            </a:r>
            <a:r>
              <a:rPr lang="fr-FR" sz="1200" b="0" i="0" kern="1200" baseline="0" dirty="0" smtClean="0">
                <a:solidFill>
                  <a:schemeClr val="tx1"/>
                </a:solidFill>
                <a:effectLst/>
                <a:latin typeface="+mn-lt"/>
                <a:ea typeface="+mn-ea"/>
                <a:cs typeface="+mn-cs"/>
              </a:rPr>
              <a:t> la rétro-propagation </a:t>
            </a:r>
            <a:r>
              <a:rPr lang="fr-FR" sz="1200" b="0" i="0" u="none" strike="noStrike" kern="1200" baseline="0" dirty="0" smtClean="0">
                <a:solidFill>
                  <a:schemeClr val="tx1"/>
                </a:solidFill>
                <a:latin typeface="+mn-lt"/>
                <a:ea typeface="+mn-ea"/>
                <a:cs typeface="+mn-cs"/>
              </a:rPr>
              <a:t>à travers le réseau de neurones,</a:t>
            </a:r>
            <a:endParaRPr lang="fr-FR" sz="1200" b="0" i="0" kern="1200" baseline="0" dirty="0" smtClean="0">
              <a:solidFill>
                <a:schemeClr val="tx1"/>
              </a:solidFill>
              <a:effectLst/>
              <a:latin typeface="+mn-lt"/>
              <a:ea typeface="+mn-ea"/>
              <a:cs typeface="+mn-cs"/>
            </a:endParaRPr>
          </a:p>
          <a:p>
            <a:pPr marL="0" indent="0">
              <a:buFontTx/>
              <a:buNone/>
            </a:pPr>
            <a:r>
              <a:rPr lang="fr-FR" sz="1200" b="0" i="0" u="none" strike="noStrike" kern="1200" baseline="0" dirty="0" smtClean="0">
                <a:solidFill>
                  <a:schemeClr val="tx1"/>
                </a:solidFill>
                <a:latin typeface="+mn-lt"/>
                <a:ea typeface="+mn-ea"/>
                <a:cs typeface="+mn-cs"/>
              </a:rPr>
              <a:t>4- minimiser la fonction de coût en mettant à jour les paramètres W </a:t>
            </a:r>
            <a:endParaRPr lang="fr-FR" sz="1200" b="0" i="0" kern="1200" baseline="0" dirty="0" smtClean="0">
              <a:solidFill>
                <a:schemeClr val="tx1"/>
              </a:solidFill>
              <a:effectLst/>
              <a:latin typeface="+mn-lt"/>
              <a:ea typeface="+mn-ea"/>
              <a:cs typeface="+mn-cs"/>
            </a:endParaRPr>
          </a:p>
          <a:p>
            <a:pPr marL="0" indent="0">
              <a:buFontTx/>
              <a:buNone/>
            </a:pPr>
            <a:r>
              <a:rPr lang="fr-FR" sz="1200" b="0" i="0" kern="1200" baseline="0" dirty="0" smtClean="0">
                <a:solidFill>
                  <a:schemeClr val="tx1"/>
                </a:solidFill>
                <a:effectLst/>
                <a:latin typeface="+mn-lt"/>
                <a:ea typeface="+mn-ea"/>
                <a:cs typeface="+mn-cs"/>
              </a:rPr>
              <a:t>5- la répétition des point (1,,,,4) pour tous les séquence de tous les batch d’entrainement corresponds à une époque d’entrainement, </a:t>
            </a:r>
          </a:p>
          <a:p>
            <a:pPr marL="0" indent="0">
              <a:buFontTx/>
              <a:buNone/>
            </a:pPr>
            <a:r>
              <a:rPr lang="fr-FR" sz="1200" b="0" i="0" kern="1200" baseline="0" dirty="0" smtClean="0">
                <a:solidFill>
                  <a:schemeClr val="tx1"/>
                </a:solidFill>
                <a:effectLst/>
                <a:latin typeface="+mn-lt"/>
                <a:ea typeface="+mn-ea"/>
                <a:cs typeface="+mn-cs"/>
              </a:rPr>
              <a:t>6- on peut  faire feed-forward pour plusieurs vecteur avant de faire back-propagation, le nombre de fois correspond au batch size </a:t>
            </a:r>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12</a:t>
            </a:fld>
            <a:endParaRPr lang="fr-FR">
              <a:solidFill>
                <a:prstClr val="black"/>
              </a:solidFill>
            </a:endParaRPr>
          </a:p>
        </p:txBody>
      </p:sp>
    </p:spTree>
    <p:extLst>
      <p:ext uri="{BB962C8B-B14F-4D97-AF65-F5344CB8AC3E}">
        <p14:creationId xmlns="" xmlns:p14="http://schemas.microsoft.com/office/powerpoint/2010/main" val="1220002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smtClean="0">
                <a:solidFill>
                  <a:schemeClr val="tx1"/>
                </a:solidFill>
                <a:effectLst/>
                <a:latin typeface="+mn-lt"/>
                <a:ea typeface="+mn-ea"/>
                <a:cs typeface="+mn-cs"/>
              </a:rPr>
              <a:t>Un réseau de neurones récurrent est un type de réseau de neurones utilisé pour la prédiction des données séquentielles ,</a:t>
            </a:r>
            <a:r>
              <a:rPr lang="fr-FR" sz="1200" b="0" i="0" kern="1200" dirty="0" smtClean="0">
                <a:solidFill>
                  <a:schemeClr val="tx1"/>
                </a:solidFill>
                <a:effectLst/>
                <a:latin typeface="+mn-lt"/>
                <a:ea typeface="+mn-ea"/>
                <a:cs typeface="+mn-cs"/>
              </a:rPr>
              <a:t> L’idée derrière Les</a:t>
            </a:r>
            <a:r>
              <a:rPr lang="fr-FR" sz="1200" b="0" i="0" kern="1200" baseline="0" dirty="0" smtClean="0">
                <a:solidFill>
                  <a:schemeClr val="tx1"/>
                </a:solidFill>
                <a:effectLst/>
                <a:latin typeface="+mn-lt"/>
                <a:ea typeface="+mn-ea"/>
                <a:cs typeface="+mn-cs"/>
              </a:rPr>
              <a:t> RNN</a:t>
            </a:r>
            <a:r>
              <a:rPr lang="fr-FR" sz="1200" b="0" i="0" kern="1200" dirty="0" smtClean="0">
                <a:solidFill>
                  <a:schemeClr val="tx1"/>
                </a:solidFill>
                <a:effectLst/>
                <a:latin typeface="+mn-lt"/>
                <a:ea typeface="+mn-ea"/>
                <a:cs typeface="+mn-cs"/>
              </a:rPr>
              <a:t> est de permettre au modèle de Deep Learning d’avoir de la mémoire.</a:t>
            </a:r>
            <a:endParaRPr lang="fr-FR" sz="1200" b="0" i="0" kern="1200" baseline="0" dirty="0" smtClean="0">
              <a:solidFill>
                <a:schemeClr val="tx1"/>
              </a:solidFill>
              <a:effectLst/>
              <a:latin typeface="+mn-lt"/>
              <a:ea typeface="+mn-ea"/>
              <a:cs typeface="+mn-cs"/>
            </a:endParaRPr>
          </a:p>
          <a:p>
            <a:pPr marL="0" indent="0">
              <a:buFontTx/>
              <a:buNone/>
            </a:pPr>
            <a:r>
              <a:rPr lang="fr-FR" sz="1200" b="0" i="0" kern="1200" baseline="0" dirty="0" smtClean="0">
                <a:solidFill>
                  <a:schemeClr val="tx1"/>
                </a:solidFill>
                <a:effectLst/>
                <a:latin typeface="+mn-lt"/>
                <a:ea typeface="+mn-ea"/>
                <a:cs typeface="+mn-cs"/>
              </a:rPr>
              <a:t>où chaque cellule prend comme entrée une valeur «x» de séquence et la sortie «h» de la cellule précédente, ce type de réseau de neurones cause un problème pendant l’entrainement, ou la dérivation pour les cellule les plus loins tend vers «0 , ce problème est connu sous le nom «Vanishing gradient», Pour résoudre ce problème, un vecteur nommé: «état de la cellule» a été introduit aux RNN, le nouveau réseau de neurones est connu  sous le nom LSTM, </a:t>
            </a:r>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13</a:t>
            </a:fld>
            <a:endParaRPr lang="fr-FR">
              <a:solidFill>
                <a:prstClr val="black"/>
              </a:solidFill>
            </a:endParaRPr>
          </a:p>
        </p:txBody>
      </p:sp>
    </p:spTree>
    <p:extLst>
      <p:ext uri="{BB962C8B-B14F-4D97-AF65-F5344CB8AC3E}">
        <p14:creationId xmlns="" xmlns:p14="http://schemas.microsoft.com/office/powerpoint/2010/main" val="2747524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pPr marL="0" indent="0">
              <a:buFontTx/>
              <a:buNone/>
            </a:pPr>
            <a:r>
              <a:rPr lang="fr-FR" sz="1200" b="0" i="0" kern="1200" dirty="0" smtClean="0">
                <a:solidFill>
                  <a:schemeClr val="tx1"/>
                </a:solidFill>
                <a:effectLst/>
                <a:latin typeface="+mn-lt"/>
                <a:ea typeface="+mn-ea"/>
                <a:cs typeface="+mn-cs"/>
              </a:rPr>
              <a:t>La</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cellule LSTM est composée de trois portes :</a:t>
            </a:r>
          </a:p>
          <a:p>
            <a:pPr marL="0" indent="0">
              <a:buFontTx/>
              <a:buNone/>
            </a:pPr>
            <a:r>
              <a:rPr lang="fr-FR" sz="1200" b="0" i="0" kern="1200" baseline="0" dirty="0" smtClean="0">
                <a:solidFill>
                  <a:schemeClr val="tx1"/>
                </a:solidFill>
                <a:effectLst/>
                <a:latin typeface="+mn-lt"/>
                <a:ea typeface="+mn-ea"/>
                <a:cs typeface="+mn-cs"/>
              </a:rPr>
              <a:t>La porte d’oubli sert à </a:t>
            </a:r>
            <a:r>
              <a:rPr lang="fr-FR" sz="1200" b="0" i="0" kern="1200" dirty="0" smtClean="0">
                <a:solidFill>
                  <a:schemeClr val="tx1"/>
                </a:solidFill>
                <a:effectLst/>
                <a:latin typeface="+mn-lt"/>
                <a:ea typeface="+mn-ea"/>
                <a:cs typeface="+mn-cs"/>
              </a:rPr>
              <a:t>oublier les informations non pertinentes de la mémoire du passé représenté par</a:t>
            </a:r>
            <a:r>
              <a:rPr lang="fr-FR" sz="1200" b="0" i="0" kern="1200" baseline="0" dirty="0" smtClean="0">
                <a:solidFill>
                  <a:schemeClr val="tx1"/>
                </a:solidFill>
                <a:effectLst/>
                <a:latin typeface="+mn-lt"/>
                <a:ea typeface="+mn-ea"/>
                <a:cs typeface="+mn-cs"/>
              </a:rPr>
              <a:t> la variable Ct (état de la cellule),</a:t>
            </a:r>
          </a:p>
          <a:p>
            <a:pPr marL="0" indent="0">
              <a:buFontTx/>
              <a:buNone/>
            </a:pPr>
            <a:r>
              <a:rPr lang="fr-FR" sz="1200" b="0" i="0" kern="1200" dirty="0" smtClean="0">
                <a:solidFill>
                  <a:schemeClr val="tx1"/>
                </a:solidFill>
                <a:effectLst/>
                <a:latin typeface="+mn-lt"/>
                <a:ea typeface="+mn-ea"/>
                <a:cs typeface="+mn-cs"/>
              </a:rPr>
              <a:t>la</a:t>
            </a:r>
            <a:r>
              <a:rPr lang="fr-FR" sz="1200" b="0" i="0" kern="1200" baseline="0" dirty="0" smtClean="0">
                <a:solidFill>
                  <a:schemeClr val="tx1"/>
                </a:solidFill>
                <a:effectLst/>
                <a:latin typeface="+mn-lt"/>
                <a:ea typeface="+mn-ea"/>
                <a:cs typeface="+mn-cs"/>
              </a:rPr>
              <a:t> porte d’entré sert à utiliser, à ignoré ou à moduler les entrées selon leur importance.</a:t>
            </a:r>
          </a:p>
          <a:p>
            <a:pPr marL="0" indent="0">
              <a:buFontTx/>
              <a:buNone/>
            </a:pPr>
            <a:r>
              <a:rPr lang="fr-FR" sz="1200" b="0" i="0" kern="1200" baseline="0" dirty="0" smtClean="0">
                <a:solidFill>
                  <a:schemeClr val="tx1"/>
                </a:solidFill>
                <a:effectLst/>
                <a:latin typeface="+mn-lt"/>
                <a:ea typeface="+mn-ea"/>
                <a:cs typeface="+mn-cs"/>
              </a:rPr>
              <a:t>L’état de la cellule Ct sert à </a:t>
            </a:r>
            <a:r>
              <a:rPr lang="fr-FR" sz="1200" b="0" i="0" kern="1200" dirty="0" smtClean="0">
                <a:solidFill>
                  <a:schemeClr val="tx1"/>
                </a:solidFill>
                <a:effectLst/>
                <a:latin typeface="+mn-lt"/>
                <a:ea typeface="+mn-ea"/>
                <a:cs typeface="+mn-cs"/>
              </a:rPr>
              <a:t>oublier certaines informations de l’état précédente C(t-1),ainsi elle permet d’enregistrer les donnée</a:t>
            </a:r>
            <a:r>
              <a:rPr lang="fr-FR" sz="1200" b="0" i="0" kern="1200" baseline="0" dirty="0" smtClean="0">
                <a:solidFill>
                  <a:schemeClr val="tx1"/>
                </a:solidFill>
                <a:effectLst/>
                <a:latin typeface="+mn-lt"/>
                <a:ea typeface="+mn-ea"/>
                <a:cs typeface="+mn-cs"/>
              </a:rPr>
              <a:t>s </a:t>
            </a:r>
            <a:r>
              <a:rPr lang="fr-FR" sz="1200" b="0" i="0" kern="1200" dirty="0" smtClean="0">
                <a:solidFill>
                  <a:schemeClr val="tx1"/>
                </a:solidFill>
                <a:effectLst/>
                <a:latin typeface="+mn-lt"/>
                <a:ea typeface="+mn-ea"/>
                <a:cs typeface="+mn-cs"/>
              </a:rPr>
              <a:t>pertinentes parmi les entrées Xt et l’état caché </a:t>
            </a:r>
          </a:p>
          <a:p>
            <a:pPr marL="0" indent="0">
              <a:buFontTx/>
              <a:buNone/>
            </a:pPr>
            <a:r>
              <a:rPr lang="fr-FR" sz="1200" b="0" i="0" kern="1200" dirty="0" smtClean="0">
                <a:solidFill>
                  <a:schemeClr val="tx1"/>
                </a:solidFill>
                <a:effectLst/>
                <a:latin typeface="+mn-lt"/>
                <a:ea typeface="+mn-ea"/>
                <a:cs typeface="+mn-cs"/>
              </a:rPr>
              <a:t>précédente</a:t>
            </a:r>
            <a:r>
              <a:rPr lang="fr-FR" sz="1200" b="0" i="0" kern="1200" baseline="0" dirty="0" smtClean="0">
                <a:solidFill>
                  <a:schemeClr val="tx1"/>
                </a:solidFill>
                <a:effectLst/>
                <a:latin typeface="+mn-lt"/>
                <a:ea typeface="+mn-ea"/>
                <a:cs typeface="+mn-cs"/>
              </a:rPr>
              <a:t>  H(t-1)</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La porte de sortie indique les informations de la cellule qui doivent</a:t>
            </a:r>
            <a:r>
              <a:rPr lang="fr-FR" sz="1200" b="0" i="0" kern="1200" baseline="0" dirty="0" smtClean="0">
                <a:solidFill>
                  <a:schemeClr val="tx1"/>
                </a:solidFill>
                <a:effectLst/>
                <a:latin typeface="+mn-lt"/>
                <a:ea typeface="+mn-ea"/>
                <a:cs typeface="+mn-cs"/>
              </a:rPr>
              <a:t> passer à l’état caché «ht» qui représente la prédiction réalisée par cette cellule</a:t>
            </a:r>
            <a:endParaRPr lang="fr-FR" sz="1200" b="0" i="0" kern="1200" dirty="0" smtClean="0">
              <a:solidFill>
                <a:schemeClr val="tx1"/>
              </a:solidFill>
              <a:effectLst/>
              <a:latin typeface="+mn-lt"/>
              <a:ea typeface="+mn-ea"/>
              <a:cs typeface="+mn-cs"/>
            </a:endParaRPr>
          </a:p>
          <a:p>
            <a:pPr marL="0" indent="0">
              <a:buFontTx/>
              <a:buNone/>
            </a:pPr>
            <a:endParaRPr lang="fr-FR" sz="1200" b="0" i="0" kern="1200" baseline="0" dirty="0" smtClean="0">
              <a:solidFill>
                <a:schemeClr val="tx1"/>
              </a:solidFill>
              <a:effectLst/>
              <a:latin typeface="+mn-lt"/>
              <a:ea typeface="+mn-ea"/>
              <a:cs typeface="+mn-cs"/>
            </a:endParaRPr>
          </a:p>
          <a:p>
            <a:pPr marL="0" indent="0">
              <a:buFontTx/>
              <a:buNone/>
            </a:pPr>
            <a:endParaRPr lang="fr-FR" sz="1200" b="0" i="0" kern="1200" baseline="0" dirty="0" smtClean="0">
              <a:solidFill>
                <a:schemeClr val="tx1"/>
              </a:solidFill>
              <a:effectLst/>
              <a:latin typeface="+mn-lt"/>
              <a:ea typeface="+mn-ea"/>
              <a:cs typeface="+mn-cs"/>
            </a:endParaRPr>
          </a:p>
          <a:p>
            <a:pPr marL="0" indent="0">
              <a:buFontTx/>
              <a:buNone/>
            </a:pPr>
            <a:endParaRPr lang="fr-FR" sz="1200" b="0" i="0" kern="1200" baseline="0" dirty="0" smtClean="0">
              <a:solidFill>
                <a:schemeClr val="tx1"/>
              </a:solidFill>
              <a:effectLst/>
              <a:latin typeface="+mn-lt"/>
              <a:ea typeface="+mn-ea"/>
              <a:cs typeface="+mn-cs"/>
            </a:endParaRPr>
          </a:p>
          <a:p>
            <a:pPr marL="0" indent="0">
              <a:buFontTx/>
              <a:buNone/>
            </a:pPr>
            <a:endParaRPr lang="fr-FR" sz="1200" b="0" i="0" kern="1200" baseline="0" dirty="0" smtClean="0">
              <a:solidFill>
                <a:schemeClr val="tx1"/>
              </a:solidFill>
              <a:effectLst/>
              <a:latin typeface="+mn-lt"/>
              <a:ea typeface="+mn-ea"/>
              <a:cs typeface="+mn-cs"/>
            </a:endParaRPr>
          </a:p>
          <a:p>
            <a:pPr marL="0" indent="0">
              <a:buFontTx/>
              <a:buNone/>
            </a:pPr>
            <a:r>
              <a:rPr lang="fr-FR" sz="1200" b="0" i="0" kern="1200" baseline="0" dirty="0" smtClean="0">
                <a:solidFill>
                  <a:schemeClr val="tx1"/>
                </a:solidFill>
                <a:effectLst/>
                <a:latin typeface="+mn-lt"/>
                <a:ea typeface="+mn-ea"/>
                <a:cs typeface="+mn-cs"/>
              </a:rPr>
              <a:t>--------- Commentaire</a:t>
            </a:r>
          </a:p>
          <a:p>
            <a:pPr marL="0" indent="0">
              <a:buFontTx/>
              <a:buNone/>
            </a:pPr>
            <a:r>
              <a:rPr lang="fr-FR" sz="1200" b="0" i="0" kern="1200" dirty="0" smtClean="0">
                <a:solidFill>
                  <a:schemeClr val="tx1"/>
                </a:solidFill>
                <a:effectLst/>
                <a:latin typeface="+mn-lt"/>
                <a:ea typeface="+mn-ea"/>
                <a:cs typeface="+mn-cs"/>
              </a:rPr>
              <a:t>[</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la porte d'entrée décide si l'entrée Xt doit modifier le contenu de la cellule, Autrement dit</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 </a:t>
            </a:r>
            <a:endParaRPr lang="fr-FR" sz="1200" b="0" i="0" kern="1200" baseline="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14</a:t>
            </a:fld>
            <a:endParaRPr lang="fr-FR">
              <a:solidFill>
                <a:prstClr val="black"/>
              </a:solidFill>
            </a:endParaRPr>
          </a:p>
        </p:txBody>
      </p:sp>
    </p:spTree>
    <p:extLst>
      <p:ext uri="{BB962C8B-B14F-4D97-AF65-F5344CB8AC3E}">
        <p14:creationId xmlns="" xmlns:p14="http://schemas.microsoft.com/office/powerpoint/2010/main" val="2867695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Nous présentons dans</a:t>
            </a:r>
            <a:r>
              <a:rPr lang="fr-FR" baseline="0" dirty="0" smtClean="0"/>
              <a:t> ce qui suit, la conception de l’approche MEAP ainsi qu’une formulation mathématique du problème d’optimisation de consommation des ressources,   </a:t>
            </a:r>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15</a:t>
            </a:fld>
            <a:endParaRPr lang="fr-FR">
              <a:solidFill>
                <a:prstClr val="black"/>
              </a:solidFill>
            </a:endParaRPr>
          </a:p>
        </p:txBody>
      </p:sp>
    </p:spTree>
    <p:extLst>
      <p:ext uri="{BB962C8B-B14F-4D97-AF65-F5344CB8AC3E}">
        <p14:creationId xmlns="" xmlns:p14="http://schemas.microsoft.com/office/powerpoint/2010/main" val="3808354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La figure suivante représente l’architecture globale</a:t>
            </a:r>
            <a:r>
              <a:rPr lang="fr-FR" baseline="0" dirty="0" smtClean="0"/>
              <a:t> et modulaire de l’approche MEAP, elle consiste des éléments suivants:</a:t>
            </a:r>
          </a:p>
          <a:p>
            <a:pPr marL="171450" indent="-171450">
              <a:buFontTx/>
              <a:buChar char="-"/>
            </a:pPr>
            <a:r>
              <a:rPr lang="fr-FR" baseline="0" dirty="0" smtClean="0"/>
              <a:t>Un master dans lequel se situé l’</a:t>
            </a:r>
            <a:r>
              <a:rPr lang="fr-FR" baseline="0" dirty="0" err="1" smtClean="0"/>
              <a:t>intélligence</a:t>
            </a:r>
            <a:r>
              <a:rPr lang="fr-FR" baseline="0" dirty="0" smtClean="0"/>
              <a:t>, et un worker pour exécuter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fr-FR" baseline="0" dirty="0" smtClean="0"/>
              <a:t>Un ensemble de données tel que la consommation des ressources pour l’entrainement du modèle de prédiction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fr-FR" baseline="0" dirty="0" smtClean="0"/>
              <a:t>Un module pour les stress et le monitoring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fr-FR" dirty="0" smtClean="0"/>
              <a:t>Un module pour sauvegarder les données actuellement monitorées </a:t>
            </a:r>
            <a:endParaRPr lang="fr-FR" baseline="0" dirty="0" smtClean="0"/>
          </a:p>
          <a:p>
            <a:pPr marL="171450" indent="-171450">
              <a:buFontTx/>
              <a:buChar char="-"/>
            </a:pPr>
            <a:r>
              <a:rPr lang="fr-FR" baseline="0" dirty="0" smtClean="0"/>
              <a:t>Un module de construction du modèle de prédiction afin de trouver les meilleurs paramètres </a:t>
            </a:r>
          </a:p>
          <a:p>
            <a:pPr marL="171450" indent="-171450">
              <a:buFontTx/>
              <a:buChar char="-"/>
            </a:pPr>
            <a:r>
              <a:rPr lang="fr-FR" baseline="0" dirty="0" smtClean="0"/>
              <a:t>Un module pour l’entrainement continu du modèle de prédiction à partir des données d’entrainement initiales et celles actuellement monitorées</a:t>
            </a:r>
          </a:p>
          <a:p>
            <a:pPr marL="171450" indent="-171450">
              <a:buFontTx/>
              <a:buChar char="-"/>
            </a:pPr>
            <a:r>
              <a:rPr lang="fr-FR" baseline="0" dirty="0" smtClean="0"/>
              <a:t>Le modèle de prédiction sauvegardé</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fr-FR" dirty="0" smtClean="0"/>
              <a:t>Le</a:t>
            </a:r>
            <a:r>
              <a:rPr lang="fr-FR" baseline="0" dirty="0" smtClean="0"/>
              <a:t> service à mettre à l’échelle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fr-FR" dirty="0" smtClean="0"/>
              <a:t>Un module pour faire la</a:t>
            </a:r>
            <a:r>
              <a:rPr lang="fr-FR" baseline="0" dirty="0" smtClean="0"/>
              <a:t> mise à l’échelle à partir du modèle de prédiction sauvegardé</a:t>
            </a:r>
            <a:endParaRPr lang="fr-FR" dirty="0" smtClean="0"/>
          </a:p>
          <a:p>
            <a:pPr marL="171450" indent="-171450">
              <a:buFontTx/>
              <a:buChar char="-"/>
            </a:pPr>
            <a:r>
              <a:rPr lang="fr-FR" dirty="0" smtClean="0"/>
              <a:t>Un module pour visualiser</a:t>
            </a:r>
            <a:r>
              <a:rPr lang="fr-FR" baseline="0" dirty="0" smtClean="0"/>
              <a:t> le processus de la mise à l’échelle </a:t>
            </a:r>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16</a:t>
            </a:fld>
            <a:endParaRPr lang="fr-FR">
              <a:solidFill>
                <a:prstClr val="black"/>
              </a:solidFill>
            </a:endParaRPr>
          </a:p>
        </p:txBody>
      </p:sp>
    </p:spTree>
    <p:extLst>
      <p:ext uri="{BB962C8B-B14F-4D97-AF65-F5344CB8AC3E}">
        <p14:creationId xmlns="" xmlns:p14="http://schemas.microsoft.com/office/powerpoint/2010/main" val="1367462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Dans ce travail nous avons choisi</a:t>
            </a:r>
            <a:r>
              <a:rPr lang="fr-FR" baseline="0" dirty="0" smtClean="0"/>
              <a:t> le type Encodeur Décodeur de la méthode de prédiction LSTM, </a:t>
            </a:r>
          </a:p>
          <a:p>
            <a:r>
              <a:rPr lang="fr-FR" baseline="0" dirty="0" smtClean="0"/>
              <a:t>Cette figure représente l’architecture de LSTM utilisé pour prédire la consommation de CPU:</a:t>
            </a:r>
          </a:p>
          <a:p>
            <a:pPr marL="171450" indent="-171450">
              <a:buFontTx/>
              <a:buChar char="-"/>
            </a:pPr>
            <a:r>
              <a:rPr lang="fr-FR" baseline="0" dirty="0" smtClean="0"/>
              <a:t>Elle prend comme entrée une séquence d’utilisation de CPU </a:t>
            </a:r>
          </a:p>
          <a:p>
            <a:pPr marL="171450" indent="-171450">
              <a:buFontTx/>
              <a:buChar char="-"/>
            </a:pPr>
            <a:r>
              <a:rPr lang="fr-FR" baseline="0" dirty="0" smtClean="0"/>
              <a:t>La couche Encodeur de LSTM  prend comme entrée la séquence d’utilisation de CPU et donne comme sortie deux vecteur c et h (d’où vient le nom Encodeur)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fr-FR" baseline="0" dirty="0" smtClean="0"/>
              <a:t>La couche décodeur prend comme entrée la sortie répétée de la couche décodeur, et chaque cellule de cette couche retourne un vecteur h_bar #</a:t>
            </a:r>
          </a:p>
          <a:p>
            <a:pPr marL="171450" indent="-171450">
              <a:buFontTx/>
              <a:buChar char="-"/>
            </a:pPr>
            <a:r>
              <a:rPr lang="fr-FR" baseline="0" dirty="0" smtClean="0"/>
              <a:t>Chaque vecteur h_bar est l’entré d’un nouveau réseau de neurones séparé utilisé pour interpréter la valeur de CPU prédite,</a:t>
            </a:r>
          </a:p>
          <a:p>
            <a:pPr marL="171450" indent="-171450">
              <a:buFontTx/>
              <a:buChar char="-"/>
            </a:pPr>
            <a:r>
              <a:rPr lang="fr-FR" baseline="0" dirty="0" smtClean="0"/>
              <a:t>L’ensemble des réseau de neurones utilisé pour l’interprétation de la valeur de CPU prédite sont de type dense (TimeDistributed)</a:t>
            </a:r>
          </a:p>
          <a:p>
            <a:pPr marL="171450" indent="-171450">
              <a:buFontTx/>
              <a:buChar char="-"/>
            </a:pPr>
            <a:endParaRPr lang="fr-FR" baseline="0" dirty="0" smtClean="0"/>
          </a:p>
          <a:p>
            <a:pPr marL="171450" indent="-171450">
              <a:buFontTx/>
              <a:buChar char="-"/>
            </a:pPr>
            <a:endParaRPr lang="fr-FR" baseline="0" dirty="0" smtClean="0"/>
          </a:p>
          <a:p>
            <a:pPr marL="0" indent="0">
              <a:buFontTx/>
              <a:buNone/>
            </a:pPr>
            <a:r>
              <a:rPr lang="fr-FR" baseline="0" dirty="0" smtClean="0"/>
              <a:t>---------- commentaire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Comme une couche LSTM prend comme entrée un vecteur de dimension 3, et les vecteur c et h sont de dimension 2, on utilise RépitVector pour transformer h et c en 3d</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Une autre couche LSTM qui prend comme entré les deux vecteur c et h, ensuite, chaque cellule retourne un vecteur h_bar ]</a:t>
            </a:r>
          </a:p>
          <a:p>
            <a:pPr marL="171450" indent="-171450">
              <a:buFontTx/>
              <a:buChar char="-"/>
            </a:pPr>
            <a:endParaRPr lang="fr-FR" baseline="0" dirty="0" smtClean="0"/>
          </a:p>
          <a:p>
            <a:pPr marL="171450" indent="-171450">
              <a:buFontTx/>
              <a:buChar char="-"/>
            </a:pPr>
            <a:endParaRPr lang="fr-FR" baseline="0" dirty="0" smtClean="0"/>
          </a:p>
          <a:p>
            <a:pPr marL="171450" indent="-171450">
              <a:buFontTx/>
              <a:buChar char="-"/>
            </a:pPr>
            <a:endParaRPr lang="fr-FR" baseline="0" dirty="0" smtClean="0"/>
          </a:p>
          <a:p>
            <a:pPr marL="171450" indent="-171450">
              <a:buFontTx/>
              <a:buChar char="-"/>
            </a:pPr>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17</a:t>
            </a:fld>
            <a:endParaRPr lang="fr-FR">
              <a:solidFill>
                <a:prstClr val="black"/>
              </a:solidFill>
            </a:endParaRPr>
          </a:p>
        </p:txBody>
      </p:sp>
    </p:spTree>
    <p:extLst>
      <p:ext uri="{BB962C8B-B14F-4D97-AF65-F5344CB8AC3E}">
        <p14:creationId xmlns="" xmlns:p14="http://schemas.microsoft.com/office/powerpoint/2010/main" val="3627763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Afin de généraliser notre</a:t>
            </a:r>
            <a:r>
              <a:rPr lang="fr-FR" baseline="0" dirty="0" smtClean="0"/>
              <a:t> approche, nous avons proposé le modèle mathématique suivant:</a:t>
            </a:r>
          </a:p>
          <a:p>
            <a:r>
              <a:rPr lang="fr-FR" baseline="0" dirty="0" smtClean="0"/>
              <a:t>Il prend comme entrées:</a:t>
            </a:r>
          </a:p>
          <a:p>
            <a:pPr marL="171450" indent="-171450">
              <a:buFontTx/>
              <a:buChar char="-"/>
            </a:pPr>
            <a:r>
              <a:rPr lang="fr-FR" baseline="0" dirty="0" smtClean="0"/>
              <a:t>Un cluster Kubernetes représenté par la liste des masters, workers, et l’ensemble des microservices</a:t>
            </a:r>
          </a:p>
          <a:p>
            <a:pPr marL="171450" indent="-171450">
              <a:buFontTx/>
              <a:buChar char="-"/>
            </a:pPr>
            <a:r>
              <a:rPr lang="fr-FR" baseline="0" dirty="0" smtClean="0"/>
              <a:t>Un microservice est représenté par : 1) le service pour exposer au réseau, 2) le déploiement pour automatiser l’installation, 3) la lise des volumes pour le stockage, 4) l ’ensemble des pods pour exécuter les conteneurs </a:t>
            </a:r>
          </a:p>
          <a:p>
            <a:pPr marL="171450" indent="-171450">
              <a:buFontTx/>
              <a:buChar char="-"/>
            </a:pPr>
            <a:r>
              <a:rPr lang="fr-FR" baseline="0" dirty="0" smtClean="0"/>
              <a:t>L’utilisation actuelle et prédite de CPU</a:t>
            </a:r>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18</a:t>
            </a:fld>
            <a:endParaRPr lang="fr-FR">
              <a:solidFill>
                <a:prstClr val="black"/>
              </a:solidFill>
            </a:endParaRPr>
          </a:p>
        </p:txBody>
      </p:sp>
    </p:spTree>
    <p:extLst>
      <p:ext uri="{BB962C8B-B14F-4D97-AF65-F5344CB8AC3E}">
        <p14:creationId xmlns="" xmlns:p14="http://schemas.microsoft.com/office/powerpoint/2010/main" val="1484198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171450" indent="-171450">
              <a:buFontTx/>
              <a:buChar char="-"/>
            </a:pPr>
            <a:r>
              <a:rPr lang="fr-FR" dirty="0" smtClean="0"/>
              <a:t>Le nombre de réplicas</a:t>
            </a:r>
            <a:r>
              <a:rPr lang="fr-FR" baseline="0" dirty="0" smtClean="0"/>
              <a:t> peut être définé en fonction de seuil de mise à l’échelle selon la formule suivante,</a:t>
            </a:r>
          </a:p>
          <a:p>
            <a:pPr marL="171450" indent="-171450">
              <a:buFontTx/>
              <a:buChar char="-"/>
            </a:pPr>
            <a:r>
              <a:rPr lang="fr-FR" baseline="0" dirty="0" smtClean="0"/>
              <a:t>L MSI représente Le nombre de dépassement du seuil de mise à l’échelle</a:t>
            </a:r>
          </a:p>
          <a:p>
            <a:pPr marL="171450" indent="-171450">
              <a:buFontTx/>
              <a:buChar char="-"/>
            </a:pPr>
            <a:r>
              <a:rPr lang="fr-FR" baseline="0" dirty="0" smtClean="0"/>
              <a:t>Theta représente Le nombre de prédiction avant d’appliquer la mise à l’échelle</a:t>
            </a:r>
          </a:p>
          <a:p>
            <a:pPr marL="171450" indent="-171450">
              <a:buFontTx/>
              <a:buChar char="-"/>
            </a:pPr>
            <a:endParaRPr lang="fr-FR" baseline="0" dirty="0" smtClean="0"/>
          </a:p>
          <a:p>
            <a:pPr marL="0" indent="0">
              <a:buFontTx/>
              <a:buNone/>
            </a:pPr>
            <a:r>
              <a:rPr lang="fr-FR" baseline="0" dirty="0" smtClean="0"/>
              <a:t>L’objectif de ce modèle et de minimiser la consommation de CPU, ainsi que le nombre de fois que </a:t>
            </a:r>
            <a:r>
              <a:rPr lang="fr-FR" baseline="0" smtClean="0"/>
              <a:t>cette consommation </a:t>
            </a:r>
            <a:r>
              <a:rPr lang="fr-FR" baseline="0" dirty="0" smtClean="0"/>
              <a:t>atteint le seuil de mise à l’échelle </a:t>
            </a:r>
          </a:p>
          <a:p>
            <a:pPr marL="0" indent="0">
              <a:buFontTx/>
              <a:buNone/>
            </a:pPr>
            <a:r>
              <a:rPr lang="fr-FR" baseline="0" dirty="0" smtClean="0"/>
              <a:t>En respectant quelques contraintes en terme de: 1) limitation de nombre de réplicas, 2) un pod doit appartenir à un seul microservice, 3) équilibrage de la charge après la mise à l’échelle</a:t>
            </a:r>
          </a:p>
          <a:p>
            <a:pPr marL="0" indent="0">
              <a:buFontTx/>
              <a:buNone/>
            </a:pPr>
            <a:endParaRPr lang="fr-FR" baseline="0" dirty="0" smtClean="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19</a:t>
            </a:fld>
            <a:endParaRPr lang="fr-FR">
              <a:solidFill>
                <a:prstClr val="black"/>
              </a:solidFill>
            </a:endParaRPr>
          </a:p>
        </p:txBody>
      </p:sp>
    </p:spTree>
    <p:extLst>
      <p:ext uri="{BB962C8B-B14F-4D97-AF65-F5344CB8AC3E}">
        <p14:creationId xmlns="" xmlns:p14="http://schemas.microsoft.com/office/powerpoint/2010/main" val="26849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baseline="0" dirty="0" smtClean="0"/>
              <a:t>La présentation est organisée comme suite:</a:t>
            </a:r>
          </a:p>
          <a:p>
            <a:pPr marL="171450" indent="-171450">
              <a:buFontTx/>
              <a:buChar char="-"/>
            </a:pPr>
            <a:r>
              <a:rPr lang="fr-FR" baseline="0" dirty="0" smtClean="0"/>
              <a:t>On va commencer par le contexte générale, </a:t>
            </a:r>
          </a:p>
          <a:p>
            <a:pPr marL="171450" indent="-171450">
              <a:buFontTx/>
              <a:buChar char="-"/>
            </a:pPr>
            <a:r>
              <a:rPr lang="fr-FR" baseline="0" dirty="0" smtClean="0"/>
              <a:t>Ensuite, nous présenterons les deux concepts : l’orchestration et la méthode de prédiction LSTM</a:t>
            </a:r>
          </a:p>
          <a:p>
            <a:pPr marL="171450" indent="-171450">
              <a:buFontTx/>
              <a:buChar char="-"/>
            </a:pPr>
            <a:r>
              <a:rPr lang="fr-FR" baseline="0" dirty="0" smtClean="0"/>
              <a:t>Apres, on va présenter notre conception et modèle mathématique, </a:t>
            </a:r>
          </a:p>
          <a:p>
            <a:pPr marL="171450" indent="-171450">
              <a:buFontTx/>
              <a:buChar char="-"/>
            </a:pPr>
            <a:r>
              <a:rPr lang="fr-FR" baseline="0" dirty="0" smtClean="0"/>
              <a:t>Ensuite, nous présenterons la plateforme ainsi que les tests et résultats </a:t>
            </a:r>
          </a:p>
          <a:p>
            <a:pPr marL="171450" indent="-171450">
              <a:buFontTx/>
              <a:buChar char="-"/>
            </a:pPr>
            <a:r>
              <a:rPr lang="fr-FR" baseline="0" dirty="0" smtClean="0"/>
              <a:t>Et finalement, nous terminerons par une conclusion et quelques perspectives</a:t>
            </a:r>
          </a:p>
          <a:p>
            <a:pPr marL="171450" indent="-171450">
              <a:buFontTx/>
              <a:buChar char="-"/>
            </a:pPr>
            <a:endParaRPr lang="fr-FR" baseline="0"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2</a:t>
            </a:fld>
            <a:endParaRPr lang="fr-FR" dirty="0">
              <a:solidFill>
                <a:prstClr val="black"/>
              </a:solidFill>
            </a:endParaRPr>
          </a:p>
        </p:txBody>
      </p:sp>
    </p:spTree>
    <p:extLst>
      <p:ext uri="{BB962C8B-B14F-4D97-AF65-F5344CB8AC3E}">
        <p14:creationId xmlns="" xmlns:p14="http://schemas.microsoft.com/office/powerpoint/2010/main" val="1467041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Afin</a:t>
            </a:r>
            <a:r>
              <a:rPr lang="fr-FR" baseline="0" dirty="0" smtClean="0"/>
              <a:t> de résoudre le modèle mathématique, n</a:t>
            </a:r>
            <a:r>
              <a:rPr lang="fr-FR" dirty="0" smtClean="0"/>
              <a:t>ous proposons l’algorithme MEAP,</a:t>
            </a:r>
            <a:r>
              <a:rPr lang="fr-FR" baseline="0" dirty="0" smtClean="0"/>
              <a:t> il fonctionne comme suite :</a:t>
            </a:r>
          </a:p>
          <a:p>
            <a:pPr marL="171450" indent="-171450">
              <a:buFontTx/>
              <a:buChar char="-"/>
            </a:pPr>
            <a:r>
              <a:rPr lang="fr-FR" baseline="0" dirty="0" smtClean="0"/>
              <a:t>On initialise le nombre de prédiction et le nombre de réplicas dans « S et R » respectivement, ensuite, </a:t>
            </a:r>
          </a:p>
          <a:p>
            <a:pPr marL="171450" indent="-171450">
              <a:buFontTx/>
              <a:buChar char="-"/>
            </a:pPr>
            <a:r>
              <a:rPr lang="fr-FR" baseline="0" dirty="0" smtClean="0"/>
              <a:t>La variable «S» sera incrémenté si l’utilisation prédite de CPU dépasse le seuil de mise à l’échelle </a:t>
            </a:r>
          </a:p>
          <a:p>
            <a:pPr marL="171450" indent="-171450">
              <a:buFontTx/>
              <a:buChar char="-"/>
            </a:pPr>
            <a:r>
              <a:rPr lang="fr-FR" baseline="0" dirty="0" smtClean="0"/>
              <a:t>La mise à l’échelle est déclenché si la variable «S» dépasse «theta»</a:t>
            </a:r>
          </a:p>
          <a:p>
            <a:pPr marL="171450" indent="-171450">
              <a:buFontTx/>
              <a:buChar char="-"/>
            </a:pPr>
            <a:r>
              <a:rPr lang="fr-FR" baseline="0" dirty="0" smtClean="0"/>
              <a:t>Finalement, ce dernier bloc est pour déterminer le nombre de dépassement de seuil non détecté par MEAP</a:t>
            </a:r>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20</a:t>
            </a:fld>
            <a:endParaRPr lang="fr-FR">
              <a:solidFill>
                <a:prstClr val="black"/>
              </a:solidFill>
            </a:endParaRPr>
          </a:p>
        </p:txBody>
      </p:sp>
    </p:spTree>
    <p:extLst>
      <p:ext uri="{BB962C8B-B14F-4D97-AF65-F5344CB8AC3E}">
        <p14:creationId xmlns="" xmlns:p14="http://schemas.microsoft.com/office/powerpoint/2010/main" val="2509313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Nous présentons dans</a:t>
            </a:r>
            <a:r>
              <a:rPr lang="fr-FR" baseline="0" dirty="0" smtClean="0"/>
              <a:t> ce qui suit la plateforme implémentée ainsi que les tests et résultats,</a:t>
            </a:r>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21</a:t>
            </a:fld>
            <a:endParaRPr lang="fr-FR">
              <a:solidFill>
                <a:prstClr val="black"/>
              </a:solidFill>
            </a:endParaRPr>
          </a:p>
        </p:txBody>
      </p:sp>
    </p:spTree>
    <p:extLst>
      <p:ext uri="{BB962C8B-B14F-4D97-AF65-F5344CB8AC3E}">
        <p14:creationId xmlns="" xmlns:p14="http://schemas.microsoft.com/office/powerpoint/2010/main" val="325295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La figure suivante représente la plateforme MEAP, que nous avons implémenté et déployé</a:t>
            </a:r>
            <a:r>
              <a:rPr lang="fr-FR" baseline="0" dirty="0" smtClean="0"/>
              <a:t> sur Kubernetes, elle se compose des éléments suivants :</a:t>
            </a:r>
          </a:p>
          <a:p>
            <a:pPr marL="171450" indent="-171450">
              <a:buFontTx/>
              <a:buChar char="-"/>
            </a:pPr>
            <a:r>
              <a:rPr lang="fr-FR" baseline="0" dirty="0" smtClean="0"/>
              <a:t>Cpu_usage_training_model,csv:</a:t>
            </a:r>
            <a:r>
              <a:rPr lang="fr-FR" baseline="0" dirty="0"/>
              <a:t> </a:t>
            </a:r>
            <a:r>
              <a:rPr lang="fr-FR" baseline="0" dirty="0" smtClean="0"/>
              <a:t>c’est un fichier contenant le modèle d’entrainement initiale </a:t>
            </a:r>
          </a:p>
          <a:p>
            <a:pPr marL="171450" indent="-171450">
              <a:buFontTx/>
              <a:buChar char="-"/>
            </a:pPr>
            <a:r>
              <a:rPr lang="fr-FR" baseline="0" dirty="0" smtClean="0"/>
              <a:t>Le script load_cpu_usage_training_model: pour charger le modèle d’entrainement depuis le fichier CSV vers un meaasurement dans influxDB (cpu_usage_training_model)</a:t>
            </a:r>
          </a:p>
          <a:p>
            <a:pPr marL="171450" indent="-171450">
              <a:buFontTx/>
              <a:buChar char="-"/>
            </a:pPr>
            <a:r>
              <a:rPr lang="fr-FR" baseline="0" dirty="0" smtClean="0"/>
              <a:t>Le script monitor_cpu,py: pour stresser le CPU du pod «Pas-ss-0» en utilisant stress-ng, ensuite monitorer la consommation des ressources, et sauvegarder dans le measurement «monitored_cpu_usage»</a:t>
            </a:r>
          </a:p>
          <a:p>
            <a:pPr marL="171450" indent="-171450">
              <a:buFontTx/>
              <a:buChar char="-"/>
            </a:pPr>
            <a:r>
              <a:rPr lang="fr-FR" baseline="0" dirty="0" smtClean="0"/>
              <a:t>Le script many_to_many,py: pour trouver les meilleurs paramètre pour le modèle d’entrainement</a:t>
            </a:r>
          </a:p>
          <a:p>
            <a:pPr marL="171450" indent="-171450">
              <a:buFontTx/>
              <a:buChar char="-"/>
            </a:pPr>
            <a:r>
              <a:rPr lang="fr-FR" baseline="0" dirty="0" smtClean="0"/>
              <a:t>Le script «build_model,py» pour entrainer continuellement le modèle LSTM à travers les deux measurements «cpu_usage_training_model» et «monitored_cpu_usage», et sauvegarder le modèle LSTM entrainé dans «lstm_model,h5» </a:t>
            </a:r>
          </a:p>
          <a:p>
            <a:pPr marL="171450" indent="-171450">
              <a:buFontTx/>
              <a:buChar char="-"/>
            </a:pPr>
            <a:r>
              <a:rPr lang="fr-FR" baseline="0" dirty="0" smtClean="0"/>
              <a:t>Le script autoscaler </a:t>
            </a:r>
            <a:r>
              <a:rPr lang="fr-FR" dirty="0" smtClean="0"/>
              <a:t>pour </a:t>
            </a:r>
            <a:r>
              <a:rPr lang="fr-FR" baseline="0" dirty="0" smtClean="0"/>
              <a:t>mettre à l’échelle le pod pas-ss-0 en utilisant le modèle de prédiction sauvegardé et le measurement influxDB monitored_cpu_usage</a:t>
            </a:r>
          </a:p>
          <a:p>
            <a:pPr marL="171450" indent="-171450">
              <a:buFontTx/>
              <a:buChar char="-"/>
            </a:pPr>
            <a:r>
              <a:rPr lang="fr-FR" baseline="0" dirty="0" smtClean="0"/>
              <a:t>Finalement, pour la visualisation des données actuelles et prédites, on a utilisé l’outil grafana </a:t>
            </a:r>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22</a:t>
            </a:fld>
            <a:endParaRPr lang="fr-FR">
              <a:solidFill>
                <a:prstClr val="black"/>
              </a:solidFill>
            </a:endParaRPr>
          </a:p>
        </p:txBody>
      </p:sp>
    </p:spTree>
    <p:extLst>
      <p:ext uri="{BB962C8B-B14F-4D97-AF65-F5344CB8AC3E}">
        <p14:creationId xmlns="" xmlns:p14="http://schemas.microsoft.com/office/powerpoint/2010/main" val="2837264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Nous</a:t>
            </a:r>
            <a:r>
              <a:rPr lang="fr-FR" baseline="0" dirty="0" smtClean="0"/>
              <a:t> avons installé un cluster d’orchestration via Kubernetes, composé de deux machine virtuelles en utilisant VirtualBox et Ubuntu, Kubernetes utilise comme container runtime Docker, ainsi que calico pour communiquer entre l’ensemble des pods, pour visualiser les données nous avons utilisé Grafana, nous avons utilisé helm pour autommatiser l’installation de influxDB, afin de monitorer l’utilisation des ressources nous avons activé MetricServer, les script sont dévlopé en utilisant python, le modèle LSTM a été créé en utilisant les bibliothèques ; Keras, tenseflow et numpy, et finalement nous avons utilisé Stress-ng pour stresser les ressources et la bibliothèque matplotlib pour déssiner les figures de test et résultats,</a:t>
            </a:r>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23</a:t>
            </a:fld>
            <a:endParaRPr lang="fr-FR">
              <a:solidFill>
                <a:prstClr val="black"/>
              </a:solidFill>
            </a:endParaRPr>
          </a:p>
        </p:txBody>
      </p:sp>
    </p:spTree>
    <p:extLst>
      <p:ext uri="{BB962C8B-B14F-4D97-AF65-F5344CB8AC3E}">
        <p14:creationId xmlns="" xmlns:p14="http://schemas.microsoft.com/office/powerpoint/2010/main" val="3671643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Dans ce qui suit,</a:t>
            </a:r>
            <a:r>
              <a:rPr lang="fr-FR" baseline="0" dirty="0" smtClean="0"/>
              <a:t> on va évaluer le modèle de prédiction LSTM encodeur décodeur, ensuite, on va évaluer l’approche de mise à l’échelle automatique et prédictive MEAP,</a:t>
            </a:r>
          </a:p>
          <a:p>
            <a:pPr marL="171450" indent="-171450">
              <a:buFontTx/>
              <a:buChar char="-"/>
            </a:pPr>
            <a:r>
              <a:rPr lang="fr-FR" baseline="0" dirty="0" smtClean="0"/>
              <a:t>Pour l’évaluation du modèle de prédiction LSTM, nous avons choisi la méthode RMSE,</a:t>
            </a:r>
          </a:p>
          <a:p>
            <a:pPr marL="171450" indent="-171450">
              <a:buFontTx/>
              <a:buChar char="-"/>
            </a:pPr>
            <a:r>
              <a:rPr lang="fr-FR" baseline="0" dirty="0" smtClean="0"/>
              <a:t>Il est à noter que, dans notre travail, nous estimons les valeurs de RMSE en suivant deux approches, </a:t>
            </a:r>
          </a:p>
          <a:p>
            <a:pPr marL="0" indent="0">
              <a:buFontTx/>
              <a:buNone/>
            </a:pPr>
            <a:r>
              <a:rPr lang="fr-FR" baseline="0" dirty="0" smtClean="0"/>
              <a:t>1- RMSE Globale, dans lequel on estime le RMSE entre une séquence de valeurs réelles et une autre séquence de valeur prédite, représentant toutes les périodes dans les séquences,</a:t>
            </a:r>
          </a:p>
          <a:p>
            <a:pPr marL="0" indent="0">
              <a:buFontTx/>
              <a:buNone/>
            </a:pPr>
            <a:r>
              <a:rPr lang="fr-FR" baseline="0" dirty="0" smtClean="0"/>
              <a:t>2- RMSE par Période, dans lequel on estime le RMSE entre une séquence de valeurs réelles et une autre séquence de valeur prédite, période par période</a:t>
            </a:r>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24</a:t>
            </a:fld>
            <a:endParaRPr lang="fr-FR">
              <a:solidFill>
                <a:prstClr val="black"/>
              </a:solidFill>
            </a:endParaRPr>
          </a:p>
        </p:txBody>
      </p:sp>
    </p:spTree>
    <p:extLst>
      <p:ext uri="{BB962C8B-B14F-4D97-AF65-F5344CB8AC3E}">
        <p14:creationId xmlns="" xmlns:p14="http://schemas.microsoft.com/office/powerpoint/2010/main" val="1808838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La figure à</a:t>
            </a:r>
            <a:r>
              <a:rPr lang="fr-FR" baseline="0" dirty="0" smtClean="0"/>
              <a:t> gauche </a:t>
            </a:r>
            <a:r>
              <a:rPr lang="fr-FR" dirty="0" smtClean="0"/>
              <a:t>représente l'évolution de RMSE en changeant la taille du batch d'entraînement. On remarque que, plus la taille du batch d'entraînement est élevé, plus la prédiction devient mauvaise,</a:t>
            </a:r>
            <a:r>
              <a:rPr lang="fr-FR" baseline="0" dirty="0" smtClean="0"/>
              <a:t> </a:t>
            </a:r>
          </a:p>
          <a:p>
            <a:r>
              <a:rPr lang="fr-FR" dirty="0" smtClean="0"/>
              <a:t>on remarque aussi que la meilleure valeur du batch d'entraînement parmi les valeurs que nous avons essayées est "32", car elle correspond à la plus petite valeur du RMSE. Sachant que jusqu'ici nous avons choisi les valeurs des autres paramètres d'une manière spéculative [ epoch = 20, la taille du vecteur "h" = 200, timesteps = 10].</a:t>
            </a:r>
          </a:p>
          <a:p>
            <a:endParaRPr lang="fr-FR" dirty="0" smtClean="0"/>
          </a:p>
          <a:p>
            <a:r>
              <a:rPr lang="fr-FR" dirty="0" smtClean="0"/>
              <a:t>La figure à droite représente l'évolution de RMSE</a:t>
            </a:r>
            <a:r>
              <a:rPr lang="fr-FR" baseline="0" dirty="0" smtClean="0"/>
              <a:t> </a:t>
            </a:r>
            <a:r>
              <a:rPr lang="fr-FR" dirty="0" smtClean="0"/>
              <a:t>par période en utilisant le batch size "32" correspondant au meilleur RMSE trouvé</a:t>
            </a:r>
            <a:r>
              <a:rPr lang="fr-FR" baseline="0" dirty="0" smtClean="0"/>
              <a:t> dans la figure à gauche</a:t>
            </a:r>
            <a:r>
              <a:rPr lang="fr-FR" dirty="0" smtClean="0"/>
              <a:t>. On remarque que la précision de prédiction s'améliore pour les cellules LSTM les plus loin, contrairement à celles les plus proches, ce qui signifie que la partie long terme du LSTM performe mieux que la partie short terme. </a:t>
            </a:r>
          </a:p>
          <a:p>
            <a:endParaRPr lang="fr-FR" dirty="0" smtClean="0"/>
          </a:p>
          <a:p>
            <a:endParaRPr lang="fr-FR"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25</a:t>
            </a:fld>
            <a:endParaRPr lang="fr-FR">
              <a:solidFill>
                <a:prstClr val="black"/>
              </a:solidFill>
            </a:endParaRPr>
          </a:p>
        </p:txBody>
      </p:sp>
    </p:spTree>
    <p:extLst>
      <p:ext uri="{BB962C8B-B14F-4D97-AF65-F5344CB8AC3E}">
        <p14:creationId xmlns="" xmlns:p14="http://schemas.microsoft.com/office/powerpoint/2010/main" val="1343229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La figure à gauche représente l'évolution de RMSE en changeant la taille d'epoch d'entraînement et en utilisant le batch size "32"  correspondant au meilleur RMSE</a:t>
            </a:r>
            <a:r>
              <a:rPr lang="fr-FR" baseline="0" dirty="0" smtClean="0"/>
              <a:t> trouvé précédemment</a:t>
            </a:r>
            <a:r>
              <a:rPr lang="fr-FR" dirty="0" smtClean="0"/>
              <a:t> ,on remarque que les valeurs d'epoch très petites ne donnent pas de bonnes prédictions, on remarque aussi que la meilleure valeur de la taille d'epoch parmi les valeurs que nous avons essayées est "24", car elle correspond à la plus petite valeur du RMSE</a:t>
            </a:r>
            <a:r>
              <a:rPr lang="fr-FR" baseline="0" dirty="0" smtClean="0"/>
              <a:t> </a:t>
            </a:r>
            <a:r>
              <a:rPr lang="fr-FR" dirty="0" smtClean="0"/>
              <a:t>. Sachant que jusqu'ici nous avons choisi les valeurs des autres paramètres d'une manière spéculative [taille du vecteur "h" = 200, timesteps = 10].</a:t>
            </a:r>
          </a:p>
          <a:p>
            <a:endParaRPr lang="fr-FR" dirty="0" smtClean="0"/>
          </a:p>
          <a:p>
            <a:r>
              <a:rPr lang="fr-FR" dirty="0" smtClean="0"/>
              <a:t>La figure</a:t>
            </a:r>
            <a:r>
              <a:rPr lang="fr-FR" baseline="0" dirty="0" smtClean="0"/>
              <a:t> à droite </a:t>
            </a:r>
            <a:r>
              <a:rPr lang="fr-FR" dirty="0" smtClean="0"/>
              <a:t>représente l'évolution de RMSE</a:t>
            </a:r>
            <a:r>
              <a:rPr lang="fr-FR" baseline="0" dirty="0" smtClean="0"/>
              <a:t> </a:t>
            </a:r>
            <a:r>
              <a:rPr lang="fr-FR" dirty="0" smtClean="0"/>
              <a:t>par période en utilisant le batch size "32" et l'epoch "24" correspondants au meilleurs RMSE trouvés dans la figure à gauche. On remarque, similairement au résultat précédant, que la précision de prédiction s'améliore pour les cellules LSTM les plus loin, contrairement à celles les plus proches, ce qui signifie que la partie long terme du LSTM</a:t>
            </a:r>
            <a:r>
              <a:rPr lang="fr-FR" baseline="0" dirty="0" smtClean="0"/>
              <a:t> </a:t>
            </a:r>
            <a:r>
              <a:rPr lang="fr-FR" dirty="0" smtClean="0"/>
              <a:t>performe mieux que la partie short terme. </a:t>
            </a:r>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26</a:t>
            </a:fld>
            <a:endParaRPr lang="fr-FR">
              <a:solidFill>
                <a:prstClr val="black"/>
              </a:solidFill>
            </a:endParaRPr>
          </a:p>
        </p:txBody>
      </p:sp>
    </p:spTree>
    <p:extLst>
      <p:ext uri="{BB962C8B-B14F-4D97-AF65-F5344CB8AC3E}">
        <p14:creationId xmlns="" xmlns:p14="http://schemas.microsoft.com/office/powerpoint/2010/main" val="310044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La figure à</a:t>
            </a:r>
            <a:r>
              <a:rPr lang="fr-FR" baseline="0" dirty="0" smtClean="0"/>
              <a:t> gauche </a:t>
            </a:r>
            <a:r>
              <a:rPr lang="fr-FR" dirty="0" smtClean="0"/>
              <a:t>représente l'évolution de RMSE en changeant la taille du</a:t>
            </a:r>
            <a:r>
              <a:rPr lang="fr-FR" baseline="0" dirty="0" smtClean="0"/>
              <a:t> </a:t>
            </a:r>
            <a:r>
              <a:rPr lang="fr-FR" dirty="0" smtClean="0"/>
              <a:t>batch d'entraînement en utilisant la taille d'epoch 24 correspondante au meilleur RMSE trouvé sur l'expérience précédente. </a:t>
            </a:r>
          </a:p>
          <a:p>
            <a:r>
              <a:rPr lang="fr-FR" dirty="0" smtClean="0"/>
              <a:t>On remarque qu'il existe une autre valeur pour le batch d'entraînement qui nous donne une valeur plus petite de RMSE</a:t>
            </a:r>
            <a:r>
              <a:rPr lang="fr-FR" baseline="0" dirty="0" smtClean="0"/>
              <a:t> </a:t>
            </a:r>
            <a:r>
              <a:rPr lang="fr-FR" dirty="0" smtClean="0"/>
              <a:t>. À partir de ce résultat, on peut prendre les paramètres: "Batch_size: 16, epoch = 24", Sachant que jusqu'ici nous avons choisi les valeurs des autres paramètres d'une manière spéculative  [ taille du vecteur "h" = 200, timesteps = 10]. </a:t>
            </a:r>
          </a:p>
          <a:p>
            <a:endParaRPr lang="fr-FR" dirty="0" smtClean="0"/>
          </a:p>
          <a:p>
            <a:r>
              <a:rPr lang="fr-FR" dirty="0" smtClean="0"/>
              <a:t>La figure à</a:t>
            </a:r>
            <a:r>
              <a:rPr lang="fr-FR" baseline="0" dirty="0" smtClean="0"/>
              <a:t> droite </a:t>
            </a:r>
            <a:r>
              <a:rPr lang="fr-FR" dirty="0" smtClean="0"/>
              <a:t>représente l'évolution de RMSE par période en utilisant le batch size "16" et l'epoch "24" correspondants au meilleurs RMSE trouvé ,</a:t>
            </a:r>
            <a:r>
              <a:rPr lang="fr-FR" baseline="0" dirty="0" smtClean="0"/>
              <a:t> </a:t>
            </a:r>
            <a:r>
              <a:rPr lang="fr-FR" dirty="0" smtClean="0"/>
              <a:t>On remarque, similairement au résultat précédant, que la précision de prédiction s'améliore pour les cellules LSTM</a:t>
            </a:r>
            <a:r>
              <a:rPr lang="fr-FR" baseline="0" dirty="0" smtClean="0"/>
              <a:t> </a:t>
            </a:r>
            <a:r>
              <a:rPr lang="fr-FR" dirty="0" smtClean="0"/>
              <a:t>les plus loin, contrairement à celles les plus proches, ce qui signifie que la partie long terme du LSTM performe mieux que la partie short terme.</a:t>
            </a:r>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27</a:t>
            </a:fld>
            <a:endParaRPr lang="fr-FR">
              <a:solidFill>
                <a:prstClr val="black"/>
              </a:solidFill>
            </a:endParaRPr>
          </a:p>
        </p:txBody>
      </p:sp>
    </p:spTree>
    <p:extLst>
      <p:ext uri="{BB962C8B-B14F-4D97-AF65-F5344CB8AC3E}">
        <p14:creationId xmlns="" xmlns:p14="http://schemas.microsoft.com/office/powerpoint/2010/main" val="1481310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La figure à</a:t>
            </a:r>
            <a:r>
              <a:rPr lang="fr-FR" baseline="0" dirty="0" smtClean="0"/>
              <a:t> gauche </a:t>
            </a:r>
            <a:r>
              <a:rPr lang="fr-FR" dirty="0" smtClean="0"/>
              <a:t>représente l'évolution de RMSE en changeant la taille du vecteur "h". On remarque que plus la taille du vecteur "h" est élevé, plus la prédiction devient mieux, on remarque aussi que la meilleure valeur du vecteur "h" parmi les valeurs que nous avons essayées est "180" Car elle correspond à la plus petite valeur du RMSE. Cela est expliqué par le fait que la taille du vecteur "H" représente le nombre de neurones à concaténer avec ceux de l'entrée "X" dans chaque cellule LSTM, et l'augmentation du nombre de neurones implique l'augmentation du nombre de poids "W", ce qui augmente la possibilité de détecter plus de caractéristiques dans chaque séquence. </a:t>
            </a:r>
          </a:p>
          <a:p>
            <a:endParaRPr lang="fr-FR" dirty="0" smtClean="0"/>
          </a:p>
          <a:p>
            <a:r>
              <a:rPr lang="fr-FR" dirty="0" smtClean="0"/>
              <a:t>La figure à</a:t>
            </a:r>
            <a:r>
              <a:rPr lang="fr-FR" baseline="0" dirty="0" smtClean="0"/>
              <a:t> droite </a:t>
            </a:r>
            <a:r>
              <a:rPr lang="fr-FR" dirty="0" smtClean="0"/>
              <a:t>représente l'évolution de RMSE</a:t>
            </a:r>
            <a:r>
              <a:rPr lang="fr-FR" baseline="0" dirty="0" smtClean="0"/>
              <a:t> </a:t>
            </a:r>
            <a:r>
              <a:rPr lang="fr-FR" dirty="0" smtClean="0"/>
              <a:t>par période en utilisant le batch size "16" et l'epoch "24" et la taille du vecteur "h": "180" correspondants au meilleurs RMSE</a:t>
            </a:r>
            <a:r>
              <a:rPr lang="fr-FR" baseline="0" dirty="0" smtClean="0"/>
              <a:t> trouvés précédemment,</a:t>
            </a:r>
          </a:p>
          <a:p>
            <a:r>
              <a:rPr lang="fr-FR" dirty="0" smtClean="0"/>
              <a:t>On remarque, contrairement au résultats précédents, que la précision de prédiction se dégrade pour les cellules LSTM les plus loin, contrairement à celles les plus proches, ce qui signifie que la partie short terme du LSTM performe mieux que la partie long terme, </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28</a:t>
            </a:fld>
            <a:endParaRPr lang="fr-FR">
              <a:solidFill>
                <a:prstClr val="black"/>
              </a:solidFill>
            </a:endParaRPr>
          </a:p>
        </p:txBody>
      </p:sp>
    </p:spTree>
    <p:extLst>
      <p:ext uri="{BB962C8B-B14F-4D97-AF65-F5344CB8AC3E}">
        <p14:creationId xmlns="" xmlns:p14="http://schemas.microsoft.com/office/powerpoint/2010/main" val="823084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La figure à gauche représente l’évolution de RMSE en changeant la taille de la séquence à prédire (timesteps), et en utilisant les paramètres trouvés dans les résultats précédents (batch_size = 16, epoch = 24, vecteur h = 180). </a:t>
            </a:r>
          </a:p>
          <a:p>
            <a:r>
              <a:rPr lang="fr-FR" dirty="0" smtClean="0"/>
              <a:t>On remarque que la précision de prédiction s‘améliore continuellement jusqu’à ou timesteps = 9,  cela explique pour quoi dans la plupart des expériences précédentes la précision de prédiction s‘améliore pour les cellules les plus loin.</a:t>
            </a:r>
          </a:p>
          <a:p>
            <a:endParaRPr lang="fr-FR" dirty="0" smtClean="0"/>
          </a:p>
          <a:p>
            <a:r>
              <a:rPr lang="fr-FR" dirty="0" smtClean="0"/>
              <a:t>la figure à</a:t>
            </a:r>
            <a:r>
              <a:rPr lang="fr-FR" baseline="0" dirty="0" smtClean="0"/>
              <a:t> droite </a:t>
            </a:r>
            <a:r>
              <a:rPr lang="fr-FR" dirty="0" smtClean="0"/>
              <a:t>représente l'évolution de RMSE par période en utilisant le batch size "16" et l'epoch "24" et la taille du vecteur "h": "180" et timesteps :"9" correspondants au meilleurs RMSE trouvé</a:t>
            </a:r>
            <a:r>
              <a:rPr lang="fr-FR" baseline="0" dirty="0" smtClean="0"/>
              <a:t> précédemment,</a:t>
            </a:r>
          </a:p>
          <a:p>
            <a:r>
              <a:rPr lang="fr-FR" dirty="0" smtClean="0"/>
              <a:t>On remarque, contrairement à tous les résultats précédents, que la précision de prédiction est plus ou moins stable, ce qui signifie que les deux parties du LSTM: long et short performent bien.</a:t>
            </a:r>
          </a:p>
          <a:p>
            <a:endParaRPr lang="fr-FR"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29</a:t>
            </a:fld>
            <a:endParaRPr lang="fr-FR">
              <a:solidFill>
                <a:prstClr val="black"/>
              </a:solidFill>
            </a:endParaRPr>
          </a:p>
        </p:txBody>
      </p:sp>
    </p:spTree>
    <p:extLst>
      <p:ext uri="{BB962C8B-B14F-4D97-AF65-F5344CB8AC3E}">
        <p14:creationId xmlns="" xmlns:p14="http://schemas.microsoft.com/office/powerpoint/2010/main" val="755614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r>
              <a:rPr lang="fr-FR" sz="1800" b="0" i="0" u="none" strike="noStrike" kern="1200" baseline="0" dirty="0" smtClean="0">
                <a:solidFill>
                  <a:schemeClr val="tx1"/>
                </a:solidFill>
                <a:latin typeface="+mn-lt"/>
                <a:ea typeface="+mn-ea"/>
                <a:cs typeface="+mn-cs"/>
              </a:rPr>
              <a:t>Avec l’augmentation importante de la demande de trafic ainsi que les services fortement consommateurs de ressources tels que les services d’apprentissage automatique, le cloud computing, en utilisant la virtualisation, est adopté comme un acteur principal pour offrir la flexibilité nécessaire et la qualité de service requise. Traditionnellement, pour gérer les MV sur le cloud, la virtualisation basée sur un hyperviseur était utilisée.</a:t>
            </a:r>
            <a:endParaRPr lang="fr-FR" sz="1800"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3</a:t>
            </a:fld>
            <a:endParaRPr lang="fr-FR" dirty="0">
              <a:solidFill>
                <a:prstClr val="black"/>
              </a:solidFill>
            </a:endParaRPr>
          </a:p>
        </p:txBody>
      </p:sp>
    </p:spTree>
    <p:extLst>
      <p:ext uri="{BB962C8B-B14F-4D97-AF65-F5344CB8AC3E}">
        <p14:creationId xmlns="" xmlns:p14="http://schemas.microsoft.com/office/powerpoint/2010/main" val="14670417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Cette figure représente l'évolution de RMSE</a:t>
            </a:r>
            <a:r>
              <a:rPr lang="fr-FR" baseline="0" dirty="0" smtClean="0"/>
              <a:t> </a:t>
            </a:r>
            <a:r>
              <a:rPr lang="fr-FR" dirty="0" smtClean="0"/>
              <a:t>en changeant la valeur du taux d'apprentissage alpha (Learning Rate). On remarque que la meilleure valeur du RMSE corresponde à la valeur de taux d'apprentissage alpha: "0.01". Cela peut être expliqué par le fait que, attribuer des valeurs plus petites à alpha dégrade la prédiction, car le processus d'entraînement devient très long. D'un autre coté, attribuer les valeurs plus grandes à alpha, dégrade aussi la prédiction, car la fonction "loss" ne converge pas.</a:t>
            </a:r>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30</a:t>
            </a:fld>
            <a:endParaRPr lang="fr-FR">
              <a:solidFill>
                <a:prstClr val="black"/>
              </a:solidFill>
            </a:endParaRPr>
          </a:p>
        </p:txBody>
      </p:sp>
    </p:spTree>
    <p:extLst>
      <p:ext uri="{BB962C8B-B14F-4D97-AF65-F5344CB8AC3E}">
        <p14:creationId xmlns="" xmlns:p14="http://schemas.microsoft.com/office/powerpoint/2010/main" val="857365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La figure à</a:t>
            </a:r>
            <a:r>
              <a:rPr lang="fr-FR" baseline="0" dirty="0" smtClean="0"/>
              <a:t> gauche</a:t>
            </a:r>
            <a:r>
              <a:rPr lang="fr-FR" dirty="0" smtClean="0"/>
              <a:t> représente la consommation de CPU avec et sans prédiction, en utilisant pour la prédiction le modèle LSTM déjà entraîné avec les meilleurs paramètres trouvés précédemment (Batch size = 16, Epoch = 24, Vecteur "h" = 180, Timesteps = "10"). </a:t>
            </a:r>
            <a:r>
              <a:rPr lang="fr-FR" baseline="0" dirty="0" smtClean="0"/>
              <a:t> Comme montre la ligne verte on</a:t>
            </a:r>
            <a:r>
              <a:rPr lang="fr-FR" dirty="0" smtClean="0"/>
              <a:t> remarque que l'activation de la prédiction améliore beaucoup la consommation de CPU, en comparant avec celle où la prédiction est désactivée. De plus, on peut remarquer que la consommation de CPU en activant la prédiction n'atteint jamais le seuil fixé 85</a:t>
            </a:r>
            <a:r>
              <a:rPr lang="fr-FR" baseline="0" dirty="0" smtClean="0"/>
              <a:t> </a:t>
            </a:r>
            <a:r>
              <a:rPr lang="fr-FR" dirty="0" smtClean="0"/>
              <a:t>%.</a:t>
            </a:r>
          </a:p>
          <a:p>
            <a:endParaRPr lang="fr-FR" dirty="0" smtClean="0"/>
          </a:p>
          <a:p>
            <a:r>
              <a:rPr lang="fr-FR" dirty="0" smtClean="0"/>
              <a:t>la figure</a:t>
            </a:r>
            <a:r>
              <a:rPr lang="fr-FR" baseline="0" dirty="0" smtClean="0"/>
              <a:t> à droite</a:t>
            </a:r>
            <a:r>
              <a:rPr lang="fr-FR" dirty="0" smtClean="0"/>
              <a:t> représente les valeurs maximales de consommation de CPU en variant la valeur de seuil de mise à l'échelle. On remarque plus on augmente la valeur du seuil, plus la consommation de CPU augmente, ce qui impacte les performances. De ce fait, nous avons choisi la valeur du seuil de mise à l'échelle "85</a:t>
            </a:r>
            <a:r>
              <a:rPr lang="fr-FR" baseline="0" dirty="0" smtClean="0"/>
              <a:t> </a:t>
            </a:r>
            <a:r>
              <a:rPr lang="fr-FR" dirty="0" smtClean="0"/>
              <a:t>%". Cependant, il existe un nombre infini de valeurs qu'on doit tester, ce qui motive à laisser cette question ouverte pour qu'elle soit traitée comme perspective. </a:t>
            </a:r>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31</a:t>
            </a:fld>
            <a:endParaRPr lang="fr-FR">
              <a:solidFill>
                <a:prstClr val="black"/>
              </a:solidFill>
            </a:endParaRPr>
          </a:p>
        </p:txBody>
      </p:sp>
    </p:spTree>
    <p:extLst>
      <p:ext uri="{BB962C8B-B14F-4D97-AF65-F5344CB8AC3E}">
        <p14:creationId xmlns="" xmlns:p14="http://schemas.microsoft.com/office/powerpoint/2010/main" val="3637030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La figure suivante montre la philosophie derrière notre approche proposée MEAP, dans laquelle on démontre l'évolution de la consommation de CPU ainsi que le nombre de réplicas du microservice "Pas-ss-0". </a:t>
            </a:r>
          </a:p>
          <a:p>
            <a:r>
              <a:rPr lang="fr-FR" dirty="0" smtClean="0"/>
              <a:t>On peut bien remarquer que MEAP pro-activement met à l'échelle le microservices "Pas-ss-0", ce qui mène à minimiser la consommation du CPU, où l'utilisation du CPU n'atteint jamais le seuil de "85</a:t>
            </a:r>
            <a:r>
              <a:rPr lang="fr-FR" baseline="0" dirty="0" smtClean="0"/>
              <a:t> </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32</a:t>
            </a:fld>
            <a:endParaRPr lang="fr-FR">
              <a:solidFill>
                <a:prstClr val="black"/>
              </a:solidFill>
            </a:endParaRPr>
          </a:p>
        </p:txBody>
      </p:sp>
    </p:spTree>
    <p:extLst>
      <p:ext uri="{BB962C8B-B14F-4D97-AF65-F5344CB8AC3E}">
        <p14:creationId xmlns="" xmlns:p14="http://schemas.microsoft.com/office/powerpoint/2010/main" val="35817673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33</a:t>
            </a:fld>
            <a:endParaRPr lang="fr-FR">
              <a:solidFill>
                <a:prstClr val="black"/>
              </a:solidFill>
            </a:endParaRPr>
          </a:p>
        </p:txBody>
      </p:sp>
    </p:spTree>
    <p:extLst>
      <p:ext uri="{BB962C8B-B14F-4D97-AF65-F5344CB8AC3E}">
        <p14:creationId xmlns="" xmlns:p14="http://schemas.microsoft.com/office/powerpoint/2010/main" val="2390859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fontScale="77500" lnSpcReduction="20000"/>
          </a:bodyPr>
          <a:lstStyle/>
          <a:p>
            <a:r>
              <a:rPr lang="fr-FR" dirty="0" smtClean="0"/>
              <a:t>Pour conclure, dans ce travail, nous avons proposé et évalué le système de mise à l'échelle automatique et prédictive MEAP, dans</a:t>
            </a:r>
            <a:r>
              <a:rPr lang="fr-FR" baseline="0" dirty="0" smtClean="0"/>
              <a:t> lequel nous avons effectué les points suivants </a:t>
            </a:r>
            <a:r>
              <a:rPr lang="fr-FR" dirty="0" smtClean="0"/>
              <a:t>:</a:t>
            </a:r>
          </a:p>
          <a:p>
            <a:pPr marL="114300" lvl="1" indent="-114300" defTabSz="622300">
              <a:lnSpc>
                <a:spcPct val="90000"/>
              </a:lnSpc>
              <a:spcBef>
                <a:spcPct val="0"/>
              </a:spcBef>
              <a:spcAft>
                <a:spcPct val="15000"/>
              </a:spcAft>
              <a:buFontTx/>
              <a:buChar char="••"/>
            </a:pPr>
            <a:r>
              <a:rPr lang="fr-FR" sz="1600" dirty="0" smtClean="0">
                <a:solidFill>
                  <a:srgbClr val="124191">
                    <a:hueOff val="0"/>
                    <a:satOff val="0"/>
                    <a:lumOff val="0"/>
                    <a:alphaOff val="0"/>
                  </a:srgbClr>
                </a:solidFill>
                <a:latin typeface="Nokia Pure Text Light"/>
              </a:rPr>
              <a:t>Étude</a:t>
            </a:r>
            <a:r>
              <a:rPr lang="en-US" sz="1600" dirty="0" smtClean="0">
                <a:solidFill>
                  <a:srgbClr val="124191">
                    <a:hueOff val="0"/>
                    <a:satOff val="0"/>
                    <a:lumOff val="0"/>
                    <a:alphaOff val="0"/>
                  </a:srgbClr>
                </a:solidFill>
                <a:latin typeface="Nokia Pure Text Light"/>
              </a:rPr>
              <a:t> et </a:t>
            </a:r>
            <a:r>
              <a:rPr lang="fr-FR" sz="1600" dirty="0" smtClean="0">
                <a:solidFill>
                  <a:srgbClr val="124191">
                    <a:hueOff val="0"/>
                    <a:satOff val="0"/>
                    <a:lumOff val="0"/>
                    <a:alphaOff val="0"/>
                  </a:srgbClr>
                </a:solidFill>
                <a:latin typeface="Nokia Pure Text Light"/>
              </a:rPr>
              <a:t>familiarisation</a:t>
            </a:r>
            <a:r>
              <a:rPr lang="en-US" sz="1600" dirty="0" smtClean="0">
                <a:solidFill>
                  <a:srgbClr val="124191">
                    <a:hueOff val="0"/>
                    <a:satOff val="0"/>
                    <a:lumOff val="0"/>
                    <a:alphaOff val="0"/>
                  </a:srgbClr>
                </a:solidFill>
                <a:latin typeface="Nokia Pure Text Light"/>
              </a:rPr>
              <a:t> avec Docker, Kubernetes, LSTM.</a:t>
            </a:r>
          </a:p>
          <a:p>
            <a:pPr marL="114300" lvl="1" indent="-114300" defTabSz="622300">
              <a:lnSpc>
                <a:spcPct val="90000"/>
              </a:lnSpc>
              <a:spcBef>
                <a:spcPct val="0"/>
              </a:spcBef>
              <a:spcAft>
                <a:spcPct val="15000"/>
              </a:spcAft>
              <a:buFontTx/>
              <a:buChar char="••"/>
            </a:pPr>
            <a:r>
              <a:rPr lang="fr-FR" sz="1600" dirty="0" smtClean="0">
                <a:solidFill>
                  <a:srgbClr val="124191">
                    <a:hueOff val="0"/>
                    <a:satOff val="0"/>
                    <a:lumOff val="0"/>
                    <a:alphaOff val="0"/>
                  </a:srgbClr>
                </a:solidFill>
                <a:latin typeface="Nokia Pure Text Light"/>
              </a:rPr>
              <a:t>Étude bibliographique et comparative sur les différentes approches proposés dans d'autres travaux de recherches</a:t>
            </a:r>
            <a:r>
              <a:rPr lang="en-US" sz="1600" dirty="0" smtClean="0">
                <a:solidFill>
                  <a:srgbClr val="124191">
                    <a:hueOff val="0"/>
                    <a:satOff val="0"/>
                    <a:lumOff val="0"/>
                    <a:alphaOff val="0"/>
                  </a:srgbClr>
                </a:solidFill>
                <a:latin typeface="Nokia Pure Text Light"/>
              </a:rPr>
              <a:t>.</a:t>
            </a:r>
          </a:p>
          <a:p>
            <a:pPr marL="114300" lvl="1" indent="-114300" defTabSz="622300">
              <a:lnSpc>
                <a:spcPct val="90000"/>
              </a:lnSpc>
              <a:spcBef>
                <a:spcPct val="0"/>
              </a:spcBef>
              <a:spcAft>
                <a:spcPct val="15000"/>
              </a:spcAft>
              <a:buFontTx/>
              <a:buChar char="••"/>
            </a:pPr>
            <a:r>
              <a:rPr lang="en-US" sz="1600" dirty="0" smtClean="0">
                <a:solidFill>
                  <a:srgbClr val="124191">
                    <a:hueOff val="0"/>
                    <a:satOff val="0"/>
                    <a:lumOff val="0"/>
                    <a:alphaOff val="0"/>
                  </a:srgbClr>
                </a:solidFill>
                <a:latin typeface="Nokia Pure Text Light"/>
              </a:rPr>
              <a:t>Proposition d’une architecture </a:t>
            </a:r>
            <a:r>
              <a:rPr lang="fr-FR" sz="1600" dirty="0" smtClean="0">
                <a:solidFill>
                  <a:srgbClr val="124191">
                    <a:hueOff val="0"/>
                    <a:satOff val="0"/>
                    <a:lumOff val="0"/>
                    <a:alphaOff val="0"/>
                  </a:srgbClr>
                </a:solidFill>
                <a:latin typeface="Nokia Pure Text Light"/>
              </a:rPr>
              <a:t>modulaire, et formulation du problème d’optimisation mathématiquement et proposition d’un algorithme pour résoudre ce modèle</a:t>
            </a:r>
            <a:r>
              <a:rPr lang="en-US" sz="1600" dirty="0" smtClean="0">
                <a:solidFill>
                  <a:srgbClr val="124191">
                    <a:hueOff val="0"/>
                    <a:satOff val="0"/>
                    <a:lumOff val="0"/>
                    <a:alphaOff val="0"/>
                  </a:srgbClr>
                </a:solidFill>
                <a:latin typeface="Nokia Pure Text Light"/>
              </a:rPr>
              <a:t>.</a:t>
            </a:r>
            <a:endParaRPr lang="fr-FR" sz="1600" dirty="0" smtClean="0">
              <a:solidFill>
                <a:srgbClr val="124191">
                  <a:hueOff val="0"/>
                  <a:satOff val="0"/>
                  <a:lumOff val="0"/>
                  <a:alphaOff val="0"/>
                </a:srgbClr>
              </a:solidFill>
              <a:latin typeface="Nokia Pure Text Light"/>
            </a:endParaRPr>
          </a:p>
          <a:p>
            <a:pPr marL="114300" lvl="1" indent="-114300" defTabSz="622300">
              <a:lnSpc>
                <a:spcPct val="90000"/>
              </a:lnSpc>
              <a:spcBef>
                <a:spcPct val="0"/>
              </a:spcBef>
              <a:spcAft>
                <a:spcPct val="15000"/>
              </a:spcAft>
              <a:buFontTx/>
              <a:buChar char="••"/>
            </a:pPr>
            <a:r>
              <a:rPr lang="fr-FR" sz="1600" dirty="0" smtClean="0">
                <a:solidFill>
                  <a:srgbClr val="124191">
                    <a:hueOff val="0"/>
                    <a:satOff val="0"/>
                    <a:lumOff val="0"/>
                    <a:alphaOff val="0"/>
                  </a:srgbClr>
                </a:solidFill>
                <a:latin typeface="Nokia Pure Text Light"/>
              </a:rPr>
              <a:t>Le déploiement d'un cluster d'orchestration, basé sur Kubernetes sur un cluster composé de deux machines virtuelles</a:t>
            </a:r>
            <a:r>
              <a:rPr lang="en-US" sz="1600" dirty="0" smtClean="0">
                <a:solidFill>
                  <a:srgbClr val="124191">
                    <a:hueOff val="0"/>
                    <a:satOff val="0"/>
                    <a:lumOff val="0"/>
                    <a:alphaOff val="0"/>
                  </a:srgbClr>
                </a:solidFill>
                <a:latin typeface="Nokia Pure Text Light"/>
              </a:rPr>
              <a:t>.</a:t>
            </a:r>
            <a:endParaRPr lang="fr-FR" sz="1600" dirty="0" smtClean="0">
              <a:solidFill>
                <a:srgbClr val="124191">
                  <a:hueOff val="0"/>
                  <a:satOff val="0"/>
                  <a:lumOff val="0"/>
                  <a:alphaOff val="0"/>
                </a:srgbClr>
              </a:solidFill>
              <a:latin typeface="Nokia Pure Text Light"/>
            </a:endParaRPr>
          </a:p>
          <a:p>
            <a:pPr marL="114300" lvl="1" indent="-114300" defTabSz="622300">
              <a:lnSpc>
                <a:spcPct val="90000"/>
              </a:lnSpc>
              <a:spcBef>
                <a:spcPct val="0"/>
              </a:spcBef>
              <a:spcAft>
                <a:spcPct val="15000"/>
              </a:spcAft>
              <a:buFontTx/>
              <a:buChar char="••"/>
            </a:pPr>
            <a:r>
              <a:rPr lang="fr-FR" sz="1600" dirty="0" smtClean="0">
                <a:solidFill>
                  <a:srgbClr val="124191">
                    <a:hueOff val="0"/>
                    <a:satOff val="0"/>
                    <a:lumOff val="0"/>
                    <a:alphaOff val="0"/>
                  </a:srgbClr>
                </a:solidFill>
                <a:latin typeface="Nokia Pure Text Light"/>
              </a:rPr>
              <a:t>Le développement et déploiement d'un système de stress et de monitoring</a:t>
            </a:r>
            <a:r>
              <a:rPr lang="en-US" sz="1600" dirty="0" smtClean="0">
                <a:solidFill>
                  <a:srgbClr val="124191">
                    <a:hueOff val="0"/>
                    <a:satOff val="0"/>
                    <a:lumOff val="0"/>
                    <a:alphaOff val="0"/>
                  </a:srgbClr>
                </a:solidFill>
                <a:latin typeface="Nokia Pure Text Light"/>
              </a:rPr>
              <a:t>.</a:t>
            </a:r>
          </a:p>
          <a:p>
            <a:pPr marL="114300" lvl="1" indent="-114300" defTabSz="622300">
              <a:lnSpc>
                <a:spcPct val="90000"/>
              </a:lnSpc>
              <a:spcBef>
                <a:spcPct val="0"/>
              </a:spcBef>
              <a:spcAft>
                <a:spcPct val="15000"/>
              </a:spcAft>
              <a:buFontTx/>
              <a:buChar char="••"/>
            </a:pPr>
            <a:r>
              <a:rPr lang="fr-FR" sz="1600" dirty="0" smtClean="0">
                <a:solidFill>
                  <a:srgbClr val="124191">
                    <a:hueOff val="0"/>
                    <a:satOff val="0"/>
                    <a:lumOff val="0"/>
                    <a:alphaOff val="0"/>
                  </a:srgbClr>
                </a:solidFill>
                <a:latin typeface="Nokia Pure Text Light"/>
              </a:rPr>
              <a:t>entraînement du modèle prédictif basé sur le type Encodeur-Décodeur de la méthode LSTM</a:t>
            </a:r>
            <a:r>
              <a:rPr lang="en-US" sz="1600" dirty="0" smtClean="0">
                <a:solidFill>
                  <a:srgbClr val="124191">
                    <a:hueOff val="0"/>
                    <a:satOff val="0"/>
                    <a:lumOff val="0"/>
                    <a:alphaOff val="0"/>
                  </a:srgbClr>
                </a:solidFill>
                <a:latin typeface="Nokia Pure Text Light"/>
              </a:rPr>
              <a:t>.</a:t>
            </a:r>
          </a:p>
          <a:p>
            <a:pPr marL="114300" lvl="1" indent="-114300" defTabSz="622300">
              <a:lnSpc>
                <a:spcPct val="90000"/>
              </a:lnSpc>
              <a:spcBef>
                <a:spcPct val="0"/>
              </a:spcBef>
              <a:spcAft>
                <a:spcPct val="15000"/>
              </a:spcAft>
              <a:buFontTx/>
              <a:buChar char="••"/>
            </a:pPr>
            <a:r>
              <a:rPr lang="fr-FR" sz="1600" dirty="0" smtClean="0">
                <a:solidFill>
                  <a:srgbClr val="124191">
                    <a:hueOff val="0"/>
                    <a:satOff val="0"/>
                    <a:lumOff val="0"/>
                    <a:alphaOff val="0"/>
                  </a:srgbClr>
                </a:solidFill>
                <a:latin typeface="Nokia Pure Text Light"/>
              </a:rPr>
              <a:t>Développement d'un système de mise à l’échelle interagissant avec le modèle LSTM entraîné et proactivement déclenchant la mise à l’échelle automatique</a:t>
            </a:r>
            <a:r>
              <a:rPr lang="en-US" sz="1600" dirty="0" smtClean="0">
                <a:solidFill>
                  <a:srgbClr val="124191">
                    <a:hueOff val="0"/>
                    <a:satOff val="0"/>
                    <a:lumOff val="0"/>
                    <a:alphaOff val="0"/>
                  </a:srgbClr>
                </a:solidFill>
                <a:latin typeface="Nokia Pure Text Light"/>
              </a:rPr>
              <a:t>.</a:t>
            </a:r>
            <a:endParaRPr lang="fr-FR" sz="1600" dirty="0" smtClean="0">
              <a:solidFill>
                <a:srgbClr val="124191">
                  <a:hueOff val="0"/>
                  <a:satOff val="0"/>
                  <a:lumOff val="0"/>
                  <a:alphaOff val="0"/>
                </a:srgbClr>
              </a:solidFill>
              <a:latin typeface="Nokia Pure Text Light"/>
            </a:endParaRPr>
          </a:p>
          <a:p>
            <a:pPr marL="114300" lvl="1" indent="-114300" defTabSz="622300">
              <a:lnSpc>
                <a:spcPct val="90000"/>
              </a:lnSpc>
              <a:spcBef>
                <a:spcPct val="0"/>
              </a:spcBef>
              <a:spcAft>
                <a:spcPct val="15000"/>
              </a:spcAft>
              <a:buFontTx/>
              <a:buChar char="••"/>
            </a:pPr>
            <a:r>
              <a:rPr lang="fr-FR" sz="1600" dirty="0" smtClean="0">
                <a:solidFill>
                  <a:srgbClr val="124191">
                    <a:hueOff val="0"/>
                    <a:satOff val="0"/>
                    <a:lumOff val="0"/>
                    <a:alphaOff val="0"/>
                  </a:srgbClr>
                </a:solidFill>
                <a:latin typeface="Nokia Pure Text Light"/>
              </a:rPr>
              <a:t>Réalisation de l'entraînement continu du modèle prédictif LSTM</a:t>
            </a:r>
            <a:r>
              <a:rPr lang="en-US" sz="1600" dirty="0" smtClean="0">
                <a:solidFill>
                  <a:srgbClr val="124191">
                    <a:hueOff val="0"/>
                    <a:satOff val="0"/>
                    <a:lumOff val="0"/>
                    <a:alphaOff val="0"/>
                  </a:srgbClr>
                </a:solidFill>
                <a:latin typeface="Nokia Pure Text Light"/>
              </a:rPr>
              <a:t>.</a:t>
            </a:r>
          </a:p>
          <a:p>
            <a:pPr marL="114300" lvl="1" indent="-114300" defTabSz="622300">
              <a:lnSpc>
                <a:spcPct val="90000"/>
              </a:lnSpc>
              <a:spcBef>
                <a:spcPct val="0"/>
              </a:spcBef>
              <a:spcAft>
                <a:spcPct val="15000"/>
              </a:spcAft>
              <a:buFontTx/>
              <a:buChar char="••"/>
            </a:pPr>
            <a:r>
              <a:rPr lang="fr-FR" sz="1600" dirty="0" smtClean="0">
                <a:solidFill>
                  <a:srgbClr val="124191">
                    <a:hueOff val="0"/>
                    <a:satOff val="0"/>
                    <a:lumOff val="0"/>
                    <a:alphaOff val="0"/>
                  </a:srgbClr>
                </a:solidFill>
                <a:latin typeface="Nokia Pure Text Light"/>
              </a:rPr>
              <a:t>Démonstration et visualisation de l'évolution d'un scénario de mise à l'échelle automatique et prédictive, en utilisant Grafana et InfluxDB.</a:t>
            </a:r>
            <a:endParaRPr lang="en-US" sz="1600" dirty="0" smtClean="0">
              <a:solidFill>
                <a:srgbClr val="124191">
                  <a:hueOff val="0"/>
                  <a:satOff val="0"/>
                  <a:lumOff val="0"/>
                  <a:alphaOff val="0"/>
                </a:srgbClr>
              </a:solidFill>
              <a:latin typeface="Nokia Pure Text Light"/>
            </a:endParaRPr>
          </a:p>
          <a:p>
            <a:endParaRPr lang="fr-FR" dirty="0" smtClean="0"/>
          </a:p>
          <a:p>
            <a:r>
              <a:rPr lang="fr-FR" dirty="0" smtClean="0"/>
              <a:t>Comme résultat</a:t>
            </a:r>
            <a:r>
              <a:rPr lang="fr-FR" baseline="0" dirty="0" smtClean="0"/>
              <a:t>s :</a:t>
            </a:r>
          </a:p>
          <a:p>
            <a:pPr marL="114300" marR="0" lvl="1" indent="-114300" algn="l" defTabSz="622300" eaLnBrk="1" fontAlgn="auto" latinLnBrk="0" hangingPunct="1">
              <a:lnSpc>
                <a:spcPct val="90000"/>
              </a:lnSpc>
              <a:spcBef>
                <a:spcPct val="0"/>
              </a:spcBef>
              <a:spcAft>
                <a:spcPct val="15000"/>
              </a:spcAft>
              <a:buClrTx/>
              <a:buSzTx/>
              <a:buFontTx/>
              <a:buChar char="••"/>
              <a:tabLst/>
              <a:defRPr/>
            </a:pPr>
            <a:r>
              <a:rPr lang="fr-FR" sz="1600" dirty="0" smtClean="0">
                <a:solidFill>
                  <a:srgbClr val="124191">
                    <a:hueOff val="0"/>
                    <a:satOff val="0"/>
                    <a:lumOff val="0"/>
                    <a:alphaOff val="0"/>
                  </a:srgbClr>
                </a:solidFill>
                <a:latin typeface="Nokia Pure Text Light"/>
              </a:rPr>
              <a:t>L’entrainement du modèle modèle LSTM Encodeur-Décodeur donne de bonnes précision de prédiction</a:t>
            </a:r>
            <a:r>
              <a:rPr kumimoji="0" lang="fr-FR" sz="1600" b="0" i="0" u="none" strike="noStrike" kern="1200" cap="none" spc="0" normalizeH="0" baseline="0" noProof="0" dirty="0" smtClean="0">
                <a:ln>
                  <a:noFill/>
                </a:ln>
                <a:solidFill>
                  <a:srgbClr val="124191">
                    <a:hueOff val="0"/>
                    <a:satOff val="0"/>
                    <a:lumOff val="0"/>
                    <a:alphaOff val="0"/>
                  </a:srgbClr>
                </a:solidFill>
                <a:effectLst/>
                <a:uLnTx/>
                <a:uFillTx/>
                <a:latin typeface="Nokia Pure Text Light"/>
              </a:rPr>
              <a:t>.</a:t>
            </a:r>
          </a:p>
          <a:p>
            <a:pPr marL="114300" lvl="1" indent="-114300" defTabSz="622300">
              <a:lnSpc>
                <a:spcPct val="90000"/>
              </a:lnSpc>
              <a:spcBef>
                <a:spcPct val="0"/>
              </a:spcBef>
              <a:spcAft>
                <a:spcPct val="15000"/>
              </a:spcAft>
              <a:buFontTx/>
              <a:buChar char="••"/>
            </a:pPr>
            <a:r>
              <a:rPr lang="fr-FR" sz="1600" dirty="0" smtClean="0">
                <a:solidFill>
                  <a:srgbClr val="124191">
                    <a:hueOff val="0"/>
                    <a:satOff val="0"/>
                    <a:lumOff val="0"/>
                    <a:alphaOff val="0"/>
                  </a:srgbClr>
                </a:solidFill>
                <a:latin typeface="Nokia Pure Text Light"/>
              </a:rPr>
              <a:t>L’approche MEAP permet de minimiser la consommation de CPU</a:t>
            </a:r>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34</a:t>
            </a:fld>
            <a:endParaRPr lang="fr-FR">
              <a:solidFill>
                <a:prstClr val="black"/>
              </a:solidFill>
            </a:endParaRPr>
          </a:p>
        </p:txBody>
      </p:sp>
    </p:spTree>
    <p:extLst>
      <p:ext uri="{BB962C8B-B14F-4D97-AF65-F5344CB8AC3E}">
        <p14:creationId xmlns="" xmlns:p14="http://schemas.microsoft.com/office/powerpoint/2010/main" val="3116406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Plusieurs voies de recherche futures s'ouvrent. Voici les principaux axes de recherche que nous approfondirons à court, moyen et long termes.</a:t>
            </a:r>
          </a:p>
          <a:p>
            <a:endParaRPr lang="fr-FR" dirty="0" smtClean="0"/>
          </a:p>
          <a:p>
            <a:r>
              <a:rPr lang="fr-FR" dirty="0" smtClean="0"/>
              <a:t>-À court terme:</a:t>
            </a:r>
          </a:p>
          <a:p>
            <a:pPr lvl="0"/>
            <a:r>
              <a:rPr lang="fr-FR" sz="1200" dirty="0" smtClean="0"/>
              <a:t>Considération de différents types de la méthode LSTM ainsi que différentes méthodes de prédiction</a:t>
            </a:r>
            <a:r>
              <a:rPr lang="fr-FR" sz="1200" dirty="0" smtClean="0">
                <a:solidFill>
                  <a:srgbClr val="124191">
                    <a:hueOff val="0"/>
                    <a:satOff val="0"/>
                    <a:lumOff val="0"/>
                    <a:alphaOff val="0"/>
                  </a:srgbClr>
                </a:solidFill>
                <a:latin typeface="Nokia Pure Text Light"/>
              </a:rPr>
              <a:t>.</a:t>
            </a:r>
            <a:endParaRPr lang="fr-FR" sz="1200" dirty="0" smtClean="0"/>
          </a:p>
          <a:p>
            <a:pPr lvl="0"/>
            <a:r>
              <a:rPr lang="fr-FR" sz="1200" dirty="0" smtClean="0"/>
              <a:t>L'utilisation d'une API dans un microservice pour évaluer l'approche</a:t>
            </a:r>
            <a:r>
              <a:rPr lang="fr-FR" sz="1200" dirty="0" smtClean="0">
                <a:solidFill>
                  <a:srgbClr val="124191">
                    <a:hueOff val="0"/>
                    <a:satOff val="0"/>
                    <a:lumOff val="0"/>
                    <a:alphaOff val="0"/>
                  </a:srgbClr>
                </a:solidFill>
                <a:latin typeface="Nokia Pure Text Light"/>
              </a:rPr>
              <a:t>.</a:t>
            </a:r>
            <a:endParaRPr lang="fr-FR" sz="1200" dirty="0" smtClean="0"/>
          </a:p>
          <a:p>
            <a:endParaRPr lang="fr-FR" dirty="0" smtClean="0"/>
          </a:p>
          <a:p>
            <a:r>
              <a:rPr lang="fr-FR" dirty="0" smtClean="0"/>
              <a:t>-à moyen terme: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Intégration d'autres approches proposées dans d'autre travaux de recherche, afin d’évaluer davantage notre approche MEAP, en faisant multiple comparaisons</a:t>
            </a:r>
            <a:r>
              <a:rPr lang="fr-FR" sz="1200" dirty="0" smtClean="0">
                <a:solidFill>
                  <a:srgbClr val="124191">
                    <a:hueOff val="0"/>
                    <a:satOff val="0"/>
                    <a:lumOff val="0"/>
                    <a:alphaOff val="0"/>
                  </a:srgbClr>
                </a:solidFill>
                <a:latin typeface="Nokia Pure Text Light"/>
              </a:rPr>
              <a:t>.</a:t>
            </a:r>
            <a:endParaRPr lang="fr-FR" sz="1200" dirty="0" smtClean="0"/>
          </a:p>
          <a:p>
            <a:endParaRPr lang="fr-FR" dirty="0" smtClean="0"/>
          </a:p>
          <a:p>
            <a:r>
              <a:rPr lang="fr-FR" dirty="0" smtClean="0"/>
              <a:t>-à long terme:</a:t>
            </a:r>
          </a:p>
          <a:p>
            <a:pPr lvl="0"/>
            <a:r>
              <a:rPr lang="fr-FR" sz="1200" dirty="0" smtClean="0"/>
              <a:t>Considération du l’équilibrage de la charge</a:t>
            </a:r>
            <a:r>
              <a:rPr lang="fr-FR" sz="1200" dirty="0" smtClean="0">
                <a:solidFill>
                  <a:srgbClr val="124191">
                    <a:hueOff val="0"/>
                    <a:satOff val="0"/>
                    <a:lumOff val="0"/>
                    <a:alphaOff val="0"/>
                  </a:srgbClr>
                </a:solidFill>
                <a:latin typeface="Nokia Pure Text Light"/>
              </a:rPr>
              <a:t>.</a:t>
            </a:r>
            <a:r>
              <a:rPr lang="fr-FR" sz="1200" dirty="0" smtClean="0"/>
              <a:t> </a:t>
            </a:r>
          </a:p>
          <a:p>
            <a:pPr lvl="0"/>
            <a:r>
              <a:rPr lang="fr-FR" sz="1200" dirty="0" smtClean="0"/>
              <a:t>Le placement des réplicas sur les nœuds du cluster Kubernetes</a:t>
            </a:r>
            <a:r>
              <a:rPr lang="fr-FR" sz="1200" dirty="0" smtClean="0">
                <a:solidFill>
                  <a:srgbClr val="124191">
                    <a:hueOff val="0"/>
                    <a:satOff val="0"/>
                    <a:lumOff val="0"/>
                    <a:alphaOff val="0"/>
                  </a:srgbClr>
                </a:solidFill>
                <a:latin typeface="Nokia Pure Text Light"/>
              </a:rPr>
              <a:t>.</a:t>
            </a:r>
            <a:endParaRPr lang="fr-FR" sz="1200" dirty="0" smtClean="0"/>
          </a:p>
          <a:p>
            <a:pPr lvl="0"/>
            <a:r>
              <a:rPr lang="fr-FR" sz="1200" dirty="0" smtClean="0"/>
              <a:t>La mise à l’échelle verticale en ajoutant des ressources CPU, Mémoire</a:t>
            </a:r>
            <a:r>
              <a:rPr lang="fr-FR" sz="1200" dirty="0" smtClean="0">
                <a:solidFill>
                  <a:srgbClr val="124191">
                    <a:hueOff val="0"/>
                    <a:satOff val="0"/>
                    <a:lumOff val="0"/>
                    <a:alphaOff val="0"/>
                  </a:srgbClr>
                </a:solidFill>
                <a:latin typeface="Nokia Pure Text Light"/>
              </a:rPr>
              <a:t>.</a:t>
            </a:r>
            <a:endParaRPr lang="fr-FR" sz="1200" dirty="0" smtClean="0"/>
          </a:p>
          <a:p>
            <a:pPr lvl="0"/>
            <a:r>
              <a:rPr lang="fr-FR" sz="1200" dirty="0" smtClean="0"/>
              <a:t>Une solution hybride dans laquelle on doit trouver un compromis entre la mise à l’échelle horizontale et verticale</a:t>
            </a:r>
            <a:r>
              <a:rPr lang="fr-FR" sz="1200" dirty="0" smtClean="0">
                <a:solidFill>
                  <a:srgbClr val="124191">
                    <a:hueOff val="0"/>
                    <a:satOff val="0"/>
                    <a:lumOff val="0"/>
                    <a:alphaOff val="0"/>
                  </a:srgbClr>
                </a:solidFill>
                <a:latin typeface="Nokia Pure Text Light"/>
              </a:rPr>
              <a:t>.</a:t>
            </a:r>
            <a:endParaRPr lang="fr-FR" sz="1200" dirty="0" smtClean="0"/>
          </a:p>
          <a:p>
            <a:pPr lvl="0"/>
            <a:r>
              <a:rPr lang="fr-FR" sz="1200" dirty="0" smtClean="0"/>
              <a:t>Détermination analytique et pratique du seuil de mise à l’échelle</a:t>
            </a:r>
            <a:r>
              <a:rPr lang="fr-FR" sz="1200" dirty="0" smtClean="0">
                <a:solidFill>
                  <a:srgbClr val="124191">
                    <a:hueOff val="0"/>
                    <a:satOff val="0"/>
                    <a:lumOff val="0"/>
                    <a:alphaOff val="0"/>
                  </a:srgbClr>
                </a:solidFill>
                <a:latin typeface="Nokia Pure Text Light"/>
              </a:rPr>
              <a:t>.</a:t>
            </a:r>
            <a:endParaRPr lang="fr-FR" sz="1200" dirty="0" smtClean="0"/>
          </a:p>
          <a:p>
            <a:pPr lvl="0"/>
            <a:r>
              <a:rPr lang="fr-FR" sz="1200" b="1" i="1" dirty="0" smtClean="0">
                <a:solidFill>
                  <a:srgbClr val="C00000"/>
                </a:solidFill>
              </a:rPr>
              <a:t>Rédaction et publication d’un papier scientifique dans une conférence internationale</a:t>
            </a:r>
            <a:r>
              <a:rPr lang="fr-FR" sz="1200" b="1" i="1" dirty="0" smtClean="0">
                <a:solidFill>
                  <a:srgbClr val="C00000"/>
                </a:solidFill>
                <a:latin typeface="Nokia Pure Text Light"/>
              </a:rPr>
              <a:t>.</a:t>
            </a:r>
            <a:endParaRPr lang="fr-FR" sz="1200" b="1" i="1" dirty="0" smtClean="0">
              <a:solidFill>
                <a:srgbClr val="C00000"/>
              </a:solidFill>
            </a:endParaRP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35</a:t>
            </a:fld>
            <a:endParaRPr lang="fr-FR">
              <a:solidFill>
                <a:prstClr val="black"/>
              </a:solidFill>
            </a:endParaRPr>
          </a:p>
        </p:txBody>
      </p:sp>
    </p:spTree>
    <p:extLst>
      <p:ext uri="{BB962C8B-B14F-4D97-AF65-F5344CB8AC3E}">
        <p14:creationId xmlns="" xmlns:p14="http://schemas.microsoft.com/office/powerpoint/2010/main" val="3718670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baseline="0" dirty="0" smtClean="0">
                <a:solidFill>
                  <a:schemeClr val="tx1"/>
                </a:solidFill>
                <a:latin typeface="+mn-lt"/>
                <a:ea typeface="+mn-ea"/>
                <a:cs typeface="+mn-cs"/>
              </a:rPr>
              <a:t>Avec les récents progrès de la technologie de virtualisation, la virtualisation au niveau du système d’exploitation a été introduite, connue sous le nom de conteneurisation, la conteneurisation c'est une forme de virtualisation du système d'exploitation consiste à  découper une application en services distincts et différents, et à exécuter ces services dans des espaces utilisateurs isolés appelés conteneurs  qui utilisent le même système d’exploitation partagé.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baseline="0" dirty="0" smtClean="0">
                <a:solidFill>
                  <a:schemeClr val="tx1"/>
                </a:solidFill>
                <a:latin typeface="+mn-lt"/>
                <a:ea typeface="+mn-ea"/>
                <a:cs typeface="+mn-cs"/>
              </a:rPr>
              <a:t>En comparant avec la virtualisation basée sur des machines virtuelles, la conteneurisation présente l’avantage principalement en raison d’une meilleure portabilité, d’une infrastructure légère, rapide et isolée pour exécuter des applications ainsi qu’une mise à d’échelle facile.</a:t>
            </a:r>
            <a:endParaRPr lang="fr-FR" sz="1200" b="0" i="0" u="none" strike="noStrike" kern="1200" baseline="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4</a:t>
            </a:fld>
            <a:endParaRPr lang="fr-FR">
              <a:solidFill>
                <a:prstClr val="black"/>
              </a:solidFill>
            </a:endParaRPr>
          </a:p>
        </p:txBody>
      </p:sp>
    </p:spTree>
    <p:extLst>
      <p:ext uri="{BB962C8B-B14F-4D97-AF65-F5344CB8AC3E}">
        <p14:creationId xmlns="" xmlns:p14="http://schemas.microsoft.com/office/powerpoint/2010/main" val="3476662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L’augmentation importante du nombre de conteneurs des applications basées sur les microservices a donné naissance à l’orchestration des conteneurs, qui consiste à automatiser le déploiement et la configuration, l’autoréparation et la tolérance aux pannes ainsi que la mise à l’échelle automatique des ressources en fonction des besoins du déploiement</a:t>
            </a:r>
          </a:p>
          <a:p>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Il y’a deux types de mise à l’échelle des conteneurs. </a:t>
            </a:r>
          </a:p>
          <a:p>
            <a:r>
              <a:rPr lang="fr-FR" sz="1200" b="0" i="0" u="none" strike="noStrike" kern="1200" baseline="0" dirty="0" smtClean="0">
                <a:solidFill>
                  <a:schemeClr val="tx1"/>
                </a:solidFill>
                <a:latin typeface="+mn-lt"/>
                <a:ea typeface="+mn-ea"/>
                <a:cs typeface="+mn-cs"/>
              </a:rPr>
              <a:t>La mise à l’échelle vertical: consiste à rajouter des ressources (CPU, Mémoire) au même ensemble de conteneurs. En revanche, la mise à l’échelle horizontale consiste à ajouter un ensemble de conteneurs à un déploiement existant. </a:t>
            </a:r>
            <a:endParaRPr lang="fr-FR" dirty="0" smtClean="0"/>
          </a:p>
          <a:p>
            <a:endParaRPr lang="fr-FR"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5</a:t>
            </a:fld>
            <a:endParaRPr lang="fr-FR">
              <a:solidFill>
                <a:prstClr val="black"/>
              </a:solidFill>
            </a:endParaRPr>
          </a:p>
        </p:txBody>
      </p:sp>
    </p:spTree>
    <p:extLst>
      <p:ext uri="{BB962C8B-B14F-4D97-AF65-F5344CB8AC3E}">
        <p14:creationId xmlns="" xmlns:p14="http://schemas.microsoft.com/office/powerpoint/2010/main" val="419460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La plupart des méthodes de mise à l’échelle proposées dans la littérature sont réactives, qui consistent à rajouter des ressources chaque fois que la moyenne CPU, mémoire franchit un certain seuil. Cependant, la difficulté de trouver des seuils optimaux ainsi que le délai lors de la mise à l’échelle d’un conteneur surchargé, rendent la mise à l’échelle réactive inefficace</a:t>
            </a:r>
          </a:p>
          <a:p>
            <a:r>
              <a:rPr lang="fr-FR" sz="1200" b="0" i="0" u="none" strike="noStrike" kern="1200" baseline="0" dirty="0" smtClean="0">
                <a:solidFill>
                  <a:schemeClr val="tx1"/>
                </a:solidFill>
                <a:latin typeface="+mn-lt"/>
                <a:ea typeface="+mn-ea"/>
                <a:cs typeface="+mn-cs"/>
              </a:rPr>
              <a:t>D’un autre coté, la mise à l’échelle prédictive permet d’ajouter des ressources pro activement, chaque fois que la consommation prédite atteint certaine seuil, cela améliore l’utilisation des ressources et permet d’éviter le problème du </a:t>
            </a:r>
            <a:r>
              <a:rPr lang="fr-FR" sz="1200" b="0" i="0" u="none" strike="noStrike" kern="1200" baseline="0" dirty="0" err="1" smtClean="0">
                <a:solidFill>
                  <a:schemeClr val="tx1"/>
                </a:solidFill>
                <a:latin typeface="+mn-lt"/>
                <a:ea typeface="+mn-ea"/>
                <a:cs typeface="+mn-cs"/>
              </a:rPr>
              <a:t>surchargement</a:t>
            </a:r>
            <a:r>
              <a:rPr lang="fr-FR" sz="1200" b="0" i="0" u="none" strike="noStrike" kern="1200" baseline="0" dirty="0" smtClean="0">
                <a:solidFill>
                  <a:schemeClr val="tx1"/>
                </a:solidFill>
                <a:latin typeface="+mn-lt"/>
                <a:ea typeface="+mn-ea"/>
                <a:cs typeface="+mn-cs"/>
              </a:rPr>
              <a:t> des microservices  </a:t>
            </a:r>
            <a:endParaRPr lang="fr-FR" sz="1200" b="0" i="0" u="none" strike="noStrike" kern="1200" baseline="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6</a:t>
            </a:fld>
            <a:endParaRPr lang="fr-FR">
              <a:solidFill>
                <a:prstClr val="black"/>
              </a:solidFill>
            </a:endParaRPr>
          </a:p>
        </p:txBody>
      </p:sp>
    </p:spTree>
    <p:extLst>
      <p:ext uri="{BB962C8B-B14F-4D97-AF65-F5344CB8AC3E}">
        <p14:creationId xmlns="" xmlns:p14="http://schemas.microsoft.com/office/powerpoint/2010/main" val="2672733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7</a:t>
            </a:fld>
            <a:endParaRPr lang="fr-FR">
              <a:solidFill>
                <a:prstClr val="black"/>
              </a:solidFill>
            </a:endParaRPr>
          </a:p>
        </p:txBody>
      </p:sp>
    </p:spTree>
    <p:extLst>
      <p:ext uri="{BB962C8B-B14F-4D97-AF65-F5344CB8AC3E}">
        <p14:creationId xmlns="" xmlns:p14="http://schemas.microsoft.com/office/powerpoint/2010/main" val="264136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sz="1200" kern="1200" baseline="0" smtClean="0">
                <a:solidFill>
                  <a:schemeClr val="tx1"/>
                </a:solidFill>
                <a:latin typeface="+mn-lt"/>
                <a:ea typeface="+mn-ea"/>
                <a:cs typeface="+mn-cs"/>
              </a:rPr>
              <a:t>Ce </a:t>
            </a:r>
            <a:r>
              <a:rPr lang="fr-FR" sz="1200" kern="1200" baseline="0" dirty="0" smtClean="0">
                <a:solidFill>
                  <a:schemeClr val="tx1"/>
                </a:solidFill>
                <a:latin typeface="+mn-lt"/>
                <a:ea typeface="+mn-ea"/>
                <a:cs typeface="+mn-cs"/>
              </a:rPr>
              <a:t>contexte nous a aspiré à aborder les questions de recherche suivantes :</a:t>
            </a:r>
          </a:p>
          <a:p>
            <a:r>
              <a:rPr lang="fr-FR" sz="1200" kern="1200" baseline="0" dirty="0" smtClean="0">
                <a:solidFill>
                  <a:schemeClr val="tx1"/>
                </a:solidFill>
                <a:latin typeface="+mn-lt"/>
                <a:ea typeface="+mn-ea"/>
                <a:cs typeface="+mn-cs"/>
              </a:rPr>
              <a:t>1- </a:t>
            </a:r>
            <a:r>
              <a:rPr lang="fr-FR" sz="1200" b="1" kern="1200" baseline="0" dirty="0" smtClean="0">
                <a:solidFill>
                  <a:schemeClr val="tx1"/>
                </a:solidFill>
                <a:latin typeface="+mn-lt"/>
                <a:ea typeface="+mn-ea"/>
                <a:cs typeface="+mn-cs"/>
              </a:rPr>
              <a:t>Quelle est la méthode de prédiction la plus adaptée au comportement aléatoire des</a:t>
            </a:r>
          </a:p>
          <a:p>
            <a:r>
              <a:rPr lang="fr-FR" sz="1200" kern="1200" baseline="0" dirty="0" smtClean="0">
                <a:solidFill>
                  <a:schemeClr val="tx1"/>
                </a:solidFill>
                <a:latin typeface="+mn-lt"/>
                <a:ea typeface="+mn-ea"/>
                <a:cs typeface="+mn-cs"/>
              </a:rPr>
              <a:t>ressources surveillées des </a:t>
            </a:r>
            <a:r>
              <a:rPr lang="fr-FR" sz="1200" kern="1200" baseline="0" dirty="0" err="1" smtClean="0">
                <a:solidFill>
                  <a:schemeClr val="tx1"/>
                </a:solidFill>
                <a:latin typeface="+mn-lt"/>
                <a:ea typeface="+mn-ea"/>
                <a:cs typeface="+mn-cs"/>
              </a:rPr>
              <a:t>MicroServices</a:t>
            </a:r>
            <a:r>
              <a:rPr lang="fr-FR" sz="1200" kern="1200" baseline="0" dirty="0" smtClean="0">
                <a:solidFill>
                  <a:schemeClr val="tx1"/>
                </a:solidFill>
                <a:latin typeface="+mn-lt"/>
                <a:ea typeface="+mn-ea"/>
                <a:cs typeface="+mn-cs"/>
              </a:rPr>
              <a:t>?</a:t>
            </a:r>
          </a:p>
          <a:p>
            <a:r>
              <a:rPr lang="fr-FR" sz="1200" kern="1200" baseline="0" dirty="0" smtClean="0">
                <a:solidFill>
                  <a:schemeClr val="tx1"/>
                </a:solidFill>
                <a:latin typeface="+mn-lt"/>
                <a:ea typeface="+mn-ea"/>
                <a:cs typeface="+mn-cs"/>
              </a:rPr>
              <a:t>2- </a:t>
            </a:r>
            <a:r>
              <a:rPr lang="fr-FR" sz="1200" b="1" kern="1200" baseline="0" dirty="0" smtClean="0">
                <a:solidFill>
                  <a:schemeClr val="tx1"/>
                </a:solidFill>
                <a:latin typeface="+mn-lt"/>
                <a:ea typeface="+mn-ea"/>
                <a:cs typeface="+mn-cs"/>
              </a:rPr>
              <a:t>Comment déclencher la mise à l’échelle automatique et prédictive pour améliorer</a:t>
            </a:r>
          </a:p>
          <a:p>
            <a:r>
              <a:rPr lang="fr-FR" sz="1200" kern="1200" baseline="0" dirty="0" smtClean="0">
                <a:solidFill>
                  <a:schemeClr val="tx1"/>
                </a:solidFill>
                <a:latin typeface="+mn-lt"/>
                <a:ea typeface="+mn-ea"/>
                <a:cs typeface="+mn-cs"/>
              </a:rPr>
              <a:t>l’utilisation des ressources et éviter la surcharge des </a:t>
            </a:r>
            <a:r>
              <a:rPr lang="fr-FR" sz="1200" kern="1200" baseline="0" dirty="0" err="1" smtClean="0">
                <a:solidFill>
                  <a:schemeClr val="tx1"/>
                </a:solidFill>
                <a:latin typeface="+mn-lt"/>
                <a:ea typeface="+mn-ea"/>
                <a:cs typeface="+mn-cs"/>
              </a:rPr>
              <a:t>microservices</a:t>
            </a:r>
            <a:r>
              <a:rPr lang="fr-FR" sz="1200" kern="1200" baseline="0" dirty="0" smtClean="0">
                <a:solidFill>
                  <a:schemeClr val="tx1"/>
                </a:solidFill>
                <a:latin typeface="+mn-lt"/>
                <a:ea typeface="+mn-ea"/>
                <a:cs typeface="+mn-cs"/>
              </a:rPr>
              <a:t>?</a:t>
            </a:r>
          </a:p>
          <a:p>
            <a:r>
              <a:rPr lang="fr-FR" sz="1200" kern="1200" baseline="0" dirty="0" smtClean="0">
                <a:solidFill>
                  <a:schemeClr val="tx1"/>
                </a:solidFill>
                <a:latin typeface="+mn-lt"/>
                <a:ea typeface="+mn-ea"/>
                <a:cs typeface="+mn-cs"/>
              </a:rPr>
              <a:t>3- </a:t>
            </a:r>
            <a:r>
              <a:rPr lang="fr-FR" sz="1200" b="1" kern="1200" baseline="0" dirty="0" smtClean="0">
                <a:solidFill>
                  <a:schemeClr val="tx1"/>
                </a:solidFill>
                <a:latin typeface="+mn-lt"/>
                <a:ea typeface="+mn-ea"/>
                <a:cs typeface="+mn-cs"/>
              </a:rPr>
              <a:t>Comment faire apprendre le modèle en continu sans affecter les performances du</a:t>
            </a:r>
          </a:p>
          <a:p>
            <a:r>
              <a:rPr lang="fr-FR" sz="1200" kern="1200" baseline="0" dirty="0" smtClean="0">
                <a:solidFill>
                  <a:schemeClr val="tx1"/>
                </a:solidFill>
                <a:latin typeface="+mn-lt"/>
                <a:ea typeface="+mn-ea"/>
                <a:cs typeface="+mn-cs"/>
              </a:rPr>
              <a:t>système de mise à l’échelle ainsi que du cluster?</a:t>
            </a:r>
          </a:p>
          <a:p>
            <a:r>
              <a:rPr lang="fr-FR" sz="1200" kern="1200" baseline="0" dirty="0" smtClean="0">
                <a:solidFill>
                  <a:schemeClr val="tx1"/>
                </a:solidFill>
                <a:latin typeface="+mn-lt"/>
                <a:ea typeface="+mn-ea"/>
                <a:cs typeface="+mn-cs"/>
              </a:rPr>
              <a:t>4- </a:t>
            </a:r>
            <a:r>
              <a:rPr lang="fr-FR" sz="1200" b="1" kern="1200" baseline="0" dirty="0" smtClean="0">
                <a:solidFill>
                  <a:schemeClr val="tx1"/>
                </a:solidFill>
                <a:latin typeface="+mn-lt"/>
                <a:ea typeface="+mn-ea"/>
                <a:cs typeface="+mn-cs"/>
              </a:rPr>
              <a:t>Comment faire une architecture modulaire afin de permettre l’extensibilité du système</a:t>
            </a:r>
          </a:p>
          <a:p>
            <a:r>
              <a:rPr lang="fr-FR" sz="1200" kern="1200" baseline="0" dirty="0" smtClean="0">
                <a:solidFill>
                  <a:schemeClr val="tx1"/>
                </a:solidFill>
                <a:latin typeface="+mn-lt"/>
                <a:ea typeface="+mn-ea"/>
                <a:cs typeface="+mn-cs"/>
              </a:rPr>
              <a:t>de mise à l’échelle avec de nouveaux modèles et méthodes prédictif ?</a:t>
            </a:r>
          </a:p>
          <a:p>
            <a:r>
              <a:rPr lang="fr-FR" sz="1200" kern="1200" baseline="0" dirty="0" smtClean="0">
                <a:solidFill>
                  <a:schemeClr val="tx1"/>
                </a:solidFill>
                <a:latin typeface="+mn-lt"/>
                <a:ea typeface="+mn-ea"/>
                <a:cs typeface="+mn-cs"/>
              </a:rPr>
              <a:t>À cet effet, nous proposons une nouvelle méthode de mise à l’échelle automatique et</a:t>
            </a:r>
          </a:p>
          <a:p>
            <a:r>
              <a:rPr lang="fr-FR" sz="1200" kern="1200" baseline="0" dirty="0" smtClean="0">
                <a:solidFill>
                  <a:schemeClr val="tx1"/>
                </a:solidFill>
                <a:latin typeface="+mn-lt"/>
                <a:ea typeface="+mn-ea"/>
                <a:cs typeface="+mn-cs"/>
              </a:rPr>
              <a:t>prédictive nommée MEAP, Les principaux contributions de ce travail incluent:</a:t>
            </a:r>
          </a:p>
          <a:p>
            <a:r>
              <a:rPr lang="fr-FR" sz="1200" kern="1200" baseline="0" dirty="0" smtClean="0">
                <a:solidFill>
                  <a:schemeClr val="tx1"/>
                </a:solidFill>
                <a:latin typeface="+mn-lt"/>
                <a:ea typeface="+mn-ea"/>
                <a:cs typeface="+mn-cs"/>
              </a:rPr>
              <a:t>1- Le choix de la méthode de prédiction LSTM Encodeur-Décodeur</a:t>
            </a:r>
          </a:p>
          <a:p>
            <a:r>
              <a:rPr lang="fr-FR" sz="1200" kern="1200" baseline="0" dirty="0" smtClean="0">
                <a:solidFill>
                  <a:schemeClr val="tx1"/>
                </a:solidFill>
                <a:latin typeface="+mn-lt"/>
                <a:ea typeface="+mn-ea"/>
                <a:cs typeface="+mn-cs"/>
              </a:rPr>
              <a:t>2- La modularité de l’approche proposée (MEAP)</a:t>
            </a:r>
          </a:p>
          <a:p>
            <a:r>
              <a:rPr lang="fr-FR" sz="1200" kern="1200" baseline="0" dirty="0" smtClean="0">
                <a:solidFill>
                  <a:schemeClr val="tx1"/>
                </a:solidFill>
                <a:latin typeface="+mn-lt"/>
                <a:ea typeface="+mn-ea"/>
                <a:cs typeface="+mn-cs"/>
              </a:rPr>
              <a:t>3- L'entraînement continu du système prédictif LSTM</a:t>
            </a:r>
          </a:p>
          <a:p>
            <a:r>
              <a:rPr lang="fr-FR" sz="1200" kern="1200" baseline="0" dirty="0" smtClean="0">
                <a:solidFill>
                  <a:schemeClr val="tx1"/>
                </a:solidFill>
                <a:latin typeface="+mn-lt"/>
                <a:ea typeface="+mn-ea"/>
                <a:cs typeface="+mn-cs"/>
              </a:rPr>
              <a:t>De plus, nous avons implémenté et déployé l’approche MEAP sur un cluster </a:t>
            </a:r>
            <a:r>
              <a:rPr lang="fr-FR" sz="1200" kern="1200" baseline="0" dirty="0" err="1" smtClean="0">
                <a:solidFill>
                  <a:schemeClr val="tx1"/>
                </a:solidFill>
                <a:latin typeface="+mn-lt"/>
                <a:ea typeface="+mn-ea"/>
                <a:cs typeface="+mn-cs"/>
              </a:rPr>
              <a:t>Kubernetes</a:t>
            </a:r>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réel,</a:t>
            </a:r>
            <a:endParaRPr lang="fr-FR" dirty="0"/>
          </a:p>
        </p:txBody>
      </p:sp>
      <p:sp>
        <p:nvSpPr>
          <p:cNvPr id="4" name="Espace réservé du numéro de diapositive 3"/>
          <p:cNvSpPr>
            <a:spLocks noGrp="1"/>
          </p:cNvSpPr>
          <p:nvPr>
            <p:ph type="sldNum" sz="quarter" idx="10"/>
          </p:nvPr>
        </p:nvSpPr>
        <p:spPr/>
        <p:txBody>
          <a:bodyPr/>
          <a:lstStyle/>
          <a:p>
            <a:fld id="{5AB95B90-61A5-449D-A892-D96D6C33F0BA}"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smtClean="0"/>
              <a:t>Nous présentons dans</a:t>
            </a:r>
            <a:r>
              <a:rPr lang="fr-FR" baseline="0" dirty="0" smtClean="0"/>
              <a:t> ce qui suit, une vue globale sur l’orchestration et la méthode de prédiction   </a:t>
            </a:r>
            <a:endParaRPr lang="fr-FR" dirty="0"/>
          </a:p>
        </p:txBody>
      </p:sp>
      <p:sp>
        <p:nvSpPr>
          <p:cNvPr id="4" name="Espace réservé du numéro de diapositive 3"/>
          <p:cNvSpPr>
            <a:spLocks noGrp="1"/>
          </p:cNvSpPr>
          <p:nvPr>
            <p:ph type="sldNum" sz="quarter" idx="10"/>
          </p:nvPr>
        </p:nvSpPr>
        <p:spPr/>
        <p:txBody>
          <a:bodyPr/>
          <a:lstStyle/>
          <a:p>
            <a:fld id="{1ECEA640-9068-4B89-8442-095E55DA21E1}" type="slidenum">
              <a:rPr lang="fr-FR" smtClean="0">
                <a:solidFill>
                  <a:prstClr val="black"/>
                </a:solidFill>
              </a:rPr>
              <a:pPr/>
              <a:t>9</a:t>
            </a:fld>
            <a:endParaRPr lang="fr-FR">
              <a:solidFill>
                <a:prstClr val="black"/>
              </a:solidFill>
            </a:endParaRPr>
          </a:p>
        </p:txBody>
      </p:sp>
    </p:spTree>
    <p:extLst>
      <p:ext uri="{BB962C8B-B14F-4D97-AF65-F5344CB8AC3E}">
        <p14:creationId xmlns="" xmlns:p14="http://schemas.microsoft.com/office/powerpoint/2010/main" val="8044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32"/>
            <a:ext cx="103632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8B5FD92-0E4D-46AE-87DC-EC28BDB2E53D}"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2929459946"/>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FC048A2-88A0-4B59-97B3-6097685D92E1}"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052692271"/>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40"/>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40"/>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7982819-0749-4184-88F6-FE9E9F0BC944}"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2721906598"/>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32"/>
            <a:ext cx="103632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8B5FD92-0E4D-46AE-87DC-EC28BDB2E53D}"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097656363"/>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6928750-3F4F-4675-B190-9AB60C025CD8}"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1955424910"/>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5" y="4406907"/>
            <a:ext cx="103632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963085"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7EDE2802-1D60-4B38-B62E-0CF2A7464329}"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559426868"/>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071656-7EA0-4860-B75C-E5AF8DC2F567}" type="datetime1">
              <a:rPr lang="fr-FR" smtClean="0">
                <a:solidFill>
                  <a:prstClr val="black">
                    <a:tint val="75000"/>
                  </a:prstClr>
                </a:solidFill>
              </a:rPr>
              <a:pPr/>
              <a:t>22/09/2022</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2235753339"/>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54A85E0-A3B6-45DA-83AB-1BE1B2155C27}" type="datetime1">
              <a:rPr lang="fr-FR" smtClean="0">
                <a:solidFill>
                  <a:prstClr val="black">
                    <a:tint val="75000"/>
                  </a:prstClr>
                </a:solidFill>
              </a:rPr>
              <a:pPr/>
              <a:t>22/09/2022</a:t>
            </a:fld>
            <a:endParaRPr lang="fr-FR">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1492067950"/>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A44CE71A-3F0E-4DCF-B967-9BE8D76C1CFD}" type="datetime1">
              <a:rPr lang="fr-FR" smtClean="0">
                <a:solidFill>
                  <a:prstClr val="black">
                    <a:tint val="75000"/>
                  </a:prstClr>
                </a:solidFill>
              </a:rPr>
              <a:pPr/>
              <a:t>22/09/2022</a:t>
            </a:fld>
            <a:endParaRPr lang="fr-FR">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1026618198"/>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C12478A-0FFA-42EE-91B1-7694B219E9A7}" type="datetime1">
              <a:rPr lang="fr-FR" smtClean="0">
                <a:solidFill>
                  <a:prstClr val="black">
                    <a:tint val="75000"/>
                  </a:prstClr>
                </a:solidFill>
              </a:rPr>
              <a:pPr/>
              <a:t>22/09/2022</a:t>
            </a:fld>
            <a:endParaRPr lang="fr-FR">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4179871253"/>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5"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5"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3CC27BE-D271-40B9-83B3-8A0C17BD418D}" type="datetime1">
              <a:rPr lang="fr-FR" smtClean="0">
                <a:solidFill>
                  <a:prstClr val="black">
                    <a:tint val="75000"/>
                  </a:prstClr>
                </a:solidFill>
              </a:rPr>
              <a:pPr/>
              <a:t>22/09/2022</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1683344453"/>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6928750-3F4F-4675-B190-9AB60C025CD8}"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1094823733"/>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0EB73FF-E8EC-426D-96DE-8E0E0C54ECF2}" type="datetime1">
              <a:rPr lang="fr-FR" smtClean="0">
                <a:solidFill>
                  <a:prstClr val="black">
                    <a:tint val="75000"/>
                  </a:prstClr>
                </a:solidFill>
              </a:rPr>
              <a:pPr/>
              <a:t>22/09/2022</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89138620"/>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FC048A2-88A0-4B59-97B3-6097685D92E1}"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500642315"/>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40"/>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40"/>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7982819-0749-4184-88F6-FE9E9F0BC944}"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2767728577"/>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32"/>
            <a:ext cx="103632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8B5FD92-0E4D-46AE-87DC-EC28BDB2E53D}"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297492050"/>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6928750-3F4F-4675-B190-9AB60C025CD8}"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751233582"/>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5" y="4406907"/>
            <a:ext cx="103632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963085"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7EDE2802-1D60-4B38-B62E-0CF2A7464329}"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588952880"/>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071656-7EA0-4860-B75C-E5AF8DC2F567}" type="datetime1">
              <a:rPr lang="fr-FR" smtClean="0">
                <a:solidFill>
                  <a:prstClr val="black">
                    <a:tint val="75000"/>
                  </a:prstClr>
                </a:solidFill>
              </a:rPr>
              <a:pPr/>
              <a:t>22/09/2022</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431781438"/>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54A85E0-A3B6-45DA-83AB-1BE1B2155C27}" type="datetime1">
              <a:rPr lang="fr-FR" smtClean="0">
                <a:solidFill>
                  <a:prstClr val="black">
                    <a:tint val="75000"/>
                  </a:prstClr>
                </a:solidFill>
              </a:rPr>
              <a:pPr/>
              <a:t>22/09/2022</a:t>
            </a:fld>
            <a:endParaRPr lang="fr-FR">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1740618799"/>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A44CE71A-3F0E-4DCF-B967-9BE8D76C1CFD}" type="datetime1">
              <a:rPr lang="fr-FR" smtClean="0">
                <a:solidFill>
                  <a:prstClr val="black">
                    <a:tint val="75000"/>
                  </a:prstClr>
                </a:solidFill>
              </a:rPr>
              <a:pPr/>
              <a:t>22/09/2022</a:t>
            </a:fld>
            <a:endParaRPr lang="fr-FR">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420784478"/>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C12478A-0FFA-42EE-91B1-7694B219E9A7}" type="datetime1">
              <a:rPr lang="fr-FR" smtClean="0">
                <a:solidFill>
                  <a:prstClr val="black">
                    <a:tint val="75000"/>
                  </a:prstClr>
                </a:solidFill>
              </a:rPr>
              <a:pPr/>
              <a:t>22/09/2022</a:t>
            </a:fld>
            <a:endParaRPr lang="fr-FR">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909196532"/>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5" y="4406907"/>
            <a:ext cx="103632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963085"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7EDE2802-1D60-4B38-B62E-0CF2A7464329}"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2670605741"/>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5"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5"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3CC27BE-D271-40B9-83B3-8A0C17BD418D}" type="datetime1">
              <a:rPr lang="fr-FR" smtClean="0">
                <a:solidFill>
                  <a:prstClr val="black">
                    <a:tint val="75000"/>
                  </a:prstClr>
                </a:solidFill>
              </a:rPr>
              <a:pPr/>
              <a:t>22/09/2022</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1042466811"/>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0EB73FF-E8EC-426D-96DE-8E0E0C54ECF2}" type="datetime1">
              <a:rPr lang="fr-FR" smtClean="0">
                <a:solidFill>
                  <a:prstClr val="black">
                    <a:tint val="75000"/>
                  </a:prstClr>
                </a:solidFill>
              </a:rPr>
              <a:pPr/>
              <a:t>22/09/2022</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924827399"/>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FC048A2-88A0-4B59-97B3-6097685D92E1}"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1589018251"/>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40"/>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40"/>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7982819-0749-4184-88F6-FE9E9F0BC944}"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2326743094"/>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32"/>
            <a:ext cx="103632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8B5FD92-0E4D-46AE-87DC-EC28BDB2E53D}"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763099847"/>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6928750-3F4F-4675-B190-9AB60C025CD8}"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436417188"/>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5" y="4406907"/>
            <a:ext cx="103632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963085"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7EDE2802-1D60-4B38-B62E-0CF2A7464329}"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1773723060"/>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071656-7EA0-4860-B75C-E5AF8DC2F567}" type="datetime1">
              <a:rPr lang="fr-FR" smtClean="0">
                <a:solidFill>
                  <a:prstClr val="black">
                    <a:tint val="75000"/>
                  </a:prstClr>
                </a:solidFill>
              </a:rPr>
              <a:pPr/>
              <a:t>22/09/2022</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207918313"/>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54A85E0-A3B6-45DA-83AB-1BE1B2155C27}" type="datetime1">
              <a:rPr lang="fr-FR" smtClean="0">
                <a:solidFill>
                  <a:prstClr val="black">
                    <a:tint val="75000"/>
                  </a:prstClr>
                </a:solidFill>
              </a:rPr>
              <a:pPr/>
              <a:t>22/09/2022</a:t>
            </a:fld>
            <a:endParaRPr lang="fr-FR">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4204666639"/>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A44CE71A-3F0E-4DCF-B967-9BE8D76C1CFD}" type="datetime1">
              <a:rPr lang="fr-FR" smtClean="0">
                <a:solidFill>
                  <a:prstClr val="black">
                    <a:tint val="75000"/>
                  </a:prstClr>
                </a:solidFill>
              </a:rPr>
              <a:pPr/>
              <a:t>22/09/2022</a:t>
            </a:fld>
            <a:endParaRPr lang="fr-FR">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035894752"/>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071656-7EA0-4860-B75C-E5AF8DC2F567}" type="datetime1">
              <a:rPr lang="fr-FR" smtClean="0">
                <a:solidFill>
                  <a:prstClr val="black">
                    <a:tint val="75000"/>
                  </a:prstClr>
                </a:solidFill>
              </a:rPr>
              <a:pPr/>
              <a:t>22/09/2022</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172038734"/>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C12478A-0FFA-42EE-91B1-7694B219E9A7}" type="datetime1">
              <a:rPr lang="fr-FR" smtClean="0">
                <a:solidFill>
                  <a:prstClr val="black">
                    <a:tint val="75000"/>
                  </a:prstClr>
                </a:solidFill>
              </a:rPr>
              <a:pPr/>
              <a:t>22/09/2022</a:t>
            </a:fld>
            <a:endParaRPr lang="fr-FR">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118001283"/>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5"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5"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3CC27BE-D271-40B9-83B3-8A0C17BD418D}" type="datetime1">
              <a:rPr lang="fr-FR" smtClean="0">
                <a:solidFill>
                  <a:prstClr val="black">
                    <a:tint val="75000"/>
                  </a:prstClr>
                </a:solidFill>
              </a:rPr>
              <a:pPr/>
              <a:t>22/09/2022</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677142707"/>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0EB73FF-E8EC-426D-96DE-8E0E0C54ECF2}" type="datetime1">
              <a:rPr lang="fr-FR" smtClean="0">
                <a:solidFill>
                  <a:prstClr val="black">
                    <a:tint val="75000"/>
                  </a:prstClr>
                </a:solidFill>
              </a:rPr>
              <a:pPr/>
              <a:t>22/09/2022</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11910586"/>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FC048A2-88A0-4B59-97B3-6097685D92E1}"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064220011"/>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40"/>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40"/>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7982819-0749-4184-88F6-FE9E9F0BC944}"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4012901735"/>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54A85E0-A3B6-45DA-83AB-1BE1B2155C27}" type="datetime1">
              <a:rPr lang="fr-FR" smtClean="0">
                <a:solidFill>
                  <a:prstClr val="black">
                    <a:tint val="75000"/>
                  </a:prstClr>
                </a:solidFill>
              </a:rPr>
              <a:pPr/>
              <a:t>22/09/2022</a:t>
            </a:fld>
            <a:endParaRPr lang="fr-FR">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2173941325"/>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A44CE71A-3F0E-4DCF-B967-9BE8D76C1CFD}" type="datetime1">
              <a:rPr lang="fr-FR" smtClean="0">
                <a:solidFill>
                  <a:prstClr val="black">
                    <a:tint val="75000"/>
                  </a:prstClr>
                </a:solidFill>
              </a:rPr>
              <a:pPr/>
              <a:t>22/09/2022</a:t>
            </a:fld>
            <a:endParaRPr lang="fr-FR">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713313274"/>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C12478A-0FFA-42EE-91B1-7694B219E9A7}" type="datetime1">
              <a:rPr lang="fr-FR" smtClean="0">
                <a:solidFill>
                  <a:prstClr val="black">
                    <a:tint val="75000"/>
                  </a:prstClr>
                </a:solidFill>
              </a:rPr>
              <a:pPr/>
              <a:t>22/09/2022</a:t>
            </a:fld>
            <a:endParaRPr lang="fr-FR">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621130448"/>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5"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5"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3CC27BE-D271-40B9-83B3-8A0C17BD418D}" type="datetime1">
              <a:rPr lang="fr-FR" smtClean="0">
                <a:solidFill>
                  <a:prstClr val="black">
                    <a:tint val="75000"/>
                  </a:prstClr>
                </a:solidFill>
              </a:rPr>
              <a:pPr/>
              <a:t>22/09/2022</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293395593"/>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0EB73FF-E8EC-426D-96DE-8E0E0C54ECF2}" type="datetime1">
              <a:rPr lang="fr-FR" smtClean="0">
                <a:solidFill>
                  <a:prstClr val="black">
                    <a:tint val="75000"/>
                  </a:prstClr>
                </a:solidFill>
              </a:rPr>
              <a:pPr/>
              <a:t>22/09/2022</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921898897"/>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3000" r="-3000" b="-2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609601"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9DD13-737E-4A2F-993D-55EF7D4B0E46}"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917137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3000" r="-3000" b="-2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609601"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9DD13-737E-4A2F-993D-55EF7D4B0E46}"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14775562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3000" r="-3000" b="-2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609601"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9DD13-737E-4A2F-993D-55EF7D4B0E46}"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34508805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3000" r="-3000" b="-2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609601"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9DD13-737E-4A2F-993D-55EF7D4B0E46}"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pied de page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A5EBF-22EA-428B-B337-B13F0BEEB97B}"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 xmlns:p14="http://schemas.microsoft.com/office/powerpoint/2010/main" val="205709318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notesSlide" Target="../notesSlides/notesSlide10.xml"/><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slideLayout" Target="../slideLayouts/slideLayout24.xml"/><Relationship Id="rId16" Type="http://schemas.openxmlformats.org/officeDocument/2006/relationships/image" Target="../media/image25.png"/><Relationship Id="rId1" Type="http://schemas.openxmlformats.org/officeDocument/2006/relationships/tags" Target="../tags/tag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18.png"/><Relationship Id="rId1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8.png"/><Relationship Id="rId2" Type="http://schemas.openxmlformats.org/officeDocument/2006/relationships/slideLayout" Target="../slideLayouts/slideLayout24.xml"/><Relationship Id="rId1" Type="http://schemas.openxmlformats.org/officeDocument/2006/relationships/tags" Target="../tags/tag9.xml"/><Relationship Id="rId6" Type="http://schemas.openxmlformats.org/officeDocument/2006/relationships/image" Target="../media/image27.png"/><Relationship Id="rId5" Type="http://schemas.openxmlformats.org/officeDocument/2006/relationships/image" Target="../media/image2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notesSlide" Target="../notesSlides/notesSlide12.xml"/><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slideLayout" Target="../slideLayouts/slideLayout24.xml"/><Relationship Id="rId16" Type="http://schemas.openxmlformats.org/officeDocument/2006/relationships/image" Target="../media/image39.png"/><Relationship Id="rId1" Type="http://schemas.openxmlformats.org/officeDocument/2006/relationships/tags" Target="../tags/tag10.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1.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4.png"/><Relationship Id="rId9" Type="http://schemas.openxmlformats.org/officeDocument/2006/relationships/image" Target="../media/image32.png"/><Relationship Id="rId14"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26" Type="http://schemas.openxmlformats.org/officeDocument/2006/relationships/image" Target="../media/image61.png"/><Relationship Id="rId3" Type="http://schemas.openxmlformats.org/officeDocument/2006/relationships/notesSlide" Target="../notesSlides/notesSlide13.xml"/><Relationship Id="rId21" Type="http://schemas.openxmlformats.org/officeDocument/2006/relationships/image" Target="../media/image56.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5" Type="http://schemas.openxmlformats.org/officeDocument/2006/relationships/image" Target="../media/image60.png"/><Relationship Id="rId2" Type="http://schemas.openxmlformats.org/officeDocument/2006/relationships/slideLayout" Target="../slideLayouts/slideLayout24.xml"/><Relationship Id="rId16" Type="http://schemas.openxmlformats.org/officeDocument/2006/relationships/image" Target="../media/image51.png"/><Relationship Id="rId20" Type="http://schemas.openxmlformats.org/officeDocument/2006/relationships/image" Target="../media/image55.png"/><Relationship Id="rId29" Type="http://schemas.openxmlformats.org/officeDocument/2006/relationships/image" Target="../media/image64.png"/><Relationship Id="rId1" Type="http://schemas.openxmlformats.org/officeDocument/2006/relationships/tags" Target="../tags/tag11.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59.png"/><Relationship Id="rId5" Type="http://schemas.openxmlformats.org/officeDocument/2006/relationships/image" Target="../media/image21.png"/><Relationship Id="rId15" Type="http://schemas.openxmlformats.org/officeDocument/2006/relationships/image" Target="../media/image50.png"/><Relationship Id="rId23" Type="http://schemas.openxmlformats.org/officeDocument/2006/relationships/image" Target="../media/image58.png"/><Relationship Id="rId28" Type="http://schemas.openxmlformats.org/officeDocument/2006/relationships/image" Target="../media/image63.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image" Target="../media/image4.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png"/><Relationship Id="rId27" Type="http://schemas.openxmlformats.org/officeDocument/2006/relationships/image" Target="../media/image62.png"/></Relationships>
</file>

<file path=ppt/slides/_rels/slide14.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18" Type="http://schemas.openxmlformats.org/officeDocument/2006/relationships/image" Target="../media/image77.png"/><Relationship Id="rId3" Type="http://schemas.openxmlformats.org/officeDocument/2006/relationships/notesSlide" Target="../notesSlides/notesSlide14.xml"/><Relationship Id="rId21" Type="http://schemas.openxmlformats.org/officeDocument/2006/relationships/image" Target="../media/image80.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slideLayout" Target="../slideLayouts/slideLayout24.xml"/><Relationship Id="rId16" Type="http://schemas.openxmlformats.org/officeDocument/2006/relationships/image" Target="../media/image75.png"/><Relationship Id="rId20" Type="http://schemas.openxmlformats.org/officeDocument/2006/relationships/image" Target="../media/image79.png"/><Relationship Id="rId1" Type="http://schemas.openxmlformats.org/officeDocument/2006/relationships/tags" Target="../tags/tag1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21.png"/><Relationship Id="rId15" Type="http://schemas.openxmlformats.org/officeDocument/2006/relationships/image" Target="../media/image74.png"/><Relationship Id="rId10" Type="http://schemas.openxmlformats.org/officeDocument/2006/relationships/image" Target="../media/image69.png"/><Relationship Id="rId19" Type="http://schemas.openxmlformats.org/officeDocument/2006/relationships/image" Target="../media/image78.png"/><Relationship Id="rId4" Type="http://schemas.openxmlformats.org/officeDocument/2006/relationships/image" Target="../media/image4.png"/><Relationship Id="rId9" Type="http://schemas.openxmlformats.org/officeDocument/2006/relationships/image" Target="../media/image68.png"/><Relationship Id="rId14" Type="http://schemas.openxmlformats.org/officeDocument/2006/relationships/image" Target="../media/image73.png"/><Relationship Id="rId22" Type="http://schemas.openxmlformats.org/officeDocument/2006/relationships/image" Target="../media/image8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4.xml"/><Relationship Id="rId1" Type="http://schemas.openxmlformats.org/officeDocument/2006/relationships/tags" Target="../tags/tag1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tags" Target="../tags/tag14.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4.xml"/><Relationship Id="rId1" Type="http://schemas.openxmlformats.org/officeDocument/2006/relationships/tags" Target="../tags/tag15.xml"/><Relationship Id="rId5" Type="http://schemas.openxmlformats.org/officeDocument/2006/relationships/image" Target="../media/image4.png"/><Relationship Id="rId4" Type="http://schemas.openxmlformats.org/officeDocument/2006/relationships/image" Target="../media/image82.png"/></Relationships>
</file>

<file path=ppt/slides/_rels/slide18.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1.png"/><Relationship Id="rId3" Type="http://schemas.openxmlformats.org/officeDocument/2006/relationships/notesSlide" Target="../notesSlides/notesSlide18.xml"/><Relationship Id="rId7" Type="http://schemas.openxmlformats.org/officeDocument/2006/relationships/image" Target="../media/image85.png"/><Relationship Id="rId12" Type="http://schemas.openxmlformats.org/officeDocument/2006/relationships/image" Target="../media/image90.png"/><Relationship Id="rId2" Type="http://schemas.openxmlformats.org/officeDocument/2006/relationships/slideLayout" Target="../slideLayouts/slideLayout24.xml"/><Relationship Id="rId16" Type="http://schemas.openxmlformats.org/officeDocument/2006/relationships/image" Target="../media/image94.png"/><Relationship Id="rId1" Type="http://schemas.openxmlformats.org/officeDocument/2006/relationships/tags" Target="../tags/tag16.xml"/><Relationship Id="rId6" Type="http://schemas.openxmlformats.org/officeDocument/2006/relationships/image" Target="../media/image84.png"/><Relationship Id="rId11" Type="http://schemas.openxmlformats.org/officeDocument/2006/relationships/image" Target="../media/image89.png"/><Relationship Id="rId5" Type="http://schemas.openxmlformats.org/officeDocument/2006/relationships/image" Target="../media/image83.png"/><Relationship Id="rId15" Type="http://schemas.openxmlformats.org/officeDocument/2006/relationships/image" Target="../media/image93.png"/><Relationship Id="rId10" Type="http://schemas.openxmlformats.org/officeDocument/2006/relationships/image" Target="../media/image88.png"/><Relationship Id="rId4" Type="http://schemas.openxmlformats.org/officeDocument/2006/relationships/image" Target="../media/image4.png"/><Relationship Id="rId9" Type="http://schemas.openxmlformats.org/officeDocument/2006/relationships/image" Target="../media/image87.png"/><Relationship Id="rId14" Type="http://schemas.openxmlformats.org/officeDocument/2006/relationships/image" Target="../media/image92.png"/></Relationships>
</file>

<file path=ppt/slides/_rels/slide19.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18" Type="http://schemas.openxmlformats.org/officeDocument/2006/relationships/image" Target="../media/image108.png"/><Relationship Id="rId3" Type="http://schemas.openxmlformats.org/officeDocument/2006/relationships/notesSlide" Target="../notesSlides/notesSlide19.xml"/><Relationship Id="rId7" Type="http://schemas.openxmlformats.org/officeDocument/2006/relationships/image" Target="../media/image97.png"/><Relationship Id="rId12" Type="http://schemas.openxmlformats.org/officeDocument/2006/relationships/image" Target="../media/image102.png"/><Relationship Id="rId17" Type="http://schemas.openxmlformats.org/officeDocument/2006/relationships/image" Target="../media/image107.png"/><Relationship Id="rId2" Type="http://schemas.openxmlformats.org/officeDocument/2006/relationships/slideLayout" Target="../slideLayouts/slideLayout24.xml"/><Relationship Id="rId16" Type="http://schemas.openxmlformats.org/officeDocument/2006/relationships/image" Target="../media/image106.png"/><Relationship Id="rId1" Type="http://schemas.openxmlformats.org/officeDocument/2006/relationships/tags" Target="../tags/tag17.xml"/><Relationship Id="rId6" Type="http://schemas.openxmlformats.org/officeDocument/2006/relationships/image" Target="../media/image96.png"/><Relationship Id="rId11" Type="http://schemas.openxmlformats.org/officeDocument/2006/relationships/image" Target="../media/image101.png"/><Relationship Id="rId5" Type="http://schemas.openxmlformats.org/officeDocument/2006/relationships/image" Target="../media/image95.png"/><Relationship Id="rId15" Type="http://schemas.openxmlformats.org/officeDocument/2006/relationships/image" Target="../media/image105.png"/><Relationship Id="rId10" Type="http://schemas.openxmlformats.org/officeDocument/2006/relationships/image" Target="../media/image100.png"/><Relationship Id="rId4" Type="http://schemas.openxmlformats.org/officeDocument/2006/relationships/image" Target="../media/image4.png"/><Relationship Id="rId9" Type="http://schemas.openxmlformats.org/officeDocument/2006/relationships/image" Target="../media/image99.png"/><Relationship Id="rId14" Type="http://schemas.openxmlformats.org/officeDocument/2006/relationships/image" Target="../media/image10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4.xml"/><Relationship Id="rId1" Type="http://schemas.openxmlformats.org/officeDocument/2006/relationships/tags" Target="../tags/tag18.xml"/><Relationship Id="rId6" Type="http://schemas.openxmlformats.org/officeDocument/2006/relationships/image" Target="../media/image110.png"/><Relationship Id="rId5" Type="http://schemas.openxmlformats.org/officeDocument/2006/relationships/image" Target="../media/image4.png"/><Relationship Id="rId4" Type="http://schemas.openxmlformats.org/officeDocument/2006/relationships/image" Target="../media/image10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4.xml"/><Relationship Id="rId1" Type="http://schemas.openxmlformats.org/officeDocument/2006/relationships/tags" Target="../tags/tag19.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4.xml"/><Relationship Id="rId1" Type="http://schemas.openxmlformats.org/officeDocument/2006/relationships/tags" Target="../tags/tag20.xml"/><Relationship Id="rId6" Type="http://schemas.openxmlformats.org/officeDocument/2006/relationships/image" Target="../media/image112.png"/><Relationship Id="rId5" Type="http://schemas.openxmlformats.org/officeDocument/2006/relationships/image" Target="../media/image111.jpe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18" Type="http://schemas.openxmlformats.org/officeDocument/2006/relationships/image" Target="../media/image126.png"/><Relationship Id="rId3" Type="http://schemas.openxmlformats.org/officeDocument/2006/relationships/notesSlide" Target="../notesSlides/notesSlide23.xml"/><Relationship Id="rId7" Type="http://schemas.openxmlformats.org/officeDocument/2006/relationships/image" Target="../media/image115.png"/><Relationship Id="rId12" Type="http://schemas.openxmlformats.org/officeDocument/2006/relationships/image" Target="../media/image120.png"/><Relationship Id="rId17" Type="http://schemas.openxmlformats.org/officeDocument/2006/relationships/image" Target="../media/image125.png"/><Relationship Id="rId2" Type="http://schemas.openxmlformats.org/officeDocument/2006/relationships/slideLayout" Target="../slideLayouts/slideLayout24.xml"/><Relationship Id="rId16" Type="http://schemas.openxmlformats.org/officeDocument/2006/relationships/image" Target="../media/image124.png"/><Relationship Id="rId1" Type="http://schemas.openxmlformats.org/officeDocument/2006/relationships/tags" Target="../tags/tag21.xml"/><Relationship Id="rId6" Type="http://schemas.openxmlformats.org/officeDocument/2006/relationships/image" Target="../media/image114.jpeg"/><Relationship Id="rId11" Type="http://schemas.openxmlformats.org/officeDocument/2006/relationships/image" Target="../media/image119.png"/><Relationship Id="rId5" Type="http://schemas.openxmlformats.org/officeDocument/2006/relationships/image" Target="../media/image113.png"/><Relationship Id="rId15" Type="http://schemas.openxmlformats.org/officeDocument/2006/relationships/image" Target="../media/image123.png"/><Relationship Id="rId10" Type="http://schemas.openxmlformats.org/officeDocument/2006/relationships/image" Target="../media/image118.png"/><Relationship Id="rId4" Type="http://schemas.openxmlformats.org/officeDocument/2006/relationships/image" Target="../media/image4.png"/><Relationship Id="rId9" Type="http://schemas.openxmlformats.org/officeDocument/2006/relationships/image" Target="../media/image117.png"/><Relationship Id="rId14" Type="http://schemas.openxmlformats.org/officeDocument/2006/relationships/image" Target="../media/image122.png"/></Relationships>
</file>

<file path=ppt/slides/_rels/slide24.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35.png"/><Relationship Id="rId3" Type="http://schemas.openxmlformats.org/officeDocument/2006/relationships/notesSlide" Target="../notesSlides/notesSlide24.xml"/><Relationship Id="rId7" Type="http://schemas.openxmlformats.org/officeDocument/2006/relationships/image" Target="../media/image129.png"/><Relationship Id="rId12" Type="http://schemas.openxmlformats.org/officeDocument/2006/relationships/image" Target="../media/image134.png"/><Relationship Id="rId2" Type="http://schemas.openxmlformats.org/officeDocument/2006/relationships/slideLayout" Target="../slideLayouts/slideLayout24.xml"/><Relationship Id="rId1" Type="http://schemas.openxmlformats.org/officeDocument/2006/relationships/tags" Target="../tags/tag22.xml"/><Relationship Id="rId6" Type="http://schemas.openxmlformats.org/officeDocument/2006/relationships/image" Target="../media/image128.png"/><Relationship Id="rId11" Type="http://schemas.openxmlformats.org/officeDocument/2006/relationships/image" Target="../media/image133.png"/><Relationship Id="rId5" Type="http://schemas.openxmlformats.org/officeDocument/2006/relationships/image" Target="../media/image127.png"/><Relationship Id="rId15" Type="http://schemas.openxmlformats.org/officeDocument/2006/relationships/image" Target="../media/image137.png"/><Relationship Id="rId10" Type="http://schemas.openxmlformats.org/officeDocument/2006/relationships/image" Target="../media/image132.png"/><Relationship Id="rId4" Type="http://schemas.openxmlformats.org/officeDocument/2006/relationships/image" Target="../media/image4.png"/><Relationship Id="rId9" Type="http://schemas.openxmlformats.org/officeDocument/2006/relationships/image" Target="../media/image131.png"/><Relationship Id="rId14" Type="http://schemas.openxmlformats.org/officeDocument/2006/relationships/image" Target="../media/image136.png"/></Relationships>
</file>

<file path=ppt/slides/_rels/slide25.xml.rels><?xml version="1.0" encoding="UTF-8" standalone="yes"?>
<Relationships xmlns="http://schemas.openxmlformats.org/package/2006/relationships"><Relationship Id="rId8" Type="http://schemas.openxmlformats.org/officeDocument/2006/relationships/image" Target="../media/image141.png"/><Relationship Id="rId13" Type="http://schemas.openxmlformats.org/officeDocument/2006/relationships/image" Target="../media/image146.png"/><Relationship Id="rId3" Type="http://schemas.openxmlformats.org/officeDocument/2006/relationships/notesSlide" Target="../notesSlides/notesSlide25.xml"/><Relationship Id="rId7" Type="http://schemas.openxmlformats.org/officeDocument/2006/relationships/image" Target="../media/image140.png"/><Relationship Id="rId12" Type="http://schemas.openxmlformats.org/officeDocument/2006/relationships/image" Target="../media/image145.png"/><Relationship Id="rId2" Type="http://schemas.openxmlformats.org/officeDocument/2006/relationships/slideLayout" Target="../slideLayouts/slideLayout24.xml"/><Relationship Id="rId16" Type="http://schemas.openxmlformats.org/officeDocument/2006/relationships/image" Target="../media/image149.png"/><Relationship Id="rId1" Type="http://schemas.openxmlformats.org/officeDocument/2006/relationships/tags" Target="../tags/tag23.xml"/><Relationship Id="rId6" Type="http://schemas.openxmlformats.org/officeDocument/2006/relationships/image" Target="../media/image139.png"/><Relationship Id="rId11" Type="http://schemas.openxmlformats.org/officeDocument/2006/relationships/image" Target="../media/image144.png"/><Relationship Id="rId5" Type="http://schemas.openxmlformats.org/officeDocument/2006/relationships/image" Target="../media/image138.png"/><Relationship Id="rId15" Type="http://schemas.openxmlformats.org/officeDocument/2006/relationships/image" Target="../media/image148.png"/><Relationship Id="rId10" Type="http://schemas.openxmlformats.org/officeDocument/2006/relationships/image" Target="../media/image143.png"/><Relationship Id="rId4" Type="http://schemas.openxmlformats.org/officeDocument/2006/relationships/image" Target="../media/image4.png"/><Relationship Id="rId9" Type="http://schemas.openxmlformats.org/officeDocument/2006/relationships/image" Target="../media/image142.png"/><Relationship Id="rId14" Type="http://schemas.openxmlformats.org/officeDocument/2006/relationships/image" Target="../media/image147.png"/></Relationships>
</file>

<file path=ppt/slides/_rels/slide26.xml.rels><?xml version="1.0" encoding="UTF-8" standalone="yes"?>
<Relationships xmlns="http://schemas.openxmlformats.org/package/2006/relationships"><Relationship Id="rId8" Type="http://schemas.openxmlformats.org/officeDocument/2006/relationships/image" Target="../media/image153.png"/><Relationship Id="rId13" Type="http://schemas.openxmlformats.org/officeDocument/2006/relationships/image" Target="../media/image158.png"/><Relationship Id="rId3" Type="http://schemas.openxmlformats.org/officeDocument/2006/relationships/notesSlide" Target="../notesSlides/notesSlide26.xml"/><Relationship Id="rId7" Type="http://schemas.openxmlformats.org/officeDocument/2006/relationships/image" Target="../media/image152.png"/><Relationship Id="rId12" Type="http://schemas.openxmlformats.org/officeDocument/2006/relationships/image" Target="../media/image157.png"/><Relationship Id="rId2" Type="http://schemas.openxmlformats.org/officeDocument/2006/relationships/slideLayout" Target="../slideLayouts/slideLayout24.xml"/><Relationship Id="rId16" Type="http://schemas.openxmlformats.org/officeDocument/2006/relationships/image" Target="../media/image161.png"/><Relationship Id="rId1" Type="http://schemas.openxmlformats.org/officeDocument/2006/relationships/tags" Target="../tags/tag24.xml"/><Relationship Id="rId6" Type="http://schemas.openxmlformats.org/officeDocument/2006/relationships/image" Target="../media/image151.png"/><Relationship Id="rId11" Type="http://schemas.openxmlformats.org/officeDocument/2006/relationships/image" Target="../media/image156.png"/><Relationship Id="rId5" Type="http://schemas.openxmlformats.org/officeDocument/2006/relationships/image" Target="../media/image150.png"/><Relationship Id="rId15" Type="http://schemas.openxmlformats.org/officeDocument/2006/relationships/image" Target="../media/image160.png"/><Relationship Id="rId10" Type="http://schemas.openxmlformats.org/officeDocument/2006/relationships/image" Target="../media/image155.png"/><Relationship Id="rId4" Type="http://schemas.openxmlformats.org/officeDocument/2006/relationships/image" Target="../media/image4.png"/><Relationship Id="rId9" Type="http://schemas.openxmlformats.org/officeDocument/2006/relationships/image" Target="../media/image154.png"/><Relationship Id="rId14" Type="http://schemas.openxmlformats.org/officeDocument/2006/relationships/image" Target="../media/image159.png"/></Relationships>
</file>

<file path=ppt/slides/_rels/slide27.xml.rels><?xml version="1.0" encoding="UTF-8" standalone="yes"?>
<Relationships xmlns="http://schemas.openxmlformats.org/package/2006/relationships"><Relationship Id="rId8" Type="http://schemas.openxmlformats.org/officeDocument/2006/relationships/image" Target="../media/image165.png"/><Relationship Id="rId13" Type="http://schemas.openxmlformats.org/officeDocument/2006/relationships/image" Target="../media/image170.png"/><Relationship Id="rId3" Type="http://schemas.openxmlformats.org/officeDocument/2006/relationships/notesSlide" Target="../notesSlides/notesSlide27.xml"/><Relationship Id="rId7" Type="http://schemas.openxmlformats.org/officeDocument/2006/relationships/image" Target="../media/image164.png"/><Relationship Id="rId12" Type="http://schemas.openxmlformats.org/officeDocument/2006/relationships/image" Target="../media/image169.png"/><Relationship Id="rId2" Type="http://schemas.openxmlformats.org/officeDocument/2006/relationships/slideLayout" Target="../slideLayouts/slideLayout24.xml"/><Relationship Id="rId16" Type="http://schemas.openxmlformats.org/officeDocument/2006/relationships/image" Target="../media/image173.png"/><Relationship Id="rId1" Type="http://schemas.openxmlformats.org/officeDocument/2006/relationships/tags" Target="../tags/tag25.xml"/><Relationship Id="rId6" Type="http://schemas.openxmlformats.org/officeDocument/2006/relationships/image" Target="../media/image163.png"/><Relationship Id="rId11" Type="http://schemas.openxmlformats.org/officeDocument/2006/relationships/image" Target="../media/image168.png"/><Relationship Id="rId5" Type="http://schemas.openxmlformats.org/officeDocument/2006/relationships/image" Target="../media/image162.png"/><Relationship Id="rId15" Type="http://schemas.openxmlformats.org/officeDocument/2006/relationships/image" Target="../media/image172.png"/><Relationship Id="rId10" Type="http://schemas.openxmlformats.org/officeDocument/2006/relationships/image" Target="../media/image167.png"/><Relationship Id="rId4" Type="http://schemas.openxmlformats.org/officeDocument/2006/relationships/image" Target="../media/image4.png"/><Relationship Id="rId9" Type="http://schemas.openxmlformats.org/officeDocument/2006/relationships/image" Target="../media/image166.png"/><Relationship Id="rId14" Type="http://schemas.openxmlformats.org/officeDocument/2006/relationships/image" Target="../media/image171.png"/></Relationships>
</file>

<file path=ppt/slides/_rels/slide28.xml.rels><?xml version="1.0" encoding="UTF-8" standalone="yes"?>
<Relationships xmlns="http://schemas.openxmlformats.org/package/2006/relationships"><Relationship Id="rId8" Type="http://schemas.openxmlformats.org/officeDocument/2006/relationships/image" Target="../media/image177.png"/><Relationship Id="rId13" Type="http://schemas.openxmlformats.org/officeDocument/2006/relationships/image" Target="../media/image182.png"/><Relationship Id="rId3" Type="http://schemas.openxmlformats.org/officeDocument/2006/relationships/notesSlide" Target="../notesSlides/notesSlide28.xml"/><Relationship Id="rId7" Type="http://schemas.openxmlformats.org/officeDocument/2006/relationships/image" Target="../media/image176.png"/><Relationship Id="rId12" Type="http://schemas.openxmlformats.org/officeDocument/2006/relationships/image" Target="../media/image181.png"/><Relationship Id="rId2" Type="http://schemas.openxmlformats.org/officeDocument/2006/relationships/slideLayout" Target="../slideLayouts/slideLayout24.xml"/><Relationship Id="rId16" Type="http://schemas.openxmlformats.org/officeDocument/2006/relationships/image" Target="../media/image185.png"/><Relationship Id="rId1" Type="http://schemas.openxmlformats.org/officeDocument/2006/relationships/tags" Target="../tags/tag26.xml"/><Relationship Id="rId6" Type="http://schemas.openxmlformats.org/officeDocument/2006/relationships/image" Target="../media/image175.png"/><Relationship Id="rId11" Type="http://schemas.openxmlformats.org/officeDocument/2006/relationships/image" Target="../media/image180.png"/><Relationship Id="rId5" Type="http://schemas.openxmlformats.org/officeDocument/2006/relationships/image" Target="../media/image174.png"/><Relationship Id="rId15" Type="http://schemas.openxmlformats.org/officeDocument/2006/relationships/image" Target="../media/image184.png"/><Relationship Id="rId10" Type="http://schemas.openxmlformats.org/officeDocument/2006/relationships/image" Target="../media/image179.png"/><Relationship Id="rId4" Type="http://schemas.openxmlformats.org/officeDocument/2006/relationships/image" Target="../media/image4.png"/><Relationship Id="rId9" Type="http://schemas.openxmlformats.org/officeDocument/2006/relationships/image" Target="../media/image178.png"/><Relationship Id="rId14" Type="http://schemas.openxmlformats.org/officeDocument/2006/relationships/image" Target="../media/image183.png"/></Relationships>
</file>

<file path=ppt/slides/_rels/slide29.xml.rels><?xml version="1.0" encoding="UTF-8" standalone="yes"?>
<Relationships xmlns="http://schemas.openxmlformats.org/package/2006/relationships"><Relationship Id="rId8" Type="http://schemas.openxmlformats.org/officeDocument/2006/relationships/image" Target="../media/image189.png"/><Relationship Id="rId13" Type="http://schemas.openxmlformats.org/officeDocument/2006/relationships/image" Target="../media/image194.png"/><Relationship Id="rId3" Type="http://schemas.openxmlformats.org/officeDocument/2006/relationships/notesSlide" Target="../notesSlides/notesSlide29.xml"/><Relationship Id="rId7" Type="http://schemas.openxmlformats.org/officeDocument/2006/relationships/image" Target="../media/image188.png"/><Relationship Id="rId12" Type="http://schemas.openxmlformats.org/officeDocument/2006/relationships/image" Target="../media/image193.png"/><Relationship Id="rId2" Type="http://schemas.openxmlformats.org/officeDocument/2006/relationships/slideLayout" Target="../slideLayouts/slideLayout24.xml"/><Relationship Id="rId1" Type="http://schemas.openxmlformats.org/officeDocument/2006/relationships/tags" Target="../tags/tag27.xml"/><Relationship Id="rId6" Type="http://schemas.openxmlformats.org/officeDocument/2006/relationships/image" Target="../media/image187.png"/><Relationship Id="rId11" Type="http://schemas.openxmlformats.org/officeDocument/2006/relationships/image" Target="../media/image192.png"/><Relationship Id="rId5" Type="http://schemas.openxmlformats.org/officeDocument/2006/relationships/image" Target="../media/image186.png"/><Relationship Id="rId15" Type="http://schemas.openxmlformats.org/officeDocument/2006/relationships/image" Target="../media/image196.png"/><Relationship Id="rId10" Type="http://schemas.openxmlformats.org/officeDocument/2006/relationships/image" Target="../media/image191.png"/><Relationship Id="rId4" Type="http://schemas.openxmlformats.org/officeDocument/2006/relationships/image" Target="../media/image4.png"/><Relationship Id="rId9" Type="http://schemas.openxmlformats.org/officeDocument/2006/relationships/image" Target="../media/image190.png"/><Relationship Id="rId14" Type="http://schemas.openxmlformats.org/officeDocument/2006/relationships/image" Target="../media/image19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4.xml"/><Relationship Id="rId1" Type="http://schemas.openxmlformats.org/officeDocument/2006/relationships/tags" Target="../tags/tag2.xml"/><Relationship Id="rId6" Type="http://schemas.openxmlformats.org/officeDocument/2006/relationships/hyperlink" Target="https://www.lemondeinformatique.fr/actualites/lire-quel-avenir-pour-la-virtualisation-de-serveurs%C2%A0-72313.html" TargetMode="External"/><Relationship Id="rId5" Type="http://schemas.openxmlformats.org/officeDocument/2006/relationships/image" Target="../media/image5.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4.xml"/><Relationship Id="rId1" Type="http://schemas.openxmlformats.org/officeDocument/2006/relationships/tags" Target="../tags/tag28.xml"/><Relationship Id="rId6" Type="http://schemas.openxmlformats.org/officeDocument/2006/relationships/image" Target="../media/image198.png"/><Relationship Id="rId5" Type="http://schemas.openxmlformats.org/officeDocument/2006/relationships/image" Target="../media/image197.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4.xml"/><Relationship Id="rId1" Type="http://schemas.openxmlformats.org/officeDocument/2006/relationships/tags" Target="../tags/tag29.xml"/><Relationship Id="rId6" Type="http://schemas.openxmlformats.org/officeDocument/2006/relationships/image" Target="../media/image200.png"/><Relationship Id="rId5" Type="http://schemas.openxmlformats.org/officeDocument/2006/relationships/image" Target="../media/image199.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4.xml"/><Relationship Id="rId1" Type="http://schemas.openxmlformats.org/officeDocument/2006/relationships/tags" Target="../tags/tag30.xml"/><Relationship Id="rId5" Type="http://schemas.openxmlformats.org/officeDocument/2006/relationships/image" Target="../media/image201.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4.xml"/><Relationship Id="rId1" Type="http://schemas.openxmlformats.org/officeDocument/2006/relationships/tags" Target="../tags/tag3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4.xml"/><Relationship Id="rId1" Type="http://schemas.openxmlformats.org/officeDocument/2006/relationships/tags" Target="../tags/tag3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35.xml"/><Relationship Id="rId7" Type="http://schemas.openxmlformats.org/officeDocument/2006/relationships/diagramQuickStyle" Target="../diagrams/quickStyle1.xml"/><Relationship Id="rId2" Type="http://schemas.openxmlformats.org/officeDocument/2006/relationships/slideLayout" Target="../slideLayouts/slideLayout24.xml"/><Relationship Id="rId1" Type="http://schemas.openxmlformats.org/officeDocument/2006/relationships/tags" Target="../tags/tag3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3.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hyperlink" Target="https://nopnithi.medium.com/%E0%B8%AD%E0%B8%98%E0%B8%B4%E0%B8%9A%E0%B8%B2%E0%B8%A2%E0%B8%84%E0%B9%88%E0%B8%B2-parameter-%E0%B9%83%E0%B8%99-aws-auto-scaling-group-asg-296776d531ba" TargetMode="External"/><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24.xml"/><Relationship Id="rId1" Type="http://schemas.openxmlformats.org/officeDocument/2006/relationships/tags" Target="../tags/tag4.xml"/><Relationship Id="rId6" Type="http://schemas.openxmlformats.org/officeDocument/2006/relationships/hyperlink" Target="https://kubernetes.io/fr/" TargetMode="External"/><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tags" Target="../tags/tag5.xml"/><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ags" Target="../tags/tag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tags" Target="../tags/tag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p:cNvPicPr>
            <a:picLocks noChangeAspect="1"/>
          </p:cNvPicPr>
          <p:nvPr/>
        </p:nvPicPr>
        <p:blipFill>
          <a:blip r:embed="rId3"/>
          <a:stretch>
            <a:fillRect/>
          </a:stretch>
        </p:blipFill>
        <p:spPr>
          <a:xfrm>
            <a:off x="0" y="0"/>
            <a:ext cx="2013670" cy="1772841"/>
          </a:xfrm>
          <a:prstGeom prst="rect">
            <a:avLst/>
          </a:prstGeom>
        </p:spPr>
      </p:pic>
      <p:sp>
        <p:nvSpPr>
          <p:cNvPr id="4" name="ZoneTexte 15"/>
          <p:cNvSpPr txBox="1">
            <a:spLocks noChangeArrowheads="1"/>
          </p:cNvSpPr>
          <p:nvPr/>
        </p:nvSpPr>
        <p:spPr bwMode="auto">
          <a:xfrm>
            <a:off x="8544272" y="4368803"/>
            <a:ext cx="2376264" cy="1249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hangingPunct="1">
              <a:lnSpc>
                <a:spcPct val="150000"/>
              </a:lnSpc>
              <a:defRPr/>
            </a:pPr>
            <a:r>
              <a:rPr lang="fr-FR" sz="2000" b="1" dirty="0">
                <a:solidFill>
                  <a:srgbClr val="1F497D">
                    <a:lumMod val="75000"/>
                  </a:srgbClr>
                </a:solidFill>
                <a:latin typeface="Times New Roman" pitchFamily="18" charset="0"/>
                <a:cs typeface="Times New Roman" pitchFamily="18" charset="0"/>
              </a:rPr>
              <a:t>Soutenu  par : </a:t>
            </a:r>
          </a:p>
          <a:p>
            <a:pPr eaLnBrk="1" hangingPunct="1">
              <a:lnSpc>
                <a:spcPct val="107000"/>
              </a:lnSpc>
              <a:spcAft>
                <a:spcPts val="800"/>
              </a:spcAft>
            </a:pPr>
            <a:r>
              <a:rPr lang="en-US" sz="1800" dirty="0" smtClean="0">
                <a:solidFill>
                  <a:prstClr val="black"/>
                </a:solidFill>
                <a:latin typeface="Garamond" pitchFamily="18" charset="0"/>
              </a:rPr>
              <a:t>- BOUZIDI </a:t>
            </a:r>
            <a:r>
              <a:rPr lang="en-US" sz="1800" dirty="0">
                <a:solidFill>
                  <a:prstClr val="black"/>
                </a:solidFill>
                <a:latin typeface="Garamond" pitchFamily="18" charset="0"/>
              </a:rPr>
              <a:t>Adel </a:t>
            </a:r>
            <a:r>
              <a:rPr lang="en-US" sz="1800" dirty="0" smtClean="0">
                <a:solidFill>
                  <a:prstClr val="black"/>
                </a:solidFill>
                <a:latin typeface="Garamond" pitchFamily="18" charset="0"/>
              </a:rPr>
              <a:t> </a:t>
            </a:r>
          </a:p>
          <a:p>
            <a:pPr eaLnBrk="1" hangingPunct="1">
              <a:lnSpc>
                <a:spcPct val="107000"/>
              </a:lnSpc>
              <a:spcAft>
                <a:spcPts val="800"/>
              </a:spcAft>
            </a:pPr>
            <a:r>
              <a:rPr lang="en-US" sz="1800" dirty="0" smtClean="0">
                <a:solidFill>
                  <a:prstClr val="black"/>
                </a:solidFill>
                <a:latin typeface="Garamond" pitchFamily="18" charset="0"/>
              </a:rPr>
              <a:t>- HAMIDOU </a:t>
            </a:r>
            <a:r>
              <a:rPr lang="en-US" sz="1800" dirty="0">
                <a:solidFill>
                  <a:prstClr val="black"/>
                </a:solidFill>
                <a:latin typeface="Garamond" pitchFamily="18" charset="0"/>
              </a:rPr>
              <a:t>Imane</a:t>
            </a:r>
            <a:endParaRPr lang="fr-FR" sz="1000" b="1" u="sng" dirty="0">
              <a:solidFill>
                <a:srgbClr val="0070C0"/>
              </a:solidFill>
              <a:latin typeface="Garamond" pitchFamily="18" charset="0"/>
            </a:endParaRPr>
          </a:p>
        </p:txBody>
      </p:sp>
      <p:sp>
        <p:nvSpPr>
          <p:cNvPr id="9" name="Rectangle 8"/>
          <p:cNvSpPr/>
          <p:nvPr/>
        </p:nvSpPr>
        <p:spPr>
          <a:xfrm>
            <a:off x="2999656" y="2936509"/>
            <a:ext cx="6768752" cy="119250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fr-FR" sz="2400" dirty="0">
                <a:solidFill>
                  <a:schemeClr val="tx1"/>
                </a:solidFill>
                <a:latin typeface="Monotype Corsiva"/>
                <a:ea typeface="Calibri"/>
                <a:cs typeface="Arial"/>
              </a:rPr>
              <a:t>Mise à l’échelle automatique et prédictive basée sur l’orchestrateur </a:t>
            </a:r>
            <a:r>
              <a:rPr lang="fr-FR" sz="2400" dirty="0" smtClean="0">
                <a:solidFill>
                  <a:schemeClr val="tx1"/>
                </a:solidFill>
                <a:latin typeface="Monotype Corsiva"/>
                <a:ea typeface="Calibri"/>
                <a:cs typeface="Arial"/>
              </a:rPr>
              <a:t>Kubernetes La méthode de prédiction LSTM </a:t>
            </a:r>
            <a:endParaRPr lang="fr-FR" sz="2400" dirty="0">
              <a:solidFill>
                <a:schemeClr val="tx1"/>
              </a:solidFill>
              <a:latin typeface="Monotype Corsiva"/>
              <a:ea typeface="Calibri"/>
              <a:cs typeface="Arial"/>
            </a:endParaRPr>
          </a:p>
        </p:txBody>
      </p:sp>
      <p:sp>
        <p:nvSpPr>
          <p:cNvPr id="5" name="Rectangle 4"/>
          <p:cNvSpPr/>
          <p:nvPr/>
        </p:nvSpPr>
        <p:spPr>
          <a:xfrm>
            <a:off x="1524000" y="0"/>
            <a:ext cx="3563888" cy="115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sp>
        <p:nvSpPr>
          <p:cNvPr id="13" name="TextBox 4"/>
          <p:cNvSpPr txBox="1"/>
          <p:nvPr/>
        </p:nvSpPr>
        <p:spPr>
          <a:xfrm>
            <a:off x="3115767" y="1810570"/>
            <a:ext cx="6552728" cy="646331"/>
          </a:xfrm>
          <a:prstGeom prst="rect">
            <a:avLst/>
          </a:prstGeom>
          <a:solidFill>
            <a:schemeClr val="accent1"/>
          </a:solidFill>
          <a:ln>
            <a:solidFill>
              <a:schemeClr val="tx2">
                <a:lumMod val="60000"/>
                <a:lumOff val="40000"/>
              </a:schemeClr>
            </a:solidFill>
          </a:ln>
        </p:spPr>
        <p:txBody>
          <a:bodyPr wrap="square" rtlCol="0">
            <a:spAutoFit/>
          </a:bodyPr>
          <a:lstStyle/>
          <a:p>
            <a:pPr algn="ctr"/>
            <a:r>
              <a:rPr lang="fr-FR" b="1" dirty="0">
                <a:solidFill>
                  <a:prstClr val="white"/>
                </a:solidFill>
                <a:latin typeface="Courier New" pitchFamily="49" charset="0"/>
                <a:ea typeface="SimSun-ExtB" pitchFamily="49" charset="-122"/>
                <a:cs typeface="Courier New" pitchFamily="49" charset="0"/>
              </a:rPr>
              <a:t>Soutenance Master </a:t>
            </a:r>
          </a:p>
          <a:p>
            <a:pPr algn="ctr"/>
            <a:r>
              <a:rPr lang="fr-FR" b="1" dirty="0">
                <a:solidFill>
                  <a:prstClr val="white"/>
                </a:solidFill>
                <a:latin typeface="Courier New" pitchFamily="49" charset="0"/>
                <a:ea typeface="SimSun-ExtB" pitchFamily="49" charset="-122"/>
                <a:cs typeface="Courier New" pitchFamily="49" charset="0"/>
              </a:rPr>
              <a:t>Spécialité Génie Systèmes Informatique (GSI)</a:t>
            </a:r>
          </a:p>
        </p:txBody>
      </p:sp>
      <p:sp>
        <p:nvSpPr>
          <p:cNvPr id="7" name="Rectangle 6"/>
          <p:cNvSpPr/>
          <p:nvPr/>
        </p:nvSpPr>
        <p:spPr>
          <a:xfrm>
            <a:off x="5318206" y="2420889"/>
            <a:ext cx="1827743" cy="553998"/>
          </a:xfrm>
          <a:prstGeom prst="rect">
            <a:avLst/>
          </a:prstGeom>
        </p:spPr>
        <p:txBody>
          <a:bodyPr wrap="none">
            <a:spAutoFit/>
          </a:bodyPr>
          <a:lstStyle/>
          <a:p>
            <a:pPr algn="ctr">
              <a:lnSpc>
                <a:spcPct val="150000"/>
              </a:lnSpc>
              <a:defRPr/>
            </a:pPr>
            <a:r>
              <a:rPr lang="fr-FR" sz="2000" b="1" dirty="0">
                <a:solidFill>
                  <a:srgbClr val="1F497D">
                    <a:lumMod val="75000"/>
                  </a:srgbClr>
                </a:solidFill>
                <a:latin typeface="Times New Roman" pitchFamily="18" charset="0"/>
                <a:cs typeface="Times New Roman" pitchFamily="18" charset="0"/>
              </a:rPr>
              <a:t>Sous le thème: </a:t>
            </a:r>
          </a:p>
        </p:txBody>
      </p:sp>
      <p:sp>
        <p:nvSpPr>
          <p:cNvPr id="15" name="Rectangle 14"/>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ZoneTexte 15"/>
          <p:cNvSpPr txBox="1">
            <a:spLocks noChangeArrowheads="1"/>
          </p:cNvSpPr>
          <p:nvPr/>
        </p:nvSpPr>
        <p:spPr bwMode="auto">
          <a:xfrm>
            <a:off x="1858064" y="4368803"/>
            <a:ext cx="2160240" cy="8503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eaLnBrk="1" hangingPunct="1">
              <a:lnSpc>
                <a:spcPct val="150000"/>
              </a:lnSpc>
              <a:defRPr/>
            </a:pPr>
            <a:r>
              <a:rPr lang="fr-FR" sz="2000" b="1" dirty="0">
                <a:solidFill>
                  <a:srgbClr val="1F497D">
                    <a:lumMod val="75000"/>
                  </a:srgbClr>
                </a:solidFill>
                <a:latin typeface="Times New Roman" pitchFamily="18" charset="0"/>
                <a:cs typeface="Times New Roman" pitchFamily="18" charset="0"/>
              </a:rPr>
              <a:t>Encadré par : </a:t>
            </a:r>
          </a:p>
          <a:p>
            <a:pPr eaLnBrk="1" hangingPunct="1">
              <a:lnSpc>
                <a:spcPct val="107000"/>
              </a:lnSpc>
              <a:spcAft>
                <a:spcPts val="800"/>
              </a:spcAft>
            </a:pPr>
            <a:r>
              <a:rPr lang="en-US" sz="1800" dirty="0" smtClean="0">
                <a:solidFill>
                  <a:prstClr val="black"/>
                </a:solidFill>
                <a:latin typeface="Garamond" pitchFamily="18" charset="0"/>
              </a:rPr>
              <a:t>- BADIS </a:t>
            </a:r>
            <a:r>
              <a:rPr lang="en-US" sz="1800" dirty="0">
                <a:solidFill>
                  <a:prstClr val="black"/>
                </a:solidFill>
                <a:latin typeface="Garamond" pitchFamily="18" charset="0"/>
              </a:rPr>
              <a:t>Ilyes</a:t>
            </a:r>
            <a:endParaRPr lang="fr-FR" sz="1000" b="1" u="sng" dirty="0">
              <a:solidFill>
                <a:srgbClr val="0070C0"/>
              </a:solidFill>
              <a:latin typeface="Garamond" pitchFamily="18" charset="0"/>
            </a:endParaRPr>
          </a:p>
        </p:txBody>
      </p:sp>
      <p:sp>
        <p:nvSpPr>
          <p:cNvPr id="6" name="Rectangle 5"/>
          <p:cNvSpPr/>
          <p:nvPr/>
        </p:nvSpPr>
        <p:spPr>
          <a:xfrm>
            <a:off x="3497060" y="125464"/>
            <a:ext cx="5444119" cy="461665"/>
          </a:xfrm>
          <a:prstGeom prst="rect">
            <a:avLst/>
          </a:prstGeom>
        </p:spPr>
        <p:txBody>
          <a:bodyPr wrap="none">
            <a:spAutoFit/>
          </a:bodyPr>
          <a:lstStyle/>
          <a:p>
            <a:r>
              <a:rPr lang="fr-FR" sz="2400" dirty="0">
                <a:latin typeface="Monotype Corsiva" pitchFamily="66" charset="0"/>
              </a:rPr>
              <a:t>République Algérienne démocratique et populaire</a:t>
            </a:r>
          </a:p>
        </p:txBody>
      </p:sp>
      <p:sp>
        <p:nvSpPr>
          <p:cNvPr id="8" name="Rectangle 7"/>
          <p:cNvSpPr/>
          <p:nvPr/>
        </p:nvSpPr>
        <p:spPr>
          <a:xfrm>
            <a:off x="3833416" y="577130"/>
            <a:ext cx="4572000" cy="707886"/>
          </a:xfrm>
          <a:prstGeom prst="rect">
            <a:avLst/>
          </a:prstGeom>
        </p:spPr>
        <p:txBody>
          <a:bodyPr>
            <a:spAutoFit/>
          </a:bodyPr>
          <a:lstStyle/>
          <a:p>
            <a:pPr algn="ctr"/>
            <a:r>
              <a:rPr lang="fr-FR" sz="2000" dirty="0">
                <a:latin typeface="Monotype Corsiva" pitchFamily="66" charset="0"/>
              </a:rPr>
              <a:t>Ministère de l'Enseignement Supérieur et de la Recherche Scientifique</a:t>
            </a:r>
          </a:p>
        </p:txBody>
      </p:sp>
      <p:sp>
        <p:nvSpPr>
          <p:cNvPr id="10" name="Rectangle 9"/>
          <p:cNvSpPr/>
          <p:nvPr/>
        </p:nvSpPr>
        <p:spPr>
          <a:xfrm>
            <a:off x="4037904" y="1340768"/>
            <a:ext cx="4121641" cy="400110"/>
          </a:xfrm>
          <a:prstGeom prst="rect">
            <a:avLst/>
          </a:prstGeom>
        </p:spPr>
        <p:txBody>
          <a:bodyPr wrap="none">
            <a:spAutoFit/>
          </a:bodyPr>
          <a:lstStyle/>
          <a:p>
            <a:r>
              <a:rPr lang="fr-FR" sz="2000" dirty="0">
                <a:latin typeface="Monotype Corsiva" pitchFamily="66" charset="0"/>
              </a:rPr>
              <a:t>Université Akli Mohand Oulhadj de Bouira</a:t>
            </a:r>
          </a:p>
        </p:txBody>
      </p:sp>
      <p:pic>
        <p:nvPicPr>
          <p:cNvPr id="14" name="Image 1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252671" y="81376"/>
            <a:ext cx="747985" cy="1187384"/>
          </a:xfrm>
          <a:prstGeom prst="rect">
            <a:avLst/>
          </a:prstGeom>
        </p:spPr>
      </p:pic>
      <p:pic>
        <p:nvPicPr>
          <p:cNvPr id="17" name="Image 1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35360" y="81376"/>
            <a:ext cx="747985" cy="1187384"/>
          </a:xfrm>
          <a:prstGeom prst="rect">
            <a:avLst/>
          </a:prstGeom>
        </p:spPr>
      </p:pic>
      <p:sp>
        <p:nvSpPr>
          <p:cNvPr id="2" name="Rectangle 1"/>
          <p:cNvSpPr/>
          <p:nvPr/>
        </p:nvSpPr>
        <p:spPr>
          <a:xfrm>
            <a:off x="11019884" y="5920625"/>
            <a:ext cx="1172116" cy="388696"/>
          </a:xfrm>
          <a:prstGeom prst="rect">
            <a:avLst/>
          </a:prstGeom>
        </p:spPr>
        <p:txBody>
          <a:bodyPr wrap="none">
            <a:spAutoFit/>
          </a:bodyPr>
          <a:lstStyle/>
          <a:p>
            <a:pPr algn="ctr">
              <a:lnSpc>
                <a:spcPct val="107000"/>
              </a:lnSpc>
              <a:spcAft>
                <a:spcPts val="800"/>
              </a:spcAft>
            </a:pPr>
            <a:r>
              <a:rPr lang="en-US" dirty="0">
                <a:solidFill>
                  <a:prstClr val="black"/>
                </a:solidFill>
                <a:latin typeface="Garamond" pitchFamily="18" charset="0"/>
              </a:rPr>
              <a:t>2021/2022</a:t>
            </a:r>
            <a:endParaRPr lang="fr-FR" sz="1000" b="1" u="sng" dirty="0">
              <a:solidFill>
                <a:srgbClr val="0070C0"/>
              </a:solidFill>
              <a:latin typeface="Garamond" pitchFamily="18" charset="0"/>
            </a:endParaRPr>
          </a:p>
        </p:txBody>
      </p:sp>
    </p:spTree>
    <p:extLst>
      <p:ext uri="{BB962C8B-B14F-4D97-AF65-F5344CB8AC3E}">
        <p14:creationId xmlns="" xmlns:p14="http://schemas.microsoft.com/office/powerpoint/2010/main" val="3250338604"/>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smtClean="0">
                <a:solidFill>
                  <a:prstClr val="white"/>
                </a:solidFill>
                <a:latin typeface="Times New Roman" panose="02020603050405020304" pitchFamily="18" charset="0"/>
                <a:cs typeface="Times New Roman" panose="02020603050405020304" pitchFamily="18" charset="0"/>
              </a:rPr>
              <a:t>La Plateforme de Conteneurisation Docker</a:t>
            </a:r>
            <a:endParaRPr lang="fr-FR" b="1" dirty="0">
              <a:solidFill>
                <a:prstClr val="white"/>
              </a:solidFill>
              <a:latin typeface="Times New Roman" panose="02020603050405020304" pitchFamily="18" charset="0"/>
              <a:cs typeface="Times New Roman" panose="02020603050405020304" pitchFamily="18" charset="0"/>
            </a:endParaRP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91344" y="5882506"/>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Vue globale sur l’orchestration et la méthode de prédiction LSTM</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chemeClr val="bg1"/>
                  </a:solidFill>
                </a:rPr>
                <a:t>7</a:t>
              </a:r>
            </a:p>
          </p:txBody>
        </p:sp>
      </p:grpSp>
      <p:grpSp>
        <p:nvGrpSpPr>
          <p:cNvPr id="3" name="Groupe 2"/>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9" name="Rectangle 38"/>
            <p:cNvSpPr/>
            <p:nvPr/>
          </p:nvSpPr>
          <p:spPr>
            <a:xfrm>
              <a:off x="6528645"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Conception</a:t>
              </a:r>
              <a:endParaRPr lang="fr-FR" sz="1400" dirty="0"/>
            </a:p>
          </p:txBody>
        </p:sp>
        <p:sp>
          <p:nvSpPr>
            <p:cNvPr id="40" name="Rectangle 39"/>
            <p:cNvSpPr/>
            <p:nvPr/>
          </p:nvSpPr>
          <p:spPr>
            <a:xfrm>
              <a:off x="8040216"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Tests - Résultats</a:t>
              </a:r>
              <a:endParaRPr lang="fr-FR" sz="1400" dirty="0"/>
            </a:p>
          </p:txBody>
        </p:sp>
      </p:grpSp>
      <p:grpSp>
        <p:nvGrpSpPr>
          <p:cNvPr id="41" name="Groupe 40"/>
          <p:cNvGrpSpPr/>
          <p:nvPr/>
        </p:nvGrpSpPr>
        <p:grpSpPr>
          <a:xfrm>
            <a:off x="196324" y="5015724"/>
            <a:ext cx="398856" cy="336811"/>
            <a:chOff x="0" y="3352837"/>
            <a:chExt cx="398856" cy="336811"/>
          </a:xfrm>
        </p:grpSpPr>
        <p:sp>
          <p:nvSpPr>
            <p:cNvPr id="42"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43"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44"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sp>
        <p:nvSpPr>
          <p:cNvPr id="45" name="Rectangle 44"/>
          <p:cNvSpPr/>
          <p:nvPr/>
        </p:nvSpPr>
        <p:spPr>
          <a:xfrm>
            <a:off x="4258357" y="1746846"/>
            <a:ext cx="3783535" cy="42533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à coins arrondis 46"/>
          <p:cNvSpPr/>
          <p:nvPr/>
        </p:nvSpPr>
        <p:spPr>
          <a:xfrm>
            <a:off x="4524475" y="1113840"/>
            <a:ext cx="3251299" cy="60924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200" b="1" dirty="0">
                <a:solidFill>
                  <a:schemeClr val="tx1"/>
                </a:solidFill>
              </a:rPr>
              <a:t>H</a:t>
            </a:r>
            <a:r>
              <a:rPr lang="fr-FR" sz="2200" b="1" dirty="0" smtClean="0">
                <a:solidFill>
                  <a:schemeClr val="tx1"/>
                </a:solidFill>
              </a:rPr>
              <a:t>ôte Docker :</a:t>
            </a:r>
            <a:endParaRPr lang="fr-FR" sz="2200" b="1" dirty="0">
              <a:solidFill>
                <a:schemeClr val="tx1"/>
              </a:solidFill>
            </a:endParaRPr>
          </a:p>
        </p:txBody>
      </p:sp>
      <p:sp>
        <p:nvSpPr>
          <p:cNvPr id="46" name="Rectangle 45"/>
          <p:cNvSpPr/>
          <p:nvPr/>
        </p:nvSpPr>
        <p:spPr>
          <a:xfrm>
            <a:off x="8659498" y="1746846"/>
            <a:ext cx="2694392" cy="290981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à coins arrondis 47"/>
          <p:cNvSpPr/>
          <p:nvPr/>
        </p:nvSpPr>
        <p:spPr>
          <a:xfrm>
            <a:off x="8778299" y="1113840"/>
            <a:ext cx="1744785" cy="60924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200" b="1" dirty="0" smtClean="0">
                <a:solidFill>
                  <a:schemeClr val="tx1"/>
                </a:solidFill>
              </a:rPr>
              <a:t>Registre :</a:t>
            </a:r>
            <a:endParaRPr lang="fr-FR" sz="2200" b="1" dirty="0">
              <a:solidFill>
                <a:schemeClr val="tx1"/>
              </a:solidFill>
            </a:endParaRPr>
          </a:p>
        </p:txBody>
      </p:sp>
      <p:grpSp>
        <p:nvGrpSpPr>
          <p:cNvPr id="28" name="Groupe 27"/>
          <p:cNvGrpSpPr/>
          <p:nvPr/>
        </p:nvGrpSpPr>
        <p:grpSpPr>
          <a:xfrm>
            <a:off x="8920391" y="2626231"/>
            <a:ext cx="2292984" cy="1721319"/>
            <a:chOff x="8920391" y="2626231"/>
            <a:chExt cx="2292984" cy="1721319"/>
          </a:xfrm>
        </p:grpSpPr>
        <p:pic>
          <p:nvPicPr>
            <p:cNvPr id="49" name="Image 48"/>
            <p:cNvPicPr>
              <a:picLocks noChangeAspect="1"/>
            </p:cNvPicPr>
            <p:nvPr/>
          </p:nvPicPr>
          <p:blipFill>
            <a:blip r:embed="rId5"/>
            <a:stretch>
              <a:fillRect/>
            </a:stretch>
          </p:blipFill>
          <p:spPr>
            <a:xfrm>
              <a:off x="8920391" y="2626231"/>
              <a:ext cx="657838" cy="575522"/>
            </a:xfrm>
            <a:prstGeom prst="rect">
              <a:avLst/>
            </a:prstGeom>
          </p:spPr>
        </p:pic>
        <p:pic>
          <p:nvPicPr>
            <p:cNvPr id="50" name="Image 49"/>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9388316" y="3708617"/>
              <a:ext cx="638933" cy="638933"/>
            </a:xfrm>
            <a:prstGeom prst="rect">
              <a:avLst/>
            </a:prstGeom>
          </p:spPr>
        </p:pic>
        <p:pic>
          <p:nvPicPr>
            <p:cNvPr id="51" name="Image 50"/>
            <p:cNvPicPr>
              <a:picLocks noChangeAspect="1"/>
            </p:cNvPicPr>
            <p:nvPr/>
          </p:nvPicPr>
          <p:blipFill>
            <a:blip r:embed="rId7"/>
            <a:stretch>
              <a:fillRect/>
            </a:stretch>
          </p:blipFill>
          <p:spPr>
            <a:xfrm>
              <a:off x="10169605" y="2636513"/>
              <a:ext cx="1043770" cy="649783"/>
            </a:xfrm>
            <a:prstGeom prst="rect">
              <a:avLst/>
            </a:prstGeom>
          </p:spPr>
        </p:pic>
      </p:grpSp>
      <p:pic>
        <p:nvPicPr>
          <p:cNvPr id="52" name="Image 51"/>
          <p:cNvPicPr>
            <a:picLocks noChangeAspect="1"/>
          </p:cNvPicPr>
          <p:nvPr/>
        </p:nvPicPr>
        <p:blipFill>
          <a:blip r:embed="rId8"/>
          <a:stretch>
            <a:fillRect/>
          </a:stretch>
        </p:blipFill>
        <p:spPr>
          <a:xfrm>
            <a:off x="8903046" y="3536542"/>
            <a:ext cx="201737" cy="362022"/>
          </a:xfrm>
          <a:prstGeom prst="rect">
            <a:avLst/>
          </a:prstGeom>
        </p:spPr>
      </p:pic>
      <p:cxnSp>
        <p:nvCxnSpPr>
          <p:cNvPr id="58" name="Connecteur droit 57"/>
          <p:cNvCxnSpPr/>
          <p:nvPr/>
        </p:nvCxnSpPr>
        <p:spPr>
          <a:xfrm>
            <a:off x="6284300" y="3524660"/>
            <a:ext cx="16689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524475" y="2034323"/>
            <a:ext cx="3251298" cy="64336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200" b="1" dirty="0">
                <a:solidFill>
                  <a:schemeClr val="tx1"/>
                </a:solidFill>
              </a:rPr>
              <a:t>D</a:t>
            </a:r>
            <a:r>
              <a:rPr lang="fr-FR" sz="2200" b="1" dirty="0" smtClean="0">
                <a:solidFill>
                  <a:schemeClr val="tx1"/>
                </a:solidFill>
              </a:rPr>
              <a:t>émon </a:t>
            </a:r>
            <a:r>
              <a:rPr lang="fr-FR" sz="2200" b="1" dirty="0">
                <a:solidFill>
                  <a:schemeClr val="tx1"/>
                </a:solidFill>
              </a:rPr>
              <a:t>Docker</a:t>
            </a:r>
            <a:endParaRPr lang="fr-FR" sz="2200" dirty="0">
              <a:solidFill>
                <a:schemeClr val="tx1"/>
              </a:solidFill>
            </a:endParaRPr>
          </a:p>
        </p:txBody>
      </p:sp>
      <p:pic>
        <p:nvPicPr>
          <p:cNvPr id="63" name="Image 62"/>
          <p:cNvPicPr>
            <a:picLocks noChangeAspect="1"/>
          </p:cNvPicPr>
          <p:nvPr/>
        </p:nvPicPr>
        <p:blipFill>
          <a:blip r:embed="rId9"/>
          <a:stretch>
            <a:fillRect/>
          </a:stretch>
        </p:blipFill>
        <p:spPr>
          <a:xfrm>
            <a:off x="10691490" y="1286150"/>
            <a:ext cx="877118" cy="677631"/>
          </a:xfrm>
          <a:prstGeom prst="rect">
            <a:avLst/>
          </a:prstGeom>
        </p:spPr>
      </p:pic>
      <p:cxnSp>
        <p:nvCxnSpPr>
          <p:cNvPr id="64" name="Connecteur droit 63"/>
          <p:cNvCxnSpPr/>
          <p:nvPr/>
        </p:nvCxnSpPr>
        <p:spPr>
          <a:xfrm>
            <a:off x="11353890" y="1746846"/>
            <a:ext cx="0" cy="4338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necteur droit 64"/>
          <p:cNvCxnSpPr/>
          <p:nvPr/>
        </p:nvCxnSpPr>
        <p:spPr>
          <a:xfrm>
            <a:off x="9127238" y="1748702"/>
            <a:ext cx="16689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flipV="1">
            <a:off x="3531201" y="2339205"/>
            <a:ext cx="993274" cy="18941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necteur droit 71"/>
          <p:cNvCxnSpPr/>
          <p:nvPr/>
        </p:nvCxnSpPr>
        <p:spPr>
          <a:xfrm flipH="1" flipV="1">
            <a:off x="6146177" y="2677689"/>
            <a:ext cx="3947" cy="15556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necteur droit 72"/>
          <p:cNvCxnSpPr/>
          <p:nvPr/>
        </p:nvCxnSpPr>
        <p:spPr>
          <a:xfrm flipH="1">
            <a:off x="6146177" y="4233386"/>
            <a:ext cx="7393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 name="Groupe 10"/>
          <p:cNvGrpSpPr/>
          <p:nvPr/>
        </p:nvGrpSpPr>
        <p:grpSpPr>
          <a:xfrm>
            <a:off x="1346381" y="1113840"/>
            <a:ext cx="2294111" cy="4946820"/>
            <a:chOff x="1346641" y="1113841"/>
            <a:chExt cx="2294111" cy="4946820"/>
          </a:xfrm>
        </p:grpSpPr>
        <p:sp>
          <p:nvSpPr>
            <p:cNvPr id="37" name="Rectangle 36"/>
            <p:cNvSpPr/>
            <p:nvPr/>
          </p:nvSpPr>
          <p:spPr>
            <a:xfrm>
              <a:off x="1346641" y="1746847"/>
              <a:ext cx="2294111" cy="290981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à coins arrondis 37"/>
            <p:cNvSpPr/>
            <p:nvPr/>
          </p:nvSpPr>
          <p:spPr>
            <a:xfrm>
              <a:off x="1466931" y="1113841"/>
              <a:ext cx="2053530" cy="60924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200" b="1" dirty="0" smtClean="0">
                  <a:solidFill>
                    <a:schemeClr val="tx1"/>
                  </a:solidFill>
                </a:rPr>
                <a:t>Client :</a:t>
              </a:r>
              <a:endParaRPr lang="fr-FR" sz="2200" b="1" dirty="0">
                <a:solidFill>
                  <a:schemeClr val="tx1"/>
                </a:solidFill>
              </a:endParaRPr>
            </a:p>
          </p:txBody>
        </p:sp>
        <p:sp>
          <p:nvSpPr>
            <p:cNvPr id="59" name="Ellipse 58"/>
            <p:cNvSpPr/>
            <p:nvPr/>
          </p:nvSpPr>
          <p:spPr>
            <a:xfrm>
              <a:off x="1477671" y="3941263"/>
              <a:ext cx="2053530" cy="584247"/>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Docker run</a:t>
              </a:r>
              <a:endParaRPr lang="fr-FR" dirty="0">
                <a:solidFill>
                  <a:schemeClr val="tx1"/>
                </a:solidFill>
              </a:endParaRPr>
            </a:p>
          </p:txBody>
        </p:sp>
        <p:sp>
          <p:nvSpPr>
            <p:cNvPr id="60" name="Ellipse 59"/>
            <p:cNvSpPr/>
            <p:nvPr/>
          </p:nvSpPr>
          <p:spPr>
            <a:xfrm>
              <a:off x="1477671" y="3184033"/>
              <a:ext cx="2053530" cy="584247"/>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Docker pull</a:t>
              </a:r>
              <a:endParaRPr lang="fr-FR" dirty="0">
                <a:solidFill>
                  <a:schemeClr val="tx1"/>
                </a:solidFill>
              </a:endParaRPr>
            </a:p>
          </p:txBody>
        </p:sp>
        <p:sp>
          <p:nvSpPr>
            <p:cNvPr id="61" name="Ellipse 60"/>
            <p:cNvSpPr/>
            <p:nvPr/>
          </p:nvSpPr>
          <p:spPr>
            <a:xfrm>
              <a:off x="1482190" y="2426803"/>
              <a:ext cx="2053530" cy="584247"/>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Docker build</a:t>
              </a:r>
              <a:endParaRPr lang="fr-FR" dirty="0">
                <a:solidFill>
                  <a:schemeClr val="tx1"/>
                </a:solidFill>
              </a:endParaRPr>
            </a:p>
          </p:txBody>
        </p:sp>
        <p:pic>
          <p:nvPicPr>
            <p:cNvPr id="66" name="Image 65"/>
            <p:cNvPicPr>
              <a:picLocks noChangeAspect="1"/>
            </p:cNvPicPr>
            <p:nvPr/>
          </p:nvPicPr>
          <p:blipFill>
            <a:blip r:embed="rId10"/>
            <a:stretch>
              <a:fillRect/>
            </a:stretch>
          </p:blipFill>
          <p:spPr>
            <a:xfrm>
              <a:off x="1480976" y="5336617"/>
              <a:ext cx="438559" cy="724044"/>
            </a:xfrm>
            <a:prstGeom prst="rect">
              <a:avLst/>
            </a:prstGeom>
          </p:spPr>
        </p:pic>
        <p:cxnSp>
          <p:nvCxnSpPr>
            <p:cNvPr id="75" name="Connecteur droit 74"/>
            <p:cNvCxnSpPr>
              <a:stCxn id="66" idx="3"/>
            </p:cNvCxnSpPr>
            <p:nvPr/>
          </p:nvCxnSpPr>
          <p:spPr>
            <a:xfrm flipV="1">
              <a:off x="1919535" y="4674761"/>
              <a:ext cx="687156" cy="1023878"/>
            </a:xfrm>
            <a:prstGeom prst="line">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76" name="Connecteur droit 75"/>
          <p:cNvCxnSpPr>
            <a:stCxn id="61" idx="6"/>
            <a:endCxn id="62" idx="1"/>
          </p:cNvCxnSpPr>
          <p:nvPr/>
        </p:nvCxnSpPr>
        <p:spPr>
          <a:xfrm flipV="1">
            <a:off x="3535460" y="2356006"/>
            <a:ext cx="989015" cy="36292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flipV="1">
            <a:off x="7789544" y="2339205"/>
            <a:ext cx="603835" cy="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78" name="Connecteur droit 77"/>
          <p:cNvCxnSpPr/>
          <p:nvPr/>
        </p:nvCxnSpPr>
        <p:spPr>
          <a:xfrm flipV="1">
            <a:off x="8360340" y="2348679"/>
            <a:ext cx="0" cy="1837646"/>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79" name="Connecteur droit 78"/>
          <p:cNvCxnSpPr/>
          <p:nvPr/>
        </p:nvCxnSpPr>
        <p:spPr>
          <a:xfrm flipV="1">
            <a:off x="7471954" y="4150426"/>
            <a:ext cx="877090" cy="16625"/>
          </a:xfrm>
          <a:prstGeom prst="line">
            <a:avLst/>
          </a:prstGeom>
          <a:ln w="38100">
            <a:prstDash val="sysDot"/>
            <a:headEnd type="stealth" w="lg" len="lg"/>
            <a:tailEnd type="none" w="sm" len="sm"/>
          </a:ln>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a:off x="7789544" y="2180715"/>
            <a:ext cx="1918238" cy="0"/>
          </a:xfrm>
          <a:prstGeom prst="line">
            <a:avLst/>
          </a:pr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p:nvCxnSpPr>
        <p:spPr>
          <a:xfrm>
            <a:off x="9722390" y="2180715"/>
            <a:ext cx="11294" cy="1406265"/>
          </a:xfrm>
          <a:prstGeom prst="line">
            <a:avLst/>
          </a:pr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2" name="Connecteur droit 81"/>
          <p:cNvCxnSpPr/>
          <p:nvPr/>
        </p:nvCxnSpPr>
        <p:spPr>
          <a:xfrm flipH="1">
            <a:off x="7709456" y="4273159"/>
            <a:ext cx="1501048" cy="908284"/>
          </a:xfrm>
          <a:prstGeom prst="line">
            <a:avLst/>
          </a:prstGeom>
          <a:ln w="38100">
            <a:solidFill>
              <a:srgbClr val="FFC000"/>
            </a:solidFill>
            <a:prstDash val="dash"/>
            <a:tailEnd type="stealth" w="lg" len="lg"/>
          </a:ln>
        </p:spPr>
        <p:style>
          <a:lnRef idx="1">
            <a:schemeClr val="accent1"/>
          </a:lnRef>
          <a:fillRef idx="0">
            <a:schemeClr val="accent1"/>
          </a:fillRef>
          <a:effectRef idx="0">
            <a:schemeClr val="accent1"/>
          </a:effectRef>
          <a:fontRef idx="minor">
            <a:schemeClr val="tx1"/>
          </a:fontRef>
        </p:style>
      </p:cxnSp>
      <p:grpSp>
        <p:nvGrpSpPr>
          <p:cNvPr id="19" name="Groupe 18"/>
          <p:cNvGrpSpPr/>
          <p:nvPr/>
        </p:nvGrpSpPr>
        <p:grpSpPr>
          <a:xfrm>
            <a:off x="4345871" y="3033576"/>
            <a:ext cx="1852433" cy="2878973"/>
            <a:chOff x="4345871" y="3033576"/>
            <a:chExt cx="1852433" cy="2878973"/>
          </a:xfrm>
        </p:grpSpPr>
        <p:cxnSp>
          <p:nvCxnSpPr>
            <p:cNvPr id="57" name="Connecteur droit 56"/>
            <p:cNvCxnSpPr/>
            <p:nvPr/>
          </p:nvCxnSpPr>
          <p:spPr>
            <a:xfrm>
              <a:off x="4345871" y="3512779"/>
              <a:ext cx="16689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e 3"/>
            <p:cNvGrpSpPr/>
            <p:nvPr/>
          </p:nvGrpSpPr>
          <p:grpSpPr>
            <a:xfrm>
              <a:off x="4345871" y="3033576"/>
              <a:ext cx="1852433" cy="2878973"/>
              <a:chOff x="4345871" y="3033576"/>
              <a:chExt cx="1852433" cy="2878973"/>
            </a:xfrm>
          </p:grpSpPr>
          <p:sp>
            <p:nvSpPr>
              <p:cNvPr id="56" name="Rectangle 55"/>
              <p:cNvSpPr/>
              <p:nvPr/>
            </p:nvSpPr>
            <p:spPr>
              <a:xfrm>
                <a:off x="4345871" y="3033576"/>
                <a:ext cx="1668968" cy="2878973"/>
              </a:xfrm>
              <a:prstGeom prst="rect">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ZoneTexte 82"/>
              <p:cNvSpPr txBox="1"/>
              <p:nvPr/>
            </p:nvSpPr>
            <p:spPr>
              <a:xfrm>
                <a:off x="4452463" y="3065905"/>
                <a:ext cx="1745841" cy="430887"/>
              </a:xfrm>
              <a:prstGeom prst="rect">
                <a:avLst/>
              </a:prstGeom>
              <a:noFill/>
            </p:spPr>
            <p:txBody>
              <a:bodyPr wrap="square" rtlCol="0">
                <a:spAutoFit/>
              </a:bodyPr>
              <a:lstStyle/>
              <a:p>
                <a:r>
                  <a:rPr lang="fr-FR" sz="2200" b="1" dirty="0" smtClean="0"/>
                  <a:t>Conteneurs </a:t>
                </a:r>
                <a:endParaRPr lang="fr-FR" sz="2200" b="1" dirty="0"/>
              </a:p>
            </p:txBody>
          </p:sp>
        </p:grpSp>
      </p:grpSp>
      <p:grpSp>
        <p:nvGrpSpPr>
          <p:cNvPr id="25" name="Groupe 24"/>
          <p:cNvGrpSpPr/>
          <p:nvPr/>
        </p:nvGrpSpPr>
        <p:grpSpPr>
          <a:xfrm>
            <a:off x="6750844" y="3922728"/>
            <a:ext cx="814877" cy="1787786"/>
            <a:chOff x="6750844" y="3922728"/>
            <a:chExt cx="814877" cy="1787786"/>
          </a:xfrm>
        </p:grpSpPr>
        <p:pic>
          <p:nvPicPr>
            <p:cNvPr id="53" name="Image 52"/>
            <p:cNvPicPr>
              <a:picLocks noChangeAspect="1"/>
            </p:cNvPicPr>
            <p:nvPr/>
          </p:nvPicPr>
          <p:blipFill>
            <a:blip r:embed="rId5"/>
            <a:stretch>
              <a:fillRect/>
            </a:stretch>
          </p:blipFill>
          <p:spPr>
            <a:xfrm>
              <a:off x="6750844" y="3922728"/>
              <a:ext cx="657838" cy="575522"/>
            </a:xfrm>
            <a:prstGeom prst="rect">
              <a:avLst/>
            </a:prstGeom>
          </p:spPr>
        </p:pic>
        <p:pic>
          <p:nvPicPr>
            <p:cNvPr id="54" name="Image 53"/>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6810150" y="4954943"/>
              <a:ext cx="755571" cy="755571"/>
            </a:xfrm>
            <a:prstGeom prst="rect">
              <a:avLst/>
            </a:prstGeom>
          </p:spPr>
        </p:pic>
      </p:grpSp>
      <p:sp>
        <p:nvSpPr>
          <p:cNvPr id="55" name="Rectangle 54"/>
          <p:cNvSpPr/>
          <p:nvPr/>
        </p:nvSpPr>
        <p:spPr>
          <a:xfrm>
            <a:off x="6279237" y="3033577"/>
            <a:ext cx="1668968" cy="2878973"/>
          </a:xfrm>
          <a:prstGeom prst="rect">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ZoneTexte 83"/>
          <p:cNvSpPr txBox="1"/>
          <p:nvPr/>
        </p:nvSpPr>
        <p:spPr>
          <a:xfrm>
            <a:off x="6645519" y="3059779"/>
            <a:ext cx="1619981" cy="419922"/>
          </a:xfrm>
          <a:prstGeom prst="rect">
            <a:avLst/>
          </a:prstGeom>
          <a:noFill/>
        </p:spPr>
        <p:txBody>
          <a:bodyPr wrap="square" rtlCol="0">
            <a:spAutoFit/>
          </a:bodyPr>
          <a:lstStyle/>
          <a:p>
            <a:r>
              <a:rPr lang="fr-FR" sz="2200" b="1" dirty="0" smtClean="0"/>
              <a:t>Images</a:t>
            </a:r>
            <a:endParaRPr lang="fr-FR" sz="2200" b="1" dirty="0"/>
          </a:p>
        </p:txBody>
      </p:sp>
      <p:pic>
        <p:nvPicPr>
          <p:cNvPr id="85" name="Image 84"/>
          <p:cNvPicPr>
            <a:picLocks noChangeAspect="1"/>
          </p:cNvPicPr>
          <p:nvPr/>
        </p:nvPicPr>
        <p:blipFill>
          <a:blip r:embed="rId12"/>
          <a:stretch>
            <a:fillRect/>
          </a:stretch>
        </p:blipFill>
        <p:spPr>
          <a:xfrm>
            <a:off x="1350254" y="5912548"/>
            <a:ext cx="1289363" cy="271766"/>
          </a:xfrm>
          <a:prstGeom prst="rect">
            <a:avLst/>
          </a:prstGeom>
        </p:spPr>
      </p:pic>
      <p:sp>
        <p:nvSpPr>
          <p:cNvPr id="86" name="ZoneTexte 85"/>
          <p:cNvSpPr txBox="1"/>
          <p:nvPr/>
        </p:nvSpPr>
        <p:spPr>
          <a:xfrm>
            <a:off x="1379674" y="5794386"/>
            <a:ext cx="1619981" cy="338554"/>
          </a:xfrm>
          <a:prstGeom prst="rect">
            <a:avLst/>
          </a:prstGeom>
          <a:noFill/>
        </p:spPr>
        <p:txBody>
          <a:bodyPr wrap="square" rtlCol="0">
            <a:spAutoFit/>
          </a:bodyPr>
          <a:lstStyle/>
          <a:p>
            <a:r>
              <a:rPr lang="fr-FR" sz="1600" b="1" dirty="0" smtClean="0"/>
              <a:t>Utilisateurs:</a:t>
            </a:r>
            <a:endParaRPr lang="fr-FR" sz="1600" b="1" dirty="0"/>
          </a:p>
        </p:txBody>
      </p:sp>
      <p:cxnSp>
        <p:nvCxnSpPr>
          <p:cNvPr id="87" name="Connecteur droit 86"/>
          <p:cNvCxnSpPr/>
          <p:nvPr/>
        </p:nvCxnSpPr>
        <p:spPr>
          <a:xfrm flipV="1">
            <a:off x="3531201" y="2356005"/>
            <a:ext cx="1003979" cy="1099532"/>
          </a:xfrm>
          <a:prstGeom prst="line">
            <a:avLst/>
          </a:pr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1132941" y="1057708"/>
            <a:ext cx="2793378" cy="372553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Rectangle 98"/>
          <p:cNvSpPr/>
          <p:nvPr/>
        </p:nvSpPr>
        <p:spPr>
          <a:xfrm>
            <a:off x="4345871" y="1831536"/>
            <a:ext cx="3602334" cy="1066749"/>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8" name="Groupe 107"/>
          <p:cNvGrpSpPr/>
          <p:nvPr/>
        </p:nvGrpSpPr>
        <p:grpSpPr>
          <a:xfrm>
            <a:off x="4500399" y="3847121"/>
            <a:ext cx="1311564" cy="1690254"/>
            <a:chOff x="1339272" y="853690"/>
            <a:chExt cx="1311564" cy="1690254"/>
          </a:xfrm>
        </p:grpSpPr>
        <p:grpSp>
          <p:nvGrpSpPr>
            <p:cNvPr id="109" name="Groupe 108"/>
            <p:cNvGrpSpPr/>
            <p:nvPr/>
          </p:nvGrpSpPr>
          <p:grpSpPr>
            <a:xfrm>
              <a:off x="1339272" y="853690"/>
              <a:ext cx="1311564" cy="1690254"/>
              <a:chOff x="591127" y="378691"/>
              <a:chExt cx="1311564" cy="1690254"/>
            </a:xfrm>
          </p:grpSpPr>
          <p:sp>
            <p:nvSpPr>
              <p:cNvPr id="114" name="Rectangle 113"/>
              <p:cNvSpPr/>
              <p:nvPr/>
            </p:nvSpPr>
            <p:spPr>
              <a:xfrm>
                <a:off x="591127" y="378691"/>
                <a:ext cx="1311564" cy="169025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pic>
            <p:nvPicPr>
              <p:cNvPr id="115" name="Image 114"/>
              <p:cNvPicPr>
                <a:picLocks noChangeAspect="1"/>
              </p:cNvPicPr>
              <p:nvPr/>
            </p:nvPicPr>
            <p:blipFill>
              <a:blip r:embed="rId13"/>
              <a:stretch>
                <a:fillRect/>
              </a:stretch>
            </p:blipFill>
            <p:spPr>
              <a:xfrm>
                <a:off x="591127" y="1328579"/>
                <a:ext cx="1294778" cy="713225"/>
              </a:xfrm>
              <a:prstGeom prst="rect">
                <a:avLst/>
              </a:prstGeom>
            </p:spPr>
          </p:pic>
          <p:pic>
            <p:nvPicPr>
              <p:cNvPr id="117" name="Image 116"/>
              <p:cNvPicPr>
                <a:picLocks noChangeAspect="1"/>
              </p:cNvPicPr>
              <p:nvPr/>
            </p:nvPicPr>
            <p:blipFill>
              <a:blip r:embed="rId13"/>
              <a:stretch>
                <a:fillRect/>
              </a:stretch>
            </p:blipFill>
            <p:spPr>
              <a:xfrm>
                <a:off x="601150" y="442364"/>
                <a:ext cx="1294778" cy="713225"/>
              </a:xfrm>
              <a:prstGeom prst="rect">
                <a:avLst/>
              </a:prstGeom>
            </p:spPr>
          </p:pic>
        </p:grpSp>
        <p:pic>
          <p:nvPicPr>
            <p:cNvPr id="113" name="Image 112"/>
            <p:cNvPicPr>
              <a:picLocks noChangeAspect="1"/>
            </p:cNvPicPr>
            <p:nvPr/>
          </p:nvPicPr>
          <p:blipFill>
            <a:blip r:embed="rId14"/>
            <a:stretch>
              <a:fillRect/>
            </a:stretch>
          </p:blipFill>
          <p:spPr>
            <a:xfrm>
              <a:off x="1478161" y="1124747"/>
              <a:ext cx="927219" cy="444719"/>
            </a:xfrm>
            <a:prstGeom prst="rect">
              <a:avLst/>
            </a:prstGeom>
          </p:spPr>
        </p:pic>
      </p:grpSp>
      <p:cxnSp>
        <p:nvCxnSpPr>
          <p:cNvPr id="74" name="Connecteur droit 73"/>
          <p:cNvCxnSpPr/>
          <p:nvPr/>
        </p:nvCxnSpPr>
        <p:spPr>
          <a:xfrm flipH="1" flipV="1">
            <a:off x="5805200" y="4374266"/>
            <a:ext cx="918966" cy="4785"/>
          </a:xfrm>
          <a:prstGeom prst="line">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339986" y="3013131"/>
            <a:ext cx="1668968" cy="2901498"/>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0" name="Groupe 89"/>
          <p:cNvGrpSpPr/>
          <p:nvPr/>
        </p:nvGrpSpPr>
        <p:grpSpPr>
          <a:xfrm>
            <a:off x="6626560" y="3676303"/>
            <a:ext cx="4198439" cy="2137192"/>
            <a:chOff x="6745781" y="3778378"/>
            <a:chExt cx="3598691" cy="1762550"/>
          </a:xfrm>
        </p:grpSpPr>
        <p:pic>
          <p:nvPicPr>
            <p:cNvPr id="128" name="Image 127"/>
            <p:cNvPicPr>
              <a:picLocks noChangeAspect="1"/>
            </p:cNvPicPr>
            <p:nvPr/>
          </p:nvPicPr>
          <p:blipFill>
            <a:blip r:embed="rId15"/>
            <a:stretch>
              <a:fillRect/>
            </a:stretch>
          </p:blipFill>
          <p:spPr>
            <a:xfrm>
              <a:off x="9045562" y="3778378"/>
              <a:ext cx="1298910" cy="595888"/>
            </a:xfrm>
            <a:prstGeom prst="rect">
              <a:avLst/>
            </a:prstGeom>
          </p:spPr>
        </p:pic>
        <p:pic>
          <p:nvPicPr>
            <p:cNvPr id="89" name="Image 88"/>
            <p:cNvPicPr>
              <a:picLocks noChangeAspect="1"/>
            </p:cNvPicPr>
            <p:nvPr/>
          </p:nvPicPr>
          <p:blipFill>
            <a:blip r:embed="rId15"/>
            <a:stretch>
              <a:fillRect/>
            </a:stretch>
          </p:blipFill>
          <p:spPr>
            <a:xfrm>
              <a:off x="6745781" y="4767588"/>
              <a:ext cx="852711" cy="773340"/>
            </a:xfrm>
            <a:prstGeom prst="rect">
              <a:avLst/>
            </a:prstGeom>
          </p:spPr>
        </p:pic>
      </p:grpSp>
      <p:sp>
        <p:nvSpPr>
          <p:cNvPr id="97" name="Rectangle 96"/>
          <p:cNvSpPr/>
          <p:nvPr/>
        </p:nvSpPr>
        <p:spPr>
          <a:xfrm>
            <a:off x="6324824" y="2997973"/>
            <a:ext cx="1650537" cy="2894608"/>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0" name="Image 129"/>
          <p:cNvPicPr>
            <a:picLocks noChangeAspect="1"/>
          </p:cNvPicPr>
          <p:nvPr/>
        </p:nvPicPr>
        <p:blipFill>
          <a:blip r:embed="rId16" cstate="print">
            <a:extLst>
              <a:ext uri="{28A0092B-C50C-407E-A947-70E740481C1C}">
                <a14:useLocalDpi xmlns="" xmlns:a14="http://schemas.microsoft.com/office/drawing/2010/main" val="0"/>
              </a:ext>
            </a:extLst>
          </a:blip>
          <a:stretch>
            <a:fillRect/>
          </a:stretch>
        </p:blipFill>
        <p:spPr>
          <a:xfrm>
            <a:off x="9269383" y="3610744"/>
            <a:ext cx="898723" cy="898723"/>
          </a:xfrm>
          <a:prstGeom prst="rect">
            <a:avLst/>
          </a:prstGeom>
          <a:ln>
            <a:noFill/>
          </a:ln>
          <a:effectLst>
            <a:softEdge rad="112500"/>
          </a:effectLst>
        </p:spPr>
      </p:pic>
      <p:cxnSp>
        <p:nvCxnSpPr>
          <p:cNvPr id="146" name="Connecteur droit 145"/>
          <p:cNvCxnSpPr/>
          <p:nvPr/>
        </p:nvCxnSpPr>
        <p:spPr>
          <a:xfrm flipH="1">
            <a:off x="7274825" y="3023599"/>
            <a:ext cx="1713605" cy="978952"/>
          </a:xfrm>
          <a:prstGeom prst="line">
            <a:avLst/>
          </a:prstGeom>
          <a:ln w="38100">
            <a:solidFill>
              <a:srgbClr val="FFC00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48" name="Connecteur droit 147"/>
          <p:cNvCxnSpPr/>
          <p:nvPr/>
        </p:nvCxnSpPr>
        <p:spPr>
          <a:xfrm>
            <a:off x="9210504" y="2180715"/>
            <a:ext cx="0" cy="439783"/>
          </a:xfrm>
          <a:prstGeom prst="line">
            <a:avLst/>
          </a:pr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cxnSp>
      <p:pic>
        <p:nvPicPr>
          <p:cNvPr id="153" name="Image 152"/>
          <p:cNvPicPr>
            <a:picLocks noChangeAspect="1"/>
          </p:cNvPicPr>
          <p:nvPr/>
        </p:nvPicPr>
        <p:blipFill>
          <a:blip r:embed="rId17" cstate="print">
            <a:extLst>
              <a:ext uri="{28A0092B-C50C-407E-A947-70E740481C1C}">
                <a14:useLocalDpi xmlns="" xmlns:a14="http://schemas.microsoft.com/office/drawing/2010/main" val="0"/>
              </a:ext>
            </a:extLst>
          </a:blip>
          <a:stretch>
            <a:fillRect/>
          </a:stretch>
        </p:blipFill>
        <p:spPr>
          <a:xfrm>
            <a:off x="9253594" y="3647268"/>
            <a:ext cx="820882" cy="820882"/>
          </a:xfrm>
          <a:prstGeom prst="rect">
            <a:avLst/>
          </a:prstGeom>
        </p:spPr>
      </p:pic>
      <p:sp>
        <p:nvSpPr>
          <p:cNvPr id="100" name="Rectangle 99"/>
          <p:cNvSpPr/>
          <p:nvPr/>
        </p:nvSpPr>
        <p:spPr>
          <a:xfrm>
            <a:off x="8455181" y="1042468"/>
            <a:ext cx="3107047" cy="375916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 xmlns:p14="http://schemas.microsoft.com/office/powerpoint/2010/main" val="1181485804"/>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3.95833E-6 -3.33333E-6 L 0.00209 -0.71505 " pathEditMode="relative" rAng="0" ptsTypes="AA">
                                      <p:cBhvr>
                                        <p:cTn id="8" dur="2000" fill="hold"/>
                                        <p:tgtEl>
                                          <p:spTgt spid="41"/>
                                        </p:tgtEl>
                                        <p:attrNameLst>
                                          <p:attrName>ppt_x</p:attrName>
                                          <p:attrName>ppt_y</p:attrName>
                                        </p:attrNameLst>
                                      </p:cBhvr>
                                      <p:rCtr x="352" y="-35556"/>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32" presetClass="emph" presetSubtype="0" fill="hold" nodeType="withEffect">
                                  <p:stCondLst>
                                    <p:cond delay="0"/>
                                  </p:stCondLst>
                                  <p:childTnLst>
                                    <p:animRot by="120000">
                                      <p:cBhvr>
                                        <p:cTn id="14" dur="400" fill="hold">
                                          <p:stCondLst>
                                            <p:cond delay="0"/>
                                          </p:stCondLst>
                                        </p:cTn>
                                        <p:tgtEl>
                                          <p:spTgt spid="25"/>
                                        </p:tgtEl>
                                        <p:attrNameLst>
                                          <p:attrName>r</p:attrName>
                                        </p:attrNameLst>
                                      </p:cBhvr>
                                    </p:animRot>
                                    <p:animRot by="-240000">
                                      <p:cBhvr>
                                        <p:cTn id="15" dur="800" fill="hold">
                                          <p:stCondLst>
                                            <p:cond delay="800"/>
                                          </p:stCondLst>
                                        </p:cTn>
                                        <p:tgtEl>
                                          <p:spTgt spid="25"/>
                                        </p:tgtEl>
                                        <p:attrNameLst>
                                          <p:attrName>r</p:attrName>
                                        </p:attrNameLst>
                                      </p:cBhvr>
                                    </p:animRot>
                                    <p:animRot by="240000">
                                      <p:cBhvr>
                                        <p:cTn id="16" dur="800" fill="hold">
                                          <p:stCondLst>
                                            <p:cond delay="1600"/>
                                          </p:stCondLst>
                                        </p:cTn>
                                        <p:tgtEl>
                                          <p:spTgt spid="25"/>
                                        </p:tgtEl>
                                        <p:attrNameLst>
                                          <p:attrName>r</p:attrName>
                                        </p:attrNameLst>
                                      </p:cBhvr>
                                    </p:animRot>
                                    <p:animRot by="-240000">
                                      <p:cBhvr>
                                        <p:cTn id="17" dur="800" fill="hold">
                                          <p:stCondLst>
                                            <p:cond delay="2400"/>
                                          </p:stCondLst>
                                        </p:cTn>
                                        <p:tgtEl>
                                          <p:spTgt spid="25"/>
                                        </p:tgtEl>
                                        <p:attrNameLst>
                                          <p:attrName>r</p:attrName>
                                        </p:attrNameLst>
                                      </p:cBhvr>
                                    </p:animRot>
                                    <p:animRot by="120000">
                                      <p:cBhvr>
                                        <p:cTn id="18" dur="800" fill="hold">
                                          <p:stCondLst>
                                            <p:cond delay="3200"/>
                                          </p:stCondLst>
                                        </p:cTn>
                                        <p:tgtEl>
                                          <p:spTgt spid="2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0"/>
                            </p:stCondLst>
                            <p:childTnLst>
                              <p:par>
                                <p:cTn id="26" presetID="32" presetClass="emph" presetSubtype="0" fill="hold" nodeType="afterEffect">
                                  <p:stCondLst>
                                    <p:cond delay="0"/>
                                  </p:stCondLst>
                                  <p:childTnLst>
                                    <p:animRot by="120000">
                                      <p:cBhvr>
                                        <p:cTn id="27" dur="400" fill="hold">
                                          <p:stCondLst>
                                            <p:cond delay="0"/>
                                          </p:stCondLst>
                                        </p:cTn>
                                        <p:tgtEl>
                                          <p:spTgt spid="108"/>
                                        </p:tgtEl>
                                        <p:attrNameLst>
                                          <p:attrName>r</p:attrName>
                                        </p:attrNameLst>
                                      </p:cBhvr>
                                    </p:animRot>
                                    <p:animRot by="-240000">
                                      <p:cBhvr>
                                        <p:cTn id="28" dur="800" fill="hold">
                                          <p:stCondLst>
                                            <p:cond delay="800"/>
                                          </p:stCondLst>
                                        </p:cTn>
                                        <p:tgtEl>
                                          <p:spTgt spid="108"/>
                                        </p:tgtEl>
                                        <p:attrNameLst>
                                          <p:attrName>r</p:attrName>
                                        </p:attrNameLst>
                                      </p:cBhvr>
                                    </p:animRot>
                                    <p:animRot by="240000">
                                      <p:cBhvr>
                                        <p:cTn id="29" dur="800" fill="hold">
                                          <p:stCondLst>
                                            <p:cond delay="1600"/>
                                          </p:stCondLst>
                                        </p:cTn>
                                        <p:tgtEl>
                                          <p:spTgt spid="108"/>
                                        </p:tgtEl>
                                        <p:attrNameLst>
                                          <p:attrName>r</p:attrName>
                                        </p:attrNameLst>
                                      </p:cBhvr>
                                    </p:animRot>
                                    <p:animRot by="-240000">
                                      <p:cBhvr>
                                        <p:cTn id="30" dur="800" fill="hold">
                                          <p:stCondLst>
                                            <p:cond delay="2400"/>
                                          </p:stCondLst>
                                        </p:cTn>
                                        <p:tgtEl>
                                          <p:spTgt spid="108"/>
                                        </p:tgtEl>
                                        <p:attrNameLst>
                                          <p:attrName>r</p:attrName>
                                        </p:attrNameLst>
                                      </p:cBhvr>
                                    </p:animRot>
                                    <p:animRot by="120000">
                                      <p:cBhvr>
                                        <p:cTn id="31" dur="800" fill="hold">
                                          <p:stCondLst>
                                            <p:cond delay="3200"/>
                                          </p:stCondLst>
                                        </p:cTn>
                                        <p:tgtEl>
                                          <p:spTgt spid="108"/>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2" nodeType="clickEffect">
                                  <p:stCondLst>
                                    <p:cond delay="0"/>
                                  </p:stCondLst>
                                  <p:childTnLst>
                                    <p:set>
                                      <p:cBhvr>
                                        <p:cTn id="35" dur="1" fill="hold">
                                          <p:stCondLst>
                                            <p:cond delay="0"/>
                                          </p:stCondLst>
                                        </p:cTn>
                                        <p:tgtEl>
                                          <p:spTgt spid="20"/>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9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98"/>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9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99"/>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00"/>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90"/>
                                        </p:tgtEl>
                                        <p:attrNameLst>
                                          <p:attrName>style.visibility</p:attrName>
                                        </p:attrNameLst>
                                      </p:cBhvr>
                                      <p:to>
                                        <p:strVal val="visible"/>
                                      </p:to>
                                    </p:set>
                                  </p:childTnLst>
                                </p:cTn>
                              </p:par>
                            </p:childTnLst>
                          </p:cTn>
                        </p:par>
                        <p:par>
                          <p:cTn id="53" fill="hold">
                            <p:stCondLst>
                              <p:cond delay="0"/>
                            </p:stCondLst>
                            <p:childTnLst>
                              <p:par>
                                <p:cTn id="54" presetID="42" presetClass="path" presetSubtype="0" accel="50000" decel="50000" fill="hold" nodeType="afterEffect">
                                  <p:stCondLst>
                                    <p:cond delay="0"/>
                                  </p:stCondLst>
                                  <p:childTnLst>
                                    <p:animMotion origin="layout" path="M 4.58333E-6 1.85185E-6 L -0.21042 0.19444 " pathEditMode="relative" rAng="0" ptsTypes="AA">
                                      <p:cBhvr>
                                        <p:cTn id="55" dur="4000" fill="hold"/>
                                        <p:tgtEl>
                                          <p:spTgt spid="130"/>
                                        </p:tgtEl>
                                        <p:attrNameLst>
                                          <p:attrName>ppt_x</p:attrName>
                                          <p:attrName>ppt_y</p:attrName>
                                        </p:attrNameLst>
                                      </p:cBhvr>
                                      <p:rCtr x="-10521" y="9722"/>
                                    </p:animMotion>
                                  </p:childTnLst>
                                </p:cTn>
                              </p:par>
                            </p:childTnLst>
                          </p:cTn>
                        </p:par>
                        <p:par>
                          <p:cTn id="56" fill="hold">
                            <p:stCondLst>
                              <p:cond delay="4000"/>
                            </p:stCondLst>
                            <p:childTnLst>
                              <p:par>
                                <p:cTn id="57" presetID="1" presetClass="exit" presetSubtype="0" fill="hold" nodeType="afterEffect">
                                  <p:stCondLst>
                                    <p:cond delay="0"/>
                                  </p:stCondLst>
                                  <p:childTnLst>
                                    <p:set>
                                      <p:cBhvr>
                                        <p:cTn id="58" dur="1" fill="hold">
                                          <p:stCondLst>
                                            <p:cond delay="0"/>
                                          </p:stCondLst>
                                        </p:cTn>
                                        <p:tgtEl>
                                          <p:spTgt spid="82"/>
                                        </p:tgtEl>
                                        <p:attrNameLst>
                                          <p:attrName>style.visibility</p:attrName>
                                        </p:attrNameLst>
                                      </p:cBhvr>
                                      <p:to>
                                        <p:strVal val="hidden"/>
                                      </p:to>
                                    </p:set>
                                  </p:childTnLst>
                                </p:cTn>
                              </p:par>
                            </p:childTnLst>
                          </p:cTn>
                        </p:par>
                        <p:par>
                          <p:cTn id="59" fill="hold">
                            <p:stCondLst>
                              <p:cond delay="4000"/>
                            </p:stCondLst>
                            <p:childTnLst>
                              <p:par>
                                <p:cTn id="60" presetID="1" presetClass="entr" presetSubtype="0" fill="hold" nodeType="afterEffect">
                                  <p:stCondLst>
                                    <p:cond delay="0"/>
                                  </p:stCondLst>
                                  <p:childTnLst>
                                    <p:set>
                                      <p:cBhvr>
                                        <p:cTn id="61" dur="1" fill="hold">
                                          <p:stCondLst>
                                            <p:cond delay="0"/>
                                          </p:stCondLst>
                                        </p:cTn>
                                        <p:tgtEl>
                                          <p:spTgt spid="15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8" grpId="1" animBg="1"/>
      <p:bldP spid="99" grpId="0" animBg="1"/>
      <p:bldP spid="99" grpId="1" animBg="1"/>
      <p:bldP spid="20" grpId="0" animBg="1"/>
      <p:bldP spid="20" grpId="2" animBg="1"/>
      <p:bldP spid="97" grpId="0" animBg="1"/>
      <p:bldP spid="97" grpId="1" animBg="1"/>
      <p:bldP spid="100" grpId="0" animBg="1"/>
      <p:bldP spid="10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smtClean="0">
                <a:solidFill>
                  <a:prstClr val="white"/>
                </a:solidFill>
                <a:latin typeface="Times New Roman" panose="02020603050405020304" pitchFamily="18" charset="0"/>
                <a:cs typeface="Times New Roman" panose="02020603050405020304" pitchFamily="18" charset="0"/>
              </a:rPr>
              <a:t>La Plateforme d’Orchestration Kubernetes</a:t>
            </a:r>
            <a:endParaRPr lang="fr-FR" b="1" dirty="0">
              <a:solidFill>
                <a:prstClr val="white"/>
              </a:solidFill>
              <a:latin typeface="Times New Roman" panose="02020603050405020304" pitchFamily="18" charset="0"/>
              <a:cs typeface="Times New Roman" panose="02020603050405020304" pitchFamily="18" charset="0"/>
            </a:endParaRP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91344" y="5882506"/>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Vue globale sur l’orchestration et la méthode de prédiction LSTM</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chemeClr val="bg1"/>
                  </a:solidFill>
                </a:rPr>
                <a:t>8</a:t>
              </a:r>
            </a:p>
          </p:txBody>
        </p:sp>
      </p:grpSp>
      <p:grpSp>
        <p:nvGrpSpPr>
          <p:cNvPr id="3" name="Groupe 2"/>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9" name="Rectangle 38"/>
            <p:cNvSpPr/>
            <p:nvPr/>
          </p:nvSpPr>
          <p:spPr>
            <a:xfrm>
              <a:off x="6528645"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Conception</a:t>
              </a:r>
              <a:endParaRPr lang="fr-FR" sz="1400" dirty="0"/>
            </a:p>
          </p:txBody>
        </p:sp>
        <p:sp>
          <p:nvSpPr>
            <p:cNvPr id="40" name="Rectangle 39"/>
            <p:cNvSpPr/>
            <p:nvPr/>
          </p:nvSpPr>
          <p:spPr>
            <a:xfrm>
              <a:off x="8040216"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Tests - Résultats</a:t>
              </a:r>
              <a:endParaRPr lang="fr-FR" sz="1400" dirty="0"/>
            </a:p>
          </p:txBody>
        </p:sp>
      </p:grpSp>
      <p:grpSp>
        <p:nvGrpSpPr>
          <p:cNvPr id="41" name="Groupe 40"/>
          <p:cNvGrpSpPr/>
          <p:nvPr/>
        </p:nvGrpSpPr>
        <p:grpSpPr>
          <a:xfrm>
            <a:off x="196324" y="5015724"/>
            <a:ext cx="398856" cy="336811"/>
            <a:chOff x="0" y="3352837"/>
            <a:chExt cx="398856" cy="336811"/>
          </a:xfrm>
        </p:grpSpPr>
        <p:sp>
          <p:nvSpPr>
            <p:cNvPr id="42"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43"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44"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pic>
        <p:nvPicPr>
          <p:cNvPr id="85" name="Image 84"/>
          <p:cNvPicPr>
            <a:picLocks noChangeAspect="1"/>
          </p:cNvPicPr>
          <p:nvPr/>
        </p:nvPicPr>
        <p:blipFill>
          <a:blip r:embed="rId5"/>
          <a:stretch>
            <a:fillRect/>
          </a:stretch>
        </p:blipFill>
        <p:spPr>
          <a:xfrm>
            <a:off x="1350254" y="5912548"/>
            <a:ext cx="1289363" cy="271766"/>
          </a:xfrm>
          <a:prstGeom prst="rect">
            <a:avLst/>
          </a:prstGeom>
        </p:spPr>
      </p:pic>
      <p:sp>
        <p:nvSpPr>
          <p:cNvPr id="4" name="Rectangle 3"/>
          <p:cNvSpPr/>
          <p:nvPr/>
        </p:nvSpPr>
        <p:spPr>
          <a:xfrm>
            <a:off x="4403812" y="5998501"/>
            <a:ext cx="3023585" cy="215444"/>
          </a:xfrm>
          <a:prstGeom prst="rect">
            <a:avLst/>
          </a:prstGeom>
        </p:spPr>
        <p:txBody>
          <a:bodyPr wrap="none">
            <a:spAutoFit/>
          </a:bodyPr>
          <a:lstStyle/>
          <a:p>
            <a:r>
              <a:rPr lang="fr-FR" sz="800" dirty="0" smtClean="0"/>
              <a:t>Ref: https</a:t>
            </a:r>
            <a:r>
              <a:rPr lang="fr-FR" sz="800" dirty="0"/>
              <a:t>://www.cncf.io/blog/2019/08/19/how-kubernetes-works/</a:t>
            </a:r>
          </a:p>
        </p:txBody>
      </p:sp>
      <p:grpSp>
        <p:nvGrpSpPr>
          <p:cNvPr id="6" name="Groupe 5"/>
          <p:cNvGrpSpPr/>
          <p:nvPr/>
        </p:nvGrpSpPr>
        <p:grpSpPr>
          <a:xfrm>
            <a:off x="1487486" y="1059584"/>
            <a:ext cx="9649074" cy="5030130"/>
            <a:chOff x="1487486" y="1059584"/>
            <a:chExt cx="9649074" cy="5030130"/>
          </a:xfrm>
        </p:grpSpPr>
        <p:pic>
          <p:nvPicPr>
            <p:cNvPr id="1026" name="Picture 2" descr="How Kubernetes works | Cloud Native Computing Foundation"/>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1487486" y="1059584"/>
              <a:ext cx="9649074" cy="5030130"/>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pic>
          <p:nvPicPr>
            <p:cNvPr id="5" name="Image 4"/>
            <p:cNvPicPr>
              <a:picLocks noChangeAspect="1"/>
            </p:cNvPicPr>
            <p:nvPr/>
          </p:nvPicPr>
          <p:blipFill>
            <a:blip r:embed="rId7"/>
            <a:stretch>
              <a:fillRect/>
            </a:stretch>
          </p:blipFill>
          <p:spPr>
            <a:xfrm>
              <a:off x="1908412" y="1486806"/>
              <a:ext cx="5051683" cy="574041"/>
            </a:xfrm>
            <a:prstGeom prst="rect">
              <a:avLst/>
            </a:prstGeom>
          </p:spPr>
        </p:pic>
      </p:grpSp>
    </p:spTree>
    <p:custDataLst>
      <p:tags r:id="rId1"/>
    </p:custDataLst>
    <p:extLst>
      <p:ext uri="{BB962C8B-B14F-4D97-AF65-F5344CB8AC3E}">
        <p14:creationId xmlns="" xmlns:p14="http://schemas.microsoft.com/office/powerpoint/2010/main" val="2848426035"/>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407369" y="949066"/>
            <a:ext cx="5458178" cy="24902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4129366" y="1086171"/>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smtClean="0">
                <a:solidFill>
                  <a:prstClr val="white"/>
                </a:solidFill>
                <a:latin typeface="Times New Roman" panose="02020603050405020304" pitchFamily="18" charset="0"/>
                <a:cs typeface="Times New Roman" panose="02020603050405020304" pitchFamily="18" charset="0"/>
              </a:rPr>
              <a:t>Réseau de Neurones </a:t>
            </a:r>
            <a:r>
              <a:rPr lang="fr-FR" b="1" dirty="0">
                <a:solidFill>
                  <a:prstClr val="white"/>
                </a:solidFill>
                <a:latin typeface="Times New Roman" panose="02020603050405020304" pitchFamily="18" charset="0"/>
                <a:cs typeface="Times New Roman" panose="02020603050405020304" pitchFamily="18" charset="0"/>
              </a:rPr>
              <a:t>N</a:t>
            </a:r>
            <a:r>
              <a:rPr lang="fr-FR" b="1" dirty="0" smtClean="0">
                <a:solidFill>
                  <a:prstClr val="white"/>
                </a:solidFill>
                <a:latin typeface="Times New Roman" panose="02020603050405020304" pitchFamily="18" charset="0"/>
                <a:cs typeface="Times New Roman" panose="02020603050405020304" pitchFamily="18" charset="0"/>
              </a:rPr>
              <a:t>otions de Base</a:t>
            </a:r>
            <a:endParaRPr lang="fr-FR" b="1" dirty="0">
              <a:solidFill>
                <a:prstClr val="white"/>
              </a:solidFill>
              <a:latin typeface="Times New Roman" panose="02020603050405020304" pitchFamily="18" charset="0"/>
              <a:cs typeface="Times New Roman" panose="02020603050405020304" pitchFamily="18" charset="0"/>
            </a:endParaRP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91344" y="5882506"/>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Vue globale sur l’orchestration et la méthode de prédiction LSTM</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10</a:t>
              </a:r>
              <a:endParaRPr lang="en-US" sz="1600" dirty="0">
                <a:solidFill>
                  <a:schemeClr val="bg1"/>
                </a:solidFill>
              </a:endParaRPr>
            </a:p>
          </p:txBody>
        </p:sp>
      </p:grpSp>
      <p:grpSp>
        <p:nvGrpSpPr>
          <p:cNvPr id="3" name="Groupe 2"/>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9" name="Rectangle 38"/>
            <p:cNvSpPr/>
            <p:nvPr/>
          </p:nvSpPr>
          <p:spPr>
            <a:xfrm>
              <a:off x="6528645"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Conception</a:t>
              </a:r>
              <a:endParaRPr lang="fr-FR" sz="1400" dirty="0"/>
            </a:p>
          </p:txBody>
        </p:sp>
        <p:sp>
          <p:nvSpPr>
            <p:cNvPr id="40" name="Rectangle 39"/>
            <p:cNvSpPr/>
            <p:nvPr/>
          </p:nvSpPr>
          <p:spPr>
            <a:xfrm>
              <a:off x="8040216"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Tests - Résultats</a:t>
              </a:r>
              <a:endParaRPr lang="fr-FR" sz="1400" dirty="0"/>
            </a:p>
          </p:txBody>
        </p:sp>
      </p:grpSp>
      <p:grpSp>
        <p:nvGrpSpPr>
          <p:cNvPr id="41" name="Groupe 40"/>
          <p:cNvGrpSpPr/>
          <p:nvPr/>
        </p:nvGrpSpPr>
        <p:grpSpPr>
          <a:xfrm>
            <a:off x="196324" y="5015724"/>
            <a:ext cx="398856" cy="336811"/>
            <a:chOff x="0" y="3352837"/>
            <a:chExt cx="398856" cy="336811"/>
          </a:xfrm>
        </p:grpSpPr>
        <p:sp>
          <p:nvSpPr>
            <p:cNvPr id="42"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43"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44"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pic>
        <p:nvPicPr>
          <p:cNvPr id="85" name="Image 84"/>
          <p:cNvPicPr>
            <a:picLocks noChangeAspect="1"/>
          </p:cNvPicPr>
          <p:nvPr/>
        </p:nvPicPr>
        <p:blipFill>
          <a:blip r:embed="rId5"/>
          <a:stretch>
            <a:fillRect/>
          </a:stretch>
        </p:blipFill>
        <p:spPr>
          <a:xfrm>
            <a:off x="1350254" y="5912548"/>
            <a:ext cx="1289363" cy="271766"/>
          </a:xfrm>
          <a:prstGeom prst="rect">
            <a:avLst/>
          </a:prstGeom>
        </p:spPr>
      </p:pic>
      <p:pic>
        <p:nvPicPr>
          <p:cNvPr id="4" name="Image 3"/>
          <p:cNvPicPr>
            <a:picLocks noChangeAspect="1"/>
          </p:cNvPicPr>
          <p:nvPr/>
        </p:nvPicPr>
        <p:blipFill>
          <a:blip r:embed="rId6"/>
          <a:stretch>
            <a:fillRect/>
          </a:stretch>
        </p:blipFill>
        <p:spPr>
          <a:xfrm>
            <a:off x="607118" y="949324"/>
            <a:ext cx="2775633" cy="2407668"/>
          </a:xfrm>
          <a:prstGeom prst="rect">
            <a:avLst/>
          </a:prstGeom>
        </p:spPr>
      </p:pic>
      <p:grpSp>
        <p:nvGrpSpPr>
          <p:cNvPr id="212" name="Groupe 211"/>
          <p:cNvGrpSpPr/>
          <p:nvPr/>
        </p:nvGrpSpPr>
        <p:grpSpPr>
          <a:xfrm>
            <a:off x="3750653" y="908680"/>
            <a:ext cx="8145354" cy="2184707"/>
            <a:chOff x="3826687" y="785649"/>
            <a:chExt cx="8287068" cy="2232131"/>
          </a:xfrm>
        </p:grpSpPr>
        <mc:AlternateContent xmlns:mc="http://schemas.openxmlformats.org/markup-compatibility/2006">
          <mc:Choice xmlns="" xmlns:a14="http://schemas.microsoft.com/office/drawing/2010/main" Requires="a14">
            <p:sp>
              <p:nvSpPr>
                <p:cNvPr id="213" name="TextBox 90">
                  <a:extLst>
                    <a:ext uri="{FF2B5EF4-FFF2-40B4-BE49-F238E27FC236}">
                      <a16:creationId xmlns:a16="http://schemas.microsoft.com/office/drawing/2014/main" id="{AB44DD8E-84D8-4FF8-896A-F81AFD7FF42E}"/>
                    </a:ext>
                  </a:extLst>
                </p:cNvPr>
                <p:cNvSpPr txBox="1"/>
                <p:nvPr/>
              </p:nvSpPr>
              <p:spPr>
                <a:xfrm>
                  <a:off x="6089323" y="2577540"/>
                  <a:ext cx="2612885" cy="4402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𝐿</m:t>
                        </m:r>
                        <m:d>
                          <m:dPr>
                            <m:ctrlPr>
                              <a:rPr lang="fr-FR" sz="1400" b="0" i="1" smtClean="0">
                                <a:latin typeface="Cambria Math" panose="02040503050406030204" pitchFamily="18" charset="0"/>
                              </a:rPr>
                            </m:ctrlPr>
                          </m:dPr>
                          <m:e>
                            <m:acc>
                              <m:accPr>
                                <m:chr m:val="̅"/>
                                <m:ctrlPr>
                                  <a:rPr lang="fr-FR" sz="1400" b="0" i="1" smtClean="0">
                                    <a:latin typeface="Cambria Math" panose="02040503050406030204" pitchFamily="18" charset="0"/>
                                  </a:rPr>
                                </m:ctrlPr>
                              </m:accPr>
                              <m:e>
                                <m:r>
                                  <a:rPr lang="fr-FR" sz="1400" b="0" i="1" smtClean="0">
                                    <a:latin typeface="Cambria Math" panose="02040503050406030204" pitchFamily="18" charset="0"/>
                                  </a:rPr>
                                  <m:t>𝑦</m:t>
                                </m:r>
                              </m:e>
                            </m:acc>
                            <m:r>
                              <a:rPr lang="fr-FR" sz="1400" b="0" i="1" smtClean="0">
                                <a:latin typeface="Cambria Math" panose="02040503050406030204" pitchFamily="18" charset="0"/>
                              </a:rPr>
                              <m:t>,</m:t>
                            </m:r>
                            <m:r>
                              <a:rPr lang="fr-FR" sz="1400" b="0" i="1" smtClean="0">
                                <a:latin typeface="Cambria Math" panose="02040503050406030204" pitchFamily="18" charset="0"/>
                              </a:rPr>
                              <m:t>𝑦</m:t>
                            </m:r>
                          </m:e>
                        </m:d>
                        <m:r>
                          <a:rPr lang="fr-FR" sz="1400" b="0" i="1" smtClean="0">
                            <a:latin typeface="Cambria Math" panose="02040503050406030204" pitchFamily="18" charset="0"/>
                          </a:rPr>
                          <m:t>=−[</m:t>
                        </m:r>
                        <m:d>
                          <m:dPr>
                            <m:ctrlPr>
                              <a:rPr lang="fr-FR" sz="1400" b="0" i="1" smtClean="0">
                                <a:latin typeface="Cambria Math" panose="02040503050406030204" pitchFamily="18" charset="0"/>
                              </a:rPr>
                            </m:ctrlPr>
                          </m:dPr>
                          <m:e>
                            <m:r>
                              <a:rPr lang="fr-FR" sz="1400" b="0" i="1" smtClean="0">
                                <a:latin typeface="Cambria Math" panose="02040503050406030204" pitchFamily="18" charset="0"/>
                              </a:rPr>
                              <m:t>1−</m:t>
                            </m:r>
                            <m:r>
                              <a:rPr lang="fr-FR" sz="1400" b="0" i="1" smtClean="0">
                                <a:latin typeface="Cambria Math" panose="02040503050406030204" pitchFamily="18" charset="0"/>
                              </a:rPr>
                              <m:t>𝑦</m:t>
                            </m:r>
                          </m:e>
                        </m:d>
                        <m:r>
                          <a:rPr lang="fr-FR" sz="1400" i="1">
                            <a:latin typeface="Cambria Math" panose="02040503050406030204" pitchFamily="18" charset="0"/>
                          </a:rPr>
                          <m:t>𝑙𝑜𝑔</m:t>
                        </m:r>
                        <m:r>
                          <a:rPr lang="fr-FR" sz="1400" b="0" i="1" smtClean="0">
                            <a:latin typeface="Cambria Math" panose="02040503050406030204" pitchFamily="18" charset="0"/>
                          </a:rPr>
                          <m:t>⁡(1−</m:t>
                        </m:r>
                        <m:acc>
                          <m:accPr>
                            <m:chr m:val="̅"/>
                            <m:ctrlPr>
                              <a:rPr lang="fr-FR" sz="1400" i="1">
                                <a:latin typeface="Cambria Math" panose="02040503050406030204" pitchFamily="18" charset="0"/>
                              </a:rPr>
                            </m:ctrlPr>
                          </m:accPr>
                          <m:e>
                            <m:r>
                              <a:rPr lang="fr-FR" sz="1400" i="1">
                                <a:latin typeface="Cambria Math" panose="02040503050406030204" pitchFamily="18" charset="0"/>
                              </a:rPr>
                              <m:t>𝑦</m:t>
                            </m:r>
                          </m:e>
                        </m:acc>
                        <m:r>
                          <a:rPr lang="fr-FR" sz="1400" b="0" i="1" smtClean="0">
                            <a:latin typeface="Cambria Math" panose="02040503050406030204" pitchFamily="18" charset="0"/>
                          </a:rPr>
                          <m:t>)+</m:t>
                        </m:r>
                      </m:oMath>
                    </m:oMathPara>
                  </a14:m>
                  <a:endParaRPr lang="fr-FR" sz="1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𝑦</m:t>
                        </m:r>
                        <m:r>
                          <a:rPr lang="fr-FR" sz="1400" b="0" i="1" smtClean="0">
                            <a:latin typeface="Cambria Math" panose="02040503050406030204" pitchFamily="18" charset="0"/>
                          </a:rPr>
                          <m:t>.</m:t>
                        </m:r>
                        <m:r>
                          <a:rPr lang="fr-FR" sz="1400" b="0" i="1" smtClean="0">
                            <a:latin typeface="Cambria Math" panose="02040503050406030204" pitchFamily="18" charset="0"/>
                          </a:rPr>
                          <m:t>𝑙𝑜𝑔</m:t>
                        </m:r>
                        <m:r>
                          <a:rPr lang="fr-FR" sz="1400" b="0" i="1" smtClean="0">
                            <a:latin typeface="Cambria Math" panose="02040503050406030204" pitchFamily="18" charset="0"/>
                          </a:rPr>
                          <m:t>⁡(</m:t>
                        </m:r>
                        <m:acc>
                          <m:accPr>
                            <m:chr m:val="̅"/>
                            <m:ctrlPr>
                              <a:rPr lang="fr-FR" sz="1400" i="1">
                                <a:latin typeface="Cambria Math" panose="02040503050406030204" pitchFamily="18" charset="0"/>
                              </a:rPr>
                            </m:ctrlPr>
                          </m:accPr>
                          <m:e>
                            <m:r>
                              <a:rPr lang="fr-FR" sz="1400" i="1">
                                <a:latin typeface="Cambria Math" panose="02040503050406030204" pitchFamily="18" charset="0"/>
                              </a:rPr>
                              <m:t>𝑦</m:t>
                            </m:r>
                          </m:e>
                        </m:acc>
                        <m:r>
                          <a:rPr lang="fr-FR" sz="1400" b="0" i="1" smtClean="0">
                            <a:latin typeface="Cambria Math" panose="02040503050406030204" pitchFamily="18" charset="0"/>
                          </a:rPr>
                          <m:t>)]</m:t>
                        </m:r>
                      </m:oMath>
                    </m:oMathPara>
                  </a14:m>
                  <a:endParaRPr lang="fr-FR" sz="1400" dirty="0"/>
                </a:p>
              </p:txBody>
            </p:sp>
          </mc:Choice>
          <mc:Fallback>
            <p:sp>
              <p:nvSpPr>
                <p:cNvPr id="213" name="TextBox 90">
                  <a:extLst>
                    <a:ext uri="{FF2B5EF4-FFF2-40B4-BE49-F238E27FC236}">
                      <a16:creationId xmlns:a14="http://schemas.microsoft.com/office/drawing/2010/main" xmlns="" xmlns:a16="http://schemas.microsoft.com/office/drawing/2014/main" id="{AB44DD8E-84D8-4FF8-896A-F81AFD7FF42E}"/>
                    </a:ext>
                  </a:extLst>
                </p:cNvPr>
                <p:cNvSpPr txBox="1">
                  <a:spLocks noRot="1" noChangeAspect="1" noMove="1" noResize="1" noEditPoints="1" noAdjustHandles="1" noChangeArrowheads="1" noChangeShapeType="1" noTextEdit="1"/>
                </p:cNvSpPr>
                <p:nvPr/>
              </p:nvSpPr>
              <p:spPr>
                <a:xfrm>
                  <a:off x="6089323" y="2577540"/>
                  <a:ext cx="2612885" cy="440240"/>
                </a:xfrm>
                <a:prstGeom prst="rect">
                  <a:avLst/>
                </a:prstGeom>
                <a:blipFill>
                  <a:blip r:embed="rId7"/>
                  <a:stretch>
                    <a:fillRect l="-1188" r="-1188" b="-17143"/>
                  </a:stretch>
                </a:blipFill>
              </p:spPr>
              <p:txBody>
                <a:bodyPr/>
                <a:lstStyle/>
                <a:p>
                  <a:r>
                    <a:rPr lang="fr-FR">
                      <a:noFill/>
                    </a:rPr>
                    <a:t> </a:t>
                  </a:r>
                </a:p>
              </p:txBody>
            </p:sp>
          </mc:Fallback>
        </mc:AlternateContent>
        <p:sp>
          <p:nvSpPr>
            <p:cNvPr id="215" name="TextBox 91">
              <a:extLst>
                <a:ext uri="{FF2B5EF4-FFF2-40B4-BE49-F238E27FC236}">
                  <a16:creationId xmlns="" xmlns:a16="http://schemas.microsoft.com/office/drawing/2014/main" id="{F54153D6-1E80-41F9-BD78-46CADBB70189}"/>
                </a:ext>
              </a:extLst>
            </p:cNvPr>
            <p:cNvSpPr txBox="1"/>
            <p:nvPr/>
          </p:nvSpPr>
          <p:spPr>
            <a:xfrm>
              <a:off x="6042465" y="2067920"/>
              <a:ext cx="3284480" cy="307777"/>
            </a:xfrm>
            <a:prstGeom prst="rect">
              <a:avLst/>
            </a:prstGeom>
            <a:noFill/>
          </p:spPr>
          <p:txBody>
            <a:bodyPr wrap="square" rtlCol="0">
              <a:spAutoFit/>
            </a:bodyPr>
            <a:lstStyle/>
            <a:p>
              <a:r>
                <a:rPr lang="fr-FR" sz="1400" b="1" dirty="0"/>
                <a:t>Une Fonction de Perte (Loss):</a:t>
              </a:r>
            </a:p>
          </p:txBody>
        </p:sp>
        <mc:AlternateContent xmlns:mc="http://schemas.openxmlformats.org/markup-compatibility/2006">
          <mc:Choice xmlns="" xmlns:a14="http://schemas.microsoft.com/office/drawing/2010/main" Requires="a14">
            <p:sp>
              <p:nvSpPr>
                <p:cNvPr id="217" name="TextBox 110">
                  <a:extLst>
                    <a:ext uri="{FF2B5EF4-FFF2-40B4-BE49-F238E27FC236}">
                      <a16:creationId xmlns:a16="http://schemas.microsoft.com/office/drawing/2014/main" id="{8FA0E33A-A532-4E96-9464-A6EBC5FDC206}"/>
                    </a:ext>
                  </a:extLst>
                </p:cNvPr>
                <p:cNvSpPr txBox="1"/>
                <p:nvPr/>
              </p:nvSpPr>
              <p:spPr>
                <a:xfrm>
                  <a:off x="3826687" y="1047936"/>
                  <a:ext cx="2315314" cy="523220"/>
                </a:xfrm>
                <a:prstGeom prst="rect">
                  <a:avLst/>
                </a:prstGeom>
                <a:noFill/>
              </p:spPr>
              <p:txBody>
                <a:bodyPr wrap="none" rtlCol="0">
                  <a:spAutoFit/>
                </a:bodyPr>
                <a:lstStyle/>
                <a:p>
                  <a:pPr algn="ctr"/>
                  <a:r>
                    <a:rPr lang="fr-FR" sz="1400" b="1" dirty="0"/>
                    <a:t>Calcule de </a:t>
                  </a:r>
                  <a14:m>
                    <m:oMath xmlns:m="http://schemas.openxmlformats.org/officeDocument/2006/math">
                      <m:acc>
                        <m:accPr>
                          <m:chr m:val="̅"/>
                          <m:ctrlPr>
                            <a:rPr lang="fr-FR" sz="1400" b="1" i="1">
                              <a:latin typeface="Cambria Math" panose="02040503050406030204" pitchFamily="18" charset="0"/>
                              <a:ea typeface="Cambria Math" panose="02040503050406030204" pitchFamily="18" charset="0"/>
                            </a:rPr>
                          </m:ctrlPr>
                        </m:accPr>
                        <m:e>
                          <m:r>
                            <a:rPr lang="fr-FR" sz="1400" b="1" i="1">
                              <a:latin typeface="Cambria Math" panose="02040503050406030204" pitchFamily="18" charset="0"/>
                              <a:ea typeface="Cambria Math" panose="02040503050406030204" pitchFamily="18" charset="0"/>
                            </a:rPr>
                            <m:t>𝒀</m:t>
                          </m:r>
                        </m:e>
                      </m:acc>
                      <m:r>
                        <a:rPr lang="fr-FR" sz="1400" b="1" i="1" smtClean="0">
                          <a:latin typeface="Cambria Math" panose="02040503050406030204" pitchFamily="18" charset="0"/>
                          <a:ea typeface="Cambria Math" panose="02040503050406030204" pitchFamily="18" charset="0"/>
                        </a:rPr>
                        <m:t>=</m:t>
                      </m:r>
                    </m:oMath>
                  </a14:m>
                  <a:r>
                    <a:rPr lang="fr-FR" sz="1400" b="1" dirty="0"/>
                    <a:t>(</a:t>
                  </a:r>
                  <a14:m>
                    <m:oMath xmlns:m="http://schemas.openxmlformats.org/officeDocument/2006/math">
                      <m:acc>
                        <m:accPr>
                          <m:chr m:val="̅"/>
                          <m:ctrlPr>
                            <a:rPr lang="fr-FR" sz="1400" b="1" i="1" smtClean="0">
                              <a:latin typeface="Cambria Math" panose="02040503050406030204" pitchFamily="18" charset="0"/>
                            </a:rPr>
                          </m:ctrlPr>
                        </m:accPr>
                        <m:e>
                          <m:sSub>
                            <m:sSubPr>
                              <m:ctrlPr>
                                <a:rPr lang="fr-FR" sz="1400" b="1" i="1" smtClean="0">
                                  <a:latin typeface="Cambria Math" panose="02040503050406030204" pitchFamily="18" charset="0"/>
                                </a:rPr>
                              </m:ctrlPr>
                            </m:sSubPr>
                            <m:e>
                              <m:r>
                                <a:rPr lang="fr-FR" sz="1400" b="1" i="1" smtClean="0">
                                  <a:latin typeface="Cambria Math" panose="02040503050406030204" pitchFamily="18" charset="0"/>
                                </a:rPr>
                                <m:t>𝒚</m:t>
                              </m:r>
                            </m:e>
                            <m:sub>
                              <m:r>
                                <a:rPr lang="fr-FR" sz="1400" b="1" i="1" smtClean="0">
                                  <a:latin typeface="Cambria Math" panose="02040503050406030204" pitchFamily="18" charset="0"/>
                                </a:rPr>
                                <m:t>𝟎</m:t>
                              </m:r>
                            </m:sub>
                          </m:sSub>
                        </m:e>
                      </m:acc>
                    </m:oMath>
                  </a14:m>
                  <a:r>
                    <a:rPr lang="fr-FR" sz="1400" b="1" dirty="0"/>
                    <a:t>, </a:t>
                  </a:r>
                  <a14:m>
                    <m:oMath xmlns:m="http://schemas.openxmlformats.org/officeDocument/2006/math">
                      <m:acc>
                        <m:accPr>
                          <m:chr m:val="̅"/>
                          <m:ctrlPr>
                            <a:rPr lang="fr-FR" sz="1400" b="1" i="1">
                              <a:latin typeface="Cambria Math" panose="02040503050406030204" pitchFamily="18" charset="0"/>
                            </a:rPr>
                          </m:ctrlPr>
                        </m:accPr>
                        <m:e>
                          <m:sSub>
                            <m:sSubPr>
                              <m:ctrlPr>
                                <a:rPr lang="fr-FR" sz="1400" b="1" i="1">
                                  <a:latin typeface="Cambria Math" panose="02040503050406030204" pitchFamily="18" charset="0"/>
                                </a:rPr>
                              </m:ctrlPr>
                            </m:sSubPr>
                            <m:e>
                              <m:r>
                                <a:rPr lang="fr-FR" sz="1400" b="1" i="1">
                                  <a:latin typeface="Cambria Math" panose="02040503050406030204" pitchFamily="18" charset="0"/>
                                </a:rPr>
                                <m:t>𝒚</m:t>
                              </m:r>
                            </m:e>
                            <m:sub>
                              <m:r>
                                <a:rPr lang="fr-FR" sz="1400" b="1" i="1" smtClean="0">
                                  <a:latin typeface="Cambria Math" panose="02040503050406030204" pitchFamily="18" charset="0"/>
                                </a:rPr>
                                <m:t>𝟏</m:t>
                              </m:r>
                            </m:sub>
                          </m:sSub>
                        </m:e>
                      </m:acc>
                    </m:oMath>
                  </a14:m>
                  <a:r>
                    <a:rPr lang="fr-FR" sz="1400" b="1" dirty="0"/>
                    <a:t>) </a:t>
                  </a:r>
                </a:p>
                <a:p>
                  <a:pPr algn="ctr"/>
                  <a:r>
                    <a:rPr lang="fr-FR" sz="1400" b="1" dirty="0"/>
                    <a:t>à partir de </a:t>
                  </a:r>
                  <a14:m>
                    <m:oMath xmlns:m="http://schemas.openxmlformats.org/officeDocument/2006/math">
                      <m:r>
                        <a:rPr lang="fr-FR" sz="1400" b="1" i="0" smtClean="0">
                          <a:latin typeface="Cambria Math" panose="02040503050406030204" pitchFamily="18" charset="0"/>
                        </a:rPr>
                        <m:t>𝐗</m:t>
                      </m:r>
                      <m:r>
                        <a:rPr lang="fr-FR" sz="1400" b="1" i="0" smtClean="0">
                          <a:latin typeface="Cambria Math" panose="02040503050406030204" pitchFamily="18" charset="0"/>
                        </a:rPr>
                        <m:t>=(</m:t>
                      </m:r>
                      <m:sSub>
                        <m:sSubPr>
                          <m:ctrlPr>
                            <a:rPr lang="fr-FR" sz="1400" b="1" i="1">
                              <a:latin typeface="Cambria Math" panose="02040503050406030204" pitchFamily="18" charset="0"/>
                            </a:rPr>
                          </m:ctrlPr>
                        </m:sSubPr>
                        <m:e>
                          <m:r>
                            <a:rPr lang="fr-FR" sz="1400" b="1" i="1">
                              <a:latin typeface="Cambria Math" panose="02040503050406030204" pitchFamily="18" charset="0"/>
                            </a:rPr>
                            <m:t>𝒙</m:t>
                          </m:r>
                        </m:e>
                        <m:sub>
                          <m:r>
                            <a:rPr lang="fr-FR" sz="1400" b="1" i="1">
                              <a:latin typeface="Cambria Math" panose="02040503050406030204" pitchFamily="18" charset="0"/>
                            </a:rPr>
                            <m:t>𝟎</m:t>
                          </m:r>
                        </m:sub>
                      </m:sSub>
                    </m:oMath>
                  </a14:m>
                  <a:r>
                    <a:rPr lang="fr-FR" sz="1400" b="1" dirty="0"/>
                    <a:t>, </a:t>
                  </a:r>
                  <a14:m>
                    <m:oMath xmlns:m="http://schemas.openxmlformats.org/officeDocument/2006/math">
                      <m:sSub>
                        <m:sSubPr>
                          <m:ctrlPr>
                            <a:rPr lang="fr-FR" sz="1400" b="1" i="1">
                              <a:latin typeface="Cambria Math" panose="02040503050406030204" pitchFamily="18" charset="0"/>
                            </a:rPr>
                          </m:ctrlPr>
                        </m:sSubPr>
                        <m:e>
                          <m:r>
                            <a:rPr lang="fr-FR" sz="1400" b="1" i="1">
                              <a:latin typeface="Cambria Math" panose="02040503050406030204" pitchFamily="18" charset="0"/>
                            </a:rPr>
                            <m:t>𝒙</m:t>
                          </m:r>
                        </m:e>
                        <m:sub>
                          <m:r>
                            <a:rPr lang="fr-FR" sz="1400" b="1" i="1" smtClean="0">
                              <a:latin typeface="Cambria Math" panose="02040503050406030204" pitchFamily="18" charset="0"/>
                            </a:rPr>
                            <m:t>𝟏</m:t>
                          </m:r>
                        </m:sub>
                      </m:sSub>
                    </m:oMath>
                  </a14:m>
                  <a:r>
                    <a:rPr lang="fr-FR" sz="1400" b="1" dirty="0"/>
                    <a:t>, </a:t>
                  </a:r>
                  <a14:m>
                    <m:oMath xmlns:m="http://schemas.openxmlformats.org/officeDocument/2006/math">
                      <m:sSub>
                        <m:sSubPr>
                          <m:ctrlPr>
                            <a:rPr lang="fr-FR" sz="1400" b="1" i="1">
                              <a:latin typeface="Cambria Math" panose="02040503050406030204" pitchFamily="18" charset="0"/>
                            </a:rPr>
                          </m:ctrlPr>
                        </m:sSubPr>
                        <m:e>
                          <m:r>
                            <a:rPr lang="fr-FR" sz="1400" b="1" i="1">
                              <a:latin typeface="Cambria Math" panose="02040503050406030204" pitchFamily="18" charset="0"/>
                            </a:rPr>
                            <m:t>𝒙</m:t>
                          </m:r>
                        </m:e>
                        <m:sub>
                          <m:r>
                            <a:rPr lang="fr-FR" sz="1400" b="1" i="1" smtClean="0">
                              <a:latin typeface="Cambria Math" panose="02040503050406030204" pitchFamily="18" charset="0"/>
                            </a:rPr>
                            <m:t>𝟐</m:t>
                          </m:r>
                        </m:sub>
                      </m:sSub>
                      <m:r>
                        <a:rPr lang="fr-FR" sz="1400" b="1" i="1" smtClean="0">
                          <a:latin typeface="Cambria Math" panose="02040503050406030204" pitchFamily="18" charset="0"/>
                        </a:rPr>
                        <m:t>)</m:t>
                      </m:r>
                    </m:oMath>
                  </a14:m>
                  <a:r>
                    <a:rPr lang="fr-FR" sz="1400" b="1" dirty="0"/>
                    <a:t/>
                  </a:r>
                </a:p>
              </p:txBody>
            </p:sp>
          </mc:Choice>
          <mc:Fallback>
            <p:sp>
              <p:nvSpPr>
                <p:cNvPr id="217" name="TextBox 110">
                  <a:extLst>
                    <a:ext uri="{FF2B5EF4-FFF2-40B4-BE49-F238E27FC236}">
                      <a16:creationId xmlns:a14="http://schemas.microsoft.com/office/drawing/2010/main" xmlns="" xmlns:a16="http://schemas.microsoft.com/office/drawing/2014/main" id="{8FA0E33A-A532-4E96-9464-A6EBC5FDC206}"/>
                    </a:ext>
                  </a:extLst>
                </p:cNvPr>
                <p:cNvSpPr txBox="1">
                  <a:spLocks noRot="1" noChangeAspect="1" noMove="1" noResize="1" noEditPoints="1" noAdjustHandles="1" noChangeArrowheads="1" noChangeShapeType="1" noTextEdit="1"/>
                </p:cNvSpPr>
                <p:nvPr/>
              </p:nvSpPr>
              <p:spPr>
                <a:xfrm>
                  <a:off x="3826687" y="1047936"/>
                  <a:ext cx="2315314" cy="523220"/>
                </a:xfrm>
                <a:prstGeom prst="rect">
                  <a:avLst/>
                </a:prstGeom>
                <a:blipFill>
                  <a:blip r:embed="rId8"/>
                  <a:stretch>
                    <a:fillRect l="-3662" t="-1190" b="-14286"/>
                  </a:stretch>
                </a:blipFill>
              </p:spPr>
              <p:txBody>
                <a:bodyPr/>
                <a:lstStyle/>
                <a:p>
                  <a:r>
                    <a:rPr lang="fr-FR">
                      <a:noFill/>
                    </a:rPr>
                    <a:t> </a:t>
                  </a:r>
                </a:p>
              </p:txBody>
            </p:sp>
          </mc:Fallback>
        </mc:AlternateContent>
        <p:sp>
          <p:nvSpPr>
            <p:cNvPr id="218" name="TextBox 111">
              <a:extLst>
                <a:ext uri="{FF2B5EF4-FFF2-40B4-BE49-F238E27FC236}">
                  <a16:creationId xmlns="" xmlns:a16="http://schemas.microsoft.com/office/drawing/2014/main" id="{8DC4539D-481D-4036-9800-B7FE75966D77}"/>
                </a:ext>
              </a:extLst>
            </p:cNvPr>
            <p:cNvSpPr txBox="1"/>
            <p:nvPr/>
          </p:nvSpPr>
          <p:spPr>
            <a:xfrm>
              <a:off x="4385719" y="785649"/>
              <a:ext cx="1197251" cy="307777"/>
            </a:xfrm>
            <a:prstGeom prst="rect">
              <a:avLst/>
            </a:prstGeom>
            <a:noFill/>
          </p:spPr>
          <p:txBody>
            <a:bodyPr wrap="none" rtlCol="0">
              <a:spAutoFit/>
            </a:bodyPr>
            <a:lstStyle/>
            <a:p>
              <a:pPr algn="ctr"/>
              <a:r>
                <a:rPr lang="fr-FR" sz="1400" dirty="0"/>
                <a:t>Feed-Forward</a:t>
              </a:r>
            </a:p>
          </p:txBody>
        </p:sp>
        <p:sp>
          <p:nvSpPr>
            <p:cNvPr id="219" name="Oval 112">
              <a:extLst>
                <a:ext uri="{FF2B5EF4-FFF2-40B4-BE49-F238E27FC236}">
                  <a16:creationId xmlns="" xmlns:a16="http://schemas.microsoft.com/office/drawing/2014/main" id="{63167F8A-1C1D-4F04-A34A-28DF890BC9CA}"/>
                </a:ext>
              </a:extLst>
            </p:cNvPr>
            <p:cNvSpPr/>
            <p:nvPr/>
          </p:nvSpPr>
          <p:spPr>
            <a:xfrm>
              <a:off x="6308007" y="1263807"/>
              <a:ext cx="397164" cy="3748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t>2</a:t>
              </a:r>
            </a:p>
          </p:txBody>
        </p:sp>
        <p:sp>
          <p:nvSpPr>
            <p:cNvPr id="220" name="TextBox 113">
              <a:extLst>
                <a:ext uri="{FF2B5EF4-FFF2-40B4-BE49-F238E27FC236}">
                  <a16:creationId xmlns="" xmlns:a16="http://schemas.microsoft.com/office/drawing/2014/main" id="{D7AF63F0-94B4-4B72-9E7F-D13D779277E9}"/>
                </a:ext>
              </a:extLst>
            </p:cNvPr>
            <p:cNvSpPr txBox="1"/>
            <p:nvPr/>
          </p:nvSpPr>
          <p:spPr>
            <a:xfrm>
              <a:off x="6871189" y="1181260"/>
              <a:ext cx="1469248" cy="523220"/>
            </a:xfrm>
            <a:prstGeom prst="rect">
              <a:avLst/>
            </a:prstGeom>
            <a:noFill/>
          </p:spPr>
          <p:txBody>
            <a:bodyPr wrap="none" rtlCol="0">
              <a:spAutoFit/>
            </a:bodyPr>
            <a:lstStyle/>
            <a:p>
              <a:pPr algn="ctr"/>
              <a:r>
                <a:rPr lang="fr-FR" sz="1400" dirty="0"/>
                <a:t>Calcule de valeur </a:t>
              </a:r>
            </a:p>
            <a:p>
              <a:pPr algn="ctr"/>
              <a:r>
                <a:rPr lang="fr-FR" sz="1400" dirty="0"/>
                <a:t>de Perte (Loss)</a:t>
              </a:r>
            </a:p>
          </p:txBody>
        </p:sp>
        <p:sp>
          <p:nvSpPr>
            <p:cNvPr id="221" name="Oval 118">
              <a:extLst>
                <a:ext uri="{FF2B5EF4-FFF2-40B4-BE49-F238E27FC236}">
                  <a16:creationId xmlns="" xmlns:a16="http://schemas.microsoft.com/office/drawing/2014/main" id="{1DC68529-DBC2-48BC-B965-ADEA60B6EF98}"/>
                </a:ext>
              </a:extLst>
            </p:cNvPr>
            <p:cNvSpPr/>
            <p:nvPr/>
          </p:nvSpPr>
          <p:spPr>
            <a:xfrm>
              <a:off x="8943780" y="1263274"/>
              <a:ext cx="397164" cy="3748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t>3</a:t>
              </a:r>
            </a:p>
          </p:txBody>
        </p:sp>
        <p:sp>
          <p:nvSpPr>
            <p:cNvPr id="222" name="TextBox 119">
              <a:extLst>
                <a:ext uri="{FF2B5EF4-FFF2-40B4-BE49-F238E27FC236}">
                  <a16:creationId xmlns="" xmlns:a16="http://schemas.microsoft.com/office/drawing/2014/main" id="{9ED0F290-CECB-4C6E-85BA-0E4C20749158}"/>
                </a:ext>
              </a:extLst>
            </p:cNvPr>
            <p:cNvSpPr txBox="1"/>
            <p:nvPr/>
          </p:nvSpPr>
          <p:spPr>
            <a:xfrm>
              <a:off x="9381147" y="881729"/>
              <a:ext cx="2732608" cy="1169551"/>
            </a:xfrm>
            <a:prstGeom prst="rect">
              <a:avLst/>
            </a:prstGeom>
            <a:noFill/>
          </p:spPr>
          <p:txBody>
            <a:bodyPr wrap="none" rtlCol="0">
              <a:spAutoFit/>
            </a:bodyPr>
            <a:lstStyle/>
            <a:p>
              <a:pPr algn="ctr"/>
              <a:r>
                <a:rPr lang="fr-FR" sz="1400" dirty="0"/>
                <a:t>Estimation des quantités, parrport </a:t>
              </a:r>
            </a:p>
            <a:p>
              <a:pPr algn="ctr"/>
              <a:r>
                <a:rPr lang="fr-FR" sz="1400" dirty="0"/>
                <a:t>à la fonction perte,  avec </a:t>
              </a:r>
            </a:p>
            <a:p>
              <a:pPr algn="ctr"/>
              <a:r>
                <a:rPr lang="fr-FR" sz="1400" dirty="0"/>
                <a:t>Lesquelles chaque poids </a:t>
              </a:r>
            </a:p>
            <a:p>
              <a:pPr algn="ctr"/>
              <a:r>
                <a:rPr lang="fr-FR" sz="1400" dirty="0"/>
                <a:t>doit être mis à jour, en utilisant </a:t>
              </a:r>
            </a:p>
            <a:p>
              <a:pPr algn="ctr"/>
              <a:r>
                <a:rPr lang="fr-FR" sz="1400" dirty="0"/>
                <a:t>la </a:t>
              </a:r>
              <a:r>
                <a:rPr lang="fr-FR" sz="1400" b="1" i="1" dirty="0">
                  <a:solidFill>
                    <a:srgbClr val="FF0000"/>
                  </a:solidFill>
                </a:rPr>
                <a:t>Dérivation</a:t>
              </a:r>
            </a:p>
          </p:txBody>
        </p:sp>
        <mc:AlternateContent xmlns:mc="http://schemas.openxmlformats.org/markup-compatibility/2006">
          <mc:Choice xmlns="" xmlns:a14="http://schemas.microsoft.com/office/drawing/2010/main" Requires="a14">
            <p:sp>
              <p:nvSpPr>
                <p:cNvPr id="223" name="TextBox 120">
                  <a:extLst>
                    <a:ext uri="{FF2B5EF4-FFF2-40B4-BE49-F238E27FC236}">
                      <a16:creationId xmlns:a16="http://schemas.microsoft.com/office/drawing/2014/main" id="{A8B94AB7-65F7-4807-B587-BC52E74096CF}"/>
                    </a:ext>
                  </a:extLst>
                </p:cNvPr>
                <p:cNvSpPr txBox="1"/>
                <p:nvPr/>
              </p:nvSpPr>
              <p:spPr>
                <a:xfrm>
                  <a:off x="9489238" y="2195833"/>
                  <a:ext cx="1007097" cy="6935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fr-FR" sz="1400" i="1" smtClean="0">
                                <a:latin typeface="Cambria Math" panose="02040503050406030204" pitchFamily="18" charset="0"/>
                              </a:rPr>
                            </m:ctrlPr>
                          </m:dPr>
                          <m:e>
                            <m:m>
                              <m:mPr>
                                <m:mcs>
                                  <m:mc>
                                    <m:mcPr>
                                      <m:count m:val="2"/>
                                      <m:mcJc m:val="center"/>
                                    </m:mcPr>
                                  </m:mc>
                                </m:mcs>
                                <m:ctrlPr>
                                  <a:rPr lang="fr-FR" sz="1400" i="1" smtClean="0">
                                    <a:latin typeface="Cambria Math" panose="02040503050406030204" pitchFamily="18" charset="0"/>
                                  </a:rPr>
                                </m:ctrlPr>
                              </m:mPr>
                              <m:mr>
                                <m:e>
                                  <m:sSub>
                                    <m:sSubPr>
                                      <m:ctrlPr>
                                        <a:rPr lang="fr-FR" sz="1400" i="1">
                                          <a:latin typeface="Cambria Math" panose="02040503050406030204" pitchFamily="18" charset="0"/>
                                        </a:rPr>
                                      </m:ctrlPr>
                                    </m:sSubPr>
                                    <m:e>
                                      <m:r>
                                        <a:rPr lang="fr-FR" sz="1400" b="0" i="1" smtClean="0">
                                          <a:latin typeface="Cambria Math" panose="02040503050406030204" pitchFamily="18" charset="0"/>
                                        </a:rPr>
                                        <m:t>𝑑</m:t>
                                      </m:r>
                                      <m:r>
                                        <a:rPr lang="fr-FR" sz="1400" i="1">
                                          <a:latin typeface="Cambria Math" panose="02040503050406030204" pitchFamily="18" charset="0"/>
                                        </a:rPr>
                                        <m:t>𝑤</m:t>
                                      </m:r>
                                    </m:e>
                                    <m:sub>
                                      <m:r>
                                        <a:rPr lang="fr-FR" sz="1400" i="1">
                                          <a:latin typeface="Cambria Math" panose="02040503050406030204" pitchFamily="18" charset="0"/>
                                        </a:rPr>
                                        <m:t>0,0</m:t>
                                      </m:r>
                                    </m:sub>
                                  </m:sSub>
                                </m:e>
                                <m:e>
                                  <m:r>
                                    <a:rPr lang="fr-FR" sz="1400" b="0" i="1" smtClean="0">
                                      <a:latin typeface="Cambria Math" panose="02040503050406030204" pitchFamily="18" charset="0"/>
                                    </a:rPr>
                                    <m:t>𝑑</m:t>
                                  </m:r>
                                  <m:sSub>
                                    <m:sSubPr>
                                      <m:ctrlPr>
                                        <a:rPr lang="fr-FR" sz="1400" i="1">
                                          <a:latin typeface="Cambria Math" panose="02040503050406030204" pitchFamily="18" charset="0"/>
                                        </a:rPr>
                                      </m:ctrlPr>
                                    </m:sSubPr>
                                    <m:e>
                                      <m:r>
                                        <a:rPr lang="fr-FR" sz="1400" b="0" i="1" smtClean="0">
                                          <a:latin typeface="Cambria Math" panose="02040503050406030204" pitchFamily="18" charset="0"/>
                                        </a:rPr>
                                        <m:t>𝑏</m:t>
                                      </m:r>
                                    </m:e>
                                    <m:sub>
                                      <m:r>
                                        <a:rPr lang="fr-FR" sz="1400" i="1">
                                          <a:latin typeface="Cambria Math" panose="02040503050406030204" pitchFamily="18" charset="0"/>
                                        </a:rPr>
                                        <m:t>0,0</m:t>
                                      </m:r>
                                    </m:sub>
                                  </m:sSub>
                                </m:e>
                              </m:mr>
                              <m:mr>
                                <m:e>
                                  <m:eqArr>
                                    <m:eqArrPr>
                                      <m:ctrlPr>
                                        <a:rPr lang="fr-FR" sz="1400" b="0" i="1" smtClean="0">
                                          <a:latin typeface="Cambria Math" panose="02040503050406030204" pitchFamily="18" charset="0"/>
                                        </a:rPr>
                                      </m:ctrlPr>
                                    </m:eqArrPr>
                                    <m:e>
                                      <m:sSub>
                                        <m:sSubPr>
                                          <m:ctrlPr>
                                            <a:rPr lang="fr-FR" sz="1400" i="1">
                                              <a:latin typeface="Cambria Math" panose="02040503050406030204" pitchFamily="18" charset="0"/>
                                            </a:rPr>
                                          </m:ctrlPr>
                                        </m:sSubPr>
                                        <m:e>
                                          <m:r>
                                            <a:rPr lang="fr-FR" sz="1400" b="0" i="1" smtClean="0">
                                              <a:latin typeface="Cambria Math" panose="02040503050406030204" pitchFamily="18" charset="0"/>
                                            </a:rPr>
                                            <m:t>𝑑</m:t>
                                          </m:r>
                                          <m:r>
                                            <a:rPr lang="fr-FR" sz="1400" i="1">
                                              <a:latin typeface="Cambria Math" panose="02040503050406030204" pitchFamily="18" charset="0"/>
                                            </a:rPr>
                                            <m:t>𝑤</m:t>
                                          </m:r>
                                        </m:e>
                                        <m:sub>
                                          <m:r>
                                            <a:rPr lang="fr-FR" sz="1400" i="1">
                                              <a:latin typeface="Cambria Math" panose="02040503050406030204" pitchFamily="18" charset="0"/>
                                            </a:rPr>
                                            <m:t>0,</m:t>
                                          </m:r>
                                          <m:r>
                                            <a:rPr lang="fr-FR" sz="1400" b="0" i="1" smtClean="0">
                                              <a:latin typeface="Cambria Math" panose="02040503050406030204" pitchFamily="18" charset="0"/>
                                            </a:rPr>
                                            <m:t>1</m:t>
                                          </m:r>
                                        </m:sub>
                                      </m:sSub>
                                    </m:e>
                                    <m:e>
                                      <m:r>
                                        <a:rPr lang="fr-FR" sz="1400" b="0" i="1" smtClean="0">
                                          <a:latin typeface="Cambria Math" panose="02040503050406030204" pitchFamily="18" charset="0"/>
                                        </a:rPr>
                                        <m:t>𝑑</m:t>
                                      </m:r>
                                      <m:sSub>
                                        <m:sSubPr>
                                          <m:ctrlPr>
                                            <a:rPr lang="fr-FR" sz="1400" i="1">
                                              <a:latin typeface="Cambria Math" panose="02040503050406030204" pitchFamily="18" charset="0"/>
                                            </a:rPr>
                                          </m:ctrlPr>
                                        </m:sSubPr>
                                        <m:e>
                                          <m:r>
                                            <a:rPr lang="fr-FR" sz="1400" i="1">
                                              <a:latin typeface="Cambria Math" panose="02040503050406030204" pitchFamily="18" charset="0"/>
                                            </a:rPr>
                                            <m:t>𝑤</m:t>
                                          </m:r>
                                        </m:e>
                                        <m:sub>
                                          <m:r>
                                            <a:rPr lang="fr-FR" sz="1400" i="1">
                                              <a:latin typeface="Cambria Math" panose="02040503050406030204" pitchFamily="18" charset="0"/>
                                            </a:rPr>
                                            <m:t>0,</m:t>
                                          </m:r>
                                          <m:r>
                                            <a:rPr lang="fr-FR" sz="1400" b="0" i="1" smtClean="0">
                                              <a:latin typeface="Cambria Math" panose="02040503050406030204" pitchFamily="18" charset="0"/>
                                            </a:rPr>
                                            <m:t>2</m:t>
                                          </m:r>
                                        </m:sub>
                                      </m:sSub>
                                    </m:e>
                                  </m:eqArr>
                                </m:e>
                                <m:e>
                                  <m:eqArr>
                                    <m:eqArrPr>
                                      <m:ctrlPr>
                                        <a:rPr lang="fr-FR" sz="1400" i="1" smtClean="0">
                                          <a:latin typeface="Cambria Math" panose="02040503050406030204" pitchFamily="18" charset="0"/>
                                        </a:rPr>
                                      </m:ctrlPr>
                                    </m:eqArrPr>
                                    <m:e>
                                      <m:sSub>
                                        <m:sSubPr>
                                          <m:ctrlPr>
                                            <a:rPr lang="fr-FR" sz="1400" i="1">
                                              <a:latin typeface="Cambria Math" panose="02040503050406030204" pitchFamily="18" charset="0"/>
                                            </a:rPr>
                                          </m:ctrlPr>
                                        </m:sSubPr>
                                        <m:e>
                                          <m:r>
                                            <a:rPr lang="fr-FR" sz="1400" b="0" i="1" smtClean="0">
                                              <a:latin typeface="Cambria Math" panose="02040503050406030204" pitchFamily="18" charset="0"/>
                                            </a:rPr>
                                            <m:t>𝑑𝑏</m:t>
                                          </m:r>
                                        </m:e>
                                        <m:sub>
                                          <m:r>
                                            <a:rPr lang="fr-FR" sz="1400" i="1">
                                              <a:latin typeface="Cambria Math" panose="02040503050406030204" pitchFamily="18" charset="0"/>
                                            </a:rPr>
                                            <m:t>0,</m:t>
                                          </m:r>
                                          <m:r>
                                            <a:rPr lang="fr-FR" sz="1400" b="0" i="1" smtClean="0">
                                              <a:latin typeface="Cambria Math" panose="02040503050406030204" pitchFamily="18" charset="0"/>
                                            </a:rPr>
                                            <m:t>1</m:t>
                                          </m:r>
                                        </m:sub>
                                      </m:sSub>
                                    </m:e>
                                    <m:e>
                                      <m:sSub>
                                        <m:sSubPr>
                                          <m:ctrlPr>
                                            <a:rPr lang="fr-FR" sz="1400" i="1">
                                              <a:latin typeface="Cambria Math" panose="02040503050406030204" pitchFamily="18" charset="0"/>
                                            </a:rPr>
                                          </m:ctrlPr>
                                        </m:sSubPr>
                                        <m:e>
                                          <m:r>
                                            <a:rPr lang="fr-FR" sz="1400" b="0" i="1" smtClean="0">
                                              <a:latin typeface="Cambria Math" panose="02040503050406030204" pitchFamily="18" charset="0"/>
                                            </a:rPr>
                                            <m:t>𝑑𝑏</m:t>
                                          </m:r>
                                        </m:e>
                                        <m:sub>
                                          <m:r>
                                            <a:rPr lang="fr-FR" sz="1400" i="1">
                                              <a:latin typeface="Cambria Math" panose="02040503050406030204" pitchFamily="18" charset="0"/>
                                            </a:rPr>
                                            <m:t>0,</m:t>
                                          </m:r>
                                          <m:r>
                                            <a:rPr lang="fr-FR" sz="1400" b="0" i="1" smtClean="0">
                                              <a:latin typeface="Cambria Math" panose="02040503050406030204" pitchFamily="18" charset="0"/>
                                            </a:rPr>
                                            <m:t>2</m:t>
                                          </m:r>
                                        </m:sub>
                                      </m:sSub>
                                    </m:e>
                                  </m:eqArr>
                                </m:e>
                              </m:mr>
                            </m:m>
                          </m:e>
                        </m:d>
                      </m:oMath>
                    </m:oMathPara>
                  </a14:m>
                  <a:endParaRPr lang="fr-FR" sz="1400" dirty="0"/>
                </a:p>
              </p:txBody>
            </p:sp>
          </mc:Choice>
          <mc:Fallback>
            <p:sp>
              <p:nvSpPr>
                <p:cNvPr id="223" name="TextBox 120">
                  <a:extLst>
                    <a:ext uri="{FF2B5EF4-FFF2-40B4-BE49-F238E27FC236}">
                      <a16:creationId xmlns:a14="http://schemas.microsoft.com/office/drawing/2010/main" xmlns="" xmlns:a16="http://schemas.microsoft.com/office/drawing/2014/main" id="{A8B94AB7-65F7-4807-B587-BC52E74096CF}"/>
                    </a:ext>
                  </a:extLst>
                </p:cNvPr>
                <p:cNvSpPr txBox="1">
                  <a:spLocks noRot="1" noChangeAspect="1" noMove="1" noResize="1" noEditPoints="1" noAdjustHandles="1" noChangeArrowheads="1" noChangeShapeType="1" noTextEdit="1"/>
                </p:cNvSpPr>
                <p:nvPr/>
              </p:nvSpPr>
              <p:spPr>
                <a:xfrm>
                  <a:off x="9489238" y="2195833"/>
                  <a:ext cx="1007097" cy="693588"/>
                </a:xfrm>
                <a:prstGeom prst="rect">
                  <a:avLst/>
                </a:prstGeom>
                <a:blipFill>
                  <a:blip r:embed="rId9"/>
                  <a:stretch>
                    <a:fillRect r="-28571" b="-178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224" name="TextBox 121">
                  <a:extLst>
                    <a:ext uri="{FF2B5EF4-FFF2-40B4-BE49-F238E27FC236}">
                      <a16:creationId xmlns:a16="http://schemas.microsoft.com/office/drawing/2014/main" id="{A30ECD64-248D-46E5-AF99-9BC343BF9FBB}"/>
                    </a:ext>
                  </a:extLst>
                </p:cNvPr>
                <p:cNvSpPr txBox="1"/>
                <p:nvPr/>
              </p:nvSpPr>
              <p:spPr>
                <a:xfrm>
                  <a:off x="10763424" y="2376515"/>
                  <a:ext cx="1007097"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fr-FR" sz="1400" i="1" smtClean="0">
                                <a:latin typeface="Cambria Math" panose="02040503050406030204" pitchFamily="18" charset="0"/>
                              </a:rPr>
                            </m:ctrlPr>
                          </m:dPr>
                          <m:e>
                            <m:m>
                              <m:mPr>
                                <m:mcs>
                                  <m:mc>
                                    <m:mcPr>
                                      <m:count m:val="2"/>
                                      <m:mcJc m:val="center"/>
                                    </m:mcPr>
                                  </m:mc>
                                </m:mcs>
                                <m:ctrlPr>
                                  <a:rPr lang="fr-FR" sz="1400" i="1" smtClean="0">
                                    <a:latin typeface="Cambria Math" panose="02040503050406030204" pitchFamily="18" charset="0"/>
                                  </a:rPr>
                                </m:ctrlPr>
                              </m:mPr>
                              <m:mr>
                                <m:e>
                                  <m:sSub>
                                    <m:sSubPr>
                                      <m:ctrlPr>
                                        <a:rPr lang="fr-FR" sz="1400" i="1">
                                          <a:latin typeface="Cambria Math" panose="02040503050406030204" pitchFamily="18" charset="0"/>
                                        </a:rPr>
                                      </m:ctrlPr>
                                    </m:sSubPr>
                                    <m:e>
                                      <m:r>
                                        <a:rPr lang="fr-FR" sz="1400" b="0" i="1" smtClean="0">
                                          <a:latin typeface="Cambria Math" panose="02040503050406030204" pitchFamily="18" charset="0"/>
                                        </a:rPr>
                                        <m:t>𝑑</m:t>
                                      </m:r>
                                      <m:r>
                                        <a:rPr lang="fr-FR" sz="1400" i="1">
                                          <a:latin typeface="Cambria Math" panose="02040503050406030204" pitchFamily="18" charset="0"/>
                                        </a:rPr>
                                        <m:t>𝑤</m:t>
                                      </m:r>
                                    </m:e>
                                    <m:sub>
                                      <m:r>
                                        <a:rPr lang="fr-FR" sz="1400" b="0" i="1" smtClean="0">
                                          <a:latin typeface="Cambria Math" panose="02040503050406030204" pitchFamily="18" charset="0"/>
                                        </a:rPr>
                                        <m:t>1</m:t>
                                      </m:r>
                                      <m:r>
                                        <a:rPr lang="fr-FR" sz="1400" i="1">
                                          <a:latin typeface="Cambria Math" panose="02040503050406030204" pitchFamily="18" charset="0"/>
                                        </a:rPr>
                                        <m:t>,0</m:t>
                                      </m:r>
                                    </m:sub>
                                  </m:sSub>
                                </m:e>
                                <m:e>
                                  <m:r>
                                    <a:rPr lang="fr-FR" sz="1400" b="0" i="1" smtClean="0">
                                      <a:latin typeface="Cambria Math" panose="02040503050406030204" pitchFamily="18" charset="0"/>
                                    </a:rPr>
                                    <m:t>𝑑</m:t>
                                  </m:r>
                                  <m:sSub>
                                    <m:sSubPr>
                                      <m:ctrlPr>
                                        <a:rPr lang="fr-FR" sz="1400" i="1">
                                          <a:latin typeface="Cambria Math" panose="02040503050406030204" pitchFamily="18" charset="0"/>
                                        </a:rPr>
                                      </m:ctrlPr>
                                    </m:sSubPr>
                                    <m:e>
                                      <m:r>
                                        <a:rPr lang="fr-FR" sz="1400" b="0" i="1" smtClean="0">
                                          <a:latin typeface="Cambria Math" panose="02040503050406030204" pitchFamily="18" charset="0"/>
                                        </a:rPr>
                                        <m:t>𝑏</m:t>
                                      </m:r>
                                    </m:e>
                                    <m:sub>
                                      <m:r>
                                        <a:rPr lang="fr-FR" sz="1400" b="0" i="1" smtClean="0">
                                          <a:latin typeface="Cambria Math" panose="02040503050406030204" pitchFamily="18" charset="0"/>
                                        </a:rPr>
                                        <m:t>1</m:t>
                                      </m:r>
                                      <m:r>
                                        <a:rPr lang="fr-FR" sz="1400" i="1">
                                          <a:latin typeface="Cambria Math" panose="02040503050406030204" pitchFamily="18" charset="0"/>
                                        </a:rPr>
                                        <m:t>,0</m:t>
                                      </m:r>
                                    </m:sub>
                                  </m:sSub>
                                </m:e>
                              </m:mr>
                              <m:mr>
                                <m:e>
                                  <m:sSub>
                                    <m:sSubPr>
                                      <m:ctrlPr>
                                        <a:rPr lang="fr-FR" sz="1400" i="1">
                                          <a:latin typeface="Cambria Math" panose="02040503050406030204" pitchFamily="18" charset="0"/>
                                        </a:rPr>
                                      </m:ctrlPr>
                                    </m:sSubPr>
                                    <m:e>
                                      <m:r>
                                        <a:rPr lang="fr-FR" sz="1400" i="1">
                                          <a:latin typeface="Cambria Math" panose="02040503050406030204" pitchFamily="18" charset="0"/>
                                        </a:rPr>
                                        <m:t>𝑑𝑤</m:t>
                                      </m:r>
                                    </m:e>
                                    <m:sub>
                                      <m:r>
                                        <a:rPr lang="fr-FR" sz="1400" b="0" i="1" smtClean="0">
                                          <a:latin typeface="Cambria Math" panose="02040503050406030204" pitchFamily="18" charset="0"/>
                                        </a:rPr>
                                        <m:t>1</m:t>
                                      </m:r>
                                      <m:r>
                                        <a:rPr lang="fr-FR" sz="1400" i="1">
                                          <a:latin typeface="Cambria Math" panose="02040503050406030204" pitchFamily="18" charset="0"/>
                                        </a:rPr>
                                        <m:t>,</m:t>
                                      </m:r>
                                      <m:r>
                                        <a:rPr lang="fr-FR" sz="1400" b="0" i="1" smtClean="0">
                                          <a:latin typeface="Cambria Math" panose="02040503050406030204" pitchFamily="18" charset="0"/>
                                        </a:rPr>
                                        <m:t>1</m:t>
                                      </m:r>
                                    </m:sub>
                                  </m:sSub>
                                </m:e>
                                <m:e>
                                  <m:r>
                                    <a:rPr lang="fr-FR" sz="1400" i="1">
                                      <a:latin typeface="Cambria Math" panose="02040503050406030204" pitchFamily="18" charset="0"/>
                                    </a:rPr>
                                    <m:t>𝑑</m:t>
                                  </m:r>
                                  <m:sSub>
                                    <m:sSubPr>
                                      <m:ctrlPr>
                                        <a:rPr lang="fr-FR" sz="1400" i="1">
                                          <a:latin typeface="Cambria Math" panose="02040503050406030204" pitchFamily="18" charset="0"/>
                                        </a:rPr>
                                      </m:ctrlPr>
                                    </m:sSubPr>
                                    <m:e>
                                      <m:r>
                                        <a:rPr lang="fr-FR" sz="1400" i="1">
                                          <a:latin typeface="Cambria Math" panose="02040503050406030204" pitchFamily="18" charset="0"/>
                                        </a:rPr>
                                        <m:t>𝑏</m:t>
                                      </m:r>
                                    </m:e>
                                    <m:sub>
                                      <m:r>
                                        <a:rPr lang="fr-FR" sz="1400" b="0" i="1" smtClean="0">
                                          <a:latin typeface="Cambria Math" panose="02040503050406030204" pitchFamily="18" charset="0"/>
                                        </a:rPr>
                                        <m:t>1</m:t>
                                      </m:r>
                                      <m:r>
                                        <a:rPr lang="fr-FR" sz="1400" i="1">
                                          <a:latin typeface="Cambria Math" panose="02040503050406030204" pitchFamily="18" charset="0"/>
                                        </a:rPr>
                                        <m:t>,</m:t>
                                      </m:r>
                                      <m:r>
                                        <a:rPr lang="fr-FR" sz="1400" b="0" i="1" smtClean="0">
                                          <a:latin typeface="Cambria Math" panose="02040503050406030204" pitchFamily="18" charset="0"/>
                                        </a:rPr>
                                        <m:t>1</m:t>
                                      </m:r>
                                    </m:sub>
                                  </m:sSub>
                                </m:e>
                              </m:mr>
                            </m:m>
                          </m:e>
                        </m:d>
                      </m:oMath>
                    </m:oMathPara>
                  </a14:m>
                  <a:endParaRPr lang="fr-FR" sz="1400" dirty="0"/>
                </a:p>
              </p:txBody>
            </p:sp>
          </mc:Choice>
          <mc:Fallback>
            <p:sp>
              <p:nvSpPr>
                <p:cNvPr id="224" name="TextBox 121">
                  <a:extLst>
                    <a:ext uri="{FF2B5EF4-FFF2-40B4-BE49-F238E27FC236}">
                      <a16:creationId xmlns:a14="http://schemas.microsoft.com/office/drawing/2010/main" xmlns="" xmlns:a16="http://schemas.microsoft.com/office/drawing/2014/main" id="{A30ECD64-248D-46E5-AF99-9BC343BF9FBB}"/>
                    </a:ext>
                  </a:extLst>
                </p:cNvPr>
                <p:cNvSpPr txBox="1">
                  <a:spLocks noRot="1" noChangeAspect="1" noMove="1" noResize="1" noEditPoints="1" noAdjustHandles="1" noChangeArrowheads="1" noChangeShapeType="1" noTextEdit="1"/>
                </p:cNvSpPr>
                <p:nvPr/>
              </p:nvSpPr>
              <p:spPr>
                <a:xfrm>
                  <a:off x="10763424" y="2376515"/>
                  <a:ext cx="1007097" cy="484043"/>
                </a:xfrm>
                <a:prstGeom prst="rect">
                  <a:avLst/>
                </a:prstGeom>
                <a:blipFill>
                  <a:blip r:embed="rId10"/>
                  <a:stretch>
                    <a:fillRect r="-23377" b="-2564"/>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225" name="TextBox 163">
                  <a:extLst>
                    <a:ext uri="{FF2B5EF4-FFF2-40B4-BE49-F238E27FC236}">
                      <a16:creationId xmlns:a16="http://schemas.microsoft.com/office/drawing/2014/main" id="{5A2992A0-B511-47B3-A5D3-90B3BBE4D65E}"/>
                    </a:ext>
                  </a:extLst>
                </p:cNvPr>
                <p:cNvSpPr txBox="1"/>
                <p:nvPr/>
              </p:nvSpPr>
              <p:spPr>
                <a:xfrm>
                  <a:off x="4104074" y="2488675"/>
                  <a:ext cx="144661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ea typeface="Cambria Math" panose="02040503050406030204" pitchFamily="18" charset="0"/>
                          </a:rPr>
                          <m:t>𝑇</m:t>
                        </m:r>
                        <m:r>
                          <a:rPr lang="fr-FR" sz="1400" b="0" i="1" smtClean="0">
                            <a:latin typeface="Cambria Math" panose="02040503050406030204" pitchFamily="18" charset="0"/>
                            <a:ea typeface="Cambria Math" panose="02040503050406030204" pitchFamily="18" charset="0"/>
                          </a:rPr>
                          <m:t>=</m:t>
                        </m:r>
                        <m:r>
                          <a:rPr lang="fr-FR" sz="1400" b="0" i="1" smtClean="0">
                            <a:latin typeface="Cambria Math" panose="02040503050406030204" pitchFamily="18" charset="0"/>
                            <a:ea typeface="Cambria Math" panose="02040503050406030204" pitchFamily="18" charset="0"/>
                          </a:rPr>
                          <m:t>𝜎</m:t>
                        </m:r>
                        <m:r>
                          <a:rPr lang="fr-FR" sz="1400" b="0" i="1" smtClean="0">
                            <a:latin typeface="Cambria Math" panose="02040503050406030204" pitchFamily="18" charset="0"/>
                          </a:rPr>
                          <m:t>(</m:t>
                        </m:r>
                        <m:r>
                          <a:rPr lang="fr-FR" sz="1400" b="0" i="1" smtClean="0">
                            <a:latin typeface="Cambria Math" panose="02040503050406030204" pitchFamily="18" charset="0"/>
                          </a:rPr>
                          <m:t>𝑋</m:t>
                        </m:r>
                        <m:r>
                          <a:rPr lang="fr-FR" sz="1400" b="0" i="1" smtClean="0">
                            <a:latin typeface="Cambria Math" panose="02040503050406030204" pitchFamily="18" charset="0"/>
                          </a:rPr>
                          <m:t>.</m:t>
                        </m:r>
                        <m:sSub>
                          <m:sSubPr>
                            <m:ctrlPr>
                              <a:rPr lang="fr-FR" sz="1400" i="1">
                                <a:latin typeface="Cambria Math" panose="02040503050406030204" pitchFamily="18" charset="0"/>
                              </a:rPr>
                            </m:ctrlPr>
                          </m:sSubPr>
                          <m:e>
                            <m:r>
                              <a:rPr lang="fr-FR" sz="1400" b="0" i="1" smtClean="0">
                                <a:latin typeface="Cambria Math" panose="02040503050406030204" pitchFamily="18" charset="0"/>
                              </a:rPr>
                              <m:t>𝑊</m:t>
                            </m:r>
                          </m:e>
                          <m:sub>
                            <m:r>
                              <a:rPr lang="fr-FR" sz="1400" i="1">
                                <a:latin typeface="Cambria Math" panose="02040503050406030204" pitchFamily="18" charset="0"/>
                              </a:rPr>
                              <m:t>0</m:t>
                            </m:r>
                          </m:sub>
                        </m:sSub>
                        <m:r>
                          <a:rPr lang="fr-FR" sz="1400" b="0" i="1" smtClean="0">
                            <a:latin typeface="Cambria Math" panose="02040503050406030204" pitchFamily="18" charset="0"/>
                          </a:rPr>
                          <m:t>+</m:t>
                        </m:r>
                        <m:sSub>
                          <m:sSubPr>
                            <m:ctrlPr>
                              <a:rPr lang="fr-FR" sz="1400" i="1">
                                <a:latin typeface="Cambria Math" panose="02040503050406030204" pitchFamily="18" charset="0"/>
                              </a:rPr>
                            </m:ctrlPr>
                          </m:sSubPr>
                          <m:e>
                            <m:r>
                              <a:rPr lang="fr-FR" sz="1400" b="0" i="1" smtClean="0">
                                <a:latin typeface="Cambria Math" panose="02040503050406030204" pitchFamily="18" charset="0"/>
                              </a:rPr>
                              <m:t>𝑏</m:t>
                            </m:r>
                          </m:e>
                          <m:sub>
                            <m:r>
                              <a:rPr lang="fr-FR" sz="1400" i="1">
                                <a:latin typeface="Cambria Math" panose="02040503050406030204" pitchFamily="18" charset="0"/>
                              </a:rPr>
                              <m:t>0</m:t>
                            </m:r>
                          </m:sub>
                        </m:sSub>
                        <m:r>
                          <a:rPr lang="fr-FR" sz="1400" b="0" i="1" smtClean="0">
                            <a:latin typeface="Cambria Math" panose="02040503050406030204" pitchFamily="18" charset="0"/>
                          </a:rPr>
                          <m:t>)</m:t>
                        </m:r>
                      </m:oMath>
                    </m:oMathPara>
                  </a14:m>
                  <a:endParaRPr lang="fr-FR" sz="1400" dirty="0"/>
                </a:p>
              </p:txBody>
            </p:sp>
          </mc:Choice>
          <mc:Fallback>
            <p:sp>
              <p:nvSpPr>
                <p:cNvPr id="225" name="TextBox 163">
                  <a:extLst>
                    <a:ext uri="{FF2B5EF4-FFF2-40B4-BE49-F238E27FC236}">
                      <a16:creationId xmlns:a14="http://schemas.microsoft.com/office/drawing/2010/main" xmlns="" xmlns:a16="http://schemas.microsoft.com/office/drawing/2014/main" id="{5A2992A0-B511-47B3-A5D3-90B3BBE4D65E}"/>
                    </a:ext>
                  </a:extLst>
                </p:cNvPr>
                <p:cNvSpPr txBox="1">
                  <a:spLocks noRot="1" noChangeAspect="1" noMove="1" noResize="1" noEditPoints="1" noAdjustHandles="1" noChangeArrowheads="1" noChangeShapeType="1" noTextEdit="1"/>
                </p:cNvSpPr>
                <p:nvPr/>
              </p:nvSpPr>
              <p:spPr>
                <a:xfrm>
                  <a:off x="4104074" y="2488675"/>
                  <a:ext cx="1446613" cy="215444"/>
                </a:xfrm>
                <a:prstGeom prst="rect">
                  <a:avLst/>
                </a:prstGeom>
                <a:blipFill>
                  <a:blip r:embed="rId11"/>
                  <a:stretch>
                    <a:fillRect l="-4505" r="-9009" b="-3428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226" name="TextBox 164">
                  <a:extLst>
                    <a:ext uri="{FF2B5EF4-FFF2-40B4-BE49-F238E27FC236}">
                      <a16:creationId xmlns:a16="http://schemas.microsoft.com/office/drawing/2014/main" id="{6C77C4F5-BDE5-4419-B21E-13F46AD66FD6}"/>
                    </a:ext>
                  </a:extLst>
                </p:cNvPr>
                <p:cNvSpPr txBox="1"/>
                <p:nvPr/>
              </p:nvSpPr>
              <p:spPr>
                <a:xfrm>
                  <a:off x="4086880" y="2765120"/>
                  <a:ext cx="150034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fr-FR" sz="1400" b="1" i="1" smtClean="0">
                                <a:solidFill>
                                  <a:srgbClr val="FF0000"/>
                                </a:solidFill>
                                <a:latin typeface="Cambria Math" panose="02040503050406030204" pitchFamily="18" charset="0"/>
                                <a:ea typeface="Cambria Math" panose="02040503050406030204" pitchFamily="18" charset="0"/>
                              </a:rPr>
                            </m:ctrlPr>
                          </m:accPr>
                          <m:e>
                            <m:r>
                              <a:rPr lang="fr-FR" sz="1400" b="1" i="1" smtClean="0">
                                <a:solidFill>
                                  <a:srgbClr val="FF0000"/>
                                </a:solidFill>
                                <a:latin typeface="Cambria Math" panose="02040503050406030204" pitchFamily="18" charset="0"/>
                                <a:ea typeface="Cambria Math" panose="02040503050406030204" pitchFamily="18" charset="0"/>
                              </a:rPr>
                              <m:t>𝒀</m:t>
                            </m:r>
                          </m:e>
                        </m:acc>
                        <m:r>
                          <a:rPr lang="fr-FR" sz="1400" b="1" i="1" smtClean="0">
                            <a:solidFill>
                              <a:srgbClr val="FF0000"/>
                            </a:solidFill>
                            <a:latin typeface="Cambria Math" panose="02040503050406030204" pitchFamily="18" charset="0"/>
                            <a:ea typeface="Cambria Math" panose="02040503050406030204" pitchFamily="18" charset="0"/>
                          </a:rPr>
                          <m:t>=</m:t>
                        </m:r>
                        <m:r>
                          <a:rPr lang="fr-FR" sz="1400" b="1" i="1" smtClean="0">
                            <a:solidFill>
                              <a:srgbClr val="FF0000"/>
                            </a:solidFill>
                            <a:latin typeface="Cambria Math" panose="02040503050406030204" pitchFamily="18" charset="0"/>
                            <a:ea typeface="Cambria Math" panose="02040503050406030204" pitchFamily="18" charset="0"/>
                          </a:rPr>
                          <m:t>𝝈</m:t>
                        </m:r>
                        <m:r>
                          <a:rPr lang="fr-FR" sz="1400" b="1" i="1" smtClean="0">
                            <a:solidFill>
                              <a:srgbClr val="FF0000"/>
                            </a:solidFill>
                            <a:latin typeface="Cambria Math" panose="02040503050406030204" pitchFamily="18" charset="0"/>
                          </a:rPr>
                          <m:t>(</m:t>
                        </m:r>
                        <m:r>
                          <a:rPr lang="fr-FR" sz="1400" b="1" i="1" smtClean="0">
                            <a:solidFill>
                              <a:srgbClr val="FF0000"/>
                            </a:solidFill>
                            <a:latin typeface="Cambria Math" panose="02040503050406030204" pitchFamily="18" charset="0"/>
                          </a:rPr>
                          <m:t>𝑻</m:t>
                        </m:r>
                        <m:r>
                          <a:rPr lang="fr-FR" sz="1400" b="1" i="1" smtClean="0">
                            <a:solidFill>
                              <a:srgbClr val="FF0000"/>
                            </a:solidFill>
                            <a:latin typeface="Cambria Math" panose="02040503050406030204" pitchFamily="18" charset="0"/>
                          </a:rPr>
                          <m:t>.</m:t>
                        </m:r>
                        <m:sSub>
                          <m:sSubPr>
                            <m:ctrlPr>
                              <a:rPr lang="fr-FR" sz="1400" b="1" i="1">
                                <a:solidFill>
                                  <a:srgbClr val="FF0000"/>
                                </a:solidFill>
                                <a:latin typeface="Cambria Math" panose="02040503050406030204" pitchFamily="18" charset="0"/>
                              </a:rPr>
                            </m:ctrlPr>
                          </m:sSubPr>
                          <m:e>
                            <m:r>
                              <a:rPr lang="fr-FR" sz="1400" b="1" i="1">
                                <a:solidFill>
                                  <a:srgbClr val="FF0000"/>
                                </a:solidFill>
                                <a:latin typeface="Cambria Math" panose="02040503050406030204" pitchFamily="18" charset="0"/>
                              </a:rPr>
                              <m:t>𝑾</m:t>
                            </m:r>
                          </m:e>
                          <m:sub>
                            <m:r>
                              <a:rPr lang="fr-FR" sz="1400" b="1" i="1" smtClean="0">
                                <a:solidFill>
                                  <a:srgbClr val="FF0000"/>
                                </a:solidFill>
                                <a:latin typeface="Cambria Math" panose="02040503050406030204" pitchFamily="18" charset="0"/>
                              </a:rPr>
                              <m:t>𝟏</m:t>
                            </m:r>
                          </m:sub>
                        </m:sSub>
                        <m:r>
                          <a:rPr lang="fr-FR" sz="1400" b="1" i="1" smtClean="0">
                            <a:solidFill>
                              <a:srgbClr val="FF0000"/>
                            </a:solidFill>
                            <a:latin typeface="Cambria Math" panose="02040503050406030204" pitchFamily="18" charset="0"/>
                          </a:rPr>
                          <m:t>+</m:t>
                        </m:r>
                        <m:sSub>
                          <m:sSubPr>
                            <m:ctrlPr>
                              <a:rPr lang="fr-FR" sz="1400" b="1" i="1">
                                <a:solidFill>
                                  <a:srgbClr val="FF0000"/>
                                </a:solidFill>
                                <a:latin typeface="Cambria Math" panose="02040503050406030204" pitchFamily="18" charset="0"/>
                              </a:rPr>
                            </m:ctrlPr>
                          </m:sSubPr>
                          <m:e>
                            <m:r>
                              <a:rPr lang="fr-FR" sz="1400" b="1" i="1">
                                <a:solidFill>
                                  <a:srgbClr val="FF0000"/>
                                </a:solidFill>
                                <a:latin typeface="Cambria Math" panose="02040503050406030204" pitchFamily="18" charset="0"/>
                              </a:rPr>
                              <m:t>𝒃</m:t>
                            </m:r>
                          </m:e>
                          <m:sub>
                            <m:r>
                              <a:rPr lang="fr-FR" sz="1400" b="1" i="1" smtClean="0">
                                <a:solidFill>
                                  <a:srgbClr val="FF0000"/>
                                </a:solidFill>
                                <a:latin typeface="Cambria Math" panose="02040503050406030204" pitchFamily="18" charset="0"/>
                              </a:rPr>
                              <m:t>𝟏</m:t>
                            </m:r>
                          </m:sub>
                        </m:sSub>
                        <m:r>
                          <a:rPr lang="fr-FR" sz="1400" b="1" i="1" smtClean="0">
                            <a:solidFill>
                              <a:srgbClr val="FF0000"/>
                            </a:solidFill>
                            <a:latin typeface="Cambria Math" panose="02040503050406030204" pitchFamily="18" charset="0"/>
                          </a:rPr>
                          <m:t>)</m:t>
                        </m:r>
                      </m:oMath>
                    </m:oMathPara>
                  </a14:m>
                  <a:endParaRPr lang="fr-FR" sz="1400" b="1" dirty="0">
                    <a:solidFill>
                      <a:srgbClr val="FF0000"/>
                    </a:solidFill>
                  </a:endParaRPr>
                </a:p>
              </p:txBody>
            </p:sp>
          </mc:Choice>
          <mc:Fallback>
            <p:sp>
              <p:nvSpPr>
                <p:cNvPr id="226" name="TextBox 164">
                  <a:extLst>
                    <a:ext uri="{FF2B5EF4-FFF2-40B4-BE49-F238E27FC236}">
                      <a16:creationId xmlns:a14="http://schemas.microsoft.com/office/drawing/2010/main" xmlns="" xmlns:a16="http://schemas.microsoft.com/office/drawing/2014/main" id="{6C77C4F5-BDE5-4419-B21E-13F46AD66FD6}"/>
                    </a:ext>
                  </a:extLst>
                </p:cNvPr>
                <p:cNvSpPr txBox="1">
                  <a:spLocks noRot="1" noChangeAspect="1" noMove="1" noResize="1" noEditPoints="1" noAdjustHandles="1" noChangeArrowheads="1" noChangeShapeType="1" noTextEdit="1"/>
                </p:cNvSpPr>
                <p:nvPr/>
              </p:nvSpPr>
              <p:spPr>
                <a:xfrm>
                  <a:off x="4086880" y="2765120"/>
                  <a:ext cx="1500347" cy="215444"/>
                </a:xfrm>
                <a:prstGeom prst="rect">
                  <a:avLst/>
                </a:prstGeom>
                <a:blipFill>
                  <a:blip r:embed="rId12"/>
                  <a:stretch>
                    <a:fillRect l="-4348" r="-9565" b="-38235"/>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227" name="TextBox 167">
                  <a:extLst>
                    <a:ext uri="{FF2B5EF4-FFF2-40B4-BE49-F238E27FC236}">
                      <a16:creationId xmlns:a16="http://schemas.microsoft.com/office/drawing/2014/main" id="{B9BD0224-CF98-4028-9E50-9C693C292DE5}"/>
                    </a:ext>
                  </a:extLst>
                </p:cNvPr>
                <p:cNvSpPr txBox="1"/>
                <p:nvPr/>
              </p:nvSpPr>
              <p:spPr>
                <a:xfrm>
                  <a:off x="4008501" y="1528963"/>
                  <a:ext cx="2060763" cy="102835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𝑊</m:t>
                            </m:r>
                          </m:e>
                          <m:sub>
                            <m:r>
                              <a:rPr lang="fr-FR" sz="1400" i="1">
                                <a:latin typeface="Cambria Math" panose="02040503050406030204" pitchFamily="18" charset="0"/>
                              </a:rPr>
                              <m:t>0</m:t>
                            </m:r>
                          </m:sub>
                        </m:sSub>
                        <m:r>
                          <a:rPr lang="fr-FR" sz="1400" b="0" i="1" smtClean="0">
                            <a:latin typeface="Cambria Math" panose="02040503050406030204" pitchFamily="18" charset="0"/>
                          </a:rPr>
                          <m:t>=(</m:t>
                        </m:r>
                        <m:sSub>
                          <m:sSubPr>
                            <m:ctrlPr>
                              <a:rPr lang="fr-FR" sz="1400" i="1">
                                <a:latin typeface="Cambria Math" panose="02040503050406030204" pitchFamily="18" charset="0"/>
                              </a:rPr>
                            </m:ctrlPr>
                          </m:sSubPr>
                          <m:e>
                            <m:r>
                              <a:rPr lang="fr-FR" sz="1400" i="1">
                                <a:latin typeface="Cambria Math" panose="02040503050406030204" pitchFamily="18" charset="0"/>
                              </a:rPr>
                              <m:t>𝑤</m:t>
                            </m:r>
                          </m:e>
                          <m:sub>
                            <m:r>
                              <a:rPr lang="fr-FR" sz="1400" i="1">
                                <a:latin typeface="Cambria Math" panose="02040503050406030204" pitchFamily="18" charset="0"/>
                              </a:rPr>
                              <m:t>0,0</m:t>
                            </m:r>
                          </m:sub>
                        </m:sSub>
                        <m:r>
                          <a:rPr lang="fr-FR" sz="1400" b="0" i="1" smtClean="0">
                            <a:latin typeface="Cambria Math" panose="02040503050406030204" pitchFamily="18" charset="0"/>
                          </a:rPr>
                          <m:t>,</m:t>
                        </m:r>
                        <m:sSub>
                          <m:sSubPr>
                            <m:ctrlPr>
                              <a:rPr lang="fr-FR" sz="1400" i="1">
                                <a:latin typeface="Cambria Math" panose="02040503050406030204" pitchFamily="18" charset="0"/>
                              </a:rPr>
                            </m:ctrlPr>
                          </m:sSubPr>
                          <m:e>
                            <m:r>
                              <a:rPr lang="fr-FR" sz="1400" i="1">
                                <a:latin typeface="Cambria Math" panose="02040503050406030204" pitchFamily="18" charset="0"/>
                              </a:rPr>
                              <m:t>𝑤</m:t>
                            </m:r>
                          </m:e>
                          <m:sub>
                            <m:r>
                              <a:rPr lang="fr-FR" sz="1400" i="1">
                                <a:latin typeface="Cambria Math" panose="02040503050406030204" pitchFamily="18" charset="0"/>
                              </a:rPr>
                              <m:t>0,</m:t>
                            </m:r>
                            <m:r>
                              <a:rPr lang="fr-FR" sz="1400" b="0" i="1" smtClean="0">
                                <a:latin typeface="Cambria Math" panose="02040503050406030204" pitchFamily="18" charset="0"/>
                              </a:rPr>
                              <m:t>1</m:t>
                            </m:r>
                          </m:sub>
                        </m:sSub>
                        <m:r>
                          <a:rPr lang="fr-FR" sz="1400" b="0" i="1" smtClean="0">
                            <a:latin typeface="Cambria Math" panose="02040503050406030204" pitchFamily="18" charset="0"/>
                          </a:rPr>
                          <m:t>,</m:t>
                        </m:r>
                        <m:sSub>
                          <m:sSubPr>
                            <m:ctrlPr>
                              <a:rPr lang="fr-FR" sz="1400" i="1">
                                <a:latin typeface="Cambria Math" panose="02040503050406030204" pitchFamily="18" charset="0"/>
                              </a:rPr>
                            </m:ctrlPr>
                          </m:sSubPr>
                          <m:e>
                            <m:r>
                              <a:rPr lang="fr-FR" sz="1400" i="1">
                                <a:latin typeface="Cambria Math" panose="02040503050406030204" pitchFamily="18" charset="0"/>
                              </a:rPr>
                              <m:t>𝑤</m:t>
                            </m:r>
                          </m:e>
                          <m:sub>
                            <m:r>
                              <a:rPr lang="fr-FR" sz="1400" i="1">
                                <a:latin typeface="Cambria Math" panose="02040503050406030204" pitchFamily="18" charset="0"/>
                              </a:rPr>
                              <m:t>0,</m:t>
                            </m:r>
                            <m:r>
                              <a:rPr lang="fr-FR" sz="1400" b="0" i="1" smtClean="0">
                                <a:latin typeface="Cambria Math" panose="02040503050406030204" pitchFamily="18" charset="0"/>
                              </a:rPr>
                              <m:t>2</m:t>
                            </m:r>
                          </m:sub>
                        </m:sSub>
                        <m:r>
                          <a:rPr lang="fr-FR" sz="1400" b="0" i="1" smtClean="0">
                            <a:latin typeface="Cambria Math" panose="02040503050406030204" pitchFamily="18" charset="0"/>
                          </a:rPr>
                          <m:t>)</m:t>
                        </m:r>
                      </m:oMath>
                    </m:oMathPara>
                  </a14:m>
                  <a:endParaRPr lang="fr-FR" dirty="0"/>
                </a:p>
                <a:p>
                  <a:pPr/>
                  <a14:m>
                    <m:oMathPara xmlns:m="http://schemas.openxmlformats.org/officeDocument/2006/math">
                      <m:oMathParaPr>
                        <m:jc m:val="left"/>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𝑊</m:t>
                            </m:r>
                          </m:e>
                          <m:sub>
                            <m:r>
                              <a:rPr lang="fr-FR" sz="1400" b="0" i="1" smtClean="0">
                                <a:latin typeface="Cambria Math" panose="02040503050406030204" pitchFamily="18" charset="0"/>
                              </a:rPr>
                              <m:t>1</m:t>
                            </m:r>
                          </m:sub>
                        </m:sSub>
                        <m:r>
                          <a:rPr lang="fr-FR" sz="1400" b="0" i="1" smtClean="0">
                            <a:latin typeface="Cambria Math" panose="02040503050406030204" pitchFamily="18" charset="0"/>
                          </a:rPr>
                          <m:t>=</m:t>
                        </m:r>
                        <m:d>
                          <m:dPr>
                            <m:ctrlPr>
                              <a:rPr lang="fr-FR" sz="1400" b="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𝑤</m:t>
                                </m:r>
                              </m:e>
                              <m:sub>
                                <m:r>
                                  <a:rPr lang="fr-FR" sz="1400" b="0" i="1" smtClean="0">
                                    <a:latin typeface="Cambria Math" panose="02040503050406030204" pitchFamily="18" charset="0"/>
                                  </a:rPr>
                                  <m:t>1</m:t>
                                </m:r>
                                <m:r>
                                  <a:rPr lang="fr-FR" sz="1400" i="1">
                                    <a:latin typeface="Cambria Math" panose="02040503050406030204" pitchFamily="18" charset="0"/>
                                  </a:rPr>
                                  <m:t>,0</m:t>
                                </m:r>
                              </m:sub>
                            </m:sSub>
                            <m:r>
                              <a:rPr lang="fr-FR" sz="1400" b="0" i="1" smtClean="0">
                                <a:latin typeface="Cambria Math" panose="02040503050406030204" pitchFamily="18" charset="0"/>
                              </a:rPr>
                              <m:t>,</m:t>
                            </m:r>
                            <m:sSub>
                              <m:sSubPr>
                                <m:ctrlPr>
                                  <a:rPr lang="fr-FR" sz="1400" i="1">
                                    <a:latin typeface="Cambria Math" panose="02040503050406030204" pitchFamily="18" charset="0"/>
                                  </a:rPr>
                                </m:ctrlPr>
                              </m:sSubPr>
                              <m:e>
                                <m:r>
                                  <a:rPr lang="fr-FR" sz="1400" i="1">
                                    <a:latin typeface="Cambria Math" panose="02040503050406030204" pitchFamily="18" charset="0"/>
                                  </a:rPr>
                                  <m:t>𝑤</m:t>
                                </m:r>
                              </m:e>
                              <m:sub>
                                <m:r>
                                  <a:rPr lang="fr-FR" sz="1400" b="0" i="1" smtClean="0">
                                    <a:latin typeface="Cambria Math" panose="02040503050406030204" pitchFamily="18" charset="0"/>
                                  </a:rPr>
                                  <m:t>1</m:t>
                                </m:r>
                                <m:r>
                                  <a:rPr lang="fr-FR" sz="1400" i="1">
                                    <a:latin typeface="Cambria Math" panose="02040503050406030204" pitchFamily="18" charset="0"/>
                                  </a:rPr>
                                  <m:t>,</m:t>
                                </m:r>
                                <m:r>
                                  <a:rPr lang="fr-FR" sz="1400" b="0" i="1" smtClean="0">
                                    <a:latin typeface="Cambria Math" panose="02040503050406030204" pitchFamily="18" charset="0"/>
                                  </a:rPr>
                                  <m:t>1</m:t>
                                </m:r>
                              </m:sub>
                            </m:sSub>
                          </m:e>
                        </m:d>
                      </m:oMath>
                    </m:oMathPara>
                  </a14:m>
                  <a:endParaRPr lang="fr-FR" sz="1400" b="0" dirty="0"/>
                </a:p>
                <a:p>
                  <a:pPr/>
                  <a14:m>
                    <m:oMathPara xmlns:m="http://schemas.openxmlformats.org/officeDocument/2006/math">
                      <m:oMathParaPr>
                        <m:jc m:val="left"/>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𝑏</m:t>
                            </m:r>
                          </m:e>
                          <m:sub>
                            <m:r>
                              <a:rPr lang="fr-FR" sz="1400" i="1">
                                <a:latin typeface="Cambria Math" panose="02040503050406030204" pitchFamily="18" charset="0"/>
                              </a:rPr>
                              <m:t>0</m:t>
                            </m:r>
                          </m:sub>
                        </m:sSub>
                        <m:r>
                          <a:rPr lang="fr-FR" sz="1400" b="0" i="1" smtClean="0">
                            <a:latin typeface="Cambria Math" panose="02040503050406030204" pitchFamily="18" charset="0"/>
                          </a:rPr>
                          <m:t>=(</m:t>
                        </m:r>
                        <m:sSub>
                          <m:sSubPr>
                            <m:ctrlPr>
                              <a:rPr lang="fr-FR" sz="1400" i="1">
                                <a:latin typeface="Cambria Math" panose="02040503050406030204" pitchFamily="18" charset="0"/>
                              </a:rPr>
                            </m:ctrlPr>
                          </m:sSubPr>
                          <m:e>
                            <m:r>
                              <a:rPr lang="fr-FR" sz="1400" b="0" i="1" smtClean="0">
                                <a:latin typeface="Cambria Math" panose="02040503050406030204" pitchFamily="18" charset="0"/>
                              </a:rPr>
                              <m:t>𝑏</m:t>
                            </m:r>
                          </m:e>
                          <m:sub>
                            <m:r>
                              <a:rPr lang="fr-FR" sz="1400" i="1">
                                <a:latin typeface="Cambria Math" panose="02040503050406030204" pitchFamily="18" charset="0"/>
                              </a:rPr>
                              <m:t>0,0</m:t>
                            </m:r>
                          </m:sub>
                        </m:sSub>
                        <m:r>
                          <a:rPr lang="fr-FR" sz="1400" b="0" i="1" smtClean="0">
                            <a:latin typeface="Cambria Math" panose="02040503050406030204" pitchFamily="18" charset="0"/>
                          </a:rPr>
                          <m:t>,</m:t>
                        </m:r>
                        <m:sSub>
                          <m:sSubPr>
                            <m:ctrlPr>
                              <a:rPr lang="fr-FR" sz="1400" i="1">
                                <a:latin typeface="Cambria Math" panose="02040503050406030204" pitchFamily="18" charset="0"/>
                              </a:rPr>
                            </m:ctrlPr>
                          </m:sSubPr>
                          <m:e>
                            <m:r>
                              <a:rPr lang="fr-FR" sz="1400" b="0" i="1" smtClean="0">
                                <a:latin typeface="Cambria Math" panose="02040503050406030204" pitchFamily="18" charset="0"/>
                              </a:rPr>
                              <m:t>𝑏</m:t>
                            </m:r>
                          </m:e>
                          <m:sub>
                            <m:r>
                              <a:rPr lang="fr-FR" sz="1400" i="1">
                                <a:latin typeface="Cambria Math" panose="02040503050406030204" pitchFamily="18" charset="0"/>
                              </a:rPr>
                              <m:t>0,</m:t>
                            </m:r>
                            <m:r>
                              <a:rPr lang="fr-FR" sz="1400" b="0" i="1" smtClean="0">
                                <a:latin typeface="Cambria Math" panose="02040503050406030204" pitchFamily="18" charset="0"/>
                              </a:rPr>
                              <m:t>1</m:t>
                            </m:r>
                          </m:sub>
                        </m:sSub>
                        <m:r>
                          <a:rPr lang="fr-FR" sz="1400" b="0" i="1" smtClean="0">
                            <a:latin typeface="Cambria Math" panose="02040503050406030204" pitchFamily="18" charset="0"/>
                          </a:rPr>
                          <m:t>,</m:t>
                        </m:r>
                        <m:sSub>
                          <m:sSubPr>
                            <m:ctrlPr>
                              <a:rPr lang="fr-FR" sz="1400" i="1">
                                <a:latin typeface="Cambria Math" panose="02040503050406030204" pitchFamily="18" charset="0"/>
                              </a:rPr>
                            </m:ctrlPr>
                          </m:sSubPr>
                          <m:e>
                            <m:r>
                              <a:rPr lang="fr-FR" sz="1400" b="0" i="1" smtClean="0">
                                <a:latin typeface="Cambria Math" panose="02040503050406030204" pitchFamily="18" charset="0"/>
                              </a:rPr>
                              <m:t>𝑏</m:t>
                            </m:r>
                          </m:e>
                          <m:sub>
                            <m:r>
                              <a:rPr lang="fr-FR" sz="1400" i="1">
                                <a:latin typeface="Cambria Math" panose="02040503050406030204" pitchFamily="18" charset="0"/>
                              </a:rPr>
                              <m:t>0,</m:t>
                            </m:r>
                            <m:r>
                              <a:rPr lang="fr-FR" sz="1400" b="0" i="1" smtClean="0">
                                <a:latin typeface="Cambria Math" panose="02040503050406030204" pitchFamily="18" charset="0"/>
                              </a:rPr>
                              <m:t>2</m:t>
                            </m:r>
                          </m:sub>
                        </m:sSub>
                        <m:r>
                          <a:rPr lang="fr-FR" sz="1400" b="0" i="1" smtClean="0">
                            <a:latin typeface="Cambria Math" panose="02040503050406030204" pitchFamily="18" charset="0"/>
                          </a:rPr>
                          <m:t>)</m:t>
                        </m:r>
                      </m:oMath>
                    </m:oMathPara>
                  </a14:m>
                  <a:endParaRPr lang="fr-FR" sz="1400" dirty="0"/>
                </a:p>
                <a:p>
                  <a:pPr/>
                  <a14:m>
                    <m:oMathPara xmlns:m="http://schemas.openxmlformats.org/officeDocument/2006/math">
                      <m:oMathParaPr>
                        <m:jc m:val="left"/>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𝑏</m:t>
                            </m:r>
                          </m:e>
                          <m:sub>
                            <m:r>
                              <a:rPr lang="fr-FR" sz="1400" b="0" i="1" smtClean="0">
                                <a:latin typeface="Cambria Math" panose="02040503050406030204" pitchFamily="18" charset="0"/>
                              </a:rPr>
                              <m:t>1</m:t>
                            </m:r>
                          </m:sub>
                        </m:sSub>
                        <m:r>
                          <a:rPr lang="fr-FR" sz="1400" b="0" i="1" smtClean="0">
                            <a:latin typeface="Cambria Math" panose="02040503050406030204" pitchFamily="18" charset="0"/>
                          </a:rPr>
                          <m:t>=</m:t>
                        </m:r>
                        <m:d>
                          <m:dPr>
                            <m:ctrlPr>
                              <a:rPr lang="fr-FR" sz="1400" b="0" i="1" smtClean="0">
                                <a:latin typeface="Cambria Math" panose="02040503050406030204" pitchFamily="18" charset="0"/>
                              </a:rPr>
                            </m:ctrlPr>
                          </m:dPr>
                          <m:e>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𝑏</m:t>
                                </m:r>
                              </m:e>
                              <m:sub>
                                <m:r>
                                  <a:rPr lang="fr-FR" sz="1400" b="0" i="1" smtClean="0">
                                    <a:latin typeface="Cambria Math" panose="02040503050406030204" pitchFamily="18" charset="0"/>
                                  </a:rPr>
                                  <m:t>1</m:t>
                                </m:r>
                                <m:r>
                                  <a:rPr lang="fr-FR" sz="1400" i="1">
                                    <a:latin typeface="Cambria Math" panose="02040503050406030204" pitchFamily="18" charset="0"/>
                                  </a:rPr>
                                  <m:t>,0</m:t>
                                </m:r>
                              </m:sub>
                            </m:sSub>
                            <m:r>
                              <a:rPr lang="fr-FR" sz="1400" b="0" i="1" smtClean="0">
                                <a:latin typeface="Cambria Math" panose="02040503050406030204" pitchFamily="18" charset="0"/>
                              </a:rPr>
                              <m:t>,</m:t>
                            </m:r>
                            <m:sSub>
                              <m:sSubPr>
                                <m:ctrlPr>
                                  <a:rPr lang="fr-FR" sz="1400" i="1">
                                    <a:latin typeface="Cambria Math" panose="02040503050406030204" pitchFamily="18" charset="0"/>
                                  </a:rPr>
                                </m:ctrlPr>
                              </m:sSubPr>
                              <m:e>
                                <m:r>
                                  <a:rPr lang="fr-FR" sz="1400" b="0" i="1" smtClean="0">
                                    <a:latin typeface="Cambria Math" panose="02040503050406030204" pitchFamily="18" charset="0"/>
                                  </a:rPr>
                                  <m:t>𝑏</m:t>
                                </m:r>
                              </m:e>
                              <m:sub>
                                <m:r>
                                  <a:rPr lang="fr-FR" sz="1400" b="0" i="1" smtClean="0">
                                    <a:latin typeface="Cambria Math" panose="02040503050406030204" pitchFamily="18" charset="0"/>
                                  </a:rPr>
                                  <m:t>1</m:t>
                                </m:r>
                                <m:r>
                                  <a:rPr lang="fr-FR" sz="1400" i="1">
                                    <a:latin typeface="Cambria Math" panose="02040503050406030204" pitchFamily="18" charset="0"/>
                                  </a:rPr>
                                  <m:t>,</m:t>
                                </m:r>
                                <m:r>
                                  <a:rPr lang="fr-FR" sz="1400" b="0" i="1" smtClean="0">
                                    <a:latin typeface="Cambria Math" panose="02040503050406030204" pitchFamily="18" charset="0"/>
                                  </a:rPr>
                                  <m:t>1</m:t>
                                </m:r>
                              </m:sub>
                            </m:sSub>
                          </m:e>
                        </m:d>
                      </m:oMath>
                    </m:oMathPara>
                  </a14:m>
                  <a:endParaRPr lang="fr-FR" dirty="0"/>
                </a:p>
              </p:txBody>
            </p:sp>
          </mc:Choice>
          <mc:Fallback>
            <p:sp>
              <p:nvSpPr>
                <p:cNvPr id="227" name="TextBox 167">
                  <a:extLst>
                    <a:ext uri="{FF2B5EF4-FFF2-40B4-BE49-F238E27FC236}">
                      <a16:creationId xmlns:a14="http://schemas.microsoft.com/office/drawing/2010/main" xmlns="" xmlns:a16="http://schemas.microsoft.com/office/drawing/2014/main" id="{B9BD0224-CF98-4028-9E50-9C693C292DE5}"/>
                    </a:ext>
                  </a:extLst>
                </p:cNvPr>
                <p:cNvSpPr txBox="1">
                  <a:spLocks noRot="1" noChangeAspect="1" noMove="1" noResize="1" noEditPoints="1" noAdjustHandles="1" noChangeArrowheads="1" noChangeShapeType="1" noTextEdit="1"/>
                </p:cNvSpPr>
                <p:nvPr/>
              </p:nvSpPr>
              <p:spPr>
                <a:xfrm>
                  <a:off x="4008501" y="1528963"/>
                  <a:ext cx="2060763" cy="1028358"/>
                </a:xfrm>
                <a:prstGeom prst="rect">
                  <a:avLst/>
                </a:prstGeom>
                <a:blipFill>
                  <a:blip r:embed="rId13"/>
                  <a:stretch>
                    <a:fillRect/>
                  </a:stretch>
                </a:blipFill>
              </p:spPr>
              <p:txBody>
                <a:bodyPr/>
                <a:lstStyle/>
                <a:p>
                  <a:r>
                    <a:rPr lang="fr-FR">
                      <a:noFill/>
                    </a:rPr>
                    <a:t> </a:t>
                  </a:r>
                </a:p>
              </p:txBody>
            </p:sp>
          </mc:Fallback>
        </mc:AlternateContent>
        <p:sp>
          <p:nvSpPr>
            <p:cNvPr id="228" name="Arrow: Notched Right 171">
              <a:extLst>
                <a:ext uri="{FF2B5EF4-FFF2-40B4-BE49-F238E27FC236}">
                  <a16:creationId xmlns="" xmlns:a16="http://schemas.microsoft.com/office/drawing/2014/main" id="{1E91BF57-5561-47F5-BD0A-B91653E7B0CB}"/>
                </a:ext>
              </a:extLst>
            </p:cNvPr>
            <p:cNvSpPr/>
            <p:nvPr/>
          </p:nvSpPr>
          <p:spPr>
            <a:xfrm>
              <a:off x="6250443" y="1734296"/>
              <a:ext cx="397164" cy="304000"/>
            </a:xfrm>
            <a:prstGeom prst="notched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229" name="Arrow: Notched Right 172">
              <a:extLst>
                <a:ext uri="{FF2B5EF4-FFF2-40B4-BE49-F238E27FC236}">
                  <a16:creationId xmlns="" xmlns:a16="http://schemas.microsoft.com/office/drawing/2014/main" id="{6C1F961D-39CB-4147-AA7E-247129A0DE9B}"/>
                </a:ext>
              </a:extLst>
            </p:cNvPr>
            <p:cNvSpPr/>
            <p:nvPr/>
          </p:nvSpPr>
          <p:spPr>
            <a:xfrm>
              <a:off x="8911576" y="1745200"/>
              <a:ext cx="397164" cy="304000"/>
            </a:xfrm>
            <a:prstGeom prst="notched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grpSp>
      <p:grpSp>
        <p:nvGrpSpPr>
          <p:cNvPr id="230" name="Groupe 229"/>
          <p:cNvGrpSpPr/>
          <p:nvPr/>
        </p:nvGrpSpPr>
        <p:grpSpPr>
          <a:xfrm>
            <a:off x="1269500" y="4279487"/>
            <a:ext cx="2812240" cy="1422588"/>
            <a:chOff x="86058" y="3879313"/>
            <a:chExt cx="3851503" cy="1445766"/>
          </a:xfrm>
        </p:grpSpPr>
        <p:sp>
          <p:nvSpPr>
            <p:cNvPr id="231" name="Oval 122">
              <a:extLst>
                <a:ext uri="{FF2B5EF4-FFF2-40B4-BE49-F238E27FC236}">
                  <a16:creationId xmlns="" xmlns:a16="http://schemas.microsoft.com/office/drawing/2014/main" id="{59D6A628-48D4-4ACE-A2B0-297D3EB884B7}"/>
                </a:ext>
              </a:extLst>
            </p:cNvPr>
            <p:cNvSpPr/>
            <p:nvPr/>
          </p:nvSpPr>
          <p:spPr>
            <a:xfrm>
              <a:off x="184676" y="4125650"/>
              <a:ext cx="397164" cy="3748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t>4</a:t>
              </a:r>
            </a:p>
          </p:txBody>
        </p:sp>
        <mc:AlternateContent xmlns:mc="http://schemas.openxmlformats.org/markup-compatibility/2006">
          <mc:Choice xmlns="" xmlns:a14="http://schemas.microsoft.com/office/drawing/2010/main" Requires="a14">
            <p:sp>
              <p:nvSpPr>
                <p:cNvPr id="232" name="TextBox 123">
                  <a:extLst>
                    <a:ext uri="{FF2B5EF4-FFF2-40B4-BE49-F238E27FC236}">
                      <a16:creationId xmlns:a16="http://schemas.microsoft.com/office/drawing/2014/main" id="{17B8AFEB-A2BF-4AF9-A2DC-46BBF12073CA}"/>
                    </a:ext>
                  </a:extLst>
                </p:cNvPr>
                <p:cNvSpPr txBox="1"/>
                <p:nvPr/>
              </p:nvSpPr>
              <p:spPr>
                <a:xfrm>
                  <a:off x="372709" y="3879313"/>
                  <a:ext cx="3151442" cy="750699"/>
                </a:xfrm>
                <a:prstGeom prst="rect">
                  <a:avLst/>
                </a:prstGeom>
                <a:noFill/>
              </p:spPr>
              <p:txBody>
                <a:bodyPr wrap="none" rtlCol="0">
                  <a:spAutoFit/>
                </a:bodyPr>
                <a:lstStyle/>
                <a:p>
                  <a:pPr algn="ctr"/>
                  <a:r>
                    <a:rPr lang="fr-FR" sz="1400" dirty="0"/>
                    <a:t>Back-Propagation</a:t>
                  </a:r>
                </a:p>
                <a:p>
                  <a:pPr algn="ctr"/>
                  <a:r>
                    <a:rPr lang="fr-FR" sz="1400" dirty="0" smtClean="0"/>
                    <a:t>  Mise </a:t>
                  </a:r>
                  <a:r>
                    <a:rPr lang="fr-FR" sz="1400" dirty="0"/>
                    <a:t>à jour des Poids (</a:t>
                  </a:r>
                  <a14:m>
                    <m:oMath xmlns:m="http://schemas.openxmlformats.org/officeDocument/2006/math">
                      <m:r>
                        <a:rPr lang="fr-FR" sz="1400" b="0" i="1" smtClean="0">
                          <a:latin typeface="Cambria Math" panose="02040503050406030204" pitchFamily="18" charset="0"/>
                        </a:rPr>
                        <m:t>𝑊</m:t>
                      </m:r>
                      <m:r>
                        <a:rPr lang="fr-FR" sz="1400" b="0" i="1" smtClean="0">
                          <a:latin typeface="Cambria Math" panose="02040503050406030204" pitchFamily="18" charset="0"/>
                        </a:rPr>
                        <m:t>,</m:t>
                      </m:r>
                      <m:r>
                        <a:rPr lang="fr-FR" sz="1400" b="0" i="1" smtClean="0">
                          <a:latin typeface="Cambria Math" panose="02040503050406030204" pitchFamily="18" charset="0"/>
                        </a:rPr>
                        <m:t>𝑏</m:t>
                      </m:r>
                    </m:oMath>
                  </a14:m>
                  <a:r>
                    <a:rPr lang="fr-FR" sz="1400" dirty="0"/>
                    <a:t>)</a:t>
                  </a:r>
                </a:p>
                <a:p>
                  <a:pPr algn="ctr"/>
                  <a14:m>
                    <m:oMath xmlns:m="http://schemas.openxmlformats.org/officeDocument/2006/math">
                      <m:r>
                        <a:rPr lang="fr-FR" sz="1400" b="1" i="0" smtClean="0">
                          <a:solidFill>
                            <a:srgbClr val="FF0000"/>
                          </a:solidFill>
                          <a:latin typeface="Cambria Math" panose="02040503050406030204" pitchFamily="18" charset="0"/>
                          <a:ea typeface="Cambria Math" panose="02040503050406030204" pitchFamily="18" charset="0"/>
                        </a:rPr>
                        <m:t>𝛂</m:t>
                      </m:r>
                      <m:r>
                        <a:rPr lang="fr-FR" sz="1400" b="1" i="0" smtClean="0">
                          <a:solidFill>
                            <a:srgbClr val="FF0000"/>
                          </a:solidFill>
                          <a:latin typeface="Cambria Math" panose="02040503050406030204" pitchFamily="18" charset="0"/>
                          <a:ea typeface="Cambria Math" panose="02040503050406030204" pitchFamily="18" charset="0"/>
                        </a:rPr>
                        <m:t> </m:t>
                      </m:r>
                    </m:oMath>
                  </a14:m>
                  <a:r>
                    <a:rPr lang="fr-FR" sz="1400" b="1" dirty="0">
                      <a:solidFill>
                        <a:srgbClr val="FF0000"/>
                      </a:solidFill>
                    </a:rPr>
                    <a:t> : Learning Rate</a:t>
                  </a:r>
                </a:p>
              </p:txBody>
            </p:sp>
          </mc:Choice>
          <mc:Fallback>
            <p:sp>
              <p:nvSpPr>
                <p:cNvPr id="232" name="TextBox 123">
                  <a:extLst>
                    <a:ext uri="{FF2B5EF4-FFF2-40B4-BE49-F238E27FC236}">
                      <a16:creationId xmlns:a14="http://schemas.microsoft.com/office/drawing/2010/main" xmlns="" xmlns:a16="http://schemas.microsoft.com/office/drawing/2014/main" id="{17B8AFEB-A2BF-4AF9-A2DC-46BBF12073CA}"/>
                    </a:ext>
                  </a:extLst>
                </p:cNvPr>
                <p:cNvSpPr txBox="1">
                  <a:spLocks noRot="1" noChangeAspect="1" noMove="1" noResize="1" noEditPoints="1" noAdjustHandles="1" noChangeArrowheads="1" noChangeShapeType="1" noTextEdit="1"/>
                </p:cNvSpPr>
                <p:nvPr/>
              </p:nvSpPr>
              <p:spPr>
                <a:xfrm>
                  <a:off x="372709" y="3879313"/>
                  <a:ext cx="3151442" cy="750699"/>
                </a:xfrm>
                <a:prstGeom prst="rect">
                  <a:avLst/>
                </a:prstGeom>
                <a:blipFill>
                  <a:blip r:embed="rId14"/>
                  <a:stretch>
                    <a:fillRect t="-1653" r="-265" b="-8264"/>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233" name="TextBox 162">
                  <a:extLst>
                    <a:ext uri="{FF2B5EF4-FFF2-40B4-BE49-F238E27FC236}">
                      <a16:creationId xmlns:a16="http://schemas.microsoft.com/office/drawing/2014/main" id="{E5173675-29D2-4738-8250-06F4C7F2403B}"/>
                    </a:ext>
                  </a:extLst>
                </p:cNvPr>
                <p:cNvSpPr txBox="1"/>
                <p:nvPr/>
              </p:nvSpPr>
              <p:spPr>
                <a:xfrm>
                  <a:off x="581841" y="4844498"/>
                  <a:ext cx="2156167" cy="480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400" i="1" smtClean="0">
                                <a:latin typeface="Cambria Math" panose="02040503050406030204" pitchFamily="18" charset="0"/>
                              </a:rPr>
                            </m:ctrlPr>
                          </m:dPr>
                          <m:e>
                            <m:eqArr>
                              <m:eqArrPr>
                                <m:ctrlPr>
                                  <a:rPr lang="fr-FR" sz="1400" i="1" smtClean="0">
                                    <a:latin typeface="Cambria Math" panose="02040503050406030204" pitchFamily="18" charset="0"/>
                                  </a:rPr>
                                </m:ctrlPr>
                              </m:eqArrPr>
                              <m:e>
                                <m:sSup>
                                  <m:sSupPr>
                                    <m:ctrlPr>
                                      <a:rPr lang="fr-FR" sz="1400" i="1">
                                        <a:latin typeface="Cambria Math" panose="02040503050406030204" pitchFamily="18" charset="0"/>
                                      </a:rPr>
                                    </m:ctrlPr>
                                  </m:sSupPr>
                                  <m:e>
                                    <m:r>
                                      <a:rPr lang="fr-FR" sz="1400" i="1">
                                        <a:latin typeface="Cambria Math" panose="02040503050406030204" pitchFamily="18" charset="0"/>
                                      </a:rPr>
                                      <m:t>𝑊</m:t>
                                    </m:r>
                                  </m:e>
                                  <m:sup>
                                    <m:r>
                                      <a:rPr lang="fr-FR" sz="1400" i="1">
                                        <a:latin typeface="Cambria Math" panose="02040503050406030204" pitchFamily="18" charset="0"/>
                                      </a:rPr>
                                      <m:t>𝑛𝑒𝑤</m:t>
                                    </m:r>
                                  </m:sup>
                                </m:sSup>
                                <m:r>
                                  <a:rPr lang="fr-FR" sz="1400" i="1">
                                    <a:latin typeface="Cambria Math" panose="02040503050406030204" pitchFamily="18" charset="0"/>
                                  </a:rPr>
                                  <m:t>=</m:t>
                                </m:r>
                                <m:sSup>
                                  <m:sSupPr>
                                    <m:ctrlPr>
                                      <a:rPr lang="fr-FR" sz="1400" i="1">
                                        <a:latin typeface="Cambria Math" panose="02040503050406030204" pitchFamily="18" charset="0"/>
                                      </a:rPr>
                                    </m:ctrlPr>
                                  </m:sSupPr>
                                  <m:e>
                                    <m:r>
                                      <a:rPr lang="fr-FR" sz="1400" i="1">
                                        <a:latin typeface="Cambria Math" panose="02040503050406030204" pitchFamily="18" charset="0"/>
                                      </a:rPr>
                                      <m:t>𝑊</m:t>
                                    </m:r>
                                  </m:e>
                                  <m:sup>
                                    <m:r>
                                      <a:rPr lang="fr-FR" sz="1400" i="1">
                                        <a:latin typeface="Cambria Math" panose="02040503050406030204" pitchFamily="18" charset="0"/>
                                      </a:rPr>
                                      <m:t>𝑜𝑙𝑑</m:t>
                                    </m:r>
                                  </m:sup>
                                </m:sSup>
                                <m:r>
                                  <a:rPr lang="fr-FR" sz="1400" i="1">
                                    <a:latin typeface="Cambria Math" panose="02040503050406030204" pitchFamily="18" charset="0"/>
                                  </a:rPr>
                                  <m:t> −</m:t>
                                </m:r>
                                <m:sSup>
                                  <m:sSupPr>
                                    <m:ctrlPr>
                                      <a:rPr lang="fr-FR" sz="1400" i="1">
                                        <a:latin typeface="Cambria Math" panose="02040503050406030204" pitchFamily="18" charset="0"/>
                                      </a:rPr>
                                    </m:ctrlPr>
                                  </m:sSupPr>
                                  <m:e>
                                    <m:r>
                                      <a:rPr lang="fr-FR" sz="1400" b="1" i="1" smtClean="0">
                                        <a:solidFill>
                                          <a:srgbClr val="FF0000"/>
                                        </a:solidFill>
                                        <a:latin typeface="Cambria Math" panose="02040503050406030204" pitchFamily="18" charset="0"/>
                                        <a:ea typeface="Cambria Math" panose="02040503050406030204" pitchFamily="18" charset="0"/>
                                      </a:rPr>
                                      <m:t>𝜶</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𝑑𝑊</m:t>
                                    </m:r>
                                  </m:e>
                                  <m:sup>
                                    <m:r>
                                      <a:rPr lang="fr-FR" sz="1400" i="1">
                                        <a:latin typeface="Cambria Math" panose="02040503050406030204" pitchFamily="18" charset="0"/>
                                      </a:rPr>
                                      <m:t>𝑜𝑙𝑑</m:t>
                                    </m:r>
                                  </m:sup>
                                </m:sSup>
                              </m:e>
                              <m:e>
                                <m:sSup>
                                  <m:sSupPr>
                                    <m:ctrlPr>
                                      <a:rPr lang="fr-FR" sz="1400" i="1">
                                        <a:latin typeface="Cambria Math" panose="02040503050406030204" pitchFamily="18" charset="0"/>
                                      </a:rPr>
                                    </m:ctrlPr>
                                  </m:sSupPr>
                                  <m:e>
                                    <m:r>
                                      <a:rPr lang="fr-FR" sz="1400" i="1">
                                        <a:latin typeface="Cambria Math" panose="02040503050406030204" pitchFamily="18" charset="0"/>
                                      </a:rPr>
                                      <m:t>𝑏</m:t>
                                    </m:r>
                                  </m:e>
                                  <m:sup>
                                    <m:r>
                                      <a:rPr lang="fr-FR" sz="1400" i="1">
                                        <a:latin typeface="Cambria Math" panose="02040503050406030204" pitchFamily="18" charset="0"/>
                                      </a:rPr>
                                      <m:t>𝑛𝑒𝑤</m:t>
                                    </m:r>
                                  </m:sup>
                                </m:sSup>
                                <m:r>
                                  <a:rPr lang="fr-FR" sz="1400" i="1">
                                    <a:latin typeface="Cambria Math" panose="02040503050406030204" pitchFamily="18" charset="0"/>
                                  </a:rPr>
                                  <m:t>=</m:t>
                                </m:r>
                                <m:sSup>
                                  <m:sSupPr>
                                    <m:ctrlPr>
                                      <a:rPr lang="fr-FR" sz="1400" i="1">
                                        <a:latin typeface="Cambria Math" panose="02040503050406030204" pitchFamily="18" charset="0"/>
                                      </a:rPr>
                                    </m:ctrlPr>
                                  </m:sSupPr>
                                  <m:e>
                                    <m:r>
                                      <a:rPr lang="fr-FR" sz="1400" i="1">
                                        <a:latin typeface="Cambria Math" panose="02040503050406030204" pitchFamily="18" charset="0"/>
                                      </a:rPr>
                                      <m:t>𝑏</m:t>
                                    </m:r>
                                  </m:e>
                                  <m:sup>
                                    <m:r>
                                      <a:rPr lang="fr-FR" sz="1400" i="1">
                                        <a:latin typeface="Cambria Math" panose="02040503050406030204" pitchFamily="18" charset="0"/>
                                      </a:rPr>
                                      <m:t>𝑜𝑙𝑑</m:t>
                                    </m:r>
                                  </m:sup>
                                </m:sSup>
                                <m:r>
                                  <a:rPr lang="fr-FR" sz="1400" i="1">
                                    <a:latin typeface="Cambria Math" panose="02040503050406030204" pitchFamily="18" charset="0"/>
                                  </a:rPr>
                                  <m:t> −</m:t>
                                </m:r>
                                <m:sSup>
                                  <m:sSupPr>
                                    <m:ctrlPr>
                                      <a:rPr lang="fr-FR" sz="1400" i="1">
                                        <a:latin typeface="Cambria Math" panose="02040503050406030204" pitchFamily="18" charset="0"/>
                                      </a:rPr>
                                    </m:ctrlPr>
                                  </m:sSupPr>
                                  <m:e>
                                    <m:r>
                                      <a:rPr lang="fr-FR" sz="1400" b="1" i="1" smtClean="0">
                                        <a:solidFill>
                                          <a:srgbClr val="FF0000"/>
                                        </a:solidFill>
                                        <a:latin typeface="Cambria Math" panose="02040503050406030204" pitchFamily="18" charset="0"/>
                                        <a:ea typeface="Cambria Math" panose="02040503050406030204" pitchFamily="18" charset="0"/>
                                      </a:rPr>
                                      <m:t>𝜶</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𝑑𝑏</m:t>
                                    </m:r>
                                  </m:e>
                                  <m:sup>
                                    <m:r>
                                      <a:rPr lang="fr-FR" sz="1400" i="1">
                                        <a:latin typeface="Cambria Math" panose="02040503050406030204" pitchFamily="18" charset="0"/>
                                      </a:rPr>
                                      <m:t>𝑜𝑙𝑑</m:t>
                                    </m:r>
                                  </m:sup>
                                </m:sSup>
                              </m:e>
                            </m:eqArr>
                          </m:e>
                        </m:d>
                      </m:oMath>
                    </m:oMathPara>
                  </a14:m>
                  <a:endParaRPr lang="fr-FR" sz="1400" dirty="0"/>
                </a:p>
              </p:txBody>
            </p:sp>
          </mc:Choice>
          <mc:Fallback>
            <p:sp>
              <p:nvSpPr>
                <p:cNvPr id="233" name="TextBox 162">
                  <a:extLst>
                    <a:ext uri="{FF2B5EF4-FFF2-40B4-BE49-F238E27FC236}">
                      <a16:creationId xmlns:a14="http://schemas.microsoft.com/office/drawing/2010/main" xmlns="" xmlns:a16="http://schemas.microsoft.com/office/drawing/2014/main" id="{E5173675-29D2-4738-8250-06F4C7F2403B}"/>
                    </a:ext>
                  </a:extLst>
                </p:cNvPr>
                <p:cNvSpPr txBox="1">
                  <a:spLocks noRot="1" noChangeAspect="1" noMove="1" noResize="1" noEditPoints="1" noAdjustHandles="1" noChangeArrowheads="1" noChangeShapeType="1" noTextEdit="1"/>
                </p:cNvSpPr>
                <p:nvPr/>
              </p:nvSpPr>
              <p:spPr>
                <a:xfrm>
                  <a:off x="581841" y="4844498"/>
                  <a:ext cx="2156167" cy="480581"/>
                </a:xfrm>
                <a:prstGeom prst="rect">
                  <a:avLst/>
                </a:prstGeom>
                <a:blipFill>
                  <a:blip r:embed="rId15" cstate="print"/>
                  <a:stretch>
                    <a:fillRect l="-56977" t="-229870" r="-35271" b="-335065"/>
                  </a:stretch>
                </a:blipFill>
              </p:spPr>
              <p:txBody>
                <a:bodyPr/>
                <a:lstStyle/>
                <a:p>
                  <a:r>
                    <a:rPr lang="fr-FR">
                      <a:noFill/>
                    </a:rPr>
                    <a:t> </a:t>
                  </a:r>
                </a:p>
              </p:txBody>
            </p:sp>
          </mc:Fallback>
        </mc:AlternateContent>
        <p:sp>
          <p:nvSpPr>
            <p:cNvPr id="234" name="Arrow: Notched Right 173">
              <a:extLst>
                <a:ext uri="{FF2B5EF4-FFF2-40B4-BE49-F238E27FC236}">
                  <a16:creationId xmlns="" xmlns:a16="http://schemas.microsoft.com/office/drawing/2014/main" id="{17178A71-3588-45BC-9A7B-229F64AFDAA4}"/>
                </a:ext>
              </a:extLst>
            </p:cNvPr>
            <p:cNvSpPr/>
            <p:nvPr/>
          </p:nvSpPr>
          <p:spPr>
            <a:xfrm>
              <a:off x="86058" y="4547943"/>
              <a:ext cx="397164" cy="304000"/>
            </a:xfrm>
            <a:prstGeom prst="notched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235" name="Arrow: Notched Right 175">
              <a:extLst>
                <a:ext uri="{FF2B5EF4-FFF2-40B4-BE49-F238E27FC236}">
                  <a16:creationId xmlns="" xmlns:a16="http://schemas.microsoft.com/office/drawing/2014/main" id="{A50587F3-7CF6-4941-A33C-68B8DB33E9F4}"/>
                </a:ext>
              </a:extLst>
            </p:cNvPr>
            <p:cNvSpPr/>
            <p:nvPr/>
          </p:nvSpPr>
          <p:spPr>
            <a:xfrm>
              <a:off x="3540397" y="4564790"/>
              <a:ext cx="397164" cy="304000"/>
            </a:xfrm>
            <a:prstGeom prst="notch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grpSp>
      <p:grpSp>
        <p:nvGrpSpPr>
          <p:cNvPr id="236" name="Groupe 235"/>
          <p:cNvGrpSpPr/>
          <p:nvPr/>
        </p:nvGrpSpPr>
        <p:grpSpPr>
          <a:xfrm>
            <a:off x="3861789" y="4335666"/>
            <a:ext cx="2522244" cy="938812"/>
            <a:chOff x="3432500" y="3948972"/>
            <a:chExt cx="3454337" cy="954107"/>
          </a:xfrm>
        </p:grpSpPr>
        <p:sp>
          <p:nvSpPr>
            <p:cNvPr id="237" name="Oval 138">
              <a:extLst>
                <a:ext uri="{FF2B5EF4-FFF2-40B4-BE49-F238E27FC236}">
                  <a16:creationId xmlns="" xmlns:a16="http://schemas.microsoft.com/office/drawing/2014/main" id="{A3656012-7868-4C54-9307-BBABC306FB05}"/>
                </a:ext>
              </a:extLst>
            </p:cNvPr>
            <p:cNvSpPr/>
            <p:nvPr/>
          </p:nvSpPr>
          <p:spPr>
            <a:xfrm>
              <a:off x="3432500" y="4150732"/>
              <a:ext cx="397164" cy="37488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5</a:t>
              </a:r>
            </a:p>
          </p:txBody>
        </p:sp>
        <p:sp>
          <p:nvSpPr>
            <p:cNvPr id="238" name="TextBox 139">
              <a:extLst>
                <a:ext uri="{FF2B5EF4-FFF2-40B4-BE49-F238E27FC236}">
                  <a16:creationId xmlns="" xmlns:a16="http://schemas.microsoft.com/office/drawing/2014/main" id="{E5084C26-7BBC-4662-AF58-DE76D8C6A28B}"/>
                </a:ext>
              </a:extLst>
            </p:cNvPr>
            <p:cNvSpPr txBox="1"/>
            <p:nvPr/>
          </p:nvSpPr>
          <p:spPr>
            <a:xfrm>
              <a:off x="3933826" y="3948972"/>
              <a:ext cx="2459918" cy="954107"/>
            </a:xfrm>
            <a:prstGeom prst="rect">
              <a:avLst/>
            </a:prstGeom>
            <a:noFill/>
          </p:spPr>
          <p:txBody>
            <a:bodyPr wrap="square" rtlCol="0">
              <a:spAutoFit/>
            </a:bodyPr>
            <a:lstStyle/>
            <a:p>
              <a:pPr algn="ctr"/>
              <a:r>
                <a:rPr lang="fr-FR" sz="1400" dirty="0"/>
                <a:t>Répéter les étapes </a:t>
              </a:r>
              <a:r>
                <a:rPr lang="fr-FR" sz="1400" b="1" dirty="0">
                  <a:solidFill>
                    <a:srgbClr val="FF0000"/>
                  </a:solidFill>
                </a:rPr>
                <a:t>(1) </a:t>
              </a:r>
              <a:r>
                <a:rPr lang="fr-FR" sz="1400" dirty="0"/>
                <a:t>à </a:t>
              </a:r>
              <a:r>
                <a:rPr lang="fr-FR" sz="1400" b="1" dirty="0">
                  <a:solidFill>
                    <a:srgbClr val="FF0000"/>
                  </a:solidFill>
                </a:rPr>
                <a:t>(4)</a:t>
              </a:r>
            </a:p>
            <a:p>
              <a:pPr algn="ctr"/>
              <a:r>
                <a:rPr lang="fr-FR" sz="1400" dirty="0"/>
                <a:t>Pour tous les </a:t>
              </a:r>
              <a:r>
                <a:rPr lang="fr-FR" sz="1400" b="1" dirty="0" err="1">
                  <a:solidFill>
                    <a:srgbClr val="FF0000"/>
                  </a:solidFill>
                </a:rPr>
                <a:t>Batchs</a:t>
              </a:r>
              <a:r>
                <a:rPr lang="fr-FR" sz="1400" dirty="0"/>
                <a:t> du Dataset Corresponds à une  </a:t>
              </a:r>
              <a:r>
                <a:rPr lang="fr-FR" sz="1400" b="1" i="1" dirty="0">
                  <a:solidFill>
                    <a:srgbClr val="FF0000"/>
                  </a:solidFill>
                </a:rPr>
                <a:t>Epoque d’Entrainement </a:t>
              </a:r>
            </a:p>
          </p:txBody>
        </p:sp>
        <p:sp>
          <p:nvSpPr>
            <p:cNvPr id="239" name="Arrow: Notched Right 176">
              <a:extLst>
                <a:ext uri="{FF2B5EF4-FFF2-40B4-BE49-F238E27FC236}">
                  <a16:creationId xmlns="" xmlns:a16="http://schemas.microsoft.com/office/drawing/2014/main" id="{A9AB6377-5F1A-4319-A7F2-F54A09516037}"/>
                </a:ext>
              </a:extLst>
            </p:cNvPr>
            <p:cNvSpPr/>
            <p:nvPr/>
          </p:nvSpPr>
          <p:spPr>
            <a:xfrm>
              <a:off x="6489673" y="4564790"/>
              <a:ext cx="397164" cy="304000"/>
            </a:xfrm>
            <a:prstGeom prst="notch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grpSp>
      <p:sp>
        <p:nvSpPr>
          <p:cNvPr id="252" name="Oval 109">
            <a:extLst>
              <a:ext uri="{FF2B5EF4-FFF2-40B4-BE49-F238E27FC236}">
                <a16:creationId xmlns="" xmlns:a16="http://schemas.microsoft.com/office/drawing/2014/main" id="{EE977C47-CBBD-480B-A23B-F557E6C4715C}"/>
              </a:ext>
            </a:extLst>
          </p:cNvPr>
          <p:cNvSpPr/>
          <p:nvPr/>
        </p:nvSpPr>
        <p:spPr>
          <a:xfrm>
            <a:off x="3131458" y="1359701"/>
            <a:ext cx="371230" cy="36691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t>1</a:t>
            </a:r>
          </a:p>
        </p:txBody>
      </p:sp>
      <p:sp>
        <p:nvSpPr>
          <p:cNvPr id="254" name="Oval 143">
            <a:extLst>
              <a:ext uri="{FF2B5EF4-FFF2-40B4-BE49-F238E27FC236}">
                <a16:creationId xmlns="" xmlns:a16="http://schemas.microsoft.com/office/drawing/2014/main" id="{BCDBF381-DD1B-48DC-A631-0D1097C48DA7}"/>
              </a:ext>
            </a:extLst>
          </p:cNvPr>
          <p:cNvSpPr/>
          <p:nvPr/>
        </p:nvSpPr>
        <p:spPr>
          <a:xfrm>
            <a:off x="6070630" y="4481774"/>
            <a:ext cx="397164" cy="37488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6</a:t>
            </a:r>
          </a:p>
        </p:txBody>
      </p:sp>
      <p:sp>
        <p:nvSpPr>
          <p:cNvPr id="255" name="TextBox 144">
            <a:extLst>
              <a:ext uri="{FF2B5EF4-FFF2-40B4-BE49-F238E27FC236}">
                <a16:creationId xmlns="" xmlns:a16="http://schemas.microsoft.com/office/drawing/2014/main" id="{5A729BD3-420E-4090-B5B2-CF3CDB6187B0}"/>
              </a:ext>
            </a:extLst>
          </p:cNvPr>
          <p:cNvSpPr txBox="1"/>
          <p:nvPr/>
        </p:nvSpPr>
        <p:spPr>
          <a:xfrm>
            <a:off x="6702896" y="3462033"/>
            <a:ext cx="4275081" cy="738664"/>
          </a:xfrm>
          <a:prstGeom prst="rect">
            <a:avLst/>
          </a:prstGeom>
          <a:noFill/>
        </p:spPr>
        <p:txBody>
          <a:bodyPr wrap="none" rtlCol="0">
            <a:spAutoFit/>
          </a:bodyPr>
          <a:lstStyle/>
          <a:p>
            <a:pPr algn="ctr"/>
            <a:r>
              <a:rPr lang="fr-FR" sz="1400" dirty="0"/>
              <a:t>On peut répéter l’étape </a:t>
            </a:r>
            <a:r>
              <a:rPr lang="fr-FR" sz="1400" b="1" dirty="0">
                <a:solidFill>
                  <a:srgbClr val="FF0000"/>
                </a:solidFill>
              </a:rPr>
              <a:t>(1) </a:t>
            </a:r>
            <a:r>
              <a:rPr lang="fr-FR" sz="1400" dirty="0"/>
              <a:t>plusieurs fois avant de </a:t>
            </a:r>
          </a:p>
          <a:p>
            <a:pPr algn="ctr"/>
            <a:r>
              <a:rPr lang="fr-FR" sz="1400" dirty="0"/>
              <a:t>Faire les étapes </a:t>
            </a:r>
            <a:r>
              <a:rPr lang="fr-FR" sz="1400" b="1" dirty="0">
                <a:solidFill>
                  <a:srgbClr val="FF0000"/>
                </a:solidFill>
              </a:rPr>
              <a:t>(2), (3)</a:t>
            </a:r>
            <a:r>
              <a:rPr lang="fr-FR" sz="1400" dirty="0"/>
              <a:t> et </a:t>
            </a:r>
            <a:r>
              <a:rPr lang="fr-FR" sz="1400" b="1" dirty="0">
                <a:solidFill>
                  <a:srgbClr val="FF0000"/>
                </a:solidFill>
              </a:rPr>
              <a:t>(4). L</a:t>
            </a:r>
            <a:r>
              <a:rPr lang="fr-FR" sz="1400" dirty="0"/>
              <a:t>e nombre de vecteurs </a:t>
            </a:r>
          </a:p>
          <a:p>
            <a:pPr algn="ctr"/>
            <a:r>
              <a:rPr lang="fr-FR" sz="1400" dirty="0"/>
              <a:t>D’entrée correspond à </a:t>
            </a:r>
            <a:r>
              <a:rPr lang="fr-FR" sz="1400" b="1" dirty="0">
                <a:solidFill>
                  <a:srgbClr val="FF0000"/>
                </a:solidFill>
              </a:rPr>
              <a:t>la Taille du Batch d’entrainement</a:t>
            </a:r>
          </a:p>
        </p:txBody>
      </p:sp>
      <mc:AlternateContent xmlns:mc="http://schemas.openxmlformats.org/markup-compatibility/2006">
        <mc:Choice xmlns="" xmlns:a14="http://schemas.microsoft.com/office/drawing/2010/main" Requires="a14">
          <p:graphicFrame>
            <p:nvGraphicFramePr>
              <p:cNvPr id="256" name="Table 148">
                <a:extLst>
                  <a:ext uri="{FF2B5EF4-FFF2-40B4-BE49-F238E27FC236}">
                    <a16:creationId xmlns:a16="http://schemas.microsoft.com/office/drawing/2014/main" id="{1E549EC1-FDAC-405D-9408-E5398F3E3F0A}"/>
                  </a:ext>
                </a:extLst>
              </p:cNvPr>
              <p:cNvGraphicFramePr>
                <a:graphicFrameLocks noGrp="1"/>
              </p:cNvGraphicFramePr>
              <p:nvPr>
                <p:extLst>
                  <p:ext uri="{D42A27DB-BD31-4B8C-83A1-F6EECF244321}">
                    <p14:modId xmlns:p14="http://schemas.microsoft.com/office/powerpoint/2010/main" val="4205958091"/>
                  </p:ext>
                </p:extLst>
              </p:nvPr>
            </p:nvGraphicFramePr>
            <p:xfrm>
              <a:off x="6877079" y="4679686"/>
              <a:ext cx="4029361" cy="1112520"/>
            </p:xfrm>
            <a:graphic>
              <a:graphicData uri="http://schemas.openxmlformats.org/drawingml/2006/table">
                <a:tbl>
                  <a:tblPr firstRow="1" bandRow="1">
                    <a:tableStyleId>{5C22544A-7EE6-4342-B048-85BDC9FD1C3A}</a:tableStyleId>
                  </a:tblPr>
                  <a:tblGrid>
                    <a:gridCol w="575623">
                      <a:extLst>
                        <a:ext uri="{9D8B030D-6E8A-4147-A177-3AD203B41FA5}">
                          <a16:colId xmlns:a16="http://schemas.microsoft.com/office/drawing/2014/main" val="1253873247"/>
                        </a:ext>
                      </a:extLst>
                    </a:gridCol>
                    <a:gridCol w="575623">
                      <a:extLst>
                        <a:ext uri="{9D8B030D-6E8A-4147-A177-3AD203B41FA5}">
                          <a16:colId xmlns:a16="http://schemas.microsoft.com/office/drawing/2014/main" val="199458458"/>
                        </a:ext>
                      </a:extLst>
                    </a:gridCol>
                    <a:gridCol w="575623">
                      <a:extLst>
                        <a:ext uri="{9D8B030D-6E8A-4147-A177-3AD203B41FA5}">
                          <a16:colId xmlns:a16="http://schemas.microsoft.com/office/drawing/2014/main" val="1262257097"/>
                        </a:ext>
                      </a:extLst>
                    </a:gridCol>
                    <a:gridCol w="575623">
                      <a:extLst>
                        <a:ext uri="{9D8B030D-6E8A-4147-A177-3AD203B41FA5}">
                          <a16:colId xmlns:a16="http://schemas.microsoft.com/office/drawing/2014/main" val="657777346"/>
                        </a:ext>
                      </a:extLst>
                    </a:gridCol>
                    <a:gridCol w="575623">
                      <a:extLst>
                        <a:ext uri="{9D8B030D-6E8A-4147-A177-3AD203B41FA5}">
                          <a16:colId xmlns:a16="http://schemas.microsoft.com/office/drawing/2014/main" val="3355051543"/>
                        </a:ext>
                      </a:extLst>
                    </a:gridCol>
                    <a:gridCol w="575623">
                      <a:extLst>
                        <a:ext uri="{9D8B030D-6E8A-4147-A177-3AD203B41FA5}">
                          <a16:colId xmlns:a16="http://schemas.microsoft.com/office/drawing/2014/main" val="2386905599"/>
                        </a:ext>
                      </a:extLst>
                    </a:gridCol>
                    <a:gridCol w="575623">
                      <a:extLst>
                        <a:ext uri="{9D8B030D-6E8A-4147-A177-3AD203B41FA5}">
                          <a16:colId xmlns:a16="http://schemas.microsoft.com/office/drawing/2014/main" val="228659900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0</m:t>
                                    </m:r>
                                  </m:sub>
                                </m:sSub>
                              </m:oMath>
                            </m:oMathPara>
                          </a14:m>
                          <a:endParaRPr lang="fr-FR" sz="1400" dirty="0"/>
                        </a:p>
                      </a:txBody>
                      <a:tcPr>
                        <a:solidFill>
                          <a:srgbClr val="FFC00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3</m:t>
                                    </m:r>
                                  </m:sub>
                                </m:sSub>
                              </m:oMath>
                            </m:oMathPara>
                          </a14:m>
                          <a:endParaRPr lang="fr-FR" sz="1400" dirty="0"/>
                        </a:p>
                      </a:txBody>
                      <a:tcPr>
                        <a:solidFill>
                          <a:srgbClr val="FFC00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6</m:t>
                                    </m:r>
                                  </m:sub>
                                </m:sSub>
                              </m:oMath>
                            </m:oMathPara>
                          </a14:m>
                          <a:endParaRPr lang="fr-FR" sz="1400" dirty="0"/>
                        </a:p>
                      </a:txBody>
                      <a:tcPr>
                        <a:solidFill>
                          <a:srgbClr val="92D05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9</m:t>
                                    </m:r>
                                  </m:sub>
                                </m:sSub>
                              </m:oMath>
                            </m:oMathPara>
                          </a14:m>
                          <a:endParaRPr lang="fr-FR" sz="1400" dirty="0"/>
                        </a:p>
                      </a:txBody>
                      <a:tcPr>
                        <a:solidFill>
                          <a:srgbClr val="92D050"/>
                        </a:solidFill>
                      </a:tcPr>
                    </a:tc>
                    <a:tc>
                      <a:txBody>
                        <a:bodyPr/>
                        <a:lstStyle/>
                        <a:p>
                          <a:pPr algn="ctr"/>
                          <a:r>
                            <a:rPr lang="fr-FR" sz="1400" dirty="0"/>
                            <a: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𝑛</m:t>
                                    </m:r>
                                    <m:r>
                                      <a:rPr lang="fr-FR" sz="1400" b="0" i="1" smtClean="0">
                                        <a:latin typeface="Cambria Math" panose="02040503050406030204" pitchFamily="18" charset="0"/>
                                      </a:rPr>
                                      <m:t>−5</m:t>
                                    </m:r>
                                  </m:sub>
                                </m:sSub>
                              </m:oMath>
                            </m:oMathPara>
                          </a14:m>
                          <a:endParaRPr lang="fr-FR" sz="1400" dirty="0"/>
                        </a:p>
                      </a:txBody>
                      <a:tcPr>
                        <a:solidFill>
                          <a:srgbClr val="00B0F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𝑛</m:t>
                                    </m:r>
                                    <m:r>
                                      <a:rPr lang="fr-FR" sz="1400" b="0" i="1" smtClean="0">
                                        <a:latin typeface="Cambria Math" panose="02040503050406030204" pitchFamily="18" charset="0"/>
                                      </a:rPr>
                                      <m:t>−2</m:t>
                                    </m:r>
                                  </m:sub>
                                </m:sSub>
                              </m:oMath>
                            </m:oMathPara>
                          </a14:m>
                          <a:endParaRPr lang="fr-FR" sz="1400" dirty="0"/>
                        </a:p>
                      </a:txBody>
                      <a:tcPr>
                        <a:solidFill>
                          <a:srgbClr val="00B0F0"/>
                        </a:solidFill>
                      </a:tcPr>
                    </a:tc>
                    <a:extLst>
                      <a:ext uri="{0D108BD9-81ED-4DB2-BD59-A6C34878D82A}">
                        <a16:rowId xmlns:a16="http://schemas.microsoft.com/office/drawing/2014/main" val="295590097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1</m:t>
                                    </m:r>
                                  </m:sub>
                                </m:sSub>
                              </m:oMath>
                            </m:oMathPara>
                          </a14:m>
                          <a:endParaRPr lang="fr-FR" sz="1400" dirty="0"/>
                        </a:p>
                      </a:txBody>
                      <a:tcPr>
                        <a:solidFill>
                          <a:srgbClr val="FFC00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4</m:t>
                                    </m:r>
                                  </m:sub>
                                </m:sSub>
                              </m:oMath>
                            </m:oMathPara>
                          </a14:m>
                          <a:endParaRPr lang="fr-FR" sz="1400" dirty="0"/>
                        </a:p>
                      </a:txBody>
                      <a:tcPr>
                        <a:solidFill>
                          <a:srgbClr val="FFC00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7</m:t>
                                    </m:r>
                                  </m:sub>
                                </m:sSub>
                              </m:oMath>
                            </m:oMathPara>
                          </a14:m>
                          <a:endParaRPr lang="fr-FR" sz="1400" dirty="0"/>
                        </a:p>
                      </a:txBody>
                      <a:tcPr>
                        <a:solidFill>
                          <a:srgbClr val="92D05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10</m:t>
                                    </m:r>
                                  </m:sub>
                                </m:sSub>
                              </m:oMath>
                            </m:oMathPara>
                          </a14:m>
                          <a:endParaRPr lang="fr-FR" sz="1400" dirty="0"/>
                        </a:p>
                      </a:txBody>
                      <a:tcPr>
                        <a:solidFill>
                          <a:srgbClr val="92D050"/>
                        </a:solidFill>
                      </a:tcPr>
                    </a:tc>
                    <a:tc>
                      <a:txBody>
                        <a:bodyPr/>
                        <a:lstStyle/>
                        <a:p>
                          <a:pPr algn="ctr"/>
                          <a:r>
                            <a:rPr lang="fr-FR" sz="1400" dirty="0"/>
                            <a: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𝑛</m:t>
                                    </m:r>
                                    <m:r>
                                      <a:rPr lang="fr-FR" sz="1400" b="0" i="1" smtClean="0">
                                        <a:latin typeface="Cambria Math" panose="02040503050406030204" pitchFamily="18" charset="0"/>
                                      </a:rPr>
                                      <m:t>−4</m:t>
                                    </m:r>
                                  </m:sub>
                                </m:sSub>
                              </m:oMath>
                            </m:oMathPara>
                          </a14:m>
                          <a:endParaRPr lang="fr-FR" sz="1400" dirty="0"/>
                        </a:p>
                      </a:txBody>
                      <a:tcPr>
                        <a:solidFill>
                          <a:srgbClr val="00B0F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𝑛</m:t>
                                    </m:r>
                                    <m:r>
                                      <a:rPr lang="fr-FR" sz="1400" b="0" i="1" smtClean="0">
                                        <a:latin typeface="Cambria Math" panose="02040503050406030204" pitchFamily="18" charset="0"/>
                                      </a:rPr>
                                      <m:t>−1</m:t>
                                    </m:r>
                                  </m:sub>
                                </m:sSub>
                              </m:oMath>
                            </m:oMathPara>
                          </a14:m>
                          <a:endParaRPr lang="fr-FR" sz="1400" dirty="0"/>
                        </a:p>
                      </a:txBody>
                      <a:tcPr>
                        <a:solidFill>
                          <a:srgbClr val="00B0F0"/>
                        </a:solidFill>
                      </a:tcPr>
                    </a:tc>
                    <a:extLst>
                      <a:ext uri="{0D108BD9-81ED-4DB2-BD59-A6C34878D82A}">
                        <a16:rowId xmlns:a16="http://schemas.microsoft.com/office/drawing/2014/main" val="176762935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2</m:t>
                                    </m:r>
                                  </m:sub>
                                </m:sSub>
                              </m:oMath>
                            </m:oMathPara>
                          </a14:m>
                          <a:endParaRPr lang="fr-FR" sz="1400" dirty="0"/>
                        </a:p>
                      </a:txBody>
                      <a:tcPr>
                        <a:solidFill>
                          <a:srgbClr val="FFC00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5</m:t>
                                    </m:r>
                                  </m:sub>
                                </m:sSub>
                              </m:oMath>
                            </m:oMathPara>
                          </a14:m>
                          <a:endParaRPr lang="fr-FR" sz="1400" dirty="0"/>
                        </a:p>
                      </a:txBody>
                      <a:tcPr>
                        <a:solidFill>
                          <a:srgbClr val="FFC00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8</m:t>
                                    </m:r>
                                  </m:sub>
                                </m:sSub>
                              </m:oMath>
                            </m:oMathPara>
                          </a14:m>
                          <a:endParaRPr lang="fr-FR" sz="1400" dirty="0"/>
                        </a:p>
                      </a:txBody>
                      <a:tcPr>
                        <a:solidFill>
                          <a:srgbClr val="92D05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11</m:t>
                                    </m:r>
                                  </m:sub>
                                </m:sSub>
                              </m:oMath>
                            </m:oMathPara>
                          </a14:m>
                          <a:endParaRPr lang="fr-FR" sz="1400" dirty="0"/>
                        </a:p>
                      </a:txBody>
                      <a:tcPr>
                        <a:solidFill>
                          <a:srgbClr val="92D050"/>
                        </a:solidFill>
                      </a:tcPr>
                    </a:tc>
                    <a:tc>
                      <a:txBody>
                        <a:bodyPr/>
                        <a:lstStyle/>
                        <a:p>
                          <a:pPr algn="ctr"/>
                          <a:r>
                            <a:rPr lang="fr-FR" sz="1400" dirty="0"/>
                            <a: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𝑛</m:t>
                                    </m:r>
                                    <m:r>
                                      <a:rPr lang="fr-FR" sz="1400" b="0" i="1" smtClean="0">
                                        <a:latin typeface="Cambria Math" panose="02040503050406030204" pitchFamily="18" charset="0"/>
                                      </a:rPr>
                                      <m:t>−3</m:t>
                                    </m:r>
                                  </m:sub>
                                </m:sSub>
                              </m:oMath>
                            </m:oMathPara>
                          </a14:m>
                          <a:endParaRPr lang="fr-FR" sz="1400" dirty="0"/>
                        </a:p>
                      </a:txBody>
                      <a:tcPr>
                        <a:solidFill>
                          <a:srgbClr val="00B0F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𝑥</m:t>
                                    </m:r>
                                  </m:e>
                                  <m:sub>
                                    <m:r>
                                      <a:rPr lang="fr-FR" sz="1400" b="0" i="1" smtClean="0">
                                        <a:latin typeface="Cambria Math" panose="02040503050406030204" pitchFamily="18" charset="0"/>
                                      </a:rPr>
                                      <m:t>𝑛</m:t>
                                    </m:r>
                                  </m:sub>
                                </m:sSub>
                              </m:oMath>
                            </m:oMathPara>
                          </a14:m>
                          <a:endParaRPr lang="fr-FR" sz="1400" dirty="0"/>
                        </a:p>
                      </a:txBody>
                      <a:tcPr>
                        <a:solidFill>
                          <a:srgbClr val="00B0F0"/>
                        </a:solidFill>
                      </a:tcPr>
                    </a:tc>
                    <a:extLst>
                      <a:ext uri="{0D108BD9-81ED-4DB2-BD59-A6C34878D82A}">
                        <a16:rowId xmlns:a16="http://schemas.microsoft.com/office/drawing/2014/main" val="747468305"/>
                      </a:ext>
                    </a:extLst>
                  </a:tr>
                </a:tbl>
              </a:graphicData>
            </a:graphic>
          </p:graphicFrame>
        </mc:Choice>
        <mc:Fallback>
          <p:graphicFrame>
            <p:nvGraphicFramePr>
              <p:cNvPr id="256" name="Table 148">
                <a:extLst>
                  <a:ext uri="{FF2B5EF4-FFF2-40B4-BE49-F238E27FC236}">
                    <a16:creationId xmlns:a14="http://schemas.microsoft.com/office/drawing/2010/main" xmlns="" xmlns:a16="http://schemas.microsoft.com/office/drawing/2014/main" id="{1E549EC1-FDAC-405D-9408-E5398F3E3F0A}"/>
                  </a:ext>
                </a:extLst>
              </p:cNvPr>
              <p:cNvGraphicFramePr>
                <a:graphicFrameLocks noGrp="1"/>
              </p:cNvGraphicFramePr>
              <p:nvPr>
                <p:extLst>
                  <p:ext uri="{D42A27DB-BD31-4B8C-83A1-F6EECF244321}">
                    <p14:modId xmlns:a14="http://schemas.microsoft.com/office/drawing/2010/main" xmlns="" xmlns:p14="http://schemas.microsoft.com/office/powerpoint/2010/main" val="4205958091"/>
                  </p:ext>
                </p:extLst>
              </p:nvPr>
            </p:nvGraphicFramePr>
            <p:xfrm>
              <a:off x="6877079" y="4679686"/>
              <a:ext cx="4029361" cy="1112520"/>
            </p:xfrm>
            <a:graphic>
              <a:graphicData uri="http://schemas.openxmlformats.org/drawingml/2006/table">
                <a:tbl>
                  <a:tblPr firstRow="1" bandRow="1">
                    <a:tableStyleId>{5C22544A-7EE6-4342-B048-85BDC9FD1C3A}</a:tableStyleId>
                  </a:tblPr>
                  <a:tblGrid>
                    <a:gridCol w="575623">
                      <a:extLst>
                        <a:ext uri="{9D8B030D-6E8A-4147-A177-3AD203B41FA5}">
                          <a16:colId xmlns:a14="http://schemas.microsoft.com/office/drawing/2010/main" xmlns="" xmlns:a16="http://schemas.microsoft.com/office/drawing/2014/main" val="1253873247"/>
                        </a:ext>
                      </a:extLst>
                    </a:gridCol>
                    <a:gridCol w="575623">
                      <a:extLst>
                        <a:ext uri="{9D8B030D-6E8A-4147-A177-3AD203B41FA5}">
                          <a16:colId xmlns:a14="http://schemas.microsoft.com/office/drawing/2010/main" xmlns="" xmlns:a16="http://schemas.microsoft.com/office/drawing/2014/main" val="199458458"/>
                        </a:ext>
                      </a:extLst>
                    </a:gridCol>
                    <a:gridCol w="575623">
                      <a:extLst>
                        <a:ext uri="{9D8B030D-6E8A-4147-A177-3AD203B41FA5}">
                          <a16:colId xmlns:a14="http://schemas.microsoft.com/office/drawing/2010/main" xmlns="" xmlns:a16="http://schemas.microsoft.com/office/drawing/2014/main" val="1262257097"/>
                        </a:ext>
                      </a:extLst>
                    </a:gridCol>
                    <a:gridCol w="575623">
                      <a:extLst>
                        <a:ext uri="{9D8B030D-6E8A-4147-A177-3AD203B41FA5}">
                          <a16:colId xmlns:a14="http://schemas.microsoft.com/office/drawing/2010/main" xmlns="" xmlns:a16="http://schemas.microsoft.com/office/drawing/2014/main" val="657777346"/>
                        </a:ext>
                      </a:extLst>
                    </a:gridCol>
                    <a:gridCol w="575623">
                      <a:extLst>
                        <a:ext uri="{9D8B030D-6E8A-4147-A177-3AD203B41FA5}">
                          <a16:colId xmlns:a14="http://schemas.microsoft.com/office/drawing/2010/main" xmlns="" xmlns:a16="http://schemas.microsoft.com/office/drawing/2014/main" val="3355051543"/>
                        </a:ext>
                      </a:extLst>
                    </a:gridCol>
                    <a:gridCol w="575623">
                      <a:extLst>
                        <a:ext uri="{9D8B030D-6E8A-4147-A177-3AD203B41FA5}">
                          <a16:colId xmlns:a14="http://schemas.microsoft.com/office/drawing/2010/main" xmlns="" xmlns:a16="http://schemas.microsoft.com/office/drawing/2014/main" val="2386905599"/>
                        </a:ext>
                      </a:extLst>
                    </a:gridCol>
                    <a:gridCol w="575623">
                      <a:extLst>
                        <a:ext uri="{9D8B030D-6E8A-4147-A177-3AD203B41FA5}">
                          <a16:colId xmlns:a14="http://schemas.microsoft.com/office/drawing/2010/main" xmlns="" xmlns:a16="http://schemas.microsoft.com/office/drawing/2014/main" val="2286599009"/>
                        </a:ext>
                      </a:extLst>
                    </a:gridCol>
                  </a:tblGrid>
                  <a:tr h="370840">
                    <a:tc>
                      <a:txBody>
                        <a:bodyPr/>
                        <a:lstStyle/>
                        <a:p>
                          <a:endParaRPr lang="fr-FR"/>
                        </a:p>
                      </a:txBody>
                      <a:tcPr>
                        <a:blipFill>
                          <a:blip r:embed="rId16"/>
                          <a:stretch>
                            <a:fillRect l="-1053" t="-1639" r="-601053" b="-204918"/>
                          </a:stretch>
                        </a:blipFill>
                      </a:tcPr>
                    </a:tc>
                    <a:tc>
                      <a:txBody>
                        <a:bodyPr/>
                        <a:lstStyle/>
                        <a:p>
                          <a:endParaRPr lang="fr-FR"/>
                        </a:p>
                      </a:txBody>
                      <a:tcPr>
                        <a:blipFill>
                          <a:blip r:embed="rId16"/>
                          <a:stretch>
                            <a:fillRect l="-102128" t="-1639" r="-507447" b="-204918"/>
                          </a:stretch>
                        </a:blipFill>
                      </a:tcPr>
                    </a:tc>
                    <a:tc>
                      <a:txBody>
                        <a:bodyPr/>
                        <a:lstStyle/>
                        <a:p>
                          <a:endParaRPr lang="fr-FR"/>
                        </a:p>
                      </a:txBody>
                      <a:tcPr>
                        <a:blipFill>
                          <a:blip r:embed="rId16"/>
                          <a:stretch>
                            <a:fillRect l="-200000" t="-1639" r="-402105" b="-204918"/>
                          </a:stretch>
                        </a:blipFill>
                      </a:tcPr>
                    </a:tc>
                    <a:tc>
                      <a:txBody>
                        <a:bodyPr/>
                        <a:lstStyle/>
                        <a:p>
                          <a:endParaRPr lang="fr-FR"/>
                        </a:p>
                      </a:txBody>
                      <a:tcPr>
                        <a:blipFill>
                          <a:blip r:embed="rId16"/>
                          <a:stretch>
                            <a:fillRect l="-303191" t="-1639" r="-306383" b="-204918"/>
                          </a:stretch>
                        </a:blipFill>
                      </a:tcPr>
                    </a:tc>
                    <a:tc>
                      <a:txBody>
                        <a:bodyPr/>
                        <a:lstStyle/>
                        <a:p>
                          <a:pPr algn="ctr"/>
                          <a:r>
                            <a:rPr lang="fr-FR" sz="1400" dirty="0"/>
                            <a:t>…</a:t>
                          </a:r>
                        </a:p>
                      </a:txBody>
                      <a:tcPr/>
                    </a:tc>
                    <a:tc>
                      <a:txBody>
                        <a:bodyPr/>
                        <a:lstStyle/>
                        <a:p>
                          <a:endParaRPr lang="fr-FR"/>
                        </a:p>
                      </a:txBody>
                      <a:tcPr>
                        <a:blipFill>
                          <a:blip r:embed="rId16"/>
                          <a:stretch>
                            <a:fillRect l="-504255" t="-1639" r="-105319" b="-204918"/>
                          </a:stretch>
                        </a:blipFill>
                      </a:tcPr>
                    </a:tc>
                    <a:tc>
                      <a:txBody>
                        <a:bodyPr/>
                        <a:lstStyle/>
                        <a:p>
                          <a:endParaRPr lang="fr-FR"/>
                        </a:p>
                      </a:txBody>
                      <a:tcPr>
                        <a:blipFill>
                          <a:blip r:embed="rId16"/>
                          <a:stretch>
                            <a:fillRect l="-597895" t="-1639" r="-4211" b="-204918"/>
                          </a:stretch>
                        </a:blipFill>
                      </a:tcPr>
                    </a:tc>
                    <a:extLst>
                      <a:ext uri="{0D108BD9-81ED-4DB2-BD59-A6C34878D82A}">
                        <a16:rowId xmlns:a14="http://schemas.microsoft.com/office/drawing/2010/main" xmlns="" xmlns:a16="http://schemas.microsoft.com/office/drawing/2014/main" val="2955900979"/>
                      </a:ext>
                    </a:extLst>
                  </a:tr>
                  <a:tr h="370840">
                    <a:tc>
                      <a:txBody>
                        <a:bodyPr/>
                        <a:lstStyle/>
                        <a:p>
                          <a:endParaRPr lang="fr-FR"/>
                        </a:p>
                      </a:txBody>
                      <a:tcPr>
                        <a:blipFill>
                          <a:blip r:embed="rId16"/>
                          <a:stretch>
                            <a:fillRect l="-1053" t="-100000" r="-601053" b="-101613"/>
                          </a:stretch>
                        </a:blipFill>
                      </a:tcPr>
                    </a:tc>
                    <a:tc>
                      <a:txBody>
                        <a:bodyPr/>
                        <a:lstStyle/>
                        <a:p>
                          <a:endParaRPr lang="fr-FR"/>
                        </a:p>
                      </a:txBody>
                      <a:tcPr>
                        <a:blipFill>
                          <a:blip r:embed="rId16"/>
                          <a:stretch>
                            <a:fillRect l="-102128" t="-100000" r="-507447" b="-101613"/>
                          </a:stretch>
                        </a:blipFill>
                      </a:tcPr>
                    </a:tc>
                    <a:tc>
                      <a:txBody>
                        <a:bodyPr/>
                        <a:lstStyle/>
                        <a:p>
                          <a:endParaRPr lang="fr-FR"/>
                        </a:p>
                      </a:txBody>
                      <a:tcPr>
                        <a:blipFill>
                          <a:blip r:embed="rId16"/>
                          <a:stretch>
                            <a:fillRect l="-200000" t="-100000" r="-402105" b="-101613"/>
                          </a:stretch>
                        </a:blipFill>
                      </a:tcPr>
                    </a:tc>
                    <a:tc>
                      <a:txBody>
                        <a:bodyPr/>
                        <a:lstStyle/>
                        <a:p>
                          <a:endParaRPr lang="fr-FR"/>
                        </a:p>
                      </a:txBody>
                      <a:tcPr>
                        <a:blipFill>
                          <a:blip r:embed="rId16"/>
                          <a:stretch>
                            <a:fillRect l="-303191" t="-100000" r="-306383" b="-101613"/>
                          </a:stretch>
                        </a:blipFill>
                      </a:tcPr>
                    </a:tc>
                    <a:tc>
                      <a:txBody>
                        <a:bodyPr/>
                        <a:lstStyle/>
                        <a:p>
                          <a:pPr algn="ctr"/>
                          <a:r>
                            <a:rPr lang="fr-FR" sz="1400" dirty="0"/>
                            <a:t>…</a:t>
                          </a:r>
                        </a:p>
                      </a:txBody>
                      <a:tcPr/>
                    </a:tc>
                    <a:tc>
                      <a:txBody>
                        <a:bodyPr/>
                        <a:lstStyle/>
                        <a:p>
                          <a:endParaRPr lang="fr-FR"/>
                        </a:p>
                      </a:txBody>
                      <a:tcPr>
                        <a:blipFill>
                          <a:blip r:embed="rId16"/>
                          <a:stretch>
                            <a:fillRect l="-504255" t="-100000" r="-105319" b="-101613"/>
                          </a:stretch>
                        </a:blipFill>
                      </a:tcPr>
                    </a:tc>
                    <a:tc>
                      <a:txBody>
                        <a:bodyPr/>
                        <a:lstStyle/>
                        <a:p>
                          <a:endParaRPr lang="fr-FR"/>
                        </a:p>
                      </a:txBody>
                      <a:tcPr>
                        <a:blipFill>
                          <a:blip r:embed="rId16"/>
                          <a:stretch>
                            <a:fillRect l="-597895" t="-100000" r="-4211" b="-101613"/>
                          </a:stretch>
                        </a:blipFill>
                      </a:tcPr>
                    </a:tc>
                    <a:extLst>
                      <a:ext uri="{0D108BD9-81ED-4DB2-BD59-A6C34878D82A}">
                        <a16:rowId xmlns:a14="http://schemas.microsoft.com/office/drawing/2010/main" xmlns="" xmlns:a16="http://schemas.microsoft.com/office/drawing/2014/main" val="1767629354"/>
                      </a:ext>
                    </a:extLst>
                  </a:tr>
                  <a:tr h="370840">
                    <a:tc>
                      <a:txBody>
                        <a:bodyPr/>
                        <a:lstStyle/>
                        <a:p>
                          <a:endParaRPr lang="fr-FR"/>
                        </a:p>
                      </a:txBody>
                      <a:tcPr>
                        <a:blipFill>
                          <a:blip r:embed="rId16"/>
                          <a:stretch>
                            <a:fillRect l="-1053" t="-203279" r="-601053" b="-3279"/>
                          </a:stretch>
                        </a:blipFill>
                      </a:tcPr>
                    </a:tc>
                    <a:tc>
                      <a:txBody>
                        <a:bodyPr/>
                        <a:lstStyle/>
                        <a:p>
                          <a:endParaRPr lang="fr-FR"/>
                        </a:p>
                      </a:txBody>
                      <a:tcPr>
                        <a:blipFill>
                          <a:blip r:embed="rId16"/>
                          <a:stretch>
                            <a:fillRect l="-102128" t="-203279" r="-507447" b="-3279"/>
                          </a:stretch>
                        </a:blipFill>
                      </a:tcPr>
                    </a:tc>
                    <a:tc>
                      <a:txBody>
                        <a:bodyPr/>
                        <a:lstStyle/>
                        <a:p>
                          <a:endParaRPr lang="fr-FR"/>
                        </a:p>
                      </a:txBody>
                      <a:tcPr>
                        <a:blipFill>
                          <a:blip r:embed="rId16"/>
                          <a:stretch>
                            <a:fillRect l="-200000" t="-203279" r="-402105" b="-3279"/>
                          </a:stretch>
                        </a:blipFill>
                      </a:tcPr>
                    </a:tc>
                    <a:tc>
                      <a:txBody>
                        <a:bodyPr/>
                        <a:lstStyle/>
                        <a:p>
                          <a:endParaRPr lang="fr-FR"/>
                        </a:p>
                      </a:txBody>
                      <a:tcPr>
                        <a:blipFill>
                          <a:blip r:embed="rId16"/>
                          <a:stretch>
                            <a:fillRect l="-303191" t="-203279" r="-306383" b="-3279"/>
                          </a:stretch>
                        </a:blipFill>
                      </a:tcPr>
                    </a:tc>
                    <a:tc>
                      <a:txBody>
                        <a:bodyPr/>
                        <a:lstStyle/>
                        <a:p>
                          <a:pPr algn="ctr"/>
                          <a:r>
                            <a:rPr lang="fr-FR" sz="1400" dirty="0"/>
                            <a:t>…</a:t>
                          </a:r>
                        </a:p>
                      </a:txBody>
                      <a:tcPr/>
                    </a:tc>
                    <a:tc>
                      <a:txBody>
                        <a:bodyPr/>
                        <a:lstStyle/>
                        <a:p>
                          <a:endParaRPr lang="fr-FR"/>
                        </a:p>
                      </a:txBody>
                      <a:tcPr>
                        <a:blipFill>
                          <a:blip r:embed="rId16"/>
                          <a:stretch>
                            <a:fillRect l="-504255" t="-203279" r="-105319" b="-3279"/>
                          </a:stretch>
                        </a:blipFill>
                      </a:tcPr>
                    </a:tc>
                    <a:tc>
                      <a:txBody>
                        <a:bodyPr/>
                        <a:lstStyle/>
                        <a:p>
                          <a:endParaRPr lang="fr-FR"/>
                        </a:p>
                      </a:txBody>
                      <a:tcPr>
                        <a:blipFill>
                          <a:blip r:embed="rId16"/>
                          <a:stretch>
                            <a:fillRect l="-597895" t="-203279" r="-4211" b="-3279"/>
                          </a:stretch>
                        </a:blipFill>
                      </a:tcPr>
                    </a:tc>
                    <a:extLst>
                      <a:ext uri="{0D108BD9-81ED-4DB2-BD59-A6C34878D82A}">
                        <a16:rowId xmlns:a14="http://schemas.microsoft.com/office/drawing/2010/main" xmlns="" xmlns:a16="http://schemas.microsoft.com/office/drawing/2014/main" val="747468305"/>
                      </a:ext>
                    </a:extLst>
                  </a:tr>
                </a:tbl>
              </a:graphicData>
            </a:graphic>
          </p:graphicFrame>
        </mc:Fallback>
      </mc:AlternateContent>
      <p:sp>
        <p:nvSpPr>
          <p:cNvPr id="257" name="Right Brace 148">
            <a:extLst>
              <a:ext uri="{FF2B5EF4-FFF2-40B4-BE49-F238E27FC236}">
                <a16:creationId xmlns="" xmlns:a16="http://schemas.microsoft.com/office/drawing/2014/main" id="{861106FF-BC3F-4F81-ADA9-AC159B34AFD0}"/>
              </a:ext>
            </a:extLst>
          </p:cNvPr>
          <p:cNvSpPr/>
          <p:nvPr/>
        </p:nvSpPr>
        <p:spPr>
          <a:xfrm rot="16200000">
            <a:off x="7325727" y="4015760"/>
            <a:ext cx="255784" cy="1096790"/>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8" name="Right Brace 149">
            <a:extLst>
              <a:ext uri="{FF2B5EF4-FFF2-40B4-BE49-F238E27FC236}">
                <a16:creationId xmlns="" xmlns:a16="http://schemas.microsoft.com/office/drawing/2014/main" id="{4327AF37-261F-4C5B-90E6-E2DAE00A0383}"/>
              </a:ext>
            </a:extLst>
          </p:cNvPr>
          <p:cNvSpPr/>
          <p:nvPr/>
        </p:nvSpPr>
        <p:spPr>
          <a:xfrm rot="16200000">
            <a:off x="8458628" y="4006102"/>
            <a:ext cx="255784" cy="1096790"/>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9" name="Right Brace 150">
            <a:extLst>
              <a:ext uri="{FF2B5EF4-FFF2-40B4-BE49-F238E27FC236}">
                <a16:creationId xmlns="" xmlns:a16="http://schemas.microsoft.com/office/drawing/2014/main" id="{F439BAF7-D124-4B56-A696-ACF9A0AB40B3}"/>
              </a:ext>
            </a:extLst>
          </p:cNvPr>
          <p:cNvSpPr/>
          <p:nvPr/>
        </p:nvSpPr>
        <p:spPr>
          <a:xfrm rot="16200000">
            <a:off x="10179824" y="4003398"/>
            <a:ext cx="255784" cy="1096790"/>
          </a:xfrm>
          <a:prstGeom prst="righ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60" name="TextBox 151">
            <a:extLst>
              <a:ext uri="{FF2B5EF4-FFF2-40B4-BE49-F238E27FC236}">
                <a16:creationId xmlns="" xmlns:a16="http://schemas.microsoft.com/office/drawing/2014/main" id="{7E945325-2FAB-40F6-AFA7-C41ED390C2AA}"/>
              </a:ext>
            </a:extLst>
          </p:cNvPr>
          <p:cNvSpPr txBox="1"/>
          <p:nvPr/>
        </p:nvSpPr>
        <p:spPr>
          <a:xfrm>
            <a:off x="7192400" y="4173997"/>
            <a:ext cx="603820" cy="307777"/>
          </a:xfrm>
          <a:prstGeom prst="rect">
            <a:avLst/>
          </a:prstGeom>
          <a:noFill/>
        </p:spPr>
        <p:txBody>
          <a:bodyPr wrap="none" rtlCol="0">
            <a:spAutoFit/>
          </a:bodyPr>
          <a:lstStyle/>
          <a:p>
            <a:pPr algn="ctr"/>
            <a:r>
              <a:rPr lang="fr-FR" sz="1400" b="1" dirty="0">
                <a:solidFill>
                  <a:srgbClr val="FF0000"/>
                </a:solidFill>
              </a:rPr>
              <a:t>Batch</a:t>
            </a:r>
          </a:p>
        </p:txBody>
      </p:sp>
      <p:sp>
        <p:nvSpPr>
          <p:cNvPr id="261" name="TextBox 152">
            <a:extLst>
              <a:ext uri="{FF2B5EF4-FFF2-40B4-BE49-F238E27FC236}">
                <a16:creationId xmlns="" xmlns:a16="http://schemas.microsoft.com/office/drawing/2014/main" id="{D817C36B-F0CC-40CE-B977-A73488242EC7}"/>
              </a:ext>
            </a:extLst>
          </p:cNvPr>
          <p:cNvSpPr txBox="1"/>
          <p:nvPr/>
        </p:nvSpPr>
        <p:spPr>
          <a:xfrm>
            <a:off x="8279603" y="4173997"/>
            <a:ext cx="603820" cy="307777"/>
          </a:xfrm>
          <a:prstGeom prst="rect">
            <a:avLst/>
          </a:prstGeom>
          <a:noFill/>
        </p:spPr>
        <p:txBody>
          <a:bodyPr wrap="none" rtlCol="0">
            <a:spAutoFit/>
          </a:bodyPr>
          <a:lstStyle/>
          <a:p>
            <a:pPr algn="ctr"/>
            <a:r>
              <a:rPr lang="fr-FR" sz="1400" b="1" dirty="0">
                <a:solidFill>
                  <a:srgbClr val="FF0000"/>
                </a:solidFill>
              </a:rPr>
              <a:t>Batch</a:t>
            </a:r>
          </a:p>
        </p:txBody>
      </p:sp>
      <p:sp>
        <p:nvSpPr>
          <p:cNvPr id="262" name="TextBox 153">
            <a:extLst>
              <a:ext uri="{FF2B5EF4-FFF2-40B4-BE49-F238E27FC236}">
                <a16:creationId xmlns="" xmlns:a16="http://schemas.microsoft.com/office/drawing/2014/main" id="{78FDEA7F-BCC0-4E10-8882-067F38695E4F}"/>
              </a:ext>
            </a:extLst>
          </p:cNvPr>
          <p:cNvSpPr txBox="1"/>
          <p:nvPr/>
        </p:nvSpPr>
        <p:spPr>
          <a:xfrm>
            <a:off x="10010979" y="4173997"/>
            <a:ext cx="603820" cy="307777"/>
          </a:xfrm>
          <a:prstGeom prst="rect">
            <a:avLst/>
          </a:prstGeom>
          <a:noFill/>
        </p:spPr>
        <p:txBody>
          <a:bodyPr wrap="none" rtlCol="0">
            <a:spAutoFit/>
          </a:bodyPr>
          <a:lstStyle/>
          <a:p>
            <a:pPr algn="ctr"/>
            <a:r>
              <a:rPr lang="fr-FR" sz="1400" b="1" dirty="0">
                <a:solidFill>
                  <a:srgbClr val="FF0000"/>
                </a:solidFill>
              </a:rPr>
              <a:t>Batch</a:t>
            </a:r>
          </a:p>
        </p:txBody>
      </p:sp>
      <p:sp>
        <p:nvSpPr>
          <p:cNvPr id="263" name="TextBox 154">
            <a:extLst>
              <a:ext uri="{FF2B5EF4-FFF2-40B4-BE49-F238E27FC236}">
                <a16:creationId xmlns="" xmlns:a16="http://schemas.microsoft.com/office/drawing/2014/main" id="{B217E569-1EA5-414F-828F-AA5711E65355}"/>
              </a:ext>
            </a:extLst>
          </p:cNvPr>
          <p:cNvSpPr txBox="1"/>
          <p:nvPr/>
        </p:nvSpPr>
        <p:spPr>
          <a:xfrm>
            <a:off x="7858250" y="5861804"/>
            <a:ext cx="4246547" cy="430887"/>
          </a:xfrm>
          <a:prstGeom prst="rect">
            <a:avLst/>
          </a:prstGeom>
          <a:noFill/>
        </p:spPr>
        <p:txBody>
          <a:bodyPr wrap="none" lIns="0" tIns="0" rIns="0" bIns="0" rtlCol="0">
            <a:spAutoFit/>
          </a:bodyPr>
          <a:lstStyle/>
          <a:p>
            <a:r>
              <a:rPr lang="fr-FR" sz="1400" dirty="0"/>
              <a:t>Corresponds au nombre de fois qu’on fait </a:t>
            </a:r>
          </a:p>
          <a:p>
            <a:r>
              <a:rPr lang="fr-FR" sz="1400" b="1" dirty="0">
                <a:solidFill>
                  <a:srgbClr val="FF0000"/>
                </a:solidFill>
              </a:rPr>
              <a:t>Back-Propagation</a:t>
            </a:r>
            <a:r>
              <a:rPr lang="fr-FR" sz="1400" dirty="0"/>
              <a:t> pour une seule </a:t>
            </a:r>
            <a:r>
              <a:rPr lang="fr-FR" sz="1400" b="1" i="1" dirty="0">
                <a:solidFill>
                  <a:srgbClr val="FF0000"/>
                </a:solidFill>
              </a:rPr>
              <a:t>Epoque d’Entrainement</a:t>
            </a:r>
          </a:p>
        </p:txBody>
      </p:sp>
      <mc:AlternateContent xmlns:mc="http://schemas.openxmlformats.org/markup-compatibility/2006">
        <mc:Choice xmlns="" xmlns:a14="http://schemas.microsoft.com/office/drawing/2010/main" Requires="a14">
          <p:sp>
            <p:nvSpPr>
              <p:cNvPr id="264" name="TextBox 156">
                <a:extLst>
                  <a:ext uri="{FF2B5EF4-FFF2-40B4-BE49-F238E27FC236}">
                    <a16:creationId xmlns:a16="http://schemas.microsoft.com/office/drawing/2014/main" id="{A54349AA-9079-46D1-A1E9-289788DBD377}"/>
                  </a:ext>
                </a:extLst>
              </p:cNvPr>
              <p:cNvSpPr txBox="1"/>
              <p:nvPr/>
            </p:nvSpPr>
            <p:spPr>
              <a:xfrm>
                <a:off x="6589573" y="5811405"/>
                <a:ext cx="1243826" cy="481286"/>
              </a:xfrm>
              <a:prstGeom prst="rect">
                <a:avLst/>
              </a:prstGeom>
              <a:noFill/>
            </p:spPr>
            <p:txBody>
              <a:bodyPr wrap="square">
                <a:spAutoFit/>
              </a:bodyPr>
              <a:lstStyle/>
              <a:p>
                <a14:m>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𝑛</m:t>
                        </m:r>
                      </m:num>
                      <m:den>
                        <m:r>
                          <a:rPr lang="fr-FR" sz="1800" b="0" i="1" smtClean="0">
                            <a:latin typeface="Cambria Math" panose="02040503050406030204" pitchFamily="18" charset="0"/>
                          </a:rPr>
                          <m:t>𝐵𝑎𝑡𝑐h</m:t>
                        </m:r>
                        <m:r>
                          <a:rPr lang="fr-FR" sz="1800" b="0" i="1" smtClean="0">
                            <a:latin typeface="Cambria Math" panose="02040503050406030204" pitchFamily="18" charset="0"/>
                          </a:rPr>
                          <m:t>_</m:t>
                        </m:r>
                        <m:r>
                          <a:rPr lang="fr-FR" sz="1800" b="0" i="1" smtClean="0">
                            <a:latin typeface="Cambria Math" panose="02040503050406030204" pitchFamily="18" charset="0"/>
                          </a:rPr>
                          <m:t>𝑆𝑖𝑧𝑒</m:t>
                        </m:r>
                      </m:den>
                    </m:f>
                  </m:oMath>
                </a14:m>
                <a:r>
                  <a:rPr lang="fr-FR" sz="1800" dirty="0"/>
                  <a:t> :</a:t>
                </a:r>
                <a:endParaRPr lang="fr-FR" dirty="0"/>
              </a:p>
            </p:txBody>
          </p:sp>
        </mc:Choice>
        <mc:Fallback>
          <p:sp>
            <p:nvSpPr>
              <p:cNvPr id="264" name="TextBox 156">
                <a:extLst>
                  <a:ext uri="{FF2B5EF4-FFF2-40B4-BE49-F238E27FC236}">
                    <a16:creationId xmlns:a14="http://schemas.microsoft.com/office/drawing/2010/main" xmlns="" xmlns:a16="http://schemas.microsoft.com/office/drawing/2014/main" id="{A54349AA-9079-46D1-A1E9-289788DBD377}"/>
                  </a:ext>
                </a:extLst>
              </p:cNvPr>
              <p:cNvSpPr txBox="1">
                <a:spLocks noRot="1" noChangeAspect="1" noMove="1" noResize="1" noEditPoints="1" noAdjustHandles="1" noChangeArrowheads="1" noChangeShapeType="1" noTextEdit="1"/>
              </p:cNvSpPr>
              <p:nvPr/>
            </p:nvSpPr>
            <p:spPr>
              <a:xfrm>
                <a:off x="6589573" y="5811405"/>
                <a:ext cx="1243826" cy="481286"/>
              </a:xfrm>
              <a:prstGeom prst="rect">
                <a:avLst/>
              </a:prstGeom>
              <a:blipFill>
                <a:blip r:embed="rId17"/>
                <a:stretch>
                  <a:fillRect b="-3797"/>
                </a:stretch>
              </a:blipFill>
            </p:spPr>
            <p:txBody>
              <a:bodyPr/>
              <a:lstStyle/>
              <a:p>
                <a:r>
                  <a:rPr lang="fr-FR">
                    <a:noFill/>
                  </a:rPr>
                  <a:t> </a:t>
                </a:r>
              </a:p>
            </p:txBody>
          </p:sp>
        </mc:Fallback>
      </mc:AlternateContent>
      <p:sp>
        <p:nvSpPr>
          <p:cNvPr id="265" name="TextBox 178">
            <a:extLst>
              <a:ext uri="{FF2B5EF4-FFF2-40B4-BE49-F238E27FC236}">
                <a16:creationId xmlns="" xmlns:a16="http://schemas.microsoft.com/office/drawing/2014/main" id="{07DACB69-B0EA-48D4-AFDE-B36B51730455}"/>
              </a:ext>
            </a:extLst>
          </p:cNvPr>
          <p:cNvSpPr txBox="1"/>
          <p:nvPr/>
        </p:nvSpPr>
        <p:spPr>
          <a:xfrm>
            <a:off x="10906440" y="5048345"/>
            <a:ext cx="989567" cy="307777"/>
          </a:xfrm>
          <a:prstGeom prst="rect">
            <a:avLst/>
          </a:prstGeom>
          <a:noFill/>
        </p:spPr>
        <p:txBody>
          <a:bodyPr wrap="square">
            <a:spAutoFit/>
          </a:bodyPr>
          <a:lstStyle/>
          <a:p>
            <a:r>
              <a:rPr lang="fr-FR" sz="1400" dirty="0"/>
              <a:t>Dataset</a:t>
            </a:r>
            <a:endParaRPr lang="fr-FR" dirty="0"/>
          </a:p>
        </p:txBody>
      </p:sp>
    </p:spTree>
    <p:custDataLst>
      <p:tags r:id="rId1"/>
    </p:custDataLst>
    <p:extLst>
      <p:ext uri="{BB962C8B-B14F-4D97-AF65-F5344CB8AC3E}">
        <p14:creationId xmlns="" xmlns:p14="http://schemas.microsoft.com/office/powerpoint/2010/main" val="3224853316"/>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6" name="Connecteur droit 195"/>
          <p:cNvCxnSpPr/>
          <p:nvPr/>
        </p:nvCxnSpPr>
        <p:spPr>
          <a:xfrm>
            <a:off x="1745153" y="5450458"/>
            <a:ext cx="9498274"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4129366" y="1086171"/>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smtClean="0">
                <a:solidFill>
                  <a:prstClr val="white"/>
                </a:solidFill>
                <a:latin typeface="Times New Roman" panose="02020603050405020304" pitchFamily="18" charset="0"/>
                <a:cs typeface="Times New Roman" panose="02020603050405020304" pitchFamily="18" charset="0"/>
              </a:rPr>
              <a:t>La Méthode de Prédiction Long Short Term Mimory « LSTM »</a:t>
            </a:r>
            <a:endParaRPr lang="fr-FR" b="1" dirty="0">
              <a:solidFill>
                <a:prstClr val="white"/>
              </a:solidFill>
              <a:latin typeface="Times New Roman" panose="02020603050405020304" pitchFamily="18" charset="0"/>
              <a:cs typeface="Times New Roman" panose="02020603050405020304" pitchFamily="18" charset="0"/>
            </a:endParaRP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91344" y="5882506"/>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Vue globale sur l’orchestration et la méthode de prédiction LSTM</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chemeClr val="bg1"/>
                  </a:solidFill>
                </a:rPr>
                <a:t>9</a:t>
              </a:r>
            </a:p>
          </p:txBody>
        </p:sp>
      </p:grpSp>
      <p:grpSp>
        <p:nvGrpSpPr>
          <p:cNvPr id="3" name="Groupe 2"/>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9" name="Rectangle 38"/>
            <p:cNvSpPr/>
            <p:nvPr/>
          </p:nvSpPr>
          <p:spPr>
            <a:xfrm>
              <a:off x="6528645"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Conception</a:t>
              </a:r>
              <a:endParaRPr lang="fr-FR" sz="1400" dirty="0"/>
            </a:p>
          </p:txBody>
        </p:sp>
        <p:sp>
          <p:nvSpPr>
            <p:cNvPr id="40" name="Rectangle 39"/>
            <p:cNvSpPr/>
            <p:nvPr/>
          </p:nvSpPr>
          <p:spPr>
            <a:xfrm>
              <a:off x="8040216"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Tests - Résultats</a:t>
              </a:r>
              <a:endParaRPr lang="fr-FR" sz="1400" dirty="0"/>
            </a:p>
          </p:txBody>
        </p:sp>
      </p:grpSp>
      <p:grpSp>
        <p:nvGrpSpPr>
          <p:cNvPr id="41" name="Groupe 40"/>
          <p:cNvGrpSpPr/>
          <p:nvPr/>
        </p:nvGrpSpPr>
        <p:grpSpPr>
          <a:xfrm>
            <a:off x="196324" y="5015724"/>
            <a:ext cx="398856" cy="336811"/>
            <a:chOff x="0" y="3352837"/>
            <a:chExt cx="398856" cy="336811"/>
          </a:xfrm>
        </p:grpSpPr>
        <p:sp>
          <p:nvSpPr>
            <p:cNvPr id="42"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43"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44"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pic>
        <p:nvPicPr>
          <p:cNvPr id="85" name="Image 84"/>
          <p:cNvPicPr>
            <a:picLocks noChangeAspect="1"/>
          </p:cNvPicPr>
          <p:nvPr/>
        </p:nvPicPr>
        <p:blipFill>
          <a:blip r:embed="rId5"/>
          <a:stretch>
            <a:fillRect/>
          </a:stretch>
        </p:blipFill>
        <p:spPr>
          <a:xfrm>
            <a:off x="1350254" y="5912548"/>
            <a:ext cx="1289363" cy="271766"/>
          </a:xfrm>
          <a:prstGeom prst="rect">
            <a:avLst/>
          </a:prstGeom>
        </p:spPr>
      </p:pic>
      <p:sp>
        <p:nvSpPr>
          <p:cNvPr id="54" name="ZoneTexte 53"/>
          <p:cNvSpPr txBox="1"/>
          <p:nvPr/>
        </p:nvSpPr>
        <p:spPr>
          <a:xfrm>
            <a:off x="1366829" y="999395"/>
            <a:ext cx="4288609" cy="369332"/>
          </a:xfrm>
          <a:prstGeom prst="rect">
            <a:avLst/>
          </a:prstGeom>
          <a:noFill/>
        </p:spPr>
        <p:txBody>
          <a:bodyPr wrap="square" rtlCol="0">
            <a:spAutoFit/>
          </a:bodyPr>
          <a:lstStyle/>
          <a:p>
            <a:pPr marL="285750" indent="-285750">
              <a:buFont typeface="Wingdings" panose="05000000000000000000" pitchFamily="2" charset="2"/>
              <a:buChar char="ü"/>
            </a:pPr>
            <a:r>
              <a:rPr lang="fr-FR" dirty="0" smtClean="0"/>
              <a:t>Réseau de neurones récurent (RNN):</a:t>
            </a:r>
            <a:endParaRPr lang="fr-FR" dirty="0"/>
          </a:p>
        </p:txBody>
      </p:sp>
      <p:sp>
        <p:nvSpPr>
          <p:cNvPr id="114" name="ZoneTexte 113"/>
          <p:cNvSpPr txBox="1"/>
          <p:nvPr/>
        </p:nvSpPr>
        <p:spPr>
          <a:xfrm>
            <a:off x="7276018" y="5193618"/>
            <a:ext cx="1640699" cy="369332"/>
          </a:xfrm>
          <a:prstGeom prst="rect">
            <a:avLst/>
          </a:prstGeom>
          <a:noFill/>
        </p:spPr>
        <p:txBody>
          <a:bodyPr wrap="square" rtlCol="0">
            <a:spAutoFit/>
          </a:bodyPr>
          <a:lstStyle/>
          <a:p>
            <a:r>
              <a:rPr lang="fr-FR" dirty="0" smtClean="0"/>
              <a:t>***</a:t>
            </a:r>
            <a:endParaRPr lang="fr-FR" dirty="0"/>
          </a:p>
        </p:txBody>
      </p:sp>
      <p:cxnSp>
        <p:nvCxnSpPr>
          <p:cNvPr id="115" name="Connecteur droit 114"/>
          <p:cNvCxnSpPr/>
          <p:nvPr/>
        </p:nvCxnSpPr>
        <p:spPr>
          <a:xfrm>
            <a:off x="1744024" y="5202910"/>
            <a:ext cx="9498274"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tangle à coins arrondis 116"/>
          <p:cNvSpPr/>
          <p:nvPr/>
        </p:nvSpPr>
        <p:spPr>
          <a:xfrm>
            <a:off x="2241298" y="4924171"/>
            <a:ext cx="1130803" cy="6387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sp>
        <p:nvSpPr>
          <p:cNvPr id="118" name="Rectangle à coins arrondis 117"/>
          <p:cNvSpPr/>
          <p:nvPr/>
        </p:nvSpPr>
        <p:spPr>
          <a:xfrm>
            <a:off x="4447398" y="4924171"/>
            <a:ext cx="1130803" cy="6387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sp>
        <p:nvSpPr>
          <p:cNvPr id="119" name="Rectangle à coins arrondis 118"/>
          <p:cNvSpPr/>
          <p:nvPr/>
        </p:nvSpPr>
        <p:spPr>
          <a:xfrm>
            <a:off x="9514106" y="4924170"/>
            <a:ext cx="1130803" cy="6387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mc:AlternateContent xmlns:mc="http://schemas.openxmlformats.org/markup-compatibility/2006">
        <mc:Choice xmlns="" xmlns:a14="http://schemas.microsoft.com/office/drawing/2010/main" Requires="a14">
          <p:sp>
            <p:nvSpPr>
              <p:cNvPr id="120" name="ZoneTexte 119"/>
              <p:cNvSpPr txBox="1"/>
              <p:nvPr/>
            </p:nvSpPr>
            <p:spPr>
              <a:xfrm>
                <a:off x="1875894" y="5456257"/>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0</m:t>
                          </m:r>
                        </m:sub>
                      </m:sSub>
                    </m:oMath>
                  </m:oMathPara>
                </a14:m>
                <a:endParaRPr lang="fr-FR" dirty="0"/>
              </a:p>
            </p:txBody>
          </p:sp>
        </mc:Choice>
        <mc:Fallback>
          <p:sp>
            <p:nvSpPr>
              <p:cNvPr id="120" name="ZoneTexte 119"/>
              <p:cNvSpPr txBox="1">
                <a:spLocks noRot="1" noChangeAspect="1" noMove="1" noResize="1" noEditPoints="1" noAdjustHandles="1" noChangeArrowheads="1" noChangeShapeType="1" noTextEdit="1"/>
              </p:cNvSpPr>
              <p:nvPr/>
            </p:nvSpPr>
            <p:spPr>
              <a:xfrm>
                <a:off x="1875894" y="5456257"/>
                <a:ext cx="288477" cy="276999"/>
              </a:xfrm>
              <a:prstGeom prst="rect">
                <a:avLst/>
              </a:prstGeom>
              <a:blipFill>
                <a:blip r:embed="rId6"/>
                <a:stretch>
                  <a:fillRect l="-21277" r="-6383" b="-17778"/>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26" name="ZoneTexte 125"/>
              <p:cNvSpPr txBox="1"/>
              <p:nvPr/>
            </p:nvSpPr>
            <p:spPr>
              <a:xfrm>
                <a:off x="4076771" y="5456257"/>
                <a:ext cx="283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1</m:t>
                          </m:r>
                        </m:sub>
                      </m:sSub>
                    </m:oMath>
                  </m:oMathPara>
                </a14:m>
                <a:endParaRPr lang="fr-FR" dirty="0"/>
              </a:p>
            </p:txBody>
          </p:sp>
        </mc:Choice>
        <mc:Fallback>
          <p:sp>
            <p:nvSpPr>
              <p:cNvPr id="126" name="ZoneTexte 125"/>
              <p:cNvSpPr txBox="1">
                <a:spLocks noRot="1" noChangeAspect="1" noMove="1" noResize="1" noEditPoints="1" noAdjustHandles="1" noChangeArrowheads="1" noChangeShapeType="1" noTextEdit="1"/>
              </p:cNvSpPr>
              <p:nvPr/>
            </p:nvSpPr>
            <p:spPr>
              <a:xfrm>
                <a:off x="4076771" y="5456257"/>
                <a:ext cx="283154" cy="276999"/>
              </a:xfrm>
              <a:prstGeom prst="rect">
                <a:avLst/>
              </a:prstGeom>
              <a:blipFill>
                <a:blip r:embed="rId7"/>
                <a:stretch>
                  <a:fillRect l="-21739" r="-6522" b="-17778"/>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28" name="ZoneTexte 127"/>
              <p:cNvSpPr txBox="1"/>
              <p:nvPr/>
            </p:nvSpPr>
            <p:spPr>
              <a:xfrm>
                <a:off x="9154066" y="5456257"/>
                <a:ext cx="302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𝑛</m:t>
                          </m:r>
                        </m:sub>
                      </m:sSub>
                    </m:oMath>
                  </m:oMathPara>
                </a14:m>
                <a:endParaRPr lang="fr-FR" dirty="0"/>
              </a:p>
            </p:txBody>
          </p:sp>
        </mc:Choice>
        <mc:Fallback>
          <p:sp>
            <p:nvSpPr>
              <p:cNvPr id="128" name="ZoneTexte 127"/>
              <p:cNvSpPr txBox="1">
                <a:spLocks noRot="1" noChangeAspect="1" noMove="1" noResize="1" noEditPoints="1" noAdjustHandles="1" noChangeArrowheads="1" noChangeShapeType="1" noTextEdit="1"/>
              </p:cNvSpPr>
              <p:nvPr/>
            </p:nvSpPr>
            <p:spPr>
              <a:xfrm>
                <a:off x="9154066" y="5456257"/>
                <a:ext cx="302583" cy="276999"/>
              </a:xfrm>
              <a:prstGeom prst="rect">
                <a:avLst/>
              </a:prstGeom>
              <a:blipFill>
                <a:blip r:embed="rId8"/>
                <a:stretch>
                  <a:fillRect l="-20408" r="-2041" b="-13333"/>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42" name="ZoneTexte 141"/>
              <p:cNvSpPr txBox="1"/>
              <p:nvPr/>
            </p:nvSpPr>
            <p:spPr>
              <a:xfrm>
                <a:off x="2342401" y="5879036"/>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0</m:t>
                          </m:r>
                        </m:sub>
                      </m:sSub>
                    </m:oMath>
                  </m:oMathPara>
                </a14:m>
                <a:endParaRPr lang="fr-FR" dirty="0"/>
              </a:p>
            </p:txBody>
          </p:sp>
        </mc:Choice>
        <mc:Fallback>
          <p:sp>
            <p:nvSpPr>
              <p:cNvPr id="142" name="ZoneTexte 141"/>
              <p:cNvSpPr txBox="1">
                <a:spLocks noRot="1" noChangeAspect="1" noMove="1" noResize="1" noEditPoints="1" noAdjustHandles="1" noChangeArrowheads="1" noChangeShapeType="1" noTextEdit="1"/>
              </p:cNvSpPr>
              <p:nvPr/>
            </p:nvSpPr>
            <p:spPr>
              <a:xfrm>
                <a:off x="2342401" y="5879036"/>
                <a:ext cx="281423" cy="276999"/>
              </a:xfrm>
              <a:prstGeom prst="rect">
                <a:avLst/>
              </a:prstGeom>
              <a:blipFill>
                <a:blip r:embed="rId9"/>
                <a:stretch>
                  <a:fillRect l="-13043" r="-8696" b="-15217"/>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43" name="ZoneTexte 142"/>
              <p:cNvSpPr txBox="1"/>
              <p:nvPr/>
            </p:nvSpPr>
            <p:spPr>
              <a:xfrm>
                <a:off x="4583645" y="5843753"/>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sub>
                      </m:sSub>
                    </m:oMath>
                  </m:oMathPara>
                </a14:m>
                <a:endParaRPr lang="fr-FR" dirty="0"/>
              </a:p>
            </p:txBody>
          </p:sp>
        </mc:Choice>
        <mc:Fallback>
          <p:sp>
            <p:nvSpPr>
              <p:cNvPr id="143" name="ZoneTexte 142"/>
              <p:cNvSpPr txBox="1">
                <a:spLocks noRot="1" noChangeAspect="1" noMove="1" noResize="1" noEditPoints="1" noAdjustHandles="1" noChangeArrowheads="1" noChangeShapeType="1" noTextEdit="1"/>
              </p:cNvSpPr>
              <p:nvPr/>
            </p:nvSpPr>
            <p:spPr>
              <a:xfrm>
                <a:off x="4583645" y="5843753"/>
                <a:ext cx="276101" cy="276999"/>
              </a:xfrm>
              <a:prstGeom prst="rect">
                <a:avLst/>
              </a:prstGeom>
              <a:blipFill>
                <a:blip r:embed="rId10"/>
                <a:stretch>
                  <a:fillRect l="-13333" r="-6667" b="-1555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44" name="ZoneTexte 143"/>
              <p:cNvSpPr txBox="1"/>
              <p:nvPr/>
            </p:nvSpPr>
            <p:spPr>
              <a:xfrm>
                <a:off x="9612274" y="5857325"/>
                <a:ext cx="2955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sub>
                      </m:sSub>
                    </m:oMath>
                  </m:oMathPara>
                </a14:m>
                <a:endParaRPr lang="fr-FR" dirty="0"/>
              </a:p>
            </p:txBody>
          </p:sp>
        </mc:Choice>
        <mc:Fallback>
          <p:sp>
            <p:nvSpPr>
              <p:cNvPr id="144" name="ZoneTexte 143"/>
              <p:cNvSpPr txBox="1">
                <a:spLocks noRot="1" noChangeAspect="1" noMove="1" noResize="1" noEditPoints="1" noAdjustHandles="1" noChangeArrowheads="1" noChangeShapeType="1" noTextEdit="1"/>
              </p:cNvSpPr>
              <p:nvPr/>
            </p:nvSpPr>
            <p:spPr>
              <a:xfrm>
                <a:off x="9612274" y="5857325"/>
                <a:ext cx="295529" cy="276999"/>
              </a:xfrm>
              <a:prstGeom prst="rect">
                <a:avLst/>
              </a:prstGeom>
              <a:blipFill>
                <a:blip r:embed="rId11"/>
                <a:stretch>
                  <a:fillRect l="-10417" r="-4167" b="-11111"/>
                </a:stretch>
              </a:blipFill>
            </p:spPr>
            <p:txBody>
              <a:bodyPr/>
              <a:lstStyle/>
              <a:p>
                <a:r>
                  <a:rPr lang="fr-FR">
                    <a:noFill/>
                  </a:rPr>
                  <a:t> </a:t>
                </a:r>
              </a:p>
            </p:txBody>
          </p:sp>
        </mc:Fallback>
      </mc:AlternateContent>
      <p:cxnSp>
        <p:nvCxnSpPr>
          <p:cNvPr id="154" name="Connecteur droit 153"/>
          <p:cNvCxnSpPr>
            <a:stCxn id="144" idx="0"/>
          </p:cNvCxnSpPr>
          <p:nvPr/>
        </p:nvCxnSpPr>
        <p:spPr>
          <a:xfrm flipH="1" flipV="1">
            <a:off x="9756290" y="5549105"/>
            <a:ext cx="3749" cy="308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Connecteur droit 154"/>
          <p:cNvCxnSpPr/>
          <p:nvPr/>
        </p:nvCxnSpPr>
        <p:spPr>
          <a:xfrm flipH="1" flipV="1">
            <a:off x="4734669" y="5562118"/>
            <a:ext cx="3749" cy="308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Connecteur droit 155"/>
          <p:cNvCxnSpPr/>
          <p:nvPr/>
        </p:nvCxnSpPr>
        <p:spPr>
          <a:xfrm flipH="1" flipV="1">
            <a:off x="2473822" y="5570599"/>
            <a:ext cx="3749" cy="3082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 xmlns:a14="http://schemas.microsoft.com/office/drawing/2010/main" Requires="a14">
          <p:sp>
            <p:nvSpPr>
              <p:cNvPr id="159" name="ZoneTexte 158"/>
              <p:cNvSpPr txBox="1"/>
              <p:nvPr/>
            </p:nvSpPr>
            <p:spPr>
              <a:xfrm>
                <a:off x="2378954" y="5076506"/>
                <a:ext cx="868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𝐶𝑒𝑙𝑙𝑢𝑙𝑒</m:t>
                          </m:r>
                        </m:e>
                        <m:sub>
                          <m:r>
                            <a:rPr lang="fr-FR" b="0" i="1" smtClean="0">
                              <a:latin typeface="Cambria Math" panose="02040503050406030204" pitchFamily="18" charset="0"/>
                            </a:rPr>
                            <m:t>0</m:t>
                          </m:r>
                        </m:sub>
                      </m:sSub>
                    </m:oMath>
                  </m:oMathPara>
                </a14:m>
                <a:endParaRPr lang="fr-FR" dirty="0"/>
              </a:p>
            </p:txBody>
          </p:sp>
        </mc:Choice>
        <mc:Fallback>
          <p:sp>
            <p:nvSpPr>
              <p:cNvPr id="159" name="ZoneTexte 158"/>
              <p:cNvSpPr txBox="1">
                <a:spLocks noRot="1" noChangeAspect="1" noMove="1" noResize="1" noEditPoints="1" noAdjustHandles="1" noChangeArrowheads="1" noChangeShapeType="1" noTextEdit="1"/>
              </p:cNvSpPr>
              <p:nvPr/>
            </p:nvSpPr>
            <p:spPr>
              <a:xfrm>
                <a:off x="2378954" y="5076506"/>
                <a:ext cx="868443" cy="276999"/>
              </a:xfrm>
              <a:prstGeom prst="rect">
                <a:avLst/>
              </a:prstGeom>
              <a:blipFill>
                <a:blip r:embed="rId12"/>
                <a:stretch>
                  <a:fillRect l="-6294" r="-2797" b="-1555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60" name="ZoneTexte 159"/>
              <p:cNvSpPr txBox="1"/>
              <p:nvPr/>
            </p:nvSpPr>
            <p:spPr>
              <a:xfrm>
                <a:off x="4601108" y="5091075"/>
                <a:ext cx="8631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𝐶𝑒𝑙𝑙𝑢𝑙𝑒</m:t>
                          </m:r>
                        </m:e>
                        <m:sub>
                          <m:r>
                            <a:rPr lang="fr-FR" b="0" i="1" smtClean="0">
                              <a:latin typeface="Cambria Math" panose="02040503050406030204" pitchFamily="18" charset="0"/>
                            </a:rPr>
                            <m:t>1</m:t>
                          </m:r>
                        </m:sub>
                      </m:sSub>
                    </m:oMath>
                  </m:oMathPara>
                </a14:m>
                <a:endParaRPr lang="fr-FR" dirty="0"/>
              </a:p>
            </p:txBody>
          </p:sp>
        </mc:Choice>
        <mc:Fallback>
          <p:sp>
            <p:nvSpPr>
              <p:cNvPr id="160" name="ZoneTexte 159"/>
              <p:cNvSpPr txBox="1">
                <a:spLocks noRot="1" noChangeAspect="1" noMove="1" noResize="1" noEditPoints="1" noAdjustHandles="1" noChangeArrowheads="1" noChangeShapeType="1" noTextEdit="1"/>
              </p:cNvSpPr>
              <p:nvPr/>
            </p:nvSpPr>
            <p:spPr>
              <a:xfrm>
                <a:off x="4601108" y="5091075"/>
                <a:ext cx="863120" cy="276999"/>
              </a:xfrm>
              <a:prstGeom prst="rect">
                <a:avLst/>
              </a:prstGeom>
              <a:blipFill>
                <a:blip r:embed="rId13"/>
                <a:stretch>
                  <a:fillRect l="-6383" r="-2837" b="-15217"/>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61" name="ZoneTexte 160"/>
              <p:cNvSpPr txBox="1"/>
              <p:nvPr/>
            </p:nvSpPr>
            <p:spPr>
              <a:xfrm>
                <a:off x="9671489" y="5090791"/>
                <a:ext cx="8825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𝐶𝑒𝑙𝑙𝑢𝑙𝑒</m:t>
                          </m:r>
                        </m:e>
                        <m:sub>
                          <m:r>
                            <a:rPr lang="fr-FR" b="0" i="1" smtClean="0">
                              <a:latin typeface="Cambria Math" panose="02040503050406030204" pitchFamily="18" charset="0"/>
                            </a:rPr>
                            <m:t>𝑛</m:t>
                          </m:r>
                        </m:sub>
                      </m:sSub>
                    </m:oMath>
                  </m:oMathPara>
                </a14:m>
                <a:endParaRPr lang="fr-FR" dirty="0"/>
              </a:p>
            </p:txBody>
          </p:sp>
        </mc:Choice>
        <mc:Fallback>
          <p:sp>
            <p:nvSpPr>
              <p:cNvPr id="161" name="ZoneTexte 160"/>
              <p:cNvSpPr txBox="1">
                <a:spLocks noRot="1" noChangeAspect="1" noMove="1" noResize="1" noEditPoints="1" noAdjustHandles="1" noChangeArrowheads="1" noChangeShapeType="1" noTextEdit="1"/>
              </p:cNvSpPr>
              <p:nvPr/>
            </p:nvSpPr>
            <p:spPr>
              <a:xfrm>
                <a:off x="9671489" y="5090791"/>
                <a:ext cx="882549" cy="276999"/>
              </a:xfrm>
              <a:prstGeom prst="rect">
                <a:avLst/>
              </a:prstGeom>
              <a:blipFill>
                <a:blip r:embed="rId14"/>
                <a:stretch>
                  <a:fillRect l="-6250" r="-1389" b="-10870"/>
                </a:stretch>
              </a:blipFill>
            </p:spPr>
            <p:txBody>
              <a:bodyPr/>
              <a:lstStyle/>
              <a:p>
                <a:r>
                  <a:rPr lang="fr-FR">
                    <a:noFill/>
                  </a:rPr>
                  <a:t> </a:t>
                </a:r>
              </a:p>
            </p:txBody>
          </p:sp>
        </mc:Fallback>
      </mc:AlternateContent>
      <p:grpSp>
        <p:nvGrpSpPr>
          <p:cNvPr id="162" name="Groupe 161"/>
          <p:cNvGrpSpPr/>
          <p:nvPr/>
        </p:nvGrpSpPr>
        <p:grpSpPr>
          <a:xfrm>
            <a:off x="1612775" y="1349236"/>
            <a:ext cx="9667801" cy="2952067"/>
            <a:chOff x="1612126" y="2080452"/>
            <a:chExt cx="9667801" cy="2952067"/>
          </a:xfrm>
        </p:grpSpPr>
        <p:sp>
          <p:nvSpPr>
            <p:cNvPr id="163" name="ZoneTexte 162"/>
            <p:cNvSpPr txBox="1"/>
            <p:nvPr/>
          </p:nvSpPr>
          <p:spPr>
            <a:xfrm>
              <a:off x="7144120" y="3145521"/>
              <a:ext cx="1640699" cy="369332"/>
            </a:xfrm>
            <a:prstGeom prst="rect">
              <a:avLst/>
            </a:prstGeom>
            <a:noFill/>
          </p:spPr>
          <p:txBody>
            <a:bodyPr wrap="square" rtlCol="0">
              <a:spAutoFit/>
            </a:bodyPr>
            <a:lstStyle/>
            <a:p>
              <a:r>
                <a:rPr lang="fr-FR" dirty="0" smtClean="0"/>
                <a:t>***</a:t>
              </a:r>
              <a:endParaRPr lang="fr-FR" dirty="0"/>
            </a:p>
          </p:txBody>
        </p:sp>
        <p:cxnSp>
          <p:nvCxnSpPr>
            <p:cNvPr id="164" name="Connecteur droit 163"/>
            <p:cNvCxnSpPr/>
            <p:nvPr/>
          </p:nvCxnSpPr>
          <p:spPr>
            <a:xfrm>
              <a:off x="1612126" y="3154813"/>
              <a:ext cx="9498274" cy="0"/>
            </a:xfrm>
            <a:prstGeom prst="line">
              <a:avLst/>
            </a:prstGeom>
          </p:spPr>
          <p:style>
            <a:lnRef idx="1">
              <a:schemeClr val="accent1"/>
            </a:lnRef>
            <a:fillRef idx="0">
              <a:schemeClr val="accent1"/>
            </a:fillRef>
            <a:effectRef idx="0">
              <a:schemeClr val="accent1"/>
            </a:effectRef>
            <a:fontRef idx="minor">
              <a:schemeClr val="tx1"/>
            </a:fontRef>
          </p:style>
        </p:cxnSp>
        <p:sp>
          <p:nvSpPr>
            <p:cNvPr id="165" name="Rectangle à coins arrondis 164"/>
            <p:cNvSpPr/>
            <p:nvPr/>
          </p:nvSpPr>
          <p:spPr>
            <a:xfrm>
              <a:off x="2109400" y="2876074"/>
              <a:ext cx="1130803" cy="6387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sp>
          <p:nvSpPr>
            <p:cNvPr id="166" name="Rectangle à coins arrondis 165"/>
            <p:cNvSpPr/>
            <p:nvPr/>
          </p:nvSpPr>
          <p:spPr>
            <a:xfrm>
              <a:off x="4315500" y="2876074"/>
              <a:ext cx="1130803" cy="6387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sp>
          <p:nvSpPr>
            <p:cNvPr id="167" name="Rectangle à coins arrondis 166"/>
            <p:cNvSpPr/>
            <p:nvPr/>
          </p:nvSpPr>
          <p:spPr>
            <a:xfrm>
              <a:off x="9382208" y="2876073"/>
              <a:ext cx="1130803" cy="6387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mc:AlternateContent xmlns:mc="http://schemas.openxmlformats.org/markup-compatibility/2006">
          <mc:Choice xmlns="" xmlns:a14="http://schemas.microsoft.com/office/drawing/2010/main" Requires="a14">
            <p:sp>
              <p:nvSpPr>
                <p:cNvPr id="168" name="ZoneTexte 167"/>
                <p:cNvSpPr txBox="1"/>
                <p:nvPr/>
              </p:nvSpPr>
              <p:spPr>
                <a:xfrm>
                  <a:off x="1743996" y="2851999"/>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0</m:t>
                            </m:r>
                          </m:sub>
                        </m:sSub>
                      </m:oMath>
                    </m:oMathPara>
                  </a14:m>
                  <a:endParaRPr lang="fr-FR" dirty="0"/>
                </a:p>
              </p:txBody>
            </p:sp>
          </mc:Choice>
          <mc:Fallback>
            <p:sp>
              <p:nvSpPr>
                <p:cNvPr id="168" name="ZoneTexte 167"/>
                <p:cNvSpPr txBox="1">
                  <a:spLocks noRot="1" noChangeAspect="1" noMove="1" noResize="1" noEditPoints="1" noAdjustHandles="1" noChangeArrowheads="1" noChangeShapeType="1" noTextEdit="1"/>
                </p:cNvSpPr>
                <p:nvPr/>
              </p:nvSpPr>
              <p:spPr>
                <a:xfrm>
                  <a:off x="1743996" y="2851999"/>
                  <a:ext cx="288477" cy="276999"/>
                </a:xfrm>
                <a:prstGeom prst="rect">
                  <a:avLst/>
                </a:prstGeom>
                <a:blipFill>
                  <a:blip r:embed="rId15"/>
                  <a:stretch>
                    <a:fillRect l="-20833" r="-6250" b="-1555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69" name="ZoneTexte 168"/>
                <p:cNvSpPr txBox="1"/>
                <p:nvPr/>
              </p:nvSpPr>
              <p:spPr>
                <a:xfrm>
                  <a:off x="3944873" y="2851998"/>
                  <a:ext cx="283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1</m:t>
                            </m:r>
                          </m:sub>
                        </m:sSub>
                      </m:oMath>
                    </m:oMathPara>
                  </a14:m>
                  <a:endParaRPr lang="fr-FR" dirty="0"/>
                </a:p>
              </p:txBody>
            </p:sp>
          </mc:Choice>
          <mc:Fallback>
            <p:sp>
              <p:nvSpPr>
                <p:cNvPr id="169" name="ZoneTexte 168"/>
                <p:cNvSpPr txBox="1">
                  <a:spLocks noRot="1" noChangeAspect="1" noMove="1" noResize="1" noEditPoints="1" noAdjustHandles="1" noChangeArrowheads="1" noChangeShapeType="1" noTextEdit="1"/>
                </p:cNvSpPr>
                <p:nvPr/>
              </p:nvSpPr>
              <p:spPr>
                <a:xfrm>
                  <a:off x="3944873" y="2851998"/>
                  <a:ext cx="283154" cy="276999"/>
                </a:xfrm>
                <a:prstGeom prst="rect">
                  <a:avLst/>
                </a:prstGeom>
                <a:blipFill>
                  <a:blip r:embed="rId16"/>
                  <a:stretch>
                    <a:fillRect l="-21277" r="-6383" b="-1555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70" name="ZoneTexte 169"/>
                <p:cNvSpPr txBox="1"/>
                <p:nvPr/>
              </p:nvSpPr>
              <p:spPr>
                <a:xfrm>
                  <a:off x="9022168" y="2815310"/>
                  <a:ext cx="302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b="0" i="1" smtClean="0">
                                <a:latin typeface="Cambria Math" panose="02040503050406030204" pitchFamily="18" charset="0"/>
                              </a:rPr>
                              <m:t>𝑛</m:t>
                            </m:r>
                          </m:sub>
                        </m:sSub>
                      </m:oMath>
                    </m:oMathPara>
                  </a14:m>
                  <a:endParaRPr lang="fr-FR" dirty="0"/>
                </a:p>
              </p:txBody>
            </p:sp>
          </mc:Choice>
          <mc:Fallback>
            <p:sp>
              <p:nvSpPr>
                <p:cNvPr id="170" name="ZoneTexte 169"/>
                <p:cNvSpPr txBox="1">
                  <a:spLocks noRot="1" noChangeAspect="1" noMove="1" noResize="1" noEditPoints="1" noAdjustHandles="1" noChangeArrowheads="1" noChangeShapeType="1" noTextEdit="1"/>
                </p:cNvSpPr>
                <p:nvPr/>
              </p:nvSpPr>
              <p:spPr>
                <a:xfrm>
                  <a:off x="9022168" y="2815310"/>
                  <a:ext cx="302583" cy="276999"/>
                </a:xfrm>
                <a:prstGeom prst="rect">
                  <a:avLst/>
                </a:prstGeom>
                <a:blipFill>
                  <a:blip r:embed="rId17"/>
                  <a:stretch>
                    <a:fillRect l="-20000" r="-2000" b="-11111"/>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71" name="Rectangle 170"/>
                <p:cNvSpPr/>
                <p:nvPr/>
              </p:nvSpPr>
              <p:spPr>
                <a:xfrm>
                  <a:off x="1792127" y="4072735"/>
                  <a:ext cx="2154500" cy="285591"/>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bSup>
                          <m:sSubSupPr>
                            <m:ctrlPr>
                              <a:rPr lang="fr-FR" sz="1200" i="1" smtClean="0">
                                <a:solidFill>
                                  <a:srgbClr val="C00000"/>
                                </a:solidFill>
                                <a:latin typeface="Cambria Math" panose="02040503050406030204" pitchFamily="18" charset="0"/>
                              </a:rPr>
                            </m:ctrlPr>
                          </m:sSubSupPr>
                          <m:e>
                            <m:r>
                              <a:rPr lang="fr-FR" sz="1200" i="1">
                                <a:solidFill>
                                  <a:srgbClr val="C00000"/>
                                </a:solidFill>
                                <a:latin typeface="Cambria Math" panose="02040503050406030204" pitchFamily="18" charset="0"/>
                              </a:rPr>
                              <m:t>𝑊</m:t>
                            </m:r>
                          </m:e>
                          <m:sub>
                            <m:r>
                              <a:rPr lang="fr-FR" sz="1200" i="1">
                                <a:solidFill>
                                  <a:srgbClr val="C00000"/>
                                </a:solidFill>
                                <a:latin typeface="Cambria Math" panose="02040503050406030204" pitchFamily="18" charset="0"/>
                              </a:rPr>
                              <m:t>0</m:t>
                            </m:r>
                          </m:sub>
                          <m:sup>
                            <m:r>
                              <a:rPr lang="fr-FR" sz="1200" i="1">
                                <a:solidFill>
                                  <a:srgbClr val="C00000"/>
                                </a:solidFill>
                                <a:latin typeface="Cambria Math" panose="02040503050406030204" pitchFamily="18" charset="0"/>
                              </a:rPr>
                              <m:t>𝑛𝑒𝑤</m:t>
                            </m:r>
                          </m:sup>
                        </m:sSubSup>
                        <m:r>
                          <a:rPr lang="fr-FR" sz="1200" b="0" i="1" smtClean="0">
                            <a:solidFill>
                              <a:srgbClr val="C00000"/>
                            </a:solidFill>
                            <a:latin typeface="Cambria Math" panose="02040503050406030204" pitchFamily="18" charset="0"/>
                          </a:rPr>
                          <m:t>=</m:t>
                        </m:r>
                        <m:sSubSup>
                          <m:sSubSupPr>
                            <m:ctrlPr>
                              <a:rPr lang="fr-FR" sz="1200" i="1">
                                <a:solidFill>
                                  <a:srgbClr val="C00000"/>
                                </a:solidFill>
                                <a:latin typeface="Cambria Math" panose="02040503050406030204" pitchFamily="18" charset="0"/>
                              </a:rPr>
                            </m:ctrlPr>
                          </m:sSubSupPr>
                          <m:e>
                            <m:r>
                              <a:rPr lang="fr-FR" sz="1200" i="1">
                                <a:solidFill>
                                  <a:srgbClr val="C00000"/>
                                </a:solidFill>
                                <a:latin typeface="Cambria Math" panose="02040503050406030204" pitchFamily="18" charset="0"/>
                              </a:rPr>
                              <m:t>𝑊</m:t>
                            </m:r>
                          </m:e>
                          <m:sub>
                            <m:r>
                              <a:rPr lang="fr-FR" sz="1200" i="1">
                                <a:solidFill>
                                  <a:srgbClr val="C00000"/>
                                </a:solidFill>
                                <a:latin typeface="Cambria Math" panose="02040503050406030204" pitchFamily="18" charset="0"/>
                              </a:rPr>
                              <m:t>0</m:t>
                            </m:r>
                          </m:sub>
                          <m:sup>
                            <m:r>
                              <a:rPr lang="fr-FR" sz="1200" b="0" i="1" smtClean="0">
                                <a:solidFill>
                                  <a:srgbClr val="C00000"/>
                                </a:solidFill>
                                <a:latin typeface="Cambria Math" panose="02040503050406030204" pitchFamily="18" charset="0"/>
                              </a:rPr>
                              <m:t>𝑜𝑙𝑑</m:t>
                            </m:r>
                          </m:sup>
                        </m:sSubSup>
                        <m:r>
                          <a:rPr lang="fr-FR" sz="1200" b="0" i="1" smtClean="0">
                            <a:solidFill>
                              <a:srgbClr val="C00000"/>
                            </a:solidFill>
                            <a:latin typeface="Cambria Math" panose="02040503050406030204" pitchFamily="18" charset="0"/>
                          </a:rPr>
                          <m:t>− </m:t>
                        </m:r>
                        <m:r>
                          <a:rPr lang="fr-FR" sz="1200" b="0" i="1" smtClean="0">
                            <a:solidFill>
                              <a:srgbClr val="C00000"/>
                            </a:solidFill>
                            <a:latin typeface="Cambria Math" panose="02040503050406030204" pitchFamily="18" charset="0"/>
                            <a:ea typeface="Cambria Math" panose="02040503050406030204" pitchFamily="18" charset="0"/>
                          </a:rPr>
                          <m:t>𝛼</m:t>
                        </m:r>
                        <m:r>
                          <a:rPr lang="fr-FR" sz="1200" b="0" i="1" smtClean="0">
                            <a:solidFill>
                              <a:srgbClr val="C00000"/>
                            </a:solidFill>
                            <a:latin typeface="Cambria Math" panose="02040503050406030204" pitchFamily="18" charset="0"/>
                            <a:ea typeface="Cambria Math" panose="02040503050406030204" pitchFamily="18" charset="0"/>
                          </a:rPr>
                          <m:t> × ⅆ</m:t>
                        </m:r>
                        <m:sSubSup>
                          <m:sSubSupPr>
                            <m:ctrlPr>
                              <a:rPr lang="fr-FR" sz="1200" i="1">
                                <a:solidFill>
                                  <a:srgbClr val="C00000"/>
                                </a:solidFill>
                                <a:latin typeface="Cambria Math" panose="02040503050406030204" pitchFamily="18" charset="0"/>
                              </a:rPr>
                            </m:ctrlPr>
                          </m:sSubSupPr>
                          <m:e>
                            <m:r>
                              <a:rPr lang="fr-FR" sz="1200" i="1">
                                <a:solidFill>
                                  <a:srgbClr val="C00000"/>
                                </a:solidFill>
                                <a:latin typeface="Cambria Math" panose="02040503050406030204" pitchFamily="18" charset="0"/>
                              </a:rPr>
                              <m:t>𝑊</m:t>
                            </m:r>
                          </m:e>
                          <m:sub>
                            <m:r>
                              <a:rPr lang="fr-FR" sz="1200" i="1">
                                <a:solidFill>
                                  <a:srgbClr val="C00000"/>
                                </a:solidFill>
                                <a:latin typeface="Cambria Math" panose="02040503050406030204" pitchFamily="18" charset="0"/>
                              </a:rPr>
                              <m:t>0</m:t>
                            </m:r>
                          </m:sub>
                          <m:sup>
                            <m:r>
                              <a:rPr lang="fr-FR" sz="1200" b="0" i="1" smtClean="0">
                                <a:solidFill>
                                  <a:srgbClr val="C00000"/>
                                </a:solidFill>
                                <a:latin typeface="Cambria Math" panose="02040503050406030204" pitchFamily="18" charset="0"/>
                              </a:rPr>
                              <m:t>𝑜𝑙𝑑</m:t>
                            </m:r>
                          </m:sup>
                        </m:sSubSup>
                      </m:oMath>
                    </m:oMathPara>
                  </a14:m>
                  <a:endParaRPr lang="fr-FR" sz="1200" dirty="0">
                    <a:solidFill>
                      <a:srgbClr val="C00000"/>
                    </a:solidFill>
                  </a:endParaRPr>
                </a:p>
              </p:txBody>
            </p:sp>
          </mc:Choice>
          <mc:Fallback>
            <p:sp>
              <p:nvSpPr>
                <p:cNvPr id="171" name="Rectangle 170"/>
                <p:cNvSpPr>
                  <a:spLocks noRot="1" noChangeAspect="1" noMove="1" noResize="1" noEditPoints="1" noAdjustHandles="1" noChangeArrowheads="1" noChangeShapeType="1" noTextEdit="1"/>
                </p:cNvSpPr>
                <p:nvPr/>
              </p:nvSpPr>
              <p:spPr>
                <a:xfrm>
                  <a:off x="1792127" y="4072735"/>
                  <a:ext cx="2154500" cy="285591"/>
                </a:xfrm>
                <a:prstGeom prst="rect">
                  <a:avLst/>
                </a:prstGeom>
                <a:blipFill>
                  <a:blip r:embed="rId18"/>
                  <a:stretch>
                    <a:fillRect/>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72" name="Rectangle 171"/>
                <p:cNvSpPr/>
                <p:nvPr/>
              </p:nvSpPr>
              <p:spPr>
                <a:xfrm>
                  <a:off x="4049579" y="4102088"/>
                  <a:ext cx="2154500" cy="284052"/>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bSup>
                          <m:sSubSupPr>
                            <m:ctrlPr>
                              <a:rPr lang="fr-FR" sz="1200" i="1" smtClean="0">
                                <a:solidFill>
                                  <a:srgbClr val="C00000"/>
                                </a:solidFill>
                                <a:latin typeface="Cambria Math" panose="02040503050406030204" pitchFamily="18" charset="0"/>
                              </a:rPr>
                            </m:ctrlPr>
                          </m:sSubSupPr>
                          <m:e>
                            <m:r>
                              <a:rPr lang="fr-FR" sz="1200" i="1">
                                <a:solidFill>
                                  <a:srgbClr val="C00000"/>
                                </a:solidFill>
                                <a:latin typeface="Cambria Math" panose="02040503050406030204" pitchFamily="18" charset="0"/>
                              </a:rPr>
                              <m:t>𝑊</m:t>
                            </m:r>
                          </m:e>
                          <m:sub>
                            <m:r>
                              <a:rPr lang="fr-FR" sz="1200" b="0" i="1" smtClean="0">
                                <a:solidFill>
                                  <a:srgbClr val="C00000"/>
                                </a:solidFill>
                                <a:latin typeface="Cambria Math" panose="02040503050406030204" pitchFamily="18" charset="0"/>
                              </a:rPr>
                              <m:t>1</m:t>
                            </m:r>
                          </m:sub>
                          <m:sup>
                            <m:r>
                              <a:rPr lang="fr-FR" sz="1200" i="1">
                                <a:solidFill>
                                  <a:srgbClr val="C00000"/>
                                </a:solidFill>
                                <a:latin typeface="Cambria Math" panose="02040503050406030204" pitchFamily="18" charset="0"/>
                              </a:rPr>
                              <m:t>𝑛𝑒𝑤</m:t>
                            </m:r>
                          </m:sup>
                        </m:sSubSup>
                        <m:r>
                          <a:rPr lang="fr-FR" sz="1200" b="0" i="1" smtClean="0">
                            <a:solidFill>
                              <a:srgbClr val="C00000"/>
                            </a:solidFill>
                            <a:latin typeface="Cambria Math" panose="02040503050406030204" pitchFamily="18" charset="0"/>
                          </a:rPr>
                          <m:t>=</m:t>
                        </m:r>
                        <m:sSubSup>
                          <m:sSubSupPr>
                            <m:ctrlPr>
                              <a:rPr lang="fr-FR" sz="1200" i="1">
                                <a:solidFill>
                                  <a:srgbClr val="C00000"/>
                                </a:solidFill>
                                <a:latin typeface="Cambria Math" panose="02040503050406030204" pitchFamily="18" charset="0"/>
                              </a:rPr>
                            </m:ctrlPr>
                          </m:sSubSupPr>
                          <m:e>
                            <m:r>
                              <a:rPr lang="fr-FR" sz="1200" i="1">
                                <a:solidFill>
                                  <a:srgbClr val="C00000"/>
                                </a:solidFill>
                                <a:latin typeface="Cambria Math" panose="02040503050406030204" pitchFamily="18" charset="0"/>
                              </a:rPr>
                              <m:t>𝑊</m:t>
                            </m:r>
                          </m:e>
                          <m:sub>
                            <m:r>
                              <a:rPr lang="fr-FR" sz="1200" b="0" i="1" smtClean="0">
                                <a:solidFill>
                                  <a:srgbClr val="C00000"/>
                                </a:solidFill>
                                <a:latin typeface="Cambria Math" panose="02040503050406030204" pitchFamily="18" charset="0"/>
                              </a:rPr>
                              <m:t>1</m:t>
                            </m:r>
                          </m:sub>
                          <m:sup>
                            <m:r>
                              <a:rPr lang="fr-FR" sz="1200" b="0" i="1" smtClean="0">
                                <a:solidFill>
                                  <a:srgbClr val="C00000"/>
                                </a:solidFill>
                                <a:latin typeface="Cambria Math" panose="02040503050406030204" pitchFamily="18" charset="0"/>
                              </a:rPr>
                              <m:t>𝑜𝑙𝑑</m:t>
                            </m:r>
                          </m:sup>
                        </m:sSubSup>
                        <m:r>
                          <a:rPr lang="fr-FR" sz="1200" b="0" i="1" smtClean="0">
                            <a:solidFill>
                              <a:srgbClr val="C00000"/>
                            </a:solidFill>
                            <a:latin typeface="Cambria Math" panose="02040503050406030204" pitchFamily="18" charset="0"/>
                          </a:rPr>
                          <m:t>− </m:t>
                        </m:r>
                        <m:r>
                          <a:rPr lang="fr-FR" sz="1200" b="0" i="1" smtClean="0">
                            <a:solidFill>
                              <a:srgbClr val="C00000"/>
                            </a:solidFill>
                            <a:latin typeface="Cambria Math" panose="02040503050406030204" pitchFamily="18" charset="0"/>
                            <a:ea typeface="Cambria Math" panose="02040503050406030204" pitchFamily="18" charset="0"/>
                          </a:rPr>
                          <m:t>𝛼</m:t>
                        </m:r>
                        <m:r>
                          <a:rPr lang="fr-FR" sz="1200" b="0" i="1" smtClean="0">
                            <a:solidFill>
                              <a:srgbClr val="C00000"/>
                            </a:solidFill>
                            <a:latin typeface="Cambria Math" panose="02040503050406030204" pitchFamily="18" charset="0"/>
                            <a:ea typeface="Cambria Math" panose="02040503050406030204" pitchFamily="18" charset="0"/>
                          </a:rPr>
                          <m:t> × ⅆ</m:t>
                        </m:r>
                        <m:sSubSup>
                          <m:sSubSupPr>
                            <m:ctrlPr>
                              <a:rPr lang="fr-FR" sz="1200" i="1">
                                <a:solidFill>
                                  <a:srgbClr val="C00000"/>
                                </a:solidFill>
                                <a:latin typeface="Cambria Math" panose="02040503050406030204" pitchFamily="18" charset="0"/>
                              </a:rPr>
                            </m:ctrlPr>
                          </m:sSubSupPr>
                          <m:e>
                            <m:r>
                              <a:rPr lang="fr-FR" sz="1200" i="1">
                                <a:solidFill>
                                  <a:srgbClr val="C00000"/>
                                </a:solidFill>
                                <a:latin typeface="Cambria Math" panose="02040503050406030204" pitchFamily="18" charset="0"/>
                              </a:rPr>
                              <m:t>𝑊</m:t>
                            </m:r>
                          </m:e>
                          <m:sub>
                            <m:r>
                              <a:rPr lang="fr-FR" sz="1200" b="0" i="1" smtClean="0">
                                <a:solidFill>
                                  <a:srgbClr val="C00000"/>
                                </a:solidFill>
                                <a:latin typeface="Cambria Math" panose="02040503050406030204" pitchFamily="18" charset="0"/>
                              </a:rPr>
                              <m:t>1</m:t>
                            </m:r>
                          </m:sub>
                          <m:sup>
                            <m:r>
                              <a:rPr lang="fr-FR" sz="1200" b="0" i="1" smtClean="0">
                                <a:solidFill>
                                  <a:srgbClr val="C00000"/>
                                </a:solidFill>
                                <a:latin typeface="Cambria Math" panose="02040503050406030204" pitchFamily="18" charset="0"/>
                              </a:rPr>
                              <m:t>𝑜𝑙𝑑</m:t>
                            </m:r>
                          </m:sup>
                        </m:sSubSup>
                      </m:oMath>
                    </m:oMathPara>
                  </a14:m>
                  <a:endParaRPr lang="fr-FR" sz="1200" dirty="0">
                    <a:solidFill>
                      <a:srgbClr val="C00000"/>
                    </a:solidFill>
                  </a:endParaRPr>
                </a:p>
              </p:txBody>
            </p:sp>
          </mc:Choice>
          <mc:Fallback>
            <p:sp>
              <p:nvSpPr>
                <p:cNvPr id="172" name="Rectangle 171"/>
                <p:cNvSpPr>
                  <a:spLocks noRot="1" noChangeAspect="1" noMove="1" noResize="1" noEditPoints="1" noAdjustHandles="1" noChangeArrowheads="1" noChangeShapeType="1" noTextEdit="1"/>
                </p:cNvSpPr>
                <p:nvPr/>
              </p:nvSpPr>
              <p:spPr>
                <a:xfrm>
                  <a:off x="4049579" y="4102088"/>
                  <a:ext cx="2154500" cy="284052"/>
                </a:xfrm>
                <a:prstGeom prst="rect">
                  <a:avLst/>
                </a:prstGeom>
                <a:blipFill>
                  <a:blip r:embed="rId19"/>
                  <a:stretch>
                    <a:fillRect/>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73" name="Rectangle 172"/>
                <p:cNvSpPr/>
                <p:nvPr/>
              </p:nvSpPr>
              <p:spPr>
                <a:xfrm>
                  <a:off x="9125427" y="4103340"/>
                  <a:ext cx="2154500" cy="285591"/>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bSup>
                          <m:sSubSupPr>
                            <m:ctrlPr>
                              <a:rPr lang="fr-FR" sz="1200" i="1" smtClean="0">
                                <a:solidFill>
                                  <a:srgbClr val="C00000"/>
                                </a:solidFill>
                                <a:latin typeface="Cambria Math" panose="02040503050406030204" pitchFamily="18" charset="0"/>
                              </a:rPr>
                            </m:ctrlPr>
                          </m:sSubSupPr>
                          <m:e>
                            <m:r>
                              <a:rPr lang="fr-FR" sz="1200" i="1">
                                <a:solidFill>
                                  <a:srgbClr val="C00000"/>
                                </a:solidFill>
                                <a:latin typeface="Cambria Math" panose="02040503050406030204" pitchFamily="18" charset="0"/>
                              </a:rPr>
                              <m:t>𝑊</m:t>
                            </m:r>
                          </m:e>
                          <m:sub>
                            <m:r>
                              <a:rPr lang="fr-FR" sz="1200" b="0" i="1" smtClean="0">
                                <a:solidFill>
                                  <a:srgbClr val="C00000"/>
                                </a:solidFill>
                                <a:latin typeface="Cambria Math" panose="02040503050406030204" pitchFamily="18" charset="0"/>
                              </a:rPr>
                              <m:t>𝑛</m:t>
                            </m:r>
                          </m:sub>
                          <m:sup>
                            <m:r>
                              <a:rPr lang="fr-FR" sz="1200" i="1">
                                <a:solidFill>
                                  <a:srgbClr val="C00000"/>
                                </a:solidFill>
                                <a:latin typeface="Cambria Math" panose="02040503050406030204" pitchFamily="18" charset="0"/>
                              </a:rPr>
                              <m:t>𝑛𝑒𝑤</m:t>
                            </m:r>
                          </m:sup>
                        </m:sSubSup>
                        <m:r>
                          <a:rPr lang="fr-FR" sz="1200" b="0" i="1" smtClean="0">
                            <a:solidFill>
                              <a:srgbClr val="C00000"/>
                            </a:solidFill>
                            <a:latin typeface="Cambria Math" panose="02040503050406030204" pitchFamily="18" charset="0"/>
                          </a:rPr>
                          <m:t>=</m:t>
                        </m:r>
                        <m:sSubSup>
                          <m:sSubSupPr>
                            <m:ctrlPr>
                              <a:rPr lang="fr-FR" sz="1200" i="1">
                                <a:solidFill>
                                  <a:srgbClr val="C00000"/>
                                </a:solidFill>
                                <a:latin typeface="Cambria Math" panose="02040503050406030204" pitchFamily="18" charset="0"/>
                              </a:rPr>
                            </m:ctrlPr>
                          </m:sSubSupPr>
                          <m:e>
                            <m:r>
                              <a:rPr lang="fr-FR" sz="1200" i="1">
                                <a:solidFill>
                                  <a:srgbClr val="C00000"/>
                                </a:solidFill>
                                <a:latin typeface="Cambria Math" panose="02040503050406030204" pitchFamily="18" charset="0"/>
                              </a:rPr>
                              <m:t>𝑊</m:t>
                            </m:r>
                          </m:e>
                          <m:sub>
                            <m:r>
                              <a:rPr lang="fr-FR" sz="1200" i="1">
                                <a:solidFill>
                                  <a:srgbClr val="C00000"/>
                                </a:solidFill>
                                <a:latin typeface="Cambria Math" panose="02040503050406030204" pitchFamily="18" charset="0"/>
                              </a:rPr>
                              <m:t>0</m:t>
                            </m:r>
                          </m:sub>
                          <m:sup>
                            <m:r>
                              <a:rPr lang="fr-FR" sz="1200" b="0" i="1" smtClean="0">
                                <a:solidFill>
                                  <a:srgbClr val="C00000"/>
                                </a:solidFill>
                                <a:latin typeface="Cambria Math" panose="02040503050406030204" pitchFamily="18" charset="0"/>
                              </a:rPr>
                              <m:t>𝑜𝑙𝑑</m:t>
                            </m:r>
                          </m:sup>
                        </m:sSubSup>
                        <m:r>
                          <a:rPr lang="fr-FR" sz="1200" b="0" i="1" smtClean="0">
                            <a:solidFill>
                              <a:srgbClr val="C00000"/>
                            </a:solidFill>
                            <a:latin typeface="Cambria Math" panose="02040503050406030204" pitchFamily="18" charset="0"/>
                          </a:rPr>
                          <m:t>− </m:t>
                        </m:r>
                        <m:r>
                          <a:rPr lang="fr-FR" sz="1200" b="0" i="1" smtClean="0">
                            <a:solidFill>
                              <a:srgbClr val="C00000"/>
                            </a:solidFill>
                            <a:latin typeface="Cambria Math" panose="02040503050406030204" pitchFamily="18" charset="0"/>
                            <a:ea typeface="Cambria Math" panose="02040503050406030204" pitchFamily="18" charset="0"/>
                          </a:rPr>
                          <m:t>𝛼</m:t>
                        </m:r>
                        <m:r>
                          <a:rPr lang="fr-FR" sz="1200" b="0" i="1" smtClean="0">
                            <a:solidFill>
                              <a:srgbClr val="C00000"/>
                            </a:solidFill>
                            <a:latin typeface="Cambria Math" panose="02040503050406030204" pitchFamily="18" charset="0"/>
                            <a:ea typeface="Cambria Math" panose="02040503050406030204" pitchFamily="18" charset="0"/>
                          </a:rPr>
                          <m:t> × ⅆ</m:t>
                        </m:r>
                        <m:sSubSup>
                          <m:sSubSupPr>
                            <m:ctrlPr>
                              <a:rPr lang="fr-FR" sz="1200" i="1">
                                <a:solidFill>
                                  <a:srgbClr val="C00000"/>
                                </a:solidFill>
                                <a:latin typeface="Cambria Math" panose="02040503050406030204" pitchFamily="18" charset="0"/>
                              </a:rPr>
                            </m:ctrlPr>
                          </m:sSubSupPr>
                          <m:e>
                            <m:r>
                              <a:rPr lang="fr-FR" sz="1200" i="1">
                                <a:solidFill>
                                  <a:srgbClr val="C00000"/>
                                </a:solidFill>
                                <a:latin typeface="Cambria Math" panose="02040503050406030204" pitchFamily="18" charset="0"/>
                              </a:rPr>
                              <m:t>𝑊</m:t>
                            </m:r>
                          </m:e>
                          <m:sub>
                            <m:r>
                              <a:rPr lang="fr-FR" sz="1200" b="0" i="1" smtClean="0">
                                <a:solidFill>
                                  <a:srgbClr val="C00000"/>
                                </a:solidFill>
                                <a:latin typeface="Cambria Math" panose="02040503050406030204" pitchFamily="18" charset="0"/>
                              </a:rPr>
                              <m:t>𝑛</m:t>
                            </m:r>
                          </m:sub>
                          <m:sup>
                            <m:r>
                              <a:rPr lang="fr-FR" sz="1200" b="0" i="1" smtClean="0">
                                <a:solidFill>
                                  <a:srgbClr val="C00000"/>
                                </a:solidFill>
                                <a:latin typeface="Cambria Math" panose="02040503050406030204" pitchFamily="18" charset="0"/>
                              </a:rPr>
                              <m:t>𝑜𝑙𝑑</m:t>
                            </m:r>
                          </m:sup>
                        </m:sSubSup>
                      </m:oMath>
                    </m:oMathPara>
                  </a14:m>
                  <a:endParaRPr lang="fr-FR" sz="1200" dirty="0">
                    <a:solidFill>
                      <a:srgbClr val="C00000"/>
                    </a:solidFill>
                  </a:endParaRPr>
                </a:p>
              </p:txBody>
            </p:sp>
          </mc:Choice>
          <mc:Fallback>
            <p:sp>
              <p:nvSpPr>
                <p:cNvPr id="173" name="Rectangle 172"/>
                <p:cNvSpPr>
                  <a:spLocks noRot="1" noChangeAspect="1" noMove="1" noResize="1" noEditPoints="1" noAdjustHandles="1" noChangeArrowheads="1" noChangeShapeType="1" noTextEdit="1"/>
                </p:cNvSpPr>
                <p:nvPr/>
              </p:nvSpPr>
              <p:spPr>
                <a:xfrm>
                  <a:off x="9125427" y="4103340"/>
                  <a:ext cx="2154500" cy="285591"/>
                </a:xfrm>
                <a:prstGeom prst="rect">
                  <a:avLst/>
                </a:prstGeom>
                <a:blipFill>
                  <a:blip r:embed="rId20"/>
                  <a:stretch>
                    <a:fillRect/>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74" name="ZoneTexte 173"/>
                <p:cNvSpPr txBox="1"/>
                <p:nvPr/>
              </p:nvSpPr>
              <p:spPr>
                <a:xfrm>
                  <a:off x="2210503" y="3830939"/>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0</m:t>
                            </m:r>
                          </m:sub>
                        </m:sSub>
                      </m:oMath>
                    </m:oMathPara>
                  </a14:m>
                  <a:endParaRPr lang="fr-FR" dirty="0"/>
                </a:p>
              </p:txBody>
            </p:sp>
          </mc:Choice>
          <mc:Fallback>
            <p:sp>
              <p:nvSpPr>
                <p:cNvPr id="174" name="ZoneTexte 173"/>
                <p:cNvSpPr txBox="1">
                  <a:spLocks noRot="1" noChangeAspect="1" noMove="1" noResize="1" noEditPoints="1" noAdjustHandles="1" noChangeArrowheads="1" noChangeShapeType="1" noTextEdit="1"/>
                </p:cNvSpPr>
                <p:nvPr/>
              </p:nvSpPr>
              <p:spPr>
                <a:xfrm>
                  <a:off x="2210503" y="3830939"/>
                  <a:ext cx="281423" cy="276999"/>
                </a:xfrm>
                <a:prstGeom prst="rect">
                  <a:avLst/>
                </a:prstGeom>
                <a:blipFill>
                  <a:blip r:embed="rId21"/>
                  <a:stretch>
                    <a:fillRect l="-13043" r="-6522" b="-15217"/>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75" name="ZoneTexte 174"/>
                <p:cNvSpPr txBox="1"/>
                <p:nvPr/>
              </p:nvSpPr>
              <p:spPr>
                <a:xfrm>
                  <a:off x="4451747" y="3795656"/>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sub>
                        </m:sSub>
                      </m:oMath>
                    </m:oMathPara>
                  </a14:m>
                  <a:endParaRPr lang="fr-FR" dirty="0"/>
                </a:p>
              </p:txBody>
            </p:sp>
          </mc:Choice>
          <mc:Fallback>
            <p:sp>
              <p:nvSpPr>
                <p:cNvPr id="175" name="ZoneTexte 174"/>
                <p:cNvSpPr txBox="1">
                  <a:spLocks noRot="1" noChangeAspect="1" noMove="1" noResize="1" noEditPoints="1" noAdjustHandles="1" noChangeArrowheads="1" noChangeShapeType="1" noTextEdit="1"/>
                </p:cNvSpPr>
                <p:nvPr/>
              </p:nvSpPr>
              <p:spPr>
                <a:xfrm>
                  <a:off x="4451747" y="3795656"/>
                  <a:ext cx="276101" cy="276999"/>
                </a:xfrm>
                <a:prstGeom prst="rect">
                  <a:avLst/>
                </a:prstGeom>
                <a:blipFill>
                  <a:blip r:embed="rId22"/>
                  <a:stretch>
                    <a:fillRect l="-13043" r="-6522" b="-1555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76" name="ZoneTexte 175"/>
                <p:cNvSpPr txBox="1"/>
                <p:nvPr/>
              </p:nvSpPr>
              <p:spPr>
                <a:xfrm>
                  <a:off x="9480376" y="3809228"/>
                  <a:ext cx="2955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sub>
                        </m:sSub>
                      </m:oMath>
                    </m:oMathPara>
                  </a14:m>
                  <a:endParaRPr lang="fr-FR" dirty="0"/>
                </a:p>
              </p:txBody>
            </p:sp>
          </mc:Choice>
          <mc:Fallback>
            <p:sp>
              <p:nvSpPr>
                <p:cNvPr id="176" name="ZoneTexte 175"/>
                <p:cNvSpPr txBox="1">
                  <a:spLocks noRot="1" noChangeAspect="1" noMove="1" noResize="1" noEditPoints="1" noAdjustHandles="1" noChangeArrowheads="1" noChangeShapeType="1" noTextEdit="1"/>
                </p:cNvSpPr>
                <p:nvPr/>
              </p:nvSpPr>
              <p:spPr>
                <a:xfrm>
                  <a:off x="9480376" y="3809228"/>
                  <a:ext cx="295529" cy="276999"/>
                </a:xfrm>
                <a:prstGeom prst="rect">
                  <a:avLst/>
                </a:prstGeom>
                <a:blipFill>
                  <a:blip r:embed="rId23"/>
                  <a:stretch>
                    <a:fillRect l="-10204" r="-4082" b="-11111"/>
                  </a:stretch>
                </a:blipFill>
              </p:spPr>
              <p:txBody>
                <a:bodyPr/>
                <a:lstStyle/>
                <a:p>
                  <a:r>
                    <a:rPr lang="fr-FR">
                      <a:noFill/>
                    </a:rPr>
                    <a:t> </a:t>
                  </a:r>
                </a:p>
              </p:txBody>
            </p:sp>
          </mc:Fallback>
        </mc:AlternateContent>
        <p:sp>
          <p:nvSpPr>
            <p:cNvPr id="177" name="Rectangle à coins arrondis 176"/>
            <p:cNvSpPr/>
            <p:nvPr/>
          </p:nvSpPr>
          <p:spPr>
            <a:xfrm>
              <a:off x="2109400" y="4676160"/>
              <a:ext cx="1308326" cy="3433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Tend vers 0</a:t>
              </a:r>
              <a:endParaRPr lang="fr-FR" dirty="0"/>
            </a:p>
          </p:txBody>
        </p:sp>
        <p:cxnSp>
          <p:nvCxnSpPr>
            <p:cNvPr id="178" name="Connecteur droit avec flèche 177"/>
            <p:cNvCxnSpPr>
              <a:endCxn id="189" idx="3"/>
            </p:cNvCxnSpPr>
            <p:nvPr/>
          </p:nvCxnSpPr>
          <p:spPr>
            <a:xfrm flipV="1">
              <a:off x="3230135" y="4329139"/>
              <a:ext cx="183361" cy="34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Connecteur droit avec flèche 178"/>
            <p:cNvCxnSpPr>
              <a:endCxn id="190" idx="3"/>
            </p:cNvCxnSpPr>
            <p:nvPr/>
          </p:nvCxnSpPr>
          <p:spPr>
            <a:xfrm flipV="1">
              <a:off x="3240203" y="4369882"/>
              <a:ext cx="2441843" cy="29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0" name="Rectangle à coins arrondis 179"/>
            <p:cNvSpPr/>
            <p:nvPr/>
          </p:nvSpPr>
          <p:spPr>
            <a:xfrm>
              <a:off x="3863248" y="4678711"/>
              <a:ext cx="2967420" cy="34338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Problème Vanishing Gradient</a:t>
              </a:r>
              <a:endParaRPr lang="fr-FR" dirty="0"/>
            </a:p>
          </p:txBody>
        </p:sp>
        <p:sp>
          <p:nvSpPr>
            <p:cNvPr id="181" name="ZoneTexte 180"/>
            <p:cNvSpPr txBox="1"/>
            <p:nvPr/>
          </p:nvSpPr>
          <p:spPr>
            <a:xfrm>
              <a:off x="3500547" y="4663187"/>
              <a:ext cx="316293" cy="369332"/>
            </a:xfrm>
            <a:prstGeom prst="rect">
              <a:avLst/>
            </a:prstGeom>
            <a:noFill/>
          </p:spPr>
          <p:txBody>
            <a:bodyPr wrap="square" rtlCol="0">
              <a:spAutoFit/>
            </a:bodyPr>
            <a:lstStyle/>
            <a:p>
              <a:r>
                <a:rPr lang="fr-FR" b="1" dirty="0" smtClean="0"/>
                <a:t>=</a:t>
              </a:r>
              <a:endParaRPr lang="fr-FR" b="1" dirty="0"/>
            </a:p>
          </p:txBody>
        </p:sp>
        <p:sp>
          <p:nvSpPr>
            <p:cNvPr id="182" name="ZoneTexte 181"/>
            <p:cNvSpPr txBox="1"/>
            <p:nvPr/>
          </p:nvSpPr>
          <p:spPr>
            <a:xfrm>
              <a:off x="9324751" y="2216000"/>
              <a:ext cx="1319509" cy="369332"/>
            </a:xfrm>
            <a:prstGeom prst="rect">
              <a:avLst/>
            </a:prstGeom>
            <a:noFill/>
          </p:spPr>
          <p:txBody>
            <a:bodyPr wrap="square" rtlCol="0">
              <a:spAutoFit/>
            </a:bodyPr>
            <a:lstStyle/>
            <a:p>
              <a:r>
                <a:rPr lang="fr-FR" dirty="0" smtClean="0"/>
                <a:t>Short </a:t>
              </a:r>
              <a:r>
                <a:rPr lang="fr-FR" dirty="0"/>
                <a:t>T</a:t>
              </a:r>
              <a:r>
                <a:rPr lang="fr-FR" dirty="0" smtClean="0"/>
                <a:t>erm</a:t>
              </a:r>
              <a:endParaRPr lang="fr-FR" dirty="0"/>
            </a:p>
          </p:txBody>
        </p:sp>
        <p:sp>
          <p:nvSpPr>
            <p:cNvPr id="183" name="ZoneTexte 182"/>
            <p:cNvSpPr txBox="1"/>
            <p:nvPr/>
          </p:nvSpPr>
          <p:spPr>
            <a:xfrm>
              <a:off x="2024507" y="2235249"/>
              <a:ext cx="1158240" cy="369332"/>
            </a:xfrm>
            <a:prstGeom prst="rect">
              <a:avLst/>
            </a:prstGeom>
            <a:noFill/>
          </p:spPr>
          <p:txBody>
            <a:bodyPr wrap="square" rtlCol="0">
              <a:spAutoFit/>
            </a:bodyPr>
            <a:lstStyle/>
            <a:p>
              <a:r>
                <a:rPr lang="fr-FR" dirty="0" smtClean="0"/>
                <a:t>Long </a:t>
              </a:r>
              <a:r>
                <a:rPr lang="fr-FR" dirty="0"/>
                <a:t>T</a:t>
              </a:r>
              <a:r>
                <a:rPr lang="fr-FR" dirty="0" smtClean="0"/>
                <a:t>erm</a:t>
              </a:r>
              <a:endParaRPr lang="fr-FR" dirty="0"/>
            </a:p>
          </p:txBody>
        </p:sp>
        <p:cxnSp>
          <p:nvCxnSpPr>
            <p:cNvPr id="184" name="Connecteur droit avec flèche 183"/>
            <p:cNvCxnSpPr>
              <a:stCxn id="182" idx="1"/>
              <a:endCxn id="183" idx="3"/>
            </p:cNvCxnSpPr>
            <p:nvPr/>
          </p:nvCxnSpPr>
          <p:spPr>
            <a:xfrm flipH="1">
              <a:off x="3182747" y="2400666"/>
              <a:ext cx="6142004" cy="19249"/>
            </a:xfrm>
            <a:prstGeom prst="straightConnector1">
              <a:avLst/>
            </a:prstGeom>
            <a:ln w="38100">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
          <p:nvSpPr>
            <p:cNvPr id="185" name="ZoneTexte 184"/>
            <p:cNvSpPr txBox="1"/>
            <p:nvPr/>
          </p:nvSpPr>
          <p:spPr>
            <a:xfrm>
              <a:off x="4876517" y="2080452"/>
              <a:ext cx="3908302" cy="307777"/>
            </a:xfrm>
            <a:prstGeom prst="rect">
              <a:avLst/>
            </a:prstGeom>
            <a:noFill/>
          </p:spPr>
          <p:txBody>
            <a:bodyPr wrap="square" rtlCol="0">
              <a:spAutoFit/>
            </a:bodyPr>
            <a:lstStyle/>
            <a:p>
              <a:r>
                <a:rPr lang="fr-FR" sz="1400" dirty="0" smtClean="0">
                  <a:solidFill>
                    <a:srgbClr val="FF0000"/>
                  </a:solidFill>
                </a:rPr>
                <a:t>Ordre de mise à jour des poids «W»</a:t>
              </a:r>
              <a:endParaRPr lang="fr-FR" sz="1400" dirty="0">
                <a:solidFill>
                  <a:srgbClr val="FF0000"/>
                </a:solidFill>
              </a:endParaRPr>
            </a:p>
          </p:txBody>
        </p:sp>
        <p:cxnSp>
          <p:nvCxnSpPr>
            <p:cNvPr id="186" name="Connecteur droit 185"/>
            <p:cNvCxnSpPr>
              <a:stCxn id="176" idx="0"/>
            </p:cNvCxnSpPr>
            <p:nvPr/>
          </p:nvCxnSpPr>
          <p:spPr>
            <a:xfrm flipH="1" flipV="1">
              <a:off x="9624392" y="3501008"/>
              <a:ext cx="3749" cy="308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p:nvCxnSpPr>
          <p:spPr>
            <a:xfrm flipH="1" flipV="1">
              <a:off x="4602771" y="3514021"/>
              <a:ext cx="3749" cy="308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Connecteur droit 187"/>
            <p:cNvCxnSpPr/>
            <p:nvPr/>
          </p:nvCxnSpPr>
          <p:spPr>
            <a:xfrm flipH="1" flipV="1">
              <a:off x="2341924" y="3522502"/>
              <a:ext cx="3749" cy="308220"/>
            </a:xfrm>
            <a:prstGeom prst="line">
              <a:avLst/>
            </a:prstGeom>
          </p:spPr>
          <p:style>
            <a:lnRef idx="1">
              <a:schemeClr val="accent1"/>
            </a:lnRef>
            <a:fillRef idx="0">
              <a:schemeClr val="accent1"/>
            </a:fillRef>
            <a:effectRef idx="0">
              <a:schemeClr val="accent1"/>
            </a:effectRef>
            <a:fontRef idx="minor">
              <a:schemeClr val="tx1"/>
            </a:fontRef>
          </p:style>
        </p:cxnSp>
        <p:sp>
          <p:nvSpPr>
            <p:cNvPr id="189" name="Ellipse 188"/>
            <p:cNvSpPr/>
            <p:nvPr/>
          </p:nvSpPr>
          <p:spPr>
            <a:xfrm>
              <a:off x="3336331" y="3996918"/>
              <a:ext cx="526917" cy="389221"/>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0" name="Ellipse 189"/>
            <p:cNvSpPr/>
            <p:nvPr/>
          </p:nvSpPr>
          <p:spPr>
            <a:xfrm>
              <a:off x="5604881" y="4037661"/>
              <a:ext cx="526917" cy="389221"/>
            </a:xfrm>
            <a:prstGeom prst="ellips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 xmlns:a14="http://schemas.microsoft.com/office/drawing/2010/main" Requires="a14">
            <p:sp>
              <p:nvSpPr>
                <p:cNvPr id="191" name="ZoneTexte 190"/>
                <p:cNvSpPr txBox="1"/>
                <p:nvPr/>
              </p:nvSpPr>
              <p:spPr>
                <a:xfrm>
                  <a:off x="2247056" y="3028409"/>
                  <a:ext cx="8684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𝐶𝑒𝑙𝑙𝑢𝑙𝑒</m:t>
                            </m:r>
                          </m:e>
                          <m:sub>
                            <m:r>
                              <a:rPr lang="fr-FR" b="0" i="1" smtClean="0">
                                <a:latin typeface="Cambria Math" panose="02040503050406030204" pitchFamily="18" charset="0"/>
                              </a:rPr>
                              <m:t>0</m:t>
                            </m:r>
                          </m:sub>
                        </m:sSub>
                      </m:oMath>
                    </m:oMathPara>
                  </a14:m>
                  <a:endParaRPr lang="fr-FR" dirty="0"/>
                </a:p>
              </p:txBody>
            </p:sp>
          </mc:Choice>
          <mc:Fallback>
            <p:sp>
              <p:nvSpPr>
                <p:cNvPr id="191" name="ZoneTexte 190"/>
                <p:cNvSpPr txBox="1">
                  <a:spLocks noRot="1" noChangeAspect="1" noMove="1" noResize="1" noEditPoints="1" noAdjustHandles="1" noChangeArrowheads="1" noChangeShapeType="1" noTextEdit="1"/>
                </p:cNvSpPr>
                <p:nvPr/>
              </p:nvSpPr>
              <p:spPr>
                <a:xfrm>
                  <a:off x="2247056" y="3028409"/>
                  <a:ext cx="868443" cy="276999"/>
                </a:xfrm>
                <a:prstGeom prst="rect">
                  <a:avLst/>
                </a:prstGeom>
                <a:blipFill>
                  <a:blip r:embed="rId24"/>
                  <a:stretch>
                    <a:fillRect l="-6338" r="-2817" b="-1555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92" name="ZoneTexte 191"/>
                <p:cNvSpPr txBox="1"/>
                <p:nvPr/>
              </p:nvSpPr>
              <p:spPr>
                <a:xfrm>
                  <a:off x="4469210" y="3042978"/>
                  <a:ext cx="8631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𝐶𝑒𝑙𝑙𝑢𝑙𝑒</m:t>
                            </m:r>
                          </m:e>
                          <m:sub>
                            <m:r>
                              <a:rPr lang="fr-FR" b="0" i="1" smtClean="0">
                                <a:latin typeface="Cambria Math" panose="02040503050406030204" pitchFamily="18" charset="0"/>
                              </a:rPr>
                              <m:t>1</m:t>
                            </m:r>
                          </m:sub>
                        </m:sSub>
                      </m:oMath>
                    </m:oMathPara>
                  </a14:m>
                  <a:endParaRPr lang="fr-FR" dirty="0"/>
                </a:p>
              </p:txBody>
            </p:sp>
          </mc:Choice>
          <mc:Fallback>
            <p:sp>
              <p:nvSpPr>
                <p:cNvPr id="192" name="ZoneTexte 191"/>
                <p:cNvSpPr txBox="1">
                  <a:spLocks noRot="1" noChangeAspect="1" noMove="1" noResize="1" noEditPoints="1" noAdjustHandles="1" noChangeArrowheads="1" noChangeShapeType="1" noTextEdit="1"/>
                </p:cNvSpPr>
                <p:nvPr/>
              </p:nvSpPr>
              <p:spPr>
                <a:xfrm>
                  <a:off x="4469210" y="3042978"/>
                  <a:ext cx="863120" cy="276999"/>
                </a:xfrm>
                <a:prstGeom prst="rect">
                  <a:avLst/>
                </a:prstGeom>
                <a:blipFill>
                  <a:blip r:embed="rId25"/>
                  <a:stretch>
                    <a:fillRect l="-6338" r="-2817" b="-15217"/>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93" name="ZoneTexte 192"/>
                <p:cNvSpPr txBox="1"/>
                <p:nvPr/>
              </p:nvSpPr>
              <p:spPr>
                <a:xfrm>
                  <a:off x="9539591" y="3042694"/>
                  <a:ext cx="8825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𝐶𝑒𝑙𝑙𝑢𝑙𝑒</m:t>
                            </m:r>
                          </m:e>
                          <m:sub>
                            <m:r>
                              <a:rPr lang="fr-FR" b="0" i="1" smtClean="0">
                                <a:latin typeface="Cambria Math" panose="02040503050406030204" pitchFamily="18" charset="0"/>
                              </a:rPr>
                              <m:t>𝑛</m:t>
                            </m:r>
                          </m:sub>
                        </m:sSub>
                      </m:oMath>
                    </m:oMathPara>
                  </a14:m>
                  <a:endParaRPr lang="fr-FR" dirty="0"/>
                </a:p>
              </p:txBody>
            </p:sp>
          </mc:Choice>
          <mc:Fallback>
            <p:sp>
              <p:nvSpPr>
                <p:cNvPr id="193" name="ZoneTexte 192"/>
                <p:cNvSpPr txBox="1">
                  <a:spLocks noRot="1" noChangeAspect="1" noMove="1" noResize="1" noEditPoints="1" noAdjustHandles="1" noChangeArrowheads="1" noChangeShapeType="1" noTextEdit="1"/>
                </p:cNvSpPr>
                <p:nvPr/>
              </p:nvSpPr>
              <p:spPr>
                <a:xfrm>
                  <a:off x="9539591" y="3042694"/>
                  <a:ext cx="882549" cy="276999"/>
                </a:xfrm>
                <a:prstGeom prst="rect">
                  <a:avLst/>
                </a:prstGeom>
                <a:blipFill>
                  <a:blip r:embed="rId26"/>
                  <a:stretch>
                    <a:fillRect l="-6207" r="-690" b="-10870"/>
                  </a:stretch>
                </a:blipFill>
              </p:spPr>
              <p:txBody>
                <a:bodyPr/>
                <a:lstStyle/>
                <a:p>
                  <a:r>
                    <a:rPr lang="fr-FR">
                      <a:noFill/>
                    </a:rPr>
                    <a:t> </a:t>
                  </a:r>
                </a:p>
              </p:txBody>
            </p:sp>
          </mc:Fallback>
        </mc:AlternateContent>
      </p:grpSp>
      <p:sp>
        <p:nvSpPr>
          <p:cNvPr id="194" name="ZoneTexte 193"/>
          <p:cNvSpPr txBox="1"/>
          <p:nvPr/>
        </p:nvSpPr>
        <p:spPr>
          <a:xfrm>
            <a:off x="1366829" y="4382285"/>
            <a:ext cx="4288609" cy="369332"/>
          </a:xfrm>
          <a:prstGeom prst="rect">
            <a:avLst/>
          </a:prstGeom>
          <a:noFill/>
        </p:spPr>
        <p:txBody>
          <a:bodyPr wrap="square" rtlCol="0">
            <a:spAutoFit/>
          </a:bodyPr>
          <a:lstStyle/>
          <a:p>
            <a:pPr marL="285750" indent="-285750">
              <a:buFont typeface="Wingdings" panose="05000000000000000000" pitchFamily="2" charset="2"/>
              <a:buChar char="ü"/>
            </a:pPr>
            <a:r>
              <a:rPr lang="fr-FR" dirty="0" smtClean="0"/>
              <a:t>Long Short Terme Mimory (LSTM):</a:t>
            </a:r>
            <a:endParaRPr lang="fr-FR" dirty="0"/>
          </a:p>
        </p:txBody>
      </p:sp>
      <mc:AlternateContent xmlns:mc="http://schemas.openxmlformats.org/markup-compatibility/2006">
        <mc:Choice xmlns="" xmlns:a14="http://schemas.microsoft.com/office/drawing/2010/main" Requires="a14">
          <p:sp>
            <p:nvSpPr>
              <p:cNvPr id="197" name="ZoneTexte 196"/>
              <p:cNvSpPr txBox="1"/>
              <p:nvPr/>
            </p:nvSpPr>
            <p:spPr>
              <a:xfrm>
                <a:off x="1888883" y="4886923"/>
                <a:ext cx="2603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𝑐</m:t>
                          </m:r>
                        </m:e>
                        <m:sub>
                          <m:r>
                            <a:rPr lang="fr-FR" b="0" i="1" smtClean="0">
                              <a:latin typeface="Cambria Math" panose="02040503050406030204" pitchFamily="18" charset="0"/>
                            </a:rPr>
                            <m:t>0</m:t>
                          </m:r>
                        </m:sub>
                      </m:sSub>
                    </m:oMath>
                  </m:oMathPara>
                </a14:m>
                <a:endParaRPr lang="fr-FR" dirty="0"/>
              </a:p>
            </p:txBody>
          </p:sp>
        </mc:Choice>
        <mc:Fallback>
          <p:sp>
            <p:nvSpPr>
              <p:cNvPr id="197" name="ZoneTexte 196"/>
              <p:cNvSpPr txBox="1">
                <a:spLocks noRot="1" noChangeAspect="1" noMove="1" noResize="1" noEditPoints="1" noAdjustHandles="1" noChangeArrowheads="1" noChangeShapeType="1" noTextEdit="1"/>
              </p:cNvSpPr>
              <p:nvPr/>
            </p:nvSpPr>
            <p:spPr>
              <a:xfrm>
                <a:off x="1888883" y="4886923"/>
                <a:ext cx="260391" cy="276999"/>
              </a:xfrm>
              <a:prstGeom prst="rect">
                <a:avLst/>
              </a:prstGeom>
              <a:blipFill>
                <a:blip r:embed="rId27"/>
                <a:stretch>
                  <a:fillRect l="-11628" r="-6977" b="-1555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98" name="ZoneTexte 197"/>
              <p:cNvSpPr txBox="1"/>
              <p:nvPr/>
            </p:nvSpPr>
            <p:spPr>
              <a:xfrm>
                <a:off x="4073034" y="4848570"/>
                <a:ext cx="2550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𝑐</m:t>
                          </m:r>
                        </m:e>
                        <m:sub>
                          <m:r>
                            <a:rPr lang="fr-FR" b="0" i="1" smtClean="0">
                              <a:latin typeface="Cambria Math" panose="02040503050406030204" pitchFamily="18" charset="0"/>
                            </a:rPr>
                            <m:t>1</m:t>
                          </m:r>
                        </m:sub>
                      </m:sSub>
                    </m:oMath>
                  </m:oMathPara>
                </a14:m>
                <a:endParaRPr lang="fr-FR" dirty="0"/>
              </a:p>
            </p:txBody>
          </p:sp>
        </mc:Choice>
        <mc:Fallback>
          <p:sp>
            <p:nvSpPr>
              <p:cNvPr id="198" name="ZoneTexte 197"/>
              <p:cNvSpPr txBox="1">
                <a:spLocks noRot="1" noChangeAspect="1" noMove="1" noResize="1" noEditPoints="1" noAdjustHandles="1" noChangeArrowheads="1" noChangeShapeType="1" noTextEdit="1"/>
              </p:cNvSpPr>
              <p:nvPr/>
            </p:nvSpPr>
            <p:spPr>
              <a:xfrm>
                <a:off x="4073034" y="4848570"/>
                <a:ext cx="255070" cy="276999"/>
              </a:xfrm>
              <a:prstGeom prst="rect">
                <a:avLst/>
              </a:prstGeom>
              <a:blipFill>
                <a:blip r:embed="rId28"/>
                <a:stretch>
                  <a:fillRect l="-14286" r="-7143" b="-15217"/>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99" name="ZoneTexte 198"/>
              <p:cNvSpPr txBox="1"/>
              <p:nvPr/>
            </p:nvSpPr>
            <p:spPr>
              <a:xfrm>
                <a:off x="9149697" y="4857018"/>
                <a:ext cx="2744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𝑐</m:t>
                          </m:r>
                        </m:e>
                        <m:sub>
                          <m:r>
                            <a:rPr lang="fr-FR" b="0" i="1" smtClean="0">
                              <a:latin typeface="Cambria Math" panose="02040503050406030204" pitchFamily="18" charset="0"/>
                            </a:rPr>
                            <m:t>𝑛</m:t>
                          </m:r>
                        </m:sub>
                      </m:sSub>
                    </m:oMath>
                  </m:oMathPara>
                </a14:m>
                <a:endParaRPr lang="fr-FR" dirty="0"/>
              </a:p>
            </p:txBody>
          </p:sp>
        </mc:Choice>
        <mc:Fallback>
          <p:sp>
            <p:nvSpPr>
              <p:cNvPr id="199" name="ZoneTexte 198"/>
              <p:cNvSpPr txBox="1">
                <a:spLocks noRot="1" noChangeAspect="1" noMove="1" noResize="1" noEditPoints="1" noAdjustHandles="1" noChangeArrowheads="1" noChangeShapeType="1" noTextEdit="1"/>
              </p:cNvSpPr>
              <p:nvPr/>
            </p:nvSpPr>
            <p:spPr>
              <a:xfrm>
                <a:off x="9149697" y="4857018"/>
                <a:ext cx="274498" cy="276999"/>
              </a:xfrm>
              <a:prstGeom prst="rect">
                <a:avLst/>
              </a:prstGeom>
              <a:blipFill>
                <a:blip r:embed="rId29"/>
                <a:stretch>
                  <a:fillRect l="-13333" b="-11111"/>
                </a:stretch>
              </a:blipFill>
            </p:spPr>
            <p:txBody>
              <a:bodyPr/>
              <a:lstStyle/>
              <a:p>
                <a:r>
                  <a:rPr lang="fr-FR">
                    <a:noFill/>
                  </a:rPr>
                  <a:t> </a:t>
                </a:r>
              </a:p>
            </p:txBody>
          </p:sp>
        </mc:Fallback>
      </mc:AlternateContent>
    </p:spTree>
    <p:custDataLst>
      <p:tags r:id="rId1"/>
    </p:custDataLst>
    <p:extLst>
      <p:ext uri="{BB962C8B-B14F-4D97-AF65-F5344CB8AC3E}">
        <p14:creationId xmlns="" xmlns:p14="http://schemas.microsoft.com/office/powerpoint/2010/main" val="1349355741"/>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129366" y="1086171"/>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smtClean="0">
                <a:solidFill>
                  <a:prstClr val="white"/>
                </a:solidFill>
                <a:latin typeface="Times New Roman" panose="02020603050405020304" pitchFamily="18" charset="0"/>
                <a:cs typeface="Times New Roman" panose="02020603050405020304" pitchFamily="18" charset="0"/>
              </a:rPr>
              <a:t>La Méthode de Prédiction Long Short Term Mimory « LSTM »</a:t>
            </a:r>
            <a:endParaRPr lang="fr-FR" b="1" dirty="0">
              <a:solidFill>
                <a:prstClr val="white"/>
              </a:solidFill>
              <a:latin typeface="Times New Roman" panose="02020603050405020304" pitchFamily="18" charset="0"/>
              <a:cs typeface="Times New Roman" panose="02020603050405020304" pitchFamily="18" charset="0"/>
            </a:endParaRP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91344" y="5882506"/>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Vue globale sur l’orchestration et la méthode de prédiction LSTM</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10</a:t>
              </a:r>
              <a:endParaRPr lang="en-US" sz="1600" dirty="0">
                <a:solidFill>
                  <a:schemeClr val="bg1"/>
                </a:solidFill>
              </a:endParaRPr>
            </a:p>
          </p:txBody>
        </p:sp>
      </p:grpSp>
      <p:grpSp>
        <p:nvGrpSpPr>
          <p:cNvPr id="3" name="Groupe 2"/>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9" name="Rectangle 38"/>
            <p:cNvSpPr/>
            <p:nvPr/>
          </p:nvSpPr>
          <p:spPr>
            <a:xfrm>
              <a:off x="6528645"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Conception</a:t>
              </a:r>
              <a:endParaRPr lang="fr-FR" sz="1400" dirty="0"/>
            </a:p>
          </p:txBody>
        </p:sp>
        <p:sp>
          <p:nvSpPr>
            <p:cNvPr id="40" name="Rectangle 39"/>
            <p:cNvSpPr/>
            <p:nvPr/>
          </p:nvSpPr>
          <p:spPr>
            <a:xfrm>
              <a:off x="8040216"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Tests - Résultats</a:t>
              </a:r>
              <a:endParaRPr lang="fr-FR" sz="1400" dirty="0"/>
            </a:p>
          </p:txBody>
        </p:sp>
      </p:grpSp>
      <p:grpSp>
        <p:nvGrpSpPr>
          <p:cNvPr id="41" name="Groupe 40"/>
          <p:cNvGrpSpPr/>
          <p:nvPr/>
        </p:nvGrpSpPr>
        <p:grpSpPr>
          <a:xfrm>
            <a:off x="196324" y="5015724"/>
            <a:ext cx="398856" cy="336811"/>
            <a:chOff x="0" y="3352837"/>
            <a:chExt cx="398856" cy="336811"/>
          </a:xfrm>
        </p:grpSpPr>
        <p:sp>
          <p:nvSpPr>
            <p:cNvPr id="42"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43"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44"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pic>
        <p:nvPicPr>
          <p:cNvPr id="85" name="Image 84"/>
          <p:cNvPicPr>
            <a:picLocks noChangeAspect="1"/>
          </p:cNvPicPr>
          <p:nvPr/>
        </p:nvPicPr>
        <p:blipFill>
          <a:blip r:embed="rId5"/>
          <a:stretch>
            <a:fillRect/>
          </a:stretch>
        </p:blipFill>
        <p:spPr>
          <a:xfrm>
            <a:off x="1350254" y="5912548"/>
            <a:ext cx="1289363" cy="271766"/>
          </a:xfrm>
          <a:prstGeom prst="rect">
            <a:avLst/>
          </a:prstGeom>
        </p:spPr>
      </p:pic>
      <p:sp>
        <p:nvSpPr>
          <p:cNvPr id="214" name="ZoneTexte 213"/>
          <p:cNvSpPr txBox="1"/>
          <p:nvPr/>
        </p:nvSpPr>
        <p:spPr>
          <a:xfrm>
            <a:off x="1062498" y="1014521"/>
            <a:ext cx="4288609" cy="369332"/>
          </a:xfrm>
          <a:prstGeom prst="rect">
            <a:avLst/>
          </a:prstGeom>
          <a:noFill/>
        </p:spPr>
        <p:txBody>
          <a:bodyPr wrap="square" rtlCol="0">
            <a:spAutoFit/>
          </a:bodyPr>
          <a:lstStyle/>
          <a:p>
            <a:pPr marL="285750" indent="-285750">
              <a:buFont typeface="Wingdings" panose="05000000000000000000" pitchFamily="2" charset="2"/>
              <a:buChar char="ü"/>
            </a:pPr>
            <a:r>
              <a:rPr lang="fr-FR" dirty="0" smtClean="0"/>
              <a:t>Une Cellule LSTM:</a:t>
            </a:r>
            <a:endParaRPr lang="fr-FR" dirty="0"/>
          </a:p>
        </p:txBody>
      </p:sp>
      <p:pic>
        <p:nvPicPr>
          <p:cNvPr id="8" name="Image 7"/>
          <p:cNvPicPr>
            <a:picLocks noChangeAspect="1"/>
          </p:cNvPicPr>
          <p:nvPr/>
        </p:nvPicPr>
        <p:blipFill>
          <a:blip r:embed="rId6"/>
          <a:stretch>
            <a:fillRect/>
          </a:stretch>
        </p:blipFill>
        <p:spPr>
          <a:xfrm>
            <a:off x="839416" y="1706485"/>
            <a:ext cx="5573840" cy="3683989"/>
          </a:xfrm>
          <a:prstGeom prst="rect">
            <a:avLst/>
          </a:prstGeom>
        </p:spPr>
      </p:pic>
      <p:sp>
        <p:nvSpPr>
          <p:cNvPr id="4" name="ZoneTexte 3"/>
          <p:cNvSpPr txBox="1"/>
          <p:nvPr/>
        </p:nvSpPr>
        <p:spPr>
          <a:xfrm>
            <a:off x="5637007" y="2974489"/>
            <a:ext cx="65" cy="276999"/>
          </a:xfrm>
          <a:prstGeom prst="rect">
            <a:avLst/>
          </a:prstGeom>
          <a:noFill/>
        </p:spPr>
        <p:txBody>
          <a:bodyPr wrap="none" lIns="0" tIns="0" rIns="0" bIns="0" rtlCol="0">
            <a:spAutoFit/>
          </a:bodyPr>
          <a:lstStyle/>
          <a:p>
            <a:endParaRPr lang="fr-FR" dirty="0"/>
          </a:p>
        </p:txBody>
      </p:sp>
      <p:grpSp>
        <p:nvGrpSpPr>
          <p:cNvPr id="13" name="Groupe 12"/>
          <p:cNvGrpSpPr/>
          <p:nvPr/>
        </p:nvGrpSpPr>
        <p:grpSpPr>
          <a:xfrm>
            <a:off x="6521691" y="1102076"/>
            <a:ext cx="4976427" cy="1597686"/>
            <a:chOff x="7040358" y="1100079"/>
            <a:chExt cx="4976427" cy="1597686"/>
          </a:xfrm>
        </p:grpSpPr>
        <mc:AlternateContent xmlns:mc="http://schemas.openxmlformats.org/markup-compatibility/2006">
          <mc:Choice xmlns="" xmlns:a14="http://schemas.microsoft.com/office/drawing/2010/main" Requires="a14">
            <p:sp>
              <p:nvSpPr>
                <p:cNvPr id="5" name="ZoneTexte 4"/>
                <p:cNvSpPr txBox="1"/>
                <p:nvPr/>
              </p:nvSpPr>
              <p:spPr>
                <a:xfrm>
                  <a:off x="7040358" y="1421144"/>
                  <a:ext cx="4055149" cy="29924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i="1">
                              <a:latin typeface="Cambria Math" panose="02040503050406030204" pitchFamily="18" charset="0"/>
                            </a:rPr>
                            <m:t>𝑡</m:t>
                          </m:r>
                        </m:sub>
                      </m:sSub>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𝑊</m:t>
                          </m:r>
                        </m:e>
                        <m:sub>
                          <m:r>
                            <a:rPr lang="fr-FR" b="0" i="1" smtClean="0">
                              <a:latin typeface="Cambria Math" panose="02040503050406030204" pitchFamily="18" charset="0"/>
                            </a:rPr>
                            <m:t>h𝑓</m:t>
                          </m:r>
                          <m:r>
                            <a:rPr lang="fr-FR" b="0" i="1" smtClean="0">
                              <a:latin typeface="Cambria Math" panose="02040503050406030204" pitchFamily="18" charset="0"/>
                            </a:rPr>
                            <m:t> </m:t>
                          </m:r>
                        </m:sub>
                      </m:sSub>
                      <m:r>
                        <a:rPr lang="fr-FR"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𝑡</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𝑊</m:t>
                          </m:r>
                        </m:e>
                        <m:sub>
                          <m:r>
                            <a:rPr lang="fr-FR" b="0" i="1" smtClean="0">
                              <a:latin typeface="Cambria Math" panose="02040503050406030204" pitchFamily="18" charset="0"/>
                            </a:rPr>
                            <m:t>𝑥𝑓</m:t>
                          </m:r>
                        </m:sub>
                      </m:sSub>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𝑥</m:t>
                          </m:r>
                        </m:e>
                        <m:sub>
                          <m:r>
                            <a:rPr lang="fr-FR" i="1">
                              <a:latin typeface="Cambria Math" panose="02040503050406030204" pitchFamily="18" charset="0"/>
                            </a:rPr>
                            <m:t>𝑡</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𝑏</m:t>
                          </m:r>
                        </m:e>
                        <m:sub>
                          <m:r>
                            <a:rPr lang="fr-FR" b="0" i="1" smtClean="0">
                              <a:latin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a14:m>
                  <a:endParaRPr lang="fr-FR" dirty="0"/>
                </a:p>
              </p:txBody>
            </p:sp>
          </mc:Choice>
          <mc:Fallback>
            <p:sp>
              <p:nvSpPr>
                <p:cNvPr id="5" name="ZoneTexte 4"/>
                <p:cNvSpPr txBox="1">
                  <a:spLocks noRot="1" noChangeAspect="1" noMove="1" noResize="1" noEditPoints="1" noAdjustHandles="1" noChangeArrowheads="1" noChangeShapeType="1" noTextEdit="1"/>
                </p:cNvSpPr>
                <p:nvPr/>
              </p:nvSpPr>
              <p:spPr>
                <a:xfrm>
                  <a:off x="7040358" y="1421144"/>
                  <a:ext cx="4055149" cy="299249"/>
                </a:xfrm>
                <a:prstGeom prst="rect">
                  <a:avLst/>
                </a:prstGeom>
                <a:blipFill>
                  <a:blip r:embed="rId7"/>
                  <a:stretch>
                    <a:fillRect l="-3308" t="-18000" r="-602" b="-32000"/>
                  </a:stretch>
                </a:blipFill>
              </p:spPr>
              <p:txBody>
                <a:bodyPr/>
                <a:lstStyle/>
                <a:p>
                  <a:r>
                    <a:rPr lang="fr-FR">
                      <a:noFill/>
                    </a:rPr>
                    <a:t> </a:t>
                  </a:r>
                </a:p>
              </p:txBody>
            </p:sp>
          </mc:Fallback>
        </mc:AlternateContent>
        <p:sp>
          <p:nvSpPr>
            <p:cNvPr id="7" name="ZoneTexte 6"/>
            <p:cNvSpPr txBox="1"/>
            <p:nvPr/>
          </p:nvSpPr>
          <p:spPr>
            <a:xfrm>
              <a:off x="7116750" y="1100079"/>
              <a:ext cx="2021259" cy="369332"/>
            </a:xfrm>
            <a:prstGeom prst="rect">
              <a:avLst/>
            </a:prstGeom>
            <a:noFill/>
          </p:spPr>
          <p:txBody>
            <a:bodyPr wrap="none" rtlCol="0">
              <a:spAutoFit/>
            </a:bodyPr>
            <a:lstStyle/>
            <a:p>
              <a:pPr marL="285750" indent="-285750">
                <a:buFont typeface="Wingdings" panose="05000000000000000000" pitchFamily="2" charset="2"/>
                <a:buChar char="Ø"/>
              </a:pPr>
              <a:r>
                <a:rPr lang="fr-FR" b="1" dirty="0" smtClean="0"/>
                <a:t>La Porte d’oubli:</a:t>
              </a:r>
              <a:endParaRPr lang="fr-FR" b="1" dirty="0"/>
            </a:p>
          </p:txBody>
        </p:sp>
        <p:sp>
          <p:nvSpPr>
            <p:cNvPr id="11" name="Rectangle 10"/>
            <p:cNvSpPr/>
            <p:nvPr/>
          </p:nvSpPr>
          <p:spPr>
            <a:xfrm>
              <a:off x="10824907" y="1350230"/>
              <a:ext cx="601447" cy="369332"/>
            </a:xfrm>
            <a:prstGeom prst="rect">
              <a:avLst/>
            </a:prstGeom>
          </p:spPr>
          <p:txBody>
            <a:bodyPr wrap="none">
              <a:spAutoFit/>
            </a:bodyPr>
            <a:lstStyle/>
            <a:p>
              <a:r>
                <a:rPr lang="fr-FR" dirty="0" smtClean="0"/>
                <a:t>, où:</a:t>
              </a:r>
              <a:endParaRPr lang="fr-FR" dirty="0"/>
            </a:p>
          </p:txBody>
        </p:sp>
        <mc:AlternateContent xmlns:mc="http://schemas.openxmlformats.org/markup-compatibility/2006">
          <mc:Choice xmlns="" xmlns:a14="http://schemas.microsoft.com/office/drawing/2010/main" Requires="a14">
            <p:sp>
              <p:nvSpPr>
                <p:cNvPr id="52" name="ZoneTexte 51"/>
                <p:cNvSpPr txBox="1"/>
                <p:nvPr/>
              </p:nvSpPr>
              <p:spPr>
                <a:xfrm>
                  <a:off x="7040358" y="1745619"/>
                  <a:ext cx="2245936"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fr-FR" b="0" i="1" smtClean="0">
                          <a:latin typeface="Cambria Math" panose="02040503050406030204" pitchFamily="18" charset="0"/>
                          <a:ea typeface="Cambria Math" panose="02040503050406030204" pitchFamily="18" charset="0"/>
                        </a:rPr>
                        <m:t>𝜎</m:t>
                      </m:r>
                      <m:d>
                        <m:dPr>
                          <m:ctrlPr>
                            <a:rPr lang="fr-FR" b="0" i="1" smtClean="0">
                              <a:latin typeface="Cambria Math" panose="02040503050406030204" pitchFamily="18" charset="0"/>
                              <a:ea typeface="Cambria Math" panose="02040503050406030204" pitchFamily="18" charset="0"/>
                            </a:rPr>
                          </m:ctrlPr>
                        </m:dPr>
                        <m:e>
                          <m:r>
                            <a:rPr lang="fr-FR" i="1" smtClean="0">
                              <a:latin typeface="Cambria Math" panose="02040503050406030204" pitchFamily="18" charset="0"/>
                            </a:rPr>
                            <m:t>𝑥</m:t>
                          </m:r>
                        </m:e>
                      </m:d>
                      <m:r>
                        <a:rPr lang="fr-FR" b="0" i="1" smtClean="0">
                          <a:latin typeface="Cambria Math" panose="02040503050406030204" pitchFamily="18" charset="0"/>
                          <a:ea typeface="Cambria Math" panose="02040503050406030204" pitchFamily="18" charset="0"/>
                        </a:rPr>
                        <m:t>=1/(1+</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𝑒</m:t>
                          </m:r>
                        </m:e>
                        <m:sup>
                          <m:r>
                            <a:rPr lang="fr-FR" b="0" i="1" smtClean="0">
                              <a:latin typeface="Cambria Math" panose="02040503050406030204" pitchFamily="18" charset="0"/>
                              <a:ea typeface="Cambria Math" panose="02040503050406030204" pitchFamily="18" charset="0"/>
                            </a:rPr>
                            <m:t>−1</m:t>
                          </m:r>
                        </m:sup>
                      </m:sSup>
                      <m:r>
                        <a:rPr lang="fr-FR" b="0" i="1" smtClean="0">
                          <a:latin typeface="Cambria Math" panose="02040503050406030204" pitchFamily="18" charset="0"/>
                          <a:ea typeface="Cambria Math" panose="02040503050406030204" pitchFamily="18" charset="0"/>
                        </a:rPr>
                        <m:t>)</m:t>
                      </m:r>
                    </m:oMath>
                  </a14:m>
                  <a:endParaRPr lang="fr-FR" dirty="0"/>
                </a:p>
              </p:txBody>
            </p:sp>
          </mc:Choice>
          <mc:Fallback>
            <p:sp>
              <p:nvSpPr>
                <p:cNvPr id="52" name="ZoneTexte 51"/>
                <p:cNvSpPr txBox="1">
                  <a:spLocks noRot="1" noChangeAspect="1" noMove="1" noResize="1" noEditPoints="1" noAdjustHandles="1" noChangeArrowheads="1" noChangeShapeType="1" noTextEdit="1"/>
                </p:cNvSpPr>
                <p:nvPr/>
              </p:nvSpPr>
              <p:spPr>
                <a:xfrm>
                  <a:off x="7040358" y="1745619"/>
                  <a:ext cx="2245936" cy="276999"/>
                </a:xfrm>
                <a:prstGeom prst="rect">
                  <a:avLst/>
                </a:prstGeom>
                <a:blipFill>
                  <a:blip r:embed="rId8"/>
                  <a:stretch>
                    <a:fillRect l="-5978" t="-22222" r="-4348" b="-42222"/>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2" name="ZoneTexte 11"/>
                <p:cNvSpPr txBox="1"/>
                <p:nvPr/>
              </p:nvSpPr>
              <p:spPr>
                <a:xfrm>
                  <a:off x="9042605" y="1711726"/>
                  <a:ext cx="2442335" cy="369332"/>
                </a:xfrm>
                <a:prstGeom prst="rect">
                  <a:avLst/>
                </a:prstGeom>
                <a:noFill/>
              </p:spPr>
              <p:txBody>
                <a:bodyPr wrap="none" rtlCol="0">
                  <a:spAutoFit/>
                </a:bodyPr>
                <a:lstStyle/>
                <a:p>
                  <a:r>
                    <a:rPr lang="fr-FR" dirty="0" smtClean="0"/>
                    <a:t>    ,  donc: </a:t>
                  </a:r>
                  <a14:m>
                    <m:oMath xmlns:m="http://schemas.openxmlformats.org/officeDocument/2006/math">
                      <m:r>
                        <a:rPr lang="fr-FR" i="1">
                          <a:latin typeface="Cambria Math" panose="02040503050406030204" pitchFamily="18" charset="0"/>
                          <a:ea typeface="Cambria Math" panose="02040503050406030204" pitchFamily="18" charset="0"/>
                        </a:rPr>
                        <m:t>𝜎</m:t>
                      </m:r>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rPr>
                            <m:t>𝑥</m:t>
                          </m:r>
                        </m:e>
                      </m:d>
                      <m:r>
                        <a:rPr lang="fr-FR" b="0" i="1">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∈[0,1]</m:t>
                      </m:r>
                    </m:oMath>
                  </a14:m>
                  <a:r>
                    <a:rPr lang="fr-FR" dirty="0" smtClean="0"/>
                    <a:t/>
                  </a:r>
                  <a:endParaRPr lang="fr-FR" dirty="0"/>
                </a:p>
              </p:txBody>
            </p:sp>
          </mc:Choice>
          <mc:Fallback>
            <p:sp>
              <p:nvSpPr>
                <p:cNvPr id="12" name="ZoneTexte 11"/>
                <p:cNvSpPr txBox="1">
                  <a:spLocks noRot="1" noChangeAspect="1" noMove="1" noResize="1" noEditPoints="1" noAdjustHandles="1" noChangeArrowheads="1" noChangeShapeType="1" noTextEdit="1"/>
                </p:cNvSpPr>
                <p:nvPr/>
              </p:nvSpPr>
              <p:spPr>
                <a:xfrm>
                  <a:off x="9042605" y="1711726"/>
                  <a:ext cx="2442335" cy="369332"/>
                </a:xfrm>
                <a:prstGeom prst="rect">
                  <a:avLst/>
                </a:prstGeom>
                <a:blipFill>
                  <a:blip r:embed="rId9"/>
                  <a:stretch>
                    <a:fillRect t="-8197" b="-2459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4" name="ZoneTexte 53"/>
                <p:cNvSpPr txBox="1"/>
                <p:nvPr/>
              </p:nvSpPr>
              <p:spPr>
                <a:xfrm>
                  <a:off x="7040358" y="2079271"/>
                  <a:ext cx="4976427"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𝑐</m:t>
                          </m:r>
                        </m:e>
                        <m:sub>
                          <m:r>
                            <a:rPr lang="fr-FR" i="1">
                              <a:latin typeface="Cambria Math" panose="02040503050406030204" pitchFamily="18" charset="0"/>
                            </a:rPr>
                            <m:t>𝑡</m:t>
                          </m:r>
                          <m:r>
                            <a:rPr lang="fr-FR" b="0" i="1" smtClean="0">
                              <a:latin typeface="Cambria Math" panose="02040503050406030204" pitchFamily="18" charset="0"/>
                            </a:rPr>
                            <m:t> </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𝑓</m:t>
                          </m:r>
                        </m:e>
                        <m:sub>
                          <m:r>
                            <a:rPr lang="fr-FR" i="1">
                              <a:latin typeface="Cambria Math" panose="02040503050406030204" pitchFamily="18" charset="0"/>
                            </a:rPr>
                            <m:t>𝑡</m:t>
                          </m:r>
                        </m:sub>
                      </m:sSub>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𝑐</m:t>
                          </m:r>
                        </m:e>
                        <m:sub>
                          <m:r>
                            <a:rPr lang="fr-FR" i="1">
                              <a:latin typeface="Cambria Math" panose="02040503050406030204" pitchFamily="18" charset="0"/>
                            </a:rPr>
                            <m:t>𝑡</m:t>
                          </m:r>
                          <m:r>
                            <a:rPr lang="fr-FR" b="0" i="1" smtClean="0">
                              <a:latin typeface="Cambria Math" panose="02040503050406030204" pitchFamily="18" charset="0"/>
                            </a:rPr>
                            <m:t>−1</m:t>
                          </m:r>
                        </m:sub>
                      </m:sSub>
                    </m:oMath>
                  </a14:m>
                  <a:r>
                    <a:rPr lang="fr-FR" dirty="0" smtClean="0"/>
                    <a:t>+ </a:t>
                  </a:r>
                  <a:r>
                    <a:rPr lang="fr-FR" sz="1600" dirty="0" smtClean="0"/>
                    <a:t>Tanh</a:t>
                  </a:r>
                  <a:r>
                    <a:rPr lang="fr-FR" dirty="0" smtClean="0"/>
                    <a:t> (</a:t>
                  </a:r>
                  <a14:m>
                    <m:oMath xmlns:m="http://schemas.openxmlformats.org/officeDocument/2006/math">
                      <m:sSub>
                        <m:sSubPr>
                          <m:ctrlPr>
                            <a:rPr lang="fr-FR" sz="1600" i="1">
                              <a:latin typeface="Cambria Math" panose="02040503050406030204" pitchFamily="18" charset="0"/>
                            </a:rPr>
                          </m:ctrlPr>
                        </m:sSubPr>
                        <m:e>
                          <m:r>
                            <a:rPr lang="fr-FR" sz="1600" i="1">
                              <a:latin typeface="Cambria Math" panose="02040503050406030204" pitchFamily="18" charset="0"/>
                            </a:rPr>
                            <m:t>𝑊</m:t>
                          </m:r>
                        </m:e>
                        <m:sub>
                          <m:r>
                            <a:rPr lang="fr-FR" sz="1600" i="1">
                              <a:latin typeface="Cambria Math" panose="02040503050406030204" pitchFamily="18" charset="0"/>
                            </a:rPr>
                            <m:t>h</m:t>
                          </m:r>
                          <m:r>
                            <a:rPr lang="fr-FR" sz="1600" b="0" i="1" smtClean="0">
                              <a:latin typeface="Cambria Math" panose="02040503050406030204" pitchFamily="18" charset="0"/>
                            </a:rPr>
                            <m:t>𝑔</m:t>
                          </m:r>
                          <m:r>
                            <a:rPr lang="fr-FR" sz="1600" i="1">
                              <a:latin typeface="Cambria Math" panose="02040503050406030204" pitchFamily="18" charset="0"/>
                            </a:rPr>
                            <m:t> </m:t>
                          </m:r>
                        </m:sub>
                      </m:sSub>
                      <m:r>
                        <a:rPr lang="fr-FR" sz="1600" i="1">
                          <a:latin typeface="Cambria Math" panose="02040503050406030204" pitchFamily="18" charset="0"/>
                          <a:ea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h</m:t>
                          </m:r>
                        </m:e>
                        <m:sub>
                          <m:r>
                            <a:rPr lang="fr-FR" sz="1600" i="1">
                              <a:latin typeface="Cambria Math" panose="02040503050406030204" pitchFamily="18" charset="0"/>
                            </a:rPr>
                            <m:t>𝑡</m:t>
                          </m:r>
                          <m:r>
                            <a:rPr lang="fr-FR" sz="1600" i="1">
                              <a:latin typeface="Cambria Math" panose="02040503050406030204" pitchFamily="18" charset="0"/>
                            </a:rPr>
                            <m:t>−1</m:t>
                          </m:r>
                        </m:sub>
                      </m:sSub>
                      <m:r>
                        <a:rPr lang="fr-FR" sz="1600" i="1">
                          <a:latin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𝑊</m:t>
                          </m:r>
                        </m:e>
                        <m:sub>
                          <m:r>
                            <a:rPr lang="fr-FR" sz="1600" i="1">
                              <a:latin typeface="Cambria Math" panose="02040503050406030204" pitchFamily="18" charset="0"/>
                            </a:rPr>
                            <m:t>𝑥</m:t>
                          </m:r>
                          <m:r>
                            <a:rPr lang="fr-FR" sz="1600" b="0" i="1" smtClean="0">
                              <a:latin typeface="Cambria Math" panose="02040503050406030204" pitchFamily="18" charset="0"/>
                            </a:rPr>
                            <m:t>𝑔</m:t>
                          </m:r>
                        </m:sub>
                      </m:sSub>
                      <m:r>
                        <a:rPr lang="fr-FR" sz="1600" i="1">
                          <a:latin typeface="Cambria Math" panose="02040503050406030204" pitchFamily="18" charset="0"/>
                          <a:ea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𝑥</m:t>
                          </m:r>
                        </m:e>
                        <m:sub>
                          <m:r>
                            <a:rPr lang="fr-FR" sz="1600" i="1">
                              <a:latin typeface="Cambria Math" panose="02040503050406030204" pitchFamily="18" charset="0"/>
                            </a:rPr>
                            <m:t>𝑡</m:t>
                          </m:r>
                        </m:sub>
                      </m:sSub>
                      <m:r>
                        <a:rPr lang="fr-FR" sz="1600" i="1">
                          <a:latin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𝑏</m:t>
                          </m:r>
                        </m:e>
                        <m:sub>
                          <m:r>
                            <a:rPr lang="fr-FR" sz="1600" b="0" i="1" smtClean="0">
                              <a:latin typeface="Cambria Math" panose="02040503050406030204" pitchFamily="18" charset="0"/>
                            </a:rPr>
                            <m:t>𝑔</m:t>
                          </m:r>
                        </m:sub>
                      </m:sSub>
                    </m:oMath>
                  </a14:m>
                  <a:r>
                    <a:rPr lang="fr-FR" dirty="0" smtClean="0"/>
                    <a:t>)</a:t>
                  </a:r>
                  <a:endParaRPr lang="fr-FR" dirty="0"/>
                </a:p>
              </p:txBody>
            </p:sp>
          </mc:Choice>
          <mc:Fallback>
            <p:sp>
              <p:nvSpPr>
                <p:cNvPr id="54" name="ZoneTexte 53"/>
                <p:cNvSpPr txBox="1">
                  <a:spLocks noRot="1" noChangeAspect="1" noMove="1" noResize="1" noEditPoints="1" noAdjustHandles="1" noChangeArrowheads="1" noChangeShapeType="1" noTextEdit="1"/>
                </p:cNvSpPr>
                <p:nvPr/>
              </p:nvSpPr>
              <p:spPr>
                <a:xfrm>
                  <a:off x="7040358" y="2079271"/>
                  <a:ext cx="4976427" cy="276999"/>
                </a:xfrm>
                <a:prstGeom prst="rect">
                  <a:avLst/>
                </a:prstGeom>
                <a:blipFill>
                  <a:blip r:embed="rId10"/>
                  <a:stretch>
                    <a:fillRect l="-2696" t="-30435" r="-1961" b="-4782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5" name="ZoneTexte 54"/>
                <p:cNvSpPr txBox="1"/>
                <p:nvPr/>
              </p:nvSpPr>
              <p:spPr>
                <a:xfrm>
                  <a:off x="7040358" y="2420766"/>
                  <a:ext cx="1805751"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𝑡</m:t>
                          </m:r>
                          <m:r>
                            <a:rPr lang="fr-FR" b="0" i="1" smtClean="0">
                              <a:latin typeface="Cambria Math" panose="02040503050406030204" pitchFamily="18" charset="0"/>
                            </a:rPr>
                            <m:t> </m:t>
                          </m:r>
                        </m:sub>
                      </m:sSub>
                      <m:r>
                        <a:rPr lang="fr-FR" b="0" i="1" smtClean="0">
                          <a:latin typeface="Cambria Math" panose="02040503050406030204" pitchFamily="18" charset="0"/>
                        </a:rPr>
                        <m:t>=</m:t>
                      </m:r>
                      <m:r>
                        <a:rPr lang="fr-FR" b="0" i="1" smtClean="0">
                          <a:latin typeface="Cambria Math" panose="02040503050406030204" pitchFamily="18" charset="0"/>
                        </a:rPr>
                        <m:t>𝑇𝑎𝑛h</m:t>
                      </m:r>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b="0" i="1" smtClean="0">
                              <a:latin typeface="Cambria Math" panose="02040503050406030204" pitchFamily="18" charset="0"/>
                            </a:rPr>
                            <m:t>𝑐</m:t>
                          </m:r>
                        </m:e>
                        <m:sub>
                          <m:r>
                            <a:rPr lang="fr-FR" i="1">
                              <a:latin typeface="Cambria Math" panose="02040503050406030204" pitchFamily="18" charset="0"/>
                            </a:rPr>
                            <m:t>𝑡</m:t>
                          </m:r>
                        </m:sub>
                      </m:sSub>
                      <m:r>
                        <a:rPr lang="fr-FR" b="0" i="1" smtClean="0">
                          <a:latin typeface="Cambria Math" panose="02040503050406030204" pitchFamily="18" charset="0"/>
                        </a:rPr>
                        <m:t>)</m:t>
                      </m:r>
                    </m:oMath>
                  </a14:m>
                  <a:endParaRPr lang="fr-FR" dirty="0"/>
                </a:p>
              </p:txBody>
            </p:sp>
          </mc:Choice>
          <mc:Fallback>
            <p:sp>
              <p:nvSpPr>
                <p:cNvPr id="55" name="ZoneTexte 54"/>
                <p:cNvSpPr txBox="1">
                  <a:spLocks noRot="1" noChangeAspect="1" noMove="1" noResize="1" noEditPoints="1" noAdjustHandles="1" noChangeArrowheads="1" noChangeShapeType="1" noTextEdit="1"/>
                </p:cNvSpPr>
                <p:nvPr/>
              </p:nvSpPr>
              <p:spPr>
                <a:xfrm>
                  <a:off x="7040358" y="2420766"/>
                  <a:ext cx="1805751" cy="276999"/>
                </a:xfrm>
                <a:prstGeom prst="rect">
                  <a:avLst/>
                </a:prstGeom>
                <a:blipFill>
                  <a:blip r:embed="rId11"/>
                  <a:stretch>
                    <a:fillRect l="-7432" t="-21739" r="-5405" b="-41304"/>
                  </a:stretch>
                </a:blipFill>
              </p:spPr>
              <p:txBody>
                <a:bodyPr/>
                <a:lstStyle/>
                <a:p>
                  <a:r>
                    <a:rPr lang="fr-FR">
                      <a:noFill/>
                    </a:rPr>
                    <a:t> </a:t>
                  </a:r>
                </a:p>
              </p:txBody>
            </p:sp>
          </mc:Fallback>
        </mc:AlternateContent>
      </p:grpSp>
      <p:grpSp>
        <p:nvGrpSpPr>
          <p:cNvPr id="14" name="Groupe 13"/>
          <p:cNvGrpSpPr/>
          <p:nvPr/>
        </p:nvGrpSpPr>
        <p:grpSpPr>
          <a:xfrm>
            <a:off x="6600056" y="2804186"/>
            <a:ext cx="5376793" cy="1585081"/>
            <a:chOff x="6600056" y="2804186"/>
            <a:chExt cx="5376793" cy="1585081"/>
          </a:xfrm>
        </p:grpSpPr>
        <p:sp>
          <p:nvSpPr>
            <p:cNvPr id="48" name="ZoneTexte 47"/>
            <p:cNvSpPr txBox="1"/>
            <p:nvPr/>
          </p:nvSpPr>
          <p:spPr>
            <a:xfrm>
              <a:off x="6744072" y="2804186"/>
              <a:ext cx="2051267" cy="369332"/>
            </a:xfrm>
            <a:prstGeom prst="rect">
              <a:avLst/>
            </a:prstGeom>
            <a:noFill/>
          </p:spPr>
          <p:txBody>
            <a:bodyPr wrap="none" rtlCol="0">
              <a:spAutoFit/>
            </a:bodyPr>
            <a:lstStyle/>
            <a:p>
              <a:pPr marL="285750" indent="-285750">
                <a:buFont typeface="Wingdings" panose="05000000000000000000" pitchFamily="2" charset="2"/>
                <a:buChar char="Ø"/>
              </a:pPr>
              <a:r>
                <a:rPr lang="fr-FR" b="1" dirty="0" smtClean="0"/>
                <a:t>La Porte d’entré:</a:t>
              </a:r>
              <a:endParaRPr lang="fr-FR" b="1" dirty="0"/>
            </a:p>
          </p:txBody>
        </p:sp>
        <mc:AlternateContent xmlns:mc="http://schemas.openxmlformats.org/markup-compatibility/2006">
          <mc:Choice xmlns="" xmlns:a14="http://schemas.microsoft.com/office/drawing/2010/main" Requires="a14">
            <p:sp>
              <p:nvSpPr>
                <p:cNvPr id="57" name="ZoneTexte 56"/>
                <p:cNvSpPr txBox="1"/>
                <p:nvPr/>
              </p:nvSpPr>
              <p:spPr>
                <a:xfrm>
                  <a:off x="6600056" y="3166283"/>
                  <a:ext cx="4002249" cy="29924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sSub>
                        <m:sSubPr>
                          <m:ctrlPr>
                            <a:rPr lang="fr-FR"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𝑓</m:t>
                          </m:r>
                        </m:e>
                        <m:sub>
                          <m:r>
                            <a:rPr lang="fr-FR" i="1">
                              <a:solidFill>
                                <a:schemeClr val="tx1"/>
                              </a:solidFill>
                              <a:latin typeface="Cambria Math" panose="02040503050406030204" pitchFamily="18" charset="0"/>
                            </a:rPr>
                            <m:t>𝑡</m:t>
                          </m:r>
                        </m:sub>
                      </m:sSub>
                      <m:r>
                        <a:rPr lang="fr-FR" b="0" i="1" smtClean="0">
                          <a:solidFill>
                            <a:schemeClr val="tx1"/>
                          </a:solidFill>
                          <a:latin typeface="Cambria Math" panose="02040503050406030204" pitchFamily="18" charset="0"/>
                        </a:rPr>
                        <m:t>= </m:t>
                      </m:r>
                      <m:r>
                        <a:rPr lang="fr-FR" b="0" i="1" smtClean="0">
                          <a:solidFill>
                            <a:schemeClr val="tx1"/>
                          </a:solidFill>
                          <a:latin typeface="Cambria Math" panose="02040503050406030204" pitchFamily="18" charset="0"/>
                          <a:ea typeface="Cambria Math" panose="02040503050406030204" pitchFamily="18" charset="0"/>
                        </a:rPr>
                        <m:t>𝜎</m:t>
                      </m:r>
                      <m:r>
                        <a:rPr lang="fr-FR" b="0" i="1" smtClean="0">
                          <a:solidFill>
                            <a:schemeClr val="tx1"/>
                          </a:solidFill>
                          <a:latin typeface="Cambria Math" panose="02040503050406030204" pitchFamily="18" charset="0"/>
                          <a:ea typeface="Cambria Math" panose="02040503050406030204" pitchFamily="18" charset="0"/>
                        </a:rPr>
                        <m:t>(</m:t>
                      </m:r>
                      <m:sSub>
                        <m:sSubPr>
                          <m:ctrlPr>
                            <a:rPr lang="fr-FR" i="1">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𝑊</m:t>
                          </m:r>
                        </m:e>
                        <m:sub>
                          <m:r>
                            <a:rPr lang="fr-FR" b="0" i="1" smtClean="0">
                              <a:solidFill>
                                <a:schemeClr val="tx1"/>
                              </a:solidFill>
                              <a:latin typeface="Cambria Math" panose="02040503050406030204" pitchFamily="18" charset="0"/>
                            </a:rPr>
                            <m:t>h𝑓</m:t>
                          </m:r>
                          <m:r>
                            <a:rPr lang="fr-FR" b="0" i="1" smtClean="0">
                              <a:solidFill>
                                <a:schemeClr val="tx1"/>
                              </a:solidFill>
                              <a:latin typeface="Cambria Math" panose="02040503050406030204" pitchFamily="18" charset="0"/>
                            </a:rPr>
                            <m:t> </m:t>
                          </m:r>
                        </m:sub>
                      </m:sSub>
                      <m:r>
                        <a:rPr lang="fr-FR" i="1" smtClean="0">
                          <a:solidFill>
                            <a:schemeClr val="tx1"/>
                          </a:solidFill>
                          <a:latin typeface="Cambria Math" panose="02040503050406030204" pitchFamily="18" charset="0"/>
                          <a:ea typeface="Cambria Math" panose="02040503050406030204" pitchFamily="18" charset="0"/>
                        </a:rPr>
                        <m:t>×</m:t>
                      </m:r>
                      <m:sSub>
                        <m:sSubPr>
                          <m:ctrlPr>
                            <a:rPr lang="fr-FR" i="1">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h</m:t>
                          </m:r>
                        </m:e>
                        <m:sub>
                          <m:r>
                            <a:rPr lang="fr-FR" i="1">
                              <a:solidFill>
                                <a:schemeClr val="tx1"/>
                              </a:solidFill>
                              <a:latin typeface="Cambria Math" panose="02040503050406030204" pitchFamily="18" charset="0"/>
                            </a:rPr>
                            <m:t>𝑡</m:t>
                          </m:r>
                          <m:r>
                            <a:rPr lang="fr-FR" b="0" i="1" smtClean="0">
                              <a:solidFill>
                                <a:schemeClr val="tx1"/>
                              </a:solidFill>
                              <a:latin typeface="Cambria Math" panose="02040503050406030204" pitchFamily="18" charset="0"/>
                            </a:rPr>
                            <m:t>−1</m:t>
                          </m:r>
                        </m:sub>
                      </m:sSub>
                      <m:r>
                        <a:rPr lang="fr-FR" b="0" i="1" smtClean="0">
                          <a:solidFill>
                            <a:schemeClr val="tx1"/>
                          </a:solidFill>
                          <a:latin typeface="Cambria Math" panose="02040503050406030204" pitchFamily="18" charset="0"/>
                        </a:rPr>
                        <m:t>+</m:t>
                      </m:r>
                      <m:sSub>
                        <m:sSubPr>
                          <m:ctrlPr>
                            <a:rPr lang="fr-FR" i="1">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𝑊</m:t>
                          </m:r>
                        </m:e>
                        <m:sub>
                          <m:r>
                            <a:rPr lang="fr-FR" b="0" i="1" smtClean="0">
                              <a:solidFill>
                                <a:schemeClr val="tx1"/>
                              </a:solidFill>
                              <a:latin typeface="Cambria Math" panose="02040503050406030204" pitchFamily="18" charset="0"/>
                            </a:rPr>
                            <m:t>𝑥𝑓</m:t>
                          </m:r>
                        </m:sub>
                      </m:sSub>
                      <m:r>
                        <a:rPr lang="fr-FR" b="0" i="1" smtClean="0">
                          <a:solidFill>
                            <a:schemeClr val="tx1"/>
                          </a:solidFill>
                          <a:latin typeface="Cambria Math" panose="02040503050406030204" pitchFamily="18" charset="0"/>
                        </a:rPr>
                        <m:t> </m:t>
                      </m:r>
                      <m:r>
                        <a:rPr lang="fr-FR" b="0" i="1" smtClean="0">
                          <a:solidFill>
                            <a:schemeClr val="tx1"/>
                          </a:solidFill>
                          <a:latin typeface="Cambria Math" panose="02040503050406030204" pitchFamily="18" charset="0"/>
                          <a:ea typeface="Cambria Math" panose="02040503050406030204" pitchFamily="18" charset="0"/>
                        </a:rPr>
                        <m:t>×</m:t>
                      </m:r>
                      <m:sSub>
                        <m:sSubPr>
                          <m:ctrlPr>
                            <a:rPr lang="fr-FR" i="1">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𝑥</m:t>
                          </m:r>
                        </m:e>
                        <m:sub>
                          <m:r>
                            <a:rPr lang="fr-FR" i="1">
                              <a:solidFill>
                                <a:schemeClr val="tx1"/>
                              </a:solidFill>
                              <a:latin typeface="Cambria Math" panose="02040503050406030204" pitchFamily="18" charset="0"/>
                            </a:rPr>
                            <m:t>𝑡</m:t>
                          </m:r>
                        </m:sub>
                      </m:sSub>
                      <m:r>
                        <a:rPr lang="fr-FR" b="0" i="1" smtClean="0">
                          <a:solidFill>
                            <a:schemeClr val="tx1"/>
                          </a:solidFill>
                          <a:latin typeface="Cambria Math" panose="02040503050406030204" pitchFamily="18" charset="0"/>
                        </a:rPr>
                        <m:t>+</m:t>
                      </m:r>
                      <m:sSub>
                        <m:sSubPr>
                          <m:ctrlPr>
                            <a:rPr lang="fr-FR" i="1">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𝑏</m:t>
                          </m:r>
                        </m:e>
                        <m:sub>
                          <m:r>
                            <a:rPr lang="fr-FR" b="0" i="1" smtClean="0">
                              <a:solidFill>
                                <a:schemeClr val="tx1"/>
                              </a:solidFill>
                              <a:latin typeface="Cambria Math" panose="02040503050406030204" pitchFamily="18" charset="0"/>
                            </a:rPr>
                            <m:t>𝑓</m:t>
                          </m:r>
                        </m:sub>
                      </m:sSub>
                      <m:r>
                        <a:rPr lang="fr-FR" b="0" i="1" smtClean="0">
                          <a:solidFill>
                            <a:schemeClr val="tx1"/>
                          </a:solidFill>
                          <a:latin typeface="Cambria Math" panose="02040503050406030204" pitchFamily="18" charset="0"/>
                          <a:ea typeface="Cambria Math" panose="02040503050406030204" pitchFamily="18" charset="0"/>
                        </a:rPr>
                        <m:t>)</m:t>
                      </m:r>
                    </m:oMath>
                  </a14:m>
                  <a:endParaRPr lang="fr-FR" dirty="0">
                    <a:solidFill>
                      <a:schemeClr val="tx1"/>
                    </a:solidFill>
                  </a:endParaRPr>
                </a:p>
              </p:txBody>
            </p:sp>
          </mc:Choice>
          <mc:Fallback>
            <p:sp>
              <p:nvSpPr>
                <p:cNvPr id="57" name="ZoneTexte 56"/>
                <p:cNvSpPr txBox="1">
                  <a:spLocks noRot="1" noChangeAspect="1" noMove="1" noResize="1" noEditPoints="1" noAdjustHandles="1" noChangeArrowheads="1" noChangeShapeType="1" noTextEdit="1"/>
                </p:cNvSpPr>
                <p:nvPr/>
              </p:nvSpPr>
              <p:spPr>
                <a:xfrm>
                  <a:off x="6600056" y="3166283"/>
                  <a:ext cx="4002249" cy="299249"/>
                </a:xfrm>
                <a:prstGeom prst="rect">
                  <a:avLst/>
                </a:prstGeom>
                <a:blipFill>
                  <a:blip r:embed="rId12"/>
                  <a:stretch>
                    <a:fillRect l="-3354" t="-18367" r="-1982" b="-34694"/>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8" name="ZoneTexte 57"/>
                <p:cNvSpPr txBox="1"/>
                <p:nvPr/>
              </p:nvSpPr>
              <p:spPr>
                <a:xfrm>
                  <a:off x="6610375" y="3482431"/>
                  <a:ext cx="3878113"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𝑖</m:t>
                          </m:r>
                        </m:e>
                        <m:sub>
                          <m:r>
                            <a:rPr lang="fr-FR" i="1">
                              <a:latin typeface="Cambria Math" panose="02040503050406030204" pitchFamily="18" charset="0"/>
                            </a:rPr>
                            <m:t>𝑡</m:t>
                          </m:r>
                        </m:sub>
                      </m:sSub>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𝑊</m:t>
                          </m:r>
                        </m:e>
                        <m:sub>
                          <m:r>
                            <a:rPr lang="fr-FR" b="0" i="1" smtClean="0">
                              <a:latin typeface="Cambria Math" panose="02040503050406030204" pitchFamily="18" charset="0"/>
                            </a:rPr>
                            <m:t>h𝑖</m:t>
                          </m:r>
                          <m:r>
                            <a:rPr lang="fr-FR" b="0" i="1" smtClean="0">
                              <a:latin typeface="Cambria Math" panose="02040503050406030204" pitchFamily="18" charset="0"/>
                            </a:rPr>
                            <m:t> </m:t>
                          </m:r>
                        </m:sub>
                      </m:sSub>
                      <m:r>
                        <a:rPr lang="fr-FR"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𝑡</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𝑊</m:t>
                          </m:r>
                        </m:e>
                        <m:sub>
                          <m:r>
                            <a:rPr lang="fr-FR" b="0" i="1" smtClean="0">
                              <a:latin typeface="Cambria Math" panose="02040503050406030204" pitchFamily="18" charset="0"/>
                            </a:rPr>
                            <m:t>𝑥𝑖</m:t>
                          </m:r>
                        </m:sub>
                      </m:sSub>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𝑥</m:t>
                          </m:r>
                        </m:e>
                        <m:sub>
                          <m:r>
                            <a:rPr lang="fr-FR" i="1">
                              <a:latin typeface="Cambria Math" panose="02040503050406030204" pitchFamily="18" charset="0"/>
                            </a:rPr>
                            <m:t>𝑡</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𝑏</m:t>
                          </m:r>
                        </m:e>
                        <m:sub>
                          <m:r>
                            <a:rPr lang="fr-FR" b="0" i="1" smtClean="0">
                              <a:latin typeface="Cambria Math" panose="02040503050406030204" pitchFamily="18" charset="0"/>
                            </a:rPr>
                            <m:t>𝑖</m:t>
                          </m:r>
                        </m:sub>
                      </m:sSub>
                      <m:r>
                        <a:rPr lang="fr-FR" b="0" i="1" smtClean="0">
                          <a:latin typeface="Cambria Math" panose="02040503050406030204" pitchFamily="18" charset="0"/>
                          <a:ea typeface="Cambria Math" panose="02040503050406030204" pitchFamily="18" charset="0"/>
                        </a:rPr>
                        <m:t>)</m:t>
                      </m:r>
                    </m:oMath>
                  </a14:m>
                  <a:endParaRPr lang="fr-FR" dirty="0"/>
                </a:p>
              </p:txBody>
            </p:sp>
          </mc:Choice>
          <mc:Fallback>
            <p:sp>
              <p:nvSpPr>
                <p:cNvPr id="58" name="ZoneTexte 57"/>
                <p:cNvSpPr txBox="1">
                  <a:spLocks noRot="1" noChangeAspect="1" noMove="1" noResize="1" noEditPoints="1" noAdjustHandles="1" noChangeArrowheads="1" noChangeShapeType="1" noTextEdit="1"/>
                </p:cNvSpPr>
                <p:nvPr/>
              </p:nvSpPr>
              <p:spPr>
                <a:xfrm>
                  <a:off x="6610375" y="3482431"/>
                  <a:ext cx="3878113" cy="276999"/>
                </a:xfrm>
                <a:prstGeom prst="rect">
                  <a:avLst/>
                </a:prstGeom>
                <a:blipFill>
                  <a:blip r:embed="rId13"/>
                  <a:stretch>
                    <a:fillRect l="-3297" t="-21739" r="-1884" b="-41304"/>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9" name="ZoneTexte 58"/>
                <p:cNvSpPr txBox="1"/>
                <p:nvPr/>
              </p:nvSpPr>
              <p:spPr>
                <a:xfrm>
                  <a:off x="6600056" y="3767617"/>
                  <a:ext cx="5376793"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𝑐</m:t>
                          </m:r>
                        </m:e>
                        <m:sub>
                          <m:r>
                            <a:rPr lang="fr-FR" i="1">
                              <a:latin typeface="Cambria Math" panose="02040503050406030204" pitchFamily="18" charset="0"/>
                            </a:rPr>
                            <m:t>𝑡</m:t>
                          </m:r>
                          <m:r>
                            <a:rPr lang="fr-FR" b="0" i="1" smtClean="0">
                              <a:latin typeface="Cambria Math" panose="02040503050406030204" pitchFamily="18" charset="0"/>
                            </a:rPr>
                            <m:t> </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𝑓</m:t>
                          </m:r>
                        </m:e>
                        <m:sub>
                          <m:r>
                            <a:rPr lang="fr-FR" i="1">
                              <a:latin typeface="Cambria Math" panose="02040503050406030204" pitchFamily="18" charset="0"/>
                            </a:rPr>
                            <m:t>𝑡</m:t>
                          </m:r>
                        </m:sub>
                      </m:sSub>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𝑐</m:t>
                          </m:r>
                        </m:e>
                        <m:sub>
                          <m:r>
                            <a:rPr lang="fr-FR" i="1">
                              <a:latin typeface="Cambria Math" panose="02040503050406030204" pitchFamily="18" charset="0"/>
                            </a:rPr>
                            <m:t>𝑡</m:t>
                          </m:r>
                          <m:r>
                            <a:rPr lang="fr-FR" b="0" i="1" smtClean="0">
                              <a:latin typeface="Cambria Math" panose="02040503050406030204" pitchFamily="18" charset="0"/>
                            </a:rPr>
                            <m:t>−1</m:t>
                          </m:r>
                        </m:sub>
                      </m:sSub>
                    </m:oMath>
                  </a14:m>
                  <a:r>
                    <a:rPr lang="fr-FR" dirty="0" smtClean="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𝑖</m:t>
                          </m:r>
                        </m:e>
                        <m:sub>
                          <m:r>
                            <a:rPr lang="fr-FR" i="1">
                              <a:latin typeface="Cambria Math" panose="02040503050406030204" pitchFamily="18" charset="0"/>
                            </a:rPr>
                            <m:t>𝑡</m:t>
                          </m:r>
                        </m:sub>
                      </m:sSub>
                    </m:oMath>
                  </a14:m>
                  <a:r>
                    <a:rPr lang="fr-FR" dirty="0">
                      <a:ea typeface="Cambria Math" panose="02040503050406030204" pitchFamily="18" charset="0"/>
                    </a:rPr>
                    <a:t/>
                  </a:r>
                  <a14:m>
                    <m:oMath xmlns:m="http://schemas.openxmlformats.org/officeDocument/2006/math">
                      <m:r>
                        <a:rPr lang="fr-FR" sz="1600" i="1">
                          <a:latin typeface="Cambria Math" panose="02040503050406030204" pitchFamily="18" charset="0"/>
                          <a:ea typeface="Cambria Math" panose="02040503050406030204" pitchFamily="18" charset="0"/>
                        </a:rPr>
                        <m:t>×</m:t>
                      </m:r>
                    </m:oMath>
                  </a14:m>
                  <a:r>
                    <a:rPr lang="fr-FR" sz="1600" dirty="0" smtClean="0"/>
                    <a:t> Tanh </a:t>
                  </a:r>
                  <a:r>
                    <a:rPr lang="fr-FR" dirty="0" smtClean="0"/>
                    <a:t>(</a:t>
                  </a:r>
                  <a14:m>
                    <m:oMath xmlns:m="http://schemas.openxmlformats.org/officeDocument/2006/math">
                      <m:sSub>
                        <m:sSubPr>
                          <m:ctrlPr>
                            <a:rPr lang="fr-FR" sz="1600" i="1">
                              <a:latin typeface="Cambria Math" panose="02040503050406030204" pitchFamily="18" charset="0"/>
                            </a:rPr>
                          </m:ctrlPr>
                        </m:sSubPr>
                        <m:e>
                          <m:r>
                            <a:rPr lang="fr-FR" sz="1600" i="1">
                              <a:latin typeface="Cambria Math" panose="02040503050406030204" pitchFamily="18" charset="0"/>
                            </a:rPr>
                            <m:t>𝑊</m:t>
                          </m:r>
                        </m:e>
                        <m:sub>
                          <m:r>
                            <a:rPr lang="fr-FR" sz="1600" i="1">
                              <a:latin typeface="Cambria Math" panose="02040503050406030204" pitchFamily="18" charset="0"/>
                            </a:rPr>
                            <m:t>h</m:t>
                          </m:r>
                          <m:r>
                            <a:rPr lang="fr-FR" sz="1600" b="0" i="1" smtClean="0">
                              <a:latin typeface="Cambria Math" panose="02040503050406030204" pitchFamily="18" charset="0"/>
                            </a:rPr>
                            <m:t>𝑔</m:t>
                          </m:r>
                          <m:r>
                            <a:rPr lang="fr-FR" sz="1600" i="1">
                              <a:latin typeface="Cambria Math" panose="02040503050406030204" pitchFamily="18" charset="0"/>
                            </a:rPr>
                            <m:t> </m:t>
                          </m:r>
                        </m:sub>
                      </m:sSub>
                      <m:r>
                        <a:rPr lang="fr-FR" sz="1600" i="1">
                          <a:latin typeface="Cambria Math" panose="02040503050406030204" pitchFamily="18" charset="0"/>
                          <a:ea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h</m:t>
                          </m:r>
                        </m:e>
                        <m:sub>
                          <m:r>
                            <a:rPr lang="fr-FR" sz="1600" i="1">
                              <a:latin typeface="Cambria Math" panose="02040503050406030204" pitchFamily="18" charset="0"/>
                            </a:rPr>
                            <m:t>𝑡</m:t>
                          </m:r>
                          <m:r>
                            <a:rPr lang="fr-FR" sz="1600" i="1">
                              <a:latin typeface="Cambria Math" panose="02040503050406030204" pitchFamily="18" charset="0"/>
                            </a:rPr>
                            <m:t>−1</m:t>
                          </m:r>
                        </m:sub>
                      </m:sSub>
                      <m:r>
                        <a:rPr lang="fr-FR" sz="1600" i="1">
                          <a:latin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𝑊</m:t>
                          </m:r>
                        </m:e>
                        <m:sub>
                          <m:r>
                            <a:rPr lang="fr-FR" sz="1600" i="1">
                              <a:latin typeface="Cambria Math" panose="02040503050406030204" pitchFamily="18" charset="0"/>
                            </a:rPr>
                            <m:t>𝑥</m:t>
                          </m:r>
                          <m:r>
                            <a:rPr lang="fr-FR" sz="1600" b="0" i="1" smtClean="0">
                              <a:latin typeface="Cambria Math" panose="02040503050406030204" pitchFamily="18" charset="0"/>
                            </a:rPr>
                            <m:t>𝑔</m:t>
                          </m:r>
                        </m:sub>
                      </m:sSub>
                      <m:r>
                        <a:rPr lang="fr-FR" sz="1600" i="1">
                          <a:latin typeface="Cambria Math" panose="02040503050406030204" pitchFamily="18" charset="0"/>
                          <a:ea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𝑥</m:t>
                          </m:r>
                        </m:e>
                        <m:sub>
                          <m:r>
                            <a:rPr lang="fr-FR" sz="1600" i="1">
                              <a:latin typeface="Cambria Math" panose="02040503050406030204" pitchFamily="18" charset="0"/>
                            </a:rPr>
                            <m:t>𝑡</m:t>
                          </m:r>
                        </m:sub>
                      </m:sSub>
                      <m:r>
                        <a:rPr lang="fr-FR" sz="1600" i="1">
                          <a:latin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𝑏</m:t>
                          </m:r>
                        </m:e>
                        <m:sub>
                          <m:r>
                            <a:rPr lang="fr-FR" sz="1600" b="0" i="1" smtClean="0">
                              <a:latin typeface="Cambria Math" panose="02040503050406030204" pitchFamily="18" charset="0"/>
                            </a:rPr>
                            <m:t>𝑔</m:t>
                          </m:r>
                        </m:sub>
                      </m:sSub>
                    </m:oMath>
                  </a14:m>
                  <a:r>
                    <a:rPr lang="fr-FR" dirty="0" smtClean="0"/>
                    <a:t>)</a:t>
                  </a:r>
                  <a:endParaRPr lang="fr-FR" dirty="0"/>
                </a:p>
              </p:txBody>
            </p:sp>
          </mc:Choice>
          <mc:Fallback>
            <p:sp>
              <p:nvSpPr>
                <p:cNvPr id="59" name="ZoneTexte 58"/>
                <p:cNvSpPr txBox="1">
                  <a:spLocks noRot="1" noChangeAspect="1" noMove="1" noResize="1" noEditPoints="1" noAdjustHandles="1" noChangeArrowheads="1" noChangeShapeType="1" noTextEdit="1"/>
                </p:cNvSpPr>
                <p:nvPr/>
              </p:nvSpPr>
              <p:spPr>
                <a:xfrm>
                  <a:off x="6600056" y="3767617"/>
                  <a:ext cx="5376793" cy="276999"/>
                </a:xfrm>
                <a:prstGeom prst="rect">
                  <a:avLst/>
                </a:prstGeom>
                <a:blipFill>
                  <a:blip r:embed="rId14"/>
                  <a:stretch>
                    <a:fillRect l="-2494" t="-31111" r="-1701" b="-51111"/>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0" name="ZoneTexte 59"/>
                <p:cNvSpPr txBox="1"/>
                <p:nvPr/>
              </p:nvSpPr>
              <p:spPr>
                <a:xfrm>
                  <a:off x="6600056" y="4112268"/>
                  <a:ext cx="1805751"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𝑡</m:t>
                          </m:r>
                          <m:r>
                            <a:rPr lang="fr-FR" b="0" i="1" smtClean="0">
                              <a:latin typeface="Cambria Math" panose="02040503050406030204" pitchFamily="18" charset="0"/>
                            </a:rPr>
                            <m:t> </m:t>
                          </m:r>
                        </m:sub>
                      </m:sSub>
                      <m:r>
                        <a:rPr lang="fr-FR" b="0" i="1" smtClean="0">
                          <a:latin typeface="Cambria Math" panose="02040503050406030204" pitchFamily="18" charset="0"/>
                        </a:rPr>
                        <m:t>=</m:t>
                      </m:r>
                      <m:r>
                        <a:rPr lang="fr-FR" b="0" i="1" smtClean="0">
                          <a:latin typeface="Cambria Math" panose="02040503050406030204" pitchFamily="18" charset="0"/>
                        </a:rPr>
                        <m:t>𝑇𝑎𝑛h</m:t>
                      </m:r>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b="0" i="1" smtClean="0">
                              <a:latin typeface="Cambria Math" panose="02040503050406030204" pitchFamily="18" charset="0"/>
                            </a:rPr>
                            <m:t>𝑐</m:t>
                          </m:r>
                        </m:e>
                        <m:sub>
                          <m:r>
                            <a:rPr lang="fr-FR" i="1">
                              <a:latin typeface="Cambria Math" panose="02040503050406030204" pitchFamily="18" charset="0"/>
                            </a:rPr>
                            <m:t>𝑡</m:t>
                          </m:r>
                        </m:sub>
                      </m:sSub>
                      <m:r>
                        <a:rPr lang="fr-FR" b="0" i="1" smtClean="0">
                          <a:latin typeface="Cambria Math" panose="02040503050406030204" pitchFamily="18" charset="0"/>
                        </a:rPr>
                        <m:t>)</m:t>
                      </m:r>
                    </m:oMath>
                  </a14:m>
                  <a:endParaRPr lang="fr-FR" dirty="0"/>
                </a:p>
              </p:txBody>
            </p:sp>
          </mc:Choice>
          <mc:Fallback>
            <p:sp>
              <p:nvSpPr>
                <p:cNvPr id="60" name="ZoneTexte 59"/>
                <p:cNvSpPr txBox="1">
                  <a:spLocks noRot="1" noChangeAspect="1" noMove="1" noResize="1" noEditPoints="1" noAdjustHandles="1" noChangeArrowheads="1" noChangeShapeType="1" noTextEdit="1"/>
                </p:cNvSpPr>
                <p:nvPr/>
              </p:nvSpPr>
              <p:spPr>
                <a:xfrm>
                  <a:off x="6600056" y="4112268"/>
                  <a:ext cx="1805751" cy="276999"/>
                </a:xfrm>
                <a:prstGeom prst="rect">
                  <a:avLst/>
                </a:prstGeom>
                <a:blipFill>
                  <a:blip r:embed="rId15"/>
                  <a:stretch>
                    <a:fillRect l="-7432" t="-22222" r="-5405" b="-42222"/>
                  </a:stretch>
                </a:blipFill>
              </p:spPr>
              <p:txBody>
                <a:bodyPr/>
                <a:lstStyle/>
                <a:p>
                  <a:r>
                    <a:rPr lang="fr-FR">
                      <a:noFill/>
                    </a:rPr>
                    <a:t> </a:t>
                  </a:r>
                </a:p>
              </p:txBody>
            </p:sp>
          </mc:Fallback>
        </mc:AlternateContent>
      </p:grpSp>
      <p:grpSp>
        <p:nvGrpSpPr>
          <p:cNvPr id="15" name="Groupe 14"/>
          <p:cNvGrpSpPr/>
          <p:nvPr/>
        </p:nvGrpSpPr>
        <p:grpSpPr>
          <a:xfrm>
            <a:off x="6600056" y="4451771"/>
            <a:ext cx="5408853" cy="1800650"/>
            <a:chOff x="6600056" y="4451771"/>
            <a:chExt cx="5408853" cy="1800650"/>
          </a:xfrm>
        </p:grpSpPr>
        <p:sp>
          <p:nvSpPr>
            <p:cNvPr id="49" name="ZoneTexte 48"/>
            <p:cNvSpPr txBox="1"/>
            <p:nvPr/>
          </p:nvSpPr>
          <p:spPr>
            <a:xfrm>
              <a:off x="6744072" y="4451771"/>
              <a:ext cx="2212337" cy="369332"/>
            </a:xfrm>
            <a:prstGeom prst="rect">
              <a:avLst/>
            </a:prstGeom>
            <a:noFill/>
          </p:spPr>
          <p:txBody>
            <a:bodyPr wrap="none" rtlCol="0">
              <a:spAutoFit/>
            </a:bodyPr>
            <a:lstStyle/>
            <a:p>
              <a:pPr marL="285750" indent="-285750">
                <a:buFont typeface="Wingdings" panose="05000000000000000000" pitchFamily="2" charset="2"/>
                <a:buChar char="Ø"/>
              </a:pPr>
              <a:r>
                <a:rPr lang="fr-FR" b="1" dirty="0" smtClean="0"/>
                <a:t>La Porte de sortie:</a:t>
              </a:r>
              <a:endParaRPr lang="fr-FR" b="1" dirty="0"/>
            </a:p>
          </p:txBody>
        </p:sp>
        <mc:AlternateContent xmlns:mc="http://schemas.openxmlformats.org/markup-compatibility/2006">
          <mc:Choice xmlns="" xmlns:a14="http://schemas.microsoft.com/office/drawing/2010/main" Requires="a14">
            <p:sp>
              <p:nvSpPr>
                <p:cNvPr id="61" name="ZoneTexte 60"/>
                <p:cNvSpPr txBox="1"/>
                <p:nvPr/>
              </p:nvSpPr>
              <p:spPr>
                <a:xfrm>
                  <a:off x="6600056" y="4758928"/>
                  <a:ext cx="4002249" cy="29924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i="1">
                              <a:latin typeface="Cambria Math" panose="02040503050406030204" pitchFamily="18" charset="0"/>
                            </a:rPr>
                            <m:t>𝑡</m:t>
                          </m:r>
                        </m:sub>
                      </m:sSub>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𝑊</m:t>
                          </m:r>
                        </m:e>
                        <m:sub>
                          <m:r>
                            <a:rPr lang="fr-FR" b="0" i="1" smtClean="0">
                              <a:latin typeface="Cambria Math" panose="02040503050406030204" pitchFamily="18" charset="0"/>
                            </a:rPr>
                            <m:t>h𝑓</m:t>
                          </m:r>
                          <m:r>
                            <a:rPr lang="fr-FR" b="0" i="1" smtClean="0">
                              <a:latin typeface="Cambria Math" panose="02040503050406030204" pitchFamily="18" charset="0"/>
                            </a:rPr>
                            <m:t> </m:t>
                          </m:r>
                        </m:sub>
                      </m:sSub>
                      <m:r>
                        <a:rPr lang="fr-FR"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𝑡</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𝑊</m:t>
                          </m:r>
                        </m:e>
                        <m:sub>
                          <m:r>
                            <a:rPr lang="fr-FR" b="0" i="1" smtClean="0">
                              <a:latin typeface="Cambria Math" panose="02040503050406030204" pitchFamily="18" charset="0"/>
                            </a:rPr>
                            <m:t>𝑥𝑓</m:t>
                          </m:r>
                        </m:sub>
                      </m:sSub>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𝑥</m:t>
                          </m:r>
                        </m:e>
                        <m:sub>
                          <m:r>
                            <a:rPr lang="fr-FR" i="1">
                              <a:latin typeface="Cambria Math" panose="02040503050406030204" pitchFamily="18" charset="0"/>
                            </a:rPr>
                            <m:t>𝑡</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𝑏</m:t>
                          </m:r>
                        </m:e>
                        <m:sub>
                          <m:r>
                            <a:rPr lang="fr-FR" b="0" i="1" smtClean="0">
                              <a:latin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a14:m>
                  <a:endParaRPr lang="fr-FR" dirty="0"/>
                </a:p>
              </p:txBody>
            </p:sp>
          </mc:Choice>
          <mc:Fallback>
            <p:sp>
              <p:nvSpPr>
                <p:cNvPr id="61" name="ZoneTexte 60"/>
                <p:cNvSpPr txBox="1">
                  <a:spLocks noRot="1" noChangeAspect="1" noMove="1" noResize="1" noEditPoints="1" noAdjustHandles="1" noChangeArrowheads="1" noChangeShapeType="1" noTextEdit="1"/>
                </p:cNvSpPr>
                <p:nvPr/>
              </p:nvSpPr>
              <p:spPr>
                <a:xfrm>
                  <a:off x="6600056" y="4758928"/>
                  <a:ext cx="4002249" cy="299249"/>
                </a:xfrm>
                <a:prstGeom prst="rect">
                  <a:avLst/>
                </a:prstGeom>
                <a:blipFill>
                  <a:blip r:embed="rId16"/>
                  <a:stretch>
                    <a:fillRect l="-3354" t="-18367" r="-1982" b="-32653"/>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2" name="ZoneTexte 61"/>
                <p:cNvSpPr txBox="1"/>
                <p:nvPr/>
              </p:nvSpPr>
              <p:spPr>
                <a:xfrm>
                  <a:off x="6600056" y="5099811"/>
                  <a:ext cx="3878113"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𝑖</m:t>
                          </m:r>
                        </m:e>
                        <m:sub>
                          <m:r>
                            <a:rPr lang="fr-FR" i="1">
                              <a:latin typeface="Cambria Math" panose="02040503050406030204" pitchFamily="18" charset="0"/>
                            </a:rPr>
                            <m:t>𝑡</m:t>
                          </m:r>
                        </m:sub>
                      </m:sSub>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𝑊</m:t>
                          </m:r>
                        </m:e>
                        <m:sub>
                          <m:r>
                            <a:rPr lang="fr-FR" b="0" i="1" smtClean="0">
                              <a:latin typeface="Cambria Math" panose="02040503050406030204" pitchFamily="18" charset="0"/>
                            </a:rPr>
                            <m:t>h𝑖</m:t>
                          </m:r>
                          <m:r>
                            <a:rPr lang="fr-FR" b="0" i="1" smtClean="0">
                              <a:latin typeface="Cambria Math" panose="02040503050406030204" pitchFamily="18" charset="0"/>
                            </a:rPr>
                            <m:t> </m:t>
                          </m:r>
                        </m:sub>
                      </m:sSub>
                      <m:r>
                        <a:rPr lang="fr-FR"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𝑡</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𝑊</m:t>
                          </m:r>
                        </m:e>
                        <m:sub>
                          <m:r>
                            <a:rPr lang="fr-FR" b="0" i="1" smtClean="0">
                              <a:latin typeface="Cambria Math" panose="02040503050406030204" pitchFamily="18" charset="0"/>
                            </a:rPr>
                            <m:t>𝑥𝑖</m:t>
                          </m:r>
                        </m:sub>
                      </m:sSub>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𝑥</m:t>
                          </m:r>
                        </m:e>
                        <m:sub>
                          <m:r>
                            <a:rPr lang="fr-FR" i="1">
                              <a:latin typeface="Cambria Math" panose="02040503050406030204" pitchFamily="18" charset="0"/>
                            </a:rPr>
                            <m:t>𝑡</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𝑏</m:t>
                          </m:r>
                        </m:e>
                        <m:sub>
                          <m:r>
                            <a:rPr lang="fr-FR" b="0" i="1" smtClean="0">
                              <a:latin typeface="Cambria Math" panose="02040503050406030204" pitchFamily="18" charset="0"/>
                            </a:rPr>
                            <m:t>𝑖</m:t>
                          </m:r>
                        </m:sub>
                      </m:sSub>
                      <m:r>
                        <a:rPr lang="fr-FR" b="0" i="1" smtClean="0">
                          <a:latin typeface="Cambria Math" panose="02040503050406030204" pitchFamily="18" charset="0"/>
                          <a:ea typeface="Cambria Math" panose="02040503050406030204" pitchFamily="18" charset="0"/>
                        </a:rPr>
                        <m:t>)</m:t>
                      </m:r>
                    </m:oMath>
                  </a14:m>
                  <a:endParaRPr lang="fr-FR" dirty="0"/>
                </a:p>
              </p:txBody>
            </p:sp>
          </mc:Choice>
          <mc:Fallback>
            <p:sp>
              <p:nvSpPr>
                <p:cNvPr id="62" name="ZoneTexte 61"/>
                <p:cNvSpPr txBox="1">
                  <a:spLocks noRot="1" noChangeAspect="1" noMove="1" noResize="1" noEditPoints="1" noAdjustHandles="1" noChangeArrowheads="1" noChangeShapeType="1" noTextEdit="1"/>
                </p:cNvSpPr>
                <p:nvPr/>
              </p:nvSpPr>
              <p:spPr>
                <a:xfrm>
                  <a:off x="6600056" y="5099811"/>
                  <a:ext cx="3878113" cy="276999"/>
                </a:xfrm>
                <a:prstGeom prst="rect">
                  <a:avLst/>
                </a:prstGeom>
                <a:blipFill>
                  <a:blip r:embed="rId17"/>
                  <a:stretch>
                    <a:fillRect l="-3459" t="-22222" r="-2044" b="-42222"/>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3" name="ZoneTexte 62"/>
                <p:cNvSpPr txBox="1"/>
                <p:nvPr/>
              </p:nvSpPr>
              <p:spPr>
                <a:xfrm>
                  <a:off x="6600056" y="5402485"/>
                  <a:ext cx="3996543"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𝑜</m:t>
                          </m:r>
                        </m:e>
                        <m:sub>
                          <m:r>
                            <a:rPr lang="fr-FR" i="1">
                              <a:latin typeface="Cambria Math" panose="02040503050406030204" pitchFamily="18" charset="0"/>
                            </a:rPr>
                            <m:t>𝑡</m:t>
                          </m:r>
                        </m:sub>
                      </m:sSub>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𝑊</m:t>
                          </m:r>
                        </m:e>
                        <m:sub>
                          <m:r>
                            <a:rPr lang="fr-FR" b="0" i="1" smtClean="0">
                              <a:latin typeface="Cambria Math" panose="02040503050406030204" pitchFamily="18" charset="0"/>
                            </a:rPr>
                            <m:t>h𝑜</m:t>
                          </m:r>
                          <m:r>
                            <a:rPr lang="fr-FR" b="0" i="1" smtClean="0">
                              <a:latin typeface="Cambria Math" panose="02040503050406030204" pitchFamily="18" charset="0"/>
                            </a:rPr>
                            <m:t> </m:t>
                          </m:r>
                        </m:sub>
                      </m:sSub>
                      <m:r>
                        <a:rPr lang="fr-FR"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𝑡</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𝑊</m:t>
                          </m:r>
                        </m:e>
                        <m:sub>
                          <m:r>
                            <a:rPr lang="fr-FR" b="0" i="1" smtClean="0">
                              <a:latin typeface="Cambria Math" panose="02040503050406030204" pitchFamily="18" charset="0"/>
                            </a:rPr>
                            <m:t>𝑥𝑖</m:t>
                          </m:r>
                        </m:sub>
                      </m:sSub>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𝑥</m:t>
                          </m:r>
                        </m:e>
                        <m:sub>
                          <m:r>
                            <a:rPr lang="fr-FR" i="1">
                              <a:latin typeface="Cambria Math" panose="02040503050406030204" pitchFamily="18" charset="0"/>
                            </a:rPr>
                            <m:t>𝑡</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𝑏</m:t>
                          </m:r>
                        </m:e>
                        <m:sub>
                          <m:r>
                            <a:rPr lang="fr-FR" b="0" i="1" smtClean="0">
                              <a:latin typeface="Cambria Math" panose="02040503050406030204" pitchFamily="18" charset="0"/>
                            </a:rPr>
                            <m:t>𝑜</m:t>
                          </m:r>
                        </m:sub>
                      </m:sSub>
                      <m:r>
                        <a:rPr lang="fr-FR" b="0" i="1" smtClean="0">
                          <a:latin typeface="Cambria Math" panose="02040503050406030204" pitchFamily="18" charset="0"/>
                          <a:ea typeface="Cambria Math" panose="02040503050406030204" pitchFamily="18" charset="0"/>
                        </a:rPr>
                        <m:t>)</m:t>
                      </m:r>
                    </m:oMath>
                  </a14:m>
                  <a:endParaRPr lang="fr-FR" dirty="0"/>
                </a:p>
              </p:txBody>
            </p:sp>
          </mc:Choice>
          <mc:Fallback>
            <p:sp>
              <p:nvSpPr>
                <p:cNvPr id="63" name="ZoneTexte 62"/>
                <p:cNvSpPr txBox="1">
                  <a:spLocks noRot="1" noChangeAspect="1" noMove="1" noResize="1" noEditPoints="1" noAdjustHandles="1" noChangeArrowheads="1" noChangeShapeType="1" noTextEdit="1"/>
                </p:cNvSpPr>
                <p:nvPr/>
              </p:nvSpPr>
              <p:spPr>
                <a:xfrm>
                  <a:off x="6600056" y="5402485"/>
                  <a:ext cx="3996543" cy="276999"/>
                </a:xfrm>
                <a:prstGeom prst="rect">
                  <a:avLst/>
                </a:prstGeom>
                <a:blipFill>
                  <a:blip r:embed="rId18"/>
                  <a:stretch>
                    <a:fillRect l="-3359" t="-21739" r="-1985" b="-41304"/>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4" name="ZoneTexte 63"/>
                <p:cNvSpPr txBox="1"/>
                <p:nvPr/>
              </p:nvSpPr>
              <p:spPr>
                <a:xfrm>
                  <a:off x="6600056" y="5694833"/>
                  <a:ext cx="5408853"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𝑐</m:t>
                          </m:r>
                        </m:e>
                        <m:sub>
                          <m:r>
                            <a:rPr lang="fr-FR" i="1">
                              <a:latin typeface="Cambria Math" panose="02040503050406030204" pitchFamily="18" charset="0"/>
                            </a:rPr>
                            <m:t>𝑡</m:t>
                          </m:r>
                          <m:r>
                            <a:rPr lang="fr-FR" b="0" i="1" smtClean="0">
                              <a:latin typeface="Cambria Math" panose="02040503050406030204" pitchFamily="18" charset="0"/>
                            </a:rPr>
                            <m:t> </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𝑓</m:t>
                          </m:r>
                        </m:e>
                        <m:sub>
                          <m:r>
                            <a:rPr lang="fr-FR" i="1">
                              <a:latin typeface="Cambria Math" panose="02040503050406030204" pitchFamily="18" charset="0"/>
                            </a:rPr>
                            <m:t>𝑡</m:t>
                          </m:r>
                        </m:sub>
                      </m:sSub>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𝑐</m:t>
                          </m:r>
                        </m:e>
                        <m:sub>
                          <m:r>
                            <a:rPr lang="fr-FR" i="1">
                              <a:latin typeface="Cambria Math" panose="02040503050406030204" pitchFamily="18" charset="0"/>
                            </a:rPr>
                            <m:t>𝑡</m:t>
                          </m:r>
                          <m:r>
                            <a:rPr lang="fr-FR" b="0" i="1" smtClean="0">
                              <a:latin typeface="Cambria Math" panose="02040503050406030204" pitchFamily="18" charset="0"/>
                            </a:rPr>
                            <m:t>−1</m:t>
                          </m:r>
                        </m:sub>
                      </m:sSub>
                    </m:oMath>
                  </a14:m>
                  <a:r>
                    <a:rPr lang="fr-FR" dirty="0" smtClean="0"/>
                    <a: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𝑖</m:t>
                          </m:r>
                        </m:e>
                        <m:sub>
                          <m:r>
                            <a:rPr lang="fr-FR" i="1">
                              <a:latin typeface="Cambria Math" panose="02040503050406030204" pitchFamily="18" charset="0"/>
                            </a:rPr>
                            <m:t>𝑡</m:t>
                          </m:r>
                        </m:sub>
                      </m:sSub>
                    </m:oMath>
                  </a14:m>
                  <a:r>
                    <a:rPr lang="fr-FR" dirty="0">
                      <a:ea typeface="Cambria Math" panose="02040503050406030204" pitchFamily="18" charset="0"/>
                    </a:rPr>
                    <a:t/>
                  </a:r>
                  <a14:m>
                    <m:oMath xmlns:m="http://schemas.openxmlformats.org/officeDocument/2006/math">
                      <m:r>
                        <a:rPr lang="fr-FR" i="1">
                          <a:latin typeface="Cambria Math" panose="02040503050406030204" pitchFamily="18" charset="0"/>
                          <a:ea typeface="Cambria Math" panose="02040503050406030204" pitchFamily="18" charset="0"/>
                        </a:rPr>
                        <m:t>×</m:t>
                      </m:r>
                    </m:oMath>
                  </a14:m>
                  <a:r>
                    <a:rPr lang="fr-FR" dirty="0" smtClean="0"/>
                    <a:t/>
                  </a:r>
                  <a:r>
                    <a:rPr lang="fr-FR" sz="1600" dirty="0" smtClean="0"/>
                    <a:t>Tanh</a:t>
                  </a:r>
                  <a:r>
                    <a:rPr lang="fr-FR" dirty="0" smtClean="0"/>
                    <a:t> (</a:t>
                  </a:r>
                  <a14:m>
                    <m:oMath xmlns:m="http://schemas.openxmlformats.org/officeDocument/2006/math">
                      <m:sSub>
                        <m:sSubPr>
                          <m:ctrlPr>
                            <a:rPr lang="fr-FR" sz="1600" i="1">
                              <a:latin typeface="Cambria Math" panose="02040503050406030204" pitchFamily="18" charset="0"/>
                            </a:rPr>
                          </m:ctrlPr>
                        </m:sSubPr>
                        <m:e>
                          <m:r>
                            <a:rPr lang="fr-FR" sz="1600" i="1">
                              <a:latin typeface="Cambria Math" panose="02040503050406030204" pitchFamily="18" charset="0"/>
                            </a:rPr>
                            <m:t>𝑊</m:t>
                          </m:r>
                        </m:e>
                        <m:sub>
                          <m:r>
                            <a:rPr lang="fr-FR" sz="1600" i="1">
                              <a:latin typeface="Cambria Math" panose="02040503050406030204" pitchFamily="18" charset="0"/>
                            </a:rPr>
                            <m:t>h</m:t>
                          </m:r>
                          <m:r>
                            <a:rPr lang="fr-FR" sz="1600" b="0" i="1" smtClean="0">
                              <a:latin typeface="Cambria Math" panose="02040503050406030204" pitchFamily="18" charset="0"/>
                            </a:rPr>
                            <m:t>𝑔</m:t>
                          </m:r>
                          <m:r>
                            <a:rPr lang="fr-FR" sz="1600" i="1">
                              <a:latin typeface="Cambria Math" panose="02040503050406030204" pitchFamily="18" charset="0"/>
                            </a:rPr>
                            <m:t> </m:t>
                          </m:r>
                        </m:sub>
                      </m:sSub>
                      <m:r>
                        <a:rPr lang="fr-FR" sz="1600" i="1">
                          <a:latin typeface="Cambria Math" panose="02040503050406030204" pitchFamily="18" charset="0"/>
                          <a:ea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h</m:t>
                          </m:r>
                        </m:e>
                        <m:sub>
                          <m:r>
                            <a:rPr lang="fr-FR" sz="1600" i="1">
                              <a:latin typeface="Cambria Math" panose="02040503050406030204" pitchFamily="18" charset="0"/>
                            </a:rPr>
                            <m:t>𝑡</m:t>
                          </m:r>
                          <m:r>
                            <a:rPr lang="fr-FR" sz="1600" i="1">
                              <a:latin typeface="Cambria Math" panose="02040503050406030204" pitchFamily="18" charset="0"/>
                            </a:rPr>
                            <m:t>−1</m:t>
                          </m:r>
                        </m:sub>
                      </m:sSub>
                      <m:r>
                        <a:rPr lang="fr-FR" sz="1600" i="1">
                          <a:latin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𝑊</m:t>
                          </m:r>
                        </m:e>
                        <m:sub>
                          <m:r>
                            <a:rPr lang="fr-FR" sz="1600" i="1">
                              <a:latin typeface="Cambria Math" panose="02040503050406030204" pitchFamily="18" charset="0"/>
                            </a:rPr>
                            <m:t>𝑥</m:t>
                          </m:r>
                          <m:r>
                            <a:rPr lang="fr-FR" sz="1600" b="0" i="1" smtClean="0">
                              <a:latin typeface="Cambria Math" panose="02040503050406030204" pitchFamily="18" charset="0"/>
                            </a:rPr>
                            <m:t>𝑔</m:t>
                          </m:r>
                        </m:sub>
                      </m:sSub>
                      <m:r>
                        <a:rPr lang="fr-FR" sz="1600" i="1">
                          <a:latin typeface="Cambria Math" panose="02040503050406030204" pitchFamily="18" charset="0"/>
                          <a:ea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𝑥</m:t>
                          </m:r>
                        </m:e>
                        <m:sub>
                          <m:r>
                            <a:rPr lang="fr-FR" sz="1600" i="1">
                              <a:latin typeface="Cambria Math" panose="02040503050406030204" pitchFamily="18" charset="0"/>
                            </a:rPr>
                            <m:t>𝑡</m:t>
                          </m:r>
                        </m:sub>
                      </m:sSub>
                      <m:r>
                        <a:rPr lang="fr-FR" sz="1600" i="1">
                          <a:latin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𝑏</m:t>
                          </m:r>
                        </m:e>
                        <m:sub>
                          <m:r>
                            <a:rPr lang="fr-FR" sz="1600" b="0" i="1" smtClean="0">
                              <a:latin typeface="Cambria Math" panose="02040503050406030204" pitchFamily="18" charset="0"/>
                            </a:rPr>
                            <m:t>𝑔</m:t>
                          </m:r>
                        </m:sub>
                      </m:sSub>
                    </m:oMath>
                  </a14:m>
                  <a:r>
                    <a:rPr lang="fr-FR" dirty="0" smtClean="0"/>
                    <a:t>)</a:t>
                  </a:r>
                  <a:endParaRPr lang="fr-FR" dirty="0"/>
                </a:p>
              </p:txBody>
            </p:sp>
          </mc:Choice>
          <mc:Fallback>
            <p:sp>
              <p:nvSpPr>
                <p:cNvPr id="64" name="ZoneTexte 63"/>
                <p:cNvSpPr txBox="1">
                  <a:spLocks noRot="1" noChangeAspect="1" noMove="1" noResize="1" noEditPoints="1" noAdjustHandles="1" noChangeArrowheads="1" noChangeShapeType="1" noTextEdit="1"/>
                </p:cNvSpPr>
                <p:nvPr/>
              </p:nvSpPr>
              <p:spPr>
                <a:xfrm>
                  <a:off x="6600056" y="5694833"/>
                  <a:ext cx="5408853" cy="276999"/>
                </a:xfrm>
                <a:prstGeom prst="rect">
                  <a:avLst/>
                </a:prstGeom>
                <a:blipFill>
                  <a:blip r:embed="rId19"/>
                  <a:stretch>
                    <a:fillRect l="-2480" t="-30435" r="-1691" b="-4782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5" name="ZoneTexte 64"/>
                <p:cNvSpPr txBox="1"/>
                <p:nvPr/>
              </p:nvSpPr>
              <p:spPr>
                <a:xfrm>
                  <a:off x="6600056" y="5975422"/>
                  <a:ext cx="2314223"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h</m:t>
                          </m:r>
                        </m:e>
                        <m:sub>
                          <m:r>
                            <a:rPr lang="fr-FR" i="1">
                              <a:latin typeface="Cambria Math" panose="02040503050406030204" pitchFamily="18" charset="0"/>
                            </a:rPr>
                            <m:t>𝑡</m:t>
                          </m:r>
                          <m:r>
                            <a:rPr lang="fr-FR" b="0" i="1" smtClean="0">
                              <a:latin typeface="Cambria Math" panose="02040503050406030204" pitchFamily="18" charset="0"/>
                            </a:rPr>
                            <m:t> </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𝑜</m:t>
                          </m:r>
                        </m:e>
                        <m:sub>
                          <m:r>
                            <a:rPr lang="fr-FR" i="1">
                              <a:latin typeface="Cambria Math" panose="02040503050406030204" pitchFamily="18" charset="0"/>
                            </a:rPr>
                            <m:t>𝑡</m:t>
                          </m:r>
                          <m:r>
                            <a:rPr lang="fr-FR" i="1">
                              <a:latin typeface="Cambria Math" panose="02040503050406030204" pitchFamily="18" charset="0"/>
                            </a:rPr>
                            <m:t> </m:t>
                          </m:r>
                        </m:sub>
                      </m:sSub>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rPr>
                        <m:t>𝑇𝑎𝑛h</m:t>
                      </m:r>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b="0" i="1" smtClean="0">
                              <a:latin typeface="Cambria Math" panose="02040503050406030204" pitchFamily="18" charset="0"/>
                            </a:rPr>
                            <m:t>𝑐</m:t>
                          </m:r>
                        </m:e>
                        <m:sub>
                          <m:r>
                            <a:rPr lang="fr-FR" i="1">
                              <a:latin typeface="Cambria Math" panose="02040503050406030204" pitchFamily="18" charset="0"/>
                            </a:rPr>
                            <m:t>𝑡</m:t>
                          </m:r>
                        </m:sub>
                      </m:sSub>
                      <m:r>
                        <a:rPr lang="fr-FR" b="0" i="1" smtClean="0">
                          <a:latin typeface="Cambria Math" panose="02040503050406030204" pitchFamily="18" charset="0"/>
                        </a:rPr>
                        <m:t>)</m:t>
                      </m:r>
                    </m:oMath>
                  </a14:m>
                  <a:endParaRPr lang="fr-FR" dirty="0"/>
                </a:p>
              </p:txBody>
            </p:sp>
          </mc:Choice>
          <mc:Fallback>
            <p:sp>
              <p:nvSpPr>
                <p:cNvPr id="65" name="ZoneTexte 64"/>
                <p:cNvSpPr txBox="1">
                  <a:spLocks noRot="1" noChangeAspect="1" noMove="1" noResize="1" noEditPoints="1" noAdjustHandles="1" noChangeArrowheads="1" noChangeShapeType="1" noTextEdit="1"/>
                </p:cNvSpPr>
                <p:nvPr/>
              </p:nvSpPr>
              <p:spPr>
                <a:xfrm>
                  <a:off x="6600056" y="5975422"/>
                  <a:ext cx="2314223" cy="276999"/>
                </a:xfrm>
                <a:prstGeom prst="rect">
                  <a:avLst/>
                </a:prstGeom>
                <a:blipFill>
                  <a:blip r:embed="rId20"/>
                  <a:stretch>
                    <a:fillRect l="-5805" t="-21739" r="-4222" b="-41304"/>
                  </a:stretch>
                </a:blipFill>
              </p:spPr>
              <p:txBody>
                <a:bodyPr/>
                <a:lstStyle/>
                <a:p>
                  <a:r>
                    <a:rPr lang="fr-FR">
                      <a:noFill/>
                    </a:rPr>
                    <a:t> </a:t>
                  </a:r>
                </a:p>
              </p:txBody>
            </p:sp>
          </mc:Fallback>
        </mc:AlternateContent>
      </p:grpSp>
      <p:grpSp>
        <p:nvGrpSpPr>
          <p:cNvPr id="20" name="Groupe 19"/>
          <p:cNvGrpSpPr/>
          <p:nvPr/>
        </p:nvGrpSpPr>
        <p:grpSpPr>
          <a:xfrm>
            <a:off x="1722094" y="1036868"/>
            <a:ext cx="10453453" cy="3402244"/>
            <a:chOff x="1722094" y="1036868"/>
            <a:chExt cx="10453453" cy="3402244"/>
          </a:xfrm>
        </p:grpSpPr>
        <p:pic>
          <p:nvPicPr>
            <p:cNvPr id="9" name="Image 8"/>
            <p:cNvPicPr>
              <a:picLocks noChangeAspect="1"/>
            </p:cNvPicPr>
            <p:nvPr/>
          </p:nvPicPr>
          <p:blipFill>
            <a:blip r:embed="rId21"/>
            <a:stretch>
              <a:fillRect/>
            </a:stretch>
          </p:blipFill>
          <p:spPr>
            <a:xfrm>
              <a:off x="1722094" y="1907924"/>
              <a:ext cx="1094855" cy="2531188"/>
            </a:xfrm>
            <a:prstGeom prst="rect">
              <a:avLst/>
            </a:prstGeom>
          </p:spPr>
        </p:pic>
        <p:sp>
          <p:nvSpPr>
            <p:cNvPr id="19" name="Rectangle 18"/>
            <p:cNvSpPr/>
            <p:nvPr/>
          </p:nvSpPr>
          <p:spPr>
            <a:xfrm>
              <a:off x="6543710" y="1036868"/>
              <a:ext cx="5631837" cy="1685241"/>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21" name="Groupe 20"/>
          <p:cNvGrpSpPr/>
          <p:nvPr/>
        </p:nvGrpSpPr>
        <p:grpSpPr>
          <a:xfrm>
            <a:off x="2694363" y="1918750"/>
            <a:ext cx="9459164" cy="2532871"/>
            <a:chOff x="2694363" y="1918750"/>
            <a:chExt cx="9459164" cy="2532871"/>
          </a:xfrm>
        </p:grpSpPr>
        <p:grpSp>
          <p:nvGrpSpPr>
            <p:cNvPr id="399" name="Groupe 398"/>
            <p:cNvGrpSpPr/>
            <p:nvPr/>
          </p:nvGrpSpPr>
          <p:grpSpPr>
            <a:xfrm>
              <a:off x="2694363" y="1918750"/>
              <a:ext cx="1745453" cy="2509535"/>
              <a:chOff x="3810127" y="492803"/>
              <a:chExt cx="3241086" cy="4205014"/>
            </a:xfrm>
          </p:grpSpPr>
          <p:sp>
            <p:nvSpPr>
              <p:cNvPr id="400" name="Rectangle 399"/>
              <p:cNvSpPr/>
              <p:nvPr/>
            </p:nvSpPr>
            <p:spPr>
              <a:xfrm>
                <a:off x="3810127" y="2660514"/>
                <a:ext cx="2751586" cy="2037303"/>
              </a:xfrm>
              <a:prstGeom prst="rect">
                <a:avLst/>
              </a:prstGeom>
              <a:noFill/>
              <a:ln w="38100" cmpd="sng">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1" name="ZoneTexte 400"/>
              <p:cNvSpPr txBox="1"/>
              <p:nvPr/>
            </p:nvSpPr>
            <p:spPr>
              <a:xfrm>
                <a:off x="4126744" y="492803"/>
                <a:ext cx="2924469" cy="464144"/>
              </a:xfrm>
              <a:prstGeom prst="rect">
                <a:avLst/>
              </a:prstGeom>
              <a:noFill/>
            </p:spPr>
            <p:txBody>
              <a:bodyPr wrap="square" rtlCol="0">
                <a:spAutoFit/>
              </a:bodyPr>
              <a:lstStyle/>
              <a:p>
                <a:r>
                  <a:rPr lang="fr-FR" sz="1200" b="1" u="sng" dirty="0" smtClean="0"/>
                  <a:t>Porte d’Entrée :</a:t>
                </a:r>
                <a:endParaRPr lang="fr-FR" sz="1200" b="1" u="sng" dirty="0"/>
              </a:p>
            </p:txBody>
          </p:sp>
          <p:cxnSp>
            <p:nvCxnSpPr>
              <p:cNvPr id="402" name="Connecteur droit avec flèche 401"/>
              <p:cNvCxnSpPr/>
              <p:nvPr/>
            </p:nvCxnSpPr>
            <p:spPr>
              <a:xfrm flipH="1">
                <a:off x="5097294" y="921554"/>
                <a:ext cx="5268" cy="1667828"/>
              </a:xfrm>
              <a:prstGeom prst="straightConnector1">
                <a:avLst/>
              </a:prstGeom>
              <a:ln w="12700">
                <a:solidFill>
                  <a:srgbClr val="7030A0"/>
                </a:solidFill>
                <a:prstDash val="dash"/>
                <a:tailEnd type="stealth" w="lg" len="lg"/>
              </a:ln>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6521690" y="2766380"/>
              <a:ext cx="5631837" cy="1685241"/>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p:cNvGrpSpPr/>
          <p:nvPr/>
        </p:nvGrpSpPr>
        <p:grpSpPr>
          <a:xfrm>
            <a:off x="3954638" y="1907924"/>
            <a:ext cx="8198889" cy="4311501"/>
            <a:chOff x="3954638" y="1946838"/>
            <a:chExt cx="8198889" cy="4311501"/>
          </a:xfrm>
        </p:grpSpPr>
        <p:pic>
          <p:nvPicPr>
            <p:cNvPr id="10" name="Image 9"/>
            <p:cNvPicPr>
              <a:picLocks noChangeAspect="1"/>
            </p:cNvPicPr>
            <p:nvPr/>
          </p:nvPicPr>
          <p:blipFill>
            <a:blip r:embed="rId22"/>
            <a:stretch>
              <a:fillRect/>
            </a:stretch>
          </p:blipFill>
          <p:spPr>
            <a:xfrm>
              <a:off x="3954638" y="1946838"/>
              <a:ext cx="1357986" cy="2531185"/>
            </a:xfrm>
            <a:prstGeom prst="rect">
              <a:avLst/>
            </a:prstGeom>
          </p:spPr>
        </p:pic>
        <p:sp>
          <p:nvSpPr>
            <p:cNvPr id="73" name="Rectangle 72"/>
            <p:cNvSpPr/>
            <p:nvPr/>
          </p:nvSpPr>
          <p:spPr>
            <a:xfrm>
              <a:off x="6521690" y="4510017"/>
              <a:ext cx="5631837" cy="1748322"/>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custDataLst>
      <p:tags r:id="rId1"/>
    </p:custDataLst>
    <p:extLst>
      <p:ext uri="{BB962C8B-B14F-4D97-AF65-F5344CB8AC3E}">
        <p14:creationId xmlns="" xmlns:p14="http://schemas.microsoft.com/office/powerpoint/2010/main" val="1464800120"/>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0"/>
                                        </p:tgtEl>
                                      </p:cBhvr>
                                    </p:animEffect>
                                    <p:set>
                                      <p:cBhvr>
                                        <p:cTn id="11" dur="1" fill="hold">
                                          <p:stCondLst>
                                            <p:cond delay="499"/>
                                          </p:stCondLst>
                                        </p:cTn>
                                        <p:tgtEl>
                                          <p:spTgt spid="20"/>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21"/>
                                        </p:tgtEl>
                                      </p:cBhvr>
                                    </p:animEffect>
                                    <p:set>
                                      <p:cBhvr>
                                        <p:cTn id="18" dur="1" fill="hold">
                                          <p:stCondLst>
                                            <p:cond delay="499"/>
                                          </p:stCondLst>
                                        </p:cTn>
                                        <p:tgtEl>
                                          <p:spTgt spid="21"/>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t="-9000" b="-9000"/>
          </a:stretch>
        </a:blipFill>
        <a:effectLst/>
      </p:bgPr>
    </p:bg>
    <p:spTree>
      <p:nvGrpSpPr>
        <p:cNvPr id="1" name=""/>
        <p:cNvGrpSpPr/>
        <p:nvPr/>
      </p:nvGrpSpPr>
      <p:grpSpPr>
        <a:xfrm>
          <a:off x="0" y="0"/>
          <a:ext cx="0" cy="0"/>
          <a:chOff x="0" y="0"/>
          <a:chExt cx="0" cy="0"/>
        </a:xfrm>
      </p:grpSpPr>
      <p:grpSp>
        <p:nvGrpSpPr>
          <p:cNvPr id="2" name="Groupe 1"/>
          <p:cNvGrpSpPr/>
          <p:nvPr/>
        </p:nvGrpSpPr>
        <p:grpSpPr>
          <a:xfrm>
            <a:off x="4799856" y="1340768"/>
            <a:ext cx="6804756" cy="3499691"/>
            <a:chOff x="5303912" y="1254244"/>
            <a:chExt cx="6804756" cy="3499691"/>
          </a:xfrm>
        </p:grpSpPr>
        <p:pic>
          <p:nvPicPr>
            <p:cNvPr id="12" name="Image 1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5447928" y="2190348"/>
              <a:ext cx="6660740" cy="2563587"/>
            </a:xfrm>
            <a:prstGeom prst="rect">
              <a:avLst/>
            </a:prstGeom>
            <a:ln>
              <a:noFill/>
            </a:ln>
            <a:effectLst>
              <a:glow>
                <a:schemeClr val="accent1"/>
              </a:glow>
              <a:reflection stA="63000" endPos="65000" dist="50800" dir="5400000" sy="-100000" algn="bl" rotWithShape="0"/>
              <a:softEdge rad="112500"/>
            </a:effectLst>
          </p:spPr>
        </p:pic>
        <p:sp>
          <p:nvSpPr>
            <p:cNvPr id="40" name="Text Box 26"/>
            <p:cNvSpPr txBox="1">
              <a:spLocks noChangeArrowheads="1"/>
            </p:cNvSpPr>
            <p:nvPr/>
          </p:nvSpPr>
          <p:spPr bwMode="auto">
            <a:xfrm>
              <a:off x="5303912" y="2636912"/>
              <a:ext cx="6794648"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fr-FR" sz="4800" b="1" dirty="0">
                  <a:solidFill>
                    <a:schemeClr val="bg1"/>
                  </a:solidFill>
                  <a:latin typeface="Monotype Corsiva" panose="03010101010201010101" pitchFamily="66" charset="0"/>
                </a:rPr>
                <a:t>MEAP – Conception et </a:t>
              </a:r>
              <a:r>
                <a:rPr lang="fr-FR" sz="4800" b="1" dirty="0" smtClean="0">
                  <a:solidFill>
                    <a:schemeClr val="bg1"/>
                  </a:solidFill>
                  <a:latin typeface="Monotype Corsiva" panose="03010101010201010101" pitchFamily="66" charset="0"/>
                </a:rPr>
                <a:t>Formulation </a:t>
              </a:r>
              <a:r>
                <a:rPr lang="fr-FR" sz="4800" b="1" dirty="0">
                  <a:solidFill>
                    <a:schemeClr val="bg1"/>
                  </a:solidFill>
                  <a:latin typeface="Monotype Corsiva" panose="03010101010201010101" pitchFamily="66" charset="0"/>
                </a:rPr>
                <a:t>du </a:t>
              </a:r>
              <a:r>
                <a:rPr lang="fr-FR" sz="4800" b="1" dirty="0" smtClean="0">
                  <a:solidFill>
                    <a:schemeClr val="bg1"/>
                  </a:solidFill>
                  <a:latin typeface="Monotype Corsiva" panose="03010101010201010101" pitchFamily="66" charset="0"/>
                </a:rPr>
                <a:t>Problème </a:t>
              </a:r>
              <a:endParaRPr lang="fr-FR" sz="4800" b="1" dirty="0">
                <a:solidFill>
                  <a:schemeClr val="bg1"/>
                </a:solidFill>
                <a:latin typeface="Monotype Corsiva" panose="03010101010201010101" pitchFamily="66" charset="0"/>
              </a:endParaRPr>
            </a:p>
          </p:txBody>
        </p:sp>
        <p:grpSp>
          <p:nvGrpSpPr>
            <p:cNvPr id="41" name="Groupe 40"/>
            <p:cNvGrpSpPr/>
            <p:nvPr/>
          </p:nvGrpSpPr>
          <p:grpSpPr>
            <a:xfrm>
              <a:off x="8184232" y="1254244"/>
              <a:ext cx="1152128" cy="957299"/>
              <a:chOff x="0" y="3352837"/>
              <a:chExt cx="398856" cy="336811"/>
            </a:xfrm>
          </p:grpSpPr>
          <p:sp>
            <p:nvSpPr>
              <p:cNvPr id="50"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51"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52"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dirty="0">
                    <a:solidFill>
                      <a:prstClr val="white"/>
                    </a:solidFill>
                  </a:rPr>
                  <a:t>3</a:t>
                </a:r>
                <a:endParaRPr lang="en-US" sz="2000" b="1" dirty="0" smtClean="0">
                  <a:solidFill>
                    <a:prstClr val="white"/>
                  </a:solidFill>
                </a:endParaRPr>
              </a:p>
            </p:txBody>
          </p:sp>
        </p:grpSp>
      </p:grpSp>
      <p:pic>
        <p:nvPicPr>
          <p:cNvPr id="9" name="Image 8"/>
          <p:cNvPicPr>
            <a:picLocks noChangeAspect="1"/>
          </p:cNvPicPr>
          <p:nvPr/>
        </p:nvPicPr>
        <p:blipFill rotWithShape="1">
          <a:blip r:embed="rId6" cstate="print">
            <a:extLst>
              <a:ext uri="{28A0092B-C50C-407E-A947-70E740481C1C}">
                <a14:useLocalDpi xmlns="" xmlns:a14="http://schemas.microsoft.com/office/drawing/2010/main" val="0"/>
              </a:ext>
            </a:extLst>
          </a:blip>
          <a:srcRect l="36819" r="18796" b="33830"/>
          <a:stretch/>
        </p:blipFill>
        <p:spPr>
          <a:xfrm>
            <a:off x="1919536" y="2420888"/>
            <a:ext cx="2232248" cy="2088232"/>
          </a:xfrm>
          <a:prstGeom prst="rect">
            <a:avLst/>
          </a:prstGeom>
          <a:ln>
            <a:noFill/>
          </a:ln>
          <a:effectLst>
            <a:softEdge rad="112500"/>
          </a:effectLst>
          <a:scene3d>
            <a:camera prst="orthographicFront"/>
            <a:lightRig rig="balanced" dir="t"/>
          </a:scene3d>
          <a:sp3d prstMaterial="plastic">
            <a:bevelT w="165100" prst="coolSlant"/>
            <a:bevelB w="152400" h="50800" prst="softRound"/>
          </a:sp3d>
        </p:spPr>
      </p:pic>
      <p:sp>
        <p:nvSpPr>
          <p:cNvPr id="10" name="ZoneTexte 9"/>
          <p:cNvSpPr txBox="1"/>
          <p:nvPr/>
        </p:nvSpPr>
        <p:spPr>
          <a:xfrm>
            <a:off x="1703512" y="2420888"/>
            <a:ext cx="2664296" cy="477054"/>
          </a:xfrm>
          <a:prstGeom prst="rect">
            <a:avLst/>
          </a:prstGeom>
          <a:noFill/>
        </p:spPr>
        <p:txBody>
          <a:bodyPr wrap="square" rtlCol="0">
            <a:spAutoFit/>
          </a:bodyPr>
          <a:lstStyle/>
          <a:p>
            <a:pPr algn="ctr"/>
            <a:r>
              <a:rPr lang="fr-FR" sz="2500" b="1" dirty="0" smtClean="0">
                <a:solidFill>
                  <a:schemeClr val="bg1">
                    <a:lumMod val="75000"/>
                  </a:schemeClr>
                </a:solidFill>
                <a:effectLst>
                  <a:glow rad="228600">
                    <a:schemeClr val="accent1">
                      <a:satMod val="175000"/>
                      <a:alpha val="40000"/>
                    </a:schemeClr>
                  </a:glow>
                  <a:reflection endPos="0" dir="5400000" sy="-100000" algn="bl" rotWithShape="0"/>
                </a:effectLst>
                <a:latin typeface="Microsoft Uighur" panose="02000000000000000000" pitchFamily="2" charset="-78"/>
                <a:cs typeface="Microsoft Uighur" panose="02000000000000000000" pitchFamily="2" charset="-78"/>
              </a:rPr>
              <a:t>MEAP par LSTM</a:t>
            </a:r>
            <a:endParaRPr lang="fr-FR" sz="2500" b="1" dirty="0">
              <a:solidFill>
                <a:schemeClr val="bg1">
                  <a:lumMod val="75000"/>
                </a:schemeClr>
              </a:solidFill>
              <a:effectLst>
                <a:glow rad="228600">
                  <a:schemeClr val="accent1">
                    <a:satMod val="175000"/>
                    <a:alpha val="40000"/>
                  </a:schemeClr>
                </a:glow>
                <a:reflection endPos="0" dir="5400000" sy="-100000" algn="bl" rotWithShape="0"/>
              </a:effectLst>
              <a:latin typeface="Microsoft Uighur" panose="02000000000000000000" pitchFamily="2" charset="-78"/>
              <a:cs typeface="Microsoft Uighur" panose="02000000000000000000" pitchFamily="2" charset="-78"/>
            </a:endParaRPr>
          </a:p>
        </p:txBody>
      </p:sp>
    </p:spTree>
    <p:custDataLst>
      <p:tags r:id="rId1"/>
    </p:custDataLst>
    <p:extLst>
      <p:ext uri="{BB962C8B-B14F-4D97-AF65-F5344CB8AC3E}">
        <p14:creationId xmlns="" xmlns:p14="http://schemas.microsoft.com/office/powerpoint/2010/main" val="638496728"/>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smtClean="0">
                <a:solidFill>
                  <a:prstClr val="white"/>
                </a:solidFill>
                <a:latin typeface="Times New Roman" panose="02020603050405020304" pitchFamily="18" charset="0"/>
                <a:cs typeface="Times New Roman" panose="02020603050405020304" pitchFamily="18" charset="0"/>
              </a:rPr>
              <a:t>Architecture de MEAP </a:t>
            </a:r>
            <a:endParaRPr lang="fr-FR" b="1" dirty="0">
              <a:solidFill>
                <a:prstClr val="white"/>
              </a:solidFill>
              <a:latin typeface="Times New Roman" panose="02020603050405020304" pitchFamily="18" charset="0"/>
              <a:cs typeface="Times New Roman" panose="02020603050405020304" pitchFamily="18" charset="0"/>
            </a:endParaRP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5" name="Groupe 124"/>
          <p:cNvGrpSpPr/>
          <p:nvPr/>
        </p:nvGrpSpPr>
        <p:grpSpPr>
          <a:xfrm>
            <a:off x="191344" y="5882506"/>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MEAP – Conception et formulation du problème </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11</a:t>
              </a:r>
              <a:endParaRPr lang="en-US" sz="1600" dirty="0">
                <a:solidFill>
                  <a:schemeClr val="bg1"/>
                </a:solidFill>
              </a:endParaRPr>
            </a:p>
          </p:txBody>
        </p:sp>
      </p:grpSp>
      <p:grpSp>
        <p:nvGrpSpPr>
          <p:cNvPr id="30" name="Groupe 29"/>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4" name="Rectangle 33"/>
            <p:cNvSpPr/>
            <p:nvPr/>
          </p:nvSpPr>
          <p:spPr>
            <a:xfrm>
              <a:off x="6528645"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Conception</a:t>
              </a:r>
              <a:endParaRPr lang="fr-FR" sz="1400" dirty="0"/>
            </a:p>
          </p:txBody>
        </p:sp>
        <p:sp>
          <p:nvSpPr>
            <p:cNvPr id="36" name="Rectangle 35"/>
            <p:cNvSpPr/>
            <p:nvPr/>
          </p:nvSpPr>
          <p:spPr>
            <a:xfrm>
              <a:off x="8040216"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Tests - Résultats</a:t>
              </a:r>
              <a:endParaRPr lang="fr-FR" sz="1400" dirty="0"/>
            </a:p>
          </p:txBody>
        </p:sp>
      </p:grpSp>
      <p:grpSp>
        <p:nvGrpSpPr>
          <p:cNvPr id="147" name="Groupe 146"/>
          <p:cNvGrpSpPr/>
          <p:nvPr/>
        </p:nvGrpSpPr>
        <p:grpSpPr>
          <a:xfrm>
            <a:off x="1307245" y="1041250"/>
            <a:ext cx="10765419" cy="5154007"/>
            <a:chOff x="556647" y="918666"/>
            <a:chExt cx="10981956" cy="5509396"/>
          </a:xfrm>
        </p:grpSpPr>
        <p:sp>
          <p:nvSpPr>
            <p:cNvPr id="148" name="Rectangle 147">
              <a:extLst>
                <a:ext uri="{FF2B5EF4-FFF2-40B4-BE49-F238E27FC236}">
                  <a16:creationId xmlns="" xmlns:a16="http://schemas.microsoft.com/office/drawing/2014/main" id="{8ED27CC1-1A52-41BE-9C2E-1298D579F3B2}"/>
                </a:ext>
              </a:extLst>
            </p:cNvPr>
            <p:cNvSpPr/>
            <p:nvPr/>
          </p:nvSpPr>
          <p:spPr>
            <a:xfrm>
              <a:off x="584701" y="1583248"/>
              <a:ext cx="3863769" cy="935525"/>
            </a:xfrm>
            <a:prstGeom prst="rect">
              <a:avLst/>
            </a:prstGeom>
            <a:solidFill>
              <a:srgbClr val="4472C4">
                <a:alpha val="20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49" name="Rectangle 148">
              <a:extLst>
                <a:ext uri="{FF2B5EF4-FFF2-40B4-BE49-F238E27FC236}">
                  <a16:creationId xmlns="" xmlns:a16="http://schemas.microsoft.com/office/drawing/2014/main" id="{B7D2B6A6-752A-4FE7-89A2-AF094AC65DAF}"/>
                </a:ext>
              </a:extLst>
            </p:cNvPr>
            <p:cNvSpPr/>
            <p:nvPr/>
          </p:nvSpPr>
          <p:spPr>
            <a:xfrm>
              <a:off x="556647" y="918666"/>
              <a:ext cx="10981955" cy="5509396"/>
            </a:xfrm>
            <a:prstGeom prst="rect">
              <a:avLst/>
            </a:prstGeom>
            <a:solidFill>
              <a:srgbClr val="70AD47">
                <a:alpha val="20000"/>
              </a:srgb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50" name="Rectangle 149">
              <a:extLst>
                <a:ext uri="{FF2B5EF4-FFF2-40B4-BE49-F238E27FC236}">
                  <a16:creationId xmlns="" xmlns:a16="http://schemas.microsoft.com/office/drawing/2014/main" id="{EF24DC5B-F081-4FE3-B78B-B274D9D141CB}"/>
                </a:ext>
              </a:extLst>
            </p:cNvPr>
            <p:cNvSpPr/>
            <p:nvPr/>
          </p:nvSpPr>
          <p:spPr>
            <a:xfrm>
              <a:off x="584701" y="931689"/>
              <a:ext cx="10953901" cy="650558"/>
            </a:xfrm>
            <a:prstGeom prst="rect">
              <a:avLst/>
            </a:prstGeom>
            <a:solidFill>
              <a:srgbClr val="4472C4">
                <a:alpha val="20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51" name="Rectangle 150">
              <a:extLst>
                <a:ext uri="{FF2B5EF4-FFF2-40B4-BE49-F238E27FC236}">
                  <a16:creationId xmlns="" xmlns:a16="http://schemas.microsoft.com/office/drawing/2014/main" id="{3F4A42BB-E1DE-41AC-9E2C-23AB17DE80BC}"/>
                </a:ext>
              </a:extLst>
            </p:cNvPr>
            <p:cNvSpPr/>
            <p:nvPr/>
          </p:nvSpPr>
          <p:spPr>
            <a:xfrm>
              <a:off x="3791177" y="3801256"/>
              <a:ext cx="5397418" cy="841628"/>
            </a:xfrm>
            <a:prstGeom prst="rect">
              <a:avLst/>
            </a:prstGeom>
            <a:solidFill>
              <a:srgbClr val="4472C4">
                <a:alpha val="20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52" name="Rectangle 151">
              <a:extLst>
                <a:ext uri="{FF2B5EF4-FFF2-40B4-BE49-F238E27FC236}">
                  <a16:creationId xmlns="" xmlns:a16="http://schemas.microsoft.com/office/drawing/2014/main" id="{FCE8A075-A381-4E7D-83B8-71374534B688}"/>
                </a:ext>
              </a:extLst>
            </p:cNvPr>
            <p:cNvSpPr/>
            <p:nvPr/>
          </p:nvSpPr>
          <p:spPr>
            <a:xfrm>
              <a:off x="8219195" y="1581815"/>
              <a:ext cx="3319408" cy="921846"/>
            </a:xfrm>
            <a:prstGeom prst="rect">
              <a:avLst/>
            </a:prstGeom>
            <a:solidFill>
              <a:srgbClr val="4472C4">
                <a:alpha val="20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rPr>
                <a:t>!</a:t>
              </a:r>
            </a:p>
          </p:txBody>
        </p:sp>
        <p:sp>
          <p:nvSpPr>
            <p:cNvPr id="153" name="Rectangle 152">
              <a:extLst>
                <a:ext uri="{FF2B5EF4-FFF2-40B4-BE49-F238E27FC236}">
                  <a16:creationId xmlns="" xmlns:a16="http://schemas.microsoft.com/office/drawing/2014/main" id="{B5E12799-2B02-465A-A4A7-DBF712B15AD9}"/>
                </a:ext>
              </a:extLst>
            </p:cNvPr>
            <p:cNvSpPr/>
            <p:nvPr/>
          </p:nvSpPr>
          <p:spPr>
            <a:xfrm>
              <a:off x="817138" y="1775522"/>
              <a:ext cx="3355674" cy="647236"/>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Calibri" panose="020F0502020204030204"/>
                  <a:ea typeface="+mn-ea"/>
                  <a:cs typeface="+mn-cs"/>
                </a:rPr>
                <a:t>Système de Stresse et de Monitoring</a:t>
              </a:r>
              <a:endParaRPr kumimoji="0" lang="fr-FR" sz="1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54" name="Rectangle 153">
              <a:extLst>
                <a:ext uri="{FF2B5EF4-FFF2-40B4-BE49-F238E27FC236}">
                  <a16:creationId xmlns="" xmlns:a16="http://schemas.microsoft.com/office/drawing/2014/main" id="{C8B6A4DA-4942-4FC2-AB27-478DAA6CF7FF}"/>
                </a:ext>
              </a:extLst>
            </p:cNvPr>
            <p:cNvSpPr/>
            <p:nvPr/>
          </p:nvSpPr>
          <p:spPr>
            <a:xfrm>
              <a:off x="4005990" y="4003944"/>
              <a:ext cx="1732963" cy="440502"/>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Calibri" panose="020F0502020204030204"/>
                  <a:ea typeface="+mn-ea"/>
                  <a:cs typeface="+mn-cs"/>
                </a:rPr>
                <a:t>Autoscaler</a:t>
              </a: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55" name="Rectangle 154">
              <a:extLst>
                <a:ext uri="{FF2B5EF4-FFF2-40B4-BE49-F238E27FC236}">
                  <a16:creationId xmlns="" xmlns:a16="http://schemas.microsoft.com/office/drawing/2014/main" id="{74DEA08D-AC5C-4569-8916-6FEA955D3F59}"/>
                </a:ext>
              </a:extLst>
            </p:cNvPr>
            <p:cNvSpPr/>
            <p:nvPr/>
          </p:nvSpPr>
          <p:spPr>
            <a:xfrm>
              <a:off x="8335957" y="1777444"/>
              <a:ext cx="3038905" cy="636309"/>
            </a:xfrm>
            <a:prstGeom prst="rect">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0" i="0" u="none" strike="noStrike" kern="0" cap="none" spc="0" normalizeH="0" baseline="0" noProof="0" dirty="0" smtClean="0">
                  <a:ln>
                    <a:noFill/>
                  </a:ln>
                  <a:solidFill>
                    <a:srgbClr val="FF0000"/>
                  </a:solidFill>
                  <a:effectLst/>
                  <a:uLnTx/>
                  <a:uFillTx/>
                  <a:latin typeface="Calibri" panose="020F0502020204030204"/>
                  <a:ea typeface="+mn-ea"/>
                  <a:cs typeface="+mn-cs"/>
                </a:rPr>
                <a:t>Construction du Modèle de Prédiction</a:t>
              </a:r>
            </a:p>
          </p:txBody>
        </p:sp>
        <p:sp>
          <p:nvSpPr>
            <p:cNvPr id="156" name="Rectangle: Beveled 11">
              <a:extLst>
                <a:ext uri="{FF2B5EF4-FFF2-40B4-BE49-F238E27FC236}">
                  <a16:creationId xmlns="" xmlns:a16="http://schemas.microsoft.com/office/drawing/2014/main" id="{90BA146E-DE13-44D2-A1B0-65A4CBAB2667}"/>
                </a:ext>
              </a:extLst>
            </p:cNvPr>
            <p:cNvSpPr/>
            <p:nvPr/>
          </p:nvSpPr>
          <p:spPr>
            <a:xfrm>
              <a:off x="6492226" y="3888824"/>
              <a:ext cx="2546319" cy="673214"/>
            </a:xfrm>
            <a:prstGeom prst="bevel">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0" i="0" u="none" strike="noStrike" kern="0" cap="none" spc="0" normalizeH="0" baseline="0" noProof="0" dirty="0" smtClean="0">
                  <a:ln>
                    <a:noFill/>
                  </a:ln>
                  <a:solidFill>
                    <a:prstClr val="black"/>
                  </a:solidFill>
                  <a:effectLst/>
                  <a:uLnTx/>
                  <a:uFillTx/>
                  <a:latin typeface="Calibri" panose="020F0502020204030204"/>
                  <a:ea typeface="+mn-ea"/>
                  <a:cs typeface="+mn-cs"/>
                </a:rPr>
                <a:t>Modèle de Prédiction Enregistré</a:t>
              </a:r>
            </a:p>
          </p:txBody>
        </p:sp>
        <p:sp>
          <p:nvSpPr>
            <p:cNvPr id="157" name="Cylinder 12">
              <a:extLst>
                <a:ext uri="{FF2B5EF4-FFF2-40B4-BE49-F238E27FC236}">
                  <a16:creationId xmlns="" xmlns:a16="http://schemas.microsoft.com/office/drawing/2014/main" id="{2788D76A-5C85-438A-81B5-D9E9FA57A152}"/>
                </a:ext>
              </a:extLst>
            </p:cNvPr>
            <p:cNvSpPr/>
            <p:nvPr/>
          </p:nvSpPr>
          <p:spPr>
            <a:xfrm>
              <a:off x="4952806" y="1780986"/>
              <a:ext cx="2762054" cy="636309"/>
            </a:xfrm>
            <a:prstGeom prst="can">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0" i="0" u="none" strike="noStrike" kern="0" cap="none" spc="0" normalizeH="0" baseline="0" noProof="0" dirty="0" smtClean="0">
                  <a:ln>
                    <a:noFill/>
                  </a:ln>
                  <a:solidFill>
                    <a:prstClr val="black"/>
                  </a:solidFill>
                  <a:effectLst/>
                  <a:uLnTx/>
                  <a:uFillTx/>
                  <a:latin typeface="Calibri" panose="020F0502020204030204"/>
                  <a:ea typeface="+mn-ea"/>
                  <a:cs typeface="+mn-cs"/>
                </a:rPr>
                <a:t>Données d’entrainement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0" i="0" u="none" strike="noStrike" kern="0" cap="none" spc="0" normalizeH="0" baseline="0" noProof="0" dirty="0" smtClean="0">
                  <a:ln>
                    <a:noFill/>
                  </a:ln>
                  <a:solidFill>
                    <a:prstClr val="black"/>
                  </a:solidFill>
                  <a:effectLst/>
                  <a:uLnTx/>
                  <a:uFillTx/>
                  <a:latin typeface="Calibri" panose="020F0502020204030204"/>
                  <a:ea typeface="+mn-ea"/>
                  <a:cs typeface="+mn-cs"/>
                </a:rPr>
                <a:t>Initiales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58" name="Cylinder 17">
              <a:extLst>
                <a:ext uri="{FF2B5EF4-FFF2-40B4-BE49-F238E27FC236}">
                  <a16:creationId xmlns="" xmlns:a16="http://schemas.microsoft.com/office/drawing/2014/main" id="{A7C23377-FACE-46D9-A342-7BA179107384}"/>
                </a:ext>
              </a:extLst>
            </p:cNvPr>
            <p:cNvSpPr/>
            <p:nvPr/>
          </p:nvSpPr>
          <p:spPr>
            <a:xfrm>
              <a:off x="2211176" y="2738589"/>
              <a:ext cx="2320572" cy="636309"/>
            </a:xfrm>
            <a:prstGeom prst="can">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rPr>
                <a:t>Ressources Monitorées</a:t>
              </a:r>
            </a:p>
          </p:txBody>
        </p:sp>
        <p:sp>
          <p:nvSpPr>
            <p:cNvPr id="159" name="Rectangle 158">
              <a:extLst>
                <a:ext uri="{FF2B5EF4-FFF2-40B4-BE49-F238E27FC236}">
                  <a16:creationId xmlns="" xmlns:a16="http://schemas.microsoft.com/office/drawing/2014/main" id="{99FB1D51-4789-47E0-B4A3-27002AAD3FF5}"/>
                </a:ext>
              </a:extLst>
            </p:cNvPr>
            <p:cNvSpPr/>
            <p:nvPr/>
          </p:nvSpPr>
          <p:spPr>
            <a:xfrm>
              <a:off x="6482834" y="2767503"/>
              <a:ext cx="2555710" cy="584131"/>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0" i="0" u="none" strike="noStrike" kern="0" cap="none" spc="0" normalizeH="0" baseline="0" noProof="0" dirty="0" smtClean="0">
                  <a:ln>
                    <a:noFill/>
                  </a:ln>
                  <a:solidFill>
                    <a:prstClr val="black"/>
                  </a:solidFill>
                  <a:effectLst/>
                  <a:uLnTx/>
                  <a:uFillTx/>
                  <a:latin typeface="Calibri" panose="020F0502020204030204"/>
                  <a:ea typeface="+mn-ea"/>
                  <a:cs typeface="+mn-cs"/>
                </a:rPr>
                <a:t>Entrainement du Modèle de Prédiction Construit</a:t>
              </a:r>
            </a:p>
          </p:txBody>
        </p:sp>
        <p:sp>
          <p:nvSpPr>
            <p:cNvPr id="160" name="Cylinder 20">
              <a:extLst>
                <a:ext uri="{FF2B5EF4-FFF2-40B4-BE49-F238E27FC236}">
                  <a16:creationId xmlns="" xmlns:a16="http://schemas.microsoft.com/office/drawing/2014/main" id="{C9F86637-19FD-4C95-85DE-D2E0D745BF49}"/>
                </a:ext>
              </a:extLst>
            </p:cNvPr>
            <p:cNvSpPr/>
            <p:nvPr/>
          </p:nvSpPr>
          <p:spPr>
            <a:xfrm>
              <a:off x="3718119" y="4739378"/>
              <a:ext cx="2320572" cy="636309"/>
            </a:xfrm>
            <a:prstGeom prst="can">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0" i="0" u="none" strike="noStrike" kern="0" cap="none" spc="0" normalizeH="0" baseline="0" noProof="0" dirty="0" smtClean="0">
                  <a:ln>
                    <a:noFill/>
                  </a:ln>
                  <a:solidFill>
                    <a:prstClr val="black"/>
                  </a:solidFill>
                  <a:effectLst/>
                  <a:uLnTx/>
                  <a:uFillTx/>
                  <a:latin typeface="Calibri" panose="020F0502020204030204"/>
                  <a:ea typeface="+mn-ea"/>
                  <a:cs typeface="+mn-cs"/>
                </a:rPr>
                <a:t>Utilisation Actuelle et Prédite des Ressources</a:t>
              </a:r>
            </a:p>
          </p:txBody>
        </p:sp>
        <p:sp>
          <p:nvSpPr>
            <p:cNvPr id="161" name="Rectangle: Top Corners Snipped 21">
              <a:extLst>
                <a:ext uri="{FF2B5EF4-FFF2-40B4-BE49-F238E27FC236}">
                  <a16:creationId xmlns="" xmlns:a16="http://schemas.microsoft.com/office/drawing/2014/main" id="{67BF684C-9D4E-46BD-B826-C4FB21BF3D64}"/>
                </a:ext>
              </a:extLst>
            </p:cNvPr>
            <p:cNvSpPr/>
            <p:nvPr/>
          </p:nvSpPr>
          <p:spPr>
            <a:xfrm>
              <a:off x="2836769" y="5590999"/>
              <a:ext cx="4083269" cy="568128"/>
            </a:xfrm>
            <a:prstGeom prst="snip2Same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0" i="0" u="none" strike="noStrike" kern="0" cap="none" spc="0" normalizeH="0" baseline="0" noProof="0" dirty="0" smtClean="0">
                  <a:ln>
                    <a:noFill/>
                  </a:ln>
                  <a:solidFill>
                    <a:prstClr val="black"/>
                  </a:solidFill>
                  <a:effectLst/>
                  <a:uLnTx/>
                  <a:uFillTx/>
                  <a:latin typeface="Calibri" panose="020F0502020204030204"/>
                  <a:ea typeface="+mn-ea"/>
                  <a:cs typeface="+mn-cs"/>
                </a:rPr>
                <a:t>Visualisation du Processus d’autoscaling</a:t>
              </a:r>
            </a:p>
          </p:txBody>
        </p:sp>
        <p:cxnSp>
          <p:nvCxnSpPr>
            <p:cNvPr id="162" name="Straight Arrow Connector 35">
              <a:extLst>
                <a:ext uri="{FF2B5EF4-FFF2-40B4-BE49-F238E27FC236}">
                  <a16:creationId xmlns="" xmlns:a16="http://schemas.microsoft.com/office/drawing/2014/main" id="{78148EDE-22DC-4BBD-9DC6-51CD3B55C9A4}"/>
                </a:ext>
              </a:extLst>
            </p:cNvPr>
            <p:cNvCxnSpPr>
              <a:cxnSpLocks/>
              <a:stCxn id="172" idx="6"/>
              <a:endCxn id="159" idx="1"/>
            </p:cNvCxnSpPr>
            <p:nvPr/>
          </p:nvCxnSpPr>
          <p:spPr>
            <a:xfrm>
              <a:off x="5795400" y="3056745"/>
              <a:ext cx="687434" cy="2824"/>
            </a:xfrm>
            <a:prstGeom prst="straightConnector1">
              <a:avLst/>
            </a:prstGeom>
            <a:noFill/>
            <a:ln w="6350" cap="flat" cmpd="sng" algn="ctr">
              <a:solidFill>
                <a:srgbClr val="4472C4"/>
              </a:solidFill>
              <a:prstDash val="solid"/>
              <a:miter lim="800000"/>
              <a:tailEnd type="triangle"/>
            </a:ln>
            <a:effectLst/>
          </p:spPr>
        </p:cxnSp>
        <p:cxnSp>
          <p:nvCxnSpPr>
            <p:cNvPr id="163" name="Straight Arrow Connector 38">
              <a:extLst>
                <a:ext uri="{FF2B5EF4-FFF2-40B4-BE49-F238E27FC236}">
                  <a16:creationId xmlns="" xmlns:a16="http://schemas.microsoft.com/office/drawing/2014/main" id="{7553B596-9198-449F-A88C-56DCB3491C9A}"/>
                </a:ext>
              </a:extLst>
            </p:cNvPr>
            <p:cNvCxnSpPr>
              <a:cxnSpLocks/>
              <a:stCxn id="157" idx="4"/>
              <a:endCxn id="155" idx="1"/>
            </p:cNvCxnSpPr>
            <p:nvPr/>
          </p:nvCxnSpPr>
          <p:spPr>
            <a:xfrm flipV="1">
              <a:off x="7714860" y="2095599"/>
              <a:ext cx="621097" cy="3542"/>
            </a:xfrm>
            <a:prstGeom prst="straightConnector1">
              <a:avLst/>
            </a:prstGeom>
            <a:noFill/>
            <a:ln w="6350" cap="flat" cmpd="sng" algn="ctr">
              <a:solidFill>
                <a:srgbClr val="4472C4"/>
              </a:solidFill>
              <a:prstDash val="dash"/>
              <a:miter lim="800000"/>
              <a:tailEnd type="triangle"/>
            </a:ln>
            <a:effectLst/>
          </p:spPr>
        </p:cxnSp>
        <p:cxnSp>
          <p:nvCxnSpPr>
            <p:cNvPr id="164" name="Straight Arrow Connector 42">
              <a:extLst>
                <a:ext uri="{FF2B5EF4-FFF2-40B4-BE49-F238E27FC236}">
                  <a16:creationId xmlns="" xmlns:a16="http://schemas.microsoft.com/office/drawing/2014/main" id="{6E24121E-768D-41F0-BA24-AEDA52C9368A}"/>
                </a:ext>
              </a:extLst>
            </p:cNvPr>
            <p:cNvCxnSpPr>
              <a:cxnSpLocks/>
              <a:endCxn id="158" idx="1"/>
            </p:cNvCxnSpPr>
            <p:nvPr/>
          </p:nvCxnSpPr>
          <p:spPr>
            <a:xfrm>
              <a:off x="3371462" y="2431544"/>
              <a:ext cx="0" cy="307045"/>
            </a:xfrm>
            <a:prstGeom prst="straightConnector1">
              <a:avLst/>
            </a:prstGeom>
            <a:noFill/>
            <a:ln w="6350" cap="flat" cmpd="sng" algn="ctr">
              <a:solidFill>
                <a:srgbClr val="4472C4"/>
              </a:solidFill>
              <a:prstDash val="solid"/>
              <a:miter lim="800000"/>
              <a:tailEnd type="triangle"/>
            </a:ln>
            <a:effectLst/>
          </p:spPr>
        </p:cxnSp>
        <p:cxnSp>
          <p:nvCxnSpPr>
            <p:cNvPr id="165" name="Straight Arrow Connector 45">
              <a:extLst>
                <a:ext uri="{FF2B5EF4-FFF2-40B4-BE49-F238E27FC236}">
                  <a16:creationId xmlns="" xmlns:a16="http://schemas.microsoft.com/office/drawing/2014/main" id="{70B478BC-4334-40A6-811F-6AEFCFEF61EE}"/>
                </a:ext>
              </a:extLst>
            </p:cNvPr>
            <p:cNvCxnSpPr>
              <a:cxnSpLocks/>
              <a:stCxn id="159" idx="2"/>
              <a:endCxn id="156" idx="6"/>
            </p:cNvCxnSpPr>
            <p:nvPr/>
          </p:nvCxnSpPr>
          <p:spPr>
            <a:xfrm>
              <a:off x="7760689" y="3351634"/>
              <a:ext cx="4697" cy="537190"/>
            </a:xfrm>
            <a:prstGeom prst="straightConnector1">
              <a:avLst/>
            </a:prstGeom>
            <a:noFill/>
            <a:ln w="6350" cap="flat" cmpd="sng" algn="ctr">
              <a:solidFill>
                <a:srgbClr val="4472C4"/>
              </a:solidFill>
              <a:prstDash val="solid"/>
              <a:miter lim="800000"/>
              <a:tailEnd type="triangle"/>
            </a:ln>
            <a:effectLst/>
          </p:spPr>
        </p:cxnSp>
        <p:cxnSp>
          <p:nvCxnSpPr>
            <p:cNvPr id="166" name="Straight Arrow Connector 56">
              <a:extLst>
                <a:ext uri="{FF2B5EF4-FFF2-40B4-BE49-F238E27FC236}">
                  <a16:creationId xmlns="" xmlns:a16="http://schemas.microsoft.com/office/drawing/2014/main" id="{24B27DEF-2EE4-4237-B33E-5020F5A1F791}"/>
                </a:ext>
              </a:extLst>
            </p:cNvPr>
            <p:cNvCxnSpPr>
              <a:cxnSpLocks/>
              <a:stCxn id="181" idx="1"/>
              <a:endCxn id="159" idx="3"/>
            </p:cNvCxnSpPr>
            <p:nvPr/>
          </p:nvCxnSpPr>
          <p:spPr>
            <a:xfrm flipH="1">
              <a:off x="9038544" y="3056743"/>
              <a:ext cx="197857" cy="2826"/>
            </a:xfrm>
            <a:prstGeom prst="straightConnector1">
              <a:avLst/>
            </a:prstGeom>
            <a:noFill/>
            <a:ln w="6350" cap="flat" cmpd="sng" algn="ctr">
              <a:solidFill>
                <a:srgbClr val="4472C4"/>
              </a:solidFill>
              <a:prstDash val="dash"/>
              <a:miter lim="800000"/>
              <a:tailEnd type="triangle"/>
            </a:ln>
            <a:effectLst/>
          </p:spPr>
        </p:cxnSp>
        <p:cxnSp>
          <p:nvCxnSpPr>
            <p:cNvPr id="167" name="Straight Arrow Connector 59">
              <a:extLst>
                <a:ext uri="{FF2B5EF4-FFF2-40B4-BE49-F238E27FC236}">
                  <a16:creationId xmlns="" xmlns:a16="http://schemas.microsoft.com/office/drawing/2014/main" id="{11A62D43-FF2E-492E-8AC1-452535F138D9}"/>
                </a:ext>
              </a:extLst>
            </p:cNvPr>
            <p:cNvCxnSpPr>
              <a:cxnSpLocks/>
            </p:cNvCxnSpPr>
            <p:nvPr/>
          </p:nvCxnSpPr>
          <p:spPr>
            <a:xfrm>
              <a:off x="10324984" y="2413753"/>
              <a:ext cx="0" cy="304025"/>
            </a:xfrm>
            <a:prstGeom prst="straightConnector1">
              <a:avLst/>
            </a:prstGeom>
            <a:noFill/>
            <a:ln w="6350" cap="flat" cmpd="sng" algn="ctr">
              <a:solidFill>
                <a:srgbClr val="4472C4"/>
              </a:solidFill>
              <a:prstDash val="dash"/>
              <a:miter lim="800000"/>
              <a:tailEnd type="triangle"/>
            </a:ln>
            <a:effectLst/>
          </p:spPr>
        </p:cxnSp>
        <p:cxnSp>
          <p:nvCxnSpPr>
            <p:cNvPr id="168" name="Straight Arrow Connector 62">
              <a:extLst>
                <a:ext uri="{FF2B5EF4-FFF2-40B4-BE49-F238E27FC236}">
                  <a16:creationId xmlns="" xmlns:a16="http://schemas.microsoft.com/office/drawing/2014/main" id="{E521C2F9-C6E8-4436-A7BE-E05BE155B4A1}"/>
                </a:ext>
              </a:extLst>
            </p:cNvPr>
            <p:cNvCxnSpPr>
              <a:cxnSpLocks/>
            </p:cNvCxnSpPr>
            <p:nvPr/>
          </p:nvCxnSpPr>
          <p:spPr>
            <a:xfrm>
              <a:off x="4350083" y="3336427"/>
              <a:ext cx="4697" cy="667517"/>
            </a:xfrm>
            <a:prstGeom prst="straightConnector1">
              <a:avLst/>
            </a:prstGeom>
            <a:noFill/>
            <a:ln w="6350" cap="flat" cmpd="sng" algn="ctr">
              <a:solidFill>
                <a:srgbClr val="4472C4"/>
              </a:solidFill>
              <a:prstDash val="solid"/>
              <a:miter lim="800000"/>
              <a:tailEnd type="triangle"/>
            </a:ln>
            <a:effectLst/>
          </p:spPr>
        </p:cxnSp>
        <p:cxnSp>
          <p:nvCxnSpPr>
            <p:cNvPr id="169" name="Straight Arrow Connector 65">
              <a:extLst>
                <a:ext uri="{FF2B5EF4-FFF2-40B4-BE49-F238E27FC236}">
                  <a16:creationId xmlns="" xmlns:a16="http://schemas.microsoft.com/office/drawing/2014/main" id="{AA30553F-9140-4BA4-A49F-86122EF8BBB4}"/>
                </a:ext>
              </a:extLst>
            </p:cNvPr>
            <p:cNvCxnSpPr>
              <a:cxnSpLocks/>
              <a:stCxn id="156" idx="4"/>
              <a:endCxn id="154" idx="3"/>
            </p:cNvCxnSpPr>
            <p:nvPr/>
          </p:nvCxnSpPr>
          <p:spPr>
            <a:xfrm flipH="1" flipV="1">
              <a:off x="5738953" y="4224195"/>
              <a:ext cx="753273" cy="1236"/>
            </a:xfrm>
            <a:prstGeom prst="straightConnector1">
              <a:avLst/>
            </a:prstGeom>
            <a:noFill/>
            <a:ln w="6350" cap="flat" cmpd="sng" algn="ctr">
              <a:solidFill>
                <a:srgbClr val="4472C4"/>
              </a:solidFill>
              <a:prstDash val="solid"/>
              <a:miter lim="800000"/>
              <a:tailEnd type="triangle"/>
            </a:ln>
            <a:effectLst/>
          </p:spPr>
        </p:cxnSp>
        <p:cxnSp>
          <p:nvCxnSpPr>
            <p:cNvPr id="170" name="Straight Arrow Connector 71">
              <a:extLst>
                <a:ext uri="{FF2B5EF4-FFF2-40B4-BE49-F238E27FC236}">
                  <a16:creationId xmlns="" xmlns:a16="http://schemas.microsoft.com/office/drawing/2014/main" id="{F190FB48-02B7-40D3-8DF5-F50333B4075A}"/>
                </a:ext>
              </a:extLst>
            </p:cNvPr>
            <p:cNvCxnSpPr>
              <a:cxnSpLocks/>
              <a:stCxn id="154" idx="2"/>
              <a:endCxn id="160" idx="1"/>
            </p:cNvCxnSpPr>
            <p:nvPr/>
          </p:nvCxnSpPr>
          <p:spPr>
            <a:xfrm>
              <a:off x="4872472" y="4444446"/>
              <a:ext cx="5933" cy="294932"/>
            </a:xfrm>
            <a:prstGeom prst="straightConnector1">
              <a:avLst/>
            </a:prstGeom>
            <a:noFill/>
            <a:ln w="6350" cap="flat" cmpd="sng" algn="ctr">
              <a:solidFill>
                <a:srgbClr val="4472C4"/>
              </a:solidFill>
              <a:prstDash val="solid"/>
              <a:miter lim="800000"/>
              <a:tailEnd type="triangle"/>
            </a:ln>
            <a:effectLst/>
          </p:spPr>
        </p:cxnSp>
        <p:cxnSp>
          <p:nvCxnSpPr>
            <p:cNvPr id="171" name="Straight Arrow Connector 77">
              <a:extLst>
                <a:ext uri="{FF2B5EF4-FFF2-40B4-BE49-F238E27FC236}">
                  <a16:creationId xmlns="" xmlns:a16="http://schemas.microsoft.com/office/drawing/2014/main" id="{DD794E99-466F-4CBC-90AE-C410D679E871}"/>
                </a:ext>
              </a:extLst>
            </p:cNvPr>
            <p:cNvCxnSpPr>
              <a:cxnSpLocks/>
              <a:stCxn id="160" idx="3"/>
              <a:endCxn id="161" idx="3"/>
            </p:cNvCxnSpPr>
            <p:nvPr/>
          </p:nvCxnSpPr>
          <p:spPr>
            <a:xfrm flipH="1">
              <a:off x="4878404" y="5375687"/>
              <a:ext cx="1" cy="215312"/>
            </a:xfrm>
            <a:prstGeom prst="straightConnector1">
              <a:avLst/>
            </a:prstGeom>
            <a:noFill/>
            <a:ln w="6350" cap="flat" cmpd="sng" algn="ctr">
              <a:solidFill>
                <a:srgbClr val="4472C4"/>
              </a:solidFill>
              <a:prstDash val="solid"/>
              <a:miter lim="800000"/>
              <a:tailEnd type="triangle"/>
            </a:ln>
            <a:effectLst/>
          </p:spPr>
        </p:cxnSp>
        <p:sp>
          <p:nvSpPr>
            <p:cNvPr id="172" name="Flowchart: Or 85">
              <a:extLst>
                <a:ext uri="{FF2B5EF4-FFF2-40B4-BE49-F238E27FC236}">
                  <a16:creationId xmlns="" xmlns:a16="http://schemas.microsoft.com/office/drawing/2014/main" id="{6A1F1419-48B6-4710-B2D4-85A581B5139C}"/>
                </a:ext>
              </a:extLst>
            </p:cNvPr>
            <p:cNvSpPr/>
            <p:nvPr/>
          </p:nvSpPr>
          <p:spPr>
            <a:xfrm>
              <a:off x="5411255" y="2848568"/>
              <a:ext cx="384145" cy="416353"/>
            </a:xfrm>
            <a:prstGeom prst="flowChartOr">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cxnSp>
          <p:nvCxnSpPr>
            <p:cNvPr id="173" name="Straight Arrow Connector 88">
              <a:extLst>
                <a:ext uri="{FF2B5EF4-FFF2-40B4-BE49-F238E27FC236}">
                  <a16:creationId xmlns="" xmlns:a16="http://schemas.microsoft.com/office/drawing/2014/main" id="{EEADB3E8-2A83-4273-AD33-E47A69B98DB3}"/>
                </a:ext>
              </a:extLst>
            </p:cNvPr>
            <p:cNvCxnSpPr>
              <a:cxnSpLocks/>
              <a:stCxn id="158" idx="4"/>
              <a:endCxn id="172" idx="2"/>
            </p:cNvCxnSpPr>
            <p:nvPr/>
          </p:nvCxnSpPr>
          <p:spPr>
            <a:xfrm>
              <a:off x="4531748" y="3056744"/>
              <a:ext cx="879507" cy="1"/>
            </a:xfrm>
            <a:prstGeom prst="straightConnector1">
              <a:avLst/>
            </a:prstGeom>
            <a:noFill/>
            <a:ln w="6350" cap="flat" cmpd="sng" algn="ctr">
              <a:solidFill>
                <a:srgbClr val="4472C4"/>
              </a:solidFill>
              <a:prstDash val="solid"/>
              <a:miter lim="800000"/>
              <a:tailEnd type="triangle"/>
            </a:ln>
            <a:effectLst/>
          </p:spPr>
        </p:cxnSp>
        <p:cxnSp>
          <p:nvCxnSpPr>
            <p:cNvPr id="174" name="Straight Arrow Connector 91">
              <a:extLst>
                <a:ext uri="{FF2B5EF4-FFF2-40B4-BE49-F238E27FC236}">
                  <a16:creationId xmlns="" xmlns:a16="http://schemas.microsoft.com/office/drawing/2014/main" id="{70DAF6A1-B8CA-4CA1-B03C-573FC304DD46}"/>
                </a:ext>
              </a:extLst>
            </p:cNvPr>
            <p:cNvCxnSpPr>
              <a:cxnSpLocks/>
              <a:endCxn id="172" idx="0"/>
            </p:cNvCxnSpPr>
            <p:nvPr/>
          </p:nvCxnSpPr>
          <p:spPr>
            <a:xfrm>
              <a:off x="5603327" y="2413753"/>
              <a:ext cx="1" cy="434815"/>
            </a:xfrm>
            <a:prstGeom prst="straightConnector1">
              <a:avLst/>
            </a:prstGeom>
            <a:noFill/>
            <a:ln w="6350" cap="flat" cmpd="sng" algn="ctr">
              <a:solidFill>
                <a:srgbClr val="4472C4"/>
              </a:solidFill>
              <a:prstDash val="solid"/>
              <a:miter lim="800000"/>
              <a:tailEnd type="triangle"/>
            </a:ln>
            <a:effectLst/>
          </p:spPr>
        </p:cxnSp>
        <p:cxnSp>
          <p:nvCxnSpPr>
            <p:cNvPr id="175" name="Straight Arrow Connector 94">
              <a:extLst>
                <a:ext uri="{FF2B5EF4-FFF2-40B4-BE49-F238E27FC236}">
                  <a16:creationId xmlns="" xmlns:a16="http://schemas.microsoft.com/office/drawing/2014/main" id="{7E29F958-AE1E-4ED7-AFA2-DA7CE2877998}"/>
                </a:ext>
              </a:extLst>
            </p:cNvPr>
            <p:cNvCxnSpPr>
              <a:cxnSpLocks/>
              <a:stCxn id="157" idx="2"/>
              <a:endCxn id="153" idx="3"/>
            </p:cNvCxnSpPr>
            <p:nvPr/>
          </p:nvCxnSpPr>
          <p:spPr>
            <a:xfrm flipH="1" flipV="1">
              <a:off x="4172812" y="2099140"/>
              <a:ext cx="779994" cy="1"/>
            </a:xfrm>
            <a:prstGeom prst="straightConnector1">
              <a:avLst/>
            </a:prstGeom>
            <a:noFill/>
            <a:ln w="6350" cap="flat" cmpd="sng" algn="ctr">
              <a:solidFill>
                <a:srgbClr val="4472C4"/>
              </a:solidFill>
              <a:prstDash val="solid"/>
              <a:miter lim="800000"/>
              <a:tailEnd type="triangle"/>
            </a:ln>
            <a:effectLst/>
          </p:spPr>
        </p:cxnSp>
        <p:sp>
          <p:nvSpPr>
            <p:cNvPr id="176" name="TextBox 98">
              <a:extLst>
                <a:ext uri="{FF2B5EF4-FFF2-40B4-BE49-F238E27FC236}">
                  <a16:creationId xmlns="" xmlns:a16="http://schemas.microsoft.com/office/drawing/2014/main" id="{68E86C56-98FE-4408-B9EE-7C5EA4E3280A}"/>
                </a:ext>
              </a:extLst>
            </p:cNvPr>
            <p:cNvSpPr txBox="1"/>
            <p:nvPr/>
          </p:nvSpPr>
          <p:spPr>
            <a:xfrm>
              <a:off x="4940479" y="3245953"/>
              <a:ext cx="1358181" cy="3947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prstClr val="black"/>
                  </a:solidFill>
                  <a:effectLst/>
                  <a:uLnTx/>
                  <a:uFillTx/>
                </a:rPr>
                <a:t>Concaténer</a:t>
              </a:r>
            </a:p>
          </p:txBody>
        </p:sp>
        <p:cxnSp>
          <p:nvCxnSpPr>
            <p:cNvPr id="177" name="Straight Arrow Connector 102">
              <a:extLst>
                <a:ext uri="{FF2B5EF4-FFF2-40B4-BE49-F238E27FC236}">
                  <a16:creationId xmlns="" xmlns:a16="http://schemas.microsoft.com/office/drawing/2014/main" id="{59B47591-6AC1-4FE6-91AB-108B3F235782}"/>
                </a:ext>
              </a:extLst>
            </p:cNvPr>
            <p:cNvCxnSpPr>
              <a:cxnSpLocks/>
              <a:stCxn id="154" idx="1"/>
              <a:endCxn id="179" idx="3"/>
            </p:cNvCxnSpPr>
            <p:nvPr/>
          </p:nvCxnSpPr>
          <p:spPr>
            <a:xfrm flipH="1">
              <a:off x="2744580" y="4224195"/>
              <a:ext cx="1261410" cy="2415"/>
            </a:xfrm>
            <a:prstGeom prst="straightConnector1">
              <a:avLst/>
            </a:prstGeom>
            <a:noFill/>
            <a:ln w="6350" cap="flat" cmpd="sng" algn="ctr">
              <a:solidFill>
                <a:srgbClr val="4472C4"/>
              </a:solidFill>
              <a:prstDash val="solid"/>
              <a:miter lim="800000"/>
              <a:tailEnd type="triangle"/>
            </a:ln>
            <a:effectLst/>
          </p:spPr>
        </p:cxnSp>
        <p:sp>
          <p:nvSpPr>
            <p:cNvPr id="178" name="TextBox 111">
              <a:extLst>
                <a:ext uri="{FF2B5EF4-FFF2-40B4-BE49-F238E27FC236}">
                  <a16:creationId xmlns="" xmlns:a16="http://schemas.microsoft.com/office/drawing/2014/main" id="{003009F0-2AA2-46F1-8214-A83098C521CF}"/>
                </a:ext>
              </a:extLst>
            </p:cNvPr>
            <p:cNvSpPr txBox="1"/>
            <p:nvPr/>
          </p:nvSpPr>
          <p:spPr>
            <a:xfrm>
              <a:off x="5795400" y="1020577"/>
              <a:ext cx="975215" cy="3947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smtClean="0">
                  <a:ln>
                    <a:noFill/>
                  </a:ln>
                  <a:solidFill>
                    <a:srgbClr val="0070C0"/>
                  </a:solidFill>
                  <a:effectLst/>
                  <a:uLnTx/>
                  <a:uFillTx/>
                </a:rPr>
                <a:t>Master</a:t>
              </a:r>
              <a:r>
                <a:rPr kumimoji="0" lang="fr-FR" sz="1800" b="0" i="0" u="none" strike="noStrike" kern="0" cap="none" spc="0" normalizeH="0" baseline="0" noProof="0" dirty="0" smtClean="0">
                  <a:ln>
                    <a:noFill/>
                  </a:ln>
                  <a:solidFill>
                    <a:prstClr val="black"/>
                  </a:solidFill>
                  <a:effectLst/>
                  <a:uLnTx/>
                  <a:uFillTx/>
                </a:rPr>
                <a:t> </a:t>
              </a:r>
            </a:p>
          </p:txBody>
        </p:sp>
        <p:sp>
          <p:nvSpPr>
            <p:cNvPr id="179" name="Flowchart: Multidocument 101">
              <a:extLst>
                <a:ext uri="{FF2B5EF4-FFF2-40B4-BE49-F238E27FC236}">
                  <a16:creationId xmlns="" xmlns:a16="http://schemas.microsoft.com/office/drawing/2014/main" id="{F444F102-50ED-4EA1-84EA-E7A32E119A16}"/>
                </a:ext>
              </a:extLst>
            </p:cNvPr>
            <p:cNvSpPr/>
            <p:nvPr/>
          </p:nvSpPr>
          <p:spPr>
            <a:xfrm>
              <a:off x="653398" y="3818158"/>
              <a:ext cx="2091182" cy="816904"/>
            </a:xfrm>
            <a:prstGeom prst="flowChartMultidocument">
              <a:avLst/>
            </a:prstGeom>
            <a:gradFill rotWithShape="1">
              <a:gsLst>
                <a:gs pos="0">
                  <a:sysClr val="windowText" lastClr="000000">
                    <a:lumMod val="110000"/>
                    <a:satMod val="105000"/>
                    <a:tint val="67000"/>
                  </a:sysClr>
                </a:gs>
                <a:gs pos="50000">
                  <a:sysClr val="windowText" lastClr="000000">
                    <a:lumMod val="105000"/>
                    <a:satMod val="103000"/>
                    <a:tint val="73000"/>
                  </a:sysClr>
                </a:gs>
                <a:gs pos="100000">
                  <a:sysClr val="windowText" lastClr="000000">
                    <a:lumMod val="105000"/>
                    <a:satMod val="109000"/>
                    <a:tint val="81000"/>
                  </a:sysClr>
                </a:gs>
              </a:gsLst>
              <a:lin ang="5400000" scaled="0"/>
            </a:gra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0" i="0" u="none" strike="noStrike" kern="0" cap="none" spc="0" normalizeH="0" baseline="0" noProof="0" dirty="0" smtClean="0">
                  <a:ln>
                    <a:noFill/>
                  </a:ln>
                  <a:solidFill>
                    <a:prstClr val="black"/>
                  </a:solidFill>
                  <a:effectLst/>
                  <a:uLnTx/>
                  <a:uFillTx/>
                  <a:latin typeface="Calibri" panose="020F0502020204030204"/>
                  <a:ea typeface="+mn-ea"/>
                  <a:cs typeface="+mn-cs"/>
                </a:rPr>
                <a:t>Service à mettre à l'échelle</a:t>
              </a:r>
            </a:p>
          </p:txBody>
        </p:sp>
        <p:sp>
          <p:nvSpPr>
            <p:cNvPr id="180" name="TextBox 123">
              <a:extLst>
                <a:ext uri="{FF2B5EF4-FFF2-40B4-BE49-F238E27FC236}">
                  <a16:creationId xmlns="" xmlns:a16="http://schemas.microsoft.com/office/drawing/2014/main" id="{112D722F-DE5D-4C90-8EA5-73B7A599DC49}"/>
                </a:ext>
              </a:extLst>
            </p:cNvPr>
            <p:cNvSpPr txBox="1"/>
            <p:nvPr/>
          </p:nvSpPr>
          <p:spPr>
            <a:xfrm>
              <a:off x="10324984" y="5690397"/>
              <a:ext cx="96211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smtClean="0">
                  <a:ln>
                    <a:noFill/>
                  </a:ln>
                  <a:solidFill>
                    <a:srgbClr val="70AD47"/>
                  </a:solidFill>
                  <a:effectLst/>
                  <a:uLnTx/>
                  <a:uFillTx/>
                </a:rPr>
                <a:t>Worker</a:t>
              </a:r>
              <a:r>
                <a:rPr kumimoji="0" lang="fr-FR" sz="1800" b="0" i="0" u="none" strike="noStrike" kern="0" cap="none" spc="0" normalizeH="0" baseline="0" noProof="0" dirty="0" smtClean="0">
                  <a:ln>
                    <a:noFill/>
                  </a:ln>
                  <a:solidFill>
                    <a:prstClr val="black"/>
                  </a:solidFill>
                  <a:effectLst/>
                  <a:uLnTx/>
                  <a:uFillTx/>
                </a:rPr>
                <a:t> </a:t>
              </a:r>
            </a:p>
          </p:txBody>
        </p:sp>
        <p:sp>
          <p:nvSpPr>
            <p:cNvPr id="181" name="Flowchart: Preparation 130">
              <a:extLst>
                <a:ext uri="{FF2B5EF4-FFF2-40B4-BE49-F238E27FC236}">
                  <a16:creationId xmlns="" xmlns:a16="http://schemas.microsoft.com/office/drawing/2014/main" id="{09789290-8774-4EF6-9C8B-DAAA4CC2F675}"/>
                </a:ext>
              </a:extLst>
            </p:cNvPr>
            <p:cNvSpPr/>
            <p:nvPr/>
          </p:nvSpPr>
          <p:spPr>
            <a:xfrm>
              <a:off x="9236401" y="2717778"/>
              <a:ext cx="2177167" cy="677930"/>
            </a:xfrm>
            <a:prstGeom prst="flowChartPreparation">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600" b="0" i="0" u="none" strike="noStrike" kern="0" cap="none" spc="0" normalizeH="0" baseline="0" noProof="0" dirty="0" smtClean="0">
                  <a:ln>
                    <a:noFill/>
                  </a:ln>
                  <a:solidFill>
                    <a:srgbClr val="202124"/>
                  </a:solidFill>
                  <a:effectLst/>
                  <a:uLnTx/>
                  <a:uFillTx/>
                  <a:latin typeface="Calibri" panose="020F0502020204030204"/>
                  <a:ea typeface="+mn-ea"/>
                  <a:cs typeface="+mn-cs"/>
                </a:rPr>
                <a:t>Hyper-paramètres</a:t>
              </a:r>
              <a:endParaRPr kumimoji="0" lang="fr-FR" sz="16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82" name="TextBox 155">
              <a:extLst>
                <a:ext uri="{FF2B5EF4-FFF2-40B4-BE49-F238E27FC236}">
                  <a16:creationId xmlns="" xmlns:a16="http://schemas.microsoft.com/office/drawing/2014/main" id="{163E8508-8F9B-42F9-8BCA-320CF2CF33B9}"/>
                </a:ext>
              </a:extLst>
            </p:cNvPr>
            <p:cNvSpPr txBox="1"/>
            <p:nvPr/>
          </p:nvSpPr>
          <p:spPr>
            <a:xfrm>
              <a:off x="4812347" y="1555089"/>
              <a:ext cx="2981505" cy="2960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smtClean="0">
                  <a:ln>
                    <a:noFill/>
                  </a:ln>
                  <a:solidFill>
                    <a:srgbClr val="FF0000"/>
                  </a:solidFill>
                  <a:effectLst/>
                  <a:uLnTx/>
                  <a:uFillTx/>
                </a:rPr>
                <a:t>Base de Données Série Temporelle (BDST)</a:t>
              </a:r>
              <a:endParaRPr kumimoji="0" lang="fr-FR" sz="1800" b="0" i="0" u="none" strike="noStrike" kern="0" cap="none" spc="0" normalizeH="0" baseline="0" noProof="0" dirty="0" smtClean="0">
                <a:ln>
                  <a:noFill/>
                </a:ln>
                <a:solidFill>
                  <a:srgbClr val="FF0000"/>
                </a:solidFill>
                <a:effectLst/>
                <a:uLnTx/>
                <a:uFillTx/>
              </a:endParaRPr>
            </a:p>
          </p:txBody>
        </p:sp>
        <p:sp>
          <p:nvSpPr>
            <p:cNvPr id="183" name="TextBox 156">
              <a:extLst>
                <a:ext uri="{FF2B5EF4-FFF2-40B4-BE49-F238E27FC236}">
                  <a16:creationId xmlns="" xmlns:a16="http://schemas.microsoft.com/office/drawing/2014/main" id="{A192DD45-8A7D-4882-883E-17DBF12F8D32}"/>
                </a:ext>
              </a:extLst>
            </p:cNvPr>
            <p:cNvSpPr txBox="1"/>
            <p:nvPr/>
          </p:nvSpPr>
          <p:spPr>
            <a:xfrm>
              <a:off x="3149684" y="2680791"/>
              <a:ext cx="53550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smtClean="0">
                  <a:ln>
                    <a:noFill/>
                  </a:ln>
                  <a:solidFill>
                    <a:srgbClr val="FF0000"/>
                  </a:solidFill>
                  <a:effectLst/>
                  <a:uLnTx/>
                  <a:uFillTx/>
                </a:rPr>
                <a:t>BDST</a:t>
              </a:r>
              <a:endParaRPr kumimoji="0" lang="fr-FR" sz="1800" b="0" i="0" u="none" strike="noStrike" kern="0" cap="none" spc="0" normalizeH="0" baseline="0" noProof="0" dirty="0" smtClean="0">
                <a:ln>
                  <a:noFill/>
                </a:ln>
                <a:solidFill>
                  <a:srgbClr val="FF0000"/>
                </a:solidFill>
                <a:effectLst/>
                <a:uLnTx/>
                <a:uFillTx/>
              </a:endParaRPr>
            </a:p>
          </p:txBody>
        </p:sp>
        <p:cxnSp>
          <p:nvCxnSpPr>
            <p:cNvPr id="184" name="Straight Arrow Connector 57">
              <a:extLst>
                <a:ext uri="{FF2B5EF4-FFF2-40B4-BE49-F238E27FC236}">
                  <a16:creationId xmlns="" xmlns:a16="http://schemas.microsoft.com/office/drawing/2014/main" id="{A7BF7FB0-DC89-4BF7-B9AC-447DEAA1AF7C}"/>
                </a:ext>
              </a:extLst>
            </p:cNvPr>
            <p:cNvCxnSpPr>
              <a:cxnSpLocks/>
              <a:endCxn id="179" idx="0"/>
            </p:cNvCxnSpPr>
            <p:nvPr/>
          </p:nvCxnSpPr>
          <p:spPr>
            <a:xfrm>
              <a:off x="1842855" y="2422758"/>
              <a:ext cx="0" cy="1395400"/>
            </a:xfrm>
            <a:prstGeom prst="straightConnector1">
              <a:avLst/>
            </a:prstGeom>
            <a:noFill/>
            <a:ln w="6350" cap="flat" cmpd="sng" algn="ctr">
              <a:solidFill>
                <a:srgbClr val="4472C4"/>
              </a:solidFill>
              <a:prstDash val="solid"/>
              <a:miter lim="800000"/>
              <a:headEnd type="triangle"/>
              <a:tailEnd type="triangle"/>
            </a:ln>
            <a:effectLst/>
          </p:spPr>
        </p:cxnSp>
        <p:sp>
          <p:nvSpPr>
            <p:cNvPr id="185" name="TextBox 139">
              <a:extLst>
                <a:ext uri="{FF2B5EF4-FFF2-40B4-BE49-F238E27FC236}">
                  <a16:creationId xmlns="" xmlns:a16="http://schemas.microsoft.com/office/drawing/2014/main" id="{6E43E380-610B-4761-BDAE-B93C6246EB8E}"/>
                </a:ext>
              </a:extLst>
            </p:cNvPr>
            <p:cNvSpPr txBox="1"/>
            <p:nvPr/>
          </p:nvSpPr>
          <p:spPr>
            <a:xfrm>
              <a:off x="2792772" y="3785589"/>
              <a:ext cx="1148581" cy="80021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smtClean="0">
                  <a:ln>
                    <a:noFill/>
                  </a:ln>
                  <a:solidFill>
                    <a:prstClr val="black"/>
                  </a:solidFill>
                  <a:effectLst/>
                  <a:uLnTx/>
                  <a:uFillTx/>
                </a:rPr>
                <a:t>Mettre à l’échelle le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smtClean="0">
                  <a:ln>
                    <a:noFill/>
                  </a:ln>
                  <a:solidFill>
                    <a:prstClr val="black"/>
                  </a:solidFill>
                  <a:effectLst/>
                  <a:uLnTx/>
                  <a:uFillTx/>
                </a:rPr>
                <a:t>Service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000" b="0" i="0" u="none" strike="noStrike" kern="0" cap="none" spc="0" normalizeH="0" baseline="0" noProof="0" dirty="0" smtClean="0">
                  <a:ln>
                    <a:noFill/>
                  </a:ln>
                  <a:solidFill>
                    <a:srgbClr val="FF0000"/>
                  </a:solidFill>
                  <a:effectLst/>
                  <a:uLnTx/>
                  <a:uFillTx/>
                </a:rPr>
                <a:t>Threshold = ‘P’</a:t>
              </a:r>
              <a:endParaRPr kumimoji="0" lang="fr-FR" sz="1200" b="0" i="0" u="none" strike="noStrike" kern="0" cap="none" spc="0" normalizeH="0" baseline="0" noProof="0" dirty="0" smtClean="0">
                <a:ln>
                  <a:noFill/>
                </a:ln>
                <a:solidFill>
                  <a:srgbClr val="FF0000"/>
                </a:solidFill>
                <a:effectLst/>
                <a:uLnTx/>
                <a:uFillTx/>
              </a:endParaRPr>
            </a:p>
          </p:txBody>
        </p:sp>
        <p:sp>
          <p:nvSpPr>
            <p:cNvPr id="186" name="TextBox 160">
              <a:extLst>
                <a:ext uri="{FF2B5EF4-FFF2-40B4-BE49-F238E27FC236}">
                  <a16:creationId xmlns="" xmlns:a16="http://schemas.microsoft.com/office/drawing/2014/main" id="{C47A2F7A-0946-4820-8ADA-1735A3075E86}"/>
                </a:ext>
              </a:extLst>
            </p:cNvPr>
            <p:cNvSpPr txBox="1"/>
            <p:nvPr/>
          </p:nvSpPr>
          <p:spPr>
            <a:xfrm>
              <a:off x="6364589" y="3382560"/>
              <a:ext cx="2503570"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smtClean="0">
                  <a:ln>
                    <a:noFill/>
                  </a:ln>
                  <a:solidFill>
                    <a:srgbClr val="C00000"/>
                  </a:solidFill>
                  <a:effectLst/>
                  <a:uLnTx/>
                  <a:uFillTx/>
                </a:rPr>
                <a:t>Construire le Modèle pour chaque intervalle</a:t>
              </a:r>
              <a:r>
                <a:rPr kumimoji="0" lang="fr-FR" sz="1200" b="1" i="0" u="none" strike="noStrike" kern="0" cap="none" spc="0" normalizeH="0" baseline="0" noProof="0" dirty="0" smtClean="0">
                  <a:ln>
                    <a:noFill/>
                  </a:ln>
                  <a:solidFill>
                    <a:srgbClr val="C00000"/>
                  </a:solidFill>
                  <a:effectLst/>
                  <a:uLnTx/>
                  <a:uFillTx/>
                </a:rPr>
                <a:t> ‘T’</a:t>
              </a:r>
            </a:p>
          </p:txBody>
        </p:sp>
        <p:sp>
          <p:nvSpPr>
            <p:cNvPr id="187" name="TextBox 73">
              <a:extLst>
                <a:ext uri="{FF2B5EF4-FFF2-40B4-BE49-F238E27FC236}">
                  <a16:creationId xmlns="" xmlns:a16="http://schemas.microsoft.com/office/drawing/2014/main" id="{2984989D-CA1B-4B69-AC59-3D5EDB9FE266}"/>
                </a:ext>
              </a:extLst>
            </p:cNvPr>
            <p:cNvSpPr txBox="1"/>
            <p:nvPr/>
          </p:nvSpPr>
          <p:spPr>
            <a:xfrm>
              <a:off x="4607889" y="4684610"/>
              <a:ext cx="53550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smtClean="0">
                  <a:ln>
                    <a:noFill/>
                  </a:ln>
                  <a:solidFill>
                    <a:srgbClr val="FF0000"/>
                  </a:solidFill>
                  <a:effectLst/>
                  <a:uLnTx/>
                  <a:uFillTx/>
                </a:rPr>
                <a:t>BDST</a:t>
              </a:r>
              <a:endParaRPr kumimoji="0" lang="fr-FR" sz="1800" b="0" i="0" u="none" strike="noStrike" kern="0" cap="none" spc="0" normalizeH="0" baseline="0" noProof="0" dirty="0" smtClean="0">
                <a:ln>
                  <a:noFill/>
                </a:ln>
                <a:solidFill>
                  <a:srgbClr val="FF0000"/>
                </a:solidFill>
                <a:effectLst/>
                <a:uLnTx/>
                <a:uFillTx/>
              </a:endParaRPr>
            </a:p>
          </p:txBody>
        </p:sp>
        <p:sp>
          <p:nvSpPr>
            <p:cNvPr id="188" name="TextBox 79">
              <a:extLst>
                <a:ext uri="{FF2B5EF4-FFF2-40B4-BE49-F238E27FC236}">
                  <a16:creationId xmlns="" xmlns:a16="http://schemas.microsoft.com/office/drawing/2014/main" id="{A1F5650B-F92D-415F-911D-C9336104FD2A}"/>
                </a:ext>
              </a:extLst>
            </p:cNvPr>
            <p:cNvSpPr txBox="1"/>
            <p:nvPr/>
          </p:nvSpPr>
          <p:spPr>
            <a:xfrm rot="16200000">
              <a:off x="971287" y="2827716"/>
              <a:ext cx="1579869" cy="60016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noProof="0" dirty="0" smtClean="0">
                  <a:ln>
                    <a:noFill/>
                  </a:ln>
                  <a:solidFill>
                    <a:srgbClr val="FF0000"/>
                  </a:solidFill>
                  <a:effectLst/>
                  <a:uLnTx/>
                  <a:uFillTx/>
                </a:rPr>
                <a:t>Stresser Ressources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noProof="0" dirty="0" smtClean="0">
                  <a:ln>
                    <a:noFill/>
                  </a:ln>
                  <a:solidFill>
                    <a:srgbClr val="FF0000"/>
                  </a:solidFill>
                  <a:effectLst/>
                  <a:uLnTx/>
                  <a:uFillTx/>
                </a:rPr>
                <a:t> &amp; Monitorer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noProof="0" dirty="0" smtClean="0">
                  <a:ln>
                    <a:noFill/>
                  </a:ln>
                  <a:solidFill>
                    <a:srgbClr val="FF0000"/>
                  </a:solidFill>
                  <a:effectLst/>
                  <a:uLnTx/>
                  <a:uFillTx/>
                </a:rPr>
                <a:t>Chaque intervalle ‘K’</a:t>
              </a:r>
            </a:p>
          </p:txBody>
        </p:sp>
      </p:grpSp>
      <p:grpSp>
        <p:nvGrpSpPr>
          <p:cNvPr id="205" name="Groupe 204"/>
          <p:cNvGrpSpPr/>
          <p:nvPr/>
        </p:nvGrpSpPr>
        <p:grpSpPr>
          <a:xfrm>
            <a:off x="188024" y="5440931"/>
            <a:ext cx="398856" cy="336811"/>
            <a:chOff x="0" y="2399642"/>
            <a:chExt cx="398856" cy="336811"/>
          </a:xfrm>
        </p:grpSpPr>
        <p:sp>
          <p:nvSpPr>
            <p:cNvPr id="206"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207"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208"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3</a:t>
              </a:r>
              <a:endParaRPr lang="fr-FR" sz="1100" dirty="0">
                <a:solidFill>
                  <a:prstClr val="black"/>
                </a:solidFill>
              </a:endParaRPr>
            </a:p>
          </p:txBody>
        </p:sp>
      </p:grpSp>
    </p:spTree>
    <p:custDataLst>
      <p:tags r:id="rId1"/>
    </p:custDataLst>
    <p:extLst>
      <p:ext uri="{BB962C8B-B14F-4D97-AF65-F5344CB8AC3E}">
        <p14:creationId xmlns="" xmlns:p14="http://schemas.microsoft.com/office/powerpoint/2010/main" val="1651946875"/>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5"/>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04167E-6 3.7037E-6 L 0.00287 -0.77986 " pathEditMode="relative" rAng="0" ptsTypes="AA">
                                      <p:cBhvr>
                                        <p:cTn id="8" dur="2000" fill="hold"/>
                                        <p:tgtEl>
                                          <p:spTgt spid="205"/>
                                        </p:tgtEl>
                                        <p:attrNameLst>
                                          <p:attrName>ppt_x</p:attrName>
                                          <p:attrName>ppt_y</p:attrName>
                                        </p:attrNameLst>
                                      </p:cBhvr>
                                      <p:rCtr x="195" y="-388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4"/>
          <a:stretch>
            <a:fillRect/>
          </a:stretch>
        </p:blipFill>
        <p:spPr>
          <a:xfrm>
            <a:off x="2010496" y="915192"/>
            <a:ext cx="8608470" cy="5495390"/>
          </a:xfrm>
          <a:prstGeom prst="rect">
            <a:avLst/>
          </a:prstGeom>
        </p:spPr>
      </p:pic>
      <p:sp>
        <p:nvSpPr>
          <p:cNvPr id="2" name="ZoneTexte 1"/>
          <p:cNvSpPr txBox="1"/>
          <p:nvPr/>
        </p:nvSpPr>
        <p:spPr>
          <a:xfrm>
            <a:off x="4280001" y="1042332"/>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smtClean="0">
                <a:solidFill>
                  <a:prstClr val="white"/>
                </a:solidFill>
                <a:latin typeface="Times New Roman" panose="02020603050405020304" pitchFamily="18" charset="0"/>
                <a:cs typeface="Times New Roman" panose="02020603050405020304" pitchFamily="18" charset="0"/>
              </a:rPr>
              <a:t>Architecture de LSTM Encodeur-Décodeur </a:t>
            </a:r>
            <a:endParaRPr lang="fr-FR" b="1" dirty="0">
              <a:solidFill>
                <a:prstClr val="white"/>
              </a:solidFill>
              <a:latin typeface="Times New Roman" panose="02020603050405020304" pitchFamily="18" charset="0"/>
              <a:cs typeface="Times New Roman" panose="02020603050405020304" pitchFamily="18" charset="0"/>
            </a:endParaRPr>
          </a:p>
        </p:txBody>
      </p:sp>
      <p:pic>
        <p:nvPicPr>
          <p:cNvPr id="71" name="Image 70"/>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21" name="Groupe 120"/>
          <p:cNvGrpSpPr/>
          <p:nvPr/>
        </p:nvGrpSpPr>
        <p:grpSpPr>
          <a:xfrm>
            <a:off x="191344" y="86830"/>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MEAP – Conception et formulation du problème </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12</a:t>
              </a:r>
              <a:endParaRPr lang="en-US" sz="1600" dirty="0">
                <a:solidFill>
                  <a:schemeClr val="bg1"/>
                </a:solidFill>
              </a:endParaRPr>
            </a:p>
          </p:txBody>
        </p:sp>
      </p:grpSp>
      <p:grpSp>
        <p:nvGrpSpPr>
          <p:cNvPr id="30" name="Groupe 29"/>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4" name="Rectangle 33"/>
            <p:cNvSpPr/>
            <p:nvPr/>
          </p:nvSpPr>
          <p:spPr>
            <a:xfrm>
              <a:off x="6528645"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Conception</a:t>
              </a:r>
              <a:endParaRPr lang="fr-FR" sz="1400" dirty="0"/>
            </a:p>
          </p:txBody>
        </p:sp>
        <p:sp>
          <p:nvSpPr>
            <p:cNvPr id="36" name="Rectangle 35"/>
            <p:cNvSpPr/>
            <p:nvPr/>
          </p:nvSpPr>
          <p:spPr>
            <a:xfrm>
              <a:off x="8040216"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Tests - Résultats</a:t>
              </a:r>
              <a:endParaRPr lang="fr-FR" sz="1400" dirty="0"/>
            </a:p>
          </p:txBody>
        </p:sp>
      </p:grpSp>
      <p:sp>
        <p:nvSpPr>
          <p:cNvPr id="4" name="Rectangle 3"/>
          <p:cNvSpPr/>
          <p:nvPr/>
        </p:nvSpPr>
        <p:spPr>
          <a:xfrm>
            <a:off x="1882624" y="1563210"/>
            <a:ext cx="1389262" cy="4070773"/>
          </a:xfrm>
          <a:prstGeom prst="rect">
            <a:avLst/>
          </a:prstGeom>
          <a:solidFill>
            <a:schemeClr val="accent1">
              <a:alpha val="1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8" name="Rectangle 727"/>
          <p:cNvSpPr/>
          <p:nvPr/>
        </p:nvSpPr>
        <p:spPr>
          <a:xfrm>
            <a:off x="3967184" y="1226998"/>
            <a:ext cx="1136191" cy="4855894"/>
          </a:xfrm>
          <a:prstGeom prst="rect">
            <a:avLst/>
          </a:prstGeom>
          <a:solidFill>
            <a:schemeClr val="accent1">
              <a:alpha val="1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9" name="Rectangle 728"/>
          <p:cNvSpPr/>
          <p:nvPr/>
        </p:nvSpPr>
        <p:spPr>
          <a:xfrm>
            <a:off x="5182786" y="2698517"/>
            <a:ext cx="510987" cy="1512168"/>
          </a:xfrm>
          <a:prstGeom prst="rect">
            <a:avLst/>
          </a:prstGeom>
          <a:solidFill>
            <a:schemeClr val="accent1">
              <a:alpha val="1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1" name="Rectangle 730"/>
          <p:cNvSpPr/>
          <p:nvPr/>
        </p:nvSpPr>
        <p:spPr>
          <a:xfrm>
            <a:off x="7116750" y="970420"/>
            <a:ext cx="3685643" cy="5153686"/>
          </a:xfrm>
          <a:prstGeom prst="rect">
            <a:avLst/>
          </a:prstGeom>
          <a:solidFill>
            <a:schemeClr val="accent1">
              <a:alpha val="1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4" name="Rectangle 883"/>
          <p:cNvSpPr/>
          <p:nvPr/>
        </p:nvSpPr>
        <p:spPr>
          <a:xfrm>
            <a:off x="5704282" y="911979"/>
            <a:ext cx="1329844" cy="5170913"/>
          </a:xfrm>
          <a:prstGeom prst="rect">
            <a:avLst/>
          </a:prstGeom>
          <a:solidFill>
            <a:schemeClr val="accent1">
              <a:alpha val="1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885" name="Groupe 884"/>
          <p:cNvGrpSpPr/>
          <p:nvPr/>
        </p:nvGrpSpPr>
        <p:grpSpPr>
          <a:xfrm>
            <a:off x="191344" y="4586362"/>
            <a:ext cx="398856" cy="336811"/>
            <a:chOff x="0" y="2399642"/>
            <a:chExt cx="398856" cy="336811"/>
          </a:xfrm>
        </p:grpSpPr>
        <p:sp>
          <p:nvSpPr>
            <p:cNvPr id="886"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887"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888"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889" name="Groupe 888"/>
          <p:cNvGrpSpPr/>
          <p:nvPr/>
        </p:nvGrpSpPr>
        <p:grpSpPr>
          <a:xfrm>
            <a:off x="191344" y="5018410"/>
            <a:ext cx="398856" cy="336811"/>
            <a:chOff x="0" y="3352837"/>
            <a:chExt cx="398856" cy="336811"/>
          </a:xfrm>
        </p:grpSpPr>
        <p:sp>
          <p:nvSpPr>
            <p:cNvPr id="890"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891"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892"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893" name="Groupe 892"/>
          <p:cNvGrpSpPr/>
          <p:nvPr/>
        </p:nvGrpSpPr>
        <p:grpSpPr>
          <a:xfrm>
            <a:off x="191344" y="5882506"/>
            <a:ext cx="398856" cy="336811"/>
            <a:chOff x="0" y="5513077"/>
            <a:chExt cx="398856" cy="336811"/>
          </a:xfrm>
        </p:grpSpPr>
        <p:sp>
          <p:nvSpPr>
            <p:cNvPr id="894"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895"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896"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897" name="Groupe 896"/>
          <p:cNvGrpSpPr/>
          <p:nvPr/>
        </p:nvGrpSpPr>
        <p:grpSpPr>
          <a:xfrm>
            <a:off x="194664" y="6310399"/>
            <a:ext cx="398856" cy="336811"/>
            <a:chOff x="0" y="6521189"/>
            <a:chExt cx="398856" cy="336811"/>
          </a:xfrm>
        </p:grpSpPr>
        <p:sp>
          <p:nvSpPr>
            <p:cNvPr id="898"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899"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900"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Tree>
    <p:custDataLst>
      <p:tags r:id="rId1"/>
    </p:custDataLst>
    <p:extLst>
      <p:ext uri="{BB962C8B-B14F-4D97-AF65-F5344CB8AC3E}">
        <p14:creationId xmlns="" xmlns:p14="http://schemas.microsoft.com/office/powerpoint/2010/main" val="4134025973"/>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xit" presetSubtype="0" fill="hold" grpId="1" nodeType="clickEffect">
                                  <p:stCondLst>
                                    <p:cond delay="0"/>
                                  </p:stCondLst>
                                  <p:childTnLst>
                                    <p:animEffect transition="out" filter="fade">
                                      <p:cBhvr>
                                        <p:cTn id="10" dur="100"/>
                                        <p:tgtEl>
                                          <p:spTgt spid="4"/>
                                        </p:tgtEl>
                                      </p:cBhvr>
                                    </p:animEffect>
                                    <p:anim calcmode="lin" valueType="num">
                                      <p:cBhvr>
                                        <p:cTn id="11" dur="100"/>
                                        <p:tgtEl>
                                          <p:spTgt spid="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100"/>
                                        <p:tgtEl>
                                          <p:spTgt spid="4"/>
                                        </p:tgtEl>
                                        <p:attrNameLst>
                                          <p:attrName>ppt_h</p:attrName>
                                        </p:attrNameLst>
                                      </p:cBhvr>
                                      <p:tavLst>
                                        <p:tav tm="0">
                                          <p:val>
                                            <p:strVal val="ppt_h"/>
                                          </p:val>
                                        </p:tav>
                                        <p:tav tm="100000">
                                          <p:val>
                                            <p:strVal val="ppt_h"/>
                                          </p:val>
                                        </p:tav>
                                      </p:tavLst>
                                    </p:anim>
                                    <p:set>
                                      <p:cBhvr>
                                        <p:cTn id="13" dur="1" fill="hold">
                                          <p:stCondLst>
                                            <p:cond delay="99"/>
                                          </p:stCondLst>
                                        </p:cTn>
                                        <p:tgtEl>
                                          <p:spTgt spid="4"/>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7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5" presetClass="exit" presetSubtype="0" fill="hold" grpId="1" nodeType="clickEffect">
                                  <p:stCondLst>
                                    <p:cond delay="0"/>
                                  </p:stCondLst>
                                  <p:childTnLst>
                                    <p:animEffect transition="out" filter="fade">
                                      <p:cBhvr>
                                        <p:cTn id="19" dur="100"/>
                                        <p:tgtEl>
                                          <p:spTgt spid="728"/>
                                        </p:tgtEl>
                                      </p:cBhvr>
                                    </p:animEffect>
                                    <p:anim calcmode="lin" valueType="num">
                                      <p:cBhvr>
                                        <p:cTn id="20" dur="100"/>
                                        <p:tgtEl>
                                          <p:spTgt spid="72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1" dur="100"/>
                                        <p:tgtEl>
                                          <p:spTgt spid="728"/>
                                        </p:tgtEl>
                                        <p:attrNameLst>
                                          <p:attrName>ppt_h</p:attrName>
                                        </p:attrNameLst>
                                      </p:cBhvr>
                                      <p:tavLst>
                                        <p:tav tm="0">
                                          <p:val>
                                            <p:strVal val="ppt_h"/>
                                          </p:val>
                                        </p:tav>
                                        <p:tav tm="100000">
                                          <p:val>
                                            <p:strVal val="ppt_h"/>
                                          </p:val>
                                        </p:tav>
                                      </p:tavLst>
                                    </p:anim>
                                    <p:set>
                                      <p:cBhvr>
                                        <p:cTn id="22" dur="1" fill="hold">
                                          <p:stCondLst>
                                            <p:cond delay="99"/>
                                          </p:stCondLst>
                                        </p:cTn>
                                        <p:tgtEl>
                                          <p:spTgt spid="728"/>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7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5" presetClass="exit" presetSubtype="0" fill="hold" grpId="1" nodeType="clickEffect">
                                  <p:stCondLst>
                                    <p:cond delay="0"/>
                                  </p:stCondLst>
                                  <p:childTnLst>
                                    <p:animEffect transition="out" filter="fade">
                                      <p:cBhvr>
                                        <p:cTn id="28" dur="100"/>
                                        <p:tgtEl>
                                          <p:spTgt spid="729"/>
                                        </p:tgtEl>
                                      </p:cBhvr>
                                    </p:animEffect>
                                    <p:anim calcmode="lin" valueType="num">
                                      <p:cBhvr>
                                        <p:cTn id="29" dur="100"/>
                                        <p:tgtEl>
                                          <p:spTgt spid="7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0" dur="100"/>
                                        <p:tgtEl>
                                          <p:spTgt spid="729"/>
                                        </p:tgtEl>
                                        <p:attrNameLst>
                                          <p:attrName>ppt_h</p:attrName>
                                        </p:attrNameLst>
                                      </p:cBhvr>
                                      <p:tavLst>
                                        <p:tav tm="0">
                                          <p:val>
                                            <p:strVal val="ppt_h"/>
                                          </p:val>
                                        </p:tav>
                                        <p:tav tm="100000">
                                          <p:val>
                                            <p:strVal val="ppt_h"/>
                                          </p:val>
                                        </p:tav>
                                      </p:tavLst>
                                    </p:anim>
                                    <p:set>
                                      <p:cBhvr>
                                        <p:cTn id="31" dur="1" fill="hold">
                                          <p:stCondLst>
                                            <p:cond delay="99"/>
                                          </p:stCondLst>
                                        </p:cTn>
                                        <p:tgtEl>
                                          <p:spTgt spid="729"/>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88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5" presetClass="exit" presetSubtype="0" fill="hold" grpId="1" nodeType="clickEffect">
                                  <p:stCondLst>
                                    <p:cond delay="0"/>
                                  </p:stCondLst>
                                  <p:childTnLst>
                                    <p:animEffect transition="out" filter="fade">
                                      <p:cBhvr>
                                        <p:cTn id="37" dur="100"/>
                                        <p:tgtEl>
                                          <p:spTgt spid="884"/>
                                        </p:tgtEl>
                                      </p:cBhvr>
                                    </p:animEffect>
                                    <p:anim calcmode="lin" valueType="num">
                                      <p:cBhvr>
                                        <p:cTn id="38" dur="100"/>
                                        <p:tgtEl>
                                          <p:spTgt spid="88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9" dur="100"/>
                                        <p:tgtEl>
                                          <p:spTgt spid="884"/>
                                        </p:tgtEl>
                                        <p:attrNameLst>
                                          <p:attrName>ppt_h</p:attrName>
                                        </p:attrNameLst>
                                      </p:cBhvr>
                                      <p:tavLst>
                                        <p:tav tm="0">
                                          <p:val>
                                            <p:strVal val="ppt_h"/>
                                          </p:val>
                                        </p:tav>
                                        <p:tav tm="100000">
                                          <p:val>
                                            <p:strVal val="ppt_h"/>
                                          </p:val>
                                        </p:tav>
                                      </p:tavLst>
                                    </p:anim>
                                    <p:set>
                                      <p:cBhvr>
                                        <p:cTn id="40" dur="1" fill="hold">
                                          <p:stCondLst>
                                            <p:cond delay="99"/>
                                          </p:stCondLst>
                                        </p:cTn>
                                        <p:tgtEl>
                                          <p:spTgt spid="88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5" presetClass="exit" presetSubtype="0" fill="hold" grpId="1" nodeType="clickEffect">
                                  <p:stCondLst>
                                    <p:cond delay="0"/>
                                  </p:stCondLst>
                                  <p:childTnLst>
                                    <p:animEffect transition="out" filter="fade">
                                      <p:cBhvr>
                                        <p:cTn id="46" dur="100"/>
                                        <p:tgtEl>
                                          <p:spTgt spid="731"/>
                                        </p:tgtEl>
                                      </p:cBhvr>
                                    </p:animEffect>
                                    <p:anim calcmode="lin" valueType="num">
                                      <p:cBhvr>
                                        <p:cTn id="47" dur="100"/>
                                        <p:tgtEl>
                                          <p:spTgt spid="73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8" dur="100"/>
                                        <p:tgtEl>
                                          <p:spTgt spid="731"/>
                                        </p:tgtEl>
                                        <p:attrNameLst>
                                          <p:attrName>ppt_h</p:attrName>
                                        </p:attrNameLst>
                                      </p:cBhvr>
                                      <p:tavLst>
                                        <p:tav tm="0">
                                          <p:val>
                                            <p:strVal val="ppt_h"/>
                                          </p:val>
                                        </p:tav>
                                        <p:tav tm="100000">
                                          <p:val>
                                            <p:strVal val="ppt_h"/>
                                          </p:val>
                                        </p:tav>
                                      </p:tavLst>
                                    </p:anim>
                                    <p:set>
                                      <p:cBhvr>
                                        <p:cTn id="49" dur="1" fill="hold">
                                          <p:stCondLst>
                                            <p:cond delay="99"/>
                                          </p:stCondLst>
                                        </p:cTn>
                                        <p:tgtEl>
                                          <p:spTgt spid="7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28" grpId="0" animBg="1"/>
      <p:bldP spid="728" grpId="1" animBg="1"/>
      <p:bldP spid="729" grpId="0" animBg="1"/>
      <p:bldP spid="729" grpId="1" animBg="1"/>
      <p:bldP spid="731" grpId="0" animBg="1"/>
      <p:bldP spid="731" grpId="1" animBg="1"/>
      <p:bldP spid="884" grpId="0" animBg="1"/>
      <p:bldP spid="88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439820" y="983360"/>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smtClean="0">
                <a:solidFill>
                  <a:prstClr val="white"/>
                </a:solidFill>
                <a:latin typeface="Times New Roman" panose="02020603050405020304" pitchFamily="18" charset="0"/>
                <a:cs typeface="Times New Roman" panose="02020603050405020304" pitchFamily="18" charset="0"/>
              </a:rPr>
              <a:t>MEAP  -  Formulation du Problème</a:t>
            </a:r>
            <a:endParaRPr lang="fr-FR" b="1" dirty="0">
              <a:solidFill>
                <a:prstClr val="white"/>
              </a:solidFill>
              <a:latin typeface="Times New Roman" panose="02020603050405020304" pitchFamily="18" charset="0"/>
              <a:cs typeface="Times New Roman" panose="02020603050405020304" pitchFamily="18" charset="0"/>
            </a:endParaRP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86830"/>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91344" y="5882506"/>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MEAP – Conception et formulation du problème </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13</a:t>
              </a:r>
            </a:p>
          </p:txBody>
        </p:sp>
      </p:grpSp>
      <p:grpSp>
        <p:nvGrpSpPr>
          <p:cNvPr id="30" name="Groupe 29"/>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4" name="Rectangle 33"/>
            <p:cNvSpPr/>
            <p:nvPr/>
          </p:nvSpPr>
          <p:spPr>
            <a:xfrm>
              <a:off x="6528645"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Conception</a:t>
              </a:r>
              <a:endParaRPr lang="fr-FR" sz="1400" dirty="0"/>
            </a:p>
          </p:txBody>
        </p:sp>
        <p:sp>
          <p:nvSpPr>
            <p:cNvPr id="36" name="Rectangle 35"/>
            <p:cNvSpPr/>
            <p:nvPr/>
          </p:nvSpPr>
          <p:spPr>
            <a:xfrm>
              <a:off x="8040216"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Tests - Résultats</a:t>
              </a:r>
              <a:endParaRPr lang="fr-FR" sz="1400" dirty="0"/>
            </a:p>
          </p:txBody>
        </p:sp>
      </p:grpSp>
      <p:sp>
        <p:nvSpPr>
          <p:cNvPr id="3" name="ZoneTexte 2"/>
          <p:cNvSpPr txBox="1"/>
          <p:nvPr/>
        </p:nvSpPr>
        <p:spPr>
          <a:xfrm>
            <a:off x="1006412" y="1025268"/>
            <a:ext cx="5233603" cy="400110"/>
          </a:xfrm>
          <a:prstGeom prst="rect">
            <a:avLst/>
          </a:prstGeom>
          <a:noFill/>
        </p:spPr>
        <p:txBody>
          <a:bodyPr wrap="square" rtlCol="0">
            <a:spAutoFit/>
          </a:bodyPr>
          <a:lstStyle/>
          <a:p>
            <a:r>
              <a:rPr lang="fr-FR" sz="2000" b="1" dirty="0" smtClean="0">
                <a:solidFill>
                  <a:srgbClr val="C00000"/>
                </a:solidFill>
              </a:rPr>
              <a:t>Les entrées du modèle mathématique:</a:t>
            </a:r>
            <a:endParaRPr lang="fr-FR" sz="2000" b="1" dirty="0">
              <a:solidFill>
                <a:srgbClr val="C00000"/>
              </a:solidFill>
            </a:endParaRPr>
          </a:p>
        </p:txBody>
      </p:sp>
      <p:grpSp>
        <p:nvGrpSpPr>
          <p:cNvPr id="5" name="Groupe 4"/>
          <p:cNvGrpSpPr/>
          <p:nvPr/>
        </p:nvGrpSpPr>
        <p:grpSpPr>
          <a:xfrm>
            <a:off x="1378968" y="1468580"/>
            <a:ext cx="10930900" cy="1772981"/>
            <a:chOff x="1378968" y="1468580"/>
            <a:chExt cx="10930900" cy="1772981"/>
          </a:xfrm>
        </p:grpSpPr>
        <mc:AlternateContent xmlns:mc="http://schemas.openxmlformats.org/markup-compatibility/2006">
          <mc:Choice xmlns="" xmlns:a14="http://schemas.microsoft.com/office/drawing/2010/main" Requires="a14">
            <p:sp>
              <p:nvSpPr>
                <p:cNvPr id="328" name="ZoneTexte 327"/>
                <p:cNvSpPr txBox="1"/>
                <p:nvPr/>
              </p:nvSpPr>
              <p:spPr>
                <a:xfrm>
                  <a:off x="1378968" y="1468580"/>
                  <a:ext cx="4501008" cy="338554"/>
                </a:xfrm>
                <a:prstGeom prst="rect">
                  <a:avLst/>
                </a:prstGeom>
                <a:noFill/>
              </p:spPr>
              <p:txBody>
                <a:bodyPr wrap="square" rtlCol="0">
                  <a:spAutoFit/>
                </a:bodyPr>
                <a:lstStyle/>
                <a:p>
                  <a:pPr marL="285750" indent="-285750">
                    <a:buFont typeface="Wingdings" panose="05000000000000000000" pitchFamily="2" charset="2"/>
                    <a:buChar char="ü"/>
                  </a:pPr>
                  <a:r>
                    <a:rPr lang="fr-FR" sz="1600" dirty="0" smtClean="0"/>
                    <a:t>Cluster Kubernetes: </a:t>
                  </a:r>
                  <a14:m>
                    <m:oMath xmlns:m="http://schemas.openxmlformats.org/officeDocument/2006/math">
                      <m:r>
                        <a:rPr lang="fr-FR" sz="1600" b="0" i="1" smtClean="0">
                          <a:latin typeface="Cambria Math" panose="02040503050406030204" pitchFamily="18" charset="0"/>
                        </a:rPr>
                        <m:t>𝐶</m:t>
                      </m:r>
                      <m:r>
                        <a:rPr lang="fr-FR" sz="1600" i="1" smtClean="0">
                          <a:latin typeface="Cambria Math" panose="02040503050406030204" pitchFamily="18" charset="0"/>
                        </a:rPr>
                        <m:t>=</m:t>
                      </m:r>
                      <m:d>
                        <m:dPr>
                          <m:ctrlPr>
                            <a:rPr lang="fr-FR" sz="1600" b="0" i="1" smtClean="0">
                              <a:latin typeface="Cambria Math" panose="02040503050406030204" pitchFamily="18" charset="0"/>
                            </a:rPr>
                          </m:ctrlPr>
                        </m:dPr>
                        <m:e>
                          <m:r>
                            <a:rPr lang="fr-FR" sz="1600" b="0" i="1" smtClean="0">
                              <a:latin typeface="Cambria Math" panose="02040503050406030204" pitchFamily="18" charset="0"/>
                            </a:rPr>
                            <m:t>𝑀</m:t>
                          </m:r>
                          <m:r>
                            <a:rPr lang="fr-FR" sz="1600" b="0" i="1" smtClean="0">
                              <a:latin typeface="Cambria Math" panose="02040503050406030204" pitchFamily="18" charset="0"/>
                            </a:rPr>
                            <m:t>, </m:t>
                          </m:r>
                          <m:r>
                            <a:rPr lang="fr-FR" sz="1600" b="0" i="1" smtClean="0">
                              <a:latin typeface="Cambria Math" panose="02040503050406030204" pitchFamily="18" charset="0"/>
                            </a:rPr>
                            <m:t>𝑊</m:t>
                          </m:r>
                          <m:r>
                            <a:rPr lang="fr-FR" sz="1600" b="0" i="1" smtClean="0">
                              <a:latin typeface="Cambria Math" panose="02040503050406030204" pitchFamily="18" charset="0"/>
                            </a:rPr>
                            <m:t>, </m:t>
                          </m:r>
                          <m:r>
                            <a:rPr lang="fr-FR" sz="1600" b="0" i="1" smtClean="0">
                              <a:latin typeface="Cambria Math" panose="02040503050406030204" pitchFamily="18" charset="0"/>
                            </a:rPr>
                            <m:t>𝑀𝑆</m:t>
                          </m:r>
                        </m:e>
                      </m:d>
                    </m:oMath>
                  </a14:m>
                  <a:r>
                    <a:rPr lang="fr-FR" sz="1600" dirty="0" smtClean="0"/>
                    <a:t>, dont:</a:t>
                  </a:r>
                  <a:endParaRPr lang="fr-FR" sz="1600" dirty="0"/>
                </a:p>
              </p:txBody>
            </p:sp>
          </mc:Choice>
          <mc:Fallback>
            <p:sp>
              <p:nvSpPr>
                <p:cNvPr id="328" name="ZoneTexte 327"/>
                <p:cNvSpPr txBox="1">
                  <a:spLocks noRot="1" noChangeAspect="1" noMove="1" noResize="1" noEditPoints="1" noAdjustHandles="1" noChangeArrowheads="1" noChangeShapeType="1" noTextEdit="1"/>
                </p:cNvSpPr>
                <p:nvPr/>
              </p:nvSpPr>
              <p:spPr>
                <a:xfrm>
                  <a:off x="1378968" y="1468580"/>
                  <a:ext cx="4501008" cy="338554"/>
                </a:xfrm>
                <a:prstGeom prst="rect">
                  <a:avLst/>
                </a:prstGeom>
                <a:blipFill>
                  <a:blip r:embed="rId5"/>
                  <a:stretch>
                    <a:fillRect l="-541" t="-5455" b="-2363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329" name="ZoneTexte 328"/>
                <p:cNvSpPr txBox="1"/>
                <p:nvPr/>
              </p:nvSpPr>
              <p:spPr>
                <a:xfrm>
                  <a:off x="1577342" y="1866166"/>
                  <a:ext cx="6840760" cy="338554"/>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r>
                        <a:rPr lang="fr-FR" sz="1600" i="1" smtClean="0">
                          <a:latin typeface="Cambria Math" panose="02040503050406030204" pitchFamily="18" charset="0"/>
                        </a:rPr>
                        <m:t>𝑀</m:t>
                      </m:r>
                    </m:oMath>
                  </a14:m>
                  <a:r>
                    <a:rPr lang="fr-FR" sz="1600" dirty="0" smtClean="0"/>
                    <a:t/>
                  </a:r>
                  <a:r>
                    <a:rPr lang="fr-FR" sz="1600" dirty="0"/>
                    <a:t>: </a:t>
                  </a:r>
                  <a:r>
                    <a:rPr lang="fr-FR" sz="1600" dirty="0" smtClean="0"/>
                    <a:t> représente </a:t>
                  </a:r>
                  <a:r>
                    <a:rPr lang="fr-FR" sz="1600" dirty="0"/>
                    <a:t>la liste des </a:t>
                  </a:r>
                  <a:r>
                    <a:rPr lang="fr-FR" sz="1600" dirty="0" smtClean="0"/>
                    <a:t>nœuds </a:t>
                  </a:r>
                  <a:r>
                    <a:rPr lang="fr-FR" sz="1600" dirty="0"/>
                    <a:t>Masters</a:t>
                  </a:r>
                  <a:r>
                    <a:rPr lang="fr-FR" sz="1600" dirty="0" smtClean="0"/>
                    <a:t>, </a:t>
                  </a:r>
                  <a14:m>
                    <m:oMath xmlns:m="http://schemas.openxmlformats.org/officeDocument/2006/math">
                      <m:r>
                        <a:rPr lang="fr-FR" sz="1600" b="0" i="1" smtClean="0">
                          <a:latin typeface="Cambria Math" panose="02040503050406030204" pitchFamily="18" charset="0"/>
                        </a:rPr>
                        <m:t>𝑀</m:t>
                      </m:r>
                      <m:r>
                        <a:rPr lang="fr-FR" sz="1600" i="1">
                          <a:latin typeface="Cambria Math" panose="02040503050406030204" pitchFamily="18" charset="0"/>
                        </a:rPr>
                        <m:t>=</m:t>
                      </m:r>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m:t>
                          </m:r>
                          <m:r>
                            <a:rPr lang="fr-FR" sz="1600" b="0" i="1" smtClean="0">
                              <a:latin typeface="Cambria Math" panose="02040503050406030204" pitchFamily="18" charset="0"/>
                            </a:rPr>
                            <m:t>𝑚</m:t>
                          </m:r>
                        </m:e>
                        <m:sub>
                          <m:r>
                            <a:rPr lang="fr-FR" sz="1600" b="0" i="1" smtClean="0">
                              <a:latin typeface="Cambria Math" panose="02040503050406030204" pitchFamily="18" charset="0"/>
                            </a:rPr>
                            <m:t>𝑖</m:t>
                          </m:r>
                        </m:sub>
                      </m:sSub>
                      <m:r>
                        <a:rPr lang="fr-FR" sz="1600" b="0" i="1" smtClean="0">
                          <a:latin typeface="Cambria Math" panose="02040503050406030204" pitchFamily="18" charset="0"/>
                        </a:rPr>
                        <m:t>, </m:t>
                      </m:r>
                      <m:r>
                        <a:rPr lang="fr-FR" sz="1600" b="0" i="1" smtClean="0">
                          <a:latin typeface="Cambria Math" panose="02040503050406030204" pitchFamily="18" charset="0"/>
                        </a:rPr>
                        <m:t>𝑖</m:t>
                      </m:r>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1</m:t>
                      </m:r>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𝑀</m:t>
                      </m:r>
                      <m:r>
                        <a:rPr lang="fr-FR" sz="1600" b="0" i="1" smtClean="0">
                          <a:latin typeface="Cambria Math" panose="02040503050406030204" pitchFamily="18" charset="0"/>
                          <a:ea typeface="Cambria Math" panose="02040503050406030204" pitchFamily="18" charset="0"/>
                        </a:rPr>
                        <m:t>|])</m:t>
                      </m:r>
                    </m:oMath>
                  </a14:m>
                  <a:endParaRPr lang="fr-FR" sz="1400" dirty="0"/>
                </a:p>
              </p:txBody>
            </p:sp>
          </mc:Choice>
          <mc:Fallback>
            <p:sp>
              <p:nvSpPr>
                <p:cNvPr id="329" name="ZoneTexte 328"/>
                <p:cNvSpPr txBox="1">
                  <a:spLocks noRot="1" noChangeAspect="1" noMove="1" noResize="1" noEditPoints="1" noAdjustHandles="1" noChangeArrowheads="1" noChangeShapeType="1" noTextEdit="1"/>
                </p:cNvSpPr>
                <p:nvPr/>
              </p:nvSpPr>
              <p:spPr>
                <a:xfrm>
                  <a:off x="1577342" y="1866166"/>
                  <a:ext cx="6840760" cy="338554"/>
                </a:xfrm>
                <a:prstGeom prst="rect">
                  <a:avLst/>
                </a:prstGeom>
                <a:blipFill>
                  <a:blip r:embed="rId6"/>
                  <a:stretch>
                    <a:fillRect l="-357" t="-5357" b="-21429"/>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330" name="ZoneTexte 329"/>
                <p:cNvSpPr txBox="1"/>
                <p:nvPr/>
              </p:nvSpPr>
              <p:spPr>
                <a:xfrm>
                  <a:off x="1584150" y="2263323"/>
                  <a:ext cx="6840760" cy="338554"/>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r>
                        <a:rPr lang="fr-FR" sz="1600" i="1" smtClean="0">
                          <a:latin typeface="Cambria Math" panose="02040503050406030204" pitchFamily="18" charset="0"/>
                        </a:rPr>
                        <m:t>𝑊</m:t>
                      </m:r>
                    </m:oMath>
                  </a14:m>
                  <a:r>
                    <a:rPr lang="fr-FR" sz="1600" dirty="0"/>
                    <a:t>: </a:t>
                  </a:r>
                  <a:r>
                    <a:rPr lang="fr-FR" sz="1600" dirty="0" smtClean="0"/>
                    <a:t> représente </a:t>
                  </a:r>
                  <a:r>
                    <a:rPr lang="fr-FR" sz="1600" dirty="0"/>
                    <a:t>la liste des </a:t>
                  </a:r>
                  <a:r>
                    <a:rPr lang="fr-FR" sz="1600" dirty="0" smtClean="0"/>
                    <a:t>nœuds Workers, </a:t>
                  </a:r>
                  <a14:m>
                    <m:oMath xmlns:m="http://schemas.openxmlformats.org/officeDocument/2006/math">
                      <m:r>
                        <a:rPr lang="fr-FR" sz="1600" i="1">
                          <a:latin typeface="Cambria Math" panose="02040503050406030204" pitchFamily="18" charset="0"/>
                        </a:rPr>
                        <m:t>𝑊</m:t>
                      </m:r>
                      <m:r>
                        <a:rPr lang="fr-FR" sz="1600" i="1">
                          <a:latin typeface="Cambria Math" panose="02040503050406030204" pitchFamily="18" charset="0"/>
                        </a:rPr>
                        <m:t>=</m:t>
                      </m:r>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m:t>
                          </m:r>
                          <m:r>
                            <a:rPr lang="fr-FR" sz="1600" i="1">
                              <a:latin typeface="Cambria Math" panose="02040503050406030204" pitchFamily="18" charset="0"/>
                            </a:rPr>
                            <m:t>𝑊</m:t>
                          </m:r>
                        </m:e>
                        <m:sub>
                          <m:r>
                            <a:rPr lang="fr-FR" sz="1600" b="0" i="1" smtClean="0">
                              <a:latin typeface="Cambria Math" panose="02040503050406030204" pitchFamily="18" charset="0"/>
                            </a:rPr>
                            <m:t>𝑖</m:t>
                          </m:r>
                        </m:sub>
                      </m:sSub>
                      <m:r>
                        <a:rPr lang="fr-FR" sz="1600" b="0" i="1" smtClean="0">
                          <a:latin typeface="Cambria Math" panose="02040503050406030204" pitchFamily="18" charset="0"/>
                        </a:rPr>
                        <m:t>, </m:t>
                      </m:r>
                      <m:r>
                        <a:rPr lang="fr-FR" sz="1600" b="0" i="1" smtClean="0">
                          <a:latin typeface="Cambria Math" panose="02040503050406030204" pitchFamily="18" charset="0"/>
                        </a:rPr>
                        <m:t>𝑖</m:t>
                      </m:r>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1</m:t>
                      </m:r>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𝑊</m:t>
                      </m:r>
                      <m:r>
                        <a:rPr lang="fr-FR" sz="1600" b="0" i="1" smtClean="0">
                          <a:latin typeface="Cambria Math" panose="02040503050406030204" pitchFamily="18" charset="0"/>
                          <a:ea typeface="Cambria Math" panose="02040503050406030204" pitchFamily="18" charset="0"/>
                        </a:rPr>
                        <m:t>|])</m:t>
                      </m:r>
                    </m:oMath>
                  </a14:m>
                  <a:endParaRPr lang="fr-FR" sz="1400" dirty="0"/>
                </a:p>
              </p:txBody>
            </p:sp>
          </mc:Choice>
          <mc:Fallback>
            <p:sp>
              <p:nvSpPr>
                <p:cNvPr id="330" name="ZoneTexte 329"/>
                <p:cNvSpPr txBox="1">
                  <a:spLocks noRot="1" noChangeAspect="1" noMove="1" noResize="1" noEditPoints="1" noAdjustHandles="1" noChangeArrowheads="1" noChangeShapeType="1" noTextEdit="1"/>
                </p:cNvSpPr>
                <p:nvPr/>
              </p:nvSpPr>
              <p:spPr>
                <a:xfrm>
                  <a:off x="1584150" y="2263323"/>
                  <a:ext cx="6840760" cy="338554"/>
                </a:xfrm>
                <a:prstGeom prst="rect">
                  <a:avLst/>
                </a:prstGeom>
                <a:blipFill>
                  <a:blip r:embed="rId7"/>
                  <a:stretch>
                    <a:fillRect l="-357" t="-5357" b="-21429"/>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331" name="ZoneTexte 330"/>
                <p:cNvSpPr txBox="1"/>
                <p:nvPr/>
              </p:nvSpPr>
              <p:spPr>
                <a:xfrm>
                  <a:off x="1580676" y="2656786"/>
                  <a:ext cx="10729192" cy="584775"/>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r>
                        <a:rPr lang="fr-FR" sz="1600" b="0" i="1" smtClean="0">
                          <a:latin typeface="Cambria Math" panose="02040503050406030204" pitchFamily="18" charset="0"/>
                        </a:rPr>
                        <m:t>𝑀𝑆</m:t>
                      </m:r>
                      <m:r>
                        <a:rPr lang="fr-FR" sz="1600" b="0" i="1" smtClean="0">
                          <a:latin typeface="Cambria Math" panose="02040503050406030204" pitchFamily="18" charset="0"/>
                        </a:rPr>
                        <m:t>: </m:t>
                      </m:r>
                    </m:oMath>
                  </a14:m>
                  <a:r>
                    <a:rPr lang="fr-FR" dirty="0" smtClean="0"/>
                    <a:t>représente </a:t>
                  </a:r>
                  <a:r>
                    <a:rPr lang="fr-FR" dirty="0"/>
                    <a:t>la liste des MicroServices </a:t>
                  </a:r>
                  <a:r>
                    <a:rPr lang="fr-FR" dirty="0" smtClean="0"/>
                    <a:t>déployés </a:t>
                  </a:r>
                  <a:r>
                    <a:rPr lang="fr-FR" dirty="0"/>
                    <a:t>dans le cluster ”C</a:t>
                  </a:r>
                  <a:r>
                    <a:rPr lang="fr-FR" dirty="0" smtClean="0"/>
                    <a:t>”, </a:t>
                  </a:r>
                  <a14:m>
                    <m:oMath xmlns:m="http://schemas.openxmlformats.org/officeDocument/2006/math">
                      <m:r>
                        <a:rPr lang="fr-FR" sz="1400" b="0" i="1" smtClean="0">
                          <a:latin typeface="Cambria Math" panose="02040503050406030204" pitchFamily="18" charset="0"/>
                        </a:rPr>
                        <m:t>𝑀𝑆</m:t>
                      </m:r>
                      <m:r>
                        <a:rPr lang="fr-FR" sz="1400" i="1">
                          <a:latin typeface="Cambria Math" panose="02040503050406030204" pitchFamily="18" charset="0"/>
                        </a:rPr>
                        <m:t>=</m:t>
                      </m:r>
                      <m:sSub>
                        <m:sSubPr>
                          <m:ctrlPr>
                            <a:rPr lang="fr-FR" sz="1400" i="1">
                              <a:latin typeface="Cambria Math" panose="02040503050406030204" pitchFamily="18" charset="0"/>
                            </a:rPr>
                          </m:ctrlPr>
                        </m:sSubPr>
                        <m:e>
                          <m:r>
                            <a:rPr lang="fr-FR" sz="1400" i="1">
                              <a:latin typeface="Cambria Math" panose="02040503050406030204" pitchFamily="18" charset="0"/>
                            </a:rPr>
                            <m:t>(</m:t>
                          </m:r>
                          <m:r>
                            <a:rPr lang="fr-FR" sz="1400" b="0" i="1" smtClean="0">
                              <a:latin typeface="Cambria Math" panose="02040503050406030204" pitchFamily="18" charset="0"/>
                            </a:rPr>
                            <m:t>𝑚𝑠</m:t>
                          </m:r>
                        </m:e>
                        <m:sub>
                          <m:r>
                            <a:rPr lang="fr-FR" sz="1400" b="0" i="1" smtClean="0">
                              <a:latin typeface="Cambria Math" panose="02040503050406030204" pitchFamily="18" charset="0"/>
                            </a:rPr>
                            <m:t>𝑖</m:t>
                          </m:r>
                        </m:sub>
                      </m:sSub>
                      <m:r>
                        <a:rPr lang="fr-FR" sz="1400" i="1">
                          <a:latin typeface="Cambria Math" panose="02040503050406030204" pitchFamily="18" charset="0"/>
                        </a:rPr>
                        <m:t>, </m:t>
                      </m:r>
                      <m:r>
                        <a:rPr lang="fr-FR" sz="1400" i="1">
                          <a:latin typeface="Cambria Math" panose="02040503050406030204" pitchFamily="18" charset="0"/>
                        </a:rPr>
                        <m:t>𝑖</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1</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𝑀</m:t>
                      </m:r>
                      <m:r>
                        <a:rPr lang="fr-FR" sz="1400" b="0" i="1" smtClean="0">
                          <a:latin typeface="Cambria Math" panose="02040503050406030204" pitchFamily="18" charset="0"/>
                        </a:rPr>
                        <m:t>𝑆</m:t>
                      </m:r>
                      <m:r>
                        <a:rPr lang="fr-FR" sz="1400" i="1">
                          <a:latin typeface="Cambria Math" panose="02040503050406030204" pitchFamily="18" charset="0"/>
                          <a:ea typeface="Cambria Math" panose="02040503050406030204" pitchFamily="18" charset="0"/>
                        </a:rPr>
                        <m:t>|])</m:t>
                      </m:r>
                    </m:oMath>
                  </a14:m>
                  <a:endParaRPr lang="fr-FR" sz="1200" dirty="0"/>
                </a:p>
                <a:p>
                  <a:pPr marL="285750" indent="-285750">
                    <a:buFont typeface="Wingdings" panose="05000000000000000000" pitchFamily="2" charset="2"/>
                    <a:buChar char="Ø"/>
                  </a:pPr>
                  <a:endParaRPr lang="fr-FR" sz="1400" dirty="0"/>
                </a:p>
              </p:txBody>
            </p:sp>
          </mc:Choice>
          <mc:Fallback>
            <p:sp>
              <p:nvSpPr>
                <p:cNvPr id="331" name="ZoneTexte 330"/>
                <p:cNvSpPr txBox="1">
                  <a:spLocks noRot="1" noChangeAspect="1" noMove="1" noResize="1" noEditPoints="1" noAdjustHandles="1" noChangeArrowheads="1" noChangeShapeType="1" noTextEdit="1"/>
                </p:cNvSpPr>
                <p:nvPr/>
              </p:nvSpPr>
              <p:spPr>
                <a:xfrm>
                  <a:off x="1580676" y="2656786"/>
                  <a:ext cx="10729192" cy="584775"/>
                </a:xfrm>
                <a:prstGeom prst="rect">
                  <a:avLst/>
                </a:prstGeom>
                <a:blipFill>
                  <a:blip r:embed="rId8"/>
                  <a:stretch>
                    <a:fillRect l="-227" t="-6250"/>
                  </a:stretch>
                </a:blipFill>
              </p:spPr>
              <p:txBody>
                <a:bodyPr/>
                <a:lstStyle/>
                <a:p>
                  <a:r>
                    <a:rPr lang="fr-FR">
                      <a:noFill/>
                    </a:rPr>
                    <a:t> </a:t>
                  </a:r>
                </a:p>
              </p:txBody>
            </p:sp>
          </mc:Fallback>
        </mc:AlternateContent>
      </p:grpSp>
      <p:grpSp>
        <p:nvGrpSpPr>
          <p:cNvPr id="6" name="Groupe 5"/>
          <p:cNvGrpSpPr/>
          <p:nvPr/>
        </p:nvGrpSpPr>
        <p:grpSpPr>
          <a:xfrm>
            <a:off x="1377379" y="3222253"/>
            <a:ext cx="11053736" cy="2264292"/>
            <a:chOff x="1377379" y="3222253"/>
            <a:chExt cx="11053736" cy="2264292"/>
          </a:xfrm>
        </p:grpSpPr>
        <mc:AlternateContent xmlns:mc="http://schemas.openxmlformats.org/markup-compatibility/2006">
          <mc:Choice xmlns="" xmlns:a14="http://schemas.microsoft.com/office/drawing/2010/main" Requires="a14">
            <p:sp>
              <p:nvSpPr>
                <p:cNvPr id="333" name="ZoneTexte 332"/>
                <p:cNvSpPr txBox="1"/>
                <p:nvPr/>
              </p:nvSpPr>
              <p:spPr>
                <a:xfrm>
                  <a:off x="1377379" y="3222253"/>
                  <a:ext cx="10297144" cy="1442959"/>
                </a:xfrm>
                <a:prstGeom prst="rect">
                  <a:avLst/>
                </a:prstGeom>
                <a:noFill/>
              </p:spPr>
              <p:txBody>
                <a:bodyPr wrap="square" rtlCol="0">
                  <a:spAutoFit/>
                </a:bodyPr>
                <a:lstStyle/>
                <a:p>
                  <a:pPr marL="285750" indent="-285750">
                    <a:buFont typeface="Wingdings" panose="05000000000000000000" pitchFamily="2" charset="2"/>
                    <a:buChar char="ü"/>
                  </a:pPr>
                  <a:r>
                    <a:rPr lang="fr-FR" dirty="0" smtClean="0"/>
                    <a:t>Un MicroService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𝑚𝑠</m:t>
                          </m:r>
                        </m:e>
                        <m:sub>
                          <m:r>
                            <a:rPr lang="fr-FR" i="1">
                              <a:latin typeface="Cambria Math" panose="02040503050406030204" pitchFamily="18" charset="0"/>
                            </a:rPr>
                            <m:t>𝑖</m:t>
                          </m:r>
                        </m:sub>
                      </m:sSub>
                    </m:oMath>
                  </a14:m>
                  <a:r>
                    <a:rPr lang="fr-FR" dirty="0" smtClean="0"/>
                    <a:t>” </a:t>
                  </a:r>
                  <a:r>
                    <a:rPr lang="fr-FR" dirty="0"/>
                    <a:t>est </a:t>
                  </a:r>
                  <a:r>
                    <a:rPr lang="fr-FR" dirty="0" smtClean="0"/>
                    <a:t>représenté par: </a:t>
                  </a:r>
                  <a14:m>
                    <m:oMath xmlns:m="http://schemas.openxmlformats.org/officeDocument/2006/math">
                      <m:r>
                        <a:rPr lang="fr-FR" i="1">
                          <a:latin typeface="Cambria Math" panose="02040503050406030204" pitchFamily="18" charset="0"/>
                        </a:rPr>
                        <m:t>𝑀</m:t>
                      </m:r>
                      <m:sSub>
                        <m:sSubPr>
                          <m:ctrlPr>
                            <a:rPr lang="fr-FR" i="1">
                              <a:latin typeface="Cambria Math" panose="02040503050406030204" pitchFamily="18" charset="0"/>
                            </a:rPr>
                          </m:ctrlPr>
                        </m:sSubPr>
                        <m:e>
                          <m:r>
                            <a:rPr lang="fr-FR" i="1">
                              <a:latin typeface="Cambria Math" panose="02040503050406030204" pitchFamily="18" charset="0"/>
                            </a:rPr>
                            <m:t>𝑚𝑠</m:t>
                          </m:r>
                        </m:e>
                        <m:sub>
                          <m:r>
                            <a:rPr lang="fr-FR" i="1">
                              <a:latin typeface="Cambria Math" panose="02040503050406030204" pitchFamily="18" charset="0"/>
                            </a:rPr>
                            <m:t>𝑖</m:t>
                          </m:r>
                        </m:sub>
                      </m:sSub>
                      <m:r>
                        <a:rPr lang="fr-FR" i="1">
                          <a:latin typeface="Cambria Math" panose="02040503050406030204" pitchFamily="18" charset="0"/>
                        </a:rPr>
                        <m:t>=</m:t>
                      </m:r>
                      <m:sSub>
                        <m:sSubPr>
                          <m:ctrlPr>
                            <a:rPr lang="fr-FR" i="1" smtClean="0">
                              <a:latin typeface="Cambria Math" panose="02040503050406030204" pitchFamily="18" charset="0"/>
                            </a:rPr>
                          </m:ctrlPr>
                        </m:sSubPr>
                        <m:e>
                          <m:r>
                            <a:rPr lang="fr-FR" b="0" i="1" smtClean="0">
                              <a:latin typeface="Cambria Math" panose="02040503050406030204" pitchFamily="18" charset="0"/>
                            </a:rPr>
                            <m:t>(</m:t>
                          </m:r>
                          <m:r>
                            <a:rPr lang="fr-FR" b="0" i="1" smtClean="0">
                              <a:latin typeface="Cambria Math" panose="02040503050406030204" pitchFamily="18" charset="0"/>
                            </a:rPr>
                            <m:t>𝑆</m:t>
                          </m:r>
                        </m:e>
                        <m:sub>
                          <m:sSub>
                            <m:sSubPr>
                              <m:ctrlPr>
                                <a:rPr lang="fr-FR" i="1">
                                  <a:latin typeface="Cambria Math" panose="02040503050406030204" pitchFamily="18" charset="0"/>
                                </a:rPr>
                              </m:ctrlPr>
                            </m:sSubPr>
                            <m:e>
                              <m:r>
                                <a:rPr lang="fr-FR" i="1">
                                  <a:latin typeface="Cambria Math" panose="02040503050406030204" pitchFamily="18" charset="0"/>
                                </a:rPr>
                                <m:t>𝑚𝑠</m:t>
                              </m:r>
                            </m:e>
                            <m:sub>
                              <m:r>
                                <a:rPr lang="fr-FR" i="1">
                                  <a:latin typeface="Cambria Math" panose="02040503050406030204" pitchFamily="18" charset="0"/>
                                </a:rPr>
                                <m:t>𝑖</m:t>
                              </m:r>
                            </m:sub>
                          </m:sSub>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sSub>
                            <m:sSubPr>
                              <m:ctrlPr>
                                <a:rPr lang="fr-FR" i="1">
                                  <a:latin typeface="Cambria Math" panose="02040503050406030204" pitchFamily="18" charset="0"/>
                                </a:rPr>
                              </m:ctrlPr>
                            </m:sSubPr>
                            <m:e>
                              <m:r>
                                <a:rPr lang="fr-FR" i="1">
                                  <a:latin typeface="Cambria Math" panose="02040503050406030204" pitchFamily="18" charset="0"/>
                                </a:rPr>
                                <m:t>𝑚𝑠</m:t>
                              </m:r>
                            </m:e>
                            <m:sub>
                              <m:r>
                                <a:rPr lang="fr-FR" i="1">
                                  <a:latin typeface="Cambria Math" panose="02040503050406030204" pitchFamily="18" charset="0"/>
                                </a:rPr>
                                <m:t>𝑖</m:t>
                              </m:r>
                            </m:sub>
                          </m:sSub>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𝑉</m:t>
                          </m:r>
                        </m:e>
                        <m:sub>
                          <m:sSub>
                            <m:sSubPr>
                              <m:ctrlPr>
                                <a:rPr lang="fr-FR" i="1">
                                  <a:latin typeface="Cambria Math" panose="02040503050406030204" pitchFamily="18" charset="0"/>
                                </a:rPr>
                              </m:ctrlPr>
                            </m:sSubPr>
                            <m:e>
                              <m:r>
                                <a:rPr lang="fr-FR" i="1">
                                  <a:latin typeface="Cambria Math" panose="02040503050406030204" pitchFamily="18" charset="0"/>
                                </a:rPr>
                                <m:t>𝑚𝑠</m:t>
                              </m:r>
                            </m:e>
                            <m:sub>
                              <m:r>
                                <a:rPr lang="fr-FR" i="1">
                                  <a:latin typeface="Cambria Math" panose="02040503050406030204" pitchFamily="18" charset="0"/>
                                </a:rPr>
                                <m:t>𝑖</m:t>
                              </m:r>
                            </m:sub>
                          </m:sSub>
                          <m:r>
                            <a:rPr lang="fr-FR" b="0" i="1" smtClean="0">
                              <a:latin typeface="Cambria Math" panose="02040503050406030204" pitchFamily="18" charset="0"/>
                            </a:rPr>
                            <m:t>, </m:t>
                          </m:r>
                        </m:sub>
                      </m:sSub>
                      <m:sSub>
                        <m:sSubPr>
                          <m:ctrlPr>
                            <a:rPr lang="fr-FR" b="0" i="1" smtClean="0">
                              <a:latin typeface="Cambria Math" panose="02040503050406030204" pitchFamily="18" charset="0"/>
                            </a:rPr>
                          </m:ctrlPr>
                        </m:sSubPr>
                        <m:e>
                          <m:r>
                            <a:rPr lang="fr-FR" b="0" i="1" smtClean="0">
                              <a:latin typeface="Cambria Math" panose="02040503050406030204" pitchFamily="18" charset="0"/>
                            </a:rPr>
                            <m:t>𝑃</m:t>
                          </m:r>
                        </m:e>
                        <m:sub>
                          <m:sSub>
                            <m:sSubPr>
                              <m:ctrlPr>
                                <a:rPr lang="fr-FR" i="1">
                                  <a:latin typeface="Cambria Math" panose="02040503050406030204" pitchFamily="18" charset="0"/>
                                </a:rPr>
                              </m:ctrlPr>
                            </m:sSubPr>
                            <m:e>
                              <m:r>
                                <a:rPr lang="fr-FR" i="1">
                                  <a:latin typeface="Cambria Math" panose="02040503050406030204" pitchFamily="18" charset="0"/>
                                </a:rPr>
                                <m:t>𝑚𝑠</m:t>
                              </m:r>
                            </m:e>
                            <m:sub>
                              <m:r>
                                <a:rPr lang="fr-FR" i="1">
                                  <a:latin typeface="Cambria Math" panose="02040503050406030204" pitchFamily="18" charset="0"/>
                                </a:rPr>
                                <m:t>𝑖</m:t>
                              </m:r>
                            </m:sub>
                          </m:sSub>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𝑅</m:t>
                          </m:r>
                        </m:e>
                        <m:sub>
                          <m:sSub>
                            <m:sSubPr>
                              <m:ctrlPr>
                                <a:rPr lang="fr-FR" i="1">
                                  <a:latin typeface="Cambria Math" panose="02040503050406030204" pitchFamily="18" charset="0"/>
                                </a:rPr>
                              </m:ctrlPr>
                            </m:sSubPr>
                            <m:e>
                              <m:r>
                                <a:rPr lang="fr-FR" i="1">
                                  <a:latin typeface="Cambria Math" panose="02040503050406030204" pitchFamily="18" charset="0"/>
                                </a:rPr>
                                <m:t>𝑚𝑠</m:t>
                              </m:r>
                            </m:e>
                            <m:sub>
                              <m:r>
                                <a:rPr lang="fr-FR" i="1">
                                  <a:latin typeface="Cambria Math" panose="02040503050406030204" pitchFamily="18" charset="0"/>
                                </a:rPr>
                                <m:t>𝑖</m:t>
                              </m:r>
                            </m:sub>
                          </m:sSub>
                        </m:sub>
                      </m:sSub>
                      <m:r>
                        <a:rPr lang="fr-FR" b="0" i="1" smtClean="0">
                          <a:latin typeface="Cambria Math" panose="02040503050406030204" pitchFamily="18" charset="0"/>
                        </a:rPr>
                        <m:t>), </m:t>
                      </m:r>
                      <m:r>
                        <a:rPr lang="fr-FR" b="0" i="1" smtClean="0">
                          <a:latin typeface="Cambria Math" panose="02040503050406030204" pitchFamily="18" charset="0"/>
                        </a:rPr>
                        <m:t>𝑑𝑜𝑛𝑡</m:t>
                      </m:r>
                      <m:r>
                        <a:rPr lang="fr-FR" b="0" i="1" smtClean="0">
                          <a:latin typeface="Cambria Math" panose="02040503050406030204" pitchFamily="18" charset="0"/>
                        </a:rPr>
                        <m:t>:</m:t>
                      </m:r>
                    </m:oMath>
                  </a14:m>
                  <a:endParaRPr lang="fr-FR" b="0" dirty="0" smtClean="0"/>
                </a:p>
                <a:p>
                  <a:r>
                    <a:rPr lang="fr-FR" b="0" dirty="0" smtClean="0"/>
                    <a:t/>
                  </a:r>
                </a:p>
                <a:p>
                  <a:endParaRPr lang="fr-FR" sz="1600" dirty="0"/>
                </a:p>
                <a:p>
                  <a:pPr marL="285750" indent="-285750">
                    <a:buFont typeface="Wingdings" panose="05000000000000000000" pitchFamily="2" charset="2"/>
                    <a:buChar char="ü"/>
                  </a:pPr>
                  <a:endParaRPr lang="fr-FR" dirty="0" smtClean="0"/>
                </a:p>
                <a:p>
                  <a:r>
                    <a:rPr lang="fr-FR" sz="1600" dirty="0"/>
                    <a:t/>
                  </a:r>
                  <a:r>
                    <a:rPr lang="fr-FR" sz="1600" dirty="0" smtClean="0"/>
                    <a:t/>
                  </a:r>
                  <a:endParaRPr lang="fr-FR" sz="1600" dirty="0"/>
                </a:p>
              </p:txBody>
            </p:sp>
          </mc:Choice>
          <mc:Fallback>
            <p:sp>
              <p:nvSpPr>
                <p:cNvPr id="333" name="ZoneTexte 332"/>
                <p:cNvSpPr txBox="1">
                  <a:spLocks noRot="1" noChangeAspect="1" noMove="1" noResize="1" noEditPoints="1" noAdjustHandles="1" noChangeArrowheads="1" noChangeShapeType="1" noTextEdit="1"/>
                </p:cNvSpPr>
                <p:nvPr/>
              </p:nvSpPr>
              <p:spPr>
                <a:xfrm>
                  <a:off x="1377379" y="3222253"/>
                  <a:ext cx="10297144" cy="1442959"/>
                </a:xfrm>
                <a:prstGeom prst="rect">
                  <a:avLst/>
                </a:prstGeom>
                <a:blipFill>
                  <a:blip r:embed="rId9"/>
                  <a:stretch>
                    <a:fillRect l="-414" t="-2119"/>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334" name="ZoneTexte 333"/>
                <p:cNvSpPr txBox="1"/>
                <p:nvPr/>
              </p:nvSpPr>
              <p:spPr>
                <a:xfrm>
                  <a:off x="1557907" y="3621118"/>
                  <a:ext cx="10522024" cy="369332"/>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sSub>
                        <m:sSubPr>
                          <m:ctrlPr>
                            <a:rPr lang="fr-FR" sz="1600" i="1" smtClean="0">
                              <a:latin typeface="Cambria Math" panose="02040503050406030204" pitchFamily="18" charset="0"/>
                            </a:rPr>
                          </m:ctrlPr>
                        </m:sSubPr>
                        <m:e>
                          <m:r>
                            <a:rPr lang="fr-FR" sz="1600" i="1">
                              <a:latin typeface="Cambria Math" panose="02040503050406030204" pitchFamily="18" charset="0"/>
                            </a:rPr>
                            <m:t>𝑆</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r>
                            <a:rPr lang="fr-FR" sz="1600" b="0" i="1" smtClean="0">
                              <a:latin typeface="Cambria Math" panose="02040503050406030204" pitchFamily="18" charset="0"/>
                            </a:rPr>
                            <m:t> </m:t>
                          </m:r>
                        </m:sub>
                      </m:sSub>
                      <m:r>
                        <a:rPr lang="fr-FR" sz="1600" b="0" i="1" smtClean="0">
                          <a:latin typeface="Cambria Math" panose="02040503050406030204" pitchFamily="18" charset="0"/>
                        </a:rPr>
                        <m:t>:</m:t>
                      </m:r>
                      <m:r>
                        <m:rPr>
                          <m:nor/>
                        </m:rPr>
                        <a:rPr lang="fr-FR" sz="1600" b="0" i="0" smtClean="0">
                          <a:latin typeface="Cambria Math" panose="02040503050406030204" pitchFamily="18" charset="0"/>
                        </a:rPr>
                        <m:t>  </m:t>
                      </m:r>
                      <m:r>
                        <m:rPr>
                          <m:nor/>
                        </m:rPr>
                        <a:rPr lang="fr-FR"/>
                        <m:t>l</m:t>
                      </m:r>
                      <m:r>
                        <m:rPr>
                          <m:nor/>
                        </m:rPr>
                        <a:rPr lang="fr-FR"/>
                        <m:t>’</m:t>
                      </m:r>
                      <m:r>
                        <m:rPr>
                          <m:nor/>
                        </m:rPr>
                        <a:rPr lang="fr-FR"/>
                        <m:t>ensemble</m:t>
                      </m:r>
                      <m:r>
                        <m:rPr>
                          <m:nor/>
                        </m:rPr>
                        <a:rPr lang="fr-FR"/>
                        <m:t> </m:t>
                      </m:r>
                      <m:r>
                        <m:rPr>
                          <m:nor/>
                        </m:rPr>
                        <a:rPr lang="fr-FR"/>
                        <m:t>des</m:t>
                      </m:r>
                      <m:r>
                        <m:rPr>
                          <m:nor/>
                        </m:rPr>
                        <a:rPr lang="fr-FR"/>
                        <m:t> </m:t>
                      </m:r>
                      <m:r>
                        <m:rPr>
                          <m:nor/>
                        </m:rPr>
                        <a:rPr lang="fr-FR"/>
                        <m:t>services</m:t>
                      </m:r>
                      <m:r>
                        <m:rPr>
                          <m:nor/>
                        </m:rPr>
                        <a:rPr lang="fr-FR"/>
                        <m:t> </m:t>
                      </m:r>
                      <m:r>
                        <m:rPr>
                          <m:nor/>
                        </m:rPr>
                        <a:rPr lang="fr-FR"/>
                        <m:t>utilis</m:t>
                      </m:r>
                      <m:r>
                        <m:rPr>
                          <m:nor/>
                        </m:rPr>
                        <a:rPr lang="fr-FR" b="0" i="0" smtClean="0"/>
                        <m:t>é</m:t>
                      </m:r>
                      <m:r>
                        <m:rPr>
                          <m:nor/>
                        </m:rPr>
                        <a:rPr lang="fr-FR"/>
                        <m:t>s</m:t>
                      </m:r>
                      <m:r>
                        <m:rPr>
                          <m:nor/>
                        </m:rPr>
                        <a:rPr lang="fr-FR"/>
                        <m:t> </m:t>
                      </m:r>
                      <m:r>
                        <m:rPr>
                          <m:nor/>
                        </m:rPr>
                        <a:rPr lang="fr-FR"/>
                        <m:t>par</m:t>
                      </m:r>
                      <m:r>
                        <m:rPr>
                          <m:nor/>
                        </m:rPr>
                        <a:rPr lang="fr-FR"/>
                        <m:t> </m:t>
                      </m:r>
                      <m:r>
                        <m:rPr>
                          <m:nor/>
                        </m:rPr>
                        <a:rPr lang="fr-FR"/>
                        <m:t>le</m:t>
                      </m:r>
                      <m:r>
                        <m:rPr>
                          <m:nor/>
                        </m:rPr>
                        <a:rPr lang="fr-FR"/>
                        <m:t> </m:t>
                      </m:r>
                      <m:r>
                        <m:rPr>
                          <m:nor/>
                        </m:rPr>
                        <a:rPr lang="fr-FR"/>
                        <m:t>MicroService</m:t>
                      </m:r>
                      <m:r>
                        <m:rPr>
                          <m:nor/>
                        </m:rPr>
                        <a:rPr lang="fr-FR"/>
                        <m:t> </m:t>
                      </m:r>
                      <m:r>
                        <m:rPr>
                          <m:nor/>
                        </m:rPr>
                        <a:rPr lang="fr-FR"/>
                        <m:t>”</m:t>
                      </m:r>
                      <m:sSub>
                        <m:sSubPr>
                          <m:ctrlPr>
                            <a:rPr lang="fr-FR" i="1">
                              <a:latin typeface="Cambria Math" panose="02040503050406030204" pitchFamily="18" charset="0"/>
                            </a:rPr>
                          </m:ctrlPr>
                        </m:sSubPr>
                        <m:e>
                          <m:r>
                            <a:rPr lang="fr-FR" i="1">
                              <a:latin typeface="Cambria Math" panose="02040503050406030204" pitchFamily="18" charset="0"/>
                            </a:rPr>
                            <m:t>𝑚𝑠</m:t>
                          </m:r>
                        </m:e>
                        <m:sub>
                          <m:r>
                            <a:rPr lang="fr-FR" i="1">
                              <a:latin typeface="Cambria Math" panose="02040503050406030204" pitchFamily="18" charset="0"/>
                            </a:rPr>
                            <m:t>𝑖</m:t>
                          </m:r>
                        </m:sub>
                      </m:sSub>
                      <m:r>
                        <m:rPr>
                          <m:nor/>
                        </m:rPr>
                        <a:rPr lang="fr-FR"/>
                        <m:t>”</m:t>
                      </m:r>
                      <m:r>
                        <m:rPr>
                          <m:nor/>
                        </m:rPr>
                        <a:rPr lang="fr-FR"/>
                        <m:t>.</m:t>
                      </m:r>
                    </m:oMath>
                  </a14:m>
                  <a:endParaRPr lang="fr-FR" sz="1400" dirty="0"/>
                </a:p>
              </p:txBody>
            </p:sp>
          </mc:Choice>
          <mc:Fallback>
            <p:sp>
              <p:nvSpPr>
                <p:cNvPr id="334" name="ZoneTexte 333"/>
                <p:cNvSpPr txBox="1">
                  <a:spLocks noRot="1" noChangeAspect="1" noMove="1" noResize="1" noEditPoints="1" noAdjustHandles="1" noChangeArrowheads="1" noChangeShapeType="1" noTextEdit="1"/>
                </p:cNvSpPr>
                <p:nvPr/>
              </p:nvSpPr>
              <p:spPr>
                <a:xfrm>
                  <a:off x="1557907" y="3621118"/>
                  <a:ext cx="10522024" cy="369332"/>
                </a:xfrm>
                <a:prstGeom prst="rect">
                  <a:avLst/>
                </a:prstGeom>
                <a:blipFill>
                  <a:blip r:embed="rId10"/>
                  <a:stretch>
                    <a:fillRect l="-232" b="-983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335" name="ZoneTexte 334"/>
                <p:cNvSpPr txBox="1"/>
                <p:nvPr/>
              </p:nvSpPr>
              <p:spPr>
                <a:xfrm>
                  <a:off x="1557907" y="4006105"/>
                  <a:ext cx="10522024" cy="369332"/>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𝐷</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Sub>
                      <m:r>
                        <a:rPr lang="fr-FR" sz="1600" b="0" i="1" smtClean="0">
                          <a:latin typeface="Cambria Math" panose="02040503050406030204" pitchFamily="18" charset="0"/>
                        </a:rPr>
                        <m:t>:</m:t>
                      </m:r>
                    </m:oMath>
                  </a14:m>
                  <a:r>
                    <a:rPr lang="fr-FR" sz="1400" dirty="0" smtClean="0"/>
                    <a:t/>
                  </a:r>
                  <a:r>
                    <a:rPr lang="fr-FR" dirty="0" smtClean="0"/>
                    <a:t>l’ensemble </a:t>
                  </a:r>
                  <a:r>
                    <a:rPr lang="fr-FR" dirty="0"/>
                    <a:t>de </a:t>
                  </a:r>
                  <a:r>
                    <a:rPr lang="fr-FR" dirty="0" smtClean="0"/>
                    <a:t>déploiements </a:t>
                  </a:r>
                  <a:r>
                    <a:rPr lang="fr-FR" dirty="0"/>
                    <a:t>pour le MicroService </a:t>
                  </a:r>
                  <a:r>
                    <a:rPr lang="fr-FR" dirty="0" smtClean="0"/>
                    <a:t>”</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𝑚𝑠</m:t>
                          </m:r>
                        </m:e>
                        <m:sub>
                          <m:r>
                            <a:rPr lang="fr-FR" i="1">
                              <a:latin typeface="Cambria Math" panose="02040503050406030204" pitchFamily="18" charset="0"/>
                            </a:rPr>
                            <m:t>𝑖</m:t>
                          </m:r>
                        </m:sub>
                      </m:sSub>
                    </m:oMath>
                  </a14:m>
                  <a:r>
                    <a:rPr lang="fr-FR" dirty="0" smtClean="0"/>
                    <a:t>”.</a:t>
                  </a:r>
                  <a:endParaRPr lang="fr-FR" sz="1400" dirty="0"/>
                </a:p>
              </p:txBody>
            </p:sp>
          </mc:Choice>
          <mc:Fallback>
            <p:sp>
              <p:nvSpPr>
                <p:cNvPr id="335" name="ZoneTexte 334"/>
                <p:cNvSpPr txBox="1">
                  <a:spLocks noRot="1" noChangeAspect="1" noMove="1" noResize="1" noEditPoints="1" noAdjustHandles="1" noChangeArrowheads="1" noChangeShapeType="1" noTextEdit="1"/>
                </p:cNvSpPr>
                <p:nvPr/>
              </p:nvSpPr>
              <p:spPr>
                <a:xfrm>
                  <a:off x="1557907" y="4006105"/>
                  <a:ext cx="10522024" cy="369332"/>
                </a:xfrm>
                <a:prstGeom prst="rect">
                  <a:avLst/>
                </a:prstGeom>
                <a:blipFill>
                  <a:blip r:embed="rId11"/>
                  <a:stretch>
                    <a:fillRect l="-232" t="-9836" b="-22951"/>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336" name="ZoneTexte 335"/>
                <p:cNvSpPr txBox="1"/>
                <p:nvPr/>
              </p:nvSpPr>
              <p:spPr>
                <a:xfrm>
                  <a:off x="1557907" y="4391092"/>
                  <a:ext cx="9073008" cy="584775"/>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𝑉</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r>
                            <a:rPr lang="fr-FR" sz="1600" b="0" i="1" smtClean="0">
                              <a:latin typeface="Cambria Math" panose="02040503050406030204" pitchFamily="18" charset="0"/>
                            </a:rPr>
                            <m:t> </m:t>
                          </m:r>
                        </m:sub>
                      </m:sSub>
                      <m:r>
                        <a:rPr lang="fr-FR" sz="1600" b="0" i="1" smtClean="0">
                          <a:latin typeface="Cambria Math" panose="02040503050406030204" pitchFamily="18" charset="0"/>
                        </a:rPr>
                        <m:t>:</m:t>
                      </m:r>
                      <m:r>
                        <m:rPr>
                          <m:nor/>
                        </m:rPr>
                        <a:rPr lang="fr-FR" sz="1600" b="0" i="0" smtClean="0">
                          <a:latin typeface="Cambria Math" panose="02040503050406030204" pitchFamily="18" charset="0"/>
                        </a:rPr>
                        <m:t>  </m:t>
                      </m:r>
                      <m:r>
                        <m:rPr>
                          <m:nor/>
                        </m:rPr>
                        <a:rPr lang="fr-FR"/>
                        <m:t>l</m:t>
                      </m:r>
                      <m:r>
                        <m:rPr>
                          <m:nor/>
                        </m:rPr>
                        <a:rPr lang="fr-FR"/>
                        <m:t>’</m:t>
                      </m:r>
                      <m:r>
                        <m:rPr>
                          <m:nor/>
                        </m:rPr>
                        <a:rPr lang="fr-FR"/>
                        <m:t>ensemble</m:t>
                      </m:r>
                      <m:r>
                        <m:rPr>
                          <m:nor/>
                        </m:rPr>
                        <a:rPr lang="fr-FR"/>
                        <m:t> </m:t>
                      </m:r>
                      <m:r>
                        <m:rPr>
                          <m:nor/>
                        </m:rPr>
                        <a:rPr lang="fr-FR"/>
                        <m:t>de</m:t>
                      </m:r>
                      <m:r>
                        <m:rPr>
                          <m:nor/>
                        </m:rPr>
                        <a:rPr lang="fr-FR"/>
                        <m:t> </m:t>
                      </m:r>
                      <m:r>
                        <m:rPr>
                          <m:nor/>
                        </m:rPr>
                        <a:rPr lang="fr-FR"/>
                        <m:t>volumes</m:t>
                      </m:r>
                      <m:r>
                        <m:rPr>
                          <m:nor/>
                        </m:rPr>
                        <a:rPr lang="fr-FR"/>
                        <m:t> </m:t>
                      </m:r>
                      <m:r>
                        <m:rPr>
                          <m:nor/>
                        </m:rPr>
                        <a:rPr lang="fr-FR"/>
                        <m:t>utilis</m:t>
                      </m:r>
                      <m:r>
                        <m:rPr>
                          <m:nor/>
                        </m:rPr>
                        <a:rPr lang="fr-FR" b="0" i="0" smtClean="0"/>
                        <m:t>é</m:t>
                      </m:r>
                      <m:r>
                        <m:rPr>
                          <m:nor/>
                        </m:rPr>
                        <a:rPr lang="fr-FR"/>
                        <m:t>s</m:t>
                      </m:r>
                      <m:r>
                        <m:rPr>
                          <m:nor/>
                        </m:rPr>
                        <a:rPr lang="fr-FR"/>
                        <m:t> </m:t>
                      </m:r>
                      <m:r>
                        <m:rPr>
                          <m:nor/>
                        </m:rPr>
                        <a:rPr lang="fr-FR"/>
                        <m:t>par</m:t>
                      </m:r>
                      <m:r>
                        <m:rPr>
                          <m:nor/>
                        </m:rPr>
                        <a:rPr lang="fr-FR"/>
                        <m:t> </m:t>
                      </m:r>
                      <m:r>
                        <m:rPr>
                          <m:nor/>
                        </m:rPr>
                        <a:rPr lang="fr-FR"/>
                        <m:t>les</m:t>
                      </m:r>
                      <m:r>
                        <m:rPr>
                          <m:nor/>
                        </m:rPr>
                        <a:rPr lang="fr-FR"/>
                        <m:t> </m:t>
                      </m:r>
                      <m:r>
                        <m:rPr>
                          <m:nor/>
                        </m:rPr>
                        <a:rPr lang="fr-FR"/>
                        <m:t>pods</m:t>
                      </m:r>
                      <m:r>
                        <m:rPr>
                          <m:nor/>
                        </m:rPr>
                        <a:rPr lang="fr-FR"/>
                        <m:t> </m:t>
                      </m:r>
                      <m:r>
                        <m:rPr>
                          <m:nor/>
                        </m:rPr>
                        <a:rPr lang="fr-FR"/>
                        <m:t>des</m:t>
                      </m:r>
                      <m:r>
                        <m:rPr>
                          <m:nor/>
                        </m:rPr>
                        <a:rPr lang="fr-FR"/>
                        <m:t> </m:t>
                      </m:r>
                      <m:r>
                        <m:rPr>
                          <m:nor/>
                        </m:rPr>
                        <a:rPr lang="fr-FR"/>
                        <m:t>MicroServices</m:t>
                      </m:r>
                      <m:r>
                        <m:rPr>
                          <m:nor/>
                        </m:rPr>
                        <a:rPr lang="fr-FR" b="0" i="0" smtClean="0"/>
                        <m:t> </m:t>
                      </m:r>
                      <m:r>
                        <m:rPr>
                          <m:nor/>
                        </m:rPr>
                        <a:rPr lang="fr-FR" dirty="0"/>
                        <m:t>”</m:t>
                      </m:r>
                      <m:sSub>
                        <m:sSubPr>
                          <m:ctrlPr>
                            <a:rPr lang="fr-FR" i="1">
                              <a:latin typeface="Cambria Math" panose="02040503050406030204" pitchFamily="18" charset="0"/>
                            </a:rPr>
                          </m:ctrlPr>
                        </m:sSubPr>
                        <m:e>
                          <m:r>
                            <a:rPr lang="fr-FR" i="1">
                              <a:latin typeface="Cambria Math" panose="02040503050406030204" pitchFamily="18" charset="0"/>
                            </a:rPr>
                            <m:t>𝑚𝑠</m:t>
                          </m:r>
                        </m:e>
                        <m:sub>
                          <m:r>
                            <a:rPr lang="fr-FR" i="1">
                              <a:latin typeface="Cambria Math" panose="02040503050406030204" pitchFamily="18" charset="0"/>
                            </a:rPr>
                            <m:t>𝑖</m:t>
                          </m:r>
                        </m:sub>
                      </m:sSub>
                      <m:r>
                        <m:rPr>
                          <m:nor/>
                        </m:rPr>
                        <a:rPr lang="fr-FR" dirty="0"/>
                        <m:t>”</m:t>
                      </m:r>
                      <m:r>
                        <m:rPr>
                          <m:nor/>
                        </m:rPr>
                        <a:rPr lang="fr-FR" dirty="0"/>
                        <m:t>.</m:t>
                      </m:r>
                    </m:oMath>
                  </a14:m>
                  <a:endParaRPr lang="fr-FR" sz="1400" dirty="0"/>
                </a:p>
                <a:p>
                  <a:pPr marL="285750" indent="-285750">
                    <a:buFont typeface="Wingdings" panose="05000000000000000000" pitchFamily="2" charset="2"/>
                    <a:buChar char="Ø"/>
                  </a:pPr>
                  <a:endParaRPr lang="fr-FR" sz="1400" dirty="0"/>
                </a:p>
              </p:txBody>
            </p:sp>
          </mc:Choice>
          <mc:Fallback>
            <p:sp>
              <p:nvSpPr>
                <p:cNvPr id="336" name="ZoneTexte 335"/>
                <p:cNvSpPr txBox="1">
                  <a:spLocks noRot="1" noChangeAspect="1" noMove="1" noResize="1" noEditPoints="1" noAdjustHandles="1" noChangeArrowheads="1" noChangeShapeType="1" noTextEdit="1"/>
                </p:cNvSpPr>
                <p:nvPr/>
              </p:nvSpPr>
              <p:spPr>
                <a:xfrm>
                  <a:off x="1557907" y="4391092"/>
                  <a:ext cx="9073008" cy="584775"/>
                </a:xfrm>
                <a:prstGeom prst="rect">
                  <a:avLst/>
                </a:prstGeom>
                <a:blipFill>
                  <a:blip r:embed="rId12"/>
                  <a:stretch>
                    <a:fillRect l="-269"/>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337" name="ZoneTexte 336"/>
                <p:cNvSpPr txBox="1"/>
                <p:nvPr/>
              </p:nvSpPr>
              <p:spPr>
                <a:xfrm>
                  <a:off x="1566830" y="4743481"/>
                  <a:ext cx="6840760" cy="369332"/>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𝑃</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Sub>
                    </m:oMath>
                  </a14:m>
                  <a:r>
                    <a:rPr lang="fr-FR" sz="1400" dirty="0" smtClean="0"/>
                    <a:t> :   </a:t>
                  </a:r>
                  <a:r>
                    <a:rPr lang="fr-FR" dirty="0" smtClean="0"/>
                    <a:t>l’ensemble </a:t>
                  </a:r>
                  <a:r>
                    <a:rPr lang="fr-FR" dirty="0"/>
                    <a:t>de pods pour le </a:t>
                  </a:r>
                  <a14:m>
                    <m:oMath xmlns:m="http://schemas.openxmlformats.org/officeDocument/2006/math">
                      <m:r>
                        <m:rPr>
                          <m:nor/>
                        </m:rPr>
                        <a:rPr lang="fr-FR"/>
                        <m:t>MicroServices</m:t>
                      </m:r>
                      <m:r>
                        <m:rPr>
                          <m:nor/>
                        </m:rPr>
                        <a:rPr lang="fr-FR"/>
                        <m:t> </m:t>
                      </m:r>
                      <m:r>
                        <m:rPr>
                          <m:nor/>
                        </m:rPr>
                        <a:rPr lang="fr-FR"/>
                        <m:t>”</m:t>
                      </m:r>
                      <m:sSub>
                        <m:sSubPr>
                          <m:ctrlPr>
                            <a:rPr lang="fr-FR" i="1">
                              <a:latin typeface="Cambria Math" panose="02040503050406030204" pitchFamily="18" charset="0"/>
                            </a:rPr>
                          </m:ctrlPr>
                        </m:sSubPr>
                        <m:e>
                          <m:r>
                            <a:rPr lang="fr-FR" i="1">
                              <a:latin typeface="Cambria Math" panose="02040503050406030204" pitchFamily="18" charset="0"/>
                            </a:rPr>
                            <m:t>𝑚𝑠</m:t>
                          </m:r>
                        </m:e>
                        <m:sub>
                          <m:r>
                            <a:rPr lang="fr-FR" i="1">
                              <a:latin typeface="Cambria Math" panose="02040503050406030204" pitchFamily="18" charset="0"/>
                            </a:rPr>
                            <m:t>𝑖</m:t>
                          </m:r>
                        </m:sub>
                      </m:sSub>
                      <m:r>
                        <m:rPr>
                          <m:nor/>
                        </m:rPr>
                        <a:rPr lang="fr-FR" dirty="0"/>
                        <m:t>”</m:t>
                      </m:r>
                      <m:r>
                        <m:rPr>
                          <m:nor/>
                        </m:rPr>
                        <a:rPr lang="fr-FR" dirty="0"/>
                        <m:t>.</m:t>
                      </m:r>
                    </m:oMath>
                  </a14:m>
                  <a:endParaRPr lang="fr-FR" sz="1400" dirty="0"/>
                </a:p>
              </p:txBody>
            </p:sp>
          </mc:Choice>
          <mc:Fallback>
            <p:sp>
              <p:nvSpPr>
                <p:cNvPr id="337" name="ZoneTexte 336"/>
                <p:cNvSpPr txBox="1">
                  <a:spLocks noRot="1" noChangeAspect="1" noMove="1" noResize="1" noEditPoints="1" noAdjustHandles="1" noChangeArrowheads="1" noChangeShapeType="1" noTextEdit="1"/>
                </p:cNvSpPr>
                <p:nvPr/>
              </p:nvSpPr>
              <p:spPr>
                <a:xfrm>
                  <a:off x="1566830" y="4743481"/>
                  <a:ext cx="6840760" cy="369332"/>
                </a:xfrm>
                <a:prstGeom prst="rect">
                  <a:avLst/>
                </a:prstGeom>
                <a:blipFill>
                  <a:blip r:embed="rId13"/>
                  <a:stretch>
                    <a:fillRect l="-357" t="-9836" b="-22951"/>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339" name="ZoneTexte 338"/>
                <p:cNvSpPr txBox="1"/>
                <p:nvPr/>
              </p:nvSpPr>
              <p:spPr>
                <a:xfrm>
                  <a:off x="1575753" y="5117213"/>
                  <a:ext cx="10855362" cy="369332"/>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𝑅</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Sub>
                    </m:oMath>
                  </a14:m>
                  <a:r>
                    <a:rPr lang="fr-FR" sz="1400" dirty="0" smtClean="0"/>
                    <a:t> :  </a:t>
                  </a:r>
                  <a:r>
                    <a:rPr lang="fr-FR" dirty="0" smtClean="0"/>
                    <a:t>l’ensemble </a:t>
                  </a:r>
                  <a:r>
                    <a:rPr lang="fr-FR" dirty="0"/>
                    <a:t>de replicasets </a:t>
                  </a:r>
                  <a:r>
                    <a:rPr lang="fr-FR" dirty="0" smtClean="0"/>
                    <a:t>utilisés.</a:t>
                  </a:r>
                  <a:endParaRPr lang="fr-FR" sz="1400" dirty="0"/>
                </a:p>
              </p:txBody>
            </p:sp>
          </mc:Choice>
          <mc:Fallback>
            <p:sp>
              <p:nvSpPr>
                <p:cNvPr id="339" name="ZoneTexte 338"/>
                <p:cNvSpPr txBox="1">
                  <a:spLocks noRot="1" noChangeAspect="1" noMove="1" noResize="1" noEditPoints="1" noAdjustHandles="1" noChangeArrowheads="1" noChangeShapeType="1" noTextEdit="1"/>
                </p:cNvSpPr>
                <p:nvPr/>
              </p:nvSpPr>
              <p:spPr>
                <a:xfrm>
                  <a:off x="1575753" y="5117213"/>
                  <a:ext cx="10855362" cy="369332"/>
                </a:xfrm>
                <a:prstGeom prst="rect">
                  <a:avLst/>
                </a:prstGeom>
                <a:blipFill>
                  <a:blip r:embed="rId14"/>
                  <a:stretch>
                    <a:fillRect l="-225" t="-11475" b="-21311"/>
                  </a:stretch>
                </a:blipFill>
              </p:spPr>
              <p:txBody>
                <a:bodyPr/>
                <a:lstStyle/>
                <a:p>
                  <a:r>
                    <a:rPr lang="fr-FR">
                      <a:noFill/>
                    </a:rPr>
                    <a:t> </a:t>
                  </a:r>
                </a:p>
              </p:txBody>
            </p:sp>
          </mc:Fallback>
        </mc:AlternateContent>
      </p:grpSp>
      <mc:AlternateContent xmlns:mc="http://schemas.openxmlformats.org/markup-compatibility/2006">
        <mc:Choice xmlns="" xmlns:a14="http://schemas.microsoft.com/office/drawing/2010/main" Requires="a14">
          <p:sp>
            <p:nvSpPr>
              <p:cNvPr id="348" name="ZoneTexte 347"/>
              <p:cNvSpPr txBox="1"/>
              <p:nvPr/>
            </p:nvSpPr>
            <p:spPr>
              <a:xfrm>
                <a:off x="1365324" y="5410867"/>
                <a:ext cx="10419308" cy="446917"/>
              </a:xfrm>
              <a:prstGeom prst="rect">
                <a:avLst/>
              </a:prstGeom>
              <a:noFill/>
            </p:spPr>
            <p:txBody>
              <a:bodyPr wrap="square" rtlCol="0">
                <a:spAutoFit/>
              </a:bodyPr>
              <a:lstStyle/>
              <a:p>
                <a:pPr marL="285750" indent="-285750">
                  <a:buFont typeface="Wingdings" panose="05000000000000000000" pitchFamily="2" charset="2"/>
                  <a:buChar char="ü"/>
                </a:pPr>
                <a14:m>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𝐶𝑃𝑈</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up>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𝑃</m:t>
                            </m:r>
                          </m:e>
                          <m:sub>
                            <m:r>
                              <a:rPr lang="fr-FR" sz="1600" b="0" i="1" smtClean="0">
                                <a:latin typeface="Cambria Math" panose="02040503050406030204" pitchFamily="18" charset="0"/>
                              </a:rPr>
                              <m:t>𝑗</m:t>
                            </m:r>
                          </m:sub>
                        </m:sSub>
                      </m:sup>
                    </m:sSubSup>
                    <m:r>
                      <a:rPr lang="fr-FR" sz="1600" b="0" i="1" smtClean="0">
                        <a:latin typeface="Cambria Math" panose="02040503050406030204" pitchFamily="18" charset="0"/>
                      </a:rPr>
                      <m:t> :  </m:t>
                    </m:r>
                  </m:oMath>
                </a14:m>
                <a:r>
                  <a:rPr lang="fr-FR" dirty="0" smtClean="0"/>
                  <a:t>représente </a:t>
                </a:r>
                <a:r>
                  <a:rPr lang="fr-FR" dirty="0"/>
                  <a:t>l’utilisation de CPU par le pod </a:t>
                </a:r>
                <a:r>
                  <a:rPr lang="fr-FR" dirty="0" smtClean="0"/>
                  <a:t>”</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𝑃</m:t>
                        </m:r>
                      </m:e>
                      <m:sub>
                        <m:r>
                          <a:rPr lang="fr-FR" i="1">
                            <a:latin typeface="Cambria Math" panose="02040503050406030204" pitchFamily="18" charset="0"/>
                          </a:rPr>
                          <m:t>𝑗</m:t>
                        </m:r>
                      </m:sub>
                    </m:sSub>
                  </m:oMath>
                </a14:m>
                <a:r>
                  <a:rPr lang="fr-FR" dirty="0" smtClean="0"/>
                  <a:t>” </a:t>
                </a:r>
                <a:r>
                  <a:rPr lang="fr-FR" dirty="0"/>
                  <a:t>qui fait partie du </a:t>
                </a:r>
                <a:r>
                  <a:rPr lang="fr-FR" dirty="0" smtClean="0"/>
                  <a:t>MicroService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𝑚𝑠</m:t>
                        </m:r>
                      </m:e>
                      <m:sub>
                        <m:r>
                          <a:rPr lang="fr-FR" i="1">
                            <a:latin typeface="Cambria Math" panose="02040503050406030204" pitchFamily="18" charset="0"/>
                          </a:rPr>
                          <m:t>𝑖</m:t>
                        </m:r>
                      </m:sub>
                    </m:sSub>
                  </m:oMath>
                </a14:m>
                <a:r>
                  <a:rPr lang="fr-FR" dirty="0"/>
                  <a:t>”.</a:t>
                </a:r>
                <a:endParaRPr lang="fr-FR" sz="1600" dirty="0"/>
              </a:p>
            </p:txBody>
          </p:sp>
        </mc:Choice>
        <mc:Fallback>
          <p:sp>
            <p:nvSpPr>
              <p:cNvPr id="348" name="ZoneTexte 347"/>
              <p:cNvSpPr txBox="1">
                <a:spLocks noRot="1" noChangeAspect="1" noMove="1" noResize="1" noEditPoints="1" noAdjustHandles="1" noChangeArrowheads="1" noChangeShapeType="1" noTextEdit="1"/>
              </p:cNvSpPr>
              <p:nvPr/>
            </p:nvSpPr>
            <p:spPr>
              <a:xfrm>
                <a:off x="1365324" y="5410867"/>
                <a:ext cx="10419308" cy="446917"/>
              </a:xfrm>
              <a:prstGeom prst="rect">
                <a:avLst/>
              </a:prstGeom>
              <a:blipFill>
                <a:blip r:embed="rId15"/>
                <a:stretch>
                  <a:fillRect l="-234" b="-13699"/>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349" name="ZoneTexte 348"/>
              <p:cNvSpPr txBox="1"/>
              <p:nvPr/>
            </p:nvSpPr>
            <p:spPr>
              <a:xfrm>
                <a:off x="1365324" y="5823401"/>
                <a:ext cx="10419308" cy="479683"/>
              </a:xfrm>
              <a:prstGeom prst="rect">
                <a:avLst/>
              </a:prstGeom>
              <a:noFill/>
            </p:spPr>
            <p:txBody>
              <a:bodyPr wrap="square" rtlCol="0">
                <a:spAutoFit/>
              </a:bodyPr>
              <a:lstStyle/>
              <a:p>
                <a:pPr marL="285750" indent="-285750">
                  <a:buFont typeface="Wingdings" panose="05000000000000000000" pitchFamily="2" charset="2"/>
                  <a:buChar char="ü"/>
                </a:pPr>
                <a14:m>
                  <m:oMath xmlns:m="http://schemas.openxmlformats.org/officeDocument/2006/math">
                    <m:acc>
                      <m:accPr>
                        <m:chr m:val="̅"/>
                        <m:ctrlPr>
                          <a:rPr lang="fr-FR" sz="1600" b="0" i="1" smtClean="0">
                            <a:latin typeface="Cambria Math" panose="02040503050406030204" pitchFamily="18" charset="0"/>
                          </a:rPr>
                        </m:ctrlPr>
                      </m:accPr>
                      <m:e>
                        <m:sSubSup>
                          <m:sSubSupPr>
                            <m:ctrlPr>
                              <a:rPr lang="fr-FR" sz="1600" i="1">
                                <a:latin typeface="Cambria Math" panose="02040503050406030204" pitchFamily="18" charset="0"/>
                              </a:rPr>
                            </m:ctrlPr>
                          </m:sSubSupPr>
                          <m:e>
                            <m:r>
                              <a:rPr lang="fr-FR" sz="1600" i="1">
                                <a:latin typeface="Cambria Math" panose="02040503050406030204" pitchFamily="18" charset="0"/>
                              </a:rPr>
                              <m:t>𝐶𝑃𝑈</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up>
                            <m:sSub>
                              <m:sSubPr>
                                <m:ctrlPr>
                                  <a:rPr lang="fr-FR" sz="1600" i="1">
                                    <a:latin typeface="Cambria Math" panose="02040503050406030204" pitchFamily="18" charset="0"/>
                                  </a:rPr>
                                </m:ctrlPr>
                              </m:sSubPr>
                              <m:e>
                                <m:r>
                                  <a:rPr lang="fr-FR" sz="1600" i="1">
                                    <a:latin typeface="Cambria Math" panose="02040503050406030204" pitchFamily="18" charset="0"/>
                                  </a:rPr>
                                  <m:t>𝑃</m:t>
                                </m:r>
                              </m:e>
                              <m:sub>
                                <m:r>
                                  <a:rPr lang="fr-FR" sz="1600" i="1">
                                    <a:latin typeface="Cambria Math" panose="02040503050406030204" pitchFamily="18" charset="0"/>
                                  </a:rPr>
                                  <m:t>𝑗</m:t>
                                </m:r>
                              </m:sub>
                            </m:sSub>
                          </m:sup>
                        </m:sSubSup>
                      </m:e>
                    </m:acc>
                  </m:oMath>
                </a14:m>
                <a:r>
                  <a:rPr lang="fr-FR" dirty="0" smtClean="0"/>
                  <a:t> : représente l’utilisation prédite </a:t>
                </a:r>
                <a:r>
                  <a:rPr lang="fr-FR" dirty="0"/>
                  <a:t>de CPU par le pod </a:t>
                </a:r>
                <a:r>
                  <a:rPr lang="fr-FR" dirty="0" smtClean="0"/>
                  <a:t>”</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𝑃</m:t>
                        </m:r>
                      </m:e>
                      <m:sub>
                        <m:r>
                          <a:rPr lang="fr-FR" i="1">
                            <a:latin typeface="Cambria Math" panose="02040503050406030204" pitchFamily="18" charset="0"/>
                          </a:rPr>
                          <m:t>𝑗</m:t>
                        </m:r>
                      </m:sub>
                    </m:sSub>
                  </m:oMath>
                </a14:m>
                <a:r>
                  <a:rPr lang="fr-FR" dirty="0" smtClean="0"/>
                  <a:t>” </a:t>
                </a:r>
                <a:r>
                  <a:rPr lang="fr-FR" dirty="0"/>
                  <a:t>qui fait partie du </a:t>
                </a:r>
                <a:r>
                  <a:rPr lang="fr-FR" dirty="0" smtClean="0"/>
                  <a:t>MicroService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𝑚𝑠</m:t>
                        </m:r>
                      </m:e>
                      <m:sub>
                        <m:r>
                          <a:rPr lang="fr-FR" i="1">
                            <a:latin typeface="Cambria Math" panose="02040503050406030204" pitchFamily="18" charset="0"/>
                          </a:rPr>
                          <m:t>𝑖</m:t>
                        </m:r>
                      </m:sub>
                    </m:sSub>
                  </m:oMath>
                </a14:m>
                <a:r>
                  <a:rPr lang="fr-FR" dirty="0"/>
                  <a:t>”.</a:t>
                </a:r>
                <a:endParaRPr lang="fr-FR" sz="1600" dirty="0"/>
              </a:p>
            </p:txBody>
          </p:sp>
        </mc:Choice>
        <mc:Fallback>
          <p:sp>
            <p:nvSpPr>
              <p:cNvPr id="349" name="ZoneTexte 348"/>
              <p:cNvSpPr txBox="1">
                <a:spLocks noRot="1" noChangeAspect="1" noMove="1" noResize="1" noEditPoints="1" noAdjustHandles="1" noChangeArrowheads="1" noChangeShapeType="1" noTextEdit="1"/>
              </p:cNvSpPr>
              <p:nvPr/>
            </p:nvSpPr>
            <p:spPr>
              <a:xfrm>
                <a:off x="1365324" y="5823401"/>
                <a:ext cx="10419308" cy="479683"/>
              </a:xfrm>
              <a:prstGeom prst="rect">
                <a:avLst/>
              </a:prstGeom>
              <a:blipFill>
                <a:blip r:embed="rId16"/>
                <a:stretch>
                  <a:fillRect l="-234" b="-12658"/>
                </a:stretch>
              </a:blipFill>
            </p:spPr>
            <p:txBody>
              <a:bodyPr/>
              <a:lstStyle/>
              <a:p>
                <a:r>
                  <a:rPr lang="fr-FR">
                    <a:noFill/>
                  </a:rPr>
                  <a:t> </a:t>
                </a:r>
              </a:p>
            </p:txBody>
          </p:sp>
        </mc:Fallback>
      </mc:AlternateContent>
      <p:sp>
        <p:nvSpPr>
          <p:cNvPr id="16" name="Rectangle 15"/>
          <p:cNvSpPr/>
          <p:nvPr/>
        </p:nvSpPr>
        <p:spPr>
          <a:xfrm>
            <a:off x="1377379" y="1425378"/>
            <a:ext cx="9759181" cy="1643582"/>
          </a:xfrm>
          <a:prstGeom prst="rect">
            <a:avLst/>
          </a:prstGeom>
          <a:solidFill>
            <a:srgbClr val="00B05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3" name="Rectangle 372"/>
          <p:cNvSpPr/>
          <p:nvPr/>
        </p:nvSpPr>
        <p:spPr>
          <a:xfrm>
            <a:off x="1377379" y="3173484"/>
            <a:ext cx="9759181" cy="2276239"/>
          </a:xfrm>
          <a:prstGeom prst="rect">
            <a:avLst/>
          </a:prstGeom>
          <a:solidFill>
            <a:srgbClr val="00B05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4" name="Rectangle 373"/>
          <p:cNvSpPr/>
          <p:nvPr/>
        </p:nvSpPr>
        <p:spPr>
          <a:xfrm>
            <a:off x="1377379" y="5464360"/>
            <a:ext cx="9759181" cy="1052132"/>
          </a:xfrm>
          <a:prstGeom prst="rect">
            <a:avLst/>
          </a:prstGeom>
          <a:solidFill>
            <a:srgbClr val="00B05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 xmlns:p14="http://schemas.microsoft.com/office/powerpoint/2010/main" val="1467840941"/>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37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373"/>
                                        </p:tgtEl>
                                      </p:cBhvr>
                                    </p:animEffect>
                                    <p:set>
                                      <p:cBhvr>
                                        <p:cTn id="18" dur="1" fill="hold">
                                          <p:stCondLst>
                                            <p:cond delay="499"/>
                                          </p:stCondLst>
                                        </p:cTn>
                                        <p:tgtEl>
                                          <p:spTgt spid="37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74"/>
                                        </p:tgtEl>
                                      </p:cBhvr>
                                    </p:animEffect>
                                    <p:set>
                                      <p:cBhvr>
                                        <p:cTn id="25" dur="1" fill="hold">
                                          <p:stCondLst>
                                            <p:cond delay="499"/>
                                          </p:stCondLst>
                                        </p:cTn>
                                        <p:tgtEl>
                                          <p:spTgt spid="3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373" grpId="0" animBg="1"/>
      <p:bldP spid="373" grpId="1" animBg="1"/>
      <p:bldP spid="374" grpId="0" animBg="1"/>
      <p:bldP spid="37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439820" y="983360"/>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smtClean="0">
                <a:solidFill>
                  <a:prstClr val="white"/>
                </a:solidFill>
                <a:latin typeface="Times New Roman" panose="02020603050405020304" pitchFamily="18" charset="0"/>
                <a:cs typeface="Times New Roman" panose="02020603050405020304" pitchFamily="18" charset="0"/>
              </a:rPr>
              <a:t>MEAP  -  Formulation du Problème</a:t>
            </a:r>
            <a:endParaRPr lang="fr-FR" b="1" dirty="0">
              <a:solidFill>
                <a:prstClr val="white"/>
              </a:solidFill>
              <a:latin typeface="Times New Roman" panose="02020603050405020304" pitchFamily="18" charset="0"/>
              <a:cs typeface="Times New Roman" panose="02020603050405020304" pitchFamily="18" charset="0"/>
            </a:endParaRP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86830"/>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91344" y="5882506"/>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MEAP – Conception et formulation du problème </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14</a:t>
              </a:r>
              <a:endParaRPr lang="en-US" sz="1600" dirty="0">
                <a:solidFill>
                  <a:schemeClr val="bg1"/>
                </a:solidFill>
              </a:endParaRPr>
            </a:p>
          </p:txBody>
        </p:sp>
      </p:grpSp>
      <p:grpSp>
        <p:nvGrpSpPr>
          <p:cNvPr id="30" name="Groupe 29"/>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4" name="Rectangle 33"/>
            <p:cNvSpPr/>
            <p:nvPr/>
          </p:nvSpPr>
          <p:spPr>
            <a:xfrm>
              <a:off x="6528645"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Conception</a:t>
              </a:r>
              <a:endParaRPr lang="fr-FR" sz="1400" dirty="0"/>
            </a:p>
          </p:txBody>
        </p:sp>
        <p:sp>
          <p:nvSpPr>
            <p:cNvPr id="36" name="Rectangle 35"/>
            <p:cNvSpPr/>
            <p:nvPr/>
          </p:nvSpPr>
          <p:spPr>
            <a:xfrm>
              <a:off x="8040216"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Tests - Résultats</a:t>
              </a:r>
              <a:endParaRPr lang="fr-FR" sz="1400" dirty="0"/>
            </a:p>
          </p:txBody>
        </p:sp>
      </p:grpSp>
      <p:grpSp>
        <p:nvGrpSpPr>
          <p:cNvPr id="4" name="Groupe 3"/>
          <p:cNvGrpSpPr/>
          <p:nvPr/>
        </p:nvGrpSpPr>
        <p:grpSpPr>
          <a:xfrm>
            <a:off x="1418583" y="886870"/>
            <a:ext cx="10798097" cy="946081"/>
            <a:chOff x="1365324" y="886870"/>
            <a:chExt cx="10798097" cy="946081"/>
          </a:xfrm>
        </p:grpSpPr>
        <mc:AlternateContent xmlns:mc="http://schemas.openxmlformats.org/markup-compatibility/2006">
          <mc:Choice xmlns="" xmlns:a14="http://schemas.microsoft.com/office/drawing/2010/main" Requires="a14">
            <p:sp>
              <p:nvSpPr>
                <p:cNvPr id="46" name="ZoneTexte 45"/>
                <p:cNvSpPr txBox="1"/>
                <p:nvPr/>
              </p:nvSpPr>
              <p:spPr>
                <a:xfrm>
                  <a:off x="1365324" y="1139335"/>
                  <a:ext cx="10419308" cy="338554"/>
                </a:xfrm>
                <a:prstGeom prst="rect">
                  <a:avLst/>
                </a:prstGeom>
                <a:noFill/>
              </p:spPr>
              <p:txBody>
                <a:bodyPr wrap="square" rtlCol="0">
                  <a:spAutoFit/>
                </a:bodyPr>
                <a:lstStyle/>
                <a:p>
                  <a:pPr marL="285750" indent="-285750">
                    <a:buFont typeface="Wingdings" panose="05000000000000000000" pitchFamily="2" charset="2"/>
                    <a:buChar char="ü"/>
                  </a:pPr>
                  <a:r>
                    <a:rPr lang="fr-FR" sz="1600" dirty="0" smtClean="0"/>
                    <a:t>Le nombre de réplicas </a:t>
                  </a:r>
                  <a:r>
                    <a:rPr lang="fr-FR" sz="1600" dirty="0"/>
                    <a:t>d’un MicroService durant l’intervalle </a:t>
                  </a:r>
                  <a:r>
                    <a:rPr lang="fr-FR" sz="1600" dirty="0" smtClean="0"/>
                    <a:t>”</a:t>
                  </a:r>
                  <a:r>
                    <a:rPr lang="fr-FR" sz="1600" dirty="0"/>
                    <a:t/>
                  </a:r>
                  <a14:m>
                    <m:oMath xmlns:m="http://schemas.openxmlformats.org/officeDocument/2006/math">
                      <m:sSub>
                        <m:sSubPr>
                          <m:ctrlPr>
                            <a:rPr lang="fr-FR" sz="1600" i="1">
                              <a:latin typeface="Cambria Math" panose="02040503050406030204" pitchFamily="18" charset="0"/>
                            </a:rPr>
                          </m:ctrlPr>
                        </m:sSubPr>
                        <m:e>
                          <m:r>
                            <a:rPr lang="fr-FR" sz="1600" b="0" i="1" smtClean="0">
                              <a:latin typeface="Cambria Math" panose="02040503050406030204" pitchFamily="18" charset="0"/>
                            </a:rPr>
                            <m:t>𝑇</m:t>
                          </m:r>
                        </m:e>
                        <m:sub>
                          <m:r>
                            <a:rPr lang="fr-FR" sz="1600" b="0" i="1" smtClean="0">
                              <a:latin typeface="Cambria Math" panose="02040503050406030204" pitchFamily="18" charset="0"/>
                            </a:rPr>
                            <m:t>𝑠</m:t>
                          </m:r>
                        </m:sub>
                      </m:sSub>
                    </m:oMath>
                  </a14:m>
                  <a:r>
                    <a:rPr lang="fr-FR" sz="1600" dirty="0" smtClean="0"/>
                    <a:t>” :</a:t>
                  </a:r>
                </a:p>
              </p:txBody>
            </p:sp>
          </mc:Choice>
          <mc:Fallback>
            <p:sp>
              <p:nvSpPr>
                <p:cNvPr id="46" name="ZoneTexte 45"/>
                <p:cNvSpPr txBox="1">
                  <a:spLocks noRot="1" noChangeAspect="1" noMove="1" noResize="1" noEditPoints="1" noAdjustHandles="1" noChangeArrowheads="1" noChangeShapeType="1" noTextEdit="1"/>
                </p:cNvSpPr>
                <p:nvPr/>
              </p:nvSpPr>
              <p:spPr>
                <a:xfrm>
                  <a:off x="1365324" y="1139335"/>
                  <a:ext cx="10419308" cy="338554"/>
                </a:xfrm>
                <a:prstGeom prst="rect">
                  <a:avLst/>
                </a:prstGeom>
                <a:blipFill>
                  <a:blip r:embed="rId5"/>
                  <a:stretch>
                    <a:fillRect l="-234" t="-5455" b="-2363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47" name="ZoneTexte 46"/>
                <p:cNvSpPr txBox="1"/>
                <p:nvPr/>
              </p:nvSpPr>
              <p:spPr>
                <a:xfrm>
                  <a:off x="7392144" y="886870"/>
                  <a:ext cx="3744416" cy="899542"/>
                </a:xfrm>
                <a:prstGeom prst="rect">
                  <a:avLst/>
                </a:prstGeom>
                <a:noFill/>
              </p:spPr>
              <p:txBody>
                <a:bodyPr wrap="square" rtlCol="0">
                  <a:spAutoFit/>
                </a:bodyPr>
                <a:lstStyle/>
                <a:p>
                  <a14:m>
                    <m:oMath xmlns:m="http://schemas.openxmlformats.org/officeDocument/2006/math">
                      <m:sSubSup>
                        <m:sSubSupPr>
                          <m:ctrlPr>
                            <a:rPr lang="fr-FR" i="1">
                              <a:latin typeface="Cambria Math" panose="02040503050406030204" pitchFamily="18" charset="0"/>
                            </a:rPr>
                          </m:ctrlPr>
                        </m:sSubSupPr>
                        <m:e>
                          <m:r>
                            <a:rPr lang="fr-FR" i="1">
                              <a:latin typeface="Cambria Math" panose="02040503050406030204" pitchFamily="18" charset="0"/>
                            </a:rPr>
                            <m:t>𝑅</m:t>
                          </m:r>
                        </m:e>
                        <m:sub>
                          <m:sSub>
                            <m:sSubPr>
                              <m:ctrlPr>
                                <a:rPr lang="fr-FR" i="1">
                                  <a:latin typeface="Cambria Math" panose="02040503050406030204" pitchFamily="18" charset="0"/>
                                </a:rPr>
                              </m:ctrlPr>
                            </m:sSubPr>
                            <m:e>
                              <m:r>
                                <a:rPr lang="fr-FR" i="1">
                                  <a:latin typeface="Cambria Math" panose="02040503050406030204" pitchFamily="18" charset="0"/>
                                </a:rPr>
                                <m:t>𝑚𝑠</m:t>
                              </m:r>
                            </m:e>
                            <m:sub>
                              <m:r>
                                <a:rPr lang="fr-FR" i="1">
                                  <a:latin typeface="Cambria Math" panose="02040503050406030204" pitchFamily="18" charset="0"/>
                                </a:rPr>
                                <m:t>𝑖</m:t>
                              </m:r>
                            </m:sub>
                          </m:sSub>
                        </m:sub>
                        <m:sup>
                          <m:sSub>
                            <m:sSubPr>
                              <m:ctrlPr>
                                <a:rPr lang="fr-FR" i="1">
                                  <a:latin typeface="Cambria Math" panose="02040503050406030204" pitchFamily="18" charset="0"/>
                                </a:rPr>
                              </m:ctrlPr>
                            </m:sSubPr>
                            <m:e>
                              <m:r>
                                <a:rPr lang="fr-FR" i="1">
                                  <a:latin typeface="Cambria Math" panose="02040503050406030204" pitchFamily="18" charset="0"/>
                                </a:rPr>
                                <m:t>𝑇</m:t>
                              </m:r>
                            </m:e>
                            <m:sub>
                              <m:r>
                                <a:rPr lang="fr-FR" i="1">
                                  <a:latin typeface="Cambria Math" panose="02040503050406030204" pitchFamily="18" charset="0"/>
                                </a:rPr>
                                <m:t>𝑠</m:t>
                              </m:r>
                            </m:sub>
                          </m:sSub>
                        </m:sup>
                      </m:sSubSup>
                      <m:r>
                        <a:rPr lang="fr-FR" b="0" i="1">
                          <a:latin typeface="Cambria Math" panose="02040503050406030204" pitchFamily="18" charset="0"/>
                        </a:rPr>
                        <m:t>=</m:t>
                      </m:r>
                      <m:r>
                        <a:rPr lang="fr-FR" b="0" i="1" smtClean="0">
                          <a:latin typeface="Cambria Math" panose="02040503050406030204" pitchFamily="18" charset="0"/>
                        </a:rPr>
                        <m:t>|</m:t>
                      </m:r>
                      <m:box>
                        <m:boxPr>
                          <m:ctrlPr>
                            <a:rPr lang="fr-FR" i="1" smtClean="0">
                              <a:latin typeface="Cambria Math" panose="02040503050406030204" pitchFamily="18" charset="0"/>
                            </a:rPr>
                          </m:ctrlPr>
                        </m:boxPr>
                        <m:e>
                          <m:argPr>
                            <m:argSz m:val="-1"/>
                          </m:argPr>
                          <m:f>
                            <m:fPr>
                              <m:ctrlPr>
                                <a:rPr lang="fr-FR" i="1" smtClean="0">
                                  <a:latin typeface="Cambria Math" panose="02040503050406030204" pitchFamily="18" charset="0"/>
                                </a:rPr>
                              </m:ctrlPr>
                            </m:fPr>
                            <m:num>
                              <m:nary>
                                <m:naryPr>
                                  <m:chr m:val="∑"/>
                                  <m:ctrlPr>
                                    <a:rPr lang="fr-FR" i="1" smtClean="0">
                                      <a:latin typeface="Cambria Math" panose="02040503050406030204" pitchFamily="18" charset="0"/>
                                    </a:rPr>
                                  </m:ctrlPr>
                                </m:naryPr>
                                <m:sub>
                                  <m:r>
                                    <m:rPr>
                                      <m:brk m:alnAt="23"/>
                                    </m:rPr>
                                    <a:rPr lang="fr-FR" b="0" i="1" smtClean="0">
                                      <a:latin typeface="Cambria Math" panose="02040503050406030204" pitchFamily="18" charset="0"/>
                                    </a:rPr>
                                    <m:t>𝐽</m:t>
                                  </m:r>
                                  <m:r>
                                    <a:rPr lang="fr-FR" b="0" i="1" smtClean="0">
                                      <a:latin typeface="Cambria Math" panose="02040503050406030204" pitchFamily="18" charset="0"/>
                                    </a:rPr>
                                    <m:t>=</m:t>
                                  </m:r>
                                  <m:r>
                                    <a:rPr lang="fr-FR" b="0" i="1" smtClean="0">
                                      <a:latin typeface="Cambria Math" panose="02040503050406030204" pitchFamily="18" charset="0"/>
                                    </a:rPr>
                                    <m:t>1</m:t>
                                  </m:r>
                                </m:sub>
                                <m:sup>
                                  <m:sSub>
                                    <m:sSubPr>
                                      <m:ctrlPr>
                                        <a:rPr lang="fr-FR" i="1">
                                          <a:latin typeface="Cambria Math" panose="02040503050406030204" pitchFamily="18" charset="0"/>
                                        </a:rPr>
                                      </m:ctrlPr>
                                    </m:sSubPr>
                                    <m:e>
                                      <m:r>
                                        <a:rPr lang="fr-FR" b="0" i="1" smtClean="0">
                                          <a:latin typeface="Cambria Math" panose="02040503050406030204" pitchFamily="18" charset="0"/>
                                        </a:rPr>
                                        <m:t>|</m:t>
                                      </m:r>
                                      <m:r>
                                        <a:rPr lang="fr-FR" b="0" i="1" smtClean="0">
                                          <a:latin typeface="Cambria Math" panose="02040503050406030204" pitchFamily="18" charset="0"/>
                                        </a:rPr>
                                        <m:t>𝑃</m:t>
                                      </m:r>
                                    </m:e>
                                    <m:sub>
                                      <m:r>
                                        <a:rPr lang="fr-FR" b="0" i="1" smtClean="0">
                                          <a:latin typeface="Cambria Math" panose="02040503050406030204" pitchFamily="18" charset="0"/>
                                        </a:rPr>
                                        <m:t>𝑗</m:t>
                                      </m:r>
                                    </m:sub>
                                  </m:sSub>
                                  <m:r>
                                    <a:rPr lang="fr-FR" b="0" i="1" smtClean="0">
                                      <a:latin typeface="Cambria Math" panose="02040503050406030204" pitchFamily="18" charset="0"/>
                                    </a:rPr>
                                    <m:t>|</m:t>
                                  </m:r>
                                </m:sup>
                                <m:e>
                                  <m:sSubSup>
                                    <m:sSubSupPr>
                                      <m:ctrlPr>
                                        <a:rPr lang="fr-FR" i="1">
                                          <a:latin typeface="Cambria Math" panose="02040503050406030204" pitchFamily="18" charset="0"/>
                                        </a:rPr>
                                      </m:ctrlPr>
                                    </m:sSubSupPr>
                                    <m:e>
                                      <m:r>
                                        <a:rPr lang="fr-FR" b="0" i="1">
                                          <a:latin typeface="Cambria Math" panose="02040503050406030204" pitchFamily="18" charset="0"/>
                                        </a:rPr>
                                        <m:t>𝐶𝑃𝑈</m:t>
                                      </m:r>
                                    </m:e>
                                    <m:sub>
                                      <m:sSub>
                                        <m:sSubPr>
                                          <m:ctrlPr>
                                            <a:rPr lang="fr-FR" i="1">
                                              <a:latin typeface="Cambria Math" panose="02040503050406030204" pitchFamily="18" charset="0"/>
                                            </a:rPr>
                                          </m:ctrlPr>
                                        </m:sSubPr>
                                        <m:e>
                                          <m:r>
                                            <a:rPr lang="fr-FR" b="0" i="1">
                                              <a:latin typeface="Cambria Math" panose="02040503050406030204" pitchFamily="18" charset="0"/>
                                            </a:rPr>
                                            <m:t>𝑚𝑠</m:t>
                                          </m:r>
                                        </m:e>
                                        <m:sub>
                                          <m:r>
                                            <a:rPr lang="fr-FR" b="0" i="1">
                                              <a:latin typeface="Cambria Math" panose="02040503050406030204" pitchFamily="18" charset="0"/>
                                            </a:rPr>
                                            <m:t>𝑖</m:t>
                                          </m:r>
                                        </m:sub>
                                      </m:sSub>
                                    </m:sub>
                                    <m:sup>
                                      <m:sSub>
                                        <m:sSubPr>
                                          <m:ctrlPr>
                                            <a:rPr lang="fr-FR" i="1">
                                              <a:latin typeface="Cambria Math" panose="02040503050406030204" pitchFamily="18" charset="0"/>
                                            </a:rPr>
                                          </m:ctrlPr>
                                        </m:sSubPr>
                                        <m:e>
                                          <m:r>
                                            <a:rPr lang="fr-FR" b="0" i="1">
                                              <a:latin typeface="Cambria Math" panose="02040503050406030204" pitchFamily="18" charset="0"/>
                                            </a:rPr>
                                            <m:t>𝑃</m:t>
                                          </m:r>
                                        </m:e>
                                        <m:sub>
                                          <m:r>
                                            <a:rPr lang="fr-FR" b="0" i="1">
                                              <a:latin typeface="Cambria Math" panose="02040503050406030204" pitchFamily="18" charset="0"/>
                                            </a:rPr>
                                            <m:t>𝑗</m:t>
                                          </m:r>
                                        </m:sub>
                                      </m:sSub>
                                    </m:sup>
                                  </m:sSubSup>
                                </m:e>
                              </m:nary>
                            </m:num>
                            <m:den>
                              <m:r>
                                <a:rPr lang="fr-FR" b="0" i="1" smtClean="0">
                                  <a:latin typeface="Cambria Math" panose="02040503050406030204" pitchFamily="18" charset="0"/>
                                  <a:ea typeface="Cambria Math" panose="02040503050406030204" pitchFamily="18" charset="0"/>
                                </a:rPr>
                                <m:t>𝛾</m:t>
                              </m:r>
                            </m:den>
                          </m:f>
                        </m:e>
                      </m:box>
                      <m:r>
                        <a:rPr lang="fr-FR" b="0" i="1" smtClean="0">
                          <a:latin typeface="Cambria Math" panose="02040503050406030204" pitchFamily="18" charset="0"/>
                        </a:rPr>
                        <m:t>|</m:t>
                      </m:r>
                    </m:oMath>
                  </a14:m>
                  <a:r>
                    <a:rPr lang="fr-FR" sz="1600" dirty="0" smtClean="0"/>
                    <a:t>, dont: </a:t>
                  </a:r>
                  <a:endParaRPr lang="fr-FR" sz="1600" dirty="0"/>
                </a:p>
                <a:p>
                  <a:endParaRPr lang="fr-FR" dirty="0"/>
                </a:p>
              </p:txBody>
            </p:sp>
          </mc:Choice>
          <mc:Fallback>
            <p:sp>
              <p:nvSpPr>
                <p:cNvPr id="47" name="ZoneTexte 46"/>
                <p:cNvSpPr txBox="1">
                  <a:spLocks noRot="1" noChangeAspect="1" noMove="1" noResize="1" noEditPoints="1" noAdjustHandles="1" noChangeArrowheads="1" noChangeShapeType="1" noTextEdit="1"/>
                </p:cNvSpPr>
                <p:nvPr/>
              </p:nvSpPr>
              <p:spPr>
                <a:xfrm>
                  <a:off x="7392144" y="886870"/>
                  <a:ext cx="3744416" cy="899542"/>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48" name="ZoneTexte 47"/>
                <p:cNvSpPr txBox="1"/>
                <p:nvPr/>
              </p:nvSpPr>
              <p:spPr>
                <a:xfrm>
                  <a:off x="1797454" y="1494397"/>
                  <a:ext cx="10365967" cy="338554"/>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r>
                        <a:rPr lang="fr-FR" sz="1400" i="1">
                          <a:latin typeface="Cambria Math" panose="02040503050406030204" pitchFamily="18" charset="0"/>
                          <a:ea typeface="Cambria Math" panose="02040503050406030204" pitchFamily="18" charset="0"/>
                        </a:rPr>
                        <m:t>𝛾</m:t>
                      </m:r>
                    </m:oMath>
                  </a14:m>
                  <a:r>
                    <a:rPr lang="fr-FR" sz="1400" dirty="0" smtClean="0"/>
                    <a:t>: </a:t>
                  </a:r>
                  <a:r>
                    <a:rPr lang="fr-FR" sz="1600" dirty="0" smtClean="0"/>
                    <a:t>représente </a:t>
                  </a:r>
                  <a:r>
                    <a:rPr lang="fr-FR" sz="1600" dirty="0"/>
                    <a:t>le seuil maximal d’utilisation de CPU (Threshold</a:t>
                  </a:r>
                  <a:r>
                    <a:rPr lang="fr-FR" sz="1600" dirty="0" smtClean="0"/>
                    <a:t>).</a:t>
                  </a:r>
                  <a:endParaRPr lang="fr-FR" sz="1200" dirty="0"/>
                </a:p>
              </p:txBody>
            </p:sp>
          </mc:Choice>
          <mc:Fallback>
            <p:sp>
              <p:nvSpPr>
                <p:cNvPr id="48" name="ZoneTexte 47"/>
                <p:cNvSpPr txBox="1">
                  <a:spLocks noRot="1" noChangeAspect="1" noMove="1" noResize="1" noEditPoints="1" noAdjustHandles="1" noChangeArrowheads="1" noChangeShapeType="1" noTextEdit="1"/>
                </p:cNvSpPr>
                <p:nvPr/>
              </p:nvSpPr>
              <p:spPr>
                <a:xfrm>
                  <a:off x="1797454" y="1494397"/>
                  <a:ext cx="10365967" cy="338554"/>
                </a:xfrm>
                <a:prstGeom prst="rect">
                  <a:avLst/>
                </a:prstGeom>
                <a:blipFill>
                  <a:blip r:embed="rId7"/>
                  <a:stretch>
                    <a:fillRect l="-118" t="-5357" b="-21429"/>
                  </a:stretch>
                </a:blipFill>
              </p:spPr>
              <p:txBody>
                <a:bodyPr/>
                <a:lstStyle/>
                <a:p>
                  <a:r>
                    <a:rPr lang="fr-FR">
                      <a:noFill/>
                    </a:rPr>
                    <a:t> </a:t>
                  </a:r>
                </a:p>
              </p:txBody>
            </p:sp>
          </mc:Fallback>
        </mc:AlternateContent>
      </p:grpSp>
      <mc:AlternateContent xmlns:mc="http://schemas.openxmlformats.org/markup-compatibility/2006">
        <mc:Choice xmlns="" xmlns:a14="http://schemas.microsoft.com/office/drawing/2010/main" Requires="a14">
          <p:sp>
            <p:nvSpPr>
              <p:cNvPr id="49" name="ZoneTexte 48"/>
              <p:cNvSpPr txBox="1"/>
              <p:nvPr/>
            </p:nvSpPr>
            <p:spPr>
              <a:xfrm>
                <a:off x="1392316" y="1988170"/>
                <a:ext cx="10365967" cy="446917"/>
              </a:xfrm>
              <a:prstGeom prst="rect">
                <a:avLst/>
              </a:prstGeom>
              <a:noFill/>
            </p:spPr>
            <p:txBody>
              <a:bodyPr wrap="square" rtlCol="0">
                <a:spAutoFit/>
              </a:bodyPr>
              <a:lstStyle/>
              <a:p>
                <a:pPr marL="285750" indent="-285750">
                  <a:buFont typeface="Wingdings" panose="05000000000000000000" pitchFamily="2" charset="2"/>
                  <a:buChar char="ü"/>
                </a:pPr>
                <a14:m>
                  <m:oMath xmlns:m="http://schemas.openxmlformats.org/officeDocument/2006/math">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𝐿</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Sub>
                  </m:oMath>
                </a14:m>
                <a:r>
                  <a:rPr lang="fr-FR" sz="1600" dirty="0" smtClean="0"/>
                  <a:t/>
                </a:r>
                <a:r>
                  <a:rPr lang="fr-FR" sz="1600" dirty="0"/>
                  <a:t>: </a:t>
                </a:r>
                <a:r>
                  <a:rPr lang="fr-FR" sz="1600" dirty="0" smtClean="0"/>
                  <a:t>représente </a:t>
                </a:r>
                <a:r>
                  <a:rPr lang="fr-FR" sz="1600" dirty="0"/>
                  <a:t>le nombre de fois que </a:t>
                </a:r>
                <a14:m>
                  <m:oMath xmlns:m="http://schemas.openxmlformats.org/officeDocument/2006/math">
                    <m:sSubSup>
                      <m:sSubSupPr>
                        <m:ctrlPr>
                          <a:rPr lang="fr-FR" sz="1600" i="1">
                            <a:latin typeface="Cambria Math" panose="02040503050406030204" pitchFamily="18" charset="0"/>
                          </a:rPr>
                        </m:ctrlPr>
                      </m:sSubSupPr>
                      <m:e>
                        <m:r>
                          <a:rPr lang="fr-FR" sz="1600" i="1">
                            <a:latin typeface="Cambria Math" panose="02040503050406030204" pitchFamily="18" charset="0"/>
                          </a:rPr>
                          <m:t>𝐶𝑃𝑈</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up>
                        <m:sSub>
                          <m:sSubPr>
                            <m:ctrlPr>
                              <a:rPr lang="fr-FR" sz="1600" i="1">
                                <a:latin typeface="Cambria Math" panose="02040503050406030204" pitchFamily="18" charset="0"/>
                              </a:rPr>
                            </m:ctrlPr>
                          </m:sSubPr>
                          <m:e>
                            <m:r>
                              <a:rPr lang="fr-FR" sz="1600" i="1">
                                <a:latin typeface="Cambria Math" panose="02040503050406030204" pitchFamily="18" charset="0"/>
                              </a:rPr>
                              <m:t>𝑃</m:t>
                            </m:r>
                          </m:e>
                          <m:sub>
                            <m:r>
                              <a:rPr lang="fr-FR" sz="1600" i="1">
                                <a:latin typeface="Cambria Math" panose="02040503050406030204" pitchFamily="18" charset="0"/>
                              </a:rPr>
                              <m:t>𝑗</m:t>
                            </m:r>
                          </m:sub>
                        </m:sSub>
                      </m:sup>
                    </m:sSubSup>
                  </m:oMath>
                </a14:m>
                <a:r>
                  <a:rPr lang="fr-FR" sz="1600" dirty="0" smtClean="0"/>
                  <a:t/>
                </a:r>
                <a:r>
                  <a:rPr lang="fr-FR" sz="1600" dirty="0"/>
                  <a:t>arrive ou </a:t>
                </a:r>
                <a:r>
                  <a:rPr lang="fr-FR" sz="1600" dirty="0" smtClean="0"/>
                  <a:t>dépasse le </a:t>
                </a:r>
                <a:r>
                  <a:rPr lang="fr-FR" sz="1600" dirty="0"/>
                  <a:t>seuil </a:t>
                </a:r>
                <a14:m>
                  <m:oMath xmlns:m="http://schemas.openxmlformats.org/officeDocument/2006/math">
                    <m:r>
                      <a:rPr lang="fr-FR" sz="1600" i="1">
                        <a:latin typeface="Cambria Math" panose="02040503050406030204" pitchFamily="18" charset="0"/>
                        <a:ea typeface="Cambria Math" panose="02040503050406030204" pitchFamily="18" charset="0"/>
                      </a:rPr>
                      <m:t>𝛾</m:t>
                    </m:r>
                  </m:oMath>
                </a14:m>
                <a:r>
                  <a:rPr lang="el-GR" sz="1600" dirty="0" smtClean="0"/>
                  <a:t>.</a:t>
                </a:r>
                <a:endParaRPr lang="fr-FR" sz="1600" dirty="0"/>
              </a:p>
            </p:txBody>
          </p:sp>
        </mc:Choice>
        <mc:Fallback>
          <p:sp>
            <p:nvSpPr>
              <p:cNvPr id="49" name="ZoneTexte 48"/>
              <p:cNvSpPr txBox="1">
                <a:spLocks noRot="1" noChangeAspect="1" noMove="1" noResize="1" noEditPoints="1" noAdjustHandles="1" noChangeArrowheads="1" noChangeShapeType="1" noTextEdit="1"/>
              </p:cNvSpPr>
              <p:nvPr/>
            </p:nvSpPr>
            <p:spPr>
              <a:xfrm>
                <a:off x="1392316" y="1988170"/>
                <a:ext cx="10365967" cy="446917"/>
              </a:xfrm>
              <a:prstGeom prst="rect">
                <a:avLst/>
              </a:prstGeom>
              <a:blipFill>
                <a:blip r:embed="rId8"/>
                <a:stretch>
                  <a:fillRect l="-235" b="-8219"/>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0" name="ZoneTexte 49"/>
              <p:cNvSpPr txBox="1"/>
              <p:nvPr/>
            </p:nvSpPr>
            <p:spPr>
              <a:xfrm>
                <a:off x="1392316" y="2481796"/>
                <a:ext cx="10365967" cy="338554"/>
              </a:xfrm>
              <a:prstGeom prst="rect">
                <a:avLst/>
              </a:prstGeom>
              <a:noFill/>
            </p:spPr>
            <p:txBody>
              <a:bodyPr wrap="square" rtlCol="0">
                <a:spAutoFit/>
              </a:bodyPr>
              <a:lstStyle/>
              <a:p>
                <a:pPr marL="285750" indent="-285750">
                  <a:buFont typeface="Wingdings" panose="05000000000000000000" pitchFamily="2" charset="2"/>
                  <a:buChar char="ü"/>
                </a:pPr>
                <a14:m>
                  <m:oMath xmlns:m="http://schemas.openxmlformats.org/officeDocument/2006/math">
                    <m:r>
                      <a:rPr lang="fr-FR" sz="1600" i="1" smtClean="0">
                        <a:latin typeface="Cambria Math" panose="02040503050406030204" pitchFamily="18" charset="0"/>
                        <a:ea typeface="Cambria Math" panose="02040503050406030204" pitchFamily="18" charset="0"/>
                      </a:rPr>
                      <m:t>𝜃</m:t>
                    </m:r>
                  </m:oMath>
                </a14:m>
                <a:r>
                  <a:rPr lang="fr-FR" sz="1600" dirty="0" smtClean="0"/>
                  <a:t/>
                </a:r>
                <a:r>
                  <a:rPr lang="fr-FR" sz="1600" dirty="0"/>
                  <a:t>: </a:t>
                </a:r>
                <a:r>
                  <a:rPr lang="fr-FR" sz="1600" dirty="0" smtClean="0"/>
                  <a:t>représente </a:t>
                </a:r>
                <a:r>
                  <a:rPr lang="fr-FR" sz="1600" dirty="0"/>
                  <a:t>le seuil de confiance de </a:t>
                </a:r>
                <a:r>
                  <a:rPr lang="fr-FR" sz="1600" dirty="0" smtClean="0"/>
                  <a:t>prédiction</a:t>
                </a:r>
                <a:r>
                  <a:rPr lang="el-GR" sz="1600" dirty="0" smtClean="0"/>
                  <a:t>.</a:t>
                </a:r>
                <a:endParaRPr lang="fr-FR" sz="1600" dirty="0"/>
              </a:p>
            </p:txBody>
          </p:sp>
        </mc:Choice>
        <mc:Fallback>
          <p:sp>
            <p:nvSpPr>
              <p:cNvPr id="50" name="ZoneTexte 49"/>
              <p:cNvSpPr txBox="1">
                <a:spLocks noRot="1" noChangeAspect="1" noMove="1" noResize="1" noEditPoints="1" noAdjustHandles="1" noChangeArrowheads="1" noChangeShapeType="1" noTextEdit="1"/>
              </p:cNvSpPr>
              <p:nvPr/>
            </p:nvSpPr>
            <p:spPr>
              <a:xfrm>
                <a:off x="1392316" y="2481796"/>
                <a:ext cx="10365967" cy="338554"/>
              </a:xfrm>
              <a:prstGeom prst="rect">
                <a:avLst/>
              </a:prstGeom>
              <a:blipFill>
                <a:blip r:embed="rId9"/>
                <a:stretch>
                  <a:fillRect l="-235" t="-5357" b="-21429"/>
                </a:stretch>
              </a:blipFill>
            </p:spPr>
            <p:txBody>
              <a:bodyPr/>
              <a:lstStyle/>
              <a:p>
                <a:r>
                  <a:rPr lang="fr-FR">
                    <a:noFill/>
                  </a:rPr>
                  <a:t> </a:t>
                </a:r>
              </a:p>
            </p:txBody>
          </p:sp>
        </mc:Fallback>
      </mc:AlternateContent>
      <p:grpSp>
        <p:nvGrpSpPr>
          <p:cNvPr id="5" name="Groupe 4"/>
          <p:cNvGrpSpPr/>
          <p:nvPr/>
        </p:nvGrpSpPr>
        <p:grpSpPr>
          <a:xfrm>
            <a:off x="1391994" y="2867059"/>
            <a:ext cx="10761534" cy="1006464"/>
            <a:chOff x="1391994" y="2867059"/>
            <a:chExt cx="10761534" cy="1006464"/>
          </a:xfrm>
        </p:grpSpPr>
        <mc:AlternateContent xmlns:mc="http://schemas.openxmlformats.org/markup-compatibility/2006">
          <mc:Choice xmlns="" xmlns:a14="http://schemas.microsoft.com/office/drawing/2010/main" Requires="a14">
            <p:sp>
              <p:nvSpPr>
                <p:cNvPr id="51" name="ZoneTexte 50"/>
                <p:cNvSpPr txBox="1"/>
                <p:nvPr/>
              </p:nvSpPr>
              <p:spPr>
                <a:xfrm>
                  <a:off x="1391994" y="2867059"/>
                  <a:ext cx="10365967" cy="387414"/>
                </a:xfrm>
                <a:prstGeom prst="rect">
                  <a:avLst/>
                </a:prstGeom>
                <a:noFill/>
              </p:spPr>
              <p:txBody>
                <a:bodyPr wrap="square" rtlCol="0">
                  <a:spAutoFit/>
                </a:bodyPr>
                <a:lstStyle/>
                <a:p>
                  <a:pPr marL="285750" indent="-285750">
                    <a:buFont typeface="Wingdings" panose="05000000000000000000" pitchFamily="2" charset="2"/>
                    <a:buChar char="ü"/>
                  </a:pPr>
                  <a14:m>
                    <m:oMath xmlns:m="http://schemas.openxmlformats.org/officeDocument/2006/math">
                      <m:sSubSup>
                        <m:sSubSupPr>
                          <m:ctrlPr>
                            <a:rPr lang="fr-FR" sz="1600" i="1">
                              <a:latin typeface="Cambria Math" panose="02040503050406030204" pitchFamily="18" charset="0"/>
                            </a:rPr>
                          </m:ctrlPr>
                        </m:sSubSupPr>
                        <m:e>
                          <m:r>
                            <a:rPr lang="fr-FR" sz="1600" i="1">
                              <a:latin typeface="Cambria Math" panose="02040503050406030204" pitchFamily="18" charset="0"/>
                            </a:rPr>
                            <m:t>𝑆𝑐𝑎𝑙𝑒</m:t>
                          </m:r>
                        </m:e>
                        <m:sub>
                          <m:r>
                            <a:rPr lang="fr-FR" sz="1600" i="1">
                              <a:latin typeface="Cambria Math" panose="02040503050406030204" pitchFamily="18" charset="0"/>
                            </a:rPr>
                            <m:t>𝐷</m:t>
                          </m:r>
                        </m:sub>
                        <m:sup>
                          <m:sSub>
                            <m:sSubPr>
                              <m:ctrlPr>
                                <a:rPr lang="fr-FR" sz="1600" i="1">
                                  <a:latin typeface="Cambria Math" panose="02040503050406030204" pitchFamily="18" charset="0"/>
                                </a:rPr>
                              </m:ctrlPr>
                            </m:sSubPr>
                            <m:e>
                              <m:r>
                                <a:rPr lang="fr-FR" sz="1600" i="1">
                                  <a:latin typeface="Cambria Math" panose="02040503050406030204" pitchFamily="18" charset="0"/>
                                </a:rPr>
                                <m:t>𝑇</m:t>
                              </m:r>
                            </m:e>
                            <m:sub>
                              <m:r>
                                <a:rPr lang="fr-FR" sz="1600" i="1">
                                  <a:latin typeface="Cambria Math" panose="02040503050406030204" pitchFamily="18" charset="0"/>
                                </a:rPr>
                                <m:t>𝑠</m:t>
                              </m:r>
                            </m:sub>
                          </m:sSub>
                        </m:sup>
                      </m:sSubSup>
                    </m:oMath>
                  </a14:m>
                  <a:r>
                    <a:rPr lang="fr-FR" sz="1600" dirty="0"/>
                    <a:t>: permet de détecter si le nombre de prédiction de dépassement du seuil γ, atteint le seuil </a:t>
                  </a:r>
                  <a14:m>
                    <m:oMath xmlns:m="http://schemas.openxmlformats.org/officeDocument/2006/math">
                      <m:r>
                        <a:rPr lang="fr-FR" sz="1600" i="1">
                          <a:latin typeface="Cambria Math" panose="02040503050406030204" pitchFamily="18" charset="0"/>
                          <a:ea typeface="Cambria Math" panose="02040503050406030204" pitchFamily="18" charset="0"/>
                        </a:rPr>
                        <m:t>𝜃</m:t>
                      </m:r>
                    </m:oMath>
                  </a14:m>
                  <a:r>
                    <a:rPr lang="fr-FR" sz="1600" dirty="0"/>
                    <a:t>. </a:t>
                  </a:r>
                  <a:endParaRPr lang="fr-FR" sz="1100" dirty="0"/>
                </a:p>
              </p:txBody>
            </p:sp>
          </mc:Choice>
          <mc:Fallback>
            <p:sp>
              <p:nvSpPr>
                <p:cNvPr id="51" name="ZoneTexte 50"/>
                <p:cNvSpPr txBox="1">
                  <a:spLocks noRot="1" noChangeAspect="1" noMove="1" noResize="1" noEditPoints="1" noAdjustHandles="1" noChangeArrowheads="1" noChangeShapeType="1" noTextEdit="1"/>
                </p:cNvSpPr>
                <p:nvPr/>
              </p:nvSpPr>
              <p:spPr>
                <a:xfrm>
                  <a:off x="1391994" y="2867059"/>
                  <a:ext cx="10365967" cy="387414"/>
                </a:xfrm>
                <a:prstGeom prst="rect">
                  <a:avLst/>
                </a:prstGeom>
                <a:blipFill>
                  <a:blip r:embed="rId10"/>
                  <a:stretch>
                    <a:fillRect l="-235" b="-17188"/>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3" name="ZoneTexte 52"/>
                <p:cNvSpPr txBox="1"/>
                <p:nvPr/>
              </p:nvSpPr>
              <p:spPr>
                <a:xfrm>
                  <a:off x="1787561" y="3300609"/>
                  <a:ext cx="10365967" cy="572914"/>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sSubSup>
                        <m:sSubSupPr>
                          <m:ctrlPr>
                            <a:rPr lang="fr-FR" sz="1400" i="1" smtClean="0">
                              <a:latin typeface="Cambria Math" panose="02040503050406030204" pitchFamily="18" charset="0"/>
                            </a:rPr>
                          </m:ctrlPr>
                        </m:sSubSupPr>
                        <m:e>
                          <m:r>
                            <a:rPr lang="fr-FR" sz="1400" i="1">
                              <a:latin typeface="Cambria Math" panose="02040503050406030204" pitchFamily="18" charset="0"/>
                            </a:rPr>
                            <m:t>𝑆𝑐𝑎𝑙𝑒</m:t>
                          </m:r>
                        </m:e>
                        <m:sub>
                          <m:r>
                            <a:rPr lang="fr-FR" sz="1400" i="1">
                              <a:latin typeface="Cambria Math" panose="02040503050406030204" pitchFamily="18" charset="0"/>
                            </a:rPr>
                            <m:t>𝐷</m:t>
                          </m:r>
                        </m:sub>
                        <m:sup>
                          <m:sSub>
                            <m:sSubPr>
                              <m:ctrlPr>
                                <a:rPr lang="fr-FR" sz="1400" i="1">
                                  <a:latin typeface="Cambria Math" panose="02040503050406030204" pitchFamily="18" charset="0"/>
                                </a:rPr>
                              </m:ctrlPr>
                            </m:sSubPr>
                            <m:e>
                              <m:r>
                                <a:rPr lang="fr-FR" sz="1400" i="1">
                                  <a:latin typeface="Cambria Math" panose="02040503050406030204" pitchFamily="18" charset="0"/>
                                </a:rPr>
                                <m:t>𝑇</m:t>
                              </m:r>
                            </m:e>
                            <m:sub>
                              <m:r>
                                <a:rPr lang="fr-FR" sz="1400" i="1">
                                  <a:latin typeface="Cambria Math" panose="02040503050406030204" pitchFamily="18" charset="0"/>
                                </a:rPr>
                                <m:t>𝑠</m:t>
                              </m:r>
                            </m:sub>
                          </m:sSub>
                        </m:sup>
                      </m:sSubSup>
                      <m:r>
                        <a:rPr lang="fr-FR" sz="1400" i="1">
                          <a:latin typeface="Cambria Math" panose="02040503050406030204" pitchFamily="18" charset="0"/>
                        </a:rPr>
                        <m:t>=</m:t>
                      </m:r>
                    </m:oMath>
                  </a14:m>
                  <a:r>
                    <a:rPr lang="fr-FR" sz="1400" dirty="0" smtClean="0"/>
                    <a:t/>
                  </a:r>
                  <a14:m>
                    <m:oMath xmlns:m="http://schemas.openxmlformats.org/officeDocument/2006/math">
                      <m:nary>
                        <m:naryPr>
                          <m:chr m:val="∑"/>
                          <m:subHide m:val="on"/>
                          <m:supHide m:val="on"/>
                          <m:ctrlPr>
                            <a:rPr lang="fr-FR" sz="1400" i="1" dirty="0" smtClean="0">
                              <a:latin typeface="Cambria Math" panose="02040503050406030204" pitchFamily="18" charset="0"/>
                            </a:rPr>
                          </m:ctrlPr>
                        </m:naryPr>
                        <m:sub/>
                        <m:sup/>
                        <m:e>
                          <m:d>
                            <m:dPr>
                              <m:ctrlPr>
                                <a:rPr lang="fr-FR" sz="1400" b="0" i="1" dirty="0" smtClean="0">
                                  <a:latin typeface="Cambria Math" panose="02040503050406030204" pitchFamily="18" charset="0"/>
                                </a:rPr>
                              </m:ctrlPr>
                            </m:dPr>
                            <m:e>
                              <m:acc>
                                <m:accPr>
                                  <m:chr m:val="̅"/>
                                  <m:ctrlPr>
                                    <a:rPr lang="fr-FR" sz="1400" i="1">
                                      <a:latin typeface="Cambria Math" panose="02040503050406030204" pitchFamily="18" charset="0"/>
                                    </a:rPr>
                                  </m:ctrlPr>
                                </m:accPr>
                                <m:e>
                                  <m:sSubSup>
                                    <m:sSubSupPr>
                                      <m:ctrlPr>
                                        <a:rPr lang="fr-FR" sz="1400" i="1">
                                          <a:latin typeface="Cambria Math" panose="02040503050406030204" pitchFamily="18" charset="0"/>
                                        </a:rPr>
                                      </m:ctrlPr>
                                    </m:sSubSupPr>
                                    <m:e>
                                      <m:r>
                                        <a:rPr lang="fr-FR" sz="1400" i="1">
                                          <a:latin typeface="Cambria Math" panose="02040503050406030204" pitchFamily="18" charset="0"/>
                                        </a:rPr>
                                        <m:t>𝐶𝑃𝑈</m:t>
                                      </m:r>
                                    </m:e>
                                    <m:sub>
                                      <m:sSub>
                                        <m:sSubPr>
                                          <m:ctrlPr>
                                            <a:rPr lang="fr-FR" sz="1400" i="1">
                                              <a:latin typeface="Cambria Math" panose="02040503050406030204" pitchFamily="18" charset="0"/>
                                            </a:rPr>
                                          </m:ctrlPr>
                                        </m:sSubPr>
                                        <m:e>
                                          <m:r>
                                            <a:rPr lang="fr-FR" sz="1400" i="1">
                                              <a:latin typeface="Cambria Math" panose="02040503050406030204" pitchFamily="18" charset="0"/>
                                            </a:rPr>
                                            <m:t>𝑚𝑠</m:t>
                                          </m:r>
                                        </m:e>
                                        <m:sub>
                                          <m:r>
                                            <a:rPr lang="fr-FR" sz="1400" i="1">
                                              <a:latin typeface="Cambria Math" panose="02040503050406030204" pitchFamily="18" charset="0"/>
                                            </a:rPr>
                                            <m:t>𝑖</m:t>
                                          </m:r>
                                        </m:sub>
                                      </m:sSub>
                                    </m:sub>
                                    <m:sup>
                                      <m:sSub>
                                        <m:sSubPr>
                                          <m:ctrlPr>
                                            <a:rPr lang="fr-FR" sz="1400" i="1">
                                              <a:latin typeface="Cambria Math" panose="02040503050406030204" pitchFamily="18" charset="0"/>
                                            </a:rPr>
                                          </m:ctrlPr>
                                        </m:sSubPr>
                                        <m:e>
                                          <m:r>
                                            <a:rPr lang="fr-FR" sz="1400" i="1">
                                              <a:latin typeface="Cambria Math" panose="02040503050406030204" pitchFamily="18" charset="0"/>
                                            </a:rPr>
                                            <m:t>𝑃</m:t>
                                          </m:r>
                                        </m:e>
                                        <m:sub>
                                          <m:r>
                                            <a:rPr lang="fr-FR" sz="1400" i="1">
                                              <a:latin typeface="Cambria Math" panose="02040503050406030204" pitchFamily="18" charset="0"/>
                                            </a:rPr>
                                            <m:t>𝑗</m:t>
                                          </m:r>
                                        </m:sub>
                                      </m:sSub>
                                    </m:sup>
                                  </m:sSubSup>
                                </m:e>
                              </m:acc>
                              <m:r>
                                <a:rPr lang="fr-FR" sz="1400" b="0" i="1" smtClean="0">
                                  <a:latin typeface="Cambria Math" panose="02040503050406030204" pitchFamily="18" charset="0"/>
                                </a:rPr>
                                <m:t>&gt;</m:t>
                              </m:r>
                              <m:r>
                                <a:rPr lang="fr-FR" sz="1400" i="1">
                                  <a:latin typeface="Cambria Math" panose="02040503050406030204" pitchFamily="18" charset="0"/>
                                  <a:ea typeface="Cambria Math" panose="02040503050406030204" pitchFamily="18" charset="0"/>
                                </a:rPr>
                                <m:t>𝛾</m:t>
                              </m:r>
                            </m:e>
                          </m:d>
                          <m:r>
                            <a:rPr lang="fr-FR" sz="1400" i="1" dirty="0">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𝜃</m:t>
                          </m:r>
                          <m:r>
                            <a:rPr lang="fr-FR" sz="1400" b="0" i="1" smtClean="0">
                              <a:latin typeface="Cambria Math" panose="02040503050406030204" pitchFamily="18" charset="0"/>
                              <a:ea typeface="Cambria Math" panose="02040503050406030204" pitchFamily="18" charset="0"/>
                            </a:rPr>
                            <m:t>= </m:t>
                          </m:r>
                          <m:d>
                            <m:dPr>
                              <m:begChr m:val="{"/>
                              <m:endChr m:val=""/>
                              <m:ctrlPr>
                                <a:rPr lang="fr-FR" sz="1400" b="0" i="1" smtClean="0">
                                  <a:latin typeface="Cambria Math" panose="02040503050406030204" pitchFamily="18" charset="0"/>
                                  <a:ea typeface="Cambria Math" panose="02040503050406030204" pitchFamily="18" charset="0"/>
                                </a:rPr>
                              </m:ctrlPr>
                            </m:dPr>
                            <m:e>
                              <m:eqArr>
                                <m:eqArrPr>
                                  <m:ctrlPr>
                                    <a:rPr lang="fr-FR" sz="1400" b="0" i="1" smtClean="0">
                                      <a:latin typeface="Cambria Math" panose="02040503050406030204" pitchFamily="18" charset="0"/>
                                      <a:ea typeface="Cambria Math" panose="02040503050406030204" pitchFamily="18" charset="0"/>
                                    </a:rPr>
                                  </m:ctrlPr>
                                </m:eqArrPr>
                                <m:e>
                                  <m:r>
                                    <a:rPr lang="fr-FR" sz="1400" b="0" i="1" smtClean="0">
                                      <a:latin typeface="Cambria Math" panose="02040503050406030204" pitchFamily="18" charset="0"/>
                                      <a:ea typeface="Cambria Math" panose="02040503050406030204" pitchFamily="18" charset="0"/>
                                    </a:rPr>
                                    <m:t>1</m:t>
                                  </m:r>
                                </m:e>
                                <m:e>
                                  <m:r>
                                    <a:rPr lang="fr-FR" sz="1400" b="0" i="1" smtClean="0">
                                      <a:latin typeface="Cambria Math" panose="02040503050406030204" pitchFamily="18" charset="0"/>
                                      <a:ea typeface="Cambria Math" panose="02040503050406030204" pitchFamily="18" charset="0"/>
                                    </a:rPr>
                                    <m:t>0</m:t>
                                  </m:r>
                                </m:e>
                              </m:eqArr>
                            </m:e>
                          </m:d>
                        </m:e>
                      </m:nary>
                    </m:oMath>
                  </a14:m>
                  <a:endParaRPr lang="fr-FR" sz="1400" dirty="0"/>
                </a:p>
              </p:txBody>
            </p:sp>
          </mc:Choice>
          <mc:Fallback>
            <p:sp>
              <p:nvSpPr>
                <p:cNvPr id="53" name="ZoneTexte 52"/>
                <p:cNvSpPr txBox="1">
                  <a:spLocks noRot="1" noChangeAspect="1" noMove="1" noResize="1" noEditPoints="1" noAdjustHandles="1" noChangeArrowheads="1" noChangeShapeType="1" noTextEdit="1"/>
                </p:cNvSpPr>
                <p:nvPr/>
              </p:nvSpPr>
              <p:spPr>
                <a:xfrm>
                  <a:off x="1787561" y="3300609"/>
                  <a:ext cx="10365967" cy="572914"/>
                </a:xfrm>
                <a:prstGeom prst="rect">
                  <a:avLst/>
                </a:prstGeom>
                <a:blipFill>
                  <a:blip r:embed="rId11"/>
                  <a:stretch>
                    <a:fillRect l="-59" t="-179787" b="-264894"/>
                  </a:stretch>
                </a:blipFill>
              </p:spPr>
              <p:txBody>
                <a:bodyPr/>
                <a:lstStyle/>
                <a:p>
                  <a:r>
                    <a:rPr lang="fr-FR">
                      <a:noFill/>
                    </a:rPr>
                    <a:t> </a:t>
                  </a:r>
                </a:p>
              </p:txBody>
            </p:sp>
          </mc:Fallback>
        </mc:AlternateContent>
      </p:grpSp>
      <mc:AlternateContent xmlns:mc="http://schemas.openxmlformats.org/markup-compatibility/2006">
        <mc:Choice xmlns="" xmlns:a14="http://schemas.microsoft.com/office/drawing/2010/main" Requires="a14">
          <p:sp>
            <p:nvSpPr>
              <p:cNvPr id="54" name="ZoneTexte 53"/>
              <p:cNvSpPr txBox="1"/>
              <p:nvPr/>
            </p:nvSpPr>
            <p:spPr>
              <a:xfrm>
                <a:off x="1391993" y="3866373"/>
                <a:ext cx="10365967" cy="459998"/>
              </a:xfrm>
              <a:prstGeom prst="rect">
                <a:avLst/>
              </a:prstGeom>
              <a:noFill/>
            </p:spPr>
            <p:txBody>
              <a:bodyPr wrap="square" rtlCol="0">
                <a:spAutoFit/>
              </a:bodyPr>
              <a:lstStyle/>
              <a:p>
                <a:r>
                  <a:rPr lang="fr-FR" sz="2000" b="1" dirty="0" smtClean="0">
                    <a:solidFill>
                      <a:srgbClr val="C00000"/>
                    </a:solidFill>
                  </a:rPr>
                  <a:t>Objectif </a:t>
                </a:r>
                <a:r>
                  <a:rPr lang="fr-FR" sz="2000" dirty="0" smtClean="0">
                    <a:solidFill>
                      <a:srgbClr val="C00000"/>
                    </a:solidFill>
                  </a:rPr>
                  <a:t>:</a:t>
                </a:r>
                <a:r>
                  <a:rPr lang="fr-FR" sz="1600" dirty="0" smtClean="0"/>
                  <a:t/>
                </a:r>
                <a14:m>
                  <m:oMath xmlns:m="http://schemas.openxmlformats.org/officeDocument/2006/math">
                    <m:r>
                      <a:rPr lang="fr-FR" sz="1600" i="1">
                        <a:latin typeface="Cambria Math" panose="02040503050406030204" pitchFamily="18" charset="0"/>
                      </a:rPr>
                      <m:t>𝑀𝑖𝑛</m:t>
                    </m:r>
                    <m:r>
                      <a:rPr lang="fr-FR" sz="1600" i="1">
                        <a:latin typeface="Cambria Math" panose="02040503050406030204" pitchFamily="18" charset="0"/>
                      </a:rPr>
                      <m:t>(</m:t>
                    </m:r>
                    <m:r>
                      <m:rPr>
                        <m:sty m:val="p"/>
                      </m:rPr>
                      <a:rPr lang="el-GR" sz="1600" i="1">
                        <a:latin typeface="Cambria Math" panose="02040503050406030204" pitchFamily="18" charset="0"/>
                        <a:ea typeface="Cambria Math" panose="02040503050406030204" pitchFamily="18" charset="0"/>
                      </a:rPr>
                      <m:t>ψ</m:t>
                    </m:r>
                    <m:r>
                      <a:rPr lang="el-GR" sz="1600" i="1">
                        <a:latin typeface="Cambria Math" panose="02040503050406030204" pitchFamily="18" charset="0"/>
                        <a:ea typeface="Cambria Math" panose="02040503050406030204" pitchFamily="18" charset="0"/>
                      </a:rPr>
                      <m:t>×</m:t>
                    </m:r>
                    <m:nary>
                      <m:naryPr>
                        <m:chr m:val="∑"/>
                        <m:ctrlPr>
                          <a:rPr lang="fr-FR" sz="1600" i="1">
                            <a:latin typeface="Cambria Math" panose="02040503050406030204" pitchFamily="18" charset="0"/>
                          </a:rPr>
                        </m:ctrlPr>
                      </m:naryPr>
                      <m:sub>
                        <m:r>
                          <m:rPr>
                            <m:brk m:alnAt="23"/>
                          </m:rPr>
                          <a:rPr lang="fr-FR" sz="1600" i="1">
                            <a:latin typeface="Cambria Math" panose="02040503050406030204" pitchFamily="18" charset="0"/>
                          </a:rPr>
                          <m:t>𝐽</m:t>
                        </m:r>
                        <m:r>
                          <a:rPr lang="fr-FR" sz="1600" i="1">
                            <a:latin typeface="Cambria Math" panose="02040503050406030204" pitchFamily="18" charset="0"/>
                          </a:rPr>
                          <m:t>=</m:t>
                        </m:r>
                        <m:r>
                          <a:rPr lang="fr-FR" sz="1600" i="1">
                            <a:latin typeface="Cambria Math" panose="02040503050406030204" pitchFamily="18" charset="0"/>
                          </a:rPr>
                          <m:t>1</m:t>
                        </m:r>
                      </m:sub>
                      <m:sup>
                        <m:sSub>
                          <m:sSubPr>
                            <m:ctrlPr>
                              <a:rPr lang="fr-FR" sz="1600" i="1">
                                <a:latin typeface="Cambria Math" panose="02040503050406030204" pitchFamily="18" charset="0"/>
                              </a:rPr>
                            </m:ctrlPr>
                          </m:sSubPr>
                          <m:e>
                            <m:r>
                              <a:rPr lang="fr-FR" sz="1600" i="1">
                                <a:latin typeface="Cambria Math" panose="02040503050406030204" pitchFamily="18" charset="0"/>
                              </a:rPr>
                              <m:t>|</m:t>
                            </m:r>
                            <m:r>
                              <a:rPr lang="fr-FR" sz="1600" i="1">
                                <a:latin typeface="Cambria Math" panose="02040503050406030204" pitchFamily="18" charset="0"/>
                              </a:rPr>
                              <m:t>𝑃</m:t>
                            </m:r>
                          </m:e>
                          <m:sub>
                            <m:r>
                              <a:rPr lang="fr-FR" sz="1600" i="1">
                                <a:latin typeface="Cambria Math" panose="02040503050406030204" pitchFamily="18" charset="0"/>
                              </a:rPr>
                              <m:t>𝑗</m:t>
                            </m:r>
                          </m:sub>
                        </m:sSub>
                        <m:r>
                          <a:rPr lang="fr-FR" sz="1600" i="1">
                            <a:latin typeface="Cambria Math" panose="02040503050406030204" pitchFamily="18" charset="0"/>
                          </a:rPr>
                          <m:t>|</m:t>
                        </m:r>
                      </m:sup>
                      <m:e>
                        <m:sSubSup>
                          <m:sSubSupPr>
                            <m:ctrlPr>
                              <a:rPr lang="fr-FR" sz="1600" i="1">
                                <a:latin typeface="Cambria Math" panose="02040503050406030204" pitchFamily="18" charset="0"/>
                              </a:rPr>
                            </m:ctrlPr>
                          </m:sSubSupPr>
                          <m:e>
                            <m:r>
                              <a:rPr lang="fr-FR" sz="1600" i="1">
                                <a:latin typeface="Cambria Math" panose="02040503050406030204" pitchFamily="18" charset="0"/>
                              </a:rPr>
                              <m:t>𝐶𝑃𝑈</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up>
                            <m:sSub>
                              <m:sSubPr>
                                <m:ctrlPr>
                                  <a:rPr lang="fr-FR" sz="1600" i="1">
                                    <a:latin typeface="Cambria Math" panose="02040503050406030204" pitchFamily="18" charset="0"/>
                                  </a:rPr>
                                </m:ctrlPr>
                              </m:sSubPr>
                              <m:e>
                                <m:r>
                                  <a:rPr lang="fr-FR" sz="1600" i="1">
                                    <a:latin typeface="Cambria Math" panose="02040503050406030204" pitchFamily="18" charset="0"/>
                                  </a:rPr>
                                  <m:t>𝑃</m:t>
                                </m:r>
                              </m:e>
                              <m:sub>
                                <m:r>
                                  <a:rPr lang="fr-FR" sz="1600" i="1">
                                    <a:latin typeface="Cambria Math" panose="02040503050406030204" pitchFamily="18" charset="0"/>
                                  </a:rPr>
                                  <m:t>𝑗</m:t>
                                </m:r>
                              </m:sub>
                            </m:sSub>
                          </m:sup>
                        </m:sSubSup>
                      </m:e>
                    </m:nary>
                    <m:r>
                      <a:rPr lang="fr-FR" sz="1600" i="1">
                        <a:latin typeface="Cambria Math" panose="02040503050406030204" pitchFamily="18" charset="0"/>
                      </a:rPr>
                      <m:t>+ </m:t>
                    </m:r>
                    <m:r>
                      <a:rPr lang="fr-FR" sz="1600" i="1">
                        <a:latin typeface="Cambria Math" panose="02040503050406030204" pitchFamily="18" charset="0"/>
                        <a:ea typeface="Cambria Math" panose="02040503050406030204" pitchFamily="18" charset="0"/>
                      </a:rPr>
                      <m:t>𝛽</m:t>
                    </m:r>
                    <m:r>
                      <a:rPr lang="el-GR" sz="1600" i="1">
                        <a:latin typeface="Cambria Math" panose="02040503050406030204" pitchFamily="18" charset="0"/>
                        <a:ea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𝐿</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Sub>
                    <m:r>
                      <a:rPr lang="fr-FR" sz="1600" i="1">
                        <a:latin typeface="Cambria Math" panose="02040503050406030204" pitchFamily="18" charset="0"/>
                      </a:rPr>
                      <m:t>)</m:t>
                    </m:r>
                  </m:oMath>
                </a14:m>
                <a:endParaRPr lang="fr-FR" sz="1600" dirty="0"/>
              </a:p>
            </p:txBody>
          </p:sp>
        </mc:Choice>
        <mc:Fallback>
          <p:sp>
            <p:nvSpPr>
              <p:cNvPr id="54" name="ZoneTexte 53"/>
              <p:cNvSpPr txBox="1">
                <a:spLocks noRot="1" noChangeAspect="1" noMove="1" noResize="1" noEditPoints="1" noAdjustHandles="1" noChangeArrowheads="1" noChangeShapeType="1" noTextEdit="1"/>
              </p:cNvSpPr>
              <p:nvPr/>
            </p:nvSpPr>
            <p:spPr>
              <a:xfrm>
                <a:off x="1391993" y="3866373"/>
                <a:ext cx="10365967" cy="459998"/>
              </a:xfrm>
              <a:prstGeom prst="rect">
                <a:avLst/>
              </a:prstGeom>
              <a:blipFill>
                <a:blip r:embed="rId12"/>
                <a:stretch>
                  <a:fillRect l="-588" t="-63158" b="-114474"/>
                </a:stretch>
              </a:blipFill>
            </p:spPr>
            <p:txBody>
              <a:bodyPr/>
              <a:lstStyle/>
              <a:p>
                <a:r>
                  <a:rPr lang="fr-FR">
                    <a:noFill/>
                  </a:rPr>
                  <a:t> </a:t>
                </a:r>
              </a:p>
            </p:txBody>
          </p:sp>
        </mc:Fallback>
      </mc:AlternateContent>
      <p:sp>
        <p:nvSpPr>
          <p:cNvPr id="56" name="ZoneTexte 55"/>
          <p:cNvSpPr txBox="1"/>
          <p:nvPr/>
        </p:nvSpPr>
        <p:spPr>
          <a:xfrm>
            <a:off x="1391993" y="4395014"/>
            <a:ext cx="10365967" cy="400110"/>
          </a:xfrm>
          <a:prstGeom prst="rect">
            <a:avLst/>
          </a:prstGeom>
          <a:noFill/>
        </p:spPr>
        <p:txBody>
          <a:bodyPr wrap="square" rtlCol="0">
            <a:spAutoFit/>
          </a:bodyPr>
          <a:lstStyle/>
          <a:p>
            <a:r>
              <a:rPr lang="fr-FR" sz="2000" b="1" dirty="0" smtClean="0">
                <a:solidFill>
                  <a:srgbClr val="C00000"/>
                </a:solidFill>
              </a:rPr>
              <a:t>Contraintes: </a:t>
            </a:r>
            <a:endParaRPr lang="fr-FR" sz="2000" b="1" dirty="0">
              <a:solidFill>
                <a:srgbClr val="C00000"/>
              </a:solidFill>
            </a:endParaRPr>
          </a:p>
        </p:txBody>
      </p:sp>
      <mc:AlternateContent xmlns:mc="http://schemas.openxmlformats.org/markup-compatibility/2006">
        <mc:Choice xmlns="" xmlns:a14="http://schemas.microsoft.com/office/drawing/2010/main" Requires="a14">
          <p:sp>
            <p:nvSpPr>
              <p:cNvPr id="57" name="ZoneTexte 56"/>
              <p:cNvSpPr txBox="1"/>
              <p:nvPr/>
            </p:nvSpPr>
            <p:spPr>
              <a:xfrm>
                <a:off x="1704217" y="4762583"/>
                <a:ext cx="10365967" cy="410818"/>
              </a:xfrm>
              <a:prstGeom prst="rect">
                <a:avLst/>
              </a:prstGeom>
              <a:noFill/>
            </p:spPr>
            <p:txBody>
              <a:bodyPr wrap="square" rtlCol="0">
                <a:spAutoFit/>
              </a:bodyPr>
              <a:lstStyle/>
              <a:p>
                <a:pPr marL="285750" indent="-285750">
                  <a:buFont typeface="Wingdings" panose="05000000000000000000" pitchFamily="2" charset="2"/>
                  <a:buChar char="ü"/>
                </a:pPr>
                <a14:m>
                  <m:oMath xmlns:m="http://schemas.openxmlformats.org/officeDocument/2006/math">
                    <m:r>
                      <m:rPr>
                        <m:nor/>
                      </m:rPr>
                      <a:rPr lang="fr-FR" sz="1600" b="0" i="0" smtClean="0"/>
                      <m:t> </m:t>
                    </m:r>
                    <m:r>
                      <m:rPr>
                        <m:nor/>
                      </m:rPr>
                      <a:rPr lang="fr-FR" sz="1600" smtClean="0"/>
                      <m:t>Limitations</m:t>
                    </m:r>
                    <m:r>
                      <m:rPr>
                        <m:nor/>
                      </m:rPr>
                      <a:rPr lang="fr-FR" sz="1600" smtClean="0"/>
                      <m:t> </m:t>
                    </m:r>
                    <m:r>
                      <m:rPr>
                        <m:nor/>
                      </m:rPr>
                      <a:rPr lang="fr-FR" sz="1600" smtClean="0"/>
                      <m:t>de</m:t>
                    </m:r>
                    <m:r>
                      <m:rPr>
                        <m:nor/>
                      </m:rPr>
                      <a:rPr lang="fr-FR" sz="1600" smtClean="0"/>
                      <m:t> </m:t>
                    </m:r>
                    <m:r>
                      <m:rPr>
                        <m:nor/>
                      </m:rPr>
                      <a:rPr lang="fr-FR" sz="1600" smtClean="0"/>
                      <m:t>nombre</m:t>
                    </m:r>
                    <m:r>
                      <m:rPr>
                        <m:nor/>
                      </m:rPr>
                      <a:rPr lang="fr-FR" sz="1600" smtClean="0"/>
                      <m:t> </m:t>
                    </m:r>
                    <m:r>
                      <m:rPr>
                        <m:nor/>
                      </m:rPr>
                      <a:rPr lang="fr-FR" sz="1600" smtClean="0"/>
                      <m:t>de</m:t>
                    </m:r>
                    <m:r>
                      <m:rPr>
                        <m:nor/>
                      </m:rPr>
                      <a:rPr lang="fr-FR" sz="1600" smtClean="0"/>
                      <m:t> </m:t>
                    </m:r>
                    <m:r>
                      <m:rPr>
                        <m:nor/>
                      </m:rPr>
                      <a:rPr lang="fr-FR" sz="1600" smtClean="0"/>
                      <m:t>replicas</m:t>
                    </m:r>
                    <m:r>
                      <m:rPr>
                        <m:nor/>
                      </m:rPr>
                      <a:rPr lang="fr-FR" sz="1600" b="0" i="0" smtClean="0"/>
                      <m:t>:</m:t>
                    </m:r>
                    <m:sSubSup>
                      <m:sSubSupPr>
                        <m:ctrlPr>
                          <a:rPr lang="fr-FR" sz="1600" i="1">
                            <a:latin typeface="Cambria Math" panose="02040503050406030204" pitchFamily="18" charset="0"/>
                          </a:rPr>
                        </m:ctrlPr>
                      </m:sSubSupPr>
                      <m:e>
                        <m:r>
                          <a:rPr lang="fr-FR" sz="1600" b="0" i="1" smtClean="0">
                            <a:latin typeface="Cambria Math" panose="02040503050406030204" pitchFamily="18" charset="0"/>
                          </a:rPr>
                          <m:t> </m:t>
                        </m:r>
                        <m:r>
                          <a:rPr lang="fr-FR" sz="1600" i="1">
                            <a:latin typeface="Cambria Math" panose="02040503050406030204" pitchFamily="18" charset="0"/>
                          </a:rPr>
                          <m:t>𝑅</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up>
                        <m:sSub>
                          <m:sSubPr>
                            <m:ctrlPr>
                              <a:rPr lang="fr-FR" sz="1600" i="1">
                                <a:latin typeface="Cambria Math" panose="02040503050406030204" pitchFamily="18" charset="0"/>
                              </a:rPr>
                            </m:ctrlPr>
                          </m:sSubPr>
                          <m:e>
                            <m:r>
                              <a:rPr lang="fr-FR" sz="1600" i="1">
                                <a:latin typeface="Cambria Math" panose="02040503050406030204" pitchFamily="18" charset="0"/>
                              </a:rPr>
                              <m:t>𝑇</m:t>
                            </m:r>
                          </m:e>
                          <m:sub>
                            <m:r>
                              <a:rPr lang="fr-FR" sz="1600" i="1">
                                <a:latin typeface="Cambria Math" panose="02040503050406030204" pitchFamily="18" charset="0"/>
                              </a:rPr>
                              <m:t>𝑠</m:t>
                            </m:r>
                          </m:sub>
                        </m:sSub>
                      </m:sup>
                    </m:sSubSup>
                    <m:r>
                      <a:rPr lang="fr-FR" sz="1600" b="0" i="1" smtClean="0">
                        <a:latin typeface="Cambria Math" panose="02040503050406030204" pitchFamily="18" charset="0"/>
                      </a:rPr>
                      <m:t>&lt; </m:t>
                    </m:r>
                    <m:r>
                      <a:rPr lang="fr-FR" sz="1600" b="0" i="1" smtClean="0">
                        <a:latin typeface="Cambria Math" panose="02040503050406030204" pitchFamily="18" charset="0"/>
                        <a:ea typeface="Cambria Math" panose="02040503050406030204" pitchFamily="18" charset="0"/>
                      </a:rPr>
                      <m:t>𝜔</m:t>
                    </m:r>
                  </m:oMath>
                </a14:m>
                <a:endParaRPr lang="fr-FR" sz="1600" dirty="0"/>
              </a:p>
            </p:txBody>
          </p:sp>
        </mc:Choice>
        <mc:Fallback>
          <p:sp>
            <p:nvSpPr>
              <p:cNvPr id="57" name="ZoneTexte 56"/>
              <p:cNvSpPr txBox="1">
                <a:spLocks noRot="1" noChangeAspect="1" noMove="1" noResize="1" noEditPoints="1" noAdjustHandles="1" noChangeArrowheads="1" noChangeShapeType="1" noTextEdit="1"/>
              </p:cNvSpPr>
              <p:nvPr/>
            </p:nvSpPr>
            <p:spPr>
              <a:xfrm>
                <a:off x="1704217" y="4762583"/>
                <a:ext cx="10365967" cy="410818"/>
              </a:xfrm>
              <a:prstGeom prst="rect">
                <a:avLst/>
              </a:prstGeom>
              <a:blipFill>
                <a:blip r:embed="rId13"/>
                <a:stretch>
                  <a:fillRect l="-235" b="-5882"/>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8" name="ZoneTexte 57"/>
              <p:cNvSpPr txBox="1"/>
              <p:nvPr/>
            </p:nvSpPr>
            <p:spPr>
              <a:xfrm>
                <a:off x="1704217" y="5169780"/>
                <a:ext cx="10365967" cy="405047"/>
              </a:xfrm>
              <a:prstGeom prst="rect">
                <a:avLst/>
              </a:prstGeom>
              <a:noFill/>
            </p:spPr>
            <p:txBody>
              <a:bodyPr wrap="square" rtlCol="0">
                <a:spAutoFit/>
              </a:bodyPr>
              <a:lstStyle/>
              <a:p>
                <a:pPr marL="342900" indent="-342900">
                  <a:buFont typeface="Wingdings" panose="05000000000000000000" pitchFamily="2" charset="2"/>
                  <a:buChar char="ü"/>
                </a:pPr>
                <a14:m>
                  <m:oMath xmlns:m="http://schemas.openxmlformats.org/officeDocument/2006/math">
                    <m:r>
                      <m:rPr>
                        <m:nor/>
                      </m:rPr>
                      <a:rPr lang="fr-FR" sz="1600" smtClean="0"/>
                      <m:t>Chevauchement</m:t>
                    </m:r>
                  </m:oMath>
                </a14:m>
                <a:r>
                  <a:rPr lang="fr-FR" sz="1600" dirty="0" smtClean="0"/>
                  <a:t> : </a:t>
                </a:r>
                <a14:m>
                  <m:oMath xmlns:m="http://schemas.openxmlformats.org/officeDocument/2006/math">
                    <m:sSub>
                      <m:sSubPr>
                        <m:ctrlPr>
                          <a:rPr lang="fr-FR" sz="1600" i="1">
                            <a:latin typeface="Cambria Math" panose="02040503050406030204" pitchFamily="18" charset="0"/>
                          </a:rPr>
                        </m:ctrlPr>
                      </m:sSubPr>
                      <m:e>
                        <m:r>
                          <a:rPr lang="fr-FR" sz="1600" b="0" i="1" smtClean="0">
                            <a:latin typeface="Cambria Math" panose="02040503050406030204" pitchFamily="18" charset="0"/>
                          </a:rPr>
                          <m:t>𝑃</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Sub>
                    <m:r>
                      <a:rPr lang="fr-FR" sz="1600" i="1" smtClean="0">
                        <a:latin typeface="Cambria Math" panose="02040503050406030204" pitchFamily="18" charset="0"/>
                        <a:ea typeface="Cambria Math" panose="02040503050406030204" pitchFamily="18" charset="0"/>
                      </a:rPr>
                      <m:t>∩</m:t>
                    </m:r>
                    <m:sSub>
                      <m:sSubPr>
                        <m:ctrlPr>
                          <a:rPr lang="fr-FR" sz="1600" i="1">
                            <a:latin typeface="Cambria Math" panose="02040503050406030204" pitchFamily="18" charset="0"/>
                          </a:rPr>
                        </m:ctrlPr>
                      </m:sSubPr>
                      <m:e>
                        <m:r>
                          <a:rPr lang="fr-FR" sz="1600" b="0" i="1" smtClean="0">
                            <a:latin typeface="Cambria Math" panose="02040503050406030204" pitchFamily="18" charset="0"/>
                          </a:rPr>
                          <m:t>𝑃</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b="0" i="1" smtClean="0">
                                <a:latin typeface="Cambria Math" panose="02040503050406030204" pitchFamily="18" charset="0"/>
                              </a:rPr>
                              <m:t>𝑗</m:t>
                            </m:r>
                          </m:sub>
                        </m:sSub>
                      </m:sub>
                    </m:sSub>
                    <m:r>
                      <a:rPr lang="fr-FR" sz="1600" b="0" i="1" smtClean="0">
                        <a:latin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 ∀</m:t>
                    </m:r>
                    <m:d>
                      <m:dPr>
                        <m:ctrlPr>
                          <a:rPr lang="fr-FR" sz="1600" b="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b="0" i="1" smtClean="0">
                                <a:latin typeface="Cambria Math" panose="02040503050406030204" pitchFamily="18" charset="0"/>
                              </a:rPr>
                              <m:t>𝑖</m:t>
                            </m:r>
                          </m:sub>
                        </m:sSub>
                        <m:r>
                          <a:rPr lang="fr-FR" sz="1600" b="0" i="1" smtClean="0">
                            <a:latin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𝑗</m:t>
                            </m:r>
                          </m:sub>
                        </m:sSub>
                      </m:e>
                    </m:d>
                  </m:oMath>
                </a14:m>
                <a:r>
                  <a:rPr lang="fr-FR" sz="1600" dirty="0" smtClean="0"/>
                  <a:t/>
                </a:r>
                <a14:m>
                  <m:oMath xmlns:m="http://schemas.openxmlformats.org/officeDocument/2006/math">
                    <m:r>
                      <a:rPr lang="fr-FR" sz="1600" i="1">
                        <a:latin typeface="Cambria Math" panose="02040503050406030204" pitchFamily="18" charset="0"/>
                        <a:ea typeface="Cambria Math" panose="02040503050406030204" pitchFamily="18" charset="0"/>
                      </a:rPr>
                      <m:t>∈</m:t>
                    </m:r>
                    <m:sSup>
                      <m:sSupPr>
                        <m:ctrlPr>
                          <a:rPr lang="fr-FR" sz="1600" i="1" dirty="0" smtClean="0">
                            <a:latin typeface="Cambria Math" panose="02040503050406030204" pitchFamily="18" charset="0"/>
                          </a:rPr>
                        </m:ctrlPr>
                      </m:sSupPr>
                      <m:e>
                        <m:r>
                          <a:rPr lang="fr-FR" sz="1600" b="0" i="1" dirty="0" smtClean="0">
                            <a:latin typeface="Cambria Math" panose="02040503050406030204" pitchFamily="18" charset="0"/>
                          </a:rPr>
                          <m:t>𝑀𝑆</m:t>
                        </m:r>
                      </m:e>
                      <m:sup>
                        <m:r>
                          <a:rPr lang="fr-FR" sz="1600" i="1" dirty="0" smtClean="0">
                            <a:latin typeface="Cambria Math" panose="02040503050406030204" pitchFamily="18" charset="0"/>
                          </a:rPr>
                          <m:t>2</m:t>
                        </m:r>
                      </m:sup>
                    </m:sSup>
                  </m:oMath>
                </a14:m>
                <a:endParaRPr lang="fr-FR" sz="1600" dirty="0"/>
              </a:p>
            </p:txBody>
          </p:sp>
        </mc:Choice>
        <mc:Fallback>
          <p:sp>
            <p:nvSpPr>
              <p:cNvPr id="58" name="ZoneTexte 57"/>
              <p:cNvSpPr txBox="1">
                <a:spLocks noRot="1" noChangeAspect="1" noMove="1" noResize="1" noEditPoints="1" noAdjustHandles="1" noChangeArrowheads="1" noChangeShapeType="1" noTextEdit="1"/>
              </p:cNvSpPr>
              <p:nvPr/>
            </p:nvSpPr>
            <p:spPr>
              <a:xfrm>
                <a:off x="1704217" y="5169780"/>
                <a:ext cx="10365967" cy="405047"/>
              </a:xfrm>
              <a:prstGeom prst="rect">
                <a:avLst/>
              </a:prstGeom>
              <a:blipFill>
                <a:blip r:embed="rId14"/>
                <a:stretch>
                  <a:fillRect l="-235" b="-7463"/>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9" name="ZoneTexte 58"/>
              <p:cNvSpPr txBox="1"/>
              <p:nvPr/>
            </p:nvSpPr>
            <p:spPr>
              <a:xfrm>
                <a:off x="1709134" y="5531065"/>
                <a:ext cx="10365967" cy="446917"/>
              </a:xfrm>
              <a:prstGeom prst="rect">
                <a:avLst/>
              </a:prstGeom>
              <a:noFill/>
            </p:spPr>
            <p:txBody>
              <a:bodyPr wrap="square" rtlCol="0">
                <a:spAutoFit/>
              </a:bodyPr>
              <a:lstStyle/>
              <a:p>
                <a:pPr marL="342900" indent="-342900">
                  <a:buFont typeface="Wingdings" panose="05000000000000000000" pitchFamily="2" charset="2"/>
                  <a:buChar char="ü"/>
                </a:pPr>
                <a:r>
                  <a:rPr lang="fr-FR" sz="1600" dirty="0" smtClean="0"/>
                  <a:t>Équilibrage </a:t>
                </a:r>
                <a:r>
                  <a:rPr lang="fr-FR" sz="1600" dirty="0"/>
                  <a:t>de </a:t>
                </a:r>
                <a:r>
                  <a:rPr lang="fr-FR" sz="1600" dirty="0" smtClean="0"/>
                  <a:t>charge: </a:t>
                </a:r>
                <a14:m>
                  <m:oMath xmlns:m="http://schemas.openxmlformats.org/officeDocument/2006/math">
                    <m:sSubSup>
                      <m:sSubSupPr>
                        <m:ctrlPr>
                          <a:rPr lang="fr-FR" sz="1600" i="1">
                            <a:latin typeface="Cambria Math" panose="02040503050406030204" pitchFamily="18" charset="0"/>
                          </a:rPr>
                        </m:ctrlPr>
                      </m:sSubSupPr>
                      <m:e>
                        <m:r>
                          <a:rPr lang="fr-FR" sz="1600" b="0" i="1" smtClean="0">
                            <a:latin typeface="Cambria Math" panose="02040503050406030204" pitchFamily="18" charset="0"/>
                          </a:rPr>
                          <m:t>|</m:t>
                        </m:r>
                        <m:r>
                          <a:rPr lang="fr-FR" sz="1600" i="1">
                            <a:latin typeface="Cambria Math" panose="02040503050406030204" pitchFamily="18" charset="0"/>
                          </a:rPr>
                          <m:t>𝐶𝑃𝑈</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up>
                        <m:sSub>
                          <m:sSubPr>
                            <m:ctrlPr>
                              <a:rPr lang="fr-FR" sz="1600" i="1">
                                <a:latin typeface="Cambria Math" panose="02040503050406030204" pitchFamily="18" charset="0"/>
                              </a:rPr>
                            </m:ctrlPr>
                          </m:sSubPr>
                          <m:e>
                            <m:r>
                              <a:rPr lang="fr-FR" sz="1600" i="1">
                                <a:latin typeface="Cambria Math" panose="02040503050406030204" pitchFamily="18" charset="0"/>
                              </a:rPr>
                              <m:t>𝑃</m:t>
                            </m:r>
                          </m:e>
                          <m:sub>
                            <m:r>
                              <a:rPr lang="fr-FR" sz="1600" i="1">
                                <a:latin typeface="Cambria Math" panose="02040503050406030204" pitchFamily="18" charset="0"/>
                              </a:rPr>
                              <m:t>𝑗</m:t>
                            </m:r>
                          </m:sub>
                        </m:sSub>
                      </m:sup>
                    </m:sSubSup>
                    <m:r>
                      <a:rPr lang="fr-FR" sz="1600" b="0" i="0"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𝐶𝑃𝑈</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up>
                        <m:sSub>
                          <m:sSubPr>
                            <m:ctrlPr>
                              <a:rPr lang="fr-FR" sz="1600" i="1">
                                <a:latin typeface="Cambria Math" panose="02040503050406030204" pitchFamily="18" charset="0"/>
                              </a:rPr>
                            </m:ctrlPr>
                          </m:sSubPr>
                          <m:e>
                            <m:r>
                              <a:rPr lang="fr-FR" sz="1600" i="1">
                                <a:latin typeface="Cambria Math" panose="02040503050406030204" pitchFamily="18" charset="0"/>
                              </a:rPr>
                              <m:t>𝑃</m:t>
                            </m:r>
                          </m:e>
                          <m:sub>
                            <m:r>
                              <a:rPr lang="fr-FR" sz="1600" b="0" i="1" smtClean="0">
                                <a:latin typeface="Cambria Math" panose="02040503050406030204" pitchFamily="18" charset="0"/>
                              </a:rPr>
                              <m:t>𝑘</m:t>
                            </m:r>
                          </m:sub>
                        </m:sSub>
                      </m:sup>
                    </m:sSubSup>
                    <m:r>
                      <a:rPr lang="fr-FR" sz="1600" b="0" i="1" smtClean="0">
                        <a:latin typeface="Cambria Math" panose="02040503050406030204" pitchFamily="18" charset="0"/>
                      </a:rPr>
                      <m:t>|&lt;</m:t>
                    </m:r>
                    <m:r>
                      <m:rPr>
                        <m:sty m:val="p"/>
                      </m:rPr>
                      <a:rPr lang="el-GR" sz="1600" b="0" i="1" smtClean="0">
                        <a:latin typeface="Cambria Math" panose="02040503050406030204" pitchFamily="18" charset="0"/>
                      </a:rPr>
                      <m:t>λ</m:t>
                    </m:r>
                  </m:oMath>
                </a14:m>
                <a:endParaRPr lang="fr-FR" sz="1600" dirty="0"/>
              </a:p>
            </p:txBody>
          </p:sp>
        </mc:Choice>
        <mc:Fallback>
          <p:sp>
            <p:nvSpPr>
              <p:cNvPr id="59" name="ZoneTexte 58"/>
              <p:cNvSpPr txBox="1">
                <a:spLocks noRot="1" noChangeAspect="1" noMove="1" noResize="1" noEditPoints="1" noAdjustHandles="1" noChangeArrowheads="1" noChangeShapeType="1" noTextEdit="1"/>
              </p:cNvSpPr>
              <p:nvPr/>
            </p:nvSpPr>
            <p:spPr>
              <a:xfrm>
                <a:off x="1709134" y="5531065"/>
                <a:ext cx="10365967" cy="446917"/>
              </a:xfrm>
              <a:prstGeom prst="rect">
                <a:avLst/>
              </a:prstGeom>
              <a:blipFill>
                <a:blip r:embed="rId15"/>
                <a:stretch>
                  <a:fillRect l="-235" b="-6757"/>
                </a:stretch>
              </a:blipFill>
            </p:spPr>
            <p:txBody>
              <a:bodyPr/>
              <a:lstStyle/>
              <a:p>
                <a:r>
                  <a:rPr lang="fr-FR">
                    <a:noFill/>
                  </a:rPr>
                  <a:t> </a:t>
                </a:r>
              </a:p>
            </p:txBody>
          </p:sp>
        </mc:Fallback>
      </mc:AlternateContent>
      <p:grpSp>
        <p:nvGrpSpPr>
          <p:cNvPr id="6" name="Groupe 5"/>
          <p:cNvGrpSpPr/>
          <p:nvPr/>
        </p:nvGrpSpPr>
        <p:grpSpPr>
          <a:xfrm>
            <a:off x="1391993" y="4393466"/>
            <a:ext cx="10683108" cy="1582968"/>
            <a:chOff x="1391993" y="4393466"/>
            <a:chExt cx="10683108" cy="1582968"/>
          </a:xfrm>
        </p:grpSpPr>
        <p:sp>
          <p:nvSpPr>
            <p:cNvPr id="62" name="ZoneTexte 61"/>
            <p:cNvSpPr txBox="1"/>
            <p:nvPr/>
          </p:nvSpPr>
          <p:spPr>
            <a:xfrm>
              <a:off x="1391993" y="4393466"/>
              <a:ext cx="10365967" cy="400110"/>
            </a:xfrm>
            <a:prstGeom prst="rect">
              <a:avLst/>
            </a:prstGeom>
            <a:noFill/>
          </p:spPr>
          <p:txBody>
            <a:bodyPr wrap="square" rtlCol="0">
              <a:spAutoFit/>
            </a:bodyPr>
            <a:lstStyle/>
            <a:p>
              <a:r>
                <a:rPr lang="fr-FR" sz="2000" b="1" dirty="0" smtClean="0">
                  <a:solidFill>
                    <a:srgbClr val="C00000"/>
                  </a:solidFill>
                </a:rPr>
                <a:t>Contraintes: </a:t>
              </a:r>
              <a:endParaRPr lang="fr-FR" sz="2000" b="1" dirty="0">
                <a:solidFill>
                  <a:srgbClr val="C00000"/>
                </a:solidFill>
              </a:endParaRPr>
            </a:p>
          </p:txBody>
        </p:sp>
        <mc:AlternateContent xmlns:mc="http://schemas.openxmlformats.org/markup-compatibility/2006">
          <mc:Choice xmlns="" xmlns:a14="http://schemas.microsoft.com/office/drawing/2010/main" Requires="a14">
            <p:sp>
              <p:nvSpPr>
                <p:cNvPr id="63" name="ZoneTexte 62"/>
                <p:cNvSpPr txBox="1"/>
                <p:nvPr/>
              </p:nvSpPr>
              <p:spPr>
                <a:xfrm>
                  <a:off x="1704217" y="4761035"/>
                  <a:ext cx="10365967" cy="410818"/>
                </a:xfrm>
                <a:prstGeom prst="rect">
                  <a:avLst/>
                </a:prstGeom>
                <a:noFill/>
              </p:spPr>
              <p:txBody>
                <a:bodyPr wrap="square" rtlCol="0">
                  <a:spAutoFit/>
                </a:bodyPr>
                <a:lstStyle/>
                <a:p>
                  <a:pPr marL="285750" indent="-285750">
                    <a:buFont typeface="Wingdings" panose="05000000000000000000" pitchFamily="2" charset="2"/>
                    <a:buChar char="ü"/>
                  </a:pPr>
                  <a14:m>
                    <m:oMath xmlns:m="http://schemas.openxmlformats.org/officeDocument/2006/math">
                      <m:r>
                        <m:rPr>
                          <m:nor/>
                        </m:rPr>
                        <a:rPr lang="fr-FR" sz="1600" b="0" i="0" smtClean="0"/>
                        <m:t> </m:t>
                      </m:r>
                      <m:r>
                        <m:rPr>
                          <m:nor/>
                        </m:rPr>
                        <a:rPr lang="fr-FR" sz="1600" smtClean="0"/>
                        <m:t>Limitations</m:t>
                      </m:r>
                      <m:r>
                        <m:rPr>
                          <m:nor/>
                        </m:rPr>
                        <a:rPr lang="fr-FR" sz="1600" smtClean="0"/>
                        <m:t> </m:t>
                      </m:r>
                      <m:r>
                        <m:rPr>
                          <m:nor/>
                        </m:rPr>
                        <a:rPr lang="fr-FR" sz="1600" smtClean="0"/>
                        <m:t>de</m:t>
                      </m:r>
                      <m:r>
                        <m:rPr>
                          <m:nor/>
                        </m:rPr>
                        <a:rPr lang="fr-FR" sz="1600" smtClean="0"/>
                        <m:t> </m:t>
                      </m:r>
                      <m:r>
                        <m:rPr>
                          <m:nor/>
                        </m:rPr>
                        <a:rPr lang="fr-FR" sz="1600" smtClean="0"/>
                        <m:t>nombre</m:t>
                      </m:r>
                      <m:r>
                        <m:rPr>
                          <m:nor/>
                        </m:rPr>
                        <a:rPr lang="fr-FR" sz="1600" smtClean="0"/>
                        <m:t> </m:t>
                      </m:r>
                      <m:r>
                        <m:rPr>
                          <m:nor/>
                        </m:rPr>
                        <a:rPr lang="fr-FR" sz="1600" smtClean="0"/>
                        <m:t>de</m:t>
                      </m:r>
                      <m:r>
                        <m:rPr>
                          <m:nor/>
                        </m:rPr>
                        <a:rPr lang="fr-FR" sz="1600" smtClean="0"/>
                        <m:t> </m:t>
                      </m:r>
                      <m:r>
                        <m:rPr>
                          <m:nor/>
                        </m:rPr>
                        <a:rPr lang="fr-FR" sz="1600" smtClean="0"/>
                        <m:t>replicas</m:t>
                      </m:r>
                      <m:r>
                        <m:rPr>
                          <m:nor/>
                        </m:rPr>
                        <a:rPr lang="fr-FR" sz="1600" b="0" i="0" smtClean="0"/>
                        <m:t>:</m:t>
                      </m:r>
                      <m:sSubSup>
                        <m:sSubSupPr>
                          <m:ctrlPr>
                            <a:rPr lang="fr-FR" sz="1600" i="1">
                              <a:latin typeface="Cambria Math" panose="02040503050406030204" pitchFamily="18" charset="0"/>
                            </a:rPr>
                          </m:ctrlPr>
                        </m:sSubSupPr>
                        <m:e>
                          <m:r>
                            <a:rPr lang="fr-FR" sz="1600" b="0" i="1" smtClean="0">
                              <a:latin typeface="Cambria Math" panose="02040503050406030204" pitchFamily="18" charset="0"/>
                            </a:rPr>
                            <m:t> </m:t>
                          </m:r>
                          <m:r>
                            <a:rPr lang="fr-FR" sz="1600" i="1">
                              <a:latin typeface="Cambria Math" panose="02040503050406030204" pitchFamily="18" charset="0"/>
                            </a:rPr>
                            <m:t>𝑅</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up>
                          <m:sSub>
                            <m:sSubPr>
                              <m:ctrlPr>
                                <a:rPr lang="fr-FR" sz="1600" i="1">
                                  <a:latin typeface="Cambria Math" panose="02040503050406030204" pitchFamily="18" charset="0"/>
                                </a:rPr>
                              </m:ctrlPr>
                            </m:sSubPr>
                            <m:e>
                              <m:r>
                                <a:rPr lang="fr-FR" sz="1600" i="1">
                                  <a:latin typeface="Cambria Math" panose="02040503050406030204" pitchFamily="18" charset="0"/>
                                </a:rPr>
                                <m:t>𝑇</m:t>
                              </m:r>
                            </m:e>
                            <m:sub>
                              <m:r>
                                <a:rPr lang="fr-FR" sz="1600" i="1">
                                  <a:latin typeface="Cambria Math" panose="02040503050406030204" pitchFamily="18" charset="0"/>
                                </a:rPr>
                                <m:t>𝑠</m:t>
                              </m:r>
                            </m:sub>
                          </m:sSub>
                        </m:sup>
                      </m:sSubSup>
                      <m:r>
                        <a:rPr lang="fr-FR" sz="1600" b="0" i="1" smtClean="0">
                          <a:latin typeface="Cambria Math" panose="02040503050406030204" pitchFamily="18" charset="0"/>
                        </a:rPr>
                        <m:t>&lt; </m:t>
                      </m:r>
                      <m:r>
                        <a:rPr lang="fr-FR" sz="1600" b="0" i="1" smtClean="0">
                          <a:latin typeface="Cambria Math" panose="02040503050406030204" pitchFamily="18" charset="0"/>
                          <a:ea typeface="Cambria Math" panose="02040503050406030204" pitchFamily="18" charset="0"/>
                        </a:rPr>
                        <m:t>𝜔</m:t>
                      </m:r>
                    </m:oMath>
                  </a14:m>
                  <a:endParaRPr lang="fr-FR" sz="1600" dirty="0"/>
                </a:p>
              </p:txBody>
            </p:sp>
          </mc:Choice>
          <mc:Fallback>
            <p:sp>
              <p:nvSpPr>
                <p:cNvPr id="63" name="ZoneTexte 62"/>
                <p:cNvSpPr txBox="1">
                  <a:spLocks noRot="1" noChangeAspect="1" noMove="1" noResize="1" noEditPoints="1" noAdjustHandles="1" noChangeArrowheads="1" noChangeShapeType="1" noTextEdit="1"/>
                </p:cNvSpPr>
                <p:nvPr/>
              </p:nvSpPr>
              <p:spPr>
                <a:xfrm>
                  <a:off x="1704217" y="4761035"/>
                  <a:ext cx="10365967" cy="410818"/>
                </a:xfrm>
                <a:prstGeom prst="rect">
                  <a:avLst/>
                </a:prstGeom>
                <a:blipFill>
                  <a:blip r:embed="rId16"/>
                  <a:stretch>
                    <a:fillRect l="-235" b="-7463"/>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4" name="ZoneTexte 63"/>
                <p:cNvSpPr txBox="1"/>
                <p:nvPr/>
              </p:nvSpPr>
              <p:spPr>
                <a:xfrm>
                  <a:off x="1704217" y="5168232"/>
                  <a:ext cx="10365967" cy="405047"/>
                </a:xfrm>
                <a:prstGeom prst="rect">
                  <a:avLst/>
                </a:prstGeom>
                <a:noFill/>
              </p:spPr>
              <p:txBody>
                <a:bodyPr wrap="square" rtlCol="0">
                  <a:spAutoFit/>
                </a:bodyPr>
                <a:lstStyle/>
                <a:p>
                  <a:pPr marL="342900" indent="-342900">
                    <a:buFont typeface="Wingdings" panose="05000000000000000000" pitchFamily="2" charset="2"/>
                    <a:buChar char="ü"/>
                  </a:pPr>
                  <a14:m>
                    <m:oMath xmlns:m="http://schemas.openxmlformats.org/officeDocument/2006/math">
                      <m:r>
                        <m:rPr>
                          <m:nor/>
                        </m:rPr>
                        <a:rPr lang="fr-FR" sz="1600" smtClean="0"/>
                        <m:t>Chevauchement</m:t>
                      </m:r>
                    </m:oMath>
                  </a14:m>
                  <a:r>
                    <a:rPr lang="fr-FR" sz="1600" dirty="0" smtClean="0"/>
                    <a:t> : </a:t>
                  </a:r>
                  <a14:m>
                    <m:oMath xmlns:m="http://schemas.openxmlformats.org/officeDocument/2006/math">
                      <m:sSub>
                        <m:sSubPr>
                          <m:ctrlPr>
                            <a:rPr lang="fr-FR" sz="1600" i="1">
                              <a:latin typeface="Cambria Math" panose="02040503050406030204" pitchFamily="18" charset="0"/>
                            </a:rPr>
                          </m:ctrlPr>
                        </m:sSubPr>
                        <m:e>
                          <m:r>
                            <a:rPr lang="fr-FR" sz="1600" b="0" i="1" smtClean="0">
                              <a:latin typeface="Cambria Math" panose="02040503050406030204" pitchFamily="18" charset="0"/>
                            </a:rPr>
                            <m:t>𝑃</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Sub>
                      <m:r>
                        <a:rPr lang="fr-FR" sz="1600" i="1" smtClean="0">
                          <a:latin typeface="Cambria Math" panose="02040503050406030204" pitchFamily="18" charset="0"/>
                          <a:ea typeface="Cambria Math" panose="02040503050406030204" pitchFamily="18" charset="0"/>
                        </a:rPr>
                        <m:t>∩</m:t>
                      </m:r>
                      <m:sSub>
                        <m:sSubPr>
                          <m:ctrlPr>
                            <a:rPr lang="fr-FR" sz="1600" i="1">
                              <a:latin typeface="Cambria Math" panose="02040503050406030204" pitchFamily="18" charset="0"/>
                            </a:rPr>
                          </m:ctrlPr>
                        </m:sSubPr>
                        <m:e>
                          <m:r>
                            <a:rPr lang="fr-FR" sz="1600" b="0" i="1" smtClean="0">
                              <a:latin typeface="Cambria Math" panose="02040503050406030204" pitchFamily="18" charset="0"/>
                            </a:rPr>
                            <m:t>𝑃</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b="0" i="1" smtClean="0">
                                  <a:latin typeface="Cambria Math" panose="02040503050406030204" pitchFamily="18" charset="0"/>
                                </a:rPr>
                                <m:t>𝑗</m:t>
                              </m:r>
                            </m:sub>
                          </m:sSub>
                        </m:sub>
                      </m:sSub>
                      <m:r>
                        <a:rPr lang="fr-FR" sz="1600" b="0" i="1" smtClean="0">
                          <a:latin typeface="Cambria Math" panose="02040503050406030204" pitchFamily="18" charset="0"/>
                        </a:rPr>
                        <m:t>= </m:t>
                      </m:r>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 ∀</m:t>
                      </m:r>
                      <m:d>
                        <m:dPr>
                          <m:ctrlPr>
                            <a:rPr lang="fr-FR" sz="1600" b="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b="0" i="1" smtClean="0">
                                  <a:latin typeface="Cambria Math" panose="02040503050406030204" pitchFamily="18" charset="0"/>
                                </a:rPr>
                                <m:t>𝑖</m:t>
                              </m:r>
                            </m:sub>
                          </m:sSub>
                          <m:r>
                            <a:rPr lang="fr-FR" sz="1600" b="0" i="1" smtClean="0">
                              <a:latin typeface="Cambria Math" panose="020405030504060302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𝑗</m:t>
                              </m:r>
                            </m:sub>
                          </m:sSub>
                        </m:e>
                      </m:d>
                    </m:oMath>
                  </a14:m>
                  <a:r>
                    <a:rPr lang="fr-FR" sz="1600" dirty="0" smtClean="0"/>
                    <a:t/>
                  </a:r>
                  <a14:m>
                    <m:oMath xmlns:m="http://schemas.openxmlformats.org/officeDocument/2006/math">
                      <m:r>
                        <a:rPr lang="fr-FR" sz="1600" i="1">
                          <a:latin typeface="Cambria Math" panose="02040503050406030204" pitchFamily="18" charset="0"/>
                          <a:ea typeface="Cambria Math" panose="02040503050406030204" pitchFamily="18" charset="0"/>
                        </a:rPr>
                        <m:t>∈</m:t>
                      </m:r>
                      <m:sSup>
                        <m:sSupPr>
                          <m:ctrlPr>
                            <a:rPr lang="fr-FR" sz="1600" i="1" dirty="0" smtClean="0">
                              <a:latin typeface="Cambria Math" panose="02040503050406030204" pitchFamily="18" charset="0"/>
                            </a:rPr>
                          </m:ctrlPr>
                        </m:sSupPr>
                        <m:e>
                          <m:r>
                            <a:rPr lang="fr-FR" sz="1600" b="0" i="1" dirty="0" smtClean="0">
                              <a:latin typeface="Cambria Math" panose="02040503050406030204" pitchFamily="18" charset="0"/>
                            </a:rPr>
                            <m:t>𝑀𝑆</m:t>
                          </m:r>
                        </m:e>
                        <m:sup>
                          <m:r>
                            <a:rPr lang="fr-FR" sz="1600" i="1" dirty="0" smtClean="0">
                              <a:latin typeface="Cambria Math" panose="02040503050406030204" pitchFamily="18" charset="0"/>
                            </a:rPr>
                            <m:t>2</m:t>
                          </m:r>
                        </m:sup>
                      </m:sSup>
                    </m:oMath>
                  </a14:m>
                  <a:endParaRPr lang="fr-FR" sz="1600" dirty="0"/>
                </a:p>
              </p:txBody>
            </p:sp>
          </mc:Choice>
          <mc:Fallback>
            <p:sp>
              <p:nvSpPr>
                <p:cNvPr id="64" name="ZoneTexte 63"/>
                <p:cNvSpPr txBox="1">
                  <a:spLocks noRot="1" noChangeAspect="1" noMove="1" noResize="1" noEditPoints="1" noAdjustHandles="1" noChangeArrowheads="1" noChangeShapeType="1" noTextEdit="1"/>
                </p:cNvSpPr>
                <p:nvPr/>
              </p:nvSpPr>
              <p:spPr>
                <a:xfrm>
                  <a:off x="1704217" y="5168232"/>
                  <a:ext cx="10365967" cy="405047"/>
                </a:xfrm>
                <a:prstGeom prst="rect">
                  <a:avLst/>
                </a:prstGeom>
                <a:blipFill>
                  <a:blip r:embed="rId17"/>
                  <a:stretch>
                    <a:fillRect l="-235" b="-9091"/>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5" name="ZoneTexte 64"/>
                <p:cNvSpPr txBox="1"/>
                <p:nvPr/>
              </p:nvSpPr>
              <p:spPr>
                <a:xfrm>
                  <a:off x="1709134" y="5529517"/>
                  <a:ext cx="10365967" cy="446917"/>
                </a:xfrm>
                <a:prstGeom prst="rect">
                  <a:avLst/>
                </a:prstGeom>
                <a:noFill/>
              </p:spPr>
              <p:txBody>
                <a:bodyPr wrap="square" rtlCol="0">
                  <a:spAutoFit/>
                </a:bodyPr>
                <a:lstStyle/>
                <a:p>
                  <a:pPr marL="342900" indent="-342900">
                    <a:buFont typeface="Wingdings" panose="05000000000000000000" pitchFamily="2" charset="2"/>
                    <a:buChar char="ü"/>
                  </a:pPr>
                  <a:r>
                    <a:rPr lang="fr-FR" sz="1600" dirty="0" smtClean="0"/>
                    <a:t>Équilibrage </a:t>
                  </a:r>
                  <a:r>
                    <a:rPr lang="fr-FR" sz="1600" dirty="0"/>
                    <a:t>de </a:t>
                  </a:r>
                  <a:r>
                    <a:rPr lang="fr-FR" sz="1600" dirty="0" smtClean="0"/>
                    <a:t>charge: </a:t>
                  </a:r>
                  <a14:m>
                    <m:oMath xmlns:m="http://schemas.openxmlformats.org/officeDocument/2006/math">
                      <m:sSubSup>
                        <m:sSubSupPr>
                          <m:ctrlPr>
                            <a:rPr lang="fr-FR" sz="1600" i="1">
                              <a:latin typeface="Cambria Math" panose="02040503050406030204" pitchFamily="18" charset="0"/>
                            </a:rPr>
                          </m:ctrlPr>
                        </m:sSubSupPr>
                        <m:e>
                          <m:r>
                            <a:rPr lang="fr-FR" sz="1600" b="0" i="1" smtClean="0">
                              <a:latin typeface="Cambria Math" panose="02040503050406030204" pitchFamily="18" charset="0"/>
                            </a:rPr>
                            <m:t>|</m:t>
                          </m:r>
                          <m:r>
                            <a:rPr lang="fr-FR" sz="1600" i="1">
                              <a:latin typeface="Cambria Math" panose="02040503050406030204" pitchFamily="18" charset="0"/>
                            </a:rPr>
                            <m:t>𝐶𝑃𝑈</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up>
                          <m:sSub>
                            <m:sSubPr>
                              <m:ctrlPr>
                                <a:rPr lang="fr-FR" sz="1600" i="1">
                                  <a:latin typeface="Cambria Math" panose="02040503050406030204" pitchFamily="18" charset="0"/>
                                </a:rPr>
                              </m:ctrlPr>
                            </m:sSubPr>
                            <m:e>
                              <m:r>
                                <a:rPr lang="fr-FR" sz="1600" i="1">
                                  <a:latin typeface="Cambria Math" panose="02040503050406030204" pitchFamily="18" charset="0"/>
                                </a:rPr>
                                <m:t>𝑃</m:t>
                              </m:r>
                            </m:e>
                            <m:sub>
                              <m:r>
                                <a:rPr lang="fr-FR" sz="1600" i="1">
                                  <a:latin typeface="Cambria Math" panose="02040503050406030204" pitchFamily="18" charset="0"/>
                                </a:rPr>
                                <m:t>𝑗</m:t>
                              </m:r>
                            </m:sub>
                          </m:sSub>
                        </m:sup>
                      </m:sSubSup>
                      <m:r>
                        <a:rPr lang="fr-FR" sz="1600" b="0" i="0"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𝐶𝑃𝑈</m:t>
                          </m:r>
                        </m:e>
                        <m:sub>
                          <m:sSub>
                            <m:sSubPr>
                              <m:ctrlPr>
                                <a:rPr lang="fr-FR" sz="1600" i="1">
                                  <a:latin typeface="Cambria Math" panose="02040503050406030204" pitchFamily="18" charset="0"/>
                                </a:rPr>
                              </m:ctrlPr>
                            </m:sSubPr>
                            <m:e>
                              <m:r>
                                <a:rPr lang="fr-FR" sz="1600" i="1">
                                  <a:latin typeface="Cambria Math" panose="02040503050406030204" pitchFamily="18" charset="0"/>
                                </a:rPr>
                                <m:t>𝑚𝑠</m:t>
                              </m:r>
                            </m:e>
                            <m:sub>
                              <m:r>
                                <a:rPr lang="fr-FR" sz="1600" i="1">
                                  <a:latin typeface="Cambria Math" panose="02040503050406030204" pitchFamily="18" charset="0"/>
                                </a:rPr>
                                <m:t>𝑖</m:t>
                              </m:r>
                            </m:sub>
                          </m:sSub>
                        </m:sub>
                        <m:sup>
                          <m:sSub>
                            <m:sSubPr>
                              <m:ctrlPr>
                                <a:rPr lang="fr-FR" sz="1600" i="1">
                                  <a:latin typeface="Cambria Math" panose="02040503050406030204" pitchFamily="18" charset="0"/>
                                </a:rPr>
                              </m:ctrlPr>
                            </m:sSubPr>
                            <m:e>
                              <m:r>
                                <a:rPr lang="fr-FR" sz="1600" i="1">
                                  <a:latin typeface="Cambria Math" panose="02040503050406030204" pitchFamily="18" charset="0"/>
                                </a:rPr>
                                <m:t>𝑃</m:t>
                              </m:r>
                            </m:e>
                            <m:sub>
                              <m:r>
                                <a:rPr lang="fr-FR" sz="1600" b="0" i="1" smtClean="0">
                                  <a:latin typeface="Cambria Math" panose="02040503050406030204" pitchFamily="18" charset="0"/>
                                </a:rPr>
                                <m:t>𝑘</m:t>
                              </m:r>
                            </m:sub>
                          </m:sSub>
                        </m:sup>
                      </m:sSubSup>
                      <m:r>
                        <a:rPr lang="fr-FR" sz="1600" b="0" i="1" smtClean="0">
                          <a:latin typeface="Cambria Math" panose="02040503050406030204" pitchFamily="18" charset="0"/>
                        </a:rPr>
                        <m:t>|&lt;</m:t>
                      </m:r>
                      <m:r>
                        <m:rPr>
                          <m:sty m:val="p"/>
                        </m:rPr>
                        <a:rPr lang="el-GR" sz="1600" b="0" i="1" smtClean="0">
                          <a:latin typeface="Cambria Math" panose="02040503050406030204" pitchFamily="18" charset="0"/>
                        </a:rPr>
                        <m:t>λ</m:t>
                      </m:r>
                    </m:oMath>
                  </a14:m>
                  <a:endParaRPr lang="fr-FR" sz="1600" dirty="0"/>
                </a:p>
              </p:txBody>
            </p:sp>
          </mc:Choice>
          <mc:Fallback>
            <p:sp>
              <p:nvSpPr>
                <p:cNvPr id="65" name="ZoneTexte 64"/>
                <p:cNvSpPr txBox="1">
                  <a:spLocks noRot="1" noChangeAspect="1" noMove="1" noResize="1" noEditPoints="1" noAdjustHandles="1" noChangeArrowheads="1" noChangeShapeType="1" noTextEdit="1"/>
                </p:cNvSpPr>
                <p:nvPr/>
              </p:nvSpPr>
              <p:spPr>
                <a:xfrm>
                  <a:off x="1709134" y="5529517"/>
                  <a:ext cx="10365967" cy="446917"/>
                </a:xfrm>
                <a:prstGeom prst="rect">
                  <a:avLst/>
                </a:prstGeom>
                <a:blipFill>
                  <a:blip r:embed="rId18"/>
                  <a:stretch>
                    <a:fillRect l="-235" b="-8219"/>
                  </a:stretch>
                </a:blipFill>
              </p:spPr>
              <p:txBody>
                <a:bodyPr/>
                <a:lstStyle/>
                <a:p>
                  <a:r>
                    <a:rPr lang="fr-FR">
                      <a:noFill/>
                    </a:rPr>
                    <a:t> </a:t>
                  </a:r>
                </a:p>
              </p:txBody>
            </p:sp>
          </mc:Fallback>
        </mc:AlternateContent>
      </p:grpSp>
      <p:sp>
        <p:nvSpPr>
          <p:cNvPr id="77" name="Rectangle 76"/>
          <p:cNvSpPr/>
          <p:nvPr/>
        </p:nvSpPr>
        <p:spPr>
          <a:xfrm>
            <a:off x="1430638" y="949699"/>
            <a:ext cx="9759181" cy="967133"/>
          </a:xfrm>
          <a:prstGeom prst="rect">
            <a:avLst/>
          </a:prstGeom>
          <a:solidFill>
            <a:srgbClr val="00B05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Rectangle 77"/>
          <p:cNvSpPr/>
          <p:nvPr/>
        </p:nvSpPr>
        <p:spPr>
          <a:xfrm>
            <a:off x="1418583" y="1962238"/>
            <a:ext cx="9759181" cy="449312"/>
          </a:xfrm>
          <a:prstGeom prst="rect">
            <a:avLst/>
          </a:prstGeom>
          <a:solidFill>
            <a:srgbClr val="00B05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Rectangle 78"/>
          <p:cNvSpPr/>
          <p:nvPr/>
        </p:nvSpPr>
        <p:spPr>
          <a:xfrm>
            <a:off x="1418582" y="2430501"/>
            <a:ext cx="9759181" cy="1434324"/>
          </a:xfrm>
          <a:prstGeom prst="rect">
            <a:avLst/>
          </a:prstGeom>
          <a:solidFill>
            <a:srgbClr val="00B05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Rectangle 80"/>
          <p:cNvSpPr/>
          <p:nvPr/>
        </p:nvSpPr>
        <p:spPr>
          <a:xfrm>
            <a:off x="1418582" y="3910282"/>
            <a:ext cx="9759181" cy="447598"/>
          </a:xfrm>
          <a:prstGeom prst="rect">
            <a:avLst/>
          </a:prstGeom>
          <a:solidFill>
            <a:srgbClr val="00B05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Rectangle 81"/>
          <p:cNvSpPr/>
          <p:nvPr/>
        </p:nvSpPr>
        <p:spPr>
          <a:xfrm>
            <a:off x="1430638" y="4422518"/>
            <a:ext cx="9747125" cy="1553916"/>
          </a:xfrm>
          <a:prstGeom prst="rect">
            <a:avLst/>
          </a:prstGeom>
          <a:solidFill>
            <a:srgbClr val="00B05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 xmlns:p14="http://schemas.microsoft.com/office/powerpoint/2010/main" val="1068219871"/>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77"/>
                                        </p:tgtEl>
                                      </p:cBhvr>
                                    </p:animEffect>
                                    <p:set>
                                      <p:cBhvr>
                                        <p:cTn id="11" dur="1" fill="hold">
                                          <p:stCondLst>
                                            <p:cond delay="499"/>
                                          </p:stCondLst>
                                        </p:cTn>
                                        <p:tgtEl>
                                          <p:spTgt spid="77"/>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7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78"/>
                                        </p:tgtEl>
                                      </p:cBhvr>
                                    </p:animEffect>
                                    <p:set>
                                      <p:cBhvr>
                                        <p:cTn id="18" dur="1" fill="hold">
                                          <p:stCondLst>
                                            <p:cond delay="499"/>
                                          </p:stCondLst>
                                        </p:cTn>
                                        <p:tgtEl>
                                          <p:spTgt spid="7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9"/>
                                        </p:tgtEl>
                                      </p:cBhvr>
                                    </p:animEffect>
                                    <p:set>
                                      <p:cBhvr>
                                        <p:cTn id="25" dur="1" fill="hold">
                                          <p:stCondLst>
                                            <p:cond delay="499"/>
                                          </p:stCondLst>
                                        </p:cTn>
                                        <p:tgtEl>
                                          <p:spTgt spid="79"/>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81"/>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8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82"/>
                                        </p:tgtEl>
                                      </p:cBhvr>
                                    </p:animEffect>
                                    <p:set>
                                      <p:cBhvr>
                                        <p:cTn id="38" dur="1" fill="hold">
                                          <p:stCondLst>
                                            <p:cond delay="499"/>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78" grpId="0" animBg="1"/>
      <p:bldP spid="78" grpId="1" animBg="1"/>
      <p:bldP spid="79" grpId="0" animBg="1"/>
      <p:bldP spid="79" grpId="1" animBg="1"/>
      <p:bldP spid="81" grpId="0" animBg="1"/>
      <p:bldP spid="81" grpId="1" animBg="1"/>
      <p:bldP spid="82" grpId="0" animBg="1"/>
      <p:bldP spid="8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
          <p:cNvGrpSpPr>
            <a:grpSpLocks/>
          </p:cNvGrpSpPr>
          <p:nvPr/>
        </p:nvGrpSpPr>
        <p:grpSpPr bwMode="auto">
          <a:xfrm>
            <a:off x="1415481" y="1184896"/>
            <a:ext cx="762000" cy="665163"/>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solidFill>
                  <a:prstClr val="black"/>
                </a:solidFill>
              </a:endParaRPr>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solidFill>
                  <a:prstClr val="black"/>
                </a:solidFill>
              </a:endParaRPr>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solidFill>
                  <a:prstClr val="black"/>
                </a:solidFill>
              </a:endParaRPr>
            </a:p>
          </p:txBody>
        </p:sp>
      </p:grpSp>
      <p:sp>
        <p:nvSpPr>
          <p:cNvPr id="40974" name="Line 14"/>
          <p:cNvSpPr>
            <a:spLocks noChangeShapeType="1"/>
          </p:cNvSpPr>
          <p:nvPr/>
        </p:nvSpPr>
        <p:spPr bwMode="auto">
          <a:xfrm flipV="1">
            <a:off x="2025080" y="1778051"/>
            <a:ext cx="2918792" cy="16444"/>
          </a:xfrm>
          <a:prstGeom prst="line">
            <a:avLst/>
          </a:prstGeom>
          <a:ln>
            <a:headEnd/>
            <a:tailEnd type="oval" w="med" len="me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5"/>
          </a:lnRef>
          <a:fillRef idx="0">
            <a:schemeClr val="accent5"/>
          </a:fillRef>
          <a:effectRef idx="1">
            <a:schemeClr val="accent5"/>
          </a:effectRef>
          <a:fontRef idx="minor">
            <a:schemeClr val="tx1"/>
          </a:fontRef>
        </p:style>
        <p:txBody>
          <a:bodyPr wrap="none" anchor="ctr"/>
          <a:lstStyle/>
          <a:p>
            <a:endParaRPr lang="fr-FR" dirty="0">
              <a:solidFill>
                <a:prstClr val="black"/>
              </a:solidFill>
            </a:endParaRPr>
          </a:p>
        </p:txBody>
      </p:sp>
      <p:sp>
        <p:nvSpPr>
          <p:cNvPr id="40975" name="Text Box 15"/>
          <p:cNvSpPr txBox="1">
            <a:spLocks noChangeArrowheads="1"/>
          </p:cNvSpPr>
          <p:nvPr/>
        </p:nvSpPr>
        <p:spPr bwMode="auto">
          <a:xfrm>
            <a:off x="2253680" y="1261101"/>
            <a:ext cx="283420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dirty="0"/>
              <a:t>Contexte  général du projet</a:t>
            </a:r>
            <a:endParaRPr lang="fr-FR" sz="2400" dirty="0">
              <a:solidFill>
                <a:prstClr val="black"/>
              </a:solidFill>
            </a:endParaRPr>
          </a:p>
        </p:txBody>
      </p:sp>
      <p:sp>
        <p:nvSpPr>
          <p:cNvPr id="40976" name="Text Box 16"/>
          <p:cNvSpPr txBox="1">
            <a:spLocks noChangeArrowheads="1"/>
          </p:cNvSpPr>
          <p:nvPr/>
        </p:nvSpPr>
        <p:spPr bwMode="gray">
          <a:xfrm>
            <a:off x="1619260" y="1283325"/>
            <a:ext cx="3401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prstClr val="white"/>
                </a:solidFill>
              </a:rPr>
              <a:t>1</a:t>
            </a:r>
          </a:p>
        </p:txBody>
      </p:sp>
      <p:grpSp>
        <p:nvGrpSpPr>
          <p:cNvPr id="6" name="Group 17"/>
          <p:cNvGrpSpPr>
            <a:grpSpLocks/>
          </p:cNvGrpSpPr>
          <p:nvPr/>
        </p:nvGrpSpPr>
        <p:grpSpPr bwMode="auto">
          <a:xfrm>
            <a:off x="1415481" y="2138097"/>
            <a:ext cx="762000" cy="665163"/>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solidFill>
                  <a:prstClr val="black"/>
                </a:solidFill>
              </a:endParaRPr>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solidFill>
                  <a:prstClr val="black"/>
                </a:solidFill>
              </a:endParaRPr>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solidFill>
                  <a:prstClr val="black"/>
                </a:solidFill>
              </a:endParaRPr>
            </a:p>
          </p:txBody>
        </p:sp>
      </p:grpSp>
      <p:grpSp>
        <p:nvGrpSpPr>
          <p:cNvPr id="7" name="Group 21"/>
          <p:cNvGrpSpPr>
            <a:grpSpLocks/>
          </p:cNvGrpSpPr>
          <p:nvPr/>
        </p:nvGrpSpPr>
        <p:grpSpPr bwMode="auto">
          <a:xfrm>
            <a:off x="1415481" y="3218215"/>
            <a:ext cx="762000" cy="665163"/>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solidFill>
                  <a:prstClr val="black"/>
                </a:solidFill>
              </a:endParaRPr>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solidFill>
                  <a:prstClr val="black"/>
                </a:solidFill>
              </a:endParaRPr>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solidFill>
                  <a:prstClr val="black"/>
                </a:solidFill>
              </a:endParaRPr>
            </a:p>
          </p:txBody>
        </p:sp>
      </p:grpSp>
      <p:sp>
        <p:nvSpPr>
          <p:cNvPr id="40985" name="Line 25"/>
          <p:cNvSpPr>
            <a:spLocks noChangeShapeType="1"/>
          </p:cNvSpPr>
          <p:nvPr/>
        </p:nvSpPr>
        <p:spPr bwMode="auto">
          <a:xfrm flipV="1">
            <a:off x="1991544" y="2780612"/>
            <a:ext cx="6552728" cy="5554"/>
          </a:xfrm>
          <a:prstGeom prst="line">
            <a:avLst/>
          </a:prstGeom>
          <a:ln>
            <a:headEnd/>
            <a:tailEnd type="oval" w="med" len="me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0">
            <a:schemeClr val="accent1"/>
          </a:fillRef>
          <a:effectRef idx="1">
            <a:schemeClr val="accent1"/>
          </a:effectRef>
          <a:fontRef idx="minor">
            <a:schemeClr val="tx1"/>
          </a:fontRef>
        </p:style>
        <p:txBody>
          <a:bodyPr wrap="none" anchor="ctr"/>
          <a:lstStyle/>
          <a:p>
            <a:endParaRPr lang="fr-FR" dirty="0">
              <a:solidFill>
                <a:prstClr val="black"/>
              </a:solidFill>
            </a:endParaRPr>
          </a:p>
        </p:txBody>
      </p:sp>
      <p:sp>
        <p:nvSpPr>
          <p:cNvPr id="40986" name="Text Box 26"/>
          <p:cNvSpPr txBox="1">
            <a:spLocks noChangeArrowheads="1"/>
          </p:cNvSpPr>
          <p:nvPr/>
        </p:nvSpPr>
        <p:spPr bwMode="auto">
          <a:xfrm>
            <a:off x="2253680" y="2282112"/>
            <a:ext cx="708268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dirty="0" smtClean="0"/>
              <a:t>Vue globale sur l’orchestration et la méthode de prédiction LSTM</a:t>
            </a:r>
            <a:endParaRPr lang="fr-FR" sz="2400" dirty="0">
              <a:solidFill>
                <a:prstClr val="black"/>
              </a:solidFill>
            </a:endParaRPr>
          </a:p>
        </p:txBody>
      </p:sp>
      <p:sp>
        <p:nvSpPr>
          <p:cNvPr id="40987" name="Text Box 27"/>
          <p:cNvSpPr txBox="1">
            <a:spLocks noChangeArrowheads="1"/>
          </p:cNvSpPr>
          <p:nvPr/>
        </p:nvSpPr>
        <p:spPr bwMode="gray">
          <a:xfrm>
            <a:off x="1639519" y="2210105"/>
            <a:ext cx="3401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prstClr val="white"/>
                </a:solidFill>
              </a:rPr>
              <a:t>2</a:t>
            </a:r>
          </a:p>
        </p:txBody>
      </p:sp>
      <p:sp>
        <p:nvSpPr>
          <p:cNvPr id="40988" name="Line 28"/>
          <p:cNvSpPr>
            <a:spLocks noChangeShapeType="1"/>
          </p:cNvSpPr>
          <p:nvPr/>
        </p:nvSpPr>
        <p:spPr bwMode="auto">
          <a:xfrm flipV="1">
            <a:off x="1991544" y="3866280"/>
            <a:ext cx="4896544" cy="3"/>
          </a:xfrm>
          <a:prstGeom prst="line">
            <a:avLst/>
          </a:prstGeom>
          <a:ln>
            <a:headEnd/>
            <a:tailEnd type="oval" w="med" len="me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0">
            <a:schemeClr val="accent1"/>
          </a:fillRef>
          <a:effectRef idx="1">
            <a:schemeClr val="accent1"/>
          </a:effectRef>
          <a:fontRef idx="minor">
            <a:schemeClr val="tx1"/>
          </a:fontRef>
        </p:style>
        <p:txBody>
          <a:bodyPr wrap="none" anchor="ctr"/>
          <a:lstStyle/>
          <a:p>
            <a:endParaRPr lang="fr-FR" dirty="0">
              <a:solidFill>
                <a:prstClr val="black"/>
              </a:solidFill>
            </a:endParaRPr>
          </a:p>
        </p:txBody>
      </p:sp>
      <p:sp>
        <p:nvSpPr>
          <p:cNvPr id="40989" name="Text Box 29"/>
          <p:cNvSpPr txBox="1">
            <a:spLocks noChangeArrowheads="1"/>
          </p:cNvSpPr>
          <p:nvPr/>
        </p:nvSpPr>
        <p:spPr bwMode="auto">
          <a:xfrm>
            <a:off x="2203596" y="3442268"/>
            <a:ext cx="619666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fr-FR" dirty="0" smtClean="0"/>
              <a:t>MEAP – Conception et formulation du problème </a:t>
            </a:r>
            <a:endParaRPr lang="en-US" sz="1600" dirty="0">
              <a:solidFill>
                <a:prstClr val="black"/>
              </a:solidFill>
            </a:endParaRPr>
          </a:p>
        </p:txBody>
      </p:sp>
      <p:sp>
        <p:nvSpPr>
          <p:cNvPr id="40990" name="Text Box 30"/>
          <p:cNvSpPr txBox="1">
            <a:spLocks noChangeArrowheads="1"/>
          </p:cNvSpPr>
          <p:nvPr/>
        </p:nvSpPr>
        <p:spPr bwMode="gray">
          <a:xfrm>
            <a:off x="1619260" y="3307310"/>
            <a:ext cx="3401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prstClr val="white"/>
                </a:solidFill>
              </a:rPr>
              <a:t>3</a:t>
            </a:r>
          </a:p>
        </p:txBody>
      </p:sp>
      <p:grpSp>
        <p:nvGrpSpPr>
          <p:cNvPr id="8" name="Group 21"/>
          <p:cNvGrpSpPr>
            <a:grpSpLocks/>
          </p:cNvGrpSpPr>
          <p:nvPr/>
        </p:nvGrpSpPr>
        <p:grpSpPr bwMode="auto">
          <a:xfrm>
            <a:off x="1415481" y="4298337"/>
            <a:ext cx="762000" cy="665163"/>
            <a:chOff x="3174" y="2656"/>
            <a:chExt cx="1549" cy="1351"/>
          </a:xfrm>
        </p:grpSpPr>
        <p:sp>
          <p:nvSpPr>
            <p:cNvPr id="5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solidFill>
                  <a:prstClr val="black"/>
                </a:solidFill>
              </a:endParaRPr>
            </a:p>
          </p:txBody>
        </p:sp>
        <p:sp>
          <p:nvSpPr>
            <p:cNvPr id="5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solidFill>
                  <a:prstClr val="black"/>
                </a:solidFill>
              </a:endParaRPr>
            </a:p>
          </p:txBody>
        </p:sp>
        <p:sp>
          <p:nvSpPr>
            <p:cNvPr id="57" name="AutoShape 24"/>
            <p:cNvSpPr>
              <a:spLocks noChangeArrowheads="1"/>
            </p:cNvSpPr>
            <p:nvPr/>
          </p:nvSpPr>
          <p:spPr bwMode="gray">
            <a:xfrm>
              <a:off x="3264" y="2736"/>
              <a:ext cx="1350" cy="1168"/>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solidFill>
                  <a:prstClr val="black"/>
                </a:solidFill>
              </a:endParaRPr>
            </a:p>
          </p:txBody>
        </p:sp>
      </p:grpSp>
      <p:sp>
        <p:nvSpPr>
          <p:cNvPr id="59" name="Text Box 29"/>
          <p:cNvSpPr txBox="1">
            <a:spLocks noChangeArrowheads="1"/>
          </p:cNvSpPr>
          <p:nvPr/>
        </p:nvSpPr>
        <p:spPr bwMode="auto">
          <a:xfrm>
            <a:off x="2200920" y="4462677"/>
            <a:ext cx="511921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dirty="0" smtClean="0">
                <a:solidFill>
                  <a:prstClr val="black"/>
                </a:solidFill>
              </a:rPr>
              <a:t>MEPA – Plateforme – Tests et résultats</a:t>
            </a:r>
            <a:endParaRPr lang="fr-FR" dirty="0">
              <a:solidFill>
                <a:prstClr val="black"/>
              </a:solidFill>
            </a:endParaRPr>
          </a:p>
        </p:txBody>
      </p:sp>
      <p:sp>
        <p:nvSpPr>
          <p:cNvPr id="60" name="Text Box 30"/>
          <p:cNvSpPr txBox="1">
            <a:spLocks noChangeArrowheads="1"/>
          </p:cNvSpPr>
          <p:nvPr/>
        </p:nvSpPr>
        <p:spPr bwMode="gray">
          <a:xfrm>
            <a:off x="1639519" y="4370345"/>
            <a:ext cx="3401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prstClr val="white"/>
                </a:solidFill>
              </a:rPr>
              <a:t>4</a:t>
            </a:r>
          </a:p>
        </p:txBody>
      </p:sp>
      <p:sp>
        <p:nvSpPr>
          <p:cNvPr id="39" name="Titre 1"/>
          <p:cNvSpPr txBox="1">
            <a:spLocks/>
          </p:cNvSpPr>
          <p:nvPr/>
        </p:nvSpPr>
        <p:spPr>
          <a:xfrm>
            <a:off x="205163" y="617522"/>
            <a:ext cx="2592288" cy="470771"/>
          </a:xfrm>
          <a:prstGeom prst="rect">
            <a:avLst/>
          </a:prstGeom>
        </p:spPr>
        <p:txBody>
          <a:bodyPr vert="horz" lIns="91440" tIns="45720" rIns="91440" bIns="45720" rtlCol="0" anchor="ctr">
            <a:noAutofit/>
          </a:bodyPr>
          <a:lstStyle/>
          <a:p>
            <a:pPr marL="182880">
              <a:spcBef>
                <a:spcPct val="0"/>
              </a:spcBef>
              <a:defRPr/>
            </a:pPr>
            <a:r>
              <a:rPr lang="fr-FR" sz="3600" b="1" spc="300" dirty="0">
                <a:gradFill>
                  <a:gsLst>
                    <a:gs pos="0">
                      <a:prstClr val="black"/>
                    </a:gs>
                    <a:gs pos="40000">
                      <a:prstClr val="black">
                        <a:lumMod val="75000"/>
                        <a:lumOff val="25000"/>
                      </a:prstClr>
                    </a:gs>
                    <a:gs pos="100000">
                      <a:srgbClr val="1F497D">
                        <a:alpha val="65000"/>
                      </a:srgbClr>
                    </a:gs>
                  </a:gsLst>
                  <a:lin ang="5400000" scaled="0"/>
                </a:gradFill>
                <a:effectLst>
                  <a:reflection blurRad="6350" stA="55000" endA="300" endPos="45500" dir="5400000" sy="-100000" algn="bl" rotWithShape="0"/>
                </a:effectLst>
                <a:latin typeface="Times New Roman" pitchFamily="18" charset="0"/>
                <a:cs typeface="Times New Roman" pitchFamily="18" charset="0"/>
              </a:rPr>
              <a:t>Plan</a:t>
            </a:r>
            <a:r>
              <a:rPr lang="fr-FR" sz="4800" b="1" spc="300" dirty="0">
                <a:gradFill>
                  <a:gsLst>
                    <a:gs pos="0">
                      <a:prstClr val="black"/>
                    </a:gs>
                    <a:gs pos="40000">
                      <a:prstClr val="black">
                        <a:lumMod val="75000"/>
                        <a:lumOff val="25000"/>
                      </a:prstClr>
                    </a:gs>
                    <a:gs pos="100000">
                      <a:srgbClr val="1F497D">
                        <a:alpha val="65000"/>
                      </a:srgbClr>
                    </a:gs>
                  </a:gsLst>
                  <a:lin ang="5400000" scaled="0"/>
                </a:gradFill>
                <a:effectLst>
                  <a:reflection blurRad="6350" stA="55000" endA="300" endPos="45500" dir="5400000" sy="-100000" algn="bl" rotWithShape="0"/>
                </a:effectLst>
                <a:latin typeface="Times New Roman" pitchFamily="18" charset="0"/>
                <a:cs typeface="Times New Roman" pitchFamily="18" charset="0"/>
              </a:rPr>
              <a:t/>
            </a:r>
            <a:br>
              <a:rPr lang="fr-FR" sz="4800" b="1" spc="300" dirty="0">
                <a:gradFill>
                  <a:gsLst>
                    <a:gs pos="0">
                      <a:prstClr val="black"/>
                    </a:gs>
                    <a:gs pos="40000">
                      <a:prstClr val="black">
                        <a:lumMod val="75000"/>
                        <a:lumOff val="25000"/>
                      </a:prstClr>
                    </a:gs>
                    <a:gs pos="100000">
                      <a:srgbClr val="1F497D">
                        <a:alpha val="65000"/>
                      </a:srgbClr>
                    </a:gs>
                  </a:gsLst>
                  <a:lin ang="5400000" scaled="0"/>
                </a:gradFill>
                <a:effectLst>
                  <a:reflection blurRad="6350" stA="55000" endA="300" endPos="45500" dir="5400000" sy="-100000" algn="bl" rotWithShape="0"/>
                </a:effectLst>
                <a:latin typeface="Times New Roman" pitchFamily="18" charset="0"/>
                <a:cs typeface="Times New Roman" pitchFamily="18" charset="0"/>
              </a:rPr>
            </a:br>
            <a:r>
              <a:rPr lang="fr-FR" sz="2000" b="1" i="1" spc="300" dirty="0">
                <a:solidFill>
                  <a:srgbClr val="002060"/>
                </a:solidFill>
                <a:latin typeface="Times New Roman" pitchFamily="18" charset="0"/>
                <a:cs typeface="Times New Roman" pitchFamily="18" charset="0"/>
              </a:rPr>
              <a:t>     </a:t>
            </a:r>
            <a:r>
              <a:rPr lang="fr-FR" sz="4800" b="1" i="1" spc="300" dirty="0">
                <a:solidFill>
                  <a:srgbClr val="002060"/>
                </a:solidFill>
                <a:latin typeface="Times New Roman" pitchFamily="18" charset="0"/>
                <a:cs typeface="Times New Roman" pitchFamily="18" charset="0"/>
              </a:rPr>
              <a:t/>
            </a:r>
            <a:br>
              <a:rPr lang="fr-FR" sz="4800" b="1" i="1" spc="300" dirty="0">
                <a:solidFill>
                  <a:srgbClr val="002060"/>
                </a:solidFill>
                <a:latin typeface="Times New Roman" pitchFamily="18" charset="0"/>
                <a:cs typeface="Times New Roman" pitchFamily="18" charset="0"/>
              </a:rPr>
            </a:br>
            <a:endParaRPr lang="fr-FR" sz="4800" b="1" i="1" spc="300" dirty="0">
              <a:solidFill>
                <a:srgbClr val="002060"/>
              </a:solidFill>
              <a:latin typeface="Times New Roman" pitchFamily="18" charset="0"/>
              <a:cs typeface="Times New Roman" pitchFamily="18" charset="0"/>
            </a:endParaRPr>
          </a:p>
        </p:txBody>
      </p:sp>
      <p:grpSp>
        <p:nvGrpSpPr>
          <p:cNvPr id="50" name="Group 21"/>
          <p:cNvGrpSpPr>
            <a:grpSpLocks/>
          </p:cNvGrpSpPr>
          <p:nvPr/>
        </p:nvGrpSpPr>
        <p:grpSpPr bwMode="auto">
          <a:xfrm>
            <a:off x="1415481" y="5306449"/>
            <a:ext cx="762000" cy="665163"/>
            <a:chOff x="3174" y="2656"/>
            <a:chExt cx="1549" cy="1351"/>
          </a:xfrm>
        </p:grpSpPr>
        <p:sp>
          <p:nvSpPr>
            <p:cNvPr id="5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solidFill>
                  <a:prstClr val="black"/>
                </a:solidFill>
              </a:endParaRPr>
            </a:p>
          </p:txBody>
        </p:sp>
        <p:sp>
          <p:nvSpPr>
            <p:cNvPr id="5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solidFill>
                  <a:prstClr val="black"/>
                </a:solidFill>
              </a:endParaRPr>
            </a:p>
          </p:txBody>
        </p:sp>
        <p:sp>
          <p:nvSpPr>
            <p:cNvPr id="53" name="AutoShape 24"/>
            <p:cNvSpPr>
              <a:spLocks noChangeArrowheads="1"/>
            </p:cNvSpPr>
            <p:nvPr/>
          </p:nvSpPr>
          <p:spPr bwMode="gray">
            <a:xfrm>
              <a:off x="3264" y="2736"/>
              <a:ext cx="1350" cy="1168"/>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solidFill>
                  <a:prstClr val="black"/>
                </a:solidFill>
              </a:endParaRPr>
            </a:p>
          </p:txBody>
        </p:sp>
      </p:grpSp>
      <p:sp>
        <p:nvSpPr>
          <p:cNvPr id="54" name="Text Box 30"/>
          <p:cNvSpPr txBox="1">
            <a:spLocks noChangeArrowheads="1"/>
          </p:cNvSpPr>
          <p:nvPr/>
        </p:nvSpPr>
        <p:spPr bwMode="gray">
          <a:xfrm>
            <a:off x="1639519" y="5378457"/>
            <a:ext cx="34015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prstClr val="white"/>
                </a:solidFill>
              </a:rPr>
              <a:t>5</a:t>
            </a:r>
          </a:p>
        </p:txBody>
      </p:sp>
      <p:sp>
        <p:nvSpPr>
          <p:cNvPr id="63" name="Line 28"/>
          <p:cNvSpPr>
            <a:spLocks noChangeShapeType="1"/>
          </p:cNvSpPr>
          <p:nvPr/>
        </p:nvSpPr>
        <p:spPr bwMode="auto">
          <a:xfrm flipV="1">
            <a:off x="1991544" y="4940853"/>
            <a:ext cx="3888432" cy="5550"/>
          </a:xfrm>
          <a:prstGeom prst="line">
            <a:avLst/>
          </a:prstGeom>
          <a:ln>
            <a:headEnd/>
            <a:tailEnd type="oval" w="med" len="me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0">
            <a:schemeClr val="accent1"/>
          </a:fillRef>
          <a:effectRef idx="1">
            <a:schemeClr val="accent1"/>
          </a:effectRef>
          <a:fontRef idx="minor">
            <a:schemeClr val="tx1"/>
          </a:fontRef>
        </p:style>
        <p:txBody>
          <a:bodyPr wrap="none" anchor="ctr"/>
          <a:lstStyle/>
          <a:p>
            <a:endParaRPr lang="fr-FR" dirty="0">
              <a:solidFill>
                <a:prstClr val="black"/>
              </a:solidFill>
            </a:endParaRPr>
          </a:p>
        </p:txBody>
      </p:sp>
      <p:sp>
        <p:nvSpPr>
          <p:cNvPr id="64" name="Line 28"/>
          <p:cNvSpPr>
            <a:spLocks noChangeShapeType="1"/>
          </p:cNvSpPr>
          <p:nvPr/>
        </p:nvSpPr>
        <p:spPr bwMode="auto">
          <a:xfrm flipV="1">
            <a:off x="1991544" y="5948964"/>
            <a:ext cx="2880320" cy="5550"/>
          </a:xfrm>
          <a:prstGeom prst="line">
            <a:avLst/>
          </a:prstGeom>
          <a:ln>
            <a:headEnd/>
            <a:tailEnd type="oval" w="med" len="me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0">
            <a:schemeClr val="accent1"/>
          </a:fillRef>
          <a:effectRef idx="1">
            <a:schemeClr val="accent1"/>
          </a:effectRef>
          <a:fontRef idx="minor">
            <a:schemeClr val="tx1"/>
          </a:fontRef>
        </p:style>
        <p:txBody>
          <a:bodyPr wrap="none" anchor="ctr"/>
          <a:lstStyle/>
          <a:p>
            <a:endParaRPr lang="fr-FR" dirty="0">
              <a:solidFill>
                <a:prstClr val="black"/>
              </a:solidFill>
            </a:endParaRPr>
          </a:p>
        </p:txBody>
      </p:sp>
      <p:sp>
        <p:nvSpPr>
          <p:cNvPr id="65" name="Text Box 29"/>
          <p:cNvSpPr txBox="1">
            <a:spLocks noChangeArrowheads="1"/>
          </p:cNvSpPr>
          <p:nvPr/>
        </p:nvSpPr>
        <p:spPr bwMode="auto">
          <a:xfrm>
            <a:off x="2207568" y="5450458"/>
            <a:ext cx="43434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fr-FR" dirty="0"/>
              <a:t>Conclusion et perspectives </a:t>
            </a:r>
          </a:p>
        </p:txBody>
      </p:sp>
      <p:grpSp>
        <p:nvGrpSpPr>
          <p:cNvPr id="93" name="Groupe 92"/>
          <p:cNvGrpSpPr/>
          <p:nvPr/>
        </p:nvGrpSpPr>
        <p:grpSpPr>
          <a:xfrm>
            <a:off x="191344" y="4586362"/>
            <a:ext cx="398856" cy="336811"/>
            <a:chOff x="0" y="2399642"/>
            <a:chExt cx="398856" cy="336811"/>
          </a:xfrm>
        </p:grpSpPr>
        <p:sp>
          <p:nvSpPr>
            <p:cNvPr id="67"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68"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69"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94" name="Groupe 93"/>
          <p:cNvGrpSpPr/>
          <p:nvPr/>
        </p:nvGrpSpPr>
        <p:grpSpPr>
          <a:xfrm>
            <a:off x="191344" y="5018410"/>
            <a:ext cx="398856" cy="336811"/>
            <a:chOff x="0" y="3352837"/>
            <a:chExt cx="398856" cy="336811"/>
          </a:xfrm>
        </p:grpSpPr>
        <p:sp>
          <p:nvSpPr>
            <p:cNvPr id="72"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73"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74"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96" name="Groupe 95"/>
          <p:cNvGrpSpPr/>
          <p:nvPr/>
        </p:nvGrpSpPr>
        <p:grpSpPr>
          <a:xfrm>
            <a:off x="191344" y="5450458"/>
            <a:ext cx="398856" cy="336811"/>
            <a:chOff x="0" y="4432957"/>
            <a:chExt cx="398856" cy="336811"/>
          </a:xfrm>
        </p:grpSpPr>
        <p:sp>
          <p:nvSpPr>
            <p:cNvPr id="76"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77"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78"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97" name="Groupe 96"/>
          <p:cNvGrpSpPr/>
          <p:nvPr/>
        </p:nvGrpSpPr>
        <p:grpSpPr>
          <a:xfrm>
            <a:off x="191344" y="5882506"/>
            <a:ext cx="398856" cy="336811"/>
            <a:chOff x="0" y="5513077"/>
            <a:chExt cx="398856" cy="336811"/>
          </a:xfrm>
        </p:grpSpPr>
        <p:sp>
          <p:nvSpPr>
            <p:cNvPr id="82"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83"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84"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98" name="Groupe 97"/>
          <p:cNvGrpSpPr/>
          <p:nvPr/>
        </p:nvGrpSpPr>
        <p:grpSpPr>
          <a:xfrm>
            <a:off x="194664" y="6310399"/>
            <a:ext cx="398856" cy="336811"/>
            <a:chOff x="0" y="6521189"/>
            <a:chExt cx="398856" cy="336811"/>
          </a:xfrm>
        </p:grpSpPr>
        <p:sp>
          <p:nvSpPr>
            <p:cNvPr id="87"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88"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89"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3" name="Groupe 2"/>
          <p:cNvGrpSpPr/>
          <p:nvPr/>
        </p:nvGrpSpPr>
        <p:grpSpPr>
          <a:xfrm>
            <a:off x="1224136" y="6309321"/>
            <a:ext cx="10967864" cy="530985"/>
            <a:chOff x="1224136" y="6309321"/>
            <a:chExt cx="10967864" cy="530985"/>
          </a:xfrm>
        </p:grpSpPr>
        <p:sp>
          <p:nvSpPr>
            <p:cNvPr id="75" name="Rectangle 74"/>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chemeClr val="bg1"/>
                  </a:solidFill>
                </a:rPr>
                <a:t>1</a:t>
              </a:r>
            </a:p>
          </p:txBody>
        </p:sp>
        <p:sp>
          <p:nvSpPr>
            <p:cNvPr id="79" name="Rectangle 78"/>
            <p:cNvSpPr/>
            <p:nvPr/>
          </p:nvSpPr>
          <p:spPr>
            <a:xfrm>
              <a:off x="2450860" y="6449213"/>
              <a:ext cx="8156602" cy="307777"/>
            </a:xfrm>
            <a:prstGeom prst="rect">
              <a:avLst/>
            </a:prstGeom>
          </p:spPr>
          <p:txBody>
            <a:bodyPr wrap="square">
              <a:spAutoFit/>
            </a:bodyPr>
            <a:lstStyle/>
            <a:p>
              <a:pPr algn="ctr">
                <a:defRPr/>
              </a:pPr>
              <a:r>
                <a:rPr lang="fr-FR" sz="1400" dirty="0">
                  <a:solidFill>
                    <a:schemeClr val="bg1"/>
                  </a:solidFill>
                  <a:latin typeface="Monotype Corsiva"/>
                  <a:ea typeface="Calibri"/>
                  <a:cs typeface="Arial"/>
                </a:rPr>
                <a:t>Mise à l’ Échelle A</a:t>
              </a:r>
              <a:r>
                <a:rPr lang="fr-FR" sz="1400" dirty="0" smtClean="0">
                  <a:solidFill>
                    <a:schemeClr val="bg1"/>
                  </a:solidFill>
                  <a:latin typeface="Monotype Corsiva"/>
                  <a:ea typeface="Calibri"/>
                  <a:cs typeface="Arial"/>
                </a:rPr>
                <a:t>utomatique </a:t>
              </a:r>
              <a:r>
                <a:rPr lang="fr-FR" sz="1400" dirty="0">
                  <a:solidFill>
                    <a:schemeClr val="bg1"/>
                  </a:solidFill>
                  <a:latin typeface="Monotype Corsiva"/>
                  <a:ea typeface="Calibri"/>
                  <a:cs typeface="Arial"/>
                </a:rPr>
                <a:t>et </a:t>
              </a:r>
              <a:r>
                <a:rPr lang="fr-FR" sz="1400" dirty="0" smtClean="0">
                  <a:solidFill>
                    <a:schemeClr val="bg1"/>
                  </a:solidFill>
                  <a:latin typeface="Monotype Corsiva"/>
                  <a:ea typeface="Calibri"/>
                  <a:cs typeface="Arial"/>
                </a:rPr>
                <a:t>Prédictive (MEAP) </a:t>
              </a:r>
              <a:r>
                <a:rPr lang="fr-FR" sz="1400" dirty="0">
                  <a:solidFill>
                    <a:schemeClr val="bg1"/>
                  </a:solidFill>
                  <a:latin typeface="Monotype Corsiva"/>
                  <a:ea typeface="Calibri"/>
                  <a:cs typeface="Arial"/>
                </a:rPr>
                <a:t>basée sur </a:t>
              </a:r>
              <a:r>
                <a:rPr lang="fr-FR" sz="1400" dirty="0" smtClean="0">
                  <a:solidFill>
                    <a:schemeClr val="bg1"/>
                  </a:solidFill>
                  <a:latin typeface="Monotype Corsiva"/>
                  <a:ea typeface="Calibri"/>
                  <a:cs typeface="Arial"/>
                </a:rPr>
                <a:t>l’Orchestrateur </a:t>
              </a:r>
              <a:r>
                <a:rPr lang="fr-FR" sz="1400" dirty="0">
                  <a:solidFill>
                    <a:schemeClr val="bg1"/>
                  </a:solidFill>
                  <a:latin typeface="Monotype Corsiva"/>
                  <a:ea typeface="Calibri"/>
                  <a:cs typeface="Arial"/>
                </a:rPr>
                <a:t>K</a:t>
              </a:r>
              <a:r>
                <a:rPr lang="fr-FR" sz="1400" dirty="0" smtClean="0">
                  <a:solidFill>
                    <a:schemeClr val="bg1"/>
                  </a:solidFill>
                  <a:latin typeface="Monotype Corsiva"/>
                  <a:ea typeface="Calibri"/>
                  <a:cs typeface="Arial"/>
                </a:rPr>
                <a:t>ubernetes </a:t>
              </a:r>
              <a:endParaRPr lang="fr-FR" sz="1400" dirty="0">
                <a:solidFill>
                  <a:schemeClr val="bg1"/>
                </a:solidFill>
                <a:latin typeface="Monotype Corsiva"/>
                <a:ea typeface="Calibri"/>
                <a:cs typeface="Arial"/>
              </a:endParaRPr>
            </a:p>
          </p:txBody>
        </p:sp>
      </p:grpSp>
    </p:spTree>
    <p:custDataLst>
      <p:tags r:id="rId1"/>
    </p:custDataLst>
    <p:extLst>
      <p:ext uri="{BB962C8B-B14F-4D97-AF65-F5344CB8AC3E}">
        <p14:creationId xmlns="" xmlns:p14="http://schemas.microsoft.com/office/powerpoint/2010/main" val="3486197034"/>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0976"/>
                                        </p:tgtEl>
                                        <p:attrNameLst>
                                          <p:attrName>style.visibility</p:attrName>
                                        </p:attrNameLst>
                                      </p:cBhvr>
                                      <p:to>
                                        <p:strVal val="visible"/>
                                      </p:to>
                                    </p:set>
                                    <p:anim calcmode="lin" valueType="num">
                                      <p:cBhvr>
                                        <p:cTn id="7" dur="500" fill="hold"/>
                                        <p:tgtEl>
                                          <p:spTgt spid="40976"/>
                                        </p:tgtEl>
                                        <p:attrNameLst>
                                          <p:attrName>ppt_w</p:attrName>
                                        </p:attrNameLst>
                                      </p:cBhvr>
                                      <p:tavLst>
                                        <p:tav tm="0">
                                          <p:val>
                                            <p:fltVal val="0"/>
                                          </p:val>
                                        </p:tav>
                                        <p:tav tm="100000">
                                          <p:val>
                                            <p:strVal val="#ppt_w"/>
                                          </p:val>
                                        </p:tav>
                                      </p:tavLst>
                                    </p:anim>
                                    <p:anim calcmode="lin" valueType="num">
                                      <p:cBhvr>
                                        <p:cTn id="8" dur="500" fill="hold"/>
                                        <p:tgtEl>
                                          <p:spTgt spid="40976"/>
                                        </p:tgtEl>
                                        <p:attrNameLst>
                                          <p:attrName>ppt_h</p:attrName>
                                        </p:attrNameLst>
                                      </p:cBhvr>
                                      <p:tavLst>
                                        <p:tav tm="0">
                                          <p:val>
                                            <p:fltVal val="0"/>
                                          </p:val>
                                        </p:tav>
                                        <p:tav tm="100000">
                                          <p:val>
                                            <p:strVal val="#ppt_h"/>
                                          </p:val>
                                        </p:tav>
                                      </p:tavLst>
                                    </p:anim>
                                    <p:anim calcmode="lin" valueType="num">
                                      <p:cBhvr>
                                        <p:cTn id="9" dur="500" fill="hold"/>
                                        <p:tgtEl>
                                          <p:spTgt spid="40976"/>
                                        </p:tgtEl>
                                        <p:attrNameLst>
                                          <p:attrName>style.rotation</p:attrName>
                                        </p:attrNameLst>
                                      </p:cBhvr>
                                      <p:tavLst>
                                        <p:tav tm="0">
                                          <p:val>
                                            <p:fltVal val="360"/>
                                          </p:val>
                                        </p:tav>
                                        <p:tav tm="100000">
                                          <p:val>
                                            <p:fltVal val="0"/>
                                          </p:val>
                                        </p:tav>
                                      </p:tavLst>
                                    </p:anim>
                                    <p:animEffect transition="in" filter="fade">
                                      <p:cBhvr>
                                        <p:cTn id="10" dur="500"/>
                                        <p:tgtEl>
                                          <p:spTgt spid="40976"/>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0975"/>
                                        </p:tgtEl>
                                        <p:attrNameLst>
                                          <p:attrName>style.visibility</p:attrName>
                                        </p:attrNameLst>
                                      </p:cBhvr>
                                      <p:to>
                                        <p:strVal val="visible"/>
                                      </p:to>
                                    </p:set>
                                    <p:anim calcmode="lin" valueType="num">
                                      <p:cBhvr>
                                        <p:cTn id="20" dur="500" fill="hold"/>
                                        <p:tgtEl>
                                          <p:spTgt spid="40975"/>
                                        </p:tgtEl>
                                        <p:attrNameLst>
                                          <p:attrName>ppt_w</p:attrName>
                                        </p:attrNameLst>
                                      </p:cBhvr>
                                      <p:tavLst>
                                        <p:tav tm="0">
                                          <p:val>
                                            <p:fltVal val="0"/>
                                          </p:val>
                                        </p:tav>
                                        <p:tav tm="100000">
                                          <p:val>
                                            <p:strVal val="#ppt_w"/>
                                          </p:val>
                                        </p:tav>
                                      </p:tavLst>
                                    </p:anim>
                                    <p:anim calcmode="lin" valueType="num">
                                      <p:cBhvr>
                                        <p:cTn id="21" dur="500" fill="hold"/>
                                        <p:tgtEl>
                                          <p:spTgt spid="40975"/>
                                        </p:tgtEl>
                                        <p:attrNameLst>
                                          <p:attrName>ppt_h</p:attrName>
                                        </p:attrNameLst>
                                      </p:cBhvr>
                                      <p:tavLst>
                                        <p:tav tm="0">
                                          <p:val>
                                            <p:fltVal val="0"/>
                                          </p:val>
                                        </p:tav>
                                        <p:tav tm="100000">
                                          <p:val>
                                            <p:strVal val="#ppt_h"/>
                                          </p:val>
                                        </p:tav>
                                      </p:tavLst>
                                    </p:anim>
                                    <p:animEffect transition="in" filter="fade">
                                      <p:cBhvr>
                                        <p:cTn id="22" dur="500"/>
                                        <p:tgtEl>
                                          <p:spTgt spid="40975"/>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40974"/>
                                        </p:tgtEl>
                                        <p:attrNameLst>
                                          <p:attrName>style.visibility</p:attrName>
                                        </p:attrNameLst>
                                      </p:cBhvr>
                                      <p:to>
                                        <p:strVal val="visible"/>
                                      </p:to>
                                    </p:set>
                                    <p:anim calcmode="lin" valueType="num">
                                      <p:cBhvr>
                                        <p:cTn id="26" dur="500" fill="hold"/>
                                        <p:tgtEl>
                                          <p:spTgt spid="40974"/>
                                        </p:tgtEl>
                                        <p:attrNameLst>
                                          <p:attrName>ppt_w</p:attrName>
                                        </p:attrNameLst>
                                      </p:cBhvr>
                                      <p:tavLst>
                                        <p:tav tm="0">
                                          <p:val>
                                            <p:fltVal val="0"/>
                                          </p:val>
                                        </p:tav>
                                        <p:tav tm="100000">
                                          <p:val>
                                            <p:strVal val="#ppt_w"/>
                                          </p:val>
                                        </p:tav>
                                      </p:tavLst>
                                    </p:anim>
                                    <p:anim calcmode="lin" valueType="num">
                                      <p:cBhvr>
                                        <p:cTn id="27" dur="500" fill="hold"/>
                                        <p:tgtEl>
                                          <p:spTgt spid="40974"/>
                                        </p:tgtEl>
                                        <p:attrNameLst>
                                          <p:attrName>ppt_h</p:attrName>
                                        </p:attrNameLst>
                                      </p:cBhvr>
                                      <p:tavLst>
                                        <p:tav tm="0">
                                          <p:val>
                                            <p:fltVal val="0"/>
                                          </p:val>
                                        </p:tav>
                                        <p:tav tm="100000">
                                          <p:val>
                                            <p:strVal val="#ppt_h"/>
                                          </p:val>
                                        </p:tav>
                                      </p:tavLst>
                                    </p:anim>
                                    <p:animEffect transition="in" filter="fade">
                                      <p:cBhvr>
                                        <p:cTn id="28" dur="500"/>
                                        <p:tgtEl>
                                          <p:spTgt spid="40974"/>
                                        </p:tgtEl>
                                      </p:cBhvr>
                                    </p:animEffect>
                                  </p:childTnLst>
                                </p:cTn>
                              </p:par>
                            </p:childTnLst>
                          </p:cTn>
                        </p:par>
                        <p:par>
                          <p:cTn id="29" fill="hold">
                            <p:stCondLst>
                              <p:cond delay="1500"/>
                            </p:stCondLst>
                            <p:childTnLst>
                              <p:par>
                                <p:cTn id="30" presetID="49" presetClass="entr" presetSubtype="0" decel="10000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 calcmode="lin" valueType="num">
                                      <p:cBhvr>
                                        <p:cTn id="34" dur="500" fill="hold"/>
                                        <p:tgtEl>
                                          <p:spTgt spid="6"/>
                                        </p:tgtEl>
                                        <p:attrNameLst>
                                          <p:attrName>style.rotation</p:attrName>
                                        </p:attrNameLst>
                                      </p:cBhvr>
                                      <p:tavLst>
                                        <p:tav tm="0">
                                          <p:val>
                                            <p:fltVal val="360"/>
                                          </p:val>
                                        </p:tav>
                                        <p:tav tm="100000">
                                          <p:val>
                                            <p:fltVal val="0"/>
                                          </p:val>
                                        </p:tav>
                                      </p:tavLst>
                                    </p:anim>
                                    <p:animEffect transition="in" filter="fade">
                                      <p:cBhvr>
                                        <p:cTn id="35" dur="500"/>
                                        <p:tgtEl>
                                          <p:spTgt spid="6"/>
                                        </p:tgtEl>
                                      </p:cBhvr>
                                    </p:animEffect>
                                  </p:childTnLst>
                                </p:cTn>
                              </p:par>
                              <p:par>
                                <p:cTn id="36" presetID="49" presetClass="entr" presetSubtype="0" decel="100000" fill="hold" grpId="0" nodeType="withEffect">
                                  <p:stCondLst>
                                    <p:cond delay="0"/>
                                  </p:stCondLst>
                                  <p:childTnLst>
                                    <p:set>
                                      <p:cBhvr>
                                        <p:cTn id="37" dur="1" fill="hold">
                                          <p:stCondLst>
                                            <p:cond delay="0"/>
                                          </p:stCondLst>
                                        </p:cTn>
                                        <p:tgtEl>
                                          <p:spTgt spid="40987"/>
                                        </p:tgtEl>
                                        <p:attrNameLst>
                                          <p:attrName>style.visibility</p:attrName>
                                        </p:attrNameLst>
                                      </p:cBhvr>
                                      <p:to>
                                        <p:strVal val="visible"/>
                                      </p:to>
                                    </p:set>
                                    <p:anim calcmode="lin" valueType="num">
                                      <p:cBhvr>
                                        <p:cTn id="38" dur="500" fill="hold"/>
                                        <p:tgtEl>
                                          <p:spTgt spid="40987"/>
                                        </p:tgtEl>
                                        <p:attrNameLst>
                                          <p:attrName>ppt_w</p:attrName>
                                        </p:attrNameLst>
                                      </p:cBhvr>
                                      <p:tavLst>
                                        <p:tav tm="0">
                                          <p:val>
                                            <p:fltVal val="0"/>
                                          </p:val>
                                        </p:tav>
                                        <p:tav tm="100000">
                                          <p:val>
                                            <p:strVal val="#ppt_w"/>
                                          </p:val>
                                        </p:tav>
                                      </p:tavLst>
                                    </p:anim>
                                    <p:anim calcmode="lin" valueType="num">
                                      <p:cBhvr>
                                        <p:cTn id="39" dur="500" fill="hold"/>
                                        <p:tgtEl>
                                          <p:spTgt spid="40987"/>
                                        </p:tgtEl>
                                        <p:attrNameLst>
                                          <p:attrName>ppt_h</p:attrName>
                                        </p:attrNameLst>
                                      </p:cBhvr>
                                      <p:tavLst>
                                        <p:tav tm="0">
                                          <p:val>
                                            <p:fltVal val="0"/>
                                          </p:val>
                                        </p:tav>
                                        <p:tav tm="100000">
                                          <p:val>
                                            <p:strVal val="#ppt_h"/>
                                          </p:val>
                                        </p:tav>
                                      </p:tavLst>
                                    </p:anim>
                                    <p:anim calcmode="lin" valueType="num">
                                      <p:cBhvr>
                                        <p:cTn id="40" dur="500" fill="hold"/>
                                        <p:tgtEl>
                                          <p:spTgt spid="40987"/>
                                        </p:tgtEl>
                                        <p:attrNameLst>
                                          <p:attrName>style.rotation</p:attrName>
                                        </p:attrNameLst>
                                      </p:cBhvr>
                                      <p:tavLst>
                                        <p:tav tm="0">
                                          <p:val>
                                            <p:fltVal val="360"/>
                                          </p:val>
                                        </p:tav>
                                        <p:tav tm="100000">
                                          <p:val>
                                            <p:fltVal val="0"/>
                                          </p:val>
                                        </p:tav>
                                      </p:tavLst>
                                    </p:anim>
                                    <p:animEffect transition="in" filter="fade">
                                      <p:cBhvr>
                                        <p:cTn id="41" dur="500"/>
                                        <p:tgtEl>
                                          <p:spTgt spid="40987"/>
                                        </p:tgtEl>
                                      </p:cBhvr>
                                    </p:animEffect>
                                  </p:childTnLst>
                                </p:cTn>
                              </p:par>
                            </p:childTnLst>
                          </p:cTn>
                        </p:par>
                        <p:par>
                          <p:cTn id="42" fill="hold">
                            <p:stCondLst>
                              <p:cond delay="2000"/>
                            </p:stCondLst>
                            <p:childTnLst>
                              <p:par>
                                <p:cTn id="43" presetID="53" presetClass="entr" presetSubtype="16" fill="hold" grpId="0" nodeType="afterEffect">
                                  <p:stCondLst>
                                    <p:cond delay="0"/>
                                  </p:stCondLst>
                                  <p:childTnLst>
                                    <p:set>
                                      <p:cBhvr>
                                        <p:cTn id="44" dur="1" fill="hold">
                                          <p:stCondLst>
                                            <p:cond delay="0"/>
                                          </p:stCondLst>
                                        </p:cTn>
                                        <p:tgtEl>
                                          <p:spTgt spid="40986"/>
                                        </p:tgtEl>
                                        <p:attrNameLst>
                                          <p:attrName>style.visibility</p:attrName>
                                        </p:attrNameLst>
                                      </p:cBhvr>
                                      <p:to>
                                        <p:strVal val="visible"/>
                                      </p:to>
                                    </p:set>
                                    <p:anim calcmode="lin" valueType="num">
                                      <p:cBhvr>
                                        <p:cTn id="45" dur="500" fill="hold"/>
                                        <p:tgtEl>
                                          <p:spTgt spid="40986"/>
                                        </p:tgtEl>
                                        <p:attrNameLst>
                                          <p:attrName>ppt_w</p:attrName>
                                        </p:attrNameLst>
                                      </p:cBhvr>
                                      <p:tavLst>
                                        <p:tav tm="0">
                                          <p:val>
                                            <p:fltVal val="0"/>
                                          </p:val>
                                        </p:tav>
                                        <p:tav tm="100000">
                                          <p:val>
                                            <p:strVal val="#ppt_w"/>
                                          </p:val>
                                        </p:tav>
                                      </p:tavLst>
                                    </p:anim>
                                    <p:anim calcmode="lin" valueType="num">
                                      <p:cBhvr>
                                        <p:cTn id="46" dur="500" fill="hold"/>
                                        <p:tgtEl>
                                          <p:spTgt spid="40986"/>
                                        </p:tgtEl>
                                        <p:attrNameLst>
                                          <p:attrName>ppt_h</p:attrName>
                                        </p:attrNameLst>
                                      </p:cBhvr>
                                      <p:tavLst>
                                        <p:tav tm="0">
                                          <p:val>
                                            <p:fltVal val="0"/>
                                          </p:val>
                                        </p:tav>
                                        <p:tav tm="100000">
                                          <p:val>
                                            <p:strVal val="#ppt_h"/>
                                          </p:val>
                                        </p:tav>
                                      </p:tavLst>
                                    </p:anim>
                                    <p:animEffect transition="in" filter="fade">
                                      <p:cBhvr>
                                        <p:cTn id="47" dur="500"/>
                                        <p:tgtEl>
                                          <p:spTgt spid="40986"/>
                                        </p:tgtEl>
                                      </p:cBhvr>
                                    </p:animEffect>
                                  </p:childTnLst>
                                </p:cTn>
                              </p:par>
                            </p:childTnLst>
                          </p:cTn>
                        </p:par>
                        <p:par>
                          <p:cTn id="48" fill="hold">
                            <p:stCondLst>
                              <p:cond delay="2500"/>
                            </p:stCondLst>
                            <p:childTnLst>
                              <p:par>
                                <p:cTn id="49" presetID="53" presetClass="entr" presetSubtype="16" fill="hold" grpId="0" nodeType="afterEffect">
                                  <p:stCondLst>
                                    <p:cond delay="0"/>
                                  </p:stCondLst>
                                  <p:childTnLst>
                                    <p:set>
                                      <p:cBhvr>
                                        <p:cTn id="50" dur="1" fill="hold">
                                          <p:stCondLst>
                                            <p:cond delay="0"/>
                                          </p:stCondLst>
                                        </p:cTn>
                                        <p:tgtEl>
                                          <p:spTgt spid="40985"/>
                                        </p:tgtEl>
                                        <p:attrNameLst>
                                          <p:attrName>style.visibility</p:attrName>
                                        </p:attrNameLst>
                                      </p:cBhvr>
                                      <p:to>
                                        <p:strVal val="visible"/>
                                      </p:to>
                                    </p:set>
                                    <p:anim calcmode="lin" valueType="num">
                                      <p:cBhvr>
                                        <p:cTn id="51" dur="500" fill="hold"/>
                                        <p:tgtEl>
                                          <p:spTgt spid="40985"/>
                                        </p:tgtEl>
                                        <p:attrNameLst>
                                          <p:attrName>ppt_w</p:attrName>
                                        </p:attrNameLst>
                                      </p:cBhvr>
                                      <p:tavLst>
                                        <p:tav tm="0">
                                          <p:val>
                                            <p:fltVal val="0"/>
                                          </p:val>
                                        </p:tav>
                                        <p:tav tm="100000">
                                          <p:val>
                                            <p:strVal val="#ppt_w"/>
                                          </p:val>
                                        </p:tav>
                                      </p:tavLst>
                                    </p:anim>
                                    <p:anim calcmode="lin" valueType="num">
                                      <p:cBhvr>
                                        <p:cTn id="52" dur="500" fill="hold"/>
                                        <p:tgtEl>
                                          <p:spTgt spid="40985"/>
                                        </p:tgtEl>
                                        <p:attrNameLst>
                                          <p:attrName>ppt_h</p:attrName>
                                        </p:attrNameLst>
                                      </p:cBhvr>
                                      <p:tavLst>
                                        <p:tav tm="0">
                                          <p:val>
                                            <p:fltVal val="0"/>
                                          </p:val>
                                        </p:tav>
                                        <p:tav tm="100000">
                                          <p:val>
                                            <p:strVal val="#ppt_h"/>
                                          </p:val>
                                        </p:tav>
                                      </p:tavLst>
                                    </p:anim>
                                    <p:animEffect transition="in" filter="fade">
                                      <p:cBhvr>
                                        <p:cTn id="53" dur="500"/>
                                        <p:tgtEl>
                                          <p:spTgt spid="40985"/>
                                        </p:tgtEl>
                                      </p:cBhvr>
                                    </p:animEffect>
                                  </p:childTnLst>
                                </p:cTn>
                              </p:par>
                            </p:childTnLst>
                          </p:cTn>
                        </p:par>
                        <p:par>
                          <p:cTn id="54" fill="hold">
                            <p:stCondLst>
                              <p:cond delay="3000"/>
                            </p:stCondLst>
                            <p:childTnLst>
                              <p:par>
                                <p:cTn id="55" presetID="49" presetClass="entr" presetSubtype="0" decel="100000"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
                                          </p:val>
                                        </p:tav>
                                        <p:tav tm="100000">
                                          <p:val>
                                            <p:strVal val="#ppt_w"/>
                                          </p:val>
                                        </p:tav>
                                      </p:tavLst>
                                    </p:anim>
                                    <p:anim calcmode="lin" valueType="num">
                                      <p:cBhvr>
                                        <p:cTn id="58" dur="500" fill="hold"/>
                                        <p:tgtEl>
                                          <p:spTgt spid="7"/>
                                        </p:tgtEl>
                                        <p:attrNameLst>
                                          <p:attrName>ppt_h</p:attrName>
                                        </p:attrNameLst>
                                      </p:cBhvr>
                                      <p:tavLst>
                                        <p:tav tm="0">
                                          <p:val>
                                            <p:fltVal val="0"/>
                                          </p:val>
                                        </p:tav>
                                        <p:tav tm="100000">
                                          <p:val>
                                            <p:strVal val="#ppt_h"/>
                                          </p:val>
                                        </p:tav>
                                      </p:tavLst>
                                    </p:anim>
                                    <p:anim calcmode="lin" valueType="num">
                                      <p:cBhvr>
                                        <p:cTn id="59" dur="500" fill="hold"/>
                                        <p:tgtEl>
                                          <p:spTgt spid="7"/>
                                        </p:tgtEl>
                                        <p:attrNameLst>
                                          <p:attrName>style.rotation</p:attrName>
                                        </p:attrNameLst>
                                      </p:cBhvr>
                                      <p:tavLst>
                                        <p:tav tm="0">
                                          <p:val>
                                            <p:fltVal val="360"/>
                                          </p:val>
                                        </p:tav>
                                        <p:tav tm="100000">
                                          <p:val>
                                            <p:fltVal val="0"/>
                                          </p:val>
                                        </p:tav>
                                      </p:tavLst>
                                    </p:anim>
                                    <p:animEffect transition="in" filter="fade">
                                      <p:cBhvr>
                                        <p:cTn id="60" dur="500"/>
                                        <p:tgtEl>
                                          <p:spTgt spid="7"/>
                                        </p:tgtEl>
                                      </p:cBhvr>
                                    </p:animEffect>
                                  </p:childTnLst>
                                </p:cTn>
                              </p:par>
                              <p:par>
                                <p:cTn id="61" presetID="49" presetClass="entr" presetSubtype="0" decel="100000" fill="hold" grpId="0" nodeType="withEffect">
                                  <p:stCondLst>
                                    <p:cond delay="0"/>
                                  </p:stCondLst>
                                  <p:childTnLst>
                                    <p:set>
                                      <p:cBhvr>
                                        <p:cTn id="62" dur="1" fill="hold">
                                          <p:stCondLst>
                                            <p:cond delay="0"/>
                                          </p:stCondLst>
                                        </p:cTn>
                                        <p:tgtEl>
                                          <p:spTgt spid="40990"/>
                                        </p:tgtEl>
                                        <p:attrNameLst>
                                          <p:attrName>style.visibility</p:attrName>
                                        </p:attrNameLst>
                                      </p:cBhvr>
                                      <p:to>
                                        <p:strVal val="visible"/>
                                      </p:to>
                                    </p:set>
                                    <p:anim calcmode="lin" valueType="num">
                                      <p:cBhvr>
                                        <p:cTn id="63" dur="500" fill="hold"/>
                                        <p:tgtEl>
                                          <p:spTgt spid="40990"/>
                                        </p:tgtEl>
                                        <p:attrNameLst>
                                          <p:attrName>ppt_w</p:attrName>
                                        </p:attrNameLst>
                                      </p:cBhvr>
                                      <p:tavLst>
                                        <p:tav tm="0">
                                          <p:val>
                                            <p:fltVal val="0"/>
                                          </p:val>
                                        </p:tav>
                                        <p:tav tm="100000">
                                          <p:val>
                                            <p:strVal val="#ppt_w"/>
                                          </p:val>
                                        </p:tav>
                                      </p:tavLst>
                                    </p:anim>
                                    <p:anim calcmode="lin" valueType="num">
                                      <p:cBhvr>
                                        <p:cTn id="64" dur="500" fill="hold"/>
                                        <p:tgtEl>
                                          <p:spTgt spid="40990"/>
                                        </p:tgtEl>
                                        <p:attrNameLst>
                                          <p:attrName>ppt_h</p:attrName>
                                        </p:attrNameLst>
                                      </p:cBhvr>
                                      <p:tavLst>
                                        <p:tav tm="0">
                                          <p:val>
                                            <p:fltVal val="0"/>
                                          </p:val>
                                        </p:tav>
                                        <p:tav tm="100000">
                                          <p:val>
                                            <p:strVal val="#ppt_h"/>
                                          </p:val>
                                        </p:tav>
                                      </p:tavLst>
                                    </p:anim>
                                    <p:anim calcmode="lin" valueType="num">
                                      <p:cBhvr>
                                        <p:cTn id="65" dur="500" fill="hold"/>
                                        <p:tgtEl>
                                          <p:spTgt spid="40990"/>
                                        </p:tgtEl>
                                        <p:attrNameLst>
                                          <p:attrName>style.rotation</p:attrName>
                                        </p:attrNameLst>
                                      </p:cBhvr>
                                      <p:tavLst>
                                        <p:tav tm="0">
                                          <p:val>
                                            <p:fltVal val="360"/>
                                          </p:val>
                                        </p:tav>
                                        <p:tav tm="100000">
                                          <p:val>
                                            <p:fltVal val="0"/>
                                          </p:val>
                                        </p:tav>
                                      </p:tavLst>
                                    </p:anim>
                                    <p:animEffect transition="in" filter="fade">
                                      <p:cBhvr>
                                        <p:cTn id="66" dur="500"/>
                                        <p:tgtEl>
                                          <p:spTgt spid="40990"/>
                                        </p:tgtEl>
                                      </p:cBhvr>
                                    </p:animEffect>
                                  </p:childTnLst>
                                </p:cTn>
                              </p:par>
                            </p:childTnLst>
                          </p:cTn>
                        </p:par>
                        <p:par>
                          <p:cTn id="67" fill="hold">
                            <p:stCondLst>
                              <p:cond delay="3500"/>
                            </p:stCondLst>
                            <p:childTnLst>
                              <p:par>
                                <p:cTn id="68" presetID="53" presetClass="entr" presetSubtype="16" fill="hold" nodeType="afterEffect">
                                  <p:stCondLst>
                                    <p:cond delay="0"/>
                                  </p:stCondLst>
                                  <p:childTnLst>
                                    <p:set>
                                      <p:cBhvr>
                                        <p:cTn id="69" dur="1" fill="hold">
                                          <p:stCondLst>
                                            <p:cond delay="0"/>
                                          </p:stCondLst>
                                        </p:cTn>
                                        <p:tgtEl>
                                          <p:spTgt spid="40989"/>
                                        </p:tgtEl>
                                        <p:attrNameLst>
                                          <p:attrName>style.visibility</p:attrName>
                                        </p:attrNameLst>
                                      </p:cBhvr>
                                      <p:to>
                                        <p:strVal val="visible"/>
                                      </p:to>
                                    </p:set>
                                    <p:anim calcmode="lin" valueType="num">
                                      <p:cBhvr>
                                        <p:cTn id="70" dur="500" fill="hold"/>
                                        <p:tgtEl>
                                          <p:spTgt spid="40989"/>
                                        </p:tgtEl>
                                        <p:attrNameLst>
                                          <p:attrName>ppt_w</p:attrName>
                                        </p:attrNameLst>
                                      </p:cBhvr>
                                      <p:tavLst>
                                        <p:tav tm="0">
                                          <p:val>
                                            <p:fltVal val="0"/>
                                          </p:val>
                                        </p:tav>
                                        <p:tav tm="100000">
                                          <p:val>
                                            <p:strVal val="#ppt_w"/>
                                          </p:val>
                                        </p:tav>
                                      </p:tavLst>
                                    </p:anim>
                                    <p:anim calcmode="lin" valueType="num">
                                      <p:cBhvr>
                                        <p:cTn id="71" dur="500" fill="hold"/>
                                        <p:tgtEl>
                                          <p:spTgt spid="40989"/>
                                        </p:tgtEl>
                                        <p:attrNameLst>
                                          <p:attrName>ppt_h</p:attrName>
                                        </p:attrNameLst>
                                      </p:cBhvr>
                                      <p:tavLst>
                                        <p:tav tm="0">
                                          <p:val>
                                            <p:fltVal val="0"/>
                                          </p:val>
                                        </p:tav>
                                        <p:tav tm="100000">
                                          <p:val>
                                            <p:strVal val="#ppt_h"/>
                                          </p:val>
                                        </p:tav>
                                      </p:tavLst>
                                    </p:anim>
                                    <p:animEffect transition="in" filter="fade">
                                      <p:cBhvr>
                                        <p:cTn id="72" dur="500"/>
                                        <p:tgtEl>
                                          <p:spTgt spid="40989"/>
                                        </p:tgtEl>
                                      </p:cBhvr>
                                    </p:animEffect>
                                  </p:childTnLst>
                                </p:cTn>
                              </p:par>
                            </p:childTnLst>
                          </p:cTn>
                        </p:par>
                        <p:par>
                          <p:cTn id="73" fill="hold">
                            <p:stCondLst>
                              <p:cond delay="4000"/>
                            </p:stCondLst>
                            <p:childTnLst>
                              <p:par>
                                <p:cTn id="74" presetID="53" presetClass="entr" presetSubtype="16" fill="hold" nodeType="afterEffect">
                                  <p:stCondLst>
                                    <p:cond delay="0"/>
                                  </p:stCondLst>
                                  <p:childTnLst>
                                    <p:set>
                                      <p:cBhvr>
                                        <p:cTn id="75" dur="1" fill="hold">
                                          <p:stCondLst>
                                            <p:cond delay="0"/>
                                          </p:stCondLst>
                                        </p:cTn>
                                        <p:tgtEl>
                                          <p:spTgt spid="40988"/>
                                        </p:tgtEl>
                                        <p:attrNameLst>
                                          <p:attrName>style.visibility</p:attrName>
                                        </p:attrNameLst>
                                      </p:cBhvr>
                                      <p:to>
                                        <p:strVal val="visible"/>
                                      </p:to>
                                    </p:set>
                                    <p:anim calcmode="lin" valueType="num">
                                      <p:cBhvr>
                                        <p:cTn id="76" dur="500" fill="hold"/>
                                        <p:tgtEl>
                                          <p:spTgt spid="40988"/>
                                        </p:tgtEl>
                                        <p:attrNameLst>
                                          <p:attrName>ppt_w</p:attrName>
                                        </p:attrNameLst>
                                      </p:cBhvr>
                                      <p:tavLst>
                                        <p:tav tm="0">
                                          <p:val>
                                            <p:fltVal val="0"/>
                                          </p:val>
                                        </p:tav>
                                        <p:tav tm="100000">
                                          <p:val>
                                            <p:strVal val="#ppt_w"/>
                                          </p:val>
                                        </p:tav>
                                      </p:tavLst>
                                    </p:anim>
                                    <p:anim calcmode="lin" valueType="num">
                                      <p:cBhvr>
                                        <p:cTn id="77" dur="500" fill="hold"/>
                                        <p:tgtEl>
                                          <p:spTgt spid="40988"/>
                                        </p:tgtEl>
                                        <p:attrNameLst>
                                          <p:attrName>ppt_h</p:attrName>
                                        </p:attrNameLst>
                                      </p:cBhvr>
                                      <p:tavLst>
                                        <p:tav tm="0">
                                          <p:val>
                                            <p:fltVal val="0"/>
                                          </p:val>
                                        </p:tav>
                                        <p:tav tm="100000">
                                          <p:val>
                                            <p:strVal val="#ppt_h"/>
                                          </p:val>
                                        </p:tav>
                                      </p:tavLst>
                                    </p:anim>
                                    <p:animEffect transition="in" filter="fade">
                                      <p:cBhvr>
                                        <p:cTn id="78" dur="500"/>
                                        <p:tgtEl>
                                          <p:spTgt spid="40988"/>
                                        </p:tgtEl>
                                      </p:cBhvr>
                                    </p:animEffect>
                                  </p:childTnLst>
                                </p:cTn>
                              </p:par>
                            </p:childTnLst>
                          </p:cTn>
                        </p:par>
                        <p:par>
                          <p:cTn id="79" fill="hold">
                            <p:stCondLst>
                              <p:cond delay="4500"/>
                            </p:stCondLst>
                            <p:childTnLst>
                              <p:par>
                                <p:cTn id="80" presetID="49" presetClass="entr" presetSubtype="0" decel="100000" fill="hold" nodeType="afterEffect">
                                  <p:stCondLst>
                                    <p:cond delay="0"/>
                                  </p:stCondLst>
                                  <p:childTnLst>
                                    <p:set>
                                      <p:cBhvr>
                                        <p:cTn id="81" dur="1" fill="hold">
                                          <p:stCondLst>
                                            <p:cond delay="0"/>
                                          </p:stCondLst>
                                        </p:cTn>
                                        <p:tgtEl>
                                          <p:spTgt spid="8"/>
                                        </p:tgtEl>
                                        <p:attrNameLst>
                                          <p:attrName>style.visibility</p:attrName>
                                        </p:attrNameLst>
                                      </p:cBhvr>
                                      <p:to>
                                        <p:strVal val="visible"/>
                                      </p:to>
                                    </p:set>
                                    <p:anim calcmode="lin" valueType="num">
                                      <p:cBhvr>
                                        <p:cTn id="82" dur="500" fill="hold"/>
                                        <p:tgtEl>
                                          <p:spTgt spid="8"/>
                                        </p:tgtEl>
                                        <p:attrNameLst>
                                          <p:attrName>ppt_w</p:attrName>
                                        </p:attrNameLst>
                                      </p:cBhvr>
                                      <p:tavLst>
                                        <p:tav tm="0">
                                          <p:val>
                                            <p:fltVal val="0"/>
                                          </p:val>
                                        </p:tav>
                                        <p:tav tm="100000">
                                          <p:val>
                                            <p:strVal val="#ppt_w"/>
                                          </p:val>
                                        </p:tav>
                                      </p:tavLst>
                                    </p:anim>
                                    <p:anim calcmode="lin" valueType="num">
                                      <p:cBhvr>
                                        <p:cTn id="83" dur="500" fill="hold"/>
                                        <p:tgtEl>
                                          <p:spTgt spid="8"/>
                                        </p:tgtEl>
                                        <p:attrNameLst>
                                          <p:attrName>ppt_h</p:attrName>
                                        </p:attrNameLst>
                                      </p:cBhvr>
                                      <p:tavLst>
                                        <p:tav tm="0">
                                          <p:val>
                                            <p:fltVal val="0"/>
                                          </p:val>
                                        </p:tav>
                                        <p:tav tm="100000">
                                          <p:val>
                                            <p:strVal val="#ppt_h"/>
                                          </p:val>
                                        </p:tav>
                                      </p:tavLst>
                                    </p:anim>
                                    <p:anim calcmode="lin" valueType="num">
                                      <p:cBhvr>
                                        <p:cTn id="84" dur="500" fill="hold"/>
                                        <p:tgtEl>
                                          <p:spTgt spid="8"/>
                                        </p:tgtEl>
                                        <p:attrNameLst>
                                          <p:attrName>style.rotation</p:attrName>
                                        </p:attrNameLst>
                                      </p:cBhvr>
                                      <p:tavLst>
                                        <p:tav tm="0">
                                          <p:val>
                                            <p:fltVal val="360"/>
                                          </p:val>
                                        </p:tav>
                                        <p:tav tm="100000">
                                          <p:val>
                                            <p:fltVal val="0"/>
                                          </p:val>
                                        </p:tav>
                                      </p:tavLst>
                                    </p:anim>
                                    <p:animEffect transition="in" filter="fade">
                                      <p:cBhvr>
                                        <p:cTn id="85" dur="500"/>
                                        <p:tgtEl>
                                          <p:spTgt spid="8"/>
                                        </p:tgtEl>
                                      </p:cBhvr>
                                    </p:animEffect>
                                  </p:childTnLst>
                                </p:cTn>
                              </p:par>
                              <p:par>
                                <p:cTn id="86" presetID="49" presetClass="entr" presetSubtype="0" decel="100000" fill="hold" grpId="0" nodeType="withEffect">
                                  <p:stCondLst>
                                    <p:cond delay="0"/>
                                  </p:stCondLst>
                                  <p:childTnLst>
                                    <p:set>
                                      <p:cBhvr>
                                        <p:cTn id="87" dur="1" fill="hold">
                                          <p:stCondLst>
                                            <p:cond delay="0"/>
                                          </p:stCondLst>
                                        </p:cTn>
                                        <p:tgtEl>
                                          <p:spTgt spid="60"/>
                                        </p:tgtEl>
                                        <p:attrNameLst>
                                          <p:attrName>style.visibility</p:attrName>
                                        </p:attrNameLst>
                                      </p:cBhvr>
                                      <p:to>
                                        <p:strVal val="visible"/>
                                      </p:to>
                                    </p:set>
                                    <p:anim calcmode="lin" valueType="num">
                                      <p:cBhvr>
                                        <p:cTn id="88" dur="500" fill="hold"/>
                                        <p:tgtEl>
                                          <p:spTgt spid="60"/>
                                        </p:tgtEl>
                                        <p:attrNameLst>
                                          <p:attrName>ppt_w</p:attrName>
                                        </p:attrNameLst>
                                      </p:cBhvr>
                                      <p:tavLst>
                                        <p:tav tm="0">
                                          <p:val>
                                            <p:fltVal val="0"/>
                                          </p:val>
                                        </p:tav>
                                        <p:tav tm="100000">
                                          <p:val>
                                            <p:strVal val="#ppt_w"/>
                                          </p:val>
                                        </p:tav>
                                      </p:tavLst>
                                    </p:anim>
                                    <p:anim calcmode="lin" valueType="num">
                                      <p:cBhvr>
                                        <p:cTn id="89" dur="500" fill="hold"/>
                                        <p:tgtEl>
                                          <p:spTgt spid="60"/>
                                        </p:tgtEl>
                                        <p:attrNameLst>
                                          <p:attrName>ppt_h</p:attrName>
                                        </p:attrNameLst>
                                      </p:cBhvr>
                                      <p:tavLst>
                                        <p:tav tm="0">
                                          <p:val>
                                            <p:fltVal val="0"/>
                                          </p:val>
                                        </p:tav>
                                        <p:tav tm="100000">
                                          <p:val>
                                            <p:strVal val="#ppt_h"/>
                                          </p:val>
                                        </p:tav>
                                      </p:tavLst>
                                    </p:anim>
                                    <p:anim calcmode="lin" valueType="num">
                                      <p:cBhvr>
                                        <p:cTn id="90" dur="500" fill="hold"/>
                                        <p:tgtEl>
                                          <p:spTgt spid="60"/>
                                        </p:tgtEl>
                                        <p:attrNameLst>
                                          <p:attrName>style.rotation</p:attrName>
                                        </p:attrNameLst>
                                      </p:cBhvr>
                                      <p:tavLst>
                                        <p:tav tm="0">
                                          <p:val>
                                            <p:fltVal val="360"/>
                                          </p:val>
                                        </p:tav>
                                        <p:tav tm="100000">
                                          <p:val>
                                            <p:fltVal val="0"/>
                                          </p:val>
                                        </p:tav>
                                      </p:tavLst>
                                    </p:anim>
                                    <p:animEffect transition="in" filter="fade">
                                      <p:cBhvr>
                                        <p:cTn id="91" dur="500"/>
                                        <p:tgtEl>
                                          <p:spTgt spid="60"/>
                                        </p:tgtEl>
                                      </p:cBhvr>
                                    </p:animEffect>
                                  </p:childTnLst>
                                </p:cTn>
                              </p:par>
                            </p:childTnLst>
                          </p:cTn>
                        </p:par>
                        <p:par>
                          <p:cTn id="92" fill="hold">
                            <p:stCondLst>
                              <p:cond delay="5000"/>
                            </p:stCondLst>
                            <p:childTnLst>
                              <p:par>
                                <p:cTn id="93" presetID="53" presetClass="entr" presetSubtype="16"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p:cTn id="95" dur="500" fill="hold"/>
                                        <p:tgtEl>
                                          <p:spTgt spid="59"/>
                                        </p:tgtEl>
                                        <p:attrNameLst>
                                          <p:attrName>ppt_w</p:attrName>
                                        </p:attrNameLst>
                                      </p:cBhvr>
                                      <p:tavLst>
                                        <p:tav tm="0">
                                          <p:val>
                                            <p:fltVal val="0"/>
                                          </p:val>
                                        </p:tav>
                                        <p:tav tm="100000">
                                          <p:val>
                                            <p:strVal val="#ppt_w"/>
                                          </p:val>
                                        </p:tav>
                                      </p:tavLst>
                                    </p:anim>
                                    <p:anim calcmode="lin" valueType="num">
                                      <p:cBhvr>
                                        <p:cTn id="96" dur="500" fill="hold"/>
                                        <p:tgtEl>
                                          <p:spTgt spid="59"/>
                                        </p:tgtEl>
                                        <p:attrNameLst>
                                          <p:attrName>ppt_h</p:attrName>
                                        </p:attrNameLst>
                                      </p:cBhvr>
                                      <p:tavLst>
                                        <p:tav tm="0">
                                          <p:val>
                                            <p:fltVal val="0"/>
                                          </p:val>
                                        </p:tav>
                                        <p:tav tm="100000">
                                          <p:val>
                                            <p:strVal val="#ppt_h"/>
                                          </p:val>
                                        </p:tav>
                                      </p:tavLst>
                                    </p:anim>
                                    <p:animEffect transition="in" filter="fade">
                                      <p:cBhvr>
                                        <p:cTn id="97" dur="500"/>
                                        <p:tgtEl>
                                          <p:spTgt spid="59"/>
                                        </p:tgtEl>
                                      </p:cBhvr>
                                    </p:animEffect>
                                  </p:childTnLst>
                                </p:cTn>
                              </p:par>
                            </p:childTnLst>
                          </p:cTn>
                        </p:par>
                        <p:par>
                          <p:cTn id="98" fill="hold">
                            <p:stCondLst>
                              <p:cond delay="5500"/>
                            </p:stCondLst>
                            <p:childTnLst>
                              <p:par>
                                <p:cTn id="99" presetID="53" presetClass="entr" presetSubtype="0" fill="hold" grpId="0" nodeType="afterEffect">
                                  <p:stCondLst>
                                    <p:cond delay="0"/>
                                  </p:stCondLst>
                                  <p:childTnLst>
                                    <p:set>
                                      <p:cBhvr>
                                        <p:cTn id="100" dur="1" fill="hold">
                                          <p:stCondLst>
                                            <p:cond delay="0"/>
                                          </p:stCondLst>
                                        </p:cTn>
                                        <p:tgtEl>
                                          <p:spTgt spid="63"/>
                                        </p:tgtEl>
                                        <p:attrNameLst>
                                          <p:attrName>style.visibility</p:attrName>
                                        </p:attrNameLst>
                                      </p:cBhvr>
                                      <p:to>
                                        <p:strVal val="visible"/>
                                      </p:to>
                                    </p:set>
                                    <p:anim calcmode="lin" valueType="num">
                                      <p:cBhvr>
                                        <p:cTn id="101" dur="500" fill="hold"/>
                                        <p:tgtEl>
                                          <p:spTgt spid="63"/>
                                        </p:tgtEl>
                                        <p:attrNameLst>
                                          <p:attrName>ppt_w</p:attrName>
                                        </p:attrNameLst>
                                      </p:cBhvr>
                                      <p:tavLst>
                                        <p:tav tm="0">
                                          <p:val>
                                            <p:fltVal val="0"/>
                                          </p:val>
                                        </p:tav>
                                        <p:tav tm="100000">
                                          <p:val>
                                            <p:strVal val="#ppt_w"/>
                                          </p:val>
                                        </p:tav>
                                      </p:tavLst>
                                    </p:anim>
                                    <p:anim calcmode="lin" valueType="num">
                                      <p:cBhvr>
                                        <p:cTn id="102" dur="500" fill="hold"/>
                                        <p:tgtEl>
                                          <p:spTgt spid="63"/>
                                        </p:tgtEl>
                                        <p:attrNameLst>
                                          <p:attrName>ppt_h</p:attrName>
                                        </p:attrNameLst>
                                      </p:cBhvr>
                                      <p:tavLst>
                                        <p:tav tm="0">
                                          <p:val>
                                            <p:fltVal val="0"/>
                                          </p:val>
                                        </p:tav>
                                        <p:tav tm="100000">
                                          <p:val>
                                            <p:strVal val="#ppt_h"/>
                                          </p:val>
                                        </p:tav>
                                      </p:tavLst>
                                    </p:anim>
                                    <p:animEffect transition="in" filter="fade">
                                      <p:cBhvr>
                                        <p:cTn id="103" dur="500"/>
                                        <p:tgtEl>
                                          <p:spTgt spid="63"/>
                                        </p:tgtEl>
                                      </p:cBhvr>
                                    </p:animEffect>
                                  </p:childTnLst>
                                </p:cTn>
                              </p:par>
                            </p:childTnLst>
                          </p:cTn>
                        </p:par>
                        <p:par>
                          <p:cTn id="104" fill="hold">
                            <p:stCondLst>
                              <p:cond delay="6000"/>
                            </p:stCondLst>
                            <p:childTnLst>
                              <p:par>
                                <p:cTn id="105" presetID="49" presetClass="entr" presetSubtype="0" decel="100000" fill="hold" nodeType="afterEffect">
                                  <p:stCondLst>
                                    <p:cond delay="0"/>
                                  </p:stCondLst>
                                  <p:childTnLst>
                                    <p:set>
                                      <p:cBhvr>
                                        <p:cTn id="106" dur="1" fill="hold">
                                          <p:stCondLst>
                                            <p:cond delay="0"/>
                                          </p:stCondLst>
                                        </p:cTn>
                                        <p:tgtEl>
                                          <p:spTgt spid="50"/>
                                        </p:tgtEl>
                                        <p:attrNameLst>
                                          <p:attrName>style.visibility</p:attrName>
                                        </p:attrNameLst>
                                      </p:cBhvr>
                                      <p:to>
                                        <p:strVal val="visible"/>
                                      </p:to>
                                    </p:set>
                                    <p:anim calcmode="lin" valueType="num">
                                      <p:cBhvr>
                                        <p:cTn id="107" dur="500" fill="hold"/>
                                        <p:tgtEl>
                                          <p:spTgt spid="50"/>
                                        </p:tgtEl>
                                        <p:attrNameLst>
                                          <p:attrName>ppt_w</p:attrName>
                                        </p:attrNameLst>
                                      </p:cBhvr>
                                      <p:tavLst>
                                        <p:tav tm="0">
                                          <p:val>
                                            <p:fltVal val="0"/>
                                          </p:val>
                                        </p:tav>
                                        <p:tav tm="100000">
                                          <p:val>
                                            <p:strVal val="#ppt_w"/>
                                          </p:val>
                                        </p:tav>
                                      </p:tavLst>
                                    </p:anim>
                                    <p:anim calcmode="lin" valueType="num">
                                      <p:cBhvr>
                                        <p:cTn id="108" dur="500" fill="hold"/>
                                        <p:tgtEl>
                                          <p:spTgt spid="50"/>
                                        </p:tgtEl>
                                        <p:attrNameLst>
                                          <p:attrName>ppt_h</p:attrName>
                                        </p:attrNameLst>
                                      </p:cBhvr>
                                      <p:tavLst>
                                        <p:tav tm="0">
                                          <p:val>
                                            <p:fltVal val="0"/>
                                          </p:val>
                                        </p:tav>
                                        <p:tav tm="100000">
                                          <p:val>
                                            <p:strVal val="#ppt_h"/>
                                          </p:val>
                                        </p:tav>
                                      </p:tavLst>
                                    </p:anim>
                                    <p:anim calcmode="lin" valueType="num">
                                      <p:cBhvr>
                                        <p:cTn id="109" dur="500" fill="hold"/>
                                        <p:tgtEl>
                                          <p:spTgt spid="50"/>
                                        </p:tgtEl>
                                        <p:attrNameLst>
                                          <p:attrName>style.rotation</p:attrName>
                                        </p:attrNameLst>
                                      </p:cBhvr>
                                      <p:tavLst>
                                        <p:tav tm="0">
                                          <p:val>
                                            <p:fltVal val="360"/>
                                          </p:val>
                                        </p:tav>
                                        <p:tav tm="100000">
                                          <p:val>
                                            <p:fltVal val="0"/>
                                          </p:val>
                                        </p:tav>
                                      </p:tavLst>
                                    </p:anim>
                                    <p:animEffect transition="in" filter="fade">
                                      <p:cBhvr>
                                        <p:cTn id="110" dur="500"/>
                                        <p:tgtEl>
                                          <p:spTgt spid="50"/>
                                        </p:tgtEl>
                                      </p:cBhvr>
                                    </p:animEffect>
                                  </p:childTnLst>
                                </p:cTn>
                              </p:par>
                            </p:childTnLst>
                          </p:cTn>
                        </p:par>
                        <p:par>
                          <p:cTn id="111" fill="hold">
                            <p:stCondLst>
                              <p:cond delay="6500"/>
                            </p:stCondLst>
                            <p:childTnLst>
                              <p:par>
                                <p:cTn id="112" presetID="53" presetClass="entr" presetSubtype="0" fill="hold" grpId="0" nodeType="afterEffect">
                                  <p:stCondLst>
                                    <p:cond delay="0"/>
                                  </p:stCondLst>
                                  <p:childTnLst>
                                    <p:set>
                                      <p:cBhvr>
                                        <p:cTn id="113" dur="1" fill="hold">
                                          <p:stCondLst>
                                            <p:cond delay="0"/>
                                          </p:stCondLst>
                                        </p:cTn>
                                        <p:tgtEl>
                                          <p:spTgt spid="65"/>
                                        </p:tgtEl>
                                        <p:attrNameLst>
                                          <p:attrName>style.visibility</p:attrName>
                                        </p:attrNameLst>
                                      </p:cBhvr>
                                      <p:to>
                                        <p:strVal val="visible"/>
                                      </p:to>
                                    </p:set>
                                    <p:anim calcmode="lin" valueType="num">
                                      <p:cBhvr>
                                        <p:cTn id="114" dur="500" fill="hold"/>
                                        <p:tgtEl>
                                          <p:spTgt spid="65"/>
                                        </p:tgtEl>
                                        <p:attrNameLst>
                                          <p:attrName>ppt_w</p:attrName>
                                        </p:attrNameLst>
                                      </p:cBhvr>
                                      <p:tavLst>
                                        <p:tav tm="0">
                                          <p:val>
                                            <p:fltVal val="0"/>
                                          </p:val>
                                        </p:tav>
                                        <p:tav tm="100000">
                                          <p:val>
                                            <p:strVal val="#ppt_w"/>
                                          </p:val>
                                        </p:tav>
                                      </p:tavLst>
                                    </p:anim>
                                    <p:anim calcmode="lin" valueType="num">
                                      <p:cBhvr>
                                        <p:cTn id="115" dur="500" fill="hold"/>
                                        <p:tgtEl>
                                          <p:spTgt spid="65"/>
                                        </p:tgtEl>
                                        <p:attrNameLst>
                                          <p:attrName>ppt_h</p:attrName>
                                        </p:attrNameLst>
                                      </p:cBhvr>
                                      <p:tavLst>
                                        <p:tav tm="0">
                                          <p:val>
                                            <p:fltVal val="0"/>
                                          </p:val>
                                        </p:tav>
                                        <p:tav tm="100000">
                                          <p:val>
                                            <p:strVal val="#ppt_h"/>
                                          </p:val>
                                        </p:tav>
                                      </p:tavLst>
                                    </p:anim>
                                    <p:animEffect transition="in" filter="fade">
                                      <p:cBhvr>
                                        <p:cTn id="116" dur="500"/>
                                        <p:tgtEl>
                                          <p:spTgt spid="65"/>
                                        </p:tgtEl>
                                      </p:cBhvr>
                                    </p:animEffect>
                                  </p:childTnLst>
                                </p:cTn>
                              </p:par>
                            </p:childTnLst>
                          </p:cTn>
                        </p:par>
                        <p:par>
                          <p:cTn id="117" fill="hold">
                            <p:stCondLst>
                              <p:cond delay="7000"/>
                            </p:stCondLst>
                            <p:childTnLst>
                              <p:par>
                                <p:cTn id="118" presetID="53" presetClass="entr" presetSubtype="0" fill="hold" grpId="0" nodeType="afterEffect">
                                  <p:stCondLst>
                                    <p:cond delay="0"/>
                                  </p:stCondLst>
                                  <p:childTnLst>
                                    <p:set>
                                      <p:cBhvr>
                                        <p:cTn id="119" dur="1" fill="hold">
                                          <p:stCondLst>
                                            <p:cond delay="0"/>
                                          </p:stCondLst>
                                        </p:cTn>
                                        <p:tgtEl>
                                          <p:spTgt spid="64"/>
                                        </p:tgtEl>
                                        <p:attrNameLst>
                                          <p:attrName>style.visibility</p:attrName>
                                        </p:attrNameLst>
                                      </p:cBhvr>
                                      <p:to>
                                        <p:strVal val="visible"/>
                                      </p:to>
                                    </p:set>
                                    <p:anim calcmode="lin" valueType="num">
                                      <p:cBhvr>
                                        <p:cTn id="120" dur="500" fill="hold"/>
                                        <p:tgtEl>
                                          <p:spTgt spid="64"/>
                                        </p:tgtEl>
                                        <p:attrNameLst>
                                          <p:attrName>ppt_w</p:attrName>
                                        </p:attrNameLst>
                                      </p:cBhvr>
                                      <p:tavLst>
                                        <p:tav tm="0">
                                          <p:val>
                                            <p:fltVal val="0"/>
                                          </p:val>
                                        </p:tav>
                                        <p:tav tm="100000">
                                          <p:val>
                                            <p:strVal val="#ppt_w"/>
                                          </p:val>
                                        </p:tav>
                                      </p:tavLst>
                                    </p:anim>
                                    <p:anim calcmode="lin" valueType="num">
                                      <p:cBhvr>
                                        <p:cTn id="121" dur="500" fill="hold"/>
                                        <p:tgtEl>
                                          <p:spTgt spid="64"/>
                                        </p:tgtEl>
                                        <p:attrNameLst>
                                          <p:attrName>ppt_h</p:attrName>
                                        </p:attrNameLst>
                                      </p:cBhvr>
                                      <p:tavLst>
                                        <p:tav tm="0">
                                          <p:val>
                                            <p:fltVal val="0"/>
                                          </p:val>
                                        </p:tav>
                                        <p:tav tm="100000">
                                          <p:val>
                                            <p:strVal val="#ppt_h"/>
                                          </p:val>
                                        </p:tav>
                                      </p:tavLst>
                                    </p:anim>
                                    <p:animEffect transition="in" filter="fade">
                                      <p:cBhvr>
                                        <p:cTn id="122" dur="500"/>
                                        <p:tgtEl>
                                          <p:spTgt spid="64"/>
                                        </p:tgtEl>
                                      </p:cBhvr>
                                    </p:animEffect>
                                  </p:childTnLst>
                                </p:cTn>
                              </p:par>
                            </p:childTnLst>
                          </p:cTn>
                        </p:par>
                      </p:childTnLst>
                    </p:cTn>
                  </p:par>
                  <p:par>
                    <p:cTn id="123" fill="hold">
                      <p:stCondLst>
                        <p:cond delay="indefinite"/>
                      </p:stCondLst>
                      <p:childTnLst>
                        <p:par>
                          <p:cTn id="124" fill="hold">
                            <p:stCondLst>
                              <p:cond delay="0"/>
                            </p:stCondLst>
                            <p:childTnLst>
                              <p:par>
                                <p:cTn id="125" presetID="56" presetClass="path" presetSubtype="0" accel="50000" decel="50000" fill="hold" nodeType="clickEffect">
                                  <p:stCondLst>
                                    <p:cond delay="0"/>
                                  </p:stCondLst>
                                  <p:childTnLst>
                                    <p:animMotion origin="layout" path="M -4.16667E-6 1.12858E-6 L -0.11267 0.45768 " pathEditMode="fixed" rAng="0" ptsTypes="AA">
                                      <p:cBhvr>
                                        <p:cTn id="126" dur="2000" fill="hold"/>
                                        <p:tgtEl>
                                          <p:spTgt spid="5"/>
                                        </p:tgtEl>
                                        <p:attrNameLst>
                                          <p:attrName>ppt_x</p:attrName>
                                          <p:attrName>ppt_y</p:attrName>
                                        </p:attrNameLst>
                                      </p:cBhvr>
                                      <p:rCtr x="-5600" y="22900"/>
                                    </p:animMotion>
                                  </p:childTnLst>
                                </p:cTn>
                              </p:par>
                              <p:par>
                                <p:cTn id="127" presetID="56" presetClass="path" presetSubtype="0" accel="50000" decel="50000" fill="hold" grpId="2" nodeType="withEffect">
                                  <p:stCondLst>
                                    <p:cond delay="0"/>
                                  </p:stCondLst>
                                  <p:childTnLst>
                                    <p:animMotion origin="layout" path="M 3.88889E-6 3.66327E-6 L -0.11181 0.45814 " pathEditMode="relative" rAng="0" ptsTypes="AA">
                                      <p:cBhvr>
                                        <p:cTn id="128" dur="2000" fill="hold"/>
                                        <p:tgtEl>
                                          <p:spTgt spid="40976"/>
                                        </p:tgtEl>
                                        <p:attrNameLst>
                                          <p:attrName>ppt_x</p:attrName>
                                          <p:attrName>ppt_y</p:attrName>
                                        </p:attrNameLst>
                                      </p:cBhvr>
                                      <p:rCtr x="-5600" y="22900"/>
                                    </p:animMotion>
                                  </p:childTnLst>
                                </p:cTn>
                              </p:par>
                              <p:par>
                                <p:cTn id="129" presetID="56" presetClass="path" presetSubtype="0" accel="50000" decel="50000" fill="hold" nodeType="withEffect">
                                  <p:stCondLst>
                                    <p:cond delay="0"/>
                                  </p:stCondLst>
                                  <p:childTnLst>
                                    <p:animMotion origin="layout" path="M -4.16667E-6 -5.45791E-7 L -0.11267 0.38159 " pathEditMode="relative" rAng="0" ptsTypes="AA">
                                      <p:cBhvr>
                                        <p:cTn id="130" dur="2000" fill="hold"/>
                                        <p:tgtEl>
                                          <p:spTgt spid="6"/>
                                        </p:tgtEl>
                                        <p:attrNameLst>
                                          <p:attrName>ppt_x</p:attrName>
                                          <p:attrName>ppt_y</p:attrName>
                                        </p:attrNameLst>
                                      </p:cBhvr>
                                      <p:rCtr x="-5600" y="19100"/>
                                    </p:animMotion>
                                  </p:childTnLst>
                                </p:cTn>
                              </p:par>
                              <p:par>
                                <p:cTn id="131" presetID="56" presetClass="path" presetSubtype="0" accel="50000" decel="50000" fill="hold" nodeType="withEffect">
                                  <p:stCondLst>
                                    <p:cond delay="0"/>
                                  </p:stCondLst>
                                  <p:childTnLst>
                                    <p:animMotion origin="layout" path="M -4.16667E-6 -2.34043E-6 L -0.11267 0.29787 " pathEditMode="relative" rAng="0" ptsTypes="AA">
                                      <p:cBhvr>
                                        <p:cTn id="132" dur="2000" fill="hold"/>
                                        <p:tgtEl>
                                          <p:spTgt spid="7"/>
                                        </p:tgtEl>
                                        <p:attrNameLst>
                                          <p:attrName>ppt_x</p:attrName>
                                          <p:attrName>ppt_y</p:attrName>
                                        </p:attrNameLst>
                                      </p:cBhvr>
                                      <p:rCtr x="-5600" y="14900"/>
                                    </p:animMotion>
                                  </p:childTnLst>
                                </p:cTn>
                              </p:par>
                              <p:par>
                                <p:cTn id="133" presetID="56" presetClass="path" presetSubtype="0" accel="50000" decel="50000" fill="hold" grpId="1" nodeType="withEffect">
                                  <p:stCondLst>
                                    <p:cond delay="0"/>
                                  </p:stCondLst>
                                  <p:childTnLst>
                                    <p:animMotion origin="layout" path="M -3.05556E-6 3.53377E-6 L -0.11406 0.38598 " pathEditMode="relative" rAng="0" ptsTypes="AA">
                                      <p:cBhvr>
                                        <p:cTn id="134" dur="2000" fill="hold"/>
                                        <p:tgtEl>
                                          <p:spTgt spid="40987"/>
                                        </p:tgtEl>
                                        <p:attrNameLst>
                                          <p:attrName>ppt_x</p:attrName>
                                          <p:attrName>ppt_y</p:attrName>
                                        </p:attrNameLst>
                                      </p:cBhvr>
                                      <p:rCtr x="-5700" y="19300"/>
                                    </p:animMotion>
                                  </p:childTnLst>
                                </p:cTn>
                              </p:par>
                              <p:par>
                                <p:cTn id="135" presetID="56" presetClass="path" presetSubtype="0" accel="50000" decel="50000" fill="hold" grpId="1" nodeType="withEffect">
                                  <p:stCondLst>
                                    <p:cond delay="0"/>
                                  </p:stCondLst>
                                  <p:childTnLst>
                                    <p:animMotion origin="layout" path="M 3.88889E-6 -2.20167E-6 L -0.11181 0.29972 " pathEditMode="relative" rAng="0" ptsTypes="AA">
                                      <p:cBhvr>
                                        <p:cTn id="136" dur="2000" fill="hold"/>
                                        <p:tgtEl>
                                          <p:spTgt spid="40990"/>
                                        </p:tgtEl>
                                        <p:attrNameLst>
                                          <p:attrName>ppt_x</p:attrName>
                                          <p:attrName>ppt_y</p:attrName>
                                        </p:attrNameLst>
                                      </p:cBhvr>
                                      <p:rCtr x="-5600" y="15000"/>
                                    </p:animMotion>
                                  </p:childTnLst>
                                </p:cTn>
                              </p:par>
                              <p:par>
                                <p:cTn id="137" presetID="56" presetClass="path" presetSubtype="0" accel="50000" decel="50000" fill="hold" nodeType="withEffect">
                                  <p:stCondLst>
                                    <p:cond delay="0"/>
                                  </p:stCondLst>
                                  <p:childTnLst>
                                    <p:animMotion origin="layout" path="M -4.16667E-6 -4.13506E-6 L -0.11267 0.19311 " pathEditMode="relative" rAng="0" ptsTypes="AA">
                                      <p:cBhvr>
                                        <p:cTn id="138" dur="2000" fill="hold"/>
                                        <p:tgtEl>
                                          <p:spTgt spid="8"/>
                                        </p:tgtEl>
                                        <p:attrNameLst>
                                          <p:attrName>ppt_x</p:attrName>
                                          <p:attrName>ppt_y</p:attrName>
                                        </p:attrNameLst>
                                      </p:cBhvr>
                                      <p:rCtr x="-5600" y="9600"/>
                                    </p:animMotion>
                                  </p:childTnLst>
                                </p:cTn>
                              </p:par>
                              <p:par>
                                <p:cTn id="139" presetID="56" presetClass="path" presetSubtype="0" accel="50000" decel="50000" fill="hold" grpId="1" nodeType="withEffect">
                                  <p:stCondLst>
                                    <p:cond delay="0"/>
                                  </p:stCondLst>
                                  <p:childTnLst>
                                    <p:animMotion origin="layout" path="M -3.05556E-6 -1.32285E-6 L -0.11406 0.19727 " pathEditMode="relative" rAng="0" ptsTypes="AA">
                                      <p:cBhvr>
                                        <p:cTn id="140" dur="2000" fill="hold"/>
                                        <p:tgtEl>
                                          <p:spTgt spid="60"/>
                                        </p:tgtEl>
                                        <p:attrNameLst>
                                          <p:attrName>ppt_x</p:attrName>
                                          <p:attrName>ppt_y</p:attrName>
                                        </p:attrNameLst>
                                      </p:cBhvr>
                                      <p:rCtr x="-5700" y="9900"/>
                                    </p:animMotion>
                                  </p:childTnLst>
                                </p:cTn>
                              </p:par>
                              <p:par>
                                <p:cTn id="141" presetID="56" presetClass="path" presetSubtype="0" accel="50000" decel="50000" fill="hold" nodeType="withEffect">
                                  <p:stCondLst>
                                    <p:cond delay="0"/>
                                  </p:stCondLst>
                                  <p:childTnLst>
                                    <p:animMotion origin="layout" path="M -4.16667E-6 1.10083E-6 L -0.11267 0.10916 " pathEditMode="relative" rAng="0" ptsTypes="AA">
                                      <p:cBhvr>
                                        <p:cTn id="142" dur="2000" fill="hold"/>
                                        <p:tgtEl>
                                          <p:spTgt spid="50"/>
                                        </p:tgtEl>
                                        <p:attrNameLst>
                                          <p:attrName>ppt_x</p:attrName>
                                          <p:attrName>ppt_y</p:attrName>
                                        </p:attrNameLst>
                                      </p:cBhvr>
                                      <p:rCtr x="-5600" y="5500"/>
                                    </p:animMotion>
                                  </p:childTnLst>
                                </p:cTn>
                              </p:par>
                              <p:par>
                                <p:cTn id="143" presetID="56" presetClass="path" presetSubtype="0" accel="50000" decel="50000" fill="hold" grpId="0" nodeType="withEffect">
                                  <p:stCondLst>
                                    <p:cond delay="0"/>
                                  </p:stCondLst>
                                  <p:childTnLst>
                                    <p:animMotion origin="layout" path="M -3.05556E-6 3.91304E-6 L -0.11406 0.11332 " pathEditMode="relative" rAng="0" ptsTypes="AA">
                                      <p:cBhvr>
                                        <p:cTn id="144" dur="2000" fill="hold"/>
                                        <p:tgtEl>
                                          <p:spTgt spid="54"/>
                                        </p:tgtEl>
                                        <p:attrNameLst>
                                          <p:attrName>ppt_x</p:attrName>
                                          <p:attrName>ppt_y</p:attrName>
                                        </p:attrNameLst>
                                      </p:cBhvr>
                                      <p:rCtr x="-5700" y="5700"/>
                                    </p:animMotion>
                                  </p:childTnLst>
                                </p:cTn>
                              </p:par>
                              <p:par>
                                <p:cTn id="145" presetID="23" presetClass="exit" presetSubtype="32" fill="hold" nodeType="withEffect">
                                  <p:stCondLst>
                                    <p:cond delay="1500"/>
                                  </p:stCondLst>
                                  <p:childTnLst>
                                    <p:anim calcmode="lin" valueType="num">
                                      <p:cBhvr>
                                        <p:cTn id="146" dur="500"/>
                                        <p:tgtEl>
                                          <p:spTgt spid="5"/>
                                        </p:tgtEl>
                                        <p:attrNameLst>
                                          <p:attrName>ppt_w</p:attrName>
                                        </p:attrNameLst>
                                      </p:cBhvr>
                                      <p:tavLst>
                                        <p:tav tm="0">
                                          <p:val>
                                            <p:strVal val="ppt_w"/>
                                          </p:val>
                                        </p:tav>
                                        <p:tav tm="100000">
                                          <p:val>
                                            <p:fltVal val="0"/>
                                          </p:val>
                                        </p:tav>
                                      </p:tavLst>
                                    </p:anim>
                                    <p:anim calcmode="lin" valueType="num">
                                      <p:cBhvr>
                                        <p:cTn id="147" dur="500"/>
                                        <p:tgtEl>
                                          <p:spTgt spid="5"/>
                                        </p:tgtEl>
                                        <p:attrNameLst>
                                          <p:attrName>ppt_h</p:attrName>
                                        </p:attrNameLst>
                                      </p:cBhvr>
                                      <p:tavLst>
                                        <p:tav tm="0">
                                          <p:val>
                                            <p:strVal val="ppt_h"/>
                                          </p:val>
                                        </p:tav>
                                        <p:tav tm="100000">
                                          <p:val>
                                            <p:fltVal val="0"/>
                                          </p:val>
                                        </p:tav>
                                      </p:tavLst>
                                    </p:anim>
                                    <p:set>
                                      <p:cBhvr>
                                        <p:cTn id="148" dur="1" fill="hold">
                                          <p:stCondLst>
                                            <p:cond delay="499"/>
                                          </p:stCondLst>
                                        </p:cTn>
                                        <p:tgtEl>
                                          <p:spTgt spid="5"/>
                                        </p:tgtEl>
                                        <p:attrNameLst>
                                          <p:attrName>style.visibility</p:attrName>
                                        </p:attrNameLst>
                                      </p:cBhvr>
                                      <p:to>
                                        <p:strVal val="hidden"/>
                                      </p:to>
                                    </p:set>
                                  </p:childTnLst>
                                </p:cTn>
                              </p:par>
                              <p:par>
                                <p:cTn id="149" presetID="23" presetClass="exit" presetSubtype="32" fill="hold" grpId="1" nodeType="withEffect">
                                  <p:stCondLst>
                                    <p:cond delay="1500"/>
                                  </p:stCondLst>
                                  <p:childTnLst>
                                    <p:anim calcmode="lin" valueType="num">
                                      <p:cBhvr>
                                        <p:cTn id="150" dur="500"/>
                                        <p:tgtEl>
                                          <p:spTgt spid="40976"/>
                                        </p:tgtEl>
                                        <p:attrNameLst>
                                          <p:attrName>ppt_w</p:attrName>
                                        </p:attrNameLst>
                                      </p:cBhvr>
                                      <p:tavLst>
                                        <p:tav tm="0">
                                          <p:val>
                                            <p:strVal val="ppt_w"/>
                                          </p:val>
                                        </p:tav>
                                        <p:tav tm="100000">
                                          <p:val>
                                            <p:fltVal val="0"/>
                                          </p:val>
                                        </p:tav>
                                      </p:tavLst>
                                    </p:anim>
                                    <p:anim calcmode="lin" valueType="num">
                                      <p:cBhvr>
                                        <p:cTn id="151" dur="500"/>
                                        <p:tgtEl>
                                          <p:spTgt spid="40976"/>
                                        </p:tgtEl>
                                        <p:attrNameLst>
                                          <p:attrName>ppt_h</p:attrName>
                                        </p:attrNameLst>
                                      </p:cBhvr>
                                      <p:tavLst>
                                        <p:tav tm="0">
                                          <p:val>
                                            <p:strVal val="ppt_h"/>
                                          </p:val>
                                        </p:tav>
                                        <p:tav tm="100000">
                                          <p:val>
                                            <p:fltVal val="0"/>
                                          </p:val>
                                        </p:tav>
                                      </p:tavLst>
                                    </p:anim>
                                    <p:set>
                                      <p:cBhvr>
                                        <p:cTn id="152" dur="1" fill="hold">
                                          <p:stCondLst>
                                            <p:cond delay="499"/>
                                          </p:stCondLst>
                                        </p:cTn>
                                        <p:tgtEl>
                                          <p:spTgt spid="40976"/>
                                        </p:tgtEl>
                                        <p:attrNameLst>
                                          <p:attrName>style.visibility</p:attrName>
                                        </p:attrNameLst>
                                      </p:cBhvr>
                                      <p:to>
                                        <p:strVal val="hidden"/>
                                      </p:to>
                                    </p:set>
                                  </p:childTnLst>
                                </p:cTn>
                              </p:par>
                              <p:par>
                                <p:cTn id="153" presetID="23" presetClass="exit" presetSubtype="32" fill="hold" nodeType="withEffect">
                                  <p:stCondLst>
                                    <p:cond delay="1500"/>
                                  </p:stCondLst>
                                  <p:childTnLst>
                                    <p:anim calcmode="lin" valueType="num">
                                      <p:cBhvr>
                                        <p:cTn id="154" dur="500"/>
                                        <p:tgtEl>
                                          <p:spTgt spid="6"/>
                                        </p:tgtEl>
                                        <p:attrNameLst>
                                          <p:attrName>ppt_w</p:attrName>
                                        </p:attrNameLst>
                                      </p:cBhvr>
                                      <p:tavLst>
                                        <p:tav tm="0">
                                          <p:val>
                                            <p:strVal val="ppt_w"/>
                                          </p:val>
                                        </p:tav>
                                        <p:tav tm="100000">
                                          <p:val>
                                            <p:fltVal val="0"/>
                                          </p:val>
                                        </p:tav>
                                      </p:tavLst>
                                    </p:anim>
                                    <p:anim calcmode="lin" valueType="num">
                                      <p:cBhvr>
                                        <p:cTn id="155" dur="500"/>
                                        <p:tgtEl>
                                          <p:spTgt spid="6"/>
                                        </p:tgtEl>
                                        <p:attrNameLst>
                                          <p:attrName>ppt_h</p:attrName>
                                        </p:attrNameLst>
                                      </p:cBhvr>
                                      <p:tavLst>
                                        <p:tav tm="0">
                                          <p:val>
                                            <p:strVal val="ppt_h"/>
                                          </p:val>
                                        </p:tav>
                                        <p:tav tm="100000">
                                          <p:val>
                                            <p:fltVal val="0"/>
                                          </p:val>
                                        </p:tav>
                                      </p:tavLst>
                                    </p:anim>
                                    <p:set>
                                      <p:cBhvr>
                                        <p:cTn id="156" dur="1" fill="hold">
                                          <p:stCondLst>
                                            <p:cond delay="499"/>
                                          </p:stCondLst>
                                        </p:cTn>
                                        <p:tgtEl>
                                          <p:spTgt spid="6"/>
                                        </p:tgtEl>
                                        <p:attrNameLst>
                                          <p:attrName>style.visibility</p:attrName>
                                        </p:attrNameLst>
                                      </p:cBhvr>
                                      <p:to>
                                        <p:strVal val="hidden"/>
                                      </p:to>
                                    </p:set>
                                  </p:childTnLst>
                                </p:cTn>
                              </p:par>
                              <p:par>
                                <p:cTn id="157" presetID="23" presetClass="exit" presetSubtype="32" fill="hold" nodeType="withEffect">
                                  <p:stCondLst>
                                    <p:cond delay="1500"/>
                                  </p:stCondLst>
                                  <p:childTnLst>
                                    <p:anim calcmode="lin" valueType="num">
                                      <p:cBhvr>
                                        <p:cTn id="158" dur="500"/>
                                        <p:tgtEl>
                                          <p:spTgt spid="7"/>
                                        </p:tgtEl>
                                        <p:attrNameLst>
                                          <p:attrName>ppt_w</p:attrName>
                                        </p:attrNameLst>
                                      </p:cBhvr>
                                      <p:tavLst>
                                        <p:tav tm="0">
                                          <p:val>
                                            <p:strVal val="ppt_w"/>
                                          </p:val>
                                        </p:tav>
                                        <p:tav tm="100000">
                                          <p:val>
                                            <p:fltVal val="0"/>
                                          </p:val>
                                        </p:tav>
                                      </p:tavLst>
                                    </p:anim>
                                    <p:anim calcmode="lin" valueType="num">
                                      <p:cBhvr>
                                        <p:cTn id="159" dur="500"/>
                                        <p:tgtEl>
                                          <p:spTgt spid="7"/>
                                        </p:tgtEl>
                                        <p:attrNameLst>
                                          <p:attrName>ppt_h</p:attrName>
                                        </p:attrNameLst>
                                      </p:cBhvr>
                                      <p:tavLst>
                                        <p:tav tm="0">
                                          <p:val>
                                            <p:strVal val="ppt_h"/>
                                          </p:val>
                                        </p:tav>
                                        <p:tav tm="100000">
                                          <p:val>
                                            <p:fltVal val="0"/>
                                          </p:val>
                                        </p:tav>
                                      </p:tavLst>
                                    </p:anim>
                                    <p:set>
                                      <p:cBhvr>
                                        <p:cTn id="160" dur="1" fill="hold">
                                          <p:stCondLst>
                                            <p:cond delay="499"/>
                                          </p:stCondLst>
                                        </p:cTn>
                                        <p:tgtEl>
                                          <p:spTgt spid="7"/>
                                        </p:tgtEl>
                                        <p:attrNameLst>
                                          <p:attrName>style.visibility</p:attrName>
                                        </p:attrNameLst>
                                      </p:cBhvr>
                                      <p:to>
                                        <p:strVal val="hidden"/>
                                      </p:to>
                                    </p:set>
                                  </p:childTnLst>
                                </p:cTn>
                              </p:par>
                              <p:par>
                                <p:cTn id="161" presetID="23" presetClass="exit" presetSubtype="32" fill="hold" nodeType="withEffect">
                                  <p:stCondLst>
                                    <p:cond delay="1500"/>
                                  </p:stCondLst>
                                  <p:childTnLst>
                                    <p:anim calcmode="lin" valueType="num">
                                      <p:cBhvr>
                                        <p:cTn id="162" dur="500"/>
                                        <p:tgtEl>
                                          <p:spTgt spid="40987"/>
                                        </p:tgtEl>
                                        <p:attrNameLst>
                                          <p:attrName>ppt_w</p:attrName>
                                        </p:attrNameLst>
                                      </p:cBhvr>
                                      <p:tavLst>
                                        <p:tav tm="0">
                                          <p:val>
                                            <p:strVal val="ppt_w"/>
                                          </p:val>
                                        </p:tav>
                                        <p:tav tm="100000">
                                          <p:val>
                                            <p:fltVal val="0"/>
                                          </p:val>
                                        </p:tav>
                                      </p:tavLst>
                                    </p:anim>
                                    <p:anim calcmode="lin" valueType="num">
                                      <p:cBhvr>
                                        <p:cTn id="163" dur="500"/>
                                        <p:tgtEl>
                                          <p:spTgt spid="40987"/>
                                        </p:tgtEl>
                                        <p:attrNameLst>
                                          <p:attrName>ppt_h</p:attrName>
                                        </p:attrNameLst>
                                      </p:cBhvr>
                                      <p:tavLst>
                                        <p:tav tm="0">
                                          <p:val>
                                            <p:strVal val="ppt_h"/>
                                          </p:val>
                                        </p:tav>
                                        <p:tav tm="100000">
                                          <p:val>
                                            <p:fltVal val="0"/>
                                          </p:val>
                                        </p:tav>
                                      </p:tavLst>
                                    </p:anim>
                                    <p:set>
                                      <p:cBhvr>
                                        <p:cTn id="164" dur="1" fill="hold">
                                          <p:stCondLst>
                                            <p:cond delay="499"/>
                                          </p:stCondLst>
                                        </p:cTn>
                                        <p:tgtEl>
                                          <p:spTgt spid="40987"/>
                                        </p:tgtEl>
                                        <p:attrNameLst>
                                          <p:attrName>style.visibility</p:attrName>
                                        </p:attrNameLst>
                                      </p:cBhvr>
                                      <p:to>
                                        <p:strVal val="hidden"/>
                                      </p:to>
                                    </p:set>
                                  </p:childTnLst>
                                </p:cTn>
                              </p:par>
                              <p:par>
                                <p:cTn id="165" presetID="23" presetClass="exit" presetSubtype="32" fill="hold" nodeType="withEffect">
                                  <p:stCondLst>
                                    <p:cond delay="1500"/>
                                  </p:stCondLst>
                                  <p:childTnLst>
                                    <p:anim calcmode="lin" valueType="num">
                                      <p:cBhvr>
                                        <p:cTn id="166" dur="500"/>
                                        <p:tgtEl>
                                          <p:spTgt spid="40990"/>
                                        </p:tgtEl>
                                        <p:attrNameLst>
                                          <p:attrName>ppt_w</p:attrName>
                                        </p:attrNameLst>
                                      </p:cBhvr>
                                      <p:tavLst>
                                        <p:tav tm="0">
                                          <p:val>
                                            <p:strVal val="ppt_w"/>
                                          </p:val>
                                        </p:tav>
                                        <p:tav tm="100000">
                                          <p:val>
                                            <p:fltVal val="0"/>
                                          </p:val>
                                        </p:tav>
                                      </p:tavLst>
                                    </p:anim>
                                    <p:anim calcmode="lin" valueType="num">
                                      <p:cBhvr>
                                        <p:cTn id="167" dur="500"/>
                                        <p:tgtEl>
                                          <p:spTgt spid="40990"/>
                                        </p:tgtEl>
                                        <p:attrNameLst>
                                          <p:attrName>ppt_h</p:attrName>
                                        </p:attrNameLst>
                                      </p:cBhvr>
                                      <p:tavLst>
                                        <p:tav tm="0">
                                          <p:val>
                                            <p:strVal val="ppt_h"/>
                                          </p:val>
                                        </p:tav>
                                        <p:tav tm="100000">
                                          <p:val>
                                            <p:fltVal val="0"/>
                                          </p:val>
                                        </p:tav>
                                      </p:tavLst>
                                    </p:anim>
                                    <p:set>
                                      <p:cBhvr>
                                        <p:cTn id="168" dur="1" fill="hold">
                                          <p:stCondLst>
                                            <p:cond delay="499"/>
                                          </p:stCondLst>
                                        </p:cTn>
                                        <p:tgtEl>
                                          <p:spTgt spid="40990"/>
                                        </p:tgtEl>
                                        <p:attrNameLst>
                                          <p:attrName>style.visibility</p:attrName>
                                        </p:attrNameLst>
                                      </p:cBhvr>
                                      <p:to>
                                        <p:strVal val="hidden"/>
                                      </p:to>
                                    </p:set>
                                  </p:childTnLst>
                                </p:cTn>
                              </p:par>
                              <p:par>
                                <p:cTn id="169" presetID="23" presetClass="exit" presetSubtype="32" fill="hold" nodeType="withEffect">
                                  <p:stCondLst>
                                    <p:cond delay="1500"/>
                                  </p:stCondLst>
                                  <p:childTnLst>
                                    <p:anim calcmode="lin" valueType="num">
                                      <p:cBhvr>
                                        <p:cTn id="170" dur="500"/>
                                        <p:tgtEl>
                                          <p:spTgt spid="8"/>
                                        </p:tgtEl>
                                        <p:attrNameLst>
                                          <p:attrName>ppt_w</p:attrName>
                                        </p:attrNameLst>
                                      </p:cBhvr>
                                      <p:tavLst>
                                        <p:tav tm="0">
                                          <p:val>
                                            <p:strVal val="ppt_w"/>
                                          </p:val>
                                        </p:tav>
                                        <p:tav tm="100000">
                                          <p:val>
                                            <p:fltVal val="0"/>
                                          </p:val>
                                        </p:tav>
                                      </p:tavLst>
                                    </p:anim>
                                    <p:anim calcmode="lin" valueType="num">
                                      <p:cBhvr>
                                        <p:cTn id="171" dur="500"/>
                                        <p:tgtEl>
                                          <p:spTgt spid="8"/>
                                        </p:tgtEl>
                                        <p:attrNameLst>
                                          <p:attrName>ppt_h</p:attrName>
                                        </p:attrNameLst>
                                      </p:cBhvr>
                                      <p:tavLst>
                                        <p:tav tm="0">
                                          <p:val>
                                            <p:strVal val="ppt_h"/>
                                          </p:val>
                                        </p:tav>
                                        <p:tav tm="100000">
                                          <p:val>
                                            <p:fltVal val="0"/>
                                          </p:val>
                                        </p:tav>
                                      </p:tavLst>
                                    </p:anim>
                                    <p:set>
                                      <p:cBhvr>
                                        <p:cTn id="172" dur="1" fill="hold">
                                          <p:stCondLst>
                                            <p:cond delay="499"/>
                                          </p:stCondLst>
                                        </p:cTn>
                                        <p:tgtEl>
                                          <p:spTgt spid="8"/>
                                        </p:tgtEl>
                                        <p:attrNameLst>
                                          <p:attrName>style.visibility</p:attrName>
                                        </p:attrNameLst>
                                      </p:cBhvr>
                                      <p:to>
                                        <p:strVal val="hidden"/>
                                      </p:to>
                                    </p:set>
                                  </p:childTnLst>
                                </p:cTn>
                              </p:par>
                              <p:par>
                                <p:cTn id="173" presetID="23" presetClass="exit" presetSubtype="32" fill="hold" nodeType="withEffect">
                                  <p:stCondLst>
                                    <p:cond delay="1500"/>
                                  </p:stCondLst>
                                  <p:childTnLst>
                                    <p:anim calcmode="lin" valueType="num">
                                      <p:cBhvr>
                                        <p:cTn id="174" dur="500"/>
                                        <p:tgtEl>
                                          <p:spTgt spid="60"/>
                                        </p:tgtEl>
                                        <p:attrNameLst>
                                          <p:attrName>ppt_w</p:attrName>
                                        </p:attrNameLst>
                                      </p:cBhvr>
                                      <p:tavLst>
                                        <p:tav tm="0">
                                          <p:val>
                                            <p:strVal val="ppt_w"/>
                                          </p:val>
                                        </p:tav>
                                        <p:tav tm="100000">
                                          <p:val>
                                            <p:fltVal val="0"/>
                                          </p:val>
                                        </p:tav>
                                      </p:tavLst>
                                    </p:anim>
                                    <p:anim calcmode="lin" valueType="num">
                                      <p:cBhvr>
                                        <p:cTn id="175" dur="500"/>
                                        <p:tgtEl>
                                          <p:spTgt spid="60"/>
                                        </p:tgtEl>
                                        <p:attrNameLst>
                                          <p:attrName>ppt_h</p:attrName>
                                        </p:attrNameLst>
                                      </p:cBhvr>
                                      <p:tavLst>
                                        <p:tav tm="0">
                                          <p:val>
                                            <p:strVal val="ppt_h"/>
                                          </p:val>
                                        </p:tav>
                                        <p:tav tm="100000">
                                          <p:val>
                                            <p:fltVal val="0"/>
                                          </p:val>
                                        </p:tav>
                                      </p:tavLst>
                                    </p:anim>
                                    <p:set>
                                      <p:cBhvr>
                                        <p:cTn id="176" dur="1" fill="hold">
                                          <p:stCondLst>
                                            <p:cond delay="499"/>
                                          </p:stCondLst>
                                        </p:cTn>
                                        <p:tgtEl>
                                          <p:spTgt spid="60"/>
                                        </p:tgtEl>
                                        <p:attrNameLst>
                                          <p:attrName>style.visibility</p:attrName>
                                        </p:attrNameLst>
                                      </p:cBhvr>
                                      <p:to>
                                        <p:strVal val="hidden"/>
                                      </p:to>
                                    </p:set>
                                  </p:childTnLst>
                                </p:cTn>
                              </p:par>
                              <p:par>
                                <p:cTn id="177" presetID="23" presetClass="exit" presetSubtype="32" fill="hold" nodeType="withEffect">
                                  <p:stCondLst>
                                    <p:cond delay="1500"/>
                                  </p:stCondLst>
                                  <p:childTnLst>
                                    <p:anim calcmode="lin" valueType="num">
                                      <p:cBhvr>
                                        <p:cTn id="178" dur="500"/>
                                        <p:tgtEl>
                                          <p:spTgt spid="50"/>
                                        </p:tgtEl>
                                        <p:attrNameLst>
                                          <p:attrName>ppt_w</p:attrName>
                                        </p:attrNameLst>
                                      </p:cBhvr>
                                      <p:tavLst>
                                        <p:tav tm="0">
                                          <p:val>
                                            <p:strVal val="ppt_w"/>
                                          </p:val>
                                        </p:tav>
                                        <p:tav tm="100000">
                                          <p:val>
                                            <p:fltVal val="0"/>
                                          </p:val>
                                        </p:tav>
                                      </p:tavLst>
                                    </p:anim>
                                    <p:anim calcmode="lin" valueType="num">
                                      <p:cBhvr>
                                        <p:cTn id="179" dur="500"/>
                                        <p:tgtEl>
                                          <p:spTgt spid="50"/>
                                        </p:tgtEl>
                                        <p:attrNameLst>
                                          <p:attrName>ppt_h</p:attrName>
                                        </p:attrNameLst>
                                      </p:cBhvr>
                                      <p:tavLst>
                                        <p:tav tm="0">
                                          <p:val>
                                            <p:strVal val="ppt_h"/>
                                          </p:val>
                                        </p:tav>
                                        <p:tav tm="100000">
                                          <p:val>
                                            <p:fltVal val="0"/>
                                          </p:val>
                                        </p:tav>
                                      </p:tavLst>
                                    </p:anim>
                                    <p:set>
                                      <p:cBhvr>
                                        <p:cTn id="180" dur="1" fill="hold">
                                          <p:stCondLst>
                                            <p:cond delay="499"/>
                                          </p:stCondLst>
                                        </p:cTn>
                                        <p:tgtEl>
                                          <p:spTgt spid="50"/>
                                        </p:tgtEl>
                                        <p:attrNameLst>
                                          <p:attrName>style.visibility</p:attrName>
                                        </p:attrNameLst>
                                      </p:cBhvr>
                                      <p:to>
                                        <p:strVal val="hidden"/>
                                      </p:to>
                                    </p:set>
                                  </p:childTnLst>
                                </p:cTn>
                              </p:par>
                              <p:par>
                                <p:cTn id="181" presetID="23" presetClass="exit" presetSubtype="32" fill="hold" nodeType="withEffect">
                                  <p:stCondLst>
                                    <p:cond delay="1500"/>
                                  </p:stCondLst>
                                  <p:childTnLst>
                                    <p:anim calcmode="lin" valueType="num">
                                      <p:cBhvr>
                                        <p:cTn id="182" dur="500"/>
                                        <p:tgtEl>
                                          <p:spTgt spid="54"/>
                                        </p:tgtEl>
                                        <p:attrNameLst>
                                          <p:attrName>ppt_w</p:attrName>
                                        </p:attrNameLst>
                                      </p:cBhvr>
                                      <p:tavLst>
                                        <p:tav tm="0">
                                          <p:val>
                                            <p:strVal val="ppt_w"/>
                                          </p:val>
                                        </p:tav>
                                        <p:tav tm="100000">
                                          <p:val>
                                            <p:fltVal val="0"/>
                                          </p:val>
                                        </p:tav>
                                      </p:tavLst>
                                    </p:anim>
                                    <p:anim calcmode="lin" valueType="num">
                                      <p:cBhvr>
                                        <p:cTn id="183" dur="500"/>
                                        <p:tgtEl>
                                          <p:spTgt spid="54"/>
                                        </p:tgtEl>
                                        <p:attrNameLst>
                                          <p:attrName>ppt_h</p:attrName>
                                        </p:attrNameLst>
                                      </p:cBhvr>
                                      <p:tavLst>
                                        <p:tav tm="0">
                                          <p:val>
                                            <p:strVal val="ppt_h"/>
                                          </p:val>
                                        </p:tav>
                                        <p:tav tm="100000">
                                          <p:val>
                                            <p:fltVal val="0"/>
                                          </p:val>
                                        </p:tav>
                                      </p:tavLst>
                                    </p:anim>
                                    <p:set>
                                      <p:cBhvr>
                                        <p:cTn id="184" dur="1" fill="hold">
                                          <p:stCondLst>
                                            <p:cond delay="499"/>
                                          </p:stCondLst>
                                        </p:cTn>
                                        <p:tgtEl>
                                          <p:spTgt spid="54"/>
                                        </p:tgtEl>
                                        <p:attrNameLst>
                                          <p:attrName>style.visibility</p:attrName>
                                        </p:attrNameLst>
                                      </p:cBhvr>
                                      <p:to>
                                        <p:strVal val="hidden"/>
                                      </p:to>
                                    </p:set>
                                  </p:childTnLst>
                                </p:cTn>
                              </p:par>
                              <p:par>
                                <p:cTn id="185" presetID="1" presetClass="entr" presetSubtype="0" fill="hold" nodeType="withEffect">
                                  <p:stCondLst>
                                    <p:cond delay="2000"/>
                                  </p:stCondLst>
                                  <p:childTnLst>
                                    <p:set>
                                      <p:cBhvr>
                                        <p:cTn id="186" dur="1" fill="hold">
                                          <p:stCondLst>
                                            <p:cond delay="0"/>
                                          </p:stCondLst>
                                        </p:cTn>
                                        <p:tgtEl>
                                          <p:spTgt spid="93"/>
                                        </p:tgtEl>
                                        <p:attrNameLst>
                                          <p:attrName>style.visibility</p:attrName>
                                        </p:attrNameLst>
                                      </p:cBhvr>
                                      <p:to>
                                        <p:strVal val="visible"/>
                                      </p:to>
                                    </p:set>
                                  </p:childTnLst>
                                </p:cTn>
                              </p:par>
                              <p:par>
                                <p:cTn id="187" presetID="1" presetClass="entr" presetSubtype="0" fill="hold" nodeType="withEffect">
                                  <p:stCondLst>
                                    <p:cond delay="2000"/>
                                  </p:stCondLst>
                                  <p:childTnLst>
                                    <p:set>
                                      <p:cBhvr>
                                        <p:cTn id="188" dur="1" fill="hold">
                                          <p:stCondLst>
                                            <p:cond delay="0"/>
                                          </p:stCondLst>
                                        </p:cTn>
                                        <p:tgtEl>
                                          <p:spTgt spid="94"/>
                                        </p:tgtEl>
                                        <p:attrNameLst>
                                          <p:attrName>style.visibility</p:attrName>
                                        </p:attrNameLst>
                                      </p:cBhvr>
                                      <p:to>
                                        <p:strVal val="visible"/>
                                      </p:to>
                                    </p:set>
                                  </p:childTnLst>
                                </p:cTn>
                              </p:par>
                              <p:par>
                                <p:cTn id="189" presetID="1" presetClass="entr" presetSubtype="0" fill="hold" nodeType="withEffect">
                                  <p:stCondLst>
                                    <p:cond delay="2000"/>
                                  </p:stCondLst>
                                  <p:childTnLst>
                                    <p:set>
                                      <p:cBhvr>
                                        <p:cTn id="190" dur="1" fill="hold">
                                          <p:stCondLst>
                                            <p:cond delay="0"/>
                                          </p:stCondLst>
                                        </p:cTn>
                                        <p:tgtEl>
                                          <p:spTgt spid="96"/>
                                        </p:tgtEl>
                                        <p:attrNameLst>
                                          <p:attrName>style.visibility</p:attrName>
                                        </p:attrNameLst>
                                      </p:cBhvr>
                                      <p:to>
                                        <p:strVal val="visible"/>
                                      </p:to>
                                    </p:set>
                                  </p:childTnLst>
                                </p:cTn>
                              </p:par>
                              <p:par>
                                <p:cTn id="191" presetID="1" presetClass="entr" presetSubtype="0" fill="hold" nodeType="withEffect">
                                  <p:stCondLst>
                                    <p:cond delay="2000"/>
                                  </p:stCondLst>
                                  <p:childTnLst>
                                    <p:set>
                                      <p:cBhvr>
                                        <p:cTn id="192" dur="1" fill="hold">
                                          <p:stCondLst>
                                            <p:cond delay="0"/>
                                          </p:stCondLst>
                                        </p:cTn>
                                        <p:tgtEl>
                                          <p:spTgt spid="97"/>
                                        </p:tgtEl>
                                        <p:attrNameLst>
                                          <p:attrName>style.visibility</p:attrName>
                                        </p:attrNameLst>
                                      </p:cBhvr>
                                      <p:to>
                                        <p:strVal val="visible"/>
                                      </p:to>
                                    </p:set>
                                  </p:childTnLst>
                                </p:cTn>
                              </p:par>
                              <p:par>
                                <p:cTn id="193" presetID="1" presetClass="entr" presetSubtype="0" fill="hold" nodeType="withEffect">
                                  <p:stCondLst>
                                    <p:cond delay="2000"/>
                                  </p:stCondLst>
                                  <p:childTnLst>
                                    <p:set>
                                      <p:cBhvr>
                                        <p:cTn id="194" dur="1" fill="hold">
                                          <p:stCondLst>
                                            <p:cond delay="0"/>
                                          </p:stCondLst>
                                        </p:cTn>
                                        <p:tgtEl>
                                          <p:spTgt spid="98"/>
                                        </p:tgtEl>
                                        <p:attrNameLst>
                                          <p:attrName>style.visibility</p:attrName>
                                        </p:attrNameLst>
                                      </p:cBhvr>
                                      <p:to>
                                        <p:strVal val="visible"/>
                                      </p:to>
                                    </p:set>
                                  </p:childTnLst>
                                </p:cTn>
                              </p:par>
                            </p:childTnLst>
                          </p:cTn>
                        </p:par>
                        <p:par>
                          <p:cTn id="195" fill="hold">
                            <p:stCondLst>
                              <p:cond delay="2000"/>
                            </p:stCondLst>
                            <p:childTnLst>
                              <p:par>
                                <p:cTn id="196" presetID="3" presetClass="exit" presetSubtype="10" fill="hold" grpId="1" nodeType="afterEffect">
                                  <p:stCondLst>
                                    <p:cond delay="0"/>
                                  </p:stCondLst>
                                  <p:childTnLst>
                                    <p:animEffect transition="out" filter="blinds(horizontal)">
                                      <p:cBhvr>
                                        <p:cTn id="197" dur="500"/>
                                        <p:tgtEl>
                                          <p:spTgt spid="40974"/>
                                        </p:tgtEl>
                                      </p:cBhvr>
                                    </p:animEffect>
                                    <p:set>
                                      <p:cBhvr>
                                        <p:cTn id="198" dur="1" fill="hold">
                                          <p:stCondLst>
                                            <p:cond delay="499"/>
                                          </p:stCondLst>
                                        </p:cTn>
                                        <p:tgtEl>
                                          <p:spTgt spid="40974"/>
                                        </p:tgtEl>
                                        <p:attrNameLst>
                                          <p:attrName>style.visibility</p:attrName>
                                        </p:attrNameLst>
                                      </p:cBhvr>
                                      <p:to>
                                        <p:strVal val="hidden"/>
                                      </p:to>
                                    </p:set>
                                  </p:childTnLst>
                                </p:cTn>
                              </p:par>
                              <p:par>
                                <p:cTn id="199" presetID="3" presetClass="exit" presetSubtype="10" fill="hold" grpId="1" nodeType="withEffect">
                                  <p:stCondLst>
                                    <p:cond delay="0"/>
                                  </p:stCondLst>
                                  <p:childTnLst>
                                    <p:animEffect transition="out" filter="blinds(horizontal)">
                                      <p:cBhvr>
                                        <p:cTn id="200" dur="500"/>
                                        <p:tgtEl>
                                          <p:spTgt spid="40975"/>
                                        </p:tgtEl>
                                      </p:cBhvr>
                                    </p:animEffect>
                                    <p:set>
                                      <p:cBhvr>
                                        <p:cTn id="201" dur="1" fill="hold">
                                          <p:stCondLst>
                                            <p:cond delay="499"/>
                                          </p:stCondLst>
                                        </p:cTn>
                                        <p:tgtEl>
                                          <p:spTgt spid="40975"/>
                                        </p:tgtEl>
                                        <p:attrNameLst>
                                          <p:attrName>style.visibility</p:attrName>
                                        </p:attrNameLst>
                                      </p:cBhvr>
                                      <p:to>
                                        <p:strVal val="hidden"/>
                                      </p:to>
                                    </p:set>
                                  </p:childTnLst>
                                </p:cTn>
                              </p:par>
                              <p:par>
                                <p:cTn id="202" presetID="3" presetClass="exit" presetSubtype="10" fill="hold" grpId="1" nodeType="withEffect">
                                  <p:stCondLst>
                                    <p:cond delay="0"/>
                                  </p:stCondLst>
                                  <p:childTnLst>
                                    <p:animEffect transition="out" filter="blinds(horizontal)">
                                      <p:cBhvr>
                                        <p:cTn id="203" dur="500"/>
                                        <p:tgtEl>
                                          <p:spTgt spid="40986"/>
                                        </p:tgtEl>
                                      </p:cBhvr>
                                    </p:animEffect>
                                    <p:set>
                                      <p:cBhvr>
                                        <p:cTn id="204" dur="1" fill="hold">
                                          <p:stCondLst>
                                            <p:cond delay="499"/>
                                          </p:stCondLst>
                                        </p:cTn>
                                        <p:tgtEl>
                                          <p:spTgt spid="40986"/>
                                        </p:tgtEl>
                                        <p:attrNameLst>
                                          <p:attrName>style.visibility</p:attrName>
                                        </p:attrNameLst>
                                      </p:cBhvr>
                                      <p:to>
                                        <p:strVal val="hidden"/>
                                      </p:to>
                                    </p:set>
                                  </p:childTnLst>
                                </p:cTn>
                              </p:par>
                              <p:par>
                                <p:cTn id="205" presetID="3" presetClass="exit" presetSubtype="10" fill="hold" grpId="1" nodeType="withEffect">
                                  <p:stCondLst>
                                    <p:cond delay="0"/>
                                  </p:stCondLst>
                                  <p:childTnLst>
                                    <p:animEffect transition="out" filter="blinds(horizontal)">
                                      <p:cBhvr>
                                        <p:cTn id="206" dur="500"/>
                                        <p:tgtEl>
                                          <p:spTgt spid="40985"/>
                                        </p:tgtEl>
                                      </p:cBhvr>
                                    </p:animEffect>
                                    <p:set>
                                      <p:cBhvr>
                                        <p:cTn id="207" dur="1" fill="hold">
                                          <p:stCondLst>
                                            <p:cond delay="499"/>
                                          </p:stCondLst>
                                        </p:cTn>
                                        <p:tgtEl>
                                          <p:spTgt spid="40985"/>
                                        </p:tgtEl>
                                        <p:attrNameLst>
                                          <p:attrName>style.visibility</p:attrName>
                                        </p:attrNameLst>
                                      </p:cBhvr>
                                      <p:to>
                                        <p:strVal val="hidden"/>
                                      </p:to>
                                    </p:set>
                                  </p:childTnLst>
                                </p:cTn>
                              </p:par>
                              <p:par>
                                <p:cTn id="208" presetID="3" presetClass="exit" presetSubtype="10" fill="hold" grpId="0" nodeType="withEffect">
                                  <p:stCondLst>
                                    <p:cond delay="0"/>
                                  </p:stCondLst>
                                  <p:childTnLst>
                                    <p:animEffect transition="out" filter="blinds(horizontal)">
                                      <p:cBhvr>
                                        <p:cTn id="209" dur="500"/>
                                        <p:tgtEl>
                                          <p:spTgt spid="40988"/>
                                        </p:tgtEl>
                                      </p:cBhvr>
                                    </p:animEffect>
                                    <p:set>
                                      <p:cBhvr>
                                        <p:cTn id="210" dur="1" fill="hold">
                                          <p:stCondLst>
                                            <p:cond delay="499"/>
                                          </p:stCondLst>
                                        </p:cTn>
                                        <p:tgtEl>
                                          <p:spTgt spid="40988"/>
                                        </p:tgtEl>
                                        <p:attrNameLst>
                                          <p:attrName>style.visibility</p:attrName>
                                        </p:attrNameLst>
                                      </p:cBhvr>
                                      <p:to>
                                        <p:strVal val="hidden"/>
                                      </p:to>
                                    </p:set>
                                  </p:childTnLst>
                                </p:cTn>
                              </p:par>
                              <p:par>
                                <p:cTn id="211" presetID="3" presetClass="exit" presetSubtype="10" fill="hold" grpId="0" nodeType="withEffect">
                                  <p:stCondLst>
                                    <p:cond delay="0"/>
                                  </p:stCondLst>
                                  <p:childTnLst>
                                    <p:animEffect transition="out" filter="blinds(horizontal)">
                                      <p:cBhvr>
                                        <p:cTn id="212" dur="500"/>
                                        <p:tgtEl>
                                          <p:spTgt spid="40989"/>
                                        </p:tgtEl>
                                      </p:cBhvr>
                                    </p:animEffect>
                                    <p:set>
                                      <p:cBhvr>
                                        <p:cTn id="213" dur="1" fill="hold">
                                          <p:stCondLst>
                                            <p:cond delay="499"/>
                                          </p:stCondLst>
                                        </p:cTn>
                                        <p:tgtEl>
                                          <p:spTgt spid="40989"/>
                                        </p:tgtEl>
                                        <p:attrNameLst>
                                          <p:attrName>style.visibility</p:attrName>
                                        </p:attrNameLst>
                                      </p:cBhvr>
                                      <p:to>
                                        <p:strVal val="hidden"/>
                                      </p:to>
                                    </p:set>
                                  </p:childTnLst>
                                </p:cTn>
                              </p:par>
                            </p:childTnLst>
                          </p:cTn>
                        </p:par>
                        <p:par>
                          <p:cTn id="214" fill="hold">
                            <p:stCondLst>
                              <p:cond delay="2500"/>
                            </p:stCondLst>
                            <p:childTnLst>
                              <p:par>
                                <p:cTn id="215" presetID="3" presetClass="exit" presetSubtype="10" fill="hold" grpId="1" nodeType="afterEffect">
                                  <p:stCondLst>
                                    <p:cond delay="0"/>
                                  </p:stCondLst>
                                  <p:childTnLst>
                                    <p:animEffect transition="out" filter="blinds(horizontal)">
                                      <p:cBhvr>
                                        <p:cTn id="216" dur="500"/>
                                        <p:tgtEl>
                                          <p:spTgt spid="63"/>
                                        </p:tgtEl>
                                      </p:cBhvr>
                                    </p:animEffect>
                                    <p:set>
                                      <p:cBhvr>
                                        <p:cTn id="217" dur="1" fill="hold">
                                          <p:stCondLst>
                                            <p:cond delay="499"/>
                                          </p:stCondLst>
                                        </p:cTn>
                                        <p:tgtEl>
                                          <p:spTgt spid="63"/>
                                        </p:tgtEl>
                                        <p:attrNameLst>
                                          <p:attrName>style.visibility</p:attrName>
                                        </p:attrNameLst>
                                      </p:cBhvr>
                                      <p:to>
                                        <p:strVal val="hidden"/>
                                      </p:to>
                                    </p:set>
                                  </p:childTnLst>
                                </p:cTn>
                              </p:par>
                              <p:par>
                                <p:cTn id="218" presetID="3" presetClass="exit" presetSubtype="10" fill="hold" grpId="1" nodeType="withEffect">
                                  <p:stCondLst>
                                    <p:cond delay="0"/>
                                  </p:stCondLst>
                                  <p:childTnLst>
                                    <p:animEffect transition="out" filter="blinds(horizontal)">
                                      <p:cBhvr>
                                        <p:cTn id="219" dur="500"/>
                                        <p:tgtEl>
                                          <p:spTgt spid="59"/>
                                        </p:tgtEl>
                                      </p:cBhvr>
                                    </p:animEffect>
                                    <p:set>
                                      <p:cBhvr>
                                        <p:cTn id="220" dur="1" fill="hold">
                                          <p:stCondLst>
                                            <p:cond delay="499"/>
                                          </p:stCondLst>
                                        </p:cTn>
                                        <p:tgtEl>
                                          <p:spTgt spid="59"/>
                                        </p:tgtEl>
                                        <p:attrNameLst>
                                          <p:attrName>style.visibility</p:attrName>
                                        </p:attrNameLst>
                                      </p:cBhvr>
                                      <p:to>
                                        <p:strVal val="hidden"/>
                                      </p:to>
                                    </p:set>
                                  </p:childTnLst>
                                </p:cTn>
                              </p:par>
                            </p:childTnLst>
                          </p:cTn>
                        </p:par>
                        <p:par>
                          <p:cTn id="221" fill="hold">
                            <p:stCondLst>
                              <p:cond delay="3000"/>
                            </p:stCondLst>
                            <p:childTnLst>
                              <p:par>
                                <p:cTn id="222" presetID="3" presetClass="exit" presetSubtype="10" fill="hold" grpId="1" nodeType="afterEffect">
                                  <p:stCondLst>
                                    <p:cond delay="0"/>
                                  </p:stCondLst>
                                  <p:childTnLst>
                                    <p:animEffect transition="out" filter="blinds(horizontal)">
                                      <p:cBhvr>
                                        <p:cTn id="223" dur="500"/>
                                        <p:tgtEl>
                                          <p:spTgt spid="64"/>
                                        </p:tgtEl>
                                      </p:cBhvr>
                                    </p:animEffect>
                                    <p:set>
                                      <p:cBhvr>
                                        <p:cTn id="224" dur="1" fill="hold">
                                          <p:stCondLst>
                                            <p:cond delay="499"/>
                                          </p:stCondLst>
                                        </p:cTn>
                                        <p:tgtEl>
                                          <p:spTgt spid="64"/>
                                        </p:tgtEl>
                                        <p:attrNameLst>
                                          <p:attrName>style.visibility</p:attrName>
                                        </p:attrNameLst>
                                      </p:cBhvr>
                                      <p:to>
                                        <p:strVal val="hidden"/>
                                      </p:to>
                                    </p:set>
                                  </p:childTnLst>
                                </p:cTn>
                              </p:par>
                              <p:par>
                                <p:cTn id="225" presetID="3" presetClass="exit" presetSubtype="10" fill="hold" grpId="1" nodeType="withEffect">
                                  <p:stCondLst>
                                    <p:cond delay="0"/>
                                  </p:stCondLst>
                                  <p:childTnLst>
                                    <p:animEffect transition="out" filter="blinds(horizontal)">
                                      <p:cBhvr>
                                        <p:cTn id="226" dur="500"/>
                                        <p:tgtEl>
                                          <p:spTgt spid="65"/>
                                        </p:tgtEl>
                                      </p:cBhvr>
                                    </p:animEffect>
                                    <p:set>
                                      <p:cBhvr>
                                        <p:cTn id="227" dur="1" fill="hold">
                                          <p:stCondLst>
                                            <p:cond delay="4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4" grpId="0" animBg="1"/>
      <p:bldP spid="40974" grpId="1" animBg="1"/>
      <p:bldP spid="40975" grpId="0"/>
      <p:bldP spid="40975" grpId="1"/>
      <p:bldP spid="40976" grpId="0"/>
      <p:bldP spid="40976" grpId="1"/>
      <p:bldP spid="40976" grpId="2"/>
      <p:bldP spid="40985" grpId="0" animBg="1"/>
      <p:bldP spid="40985" grpId="1" animBg="1"/>
      <p:bldP spid="40986" grpId="0"/>
      <p:bldP spid="40986" grpId="1"/>
      <p:bldP spid="40987" grpId="0"/>
      <p:bldP spid="40987" grpId="1"/>
      <p:bldP spid="40988" grpId="0" animBg="1"/>
      <p:bldP spid="40989" grpId="0"/>
      <p:bldP spid="40990" grpId="0"/>
      <p:bldP spid="40990" grpId="1"/>
      <p:bldP spid="59" grpId="0"/>
      <p:bldP spid="59" grpId="1"/>
      <p:bldP spid="60" grpId="0"/>
      <p:bldP spid="60" grpId="1"/>
      <p:bldP spid="54" grpId="0"/>
      <p:bldP spid="63" grpId="0" animBg="1"/>
      <p:bldP spid="63" grpId="1" animBg="1"/>
      <p:bldP spid="64" grpId="0" animBg="1"/>
      <p:bldP spid="64" grpId="1" animBg="1"/>
      <p:bldP spid="65" grpId="0"/>
      <p:bldP spid="6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4"/>
          <a:stretch>
            <a:fillRect/>
          </a:stretch>
        </p:blipFill>
        <p:spPr>
          <a:xfrm>
            <a:off x="1276408" y="1112070"/>
            <a:ext cx="5065510" cy="5065510"/>
          </a:xfrm>
          <a:prstGeom prst="rect">
            <a:avLst/>
          </a:prstGeom>
        </p:spPr>
      </p:pic>
      <p:sp>
        <p:nvSpPr>
          <p:cNvPr id="2" name="ZoneTexte 1"/>
          <p:cNvSpPr txBox="1"/>
          <p:nvPr/>
        </p:nvSpPr>
        <p:spPr>
          <a:xfrm>
            <a:off x="4439820" y="983360"/>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smtClean="0">
                <a:solidFill>
                  <a:prstClr val="white"/>
                </a:solidFill>
                <a:latin typeface="Times New Roman" panose="02020603050405020304" pitchFamily="18" charset="0"/>
                <a:cs typeface="Times New Roman" panose="02020603050405020304" pitchFamily="18" charset="0"/>
              </a:rPr>
              <a:t>MEAP  -  Formulation du Problème</a:t>
            </a:r>
            <a:endParaRPr lang="fr-FR" b="1" dirty="0">
              <a:solidFill>
                <a:prstClr val="white"/>
              </a:solidFill>
              <a:latin typeface="Times New Roman" panose="02020603050405020304" pitchFamily="18" charset="0"/>
              <a:cs typeface="Times New Roman" panose="02020603050405020304" pitchFamily="18" charset="0"/>
            </a:endParaRPr>
          </a:p>
        </p:txBody>
      </p:sp>
      <p:pic>
        <p:nvPicPr>
          <p:cNvPr id="71" name="Image 70"/>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86830"/>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91344" y="5882506"/>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MEAP – Conception et formulation du problème </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15</a:t>
              </a:r>
              <a:endParaRPr lang="en-US" sz="1600" dirty="0">
                <a:solidFill>
                  <a:schemeClr val="bg1"/>
                </a:solidFill>
              </a:endParaRPr>
            </a:p>
          </p:txBody>
        </p:sp>
      </p:grpSp>
      <p:grpSp>
        <p:nvGrpSpPr>
          <p:cNvPr id="30" name="Groupe 29"/>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4" name="Rectangle 33"/>
            <p:cNvSpPr/>
            <p:nvPr/>
          </p:nvSpPr>
          <p:spPr>
            <a:xfrm>
              <a:off x="6528645"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Conception</a:t>
              </a:r>
              <a:endParaRPr lang="fr-FR" sz="1400" dirty="0"/>
            </a:p>
          </p:txBody>
        </p:sp>
        <p:sp>
          <p:nvSpPr>
            <p:cNvPr id="36" name="Rectangle 35"/>
            <p:cNvSpPr/>
            <p:nvPr/>
          </p:nvSpPr>
          <p:spPr>
            <a:xfrm>
              <a:off x="8040216"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Tests - Résultats</a:t>
              </a:r>
              <a:endParaRPr lang="fr-FR" sz="1400" dirty="0"/>
            </a:p>
          </p:txBody>
        </p:sp>
      </p:grpSp>
      <p:grpSp>
        <p:nvGrpSpPr>
          <p:cNvPr id="40" name="Groupe 39"/>
          <p:cNvGrpSpPr/>
          <p:nvPr/>
        </p:nvGrpSpPr>
        <p:grpSpPr>
          <a:xfrm>
            <a:off x="2580247" y="1877439"/>
            <a:ext cx="8340289" cy="697371"/>
            <a:chOff x="2580247" y="1877439"/>
            <a:chExt cx="8340289" cy="697371"/>
          </a:xfrm>
        </p:grpSpPr>
        <p:sp>
          <p:nvSpPr>
            <p:cNvPr id="4" name="Rectangle 3"/>
            <p:cNvSpPr/>
            <p:nvPr/>
          </p:nvSpPr>
          <p:spPr>
            <a:xfrm>
              <a:off x="2580247" y="1988840"/>
              <a:ext cx="779449" cy="504056"/>
            </a:xfrm>
            <a:prstGeom prst="rect">
              <a:avLst/>
            </a:pr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6" name="Groupe 25"/>
            <p:cNvGrpSpPr/>
            <p:nvPr/>
          </p:nvGrpSpPr>
          <p:grpSpPr>
            <a:xfrm>
              <a:off x="3359696" y="1877439"/>
              <a:ext cx="7560840" cy="697371"/>
              <a:chOff x="3359696" y="1877439"/>
              <a:chExt cx="7560840" cy="697371"/>
            </a:xfrm>
          </p:grpSpPr>
          <p:sp>
            <p:nvSpPr>
              <p:cNvPr id="22" name="Rectangle 21"/>
              <p:cNvSpPr/>
              <p:nvPr/>
            </p:nvSpPr>
            <p:spPr>
              <a:xfrm>
                <a:off x="6388318" y="1877439"/>
                <a:ext cx="4532218" cy="697371"/>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6355326" y="1899439"/>
                <a:ext cx="4421194" cy="646331"/>
              </a:xfrm>
              <a:prstGeom prst="rect">
                <a:avLst/>
              </a:prstGeom>
              <a:noFill/>
            </p:spPr>
            <p:txBody>
              <a:bodyPr wrap="square" rtlCol="0">
                <a:spAutoFit/>
              </a:bodyPr>
              <a:lstStyle/>
              <a:p>
                <a:r>
                  <a:rPr lang="fr-FR" dirty="0" smtClean="0"/>
                  <a:t>La variable «S» pour le nombre de prédiction</a:t>
                </a:r>
              </a:p>
              <a:p>
                <a:r>
                  <a:rPr lang="fr-FR" dirty="0" smtClean="0"/>
                  <a:t>La variable «R» pour le nombre de réplicas</a:t>
                </a:r>
              </a:p>
            </p:txBody>
          </p:sp>
          <p:cxnSp>
            <p:nvCxnSpPr>
              <p:cNvPr id="7" name="Connecteur droit avec flèche 6"/>
              <p:cNvCxnSpPr>
                <a:stCxn id="5" idx="1"/>
                <a:endCxn id="4" idx="3"/>
              </p:cNvCxnSpPr>
              <p:nvPr/>
            </p:nvCxnSpPr>
            <p:spPr>
              <a:xfrm flipH="1">
                <a:off x="3359696" y="2222605"/>
                <a:ext cx="2995630" cy="18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5" name="Groupe 44"/>
          <p:cNvGrpSpPr/>
          <p:nvPr/>
        </p:nvGrpSpPr>
        <p:grpSpPr>
          <a:xfrm>
            <a:off x="2783632" y="2762986"/>
            <a:ext cx="8712968" cy="897668"/>
            <a:chOff x="2783632" y="2762986"/>
            <a:chExt cx="8712968" cy="897668"/>
          </a:xfrm>
        </p:grpSpPr>
        <p:sp>
          <p:nvSpPr>
            <p:cNvPr id="60" name="Rectangle 59"/>
            <p:cNvSpPr/>
            <p:nvPr/>
          </p:nvSpPr>
          <p:spPr>
            <a:xfrm>
              <a:off x="2783632" y="2762986"/>
              <a:ext cx="2376264" cy="897668"/>
            </a:xfrm>
            <a:prstGeom prst="rect">
              <a:avLst/>
            </a:pr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9" name="Groupe 28"/>
            <p:cNvGrpSpPr/>
            <p:nvPr/>
          </p:nvGrpSpPr>
          <p:grpSpPr>
            <a:xfrm>
              <a:off x="5159896" y="2839158"/>
              <a:ext cx="6336704" cy="697371"/>
              <a:chOff x="5159896" y="2839158"/>
              <a:chExt cx="6336704" cy="697371"/>
            </a:xfrm>
          </p:grpSpPr>
          <p:sp>
            <p:nvSpPr>
              <p:cNvPr id="63" name="ZoneTexte 62"/>
              <p:cNvSpPr txBox="1"/>
              <p:nvPr/>
            </p:nvSpPr>
            <p:spPr>
              <a:xfrm>
                <a:off x="6388318" y="2888654"/>
                <a:ext cx="5108282" cy="646331"/>
              </a:xfrm>
              <a:prstGeom prst="rect">
                <a:avLst/>
              </a:prstGeom>
              <a:noFill/>
            </p:spPr>
            <p:txBody>
              <a:bodyPr wrap="square" rtlCol="0">
                <a:spAutoFit/>
              </a:bodyPr>
              <a:lstStyle/>
              <a:p>
                <a:r>
                  <a:rPr lang="fr-FR" dirty="0" smtClean="0"/>
                  <a:t>En détectant un dépassement du seuil, donc</a:t>
                </a:r>
              </a:p>
              <a:p>
                <a:r>
                  <a:rPr lang="fr-FR" dirty="0"/>
                  <a:t>o</a:t>
                </a:r>
                <a:r>
                  <a:rPr lang="fr-FR" dirty="0" smtClean="0"/>
                  <a:t>n incrémente la variable «S»</a:t>
                </a:r>
              </a:p>
            </p:txBody>
          </p:sp>
          <p:cxnSp>
            <p:nvCxnSpPr>
              <p:cNvPr id="64" name="Connecteur droit avec flèche 63"/>
              <p:cNvCxnSpPr>
                <a:stCxn id="63" idx="1"/>
                <a:endCxn id="60" idx="3"/>
              </p:cNvCxnSpPr>
              <p:nvPr/>
            </p:nvCxnSpPr>
            <p:spPr>
              <a:xfrm flipH="1">
                <a:off x="5159896" y="3211820"/>
                <a:ext cx="12284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6415594" y="2839158"/>
                <a:ext cx="4360926" cy="697371"/>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69" name="Groupe 68"/>
          <p:cNvGrpSpPr/>
          <p:nvPr/>
        </p:nvGrpSpPr>
        <p:grpSpPr>
          <a:xfrm>
            <a:off x="2783632" y="3660654"/>
            <a:ext cx="9235142" cy="747017"/>
            <a:chOff x="2783632" y="3660654"/>
            <a:chExt cx="9235142" cy="747017"/>
          </a:xfrm>
        </p:grpSpPr>
        <p:sp>
          <p:nvSpPr>
            <p:cNvPr id="61" name="Rectangle 60"/>
            <p:cNvSpPr/>
            <p:nvPr/>
          </p:nvSpPr>
          <p:spPr>
            <a:xfrm>
              <a:off x="2783632" y="3660654"/>
              <a:ext cx="2376264" cy="747017"/>
            </a:xfrm>
            <a:prstGeom prst="rect">
              <a:avLst/>
            </a:pr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5" name="Groupe 94"/>
            <p:cNvGrpSpPr/>
            <p:nvPr/>
          </p:nvGrpSpPr>
          <p:grpSpPr>
            <a:xfrm>
              <a:off x="5178014" y="3672642"/>
              <a:ext cx="6840760" cy="704598"/>
              <a:chOff x="5159896" y="3645448"/>
              <a:chExt cx="6840760" cy="704598"/>
            </a:xfrm>
          </p:grpSpPr>
          <mc:AlternateContent xmlns:mc="http://schemas.openxmlformats.org/markup-compatibility/2006">
            <mc:Choice xmlns="" xmlns:a14="http://schemas.microsoft.com/office/drawing/2010/main" Requires="a14">
              <p:sp>
                <p:nvSpPr>
                  <p:cNvPr id="96" name="ZoneTexte 95"/>
                  <p:cNvSpPr txBox="1"/>
                  <p:nvPr/>
                </p:nvSpPr>
                <p:spPr>
                  <a:xfrm>
                    <a:off x="6399280" y="3645448"/>
                    <a:ext cx="5601376" cy="646331"/>
                  </a:xfrm>
                  <a:prstGeom prst="rect">
                    <a:avLst/>
                  </a:prstGeom>
                  <a:noFill/>
                </p:spPr>
                <p:txBody>
                  <a:bodyPr wrap="square" rtlCol="0">
                    <a:spAutoFit/>
                  </a:bodyPr>
                  <a:lstStyle/>
                  <a:p>
                    <a:r>
                      <a:rPr lang="fr-FR" dirty="0" smtClean="0"/>
                      <a:t>«S» dépasse le seuil «</a:t>
                    </a:r>
                    <a14:m>
                      <m:oMath xmlns:m="http://schemas.openxmlformats.org/officeDocument/2006/math">
                        <m:r>
                          <a:rPr lang="fr-FR" i="1">
                            <a:latin typeface="Cambria Math" panose="02040503050406030204" pitchFamily="18" charset="0"/>
                            <a:ea typeface="Cambria Math" panose="02040503050406030204" pitchFamily="18" charset="0"/>
                          </a:rPr>
                          <m:t>𝜃</m:t>
                        </m:r>
                      </m:oMath>
                    </a14:m>
                    <a:r>
                      <a:rPr lang="fr-FR" dirty="0" smtClean="0"/>
                      <a:t>», donc la mise à l’échelle </a:t>
                    </a:r>
                  </a:p>
                  <a:p>
                    <a:r>
                      <a:rPr lang="fr-FR" dirty="0" smtClean="0"/>
                      <a:t>Se déclenche, et le nombre de réplicas «R» s’incrémente</a:t>
                    </a:r>
                  </a:p>
                </p:txBody>
              </p:sp>
            </mc:Choice>
            <mc:Fallback>
              <p:sp>
                <p:nvSpPr>
                  <p:cNvPr id="96" name="ZoneTexte 95"/>
                  <p:cNvSpPr txBox="1">
                    <a:spLocks noRot="1" noChangeAspect="1" noMove="1" noResize="1" noEditPoints="1" noAdjustHandles="1" noChangeArrowheads="1" noChangeShapeType="1" noTextEdit="1"/>
                  </p:cNvSpPr>
                  <p:nvPr/>
                </p:nvSpPr>
                <p:spPr>
                  <a:xfrm>
                    <a:off x="6399280" y="3645448"/>
                    <a:ext cx="5601376" cy="646331"/>
                  </a:xfrm>
                  <a:prstGeom prst="rect">
                    <a:avLst/>
                  </a:prstGeom>
                  <a:blipFill>
                    <a:blip r:embed="rId6"/>
                    <a:stretch>
                      <a:fillRect l="-979" t="-4717" b="-14151"/>
                    </a:stretch>
                  </a:blipFill>
                </p:spPr>
                <p:txBody>
                  <a:bodyPr/>
                  <a:lstStyle/>
                  <a:p>
                    <a:r>
                      <a:rPr lang="fr-FR">
                        <a:noFill/>
                      </a:rPr>
                      <a:t> </a:t>
                    </a:r>
                  </a:p>
                </p:txBody>
              </p:sp>
            </mc:Fallback>
          </mc:AlternateContent>
          <p:cxnSp>
            <p:nvCxnSpPr>
              <p:cNvPr id="97" name="Connecteur droit avec flèche 96"/>
              <p:cNvCxnSpPr/>
              <p:nvPr/>
            </p:nvCxnSpPr>
            <p:spPr>
              <a:xfrm flipH="1">
                <a:off x="5159896" y="4003538"/>
                <a:ext cx="1239384" cy="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6449336" y="3652675"/>
                <a:ext cx="5335295" cy="697371"/>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70" name="Groupe 69"/>
          <p:cNvGrpSpPr/>
          <p:nvPr/>
        </p:nvGrpSpPr>
        <p:grpSpPr>
          <a:xfrm>
            <a:off x="2783632" y="4407670"/>
            <a:ext cx="9235142" cy="820961"/>
            <a:chOff x="2783632" y="4407670"/>
            <a:chExt cx="9235142" cy="820961"/>
          </a:xfrm>
        </p:grpSpPr>
        <p:sp>
          <p:nvSpPr>
            <p:cNvPr id="62" name="Rectangle 61"/>
            <p:cNvSpPr/>
            <p:nvPr/>
          </p:nvSpPr>
          <p:spPr>
            <a:xfrm>
              <a:off x="2783632" y="4407670"/>
              <a:ext cx="3384376" cy="820961"/>
            </a:xfrm>
            <a:prstGeom prst="rect">
              <a:avLst/>
            </a:pr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8" name="Groupe 37"/>
            <p:cNvGrpSpPr/>
            <p:nvPr/>
          </p:nvGrpSpPr>
          <p:grpSpPr>
            <a:xfrm>
              <a:off x="6168008" y="4455086"/>
              <a:ext cx="5850766" cy="716603"/>
              <a:chOff x="6168008" y="4472886"/>
              <a:chExt cx="5850766" cy="716603"/>
            </a:xfrm>
          </p:grpSpPr>
          <p:sp>
            <p:nvSpPr>
              <p:cNvPr id="82" name="ZoneTexte 81"/>
              <p:cNvSpPr txBox="1"/>
              <p:nvPr/>
            </p:nvSpPr>
            <p:spPr>
              <a:xfrm>
                <a:off x="6417398" y="4472886"/>
                <a:ext cx="5601376" cy="646331"/>
              </a:xfrm>
              <a:prstGeom prst="rect">
                <a:avLst/>
              </a:prstGeom>
              <a:noFill/>
            </p:spPr>
            <p:txBody>
              <a:bodyPr wrap="square" rtlCol="0">
                <a:spAutoFit/>
              </a:bodyPr>
              <a:lstStyle/>
              <a:p>
                <a:r>
                  <a:rPr lang="fr-FR" dirty="0" smtClean="0"/>
                  <a:t>Pour déterminer le nombre de dépassement du seuil </a:t>
                </a:r>
              </a:p>
              <a:p>
                <a:r>
                  <a:rPr lang="fr-FR" dirty="0" smtClean="0"/>
                  <a:t>Non détecté par MEAP</a:t>
                </a:r>
              </a:p>
            </p:txBody>
          </p:sp>
          <p:cxnSp>
            <p:nvCxnSpPr>
              <p:cNvPr id="83" name="Connecteur droit avec flèche 82"/>
              <p:cNvCxnSpPr>
                <a:stCxn id="82" idx="1"/>
              </p:cNvCxnSpPr>
              <p:nvPr/>
            </p:nvCxnSpPr>
            <p:spPr>
              <a:xfrm flipH="1" flipV="1">
                <a:off x="6168008" y="4796051"/>
                <a:ext cx="24939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6418213" y="4492118"/>
                <a:ext cx="5078387" cy="697371"/>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Tree>
    <p:custDataLst>
      <p:tags r:id="rId1"/>
    </p:custDataLst>
    <p:extLst>
      <p:ext uri="{BB962C8B-B14F-4D97-AF65-F5344CB8AC3E}">
        <p14:creationId xmlns="" xmlns:p14="http://schemas.microsoft.com/office/powerpoint/2010/main" val="1908505019"/>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40"/>
                                        </p:tgtEl>
                                      </p:cBhvr>
                                    </p:animEffect>
                                    <p:set>
                                      <p:cBhvr>
                                        <p:cTn id="11" dur="1" fill="hold">
                                          <p:stCondLst>
                                            <p:cond delay="499"/>
                                          </p:stCondLst>
                                        </p:cTn>
                                        <p:tgtEl>
                                          <p:spTgt spid="40"/>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45"/>
                                        </p:tgtEl>
                                      </p:cBhvr>
                                    </p:animEffect>
                                    <p:set>
                                      <p:cBhvr>
                                        <p:cTn id="18" dur="1" fill="hold">
                                          <p:stCondLst>
                                            <p:cond delay="499"/>
                                          </p:stCondLst>
                                        </p:cTn>
                                        <p:tgtEl>
                                          <p:spTgt spid="4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69"/>
                                        </p:tgtEl>
                                      </p:cBhvr>
                                    </p:animEffect>
                                    <p:set>
                                      <p:cBhvr>
                                        <p:cTn id="25" dur="1" fill="hold">
                                          <p:stCondLst>
                                            <p:cond delay="499"/>
                                          </p:stCondLst>
                                        </p:cTn>
                                        <p:tgtEl>
                                          <p:spTgt spid="69"/>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7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70"/>
                                        </p:tgtEl>
                                      </p:cBhvr>
                                    </p:animEffect>
                                    <p:set>
                                      <p:cBhvr>
                                        <p:cTn id="32"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t="-9000" b="-9000"/>
          </a:stretch>
        </a:blipFill>
        <a:effectLst/>
      </p:bgPr>
    </p:bg>
    <p:spTree>
      <p:nvGrpSpPr>
        <p:cNvPr id="1" name=""/>
        <p:cNvGrpSpPr/>
        <p:nvPr/>
      </p:nvGrpSpPr>
      <p:grpSpPr>
        <a:xfrm>
          <a:off x="0" y="0"/>
          <a:ext cx="0" cy="0"/>
          <a:chOff x="0" y="0"/>
          <a:chExt cx="0" cy="0"/>
        </a:xfrm>
      </p:grpSpPr>
      <p:grpSp>
        <p:nvGrpSpPr>
          <p:cNvPr id="2" name="Groupe 1"/>
          <p:cNvGrpSpPr/>
          <p:nvPr/>
        </p:nvGrpSpPr>
        <p:grpSpPr>
          <a:xfrm>
            <a:off x="4799856" y="1340768"/>
            <a:ext cx="6804756" cy="3485175"/>
            <a:chOff x="5303912" y="1268760"/>
            <a:chExt cx="6804756" cy="3485175"/>
          </a:xfrm>
        </p:grpSpPr>
        <p:pic>
          <p:nvPicPr>
            <p:cNvPr id="15" name="Image 14"/>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5447928" y="2190348"/>
              <a:ext cx="6660740" cy="2563587"/>
            </a:xfrm>
            <a:prstGeom prst="rect">
              <a:avLst/>
            </a:prstGeom>
            <a:ln>
              <a:noFill/>
            </a:ln>
            <a:effectLst>
              <a:glow>
                <a:schemeClr val="accent1"/>
              </a:glow>
              <a:reflection stA="63000" endPos="65000" dist="50800" dir="5400000" sy="-100000" algn="bl" rotWithShape="0"/>
              <a:softEdge rad="112500"/>
            </a:effectLst>
          </p:spPr>
        </p:pic>
        <p:sp>
          <p:nvSpPr>
            <p:cNvPr id="40" name="Text Box 26"/>
            <p:cNvSpPr txBox="1">
              <a:spLocks noChangeArrowheads="1"/>
            </p:cNvSpPr>
            <p:nvPr/>
          </p:nvSpPr>
          <p:spPr bwMode="auto">
            <a:xfrm>
              <a:off x="5303912" y="2696293"/>
              <a:ext cx="6794648"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fr-FR" sz="4800" b="1" dirty="0" smtClean="0">
                  <a:solidFill>
                    <a:schemeClr val="bg1"/>
                  </a:solidFill>
                  <a:latin typeface="Monotype Corsiva" panose="03010101010201010101" pitchFamily="66" charset="0"/>
                </a:rPr>
                <a:t>MEAP </a:t>
              </a:r>
              <a:r>
                <a:rPr lang="fr-FR" sz="4800" b="1" dirty="0">
                  <a:solidFill>
                    <a:schemeClr val="bg1"/>
                  </a:solidFill>
                  <a:latin typeface="Monotype Corsiva" panose="03010101010201010101" pitchFamily="66" charset="0"/>
                </a:rPr>
                <a:t>– Plateforme – Tests et </a:t>
              </a:r>
              <a:r>
                <a:rPr lang="fr-FR" sz="4800" b="1" dirty="0" smtClean="0">
                  <a:solidFill>
                    <a:schemeClr val="bg1"/>
                  </a:solidFill>
                  <a:latin typeface="Monotype Corsiva" panose="03010101010201010101" pitchFamily="66" charset="0"/>
                </a:rPr>
                <a:t>Résultats</a:t>
              </a:r>
              <a:endParaRPr lang="fr-FR" sz="4800" b="1" dirty="0">
                <a:solidFill>
                  <a:schemeClr val="bg1"/>
                </a:solidFill>
                <a:latin typeface="Monotype Corsiva" panose="03010101010201010101" pitchFamily="66" charset="0"/>
              </a:endParaRPr>
            </a:p>
          </p:txBody>
        </p:sp>
        <p:grpSp>
          <p:nvGrpSpPr>
            <p:cNvPr id="41" name="Groupe 40"/>
            <p:cNvGrpSpPr/>
            <p:nvPr/>
          </p:nvGrpSpPr>
          <p:grpSpPr>
            <a:xfrm>
              <a:off x="8125172" y="1268760"/>
              <a:ext cx="1152128" cy="957299"/>
              <a:chOff x="0" y="3352837"/>
              <a:chExt cx="398856" cy="336811"/>
            </a:xfrm>
          </p:grpSpPr>
          <p:sp>
            <p:nvSpPr>
              <p:cNvPr id="50"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51"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52"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dirty="0">
                    <a:solidFill>
                      <a:prstClr val="white"/>
                    </a:solidFill>
                  </a:rPr>
                  <a:t>4</a:t>
                </a:r>
              </a:p>
            </p:txBody>
          </p:sp>
        </p:grpSp>
      </p:grpSp>
      <p:pic>
        <p:nvPicPr>
          <p:cNvPr id="12" name="Image 11"/>
          <p:cNvPicPr>
            <a:picLocks noChangeAspect="1"/>
          </p:cNvPicPr>
          <p:nvPr/>
        </p:nvPicPr>
        <p:blipFill rotWithShape="1">
          <a:blip r:embed="rId6" cstate="print">
            <a:extLst>
              <a:ext uri="{28A0092B-C50C-407E-A947-70E740481C1C}">
                <a14:useLocalDpi xmlns="" xmlns:a14="http://schemas.microsoft.com/office/drawing/2010/main" val="0"/>
              </a:ext>
            </a:extLst>
          </a:blip>
          <a:srcRect l="36819" r="18796" b="33830"/>
          <a:stretch/>
        </p:blipFill>
        <p:spPr>
          <a:xfrm>
            <a:off x="1919536" y="2428025"/>
            <a:ext cx="2232248" cy="2088232"/>
          </a:xfrm>
          <a:prstGeom prst="rect">
            <a:avLst/>
          </a:prstGeom>
          <a:ln>
            <a:noFill/>
          </a:ln>
          <a:effectLst>
            <a:softEdge rad="112500"/>
          </a:effectLst>
          <a:scene3d>
            <a:camera prst="orthographicFront"/>
            <a:lightRig rig="balanced" dir="t"/>
          </a:scene3d>
          <a:sp3d prstMaterial="plastic">
            <a:bevelT w="165100" prst="coolSlant"/>
            <a:bevelB w="152400" h="50800" prst="softRound"/>
          </a:sp3d>
        </p:spPr>
      </p:pic>
      <p:sp>
        <p:nvSpPr>
          <p:cNvPr id="10" name="ZoneTexte 9"/>
          <p:cNvSpPr txBox="1"/>
          <p:nvPr/>
        </p:nvSpPr>
        <p:spPr>
          <a:xfrm>
            <a:off x="1703512" y="2420888"/>
            <a:ext cx="2664296" cy="477054"/>
          </a:xfrm>
          <a:prstGeom prst="rect">
            <a:avLst/>
          </a:prstGeom>
          <a:noFill/>
        </p:spPr>
        <p:txBody>
          <a:bodyPr wrap="square" rtlCol="0">
            <a:spAutoFit/>
          </a:bodyPr>
          <a:lstStyle/>
          <a:p>
            <a:pPr algn="ctr"/>
            <a:r>
              <a:rPr lang="fr-FR" sz="2500" b="1" dirty="0" smtClean="0">
                <a:solidFill>
                  <a:schemeClr val="bg1">
                    <a:lumMod val="75000"/>
                  </a:schemeClr>
                </a:solidFill>
                <a:effectLst>
                  <a:glow rad="228600">
                    <a:schemeClr val="accent1">
                      <a:satMod val="175000"/>
                      <a:alpha val="40000"/>
                    </a:schemeClr>
                  </a:glow>
                  <a:reflection endPos="0" dir="5400000" sy="-100000" algn="bl" rotWithShape="0"/>
                </a:effectLst>
                <a:latin typeface="Microsoft Uighur" panose="02000000000000000000" pitchFamily="2" charset="-78"/>
                <a:cs typeface="Microsoft Uighur" panose="02000000000000000000" pitchFamily="2" charset="-78"/>
              </a:rPr>
              <a:t>MEAP par LSTM</a:t>
            </a:r>
            <a:endParaRPr lang="fr-FR" sz="2500" b="1" dirty="0">
              <a:solidFill>
                <a:schemeClr val="bg1">
                  <a:lumMod val="75000"/>
                </a:schemeClr>
              </a:solidFill>
              <a:effectLst>
                <a:glow rad="228600">
                  <a:schemeClr val="accent1">
                    <a:satMod val="175000"/>
                    <a:alpha val="40000"/>
                  </a:schemeClr>
                </a:glow>
                <a:reflection endPos="0" dir="5400000" sy="-100000" algn="bl" rotWithShape="0"/>
              </a:effectLst>
              <a:latin typeface="Microsoft Uighur" panose="02000000000000000000" pitchFamily="2" charset="-78"/>
              <a:cs typeface="Microsoft Uighur" panose="02000000000000000000" pitchFamily="2" charset="-78"/>
            </a:endParaRPr>
          </a:p>
        </p:txBody>
      </p:sp>
    </p:spTree>
    <p:custDataLst>
      <p:tags r:id="rId1"/>
    </p:custDataLst>
    <p:extLst>
      <p:ext uri="{BB962C8B-B14F-4D97-AF65-F5344CB8AC3E}">
        <p14:creationId xmlns="" xmlns:p14="http://schemas.microsoft.com/office/powerpoint/2010/main" val="2277348084"/>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smtClean="0">
                <a:solidFill>
                  <a:prstClr val="white"/>
                </a:solidFill>
                <a:latin typeface="Times New Roman" panose="02020603050405020304" pitchFamily="18" charset="0"/>
                <a:cs typeface="Times New Roman" panose="02020603050405020304" pitchFamily="18" charset="0"/>
              </a:rPr>
              <a:t>Plateforme MEAP</a:t>
            </a:r>
            <a:endParaRPr lang="fr-FR" b="1" dirty="0">
              <a:solidFill>
                <a:prstClr val="white"/>
              </a:solidFill>
              <a:latin typeface="Times New Roman" panose="02020603050405020304" pitchFamily="18" charset="0"/>
              <a:cs typeface="Times New Roman" panose="02020603050405020304" pitchFamily="18" charset="0"/>
            </a:endParaRP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MEPA – Plateforme – Tests et résultats</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16</a:t>
              </a:r>
              <a:endParaRPr lang="en-US" sz="1600" dirty="0">
                <a:solidFill>
                  <a:schemeClr val="bg1"/>
                </a:solidFill>
              </a:endParaRPr>
            </a:p>
          </p:txBody>
        </p:sp>
      </p:grpSp>
      <p:grpSp>
        <p:nvGrpSpPr>
          <p:cNvPr id="30" name="Groupe 29"/>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4" name="Rectangle 33"/>
            <p:cNvSpPr/>
            <p:nvPr/>
          </p:nvSpPr>
          <p:spPr>
            <a:xfrm>
              <a:off x="6528645"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Conception</a:t>
              </a:r>
              <a:endParaRPr lang="fr-FR" sz="1400" dirty="0"/>
            </a:p>
          </p:txBody>
        </p:sp>
        <p:sp>
          <p:nvSpPr>
            <p:cNvPr id="36" name="Rectangle 35"/>
            <p:cNvSpPr/>
            <p:nvPr/>
          </p:nvSpPr>
          <p:spPr>
            <a:xfrm>
              <a:off x="8040216"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Tests - Résultats</a:t>
              </a:r>
              <a:endParaRPr lang="fr-FR" sz="1400" dirty="0"/>
            </a:p>
          </p:txBody>
        </p:sp>
      </p:grpSp>
      <p:grpSp>
        <p:nvGrpSpPr>
          <p:cNvPr id="6" name="Groupe 5"/>
          <p:cNvGrpSpPr/>
          <p:nvPr/>
        </p:nvGrpSpPr>
        <p:grpSpPr>
          <a:xfrm>
            <a:off x="1343472" y="980728"/>
            <a:ext cx="10441160" cy="5256545"/>
            <a:chOff x="556647" y="179472"/>
            <a:chExt cx="10981956" cy="6295440"/>
          </a:xfrm>
        </p:grpSpPr>
        <p:sp>
          <p:nvSpPr>
            <p:cNvPr id="98" name="Rectangle 97">
              <a:extLst>
                <a:ext uri="{FF2B5EF4-FFF2-40B4-BE49-F238E27FC236}">
                  <a16:creationId xmlns="" xmlns:a16="http://schemas.microsoft.com/office/drawing/2014/main" id="{B7D2B6A6-752A-4FE7-89A2-AF094AC65DAF}"/>
                </a:ext>
              </a:extLst>
            </p:cNvPr>
            <p:cNvSpPr/>
            <p:nvPr/>
          </p:nvSpPr>
          <p:spPr>
            <a:xfrm>
              <a:off x="556647" y="179472"/>
              <a:ext cx="10981955" cy="6295440"/>
            </a:xfrm>
            <a:prstGeom prst="rect">
              <a:avLst/>
            </a:prstGeom>
            <a:solidFill>
              <a:srgbClr val="70AD47">
                <a:alpha val="20000"/>
              </a:srgb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99" name="Rectangle 98">
              <a:extLst>
                <a:ext uri="{FF2B5EF4-FFF2-40B4-BE49-F238E27FC236}">
                  <a16:creationId xmlns="" xmlns:a16="http://schemas.microsoft.com/office/drawing/2014/main" id="{EF24DC5B-F081-4FE3-B78B-B274D9D141CB}"/>
                </a:ext>
              </a:extLst>
            </p:cNvPr>
            <p:cNvSpPr/>
            <p:nvPr/>
          </p:nvSpPr>
          <p:spPr>
            <a:xfrm>
              <a:off x="584701" y="242711"/>
              <a:ext cx="10953901" cy="1339536"/>
            </a:xfrm>
            <a:prstGeom prst="rect">
              <a:avLst/>
            </a:prstGeom>
            <a:solidFill>
              <a:srgbClr val="4472C4">
                <a:alpha val="20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00" name="Rectangle 99">
              <a:extLst>
                <a:ext uri="{FF2B5EF4-FFF2-40B4-BE49-F238E27FC236}">
                  <a16:creationId xmlns="" xmlns:a16="http://schemas.microsoft.com/office/drawing/2014/main" id="{8ED27CC1-1A52-41BE-9C2E-1298D579F3B2}"/>
                </a:ext>
              </a:extLst>
            </p:cNvPr>
            <p:cNvSpPr/>
            <p:nvPr/>
          </p:nvSpPr>
          <p:spPr>
            <a:xfrm>
              <a:off x="584701" y="1583248"/>
              <a:ext cx="3863769" cy="935525"/>
            </a:xfrm>
            <a:prstGeom prst="rect">
              <a:avLst/>
            </a:prstGeom>
            <a:solidFill>
              <a:srgbClr val="4472C4">
                <a:alpha val="20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01" name="Rectangle 100">
              <a:extLst>
                <a:ext uri="{FF2B5EF4-FFF2-40B4-BE49-F238E27FC236}">
                  <a16:creationId xmlns="" xmlns:a16="http://schemas.microsoft.com/office/drawing/2014/main" id="{3F4A42BB-E1DE-41AC-9E2C-23AB17DE80BC}"/>
                </a:ext>
              </a:extLst>
            </p:cNvPr>
            <p:cNvSpPr/>
            <p:nvPr/>
          </p:nvSpPr>
          <p:spPr>
            <a:xfrm>
              <a:off x="3791177" y="3612300"/>
              <a:ext cx="5397418" cy="911766"/>
            </a:xfrm>
            <a:prstGeom prst="rect">
              <a:avLst/>
            </a:prstGeom>
            <a:solidFill>
              <a:srgbClr val="4472C4">
                <a:alpha val="20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02" name="Rectangle 101">
              <a:extLst>
                <a:ext uri="{FF2B5EF4-FFF2-40B4-BE49-F238E27FC236}">
                  <a16:creationId xmlns="" xmlns:a16="http://schemas.microsoft.com/office/drawing/2014/main" id="{FCE8A075-A381-4E7D-83B8-71374534B688}"/>
                </a:ext>
              </a:extLst>
            </p:cNvPr>
            <p:cNvSpPr/>
            <p:nvPr/>
          </p:nvSpPr>
          <p:spPr>
            <a:xfrm>
              <a:off x="8219195" y="1581815"/>
              <a:ext cx="3319408" cy="921846"/>
            </a:xfrm>
            <a:prstGeom prst="rect">
              <a:avLst/>
            </a:prstGeom>
            <a:solidFill>
              <a:srgbClr val="4472C4">
                <a:alpha val="20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rPr>
                <a:t>!</a:t>
              </a:r>
            </a:p>
          </p:txBody>
        </p:sp>
        <p:sp>
          <p:nvSpPr>
            <p:cNvPr id="103" name="Rectangle: Rounded Corners 3">
              <a:extLst>
                <a:ext uri="{FF2B5EF4-FFF2-40B4-BE49-F238E27FC236}">
                  <a16:creationId xmlns="" xmlns:a16="http://schemas.microsoft.com/office/drawing/2014/main" id="{5D85DE5D-A508-4DA4-854B-3DC514F94702}"/>
                </a:ext>
              </a:extLst>
            </p:cNvPr>
            <p:cNvSpPr/>
            <p:nvPr/>
          </p:nvSpPr>
          <p:spPr>
            <a:xfrm>
              <a:off x="4674718" y="354396"/>
              <a:ext cx="3318235" cy="416352"/>
            </a:xfrm>
            <a:prstGeom prst="round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rPr>
                <a:t>cpu_usage_training_model.csv</a:t>
              </a:r>
            </a:p>
          </p:txBody>
        </p:sp>
        <p:sp>
          <p:nvSpPr>
            <p:cNvPr id="104" name="Rectangle 103">
              <a:extLst>
                <a:ext uri="{FF2B5EF4-FFF2-40B4-BE49-F238E27FC236}">
                  <a16:creationId xmlns="" xmlns:a16="http://schemas.microsoft.com/office/drawing/2014/main" id="{6D523611-9F06-40DD-81D2-CD8DD79DDD78}"/>
                </a:ext>
              </a:extLst>
            </p:cNvPr>
            <p:cNvSpPr/>
            <p:nvPr/>
          </p:nvSpPr>
          <p:spPr>
            <a:xfrm>
              <a:off x="4448473" y="1052753"/>
              <a:ext cx="3770721" cy="416353"/>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load_cpu_usage_training_model.py</a:t>
              </a: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05" name="Rectangle 104">
              <a:extLst>
                <a:ext uri="{FF2B5EF4-FFF2-40B4-BE49-F238E27FC236}">
                  <a16:creationId xmlns="" xmlns:a16="http://schemas.microsoft.com/office/drawing/2014/main" id="{B5E12799-2B02-465A-A4A7-DBF712B15AD9}"/>
                </a:ext>
              </a:extLst>
            </p:cNvPr>
            <p:cNvSpPr/>
            <p:nvPr/>
          </p:nvSpPr>
          <p:spPr>
            <a:xfrm>
              <a:off x="2448420" y="1887421"/>
              <a:ext cx="1846085" cy="416353"/>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monitor_cpu.py</a:t>
              </a: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06" name="Rectangle 105">
              <a:extLst>
                <a:ext uri="{FF2B5EF4-FFF2-40B4-BE49-F238E27FC236}">
                  <a16:creationId xmlns="" xmlns:a16="http://schemas.microsoft.com/office/drawing/2014/main" id="{C8B6A4DA-4942-4FC2-AB27-478DAA6CF7FF}"/>
                </a:ext>
              </a:extLst>
            </p:cNvPr>
            <p:cNvSpPr/>
            <p:nvPr/>
          </p:nvSpPr>
          <p:spPr>
            <a:xfrm>
              <a:off x="4005990" y="3857603"/>
              <a:ext cx="1732963" cy="416354"/>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panose="020F0502020204030204"/>
                  <a:ea typeface="+mn-ea"/>
                  <a:cs typeface="+mn-cs"/>
                </a:rPr>
                <a:t>autoscaler.py</a:t>
              </a: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07" name="Rectangle 106">
              <a:extLst>
                <a:ext uri="{FF2B5EF4-FFF2-40B4-BE49-F238E27FC236}">
                  <a16:creationId xmlns="" xmlns:a16="http://schemas.microsoft.com/office/drawing/2014/main" id="{74DEA08D-AC5C-4569-8916-6FEA955D3F59}"/>
                </a:ext>
              </a:extLst>
            </p:cNvPr>
            <p:cNvSpPr/>
            <p:nvPr/>
          </p:nvSpPr>
          <p:spPr>
            <a:xfrm>
              <a:off x="9283680" y="1777444"/>
              <a:ext cx="2091182" cy="636309"/>
            </a:xfrm>
            <a:prstGeom prst="rect">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0000"/>
                  </a:solidFill>
                  <a:effectLst/>
                  <a:uLnTx/>
                  <a:uFillTx/>
                  <a:latin typeface="Calibri" panose="020F0502020204030204"/>
                  <a:ea typeface="+mn-ea"/>
                  <a:cs typeface="+mn-cs"/>
                </a:rPr>
                <a:t>many_to_many.py</a:t>
              </a:r>
            </a:p>
          </p:txBody>
        </p:sp>
        <p:sp>
          <p:nvSpPr>
            <p:cNvPr id="108" name="Rectangle: Beveled 11">
              <a:extLst>
                <a:ext uri="{FF2B5EF4-FFF2-40B4-BE49-F238E27FC236}">
                  <a16:creationId xmlns="" xmlns:a16="http://schemas.microsoft.com/office/drawing/2014/main" id="{90BA146E-DE13-44D2-A1B0-65A4CBAB2667}"/>
                </a:ext>
              </a:extLst>
            </p:cNvPr>
            <p:cNvSpPr/>
            <p:nvPr/>
          </p:nvSpPr>
          <p:spPr>
            <a:xfrm>
              <a:off x="6947361" y="3749617"/>
              <a:ext cx="2091183" cy="636309"/>
            </a:xfrm>
            <a:prstGeom prst="bevel">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rPr>
                <a:t>lstm_model.h5</a:t>
              </a:r>
            </a:p>
          </p:txBody>
        </p:sp>
        <p:sp>
          <p:nvSpPr>
            <p:cNvPr id="109" name="Cylinder 12">
              <a:extLst>
                <a:ext uri="{FF2B5EF4-FFF2-40B4-BE49-F238E27FC236}">
                  <a16:creationId xmlns="" xmlns:a16="http://schemas.microsoft.com/office/drawing/2014/main" id="{2788D76A-5C85-438A-81B5-D9E9FA57A152}"/>
                </a:ext>
              </a:extLst>
            </p:cNvPr>
            <p:cNvSpPr/>
            <p:nvPr/>
          </p:nvSpPr>
          <p:spPr>
            <a:xfrm>
              <a:off x="4808854" y="1782069"/>
              <a:ext cx="3040147" cy="636309"/>
            </a:xfrm>
            <a:prstGeom prst="can">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rPr>
                <a:t>cpu_usage_training_model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13" name="Cylinder 17">
              <a:extLst>
                <a:ext uri="{FF2B5EF4-FFF2-40B4-BE49-F238E27FC236}">
                  <a16:creationId xmlns="" xmlns:a16="http://schemas.microsoft.com/office/drawing/2014/main" id="{A7C23377-FACE-46D9-A342-7BA179107384}"/>
                </a:ext>
              </a:extLst>
            </p:cNvPr>
            <p:cNvSpPr/>
            <p:nvPr/>
          </p:nvSpPr>
          <p:spPr>
            <a:xfrm>
              <a:off x="2211176" y="2738589"/>
              <a:ext cx="2463542" cy="636309"/>
            </a:xfrm>
            <a:prstGeom prst="can">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rPr>
                <a:t>monitored_cpu_usage</a:t>
              </a:r>
            </a:p>
          </p:txBody>
        </p:sp>
        <p:sp>
          <p:nvSpPr>
            <p:cNvPr id="114" name="Rectangle 113">
              <a:extLst>
                <a:ext uri="{FF2B5EF4-FFF2-40B4-BE49-F238E27FC236}">
                  <a16:creationId xmlns="" xmlns:a16="http://schemas.microsoft.com/office/drawing/2014/main" id="{99FB1D51-4789-47E0-B4A3-27002AAD3FF5}"/>
                </a:ext>
              </a:extLst>
            </p:cNvPr>
            <p:cNvSpPr/>
            <p:nvPr/>
          </p:nvSpPr>
          <p:spPr>
            <a:xfrm>
              <a:off x="6947362" y="2848568"/>
              <a:ext cx="2091182" cy="416353"/>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rPr>
                <a:t>Build_model.py</a:t>
              </a:r>
            </a:p>
          </p:txBody>
        </p:sp>
        <p:sp>
          <p:nvSpPr>
            <p:cNvPr id="115" name="Cylinder 19">
              <a:extLst>
                <a:ext uri="{FF2B5EF4-FFF2-40B4-BE49-F238E27FC236}">
                  <a16:creationId xmlns="" xmlns:a16="http://schemas.microsoft.com/office/drawing/2014/main" id="{4AB3D1CE-577F-40D6-814A-CBAB265160A2}"/>
                </a:ext>
              </a:extLst>
            </p:cNvPr>
            <p:cNvSpPr/>
            <p:nvPr/>
          </p:nvSpPr>
          <p:spPr>
            <a:xfrm>
              <a:off x="2017568" y="5061379"/>
              <a:ext cx="2320572" cy="636309"/>
            </a:xfrm>
            <a:prstGeom prst="can">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rPr>
                <a:t>cpu_usage_current</a:t>
              </a:r>
            </a:p>
          </p:txBody>
        </p:sp>
        <p:sp>
          <p:nvSpPr>
            <p:cNvPr id="126" name="Cylinder 20">
              <a:extLst>
                <a:ext uri="{FF2B5EF4-FFF2-40B4-BE49-F238E27FC236}">
                  <a16:creationId xmlns="" xmlns:a16="http://schemas.microsoft.com/office/drawing/2014/main" id="{C9F86637-19FD-4C95-85DE-D2E0D745BF49}"/>
                </a:ext>
              </a:extLst>
            </p:cNvPr>
            <p:cNvSpPr/>
            <p:nvPr/>
          </p:nvSpPr>
          <p:spPr>
            <a:xfrm>
              <a:off x="5473280" y="5060568"/>
              <a:ext cx="2320572" cy="636309"/>
            </a:xfrm>
            <a:prstGeom prst="can">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rPr>
                <a:t>cpu_usage_predicted</a:t>
              </a:r>
            </a:p>
          </p:txBody>
        </p:sp>
        <p:sp>
          <p:nvSpPr>
            <p:cNvPr id="128" name="Rectangle: Top Corners Snipped 21">
              <a:extLst>
                <a:ext uri="{FF2B5EF4-FFF2-40B4-BE49-F238E27FC236}">
                  <a16:creationId xmlns="" xmlns:a16="http://schemas.microsoft.com/office/drawing/2014/main" id="{67BF684C-9D4E-46BD-B826-C4FB21BF3D64}"/>
                </a:ext>
              </a:extLst>
            </p:cNvPr>
            <p:cNvSpPr/>
            <p:nvPr/>
          </p:nvSpPr>
          <p:spPr>
            <a:xfrm>
              <a:off x="4039619" y="5897509"/>
              <a:ext cx="1640264" cy="568128"/>
            </a:xfrm>
            <a:prstGeom prst="snip2Same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rPr>
                <a:t>Grafana</a:t>
              </a:r>
            </a:p>
          </p:txBody>
        </p:sp>
        <p:cxnSp>
          <p:nvCxnSpPr>
            <p:cNvPr id="130" name="Straight Arrow Connector 26">
              <a:extLst>
                <a:ext uri="{FF2B5EF4-FFF2-40B4-BE49-F238E27FC236}">
                  <a16:creationId xmlns="" xmlns:a16="http://schemas.microsoft.com/office/drawing/2014/main" id="{305190F6-7D39-4C44-91B7-CCEF7A3D8150}"/>
                </a:ext>
              </a:extLst>
            </p:cNvPr>
            <p:cNvCxnSpPr>
              <a:cxnSpLocks/>
              <a:stCxn id="103" idx="2"/>
              <a:endCxn id="104" idx="0"/>
            </p:cNvCxnSpPr>
            <p:nvPr/>
          </p:nvCxnSpPr>
          <p:spPr>
            <a:xfrm flipH="1">
              <a:off x="6333834" y="770748"/>
              <a:ext cx="2" cy="282005"/>
            </a:xfrm>
            <a:prstGeom prst="straightConnector1">
              <a:avLst/>
            </a:prstGeom>
            <a:noFill/>
            <a:ln w="6350" cap="flat" cmpd="sng" algn="ctr">
              <a:solidFill>
                <a:srgbClr val="4472C4"/>
              </a:solidFill>
              <a:prstDash val="solid"/>
              <a:miter lim="800000"/>
              <a:tailEnd type="triangle"/>
            </a:ln>
            <a:effectLst/>
          </p:spPr>
        </p:cxnSp>
        <p:cxnSp>
          <p:nvCxnSpPr>
            <p:cNvPr id="131" name="Straight Arrow Connector 29">
              <a:extLst>
                <a:ext uri="{FF2B5EF4-FFF2-40B4-BE49-F238E27FC236}">
                  <a16:creationId xmlns="" xmlns:a16="http://schemas.microsoft.com/office/drawing/2014/main" id="{517261FD-CF27-4047-A7FC-E910F088C2AA}"/>
                </a:ext>
              </a:extLst>
            </p:cNvPr>
            <p:cNvCxnSpPr>
              <a:cxnSpLocks/>
              <a:stCxn id="104" idx="2"/>
              <a:endCxn id="109" idx="1"/>
            </p:cNvCxnSpPr>
            <p:nvPr/>
          </p:nvCxnSpPr>
          <p:spPr>
            <a:xfrm flipH="1">
              <a:off x="6328928" y="1469105"/>
              <a:ext cx="4906" cy="312964"/>
            </a:xfrm>
            <a:prstGeom prst="straightConnector1">
              <a:avLst/>
            </a:prstGeom>
            <a:noFill/>
            <a:ln w="6350" cap="flat" cmpd="sng" algn="ctr">
              <a:solidFill>
                <a:srgbClr val="4472C4"/>
              </a:solidFill>
              <a:prstDash val="solid"/>
              <a:miter lim="800000"/>
              <a:tailEnd type="triangle"/>
            </a:ln>
            <a:effectLst/>
          </p:spPr>
        </p:cxnSp>
        <p:cxnSp>
          <p:nvCxnSpPr>
            <p:cNvPr id="142" name="Straight Arrow Connector 35">
              <a:extLst>
                <a:ext uri="{FF2B5EF4-FFF2-40B4-BE49-F238E27FC236}">
                  <a16:creationId xmlns="" xmlns:a16="http://schemas.microsoft.com/office/drawing/2014/main" id="{78148EDE-22DC-4BBD-9DC6-51CD3B55C9A4}"/>
                </a:ext>
              </a:extLst>
            </p:cNvPr>
            <p:cNvCxnSpPr>
              <a:cxnSpLocks/>
              <a:stCxn id="154" idx="6"/>
              <a:endCxn id="114" idx="1"/>
            </p:cNvCxnSpPr>
            <p:nvPr/>
          </p:nvCxnSpPr>
          <p:spPr>
            <a:xfrm>
              <a:off x="5795400" y="3056745"/>
              <a:ext cx="1151962" cy="0"/>
            </a:xfrm>
            <a:prstGeom prst="straightConnector1">
              <a:avLst/>
            </a:prstGeom>
            <a:noFill/>
            <a:ln w="6350" cap="flat" cmpd="sng" algn="ctr">
              <a:solidFill>
                <a:srgbClr val="4472C4"/>
              </a:solidFill>
              <a:prstDash val="solid"/>
              <a:miter lim="800000"/>
              <a:tailEnd type="triangle"/>
            </a:ln>
            <a:effectLst/>
          </p:spPr>
        </p:cxnSp>
        <p:cxnSp>
          <p:nvCxnSpPr>
            <p:cNvPr id="143" name="Straight Arrow Connector 38">
              <a:extLst>
                <a:ext uri="{FF2B5EF4-FFF2-40B4-BE49-F238E27FC236}">
                  <a16:creationId xmlns="" xmlns:a16="http://schemas.microsoft.com/office/drawing/2014/main" id="{7553B596-9198-449F-A88C-56DCB3491C9A}"/>
                </a:ext>
              </a:extLst>
            </p:cNvPr>
            <p:cNvCxnSpPr>
              <a:cxnSpLocks/>
              <a:stCxn id="109" idx="4"/>
              <a:endCxn id="107" idx="1"/>
            </p:cNvCxnSpPr>
            <p:nvPr/>
          </p:nvCxnSpPr>
          <p:spPr>
            <a:xfrm flipV="1">
              <a:off x="7849002" y="2095598"/>
              <a:ext cx="1434678" cy="4626"/>
            </a:xfrm>
            <a:prstGeom prst="straightConnector1">
              <a:avLst/>
            </a:prstGeom>
            <a:noFill/>
            <a:ln w="6350" cap="flat" cmpd="sng" algn="ctr">
              <a:solidFill>
                <a:srgbClr val="4472C4"/>
              </a:solidFill>
              <a:prstDash val="dash"/>
              <a:miter lim="800000"/>
              <a:tailEnd type="triangle"/>
            </a:ln>
            <a:effectLst/>
          </p:spPr>
        </p:cxnSp>
        <p:cxnSp>
          <p:nvCxnSpPr>
            <p:cNvPr id="144" name="Straight Arrow Connector 42">
              <a:extLst>
                <a:ext uri="{FF2B5EF4-FFF2-40B4-BE49-F238E27FC236}">
                  <a16:creationId xmlns="" xmlns:a16="http://schemas.microsoft.com/office/drawing/2014/main" id="{6E24121E-768D-41F0-BA24-AEDA52C9368A}"/>
                </a:ext>
              </a:extLst>
            </p:cNvPr>
            <p:cNvCxnSpPr>
              <a:cxnSpLocks/>
              <a:stCxn id="105" idx="2"/>
              <a:endCxn id="168" idx="0"/>
            </p:cNvCxnSpPr>
            <p:nvPr/>
          </p:nvCxnSpPr>
          <p:spPr>
            <a:xfrm>
              <a:off x="3371462" y="2303774"/>
              <a:ext cx="20139" cy="326599"/>
            </a:xfrm>
            <a:prstGeom prst="straightConnector1">
              <a:avLst/>
            </a:prstGeom>
            <a:noFill/>
            <a:ln w="6350" cap="flat" cmpd="sng" algn="ctr">
              <a:solidFill>
                <a:srgbClr val="4472C4"/>
              </a:solidFill>
              <a:prstDash val="solid"/>
              <a:miter lim="800000"/>
              <a:tailEnd type="triangle"/>
            </a:ln>
            <a:effectLst/>
          </p:spPr>
        </p:cxnSp>
        <p:cxnSp>
          <p:nvCxnSpPr>
            <p:cNvPr id="145" name="Straight Arrow Connector 45">
              <a:extLst>
                <a:ext uri="{FF2B5EF4-FFF2-40B4-BE49-F238E27FC236}">
                  <a16:creationId xmlns="" xmlns:a16="http://schemas.microsoft.com/office/drawing/2014/main" id="{70B478BC-4334-40A6-811F-6AEFCFEF61EE}"/>
                </a:ext>
              </a:extLst>
            </p:cNvPr>
            <p:cNvCxnSpPr>
              <a:cxnSpLocks/>
              <a:stCxn id="114" idx="2"/>
              <a:endCxn id="108" idx="6"/>
            </p:cNvCxnSpPr>
            <p:nvPr/>
          </p:nvCxnSpPr>
          <p:spPr>
            <a:xfrm>
              <a:off x="7992953" y="3264921"/>
              <a:ext cx="0" cy="484696"/>
            </a:xfrm>
            <a:prstGeom prst="straightConnector1">
              <a:avLst/>
            </a:prstGeom>
            <a:noFill/>
            <a:ln w="6350" cap="flat" cmpd="sng" algn="ctr">
              <a:solidFill>
                <a:srgbClr val="4472C4"/>
              </a:solidFill>
              <a:prstDash val="solid"/>
              <a:miter lim="800000"/>
              <a:tailEnd type="triangle"/>
            </a:ln>
            <a:effectLst/>
          </p:spPr>
        </p:cxnSp>
        <p:cxnSp>
          <p:nvCxnSpPr>
            <p:cNvPr id="146" name="Straight Arrow Connector 56">
              <a:extLst>
                <a:ext uri="{FF2B5EF4-FFF2-40B4-BE49-F238E27FC236}">
                  <a16:creationId xmlns="" xmlns:a16="http://schemas.microsoft.com/office/drawing/2014/main" id="{24B27DEF-2EE4-4237-B33E-5020F5A1F791}"/>
                </a:ext>
              </a:extLst>
            </p:cNvPr>
            <p:cNvCxnSpPr>
              <a:cxnSpLocks/>
              <a:stCxn id="166" idx="1"/>
              <a:endCxn id="114" idx="3"/>
            </p:cNvCxnSpPr>
            <p:nvPr/>
          </p:nvCxnSpPr>
          <p:spPr>
            <a:xfrm flipH="1">
              <a:off x="9038544" y="3056743"/>
              <a:ext cx="197857" cy="1"/>
            </a:xfrm>
            <a:prstGeom prst="straightConnector1">
              <a:avLst/>
            </a:prstGeom>
            <a:noFill/>
            <a:ln w="6350" cap="flat" cmpd="sng" algn="ctr">
              <a:solidFill>
                <a:srgbClr val="4472C4"/>
              </a:solidFill>
              <a:prstDash val="dash"/>
              <a:miter lim="800000"/>
              <a:tailEnd type="triangle"/>
            </a:ln>
            <a:effectLst/>
          </p:spPr>
        </p:cxnSp>
        <p:cxnSp>
          <p:nvCxnSpPr>
            <p:cNvPr id="147" name="Straight Arrow Connector 59">
              <a:extLst>
                <a:ext uri="{FF2B5EF4-FFF2-40B4-BE49-F238E27FC236}">
                  <a16:creationId xmlns="" xmlns:a16="http://schemas.microsoft.com/office/drawing/2014/main" id="{11A62D43-FF2E-492E-8AC1-452535F138D9}"/>
                </a:ext>
              </a:extLst>
            </p:cNvPr>
            <p:cNvCxnSpPr>
              <a:cxnSpLocks/>
            </p:cNvCxnSpPr>
            <p:nvPr/>
          </p:nvCxnSpPr>
          <p:spPr>
            <a:xfrm>
              <a:off x="10324984" y="2413753"/>
              <a:ext cx="0" cy="304025"/>
            </a:xfrm>
            <a:prstGeom prst="straightConnector1">
              <a:avLst/>
            </a:prstGeom>
            <a:noFill/>
            <a:ln w="6350" cap="flat" cmpd="sng" algn="ctr">
              <a:solidFill>
                <a:srgbClr val="4472C4"/>
              </a:solidFill>
              <a:prstDash val="dash"/>
              <a:miter lim="800000"/>
              <a:tailEnd type="triangle"/>
            </a:ln>
            <a:effectLst/>
          </p:spPr>
        </p:cxnSp>
        <p:cxnSp>
          <p:nvCxnSpPr>
            <p:cNvPr id="148" name="Straight Arrow Connector 62">
              <a:extLst>
                <a:ext uri="{FF2B5EF4-FFF2-40B4-BE49-F238E27FC236}">
                  <a16:creationId xmlns="" xmlns:a16="http://schemas.microsoft.com/office/drawing/2014/main" id="{E521C2F9-C6E8-4436-A7BE-E05BE155B4A1}"/>
                </a:ext>
              </a:extLst>
            </p:cNvPr>
            <p:cNvCxnSpPr>
              <a:cxnSpLocks/>
            </p:cNvCxnSpPr>
            <p:nvPr/>
          </p:nvCxnSpPr>
          <p:spPr>
            <a:xfrm>
              <a:off x="4350083" y="3336427"/>
              <a:ext cx="14251" cy="528221"/>
            </a:xfrm>
            <a:prstGeom prst="straightConnector1">
              <a:avLst/>
            </a:prstGeom>
            <a:noFill/>
            <a:ln w="6350" cap="flat" cmpd="sng" algn="ctr">
              <a:solidFill>
                <a:srgbClr val="4472C4"/>
              </a:solidFill>
              <a:prstDash val="solid"/>
              <a:miter lim="800000"/>
              <a:tailEnd type="triangle"/>
            </a:ln>
            <a:effectLst/>
          </p:spPr>
        </p:cxnSp>
        <p:cxnSp>
          <p:nvCxnSpPr>
            <p:cNvPr id="149" name="Straight Arrow Connector 65">
              <a:extLst>
                <a:ext uri="{FF2B5EF4-FFF2-40B4-BE49-F238E27FC236}">
                  <a16:creationId xmlns="" xmlns:a16="http://schemas.microsoft.com/office/drawing/2014/main" id="{AA30553F-9140-4BA4-A49F-86122EF8BBB4}"/>
                </a:ext>
              </a:extLst>
            </p:cNvPr>
            <p:cNvCxnSpPr>
              <a:cxnSpLocks/>
              <a:stCxn id="108" idx="4"/>
              <a:endCxn id="106" idx="3"/>
            </p:cNvCxnSpPr>
            <p:nvPr/>
          </p:nvCxnSpPr>
          <p:spPr>
            <a:xfrm flipH="1" flipV="1">
              <a:off x="5738953" y="4065780"/>
              <a:ext cx="1208408" cy="1992"/>
            </a:xfrm>
            <a:prstGeom prst="straightConnector1">
              <a:avLst/>
            </a:prstGeom>
            <a:noFill/>
            <a:ln w="6350" cap="flat" cmpd="sng" algn="ctr">
              <a:solidFill>
                <a:srgbClr val="4472C4"/>
              </a:solidFill>
              <a:prstDash val="solid"/>
              <a:miter lim="800000"/>
              <a:tailEnd type="triangle"/>
            </a:ln>
            <a:effectLst/>
          </p:spPr>
        </p:cxnSp>
        <p:cxnSp>
          <p:nvCxnSpPr>
            <p:cNvPr id="150" name="Straight Arrow Connector 68">
              <a:extLst>
                <a:ext uri="{FF2B5EF4-FFF2-40B4-BE49-F238E27FC236}">
                  <a16:creationId xmlns="" xmlns:a16="http://schemas.microsoft.com/office/drawing/2014/main" id="{3E2D28E2-8D03-43C6-B840-1151BC316BB6}"/>
                </a:ext>
              </a:extLst>
            </p:cNvPr>
            <p:cNvCxnSpPr>
              <a:cxnSpLocks/>
              <a:stCxn id="106" idx="2"/>
              <a:endCxn id="115" idx="4"/>
            </p:cNvCxnSpPr>
            <p:nvPr/>
          </p:nvCxnSpPr>
          <p:spPr>
            <a:xfrm flipH="1">
              <a:off x="4338140" y="4273957"/>
              <a:ext cx="534332" cy="1105577"/>
            </a:xfrm>
            <a:prstGeom prst="straightConnector1">
              <a:avLst/>
            </a:prstGeom>
            <a:noFill/>
            <a:ln w="6350" cap="flat" cmpd="sng" algn="ctr">
              <a:solidFill>
                <a:srgbClr val="4472C4"/>
              </a:solidFill>
              <a:prstDash val="solid"/>
              <a:miter lim="800000"/>
              <a:tailEnd type="triangle"/>
            </a:ln>
            <a:effectLst/>
          </p:spPr>
        </p:cxnSp>
        <p:cxnSp>
          <p:nvCxnSpPr>
            <p:cNvPr id="151" name="Straight Arrow Connector 71">
              <a:extLst>
                <a:ext uri="{FF2B5EF4-FFF2-40B4-BE49-F238E27FC236}">
                  <a16:creationId xmlns="" xmlns:a16="http://schemas.microsoft.com/office/drawing/2014/main" id="{F190FB48-02B7-40D3-8DF5-F50333B4075A}"/>
                </a:ext>
              </a:extLst>
            </p:cNvPr>
            <p:cNvCxnSpPr>
              <a:cxnSpLocks/>
              <a:stCxn id="106" idx="2"/>
              <a:endCxn id="126" idx="2"/>
            </p:cNvCxnSpPr>
            <p:nvPr/>
          </p:nvCxnSpPr>
          <p:spPr>
            <a:xfrm>
              <a:off x="4872472" y="4273957"/>
              <a:ext cx="600808" cy="1104766"/>
            </a:xfrm>
            <a:prstGeom prst="straightConnector1">
              <a:avLst/>
            </a:prstGeom>
            <a:noFill/>
            <a:ln w="6350" cap="flat" cmpd="sng" algn="ctr">
              <a:solidFill>
                <a:srgbClr val="4472C4"/>
              </a:solidFill>
              <a:prstDash val="solid"/>
              <a:miter lim="800000"/>
              <a:tailEnd type="triangle"/>
            </a:ln>
            <a:effectLst/>
          </p:spPr>
        </p:cxnSp>
        <p:cxnSp>
          <p:nvCxnSpPr>
            <p:cNvPr id="152" name="Straight Arrow Connector 74">
              <a:extLst>
                <a:ext uri="{FF2B5EF4-FFF2-40B4-BE49-F238E27FC236}">
                  <a16:creationId xmlns="" xmlns:a16="http://schemas.microsoft.com/office/drawing/2014/main" id="{C4C99A4D-4853-44BB-ABA6-DEDF59520157}"/>
                </a:ext>
              </a:extLst>
            </p:cNvPr>
            <p:cNvCxnSpPr>
              <a:cxnSpLocks/>
              <a:stCxn id="115" idx="3"/>
              <a:endCxn id="128" idx="2"/>
            </p:cNvCxnSpPr>
            <p:nvPr/>
          </p:nvCxnSpPr>
          <p:spPr>
            <a:xfrm>
              <a:off x="3177854" y="5697688"/>
              <a:ext cx="861765" cy="483885"/>
            </a:xfrm>
            <a:prstGeom prst="straightConnector1">
              <a:avLst/>
            </a:prstGeom>
            <a:noFill/>
            <a:ln w="6350" cap="flat" cmpd="sng" algn="ctr">
              <a:solidFill>
                <a:srgbClr val="4472C4"/>
              </a:solidFill>
              <a:prstDash val="solid"/>
              <a:miter lim="800000"/>
              <a:tailEnd type="triangle"/>
            </a:ln>
            <a:effectLst/>
          </p:spPr>
        </p:cxnSp>
        <p:cxnSp>
          <p:nvCxnSpPr>
            <p:cNvPr id="153" name="Straight Arrow Connector 77">
              <a:extLst>
                <a:ext uri="{FF2B5EF4-FFF2-40B4-BE49-F238E27FC236}">
                  <a16:creationId xmlns="" xmlns:a16="http://schemas.microsoft.com/office/drawing/2014/main" id="{DD794E99-466F-4CBC-90AE-C410D679E871}"/>
                </a:ext>
              </a:extLst>
            </p:cNvPr>
            <p:cNvCxnSpPr>
              <a:cxnSpLocks/>
              <a:stCxn id="126" idx="3"/>
              <a:endCxn id="128" idx="0"/>
            </p:cNvCxnSpPr>
            <p:nvPr/>
          </p:nvCxnSpPr>
          <p:spPr>
            <a:xfrm flipH="1">
              <a:off x="5679883" y="5696877"/>
              <a:ext cx="953683" cy="484696"/>
            </a:xfrm>
            <a:prstGeom prst="straightConnector1">
              <a:avLst/>
            </a:prstGeom>
            <a:noFill/>
            <a:ln w="6350" cap="flat" cmpd="sng" algn="ctr">
              <a:solidFill>
                <a:srgbClr val="4472C4"/>
              </a:solidFill>
              <a:prstDash val="solid"/>
              <a:miter lim="800000"/>
              <a:tailEnd type="triangle"/>
            </a:ln>
            <a:effectLst/>
          </p:spPr>
        </p:cxnSp>
        <p:sp>
          <p:nvSpPr>
            <p:cNvPr id="154" name="Flowchart: Or 85">
              <a:extLst>
                <a:ext uri="{FF2B5EF4-FFF2-40B4-BE49-F238E27FC236}">
                  <a16:creationId xmlns="" xmlns:a16="http://schemas.microsoft.com/office/drawing/2014/main" id="{6A1F1419-48B6-4710-B2D4-85A581B5139C}"/>
                </a:ext>
              </a:extLst>
            </p:cNvPr>
            <p:cNvSpPr/>
            <p:nvPr/>
          </p:nvSpPr>
          <p:spPr>
            <a:xfrm>
              <a:off x="5411255" y="2848568"/>
              <a:ext cx="384145" cy="416353"/>
            </a:xfrm>
            <a:prstGeom prst="flowChartOr">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cxnSp>
          <p:nvCxnSpPr>
            <p:cNvPr id="155" name="Straight Arrow Connector 88">
              <a:extLst>
                <a:ext uri="{FF2B5EF4-FFF2-40B4-BE49-F238E27FC236}">
                  <a16:creationId xmlns="" xmlns:a16="http://schemas.microsoft.com/office/drawing/2014/main" id="{EEADB3E8-2A83-4273-AD33-E47A69B98DB3}"/>
                </a:ext>
              </a:extLst>
            </p:cNvPr>
            <p:cNvCxnSpPr>
              <a:cxnSpLocks/>
              <a:stCxn id="113" idx="4"/>
              <a:endCxn id="154" idx="2"/>
            </p:cNvCxnSpPr>
            <p:nvPr/>
          </p:nvCxnSpPr>
          <p:spPr>
            <a:xfrm>
              <a:off x="4674718" y="3056743"/>
              <a:ext cx="736536" cy="1"/>
            </a:xfrm>
            <a:prstGeom prst="straightConnector1">
              <a:avLst/>
            </a:prstGeom>
            <a:noFill/>
            <a:ln w="6350" cap="flat" cmpd="sng" algn="ctr">
              <a:solidFill>
                <a:srgbClr val="4472C4"/>
              </a:solidFill>
              <a:prstDash val="solid"/>
              <a:miter lim="800000"/>
              <a:tailEnd type="triangle"/>
            </a:ln>
            <a:effectLst/>
          </p:spPr>
        </p:cxnSp>
        <p:cxnSp>
          <p:nvCxnSpPr>
            <p:cNvPr id="156" name="Straight Arrow Connector 91">
              <a:extLst>
                <a:ext uri="{FF2B5EF4-FFF2-40B4-BE49-F238E27FC236}">
                  <a16:creationId xmlns="" xmlns:a16="http://schemas.microsoft.com/office/drawing/2014/main" id="{70DAF6A1-B8CA-4CA1-B03C-573FC304DD46}"/>
                </a:ext>
              </a:extLst>
            </p:cNvPr>
            <p:cNvCxnSpPr>
              <a:cxnSpLocks/>
              <a:endCxn id="154" idx="0"/>
            </p:cNvCxnSpPr>
            <p:nvPr/>
          </p:nvCxnSpPr>
          <p:spPr>
            <a:xfrm>
              <a:off x="5603327" y="2413753"/>
              <a:ext cx="1" cy="434815"/>
            </a:xfrm>
            <a:prstGeom prst="straightConnector1">
              <a:avLst/>
            </a:prstGeom>
            <a:noFill/>
            <a:ln w="6350" cap="flat" cmpd="sng" algn="ctr">
              <a:solidFill>
                <a:srgbClr val="4472C4"/>
              </a:solidFill>
              <a:prstDash val="solid"/>
              <a:miter lim="800000"/>
              <a:tailEnd type="triangle"/>
            </a:ln>
            <a:effectLst/>
          </p:spPr>
        </p:cxnSp>
        <p:cxnSp>
          <p:nvCxnSpPr>
            <p:cNvPr id="157" name="Straight Arrow Connector 94">
              <a:extLst>
                <a:ext uri="{FF2B5EF4-FFF2-40B4-BE49-F238E27FC236}">
                  <a16:creationId xmlns="" xmlns:a16="http://schemas.microsoft.com/office/drawing/2014/main" id="{7E29F958-AE1E-4ED7-AFA2-DA7CE2877998}"/>
                </a:ext>
              </a:extLst>
            </p:cNvPr>
            <p:cNvCxnSpPr>
              <a:cxnSpLocks/>
              <a:stCxn id="109" idx="2"/>
              <a:endCxn id="105" idx="3"/>
            </p:cNvCxnSpPr>
            <p:nvPr/>
          </p:nvCxnSpPr>
          <p:spPr>
            <a:xfrm flipH="1" flipV="1">
              <a:off x="4294505" y="2095598"/>
              <a:ext cx="514349" cy="4626"/>
            </a:xfrm>
            <a:prstGeom prst="straightConnector1">
              <a:avLst/>
            </a:prstGeom>
            <a:noFill/>
            <a:ln w="6350" cap="flat" cmpd="sng" algn="ctr">
              <a:solidFill>
                <a:srgbClr val="4472C4"/>
              </a:solidFill>
              <a:prstDash val="solid"/>
              <a:miter lim="800000"/>
              <a:tailEnd type="triangle"/>
            </a:ln>
            <a:effectLst/>
          </p:spPr>
        </p:cxnSp>
        <p:sp>
          <p:nvSpPr>
            <p:cNvPr id="158" name="TextBox 98">
              <a:extLst>
                <a:ext uri="{FF2B5EF4-FFF2-40B4-BE49-F238E27FC236}">
                  <a16:creationId xmlns="" xmlns:a16="http://schemas.microsoft.com/office/drawing/2014/main" id="{68E86C56-98FE-4408-B9EE-7C5EA4E3280A}"/>
                </a:ext>
              </a:extLst>
            </p:cNvPr>
            <p:cNvSpPr txBox="1"/>
            <p:nvPr/>
          </p:nvSpPr>
          <p:spPr>
            <a:xfrm>
              <a:off x="4997761" y="3245953"/>
              <a:ext cx="1505481" cy="44056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prstClr val="black"/>
                  </a:solidFill>
                  <a:effectLst/>
                  <a:uLnTx/>
                  <a:uFillTx/>
                </a:rPr>
                <a:t>Concaténer</a:t>
              </a:r>
            </a:p>
          </p:txBody>
        </p:sp>
        <p:cxnSp>
          <p:nvCxnSpPr>
            <p:cNvPr id="159" name="Straight Arrow Connector 102">
              <a:extLst>
                <a:ext uri="{FF2B5EF4-FFF2-40B4-BE49-F238E27FC236}">
                  <a16:creationId xmlns="" xmlns:a16="http://schemas.microsoft.com/office/drawing/2014/main" id="{59B47591-6AC1-4FE6-91AB-108B3F235782}"/>
                </a:ext>
              </a:extLst>
            </p:cNvPr>
            <p:cNvCxnSpPr>
              <a:cxnSpLocks/>
              <a:stCxn id="106" idx="1"/>
              <a:endCxn id="163" idx="3"/>
            </p:cNvCxnSpPr>
            <p:nvPr/>
          </p:nvCxnSpPr>
          <p:spPr>
            <a:xfrm flipH="1">
              <a:off x="2771286" y="4065780"/>
              <a:ext cx="1234704" cy="1718"/>
            </a:xfrm>
            <a:prstGeom prst="straightConnector1">
              <a:avLst/>
            </a:prstGeom>
            <a:noFill/>
            <a:ln w="6350" cap="flat" cmpd="sng" algn="ctr">
              <a:solidFill>
                <a:srgbClr val="4472C4"/>
              </a:solidFill>
              <a:prstDash val="solid"/>
              <a:miter lim="800000"/>
              <a:tailEnd type="triangle"/>
            </a:ln>
            <a:effectLst/>
          </p:spPr>
        </p:cxnSp>
        <p:sp>
          <p:nvSpPr>
            <p:cNvPr id="160" name="TextBox 111">
              <a:extLst>
                <a:ext uri="{FF2B5EF4-FFF2-40B4-BE49-F238E27FC236}">
                  <a16:creationId xmlns="" xmlns:a16="http://schemas.microsoft.com/office/drawing/2014/main" id="{003009F0-2AA2-46F1-8214-A83098C521CF}"/>
                </a:ext>
              </a:extLst>
            </p:cNvPr>
            <p:cNvSpPr txBox="1"/>
            <p:nvPr/>
          </p:nvSpPr>
          <p:spPr>
            <a:xfrm>
              <a:off x="8619815" y="359707"/>
              <a:ext cx="251816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smtClean="0">
                  <a:ln>
                    <a:noFill/>
                  </a:ln>
                  <a:solidFill>
                    <a:prstClr val="black"/>
                  </a:solidFill>
                  <a:effectLst/>
                  <a:uLnTx/>
                  <a:uFillTx/>
                </a:rPr>
                <a:t>Volume partagé: </a:t>
              </a:r>
              <a:r>
                <a:rPr kumimoji="0" lang="fr-FR" sz="1800" b="1" i="0" u="none" strike="noStrike" kern="0" cap="none" spc="0" normalizeH="0" baseline="0" noProof="0" dirty="0" smtClean="0">
                  <a:ln>
                    <a:noFill/>
                  </a:ln>
                  <a:solidFill>
                    <a:srgbClr val="0070C0"/>
                  </a:solidFill>
                  <a:effectLst/>
                  <a:uLnTx/>
                  <a:uFillTx/>
                </a:rPr>
                <a:t>Master</a:t>
              </a:r>
              <a:r>
                <a:rPr kumimoji="0" lang="fr-FR" sz="1800" b="0" i="0" u="none" strike="noStrike" kern="0" cap="none" spc="0" normalizeH="0" baseline="0" noProof="0" dirty="0" smtClean="0">
                  <a:ln>
                    <a:noFill/>
                  </a:ln>
                  <a:solidFill>
                    <a:prstClr val="black"/>
                  </a:solidFill>
                  <a:effectLst/>
                  <a:uLnTx/>
                  <a:uFillTx/>
                </a:rPr>
                <a:t> </a:t>
              </a:r>
            </a:p>
          </p:txBody>
        </p:sp>
        <p:grpSp>
          <p:nvGrpSpPr>
            <p:cNvPr id="161" name="Group 114">
              <a:extLst>
                <a:ext uri="{FF2B5EF4-FFF2-40B4-BE49-F238E27FC236}">
                  <a16:creationId xmlns="" xmlns:a16="http://schemas.microsoft.com/office/drawing/2014/main" id="{6C897010-1DED-4083-879D-F7D41DD34C2E}"/>
                </a:ext>
              </a:extLst>
            </p:cNvPr>
            <p:cNvGrpSpPr/>
            <p:nvPr/>
          </p:nvGrpSpPr>
          <p:grpSpPr>
            <a:xfrm>
              <a:off x="653398" y="3810275"/>
              <a:ext cx="2117888" cy="636309"/>
              <a:chOff x="9776014" y="4459649"/>
              <a:chExt cx="2117888" cy="636309"/>
            </a:xfrm>
          </p:grpSpPr>
          <p:sp>
            <p:nvSpPr>
              <p:cNvPr id="162" name="Flowchart: Multidocument 101">
                <a:extLst>
                  <a:ext uri="{FF2B5EF4-FFF2-40B4-BE49-F238E27FC236}">
                    <a16:creationId xmlns="" xmlns:a16="http://schemas.microsoft.com/office/drawing/2014/main" id="{F444F102-50ED-4EA1-84EA-E7A32E119A16}"/>
                  </a:ext>
                </a:extLst>
              </p:cNvPr>
              <p:cNvSpPr/>
              <p:nvPr/>
            </p:nvSpPr>
            <p:spPr>
              <a:xfrm>
                <a:off x="9776014" y="4459649"/>
                <a:ext cx="2091182" cy="636309"/>
              </a:xfrm>
              <a:prstGeom prst="flowChartMultidocument">
                <a:avLst/>
              </a:prstGeom>
              <a:gradFill rotWithShape="1">
                <a:gsLst>
                  <a:gs pos="0">
                    <a:sysClr val="windowText" lastClr="000000">
                      <a:lumMod val="110000"/>
                      <a:satMod val="105000"/>
                      <a:tint val="67000"/>
                    </a:sysClr>
                  </a:gs>
                  <a:gs pos="50000">
                    <a:sysClr val="windowText" lastClr="000000">
                      <a:lumMod val="105000"/>
                      <a:satMod val="103000"/>
                      <a:tint val="73000"/>
                    </a:sysClr>
                  </a:gs>
                  <a:gs pos="100000">
                    <a:sysClr val="windowText" lastClr="000000">
                      <a:lumMod val="105000"/>
                      <a:satMod val="109000"/>
                      <a:tint val="81000"/>
                    </a:sysClr>
                  </a:gs>
                </a:gsLst>
                <a:lin ang="5400000" scaled="0"/>
              </a:gra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rPr>
                  <a:t>POD: pas-ss-0</a:t>
                </a:r>
              </a:p>
            </p:txBody>
          </p:sp>
          <p:sp>
            <p:nvSpPr>
              <p:cNvPr id="163" name="TextBox 112">
                <a:extLst>
                  <a:ext uri="{FF2B5EF4-FFF2-40B4-BE49-F238E27FC236}">
                    <a16:creationId xmlns="" xmlns:a16="http://schemas.microsoft.com/office/drawing/2014/main" id="{C927968E-5D76-4843-8AD0-7DF84C1C23A6}"/>
                  </a:ext>
                </a:extLst>
              </p:cNvPr>
              <p:cNvSpPr txBox="1"/>
              <p:nvPr/>
            </p:nvSpPr>
            <p:spPr>
              <a:xfrm>
                <a:off x="11651933" y="4532206"/>
                <a:ext cx="24196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prstClr val="black"/>
                    </a:solidFill>
                    <a:effectLst/>
                    <a:uLnTx/>
                    <a:uFillTx/>
                  </a:rPr>
                  <a:t>2</a:t>
                </a:r>
              </a:p>
            </p:txBody>
          </p:sp>
          <p:sp>
            <p:nvSpPr>
              <p:cNvPr id="164" name="TextBox 113">
                <a:extLst>
                  <a:ext uri="{FF2B5EF4-FFF2-40B4-BE49-F238E27FC236}">
                    <a16:creationId xmlns="" xmlns:a16="http://schemas.microsoft.com/office/drawing/2014/main" id="{142E4902-0C06-4CB3-8871-4EF29BA8D849}"/>
                  </a:ext>
                </a:extLst>
              </p:cNvPr>
              <p:cNvSpPr txBox="1"/>
              <p:nvPr/>
            </p:nvSpPr>
            <p:spPr>
              <a:xfrm>
                <a:off x="11490123" y="4578933"/>
                <a:ext cx="24196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prstClr val="black"/>
                    </a:solidFill>
                    <a:effectLst/>
                    <a:uLnTx/>
                    <a:uFillTx/>
                  </a:rPr>
                  <a:t>1</a:t>
                </a:r>
              </a:p>
            </p:txBody>
          </p:sp>
        </p:grpSp>
        <p:sp>
          <p:nvSpPr>
            <p:cNvPr id="165" name="TextBox 123">
              <a:extLst>
                <a:ext uri="{FF2B5EF4-FFF2-40B4-BE49-F238E27FC236}">
                  <a16:creationId xmlns="" xmlns:a16="http://schemas.microsoft.com/office/drawing/2014/main" id="{112D722F-DE5D-4C90-8EA5-73B7A599DC49}"/>
                </a:ext>
              </a:extLst>
            </p:cNvPr>
            <p:cNvSpPr txBox="1"/>
            <p:nvPr/>
          </p:nvSpPr>
          <p:spPr>
            <a:xfrm>
              <a:off x="8465665" y="4890413"/>
              <a:ext cx="282646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800" b="1" i="0" u="none" strike="noStrike" kern="0" cap="none" spc="0" normalizeH="0" baseline="0" noProof="0" dirty="0" smtClean="0">
                  <a:ln>
                    <a:noFill/>
                  </a:ln>
                  <a:solidFill>
                    <a:prstClr val="black"/>
                  </a:solidFill>
                  <a:effectLst/>
                  <a:uLnTx/>
                  <a:uFillTx/>
                </a:rPr>
                <a:t>Ensemble de PODs: </a:t>
              </a:r>
              <a:r>
                <a:rPr kumimoji="0" lang="fr-FR" sz="1800" b="1" i="0" u="none" strike="noStrike" kern="0" cap="none" spc="0" normalizeH="0" baseline="0" noProof="0" dirty="0" smtClean="0">
                  <a:ln>
                    <a:noFill/>
                  </a:ln>
                  <a:solidFill>
                    <a:srgbClr val="70AD47"/>
                  </a:solidFill>
                  <a:effectLst/>
                  <a:uLnTx/>
                  <a:uFillTx/>
                </a:rPr>
                <a:t>Worker</a:t>
              </a:r>
              <a:r>
                <a:rPr kumimoji="0" lang="fr-FR" sz="1800" b="0" i="0" u="none" strike="noStrike" kern="0" cap="none" spc="0" normalizeH="0" baseline="0" noProof="0" dirty="0" smtClean="0">
                  <a:ln>
                    <a:noFill/>
                  </a:ln>
                  <a:solidFill>
                    <a:prstClr val="black"/>
                  </a:solidFill>
                  <a:effectLst/>
                  <a:uLnTx/>
                  <a:uFillTx/>
                </a:rPr>
                <a:t> </a:t>
              </a:r>
            </a:p>
          </p:txBody>
        </p:sp>
        <p:sp>
          <p:nvSpPr>
            <p:cNvPr id="166" name="Flowchart: Preparation 130">
              <a:extLst>
                <a:ext uri="{FF2B5EF4-FFF2-40B4-BE49-F238E27FC236}">
                  <a16:creationId xmlns="" xmlns:a16="http://schemas.microsoft.com/office/drawing/2014/main" id="{09789290-8774-4EF6-9C8B-DAAA4CC2F675}"/>
                </a:ext>
              </a:extLst>
            </p:cNvPr>
            <p:cNvSpPr/>
            <p:nvPr/>
          </p:nvSpPr>
          <p:spPr>
            <a:xfrm>
              <a:off x="9236401" y="2717778"/>
              <a:ext cx="2302201" cy="677930"/>
            </a:xfrm>
            <a:prstGeom prst="flowChartPreparation">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202124"/>
                  </a:solidFill>
                  <a:effectLst/>
                  <a:uLnTx/>
                  <a:uFillTx/>
                  <a:latin typeface="Calibri" panose="020F0502020204030204"/>
                  <a:ea typeface="+mn-ea"/>
                  <a:cs typeface="+mn-cs"/>
                </a:rPr>
                <a:t>Hyper-paramètres</a:t>
              </a:r>
              <a:endParaRPr kumimoji="0" lang="fr-FR" sz="1800" b="0" i="0" u="none" strike="noStrike" kern="0" cap="none" spc="0" normalizeH="0" baseline="0" noProof="0" dirty="0" smtClean="0">
                <a:ln>
                  <a:noFill/>
                </a:ln>
                <a:solidFill>
                  <a:prstClr val="black"/>
                </a:solidFill>
                <a:effectLst/>
                <a:uLnTx/>
                <a:uFillTx/>
                <a:latin typeface="Calibri" panose="020F0502020204030204"/>
                <a:ea typeface="+mn-ea"/>
                <a:cs typeface="+mn-cs"/>
              </a:endParaRPr>
            </a:p>
          </p:txBody>
        </p:sp>
        <p:sp>
          <p:nvSpPr>
            <p:cNvPr id="167" name="TextBox 155">
              <a:extLst>
                <a:ext uri="{FF2B5EF4-FFF2-40B4-BE49-F238E27FC236}">
                  <a16:creationId xmlns="" xmlns:a16="http://schemas.microsoft.com/office/drawing/2014/main" id="{163E8508-8F9B-42F9-8BCA-320CF2CF33B9}"/>
                </a:ext>
              </a:extLst>
            </p:cNvPr>
            <p:cNvSpPr txBox="1"/>
            <p:nvPr/>
          </p:nvSpPr>
          <p:spPr>
            <a:xfrm>
              <a:off x="5943581" y="1695260"/>
              <a:ext cx="799151" cy="2784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smtClean="0">
                  <a:ln>
                    <a:noFill/>
                  </a:ln>
                  <a:solidFill>
                    <a:srgbClr val="FF0000"/>
                  </a:solidFill>
                  <a:effectLst/>
                  <a:uLnTx/>
                  <a:uFillTx/>
                </a:rPr>
                <a:t>InfluxDB</a:t>
              </a:r>
              <a:endParaRPr kumimoji="0" lang="fr-FR" sz="1800" b="0" i="0" u="none" strike="noStrike" kern="0" cap="none" spc="0" normalizeH="0" baseline="0" noProof="0" dirty="0" smtClean="0">
                <a:ln>
                  <a:noFill/>
                </a:ln>
                <a:solidFill>
                  <a:srgbClr val="FF0000"/>
                </a:solidFill>
                <a:effectLst/>
                <a:uLnTx/>
                <a:uFillTx/>
              </a:endParaRPr>
            </a:p>
          </p:txBody>
        </p:sp>
        <p:sp>
          <p:nvSpPr>
            <p:cNvPr id="168" name="TextBox 156">
              <a:extLst>
                <a:ext uri="{FF2B5EF4-FFF2-40B4-BE49-F238E27FC236}">
                  <a16:creationId xmlns="" xmlns:a16="http://schemas.microsoft.com/office/drawing/2014/main" id="{A192DD45-8A7D-4882-883E-17DBF12F8D32}"/>
                </a:ext>
              </a:extLst>
            </p:cNvPr>
            <p:cNvSpPr txBox="1"/>
            <p:nvPr/>
          </p:nvSpPr>
          <p:spPr>
            <a:xfrm>
              <a:off x="2992026" y="2630373"/>
              <a:ext cx="799151" cy="2784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smtClean="0">
                  <a:ln>
                    <a:noFill/>
                  </a:ln>
                  <a:solidFill>
                    <a:srgbClr val="FF0000"/>
                  </a:solidFill>
                  <a:effectLst/>
                  <a:uLnTx/>
                  <a:uFillTx/>
                </a:rPr>
                <a:t>InfluxDB</a:t>
              </a:r>
              <a:endParaRPr kumimoji="0" lang="fr-FR" sz="1800" b="0" i="0" u="none" strike="noStrike" kern="0" cap="none" spc="0" normalizeH="0" baseline="0" noProof="0" dirty="0" smtClean="0">
                <a:ln>
                  <a:noFill/>
                </a:ln>
                <a:solidFill>
                  <a:srgbClr val="FF0000"/>
                </a:solidFill>
                <a:effectLst/>
                <a:uLnTx/>
                <a:uFillTx/>
              </a:endParaRPr>
            </a:p>
          </p:txBody>
        </p:sp>
        <p:sp>
          <p:nvSpPr>
            <p:cNvPr id="169" name="TextBox 157">
              <a:extLst>
                <a:ext uri="{FF2B5EF4-FFF2-40B4-BE49-F238E27FC236}">
                  <a16:creationId xmlns="" xmlns:a16="http://schemas.microsoft.com/office/drawing/2014/main" id="{166413D5-8B0C-4D64-88A7-EA98D5F420D4}"/>
                </a:ext>
              </a:extLst>
            </p:cNvPr>
            <p:cNvSpPr txBox="1"/>
            <p:nvPr/>
          </p:nvSpPr>
          <p:spPr>
            <a:xfrm>
              <a:off x="2735695" y="5002448"/>
              <a:ext cx="799151" cy="2784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smtClean="0">
                  <a:ln>
                    <a:noFill/>
                  </a:ln>
                  <a:solidFill>
                    <a:srgbClr val="FF0000"/>
                  </a:solidFill>
                  <a:effectLst/>
                  <a:uLnTx/>
                  <a:uFillTx/>
                </a:rPr>
                <a:t>InfluxDB</a:t>
              </a:r>
              <a:endParaRPr kumimoji="0" lang="fr-FR" sz="1800" b="0" i="0" u="none" strike="noStrike" kern="0" cap="none" spc="0" normalizeH="0" baseline="0" noProof="0" dirty="0" smtClean="0">
                <a:ln>
                  <a:noFill/>
                </a:ln>
                <a:solidFill>
                  <a:srgbClr val="FF0000"/>
                </a:solidFill>
                <a:effectLst/>
                <a:uLnTx/>
                <a:uFillTx/>
              </a:endParaRPr>
            </a:p>
          </p:txBody>
        </p:sp>
        <p:sp>
          <p:nvSpPr>
            <p:cNvPr id="170" name="TextBox 158">
              <a:extLst>
                <a:ext uri="{FF2B5EF4-FFF2-40B4-BE49-F238E27FC236}">
                  <a16:creationId xmlns="" xmlns:a16="http://schemas.microsoft.com/office/drawing/2014/main" id="{A3B2F4FD-7BB9-46E5-99BD-61E31536CF77}"/>
                </a:ext>
              </a:extLst>
            </p:cNvPr>
            <p:cNvSpPr txBox="1"/>
            <p:nvPr/>
          </p:nvSpPr>
          <p:spPr>
            <a:xfrm>
              <a:off x="6332458" y="5000891"/>
              <a:ext cx="799151" cy="2784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smtClean="0">
                  <a:ln>
                    <a:noFill/>
                  </a:ln>
                  <a:solidFill>
                    <a:srgbClr val="FF0000"/>
                  </a:solidFill>
                  <a:effectLst/>
                  <a:uLnTx/>
                  <a:uFillTx/>
                </a:rPr>
                <a:t>InfluxDB</a:t>
              </a:r>
              <a:endParaRPr kumimoji="0" lang="fr-FR" sz="1800" b="0" i="0" u="none" strike="noStrike" kern="0" cap="none" spc="0" normalizeH="0" baseline="0" noProof="0" dirty="0" smtClean="0">
                <a:ln>
                  <a:noFill/>
                </a:ln>
                <a:solidFill>
                  <a:srgbClr val="FF0000"/>
                </a:solidFill>
                <a:effectLst/>
                <a:uLnTx/>
                <a:uFillTx/>
              </a:endParaRPr>
            </a:p>
          </p:txBody>
        </p:sp>
        <p:cxnSp>
          <p:nvCxnSpPr>
            <p:cNvPr id="171" name="Straight Connector 15">
              <a:extLst>
                <a:ext uri="{FF2B5EF4-FFF2-40B4-BE49-F238E27FC236}">
                  <a16:creationId xmlns="" xmlns:a16="http://schemas.microsoft.com/office/drawing/2014/main" id="{AFF0FE04-04E8-4C3C-80BE-3AA29DD0944E}"/>
                </a:ext>
              </a:extLst>
            </p:cNvPr>
            <p:cNvCxnSpPr>
              <a:cxnSpLocks/>
            </p:cNvCxnSpPr>
            <p:nvPr/>
          </p:nvCxnSpPr>
          <p:spPr>
            <a:xfrm flipH="1">
              <a:off x="1862234" y="2093496"/>
              <a:ext cx="586187" cy="0"/>
            </a:xfrm>
            <a:prstGeom prst="line">
              <a:avLst/>
            </a:prstGeom>
            <a:noFill/>
            <a:ln w="6350" cap="flat" cmpd="sng" algn="ctr">
              <a:solidFill>
                <a:srgbClr val="4472C4"/>
              </a:solidFill>
              <a:prstDash val="solid"/>
              <a:miter lim="800000"/>
              <a:headEnd type="triangle"/>
            </a:ln>
            <a:effectLst/>
          </p:spPr>
        </p:cxnSp>
        <p:cxnSp>
          <p:nvCxnSpPr>
            <p:cNvPr id="172" name="Straight Arrow Connector 57">
              <a:extLst>
                <a:ext uri="{FF2B5EF4-FFF2-40B4-BE49-F238E27FC236}">
                  <a16:creationId xmlns="" xmlns:a16="http://schemas.microsoft.com/office/drawing/2014/main" id="{A7BF7FB0-DC89-4BF7-B9AC-447DEAA1AF7C}"/>
                </a:ext>
              </a:extLst>
            </p:cNvPr>
            <p:cNvCxnSpPr>
              <a:cxnSpLocks/>
              <a:endCxn id="162" idx="0"/>
            </p:cNvCxnSpPr>
            <p:nvPr/>
          </p:nvCxnSpPr>
          <p:spPr>
            <a:xfrm>
              <a:off x="1842855" y="2093496"/>
              <a:ext cx="0" cy="1716779"/>
            </a:xfrm>
            <a:prstGeom prst="straightConnector1">
              <a:avLst/>
            </a:prstGeom>
            <a:noFill/>
            <a:ln w="6350" cap="flat" cmpd="sng" algn="ctr">
              <a:solidFill>
                <a:srgbClr val="4472C4"/>
              </a:solidFill>
              <a:prstDash val="solid"/>
              <a:miter lim="800000"/>
              <a:tailEnd type="triangle"/>
            </a:ln>
            <a:effectLst/>
          </p:spPr>
        </p:cxnSp>
        <p:sp>
          <p:nvSpPr>
            <p:cNvPr id="173" name="TextBox 63">
              <a:extLst>
                <a:ext uri="{FF2B5EF4-FFF2-40B4-BE49-F238E27FC236}">
                  <a16:creationId xmlns="" xmlns:a16="http://schemas.microsoft.com/office/drawing/2014/main" id="{700113C2-98A2-4E79-B3E8-B1604FF197C0}"/>
                </a:ext>
              </a:extLst>
            </p:cNvPr>
            <p:cNvSpPr txBox="1"/>
            <p:nvPr/>
          </p:nvSpPr>
          <p:spPr>
            <a:xfrm rot="16200000">
              <a:off x="1064604" y="2698618"/>
              <a:ext cx="1535134"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smtClean="0">
                  <a:ln>
                    <a:noFill/>
                  </a:ln>
                  <a:solidFill>
                    <a:srgbClr val="FF0000"/>
                  </a:solidFill>
                  <a:effectLst/>
                  <a:uLnTx/>
                  <a:uFillTx/>
                </a:rPr>
                <a:t>Stress CPU &amp; Monitor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smtClean="0">
                  <a:ln>
                    <a:noFill/>
                  </a:ln>
                  <a:solidFill>
                    <a:srgbClr val="FF0000"/>
                  </a:solidFill>
                  <a:effectLst/>
                  <a:uLnTx/>
                  <a:uFillTx/>
                </a:rPr>
                <a:t>Each 30 Seconds</a:t>
              </a:r>
            </a:p>
          </p:txBody>
        </p:sp>
        <p:sp>
          <p:nvSpPr>
            <p:cNvPr id="174" name="TextBox 139">
              <a:extLst>
                <a:ext uri="{FF2B5EF4-FFF2-40B4-BE49-F238E27FC236}">
                  <a16:creationId xmlns="" xmlns:a16="http://schemas.microsoft.com/office/drawing/2014/main" id="{6E43E380-610B-4761-BDAE-B93C6246EB8E}"/>
                </a:ext>
              </a:extLst>
            </p:cNvPr>
            <p:cNvSpPr txBox="1"/>
            <p:nvPr/>
          </p:nvSpPr>
          <p:spPr>
            <a:xfrm>
              <a:off x="2744580" y="3850468"/>
              <a:ext cx="1148581" cy="61555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smtClean="0">
                  <a:ln>
                    <a:noFill/>
                  </a:ln>
                  <a:solidFill>
                    <a:prstClr val="black"/>
                  </a:solidFill>
                  <a:effectLst/>
                  <a:uLnTx/>
                  <a:uFillTx/>
                </a:rPr>
                <a:t>Scale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smtClean="0">
                  <a:ln>
                    <a:noFill/>
                  </a:ln>
                  <a:solidFill>
                    <a:prstClr val="black"/>
                  </a:solidFill>
                  <a:effectLst/>
                  <a:uLnTx/>
                  <a:uFillTx/>
                </a:rPr>
                <a:t>Deployment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000" b="0" i="0" u="none" strike="noStrike" kern="0" cap="none" spc="0" normalizeH="0" baseline="0" noProof="0" dirty="0" smtClean="0">
                  <a:ln>
                    <a:noFill/>
                  </a:ln>
                  <a:solidFill>
                    <a:srgbClr val="FF0000"/>
                  </a:solidFill>
                  <a:effectLst/>
                  <a:uLnTx/>
                  <a:uFillTx/>
                </a:rPr>
                <a:t>Threshold = 85%</a:t>
              </a:r>
              <a:endParaRPr kumimoji="0" lang="fr-FR" sz="1200" b="0" i="0" u="none" strike="noStrike" kern="0" cap="none" spc="0" normalizeH="0" baseline="0" noProof="0" dirty="0" smtClean="0">
                <a:ln>
                  <a:noFill/>
                </a:ln>
                <a:solidFill>
                  <a:srgbClr val="FF0000"/>
                </a:solidFill>
                <a:effectLst/>
                <a:uLnTx/>
                <a:uFillTx/>
              </a:endParaRPr>
            </a:p>
          </p:txBody>
        </p:sp>
        <p:grpSp>
          <p:nvGrpSpPr>
            <p:cNvPr id="175" name="Group 146">
              <a:extLst>
                <a:ext uri="{FF2B5EF4-FFF2-40B4-BE49-F238E27FC236}">
                  <a16:creationId xmlns="" xmlns:a16="http://schemas.microsoft.com/office/drawing/2014/main" id="{29EFFC22-D68F-4516-AD1E-B16025033DE4}"/>
                </a:ext>
              </a:extLst>
            </p:cNvPr>
            <p:cNvGrpSpPr/>
            <p:nvPr/>
          </p:nvGrpSpPr>
          <p:grpSpPr>
            <a:xfrm>
              <a:off x="610535" y="243704"/>
              <a:ext cx="1435160" cy="1303652"/>
              <a:chOff x="610535" y="243704"/>
              <a:chExt cx="1435160" cy="1303652"/>
            </a:xfrm>
          </p:grpSpPr>
          <p:pic>
            <p:nvPicPr>
              <p:cNvPr id="176" name="Picture 145" descr="Icon&#10;&#10;Description automatically generated">
                <a:extLst>
                  <a:ext uri="{FF2B5EF4-FFF2-40B4-BE49-F238E27FC236}">
                    <a16:creationId xmlns="" xmlns:a16="http://schemas.microsoft.com/office/drawing/2014/main" id="{DB4644BF-91BE-450E-9326-EF94A353CBC8}"/>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86055" y="833365"/>
                <a:ext cx="1076179" cy="713991"/>
              </a:xfrm>
              <a:prstGeom prst="rect">
                <a:avLst/>
              </a:prstGeom>
              <a:ln>
                <a:noFill/>
              </a:ln>
              <a:effectLst>
                <a:outerShdw blurRad="292100" dist="139700" dir="2700000" algn="tl" rotWithShape="0">
                  <a:srgbClr val="333333">
                    <a:alpha val="65000"/>
                  </a:srgbClr>
                </a:outerShdw>
              </a:effectLst>
            </p:spPr>
          </p:pic>
          <p:sp>
            <p:nvSpPr>
              <p:cNvPr id="177" name="TextBox 150">
                <a:extLst>
                  <a:ext uri="{FF2B5EF4-FFF2-40B4-BE49-F238E27FC236}">
                    <a16:creationId xmlns="" xmlns:a16="http://schemas.microsoft.com/office/drawing/2014/main" id="{1D8F67F2-4029-4725-A42A-AA500EC53B2F}"/>
                  </a:ext>
                </a:extLst>
              </p:cNvPr>
              <p:cNvSpPr txBox="1"/>
              <p:nvPr/>
            </p:nvSpPr>
            <p:spPr>
              <a:xfrm>
                <a:off x="610535" y="243704"/>
                <a:ext cx="1435160" cy="62412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smtClean="0">
                    <a:ln>
                      <a:noFill/>
                    </a:ln>
                    <a:solidFill>
                      <a:srgbClr val="C00000"/>
                    </a:solidFill>
                    <a:effectLst/>
                    <a:uLnTx/>
                    <a:uFillTx/>
                  </a:rPr>
                  <a:t>Kubernetes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smtClean="0">
                    <a:ln>
                      <a:noFill/>
                    </a:ln>
                    <a:solidFill>
                      <a:srgbClr val="C00000"/>
                    </a:solidFill>
                    <a:effectLst/>
                    <a:uLnTx/>
                    <a:uFillTx/>
                  </a:rPr>
                  <a:t>Metrics-Server</a:t>
                </a:r>
              </a:p>
            </p:txBody>
          </p:sp>
        </p:grpSp>
        <p:sp>
          <p:nvSpPr>
            <p:cNvPr id="178" name="Arrow: Bent 147">
              <a:extLst>
                <a:ext uri="{FF2B5EF4-FFF2-40B4-BE49-F238E27FC236}">
                  <a16:creationId xmlns="" xmlns:a16="http://schemas.microsoft.com/office/drawing/2014/main" id="{BC74B771-4B87-4086-91E2-DD539D9C7742}"/>
                </a:ext>
              </a:extLst>
            </p:cNvPr>
            <p:cNvSpPr/>
            <p:nvPr/>
          </p:nvSpPr>
          <p:spPr>
            <a:xfrm flipV="1">
              <a:off x="1234803" y="1554774"/>
              <a:ext cx="303703" cy="1371028"/>
            </a:xfrm>
            <a:prstGeom prst="bentArrow">
              <a:avLst/>
            </a:prstGeom>
            <a:solidFill>
              <a:srgbClr val="70AD47"/>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smtClean="0">
                <a:ln>
                  <a:noFill/>
                </a:ln>
                <a:solidFill>
                  <a:prstClr val="black"/>
                </a:solidFill>
                <a:effectLst/>
                <a:uLnTx/>
                <a:uFillTx/>
                <a:latin typeface="Calibri" panose="020F0502020204030204"/>
                <a:ea typeface="+mn-ea"/>
                <a:cs typeface="+mn-cs"/>
              </a:endParaRPr>
            </a:p>
          </p:txBody>
        </p:sp>
        <p:grpSp>
          <p:nvGrpSpPr>
            <p:cNvPr id="179" name="Group 151">
              <a:extLst>
                <a:ext uri="{FF2B5EF4-FFF2-40B4-BE49-F238E27FC236}">
                  <a16:creationId xmlns="" xmlns:a16="http://schemas.microsoft.com/office/drawing/2014/main" id="{403EEDED-C49A-41BB-9792-4C8CF021C863}"/>
                </a:ext>
              </a:extLst>
            </p:cNvPr>
            <p:cNvGrpSpPr/>
            <p:nvPr/>
          </p:nvGrpSpPr>
          <p:grpSpPr>
            <a:xfrm>
              <a:off x="2672557" y="523245"/>
              <a:ext cx="1300899" cy="1030197"/>
              <a:chOff x="2672557" y="523245"/>
              <a:chExt cx="1300899" cy="1030197"/>
            </a:xfrm>
          </p:grpSpPr>
          <p:pic>
            <p:nvPicPr>
              <p:cNvPr id="180" name="Picture 149" descr="Logo&#10;&#10;Description automatically generated">
                <a:extLst>
                  <a:ext uri="{FF2B5EF4-FFF2-40B4-BE49-F238E27FC236}">
                    <a16:creationId xmlns="" xmlns:a16="http://schemas.microsoft.com/office/drawing/2014/main" id="{8EA511AD-F84C-414F-B641-CC8FACDC7497}"/>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2805374" y="839450"/>
                <a:ext cx="1076179" cy="713992"/>
              </a:xfrm>
              <a:prstGeom prst="rect">
                <a:avLst/>
              </a:prstGeom>
              <a:ln>
                <a:noFill/>
              </a:ln>
              <a:effectLst>
                <a:outerShdw blurRad="292100" dist="139700" dir="2700000" algn="tl" rotWithShape="0">
                  <a:srgbClr val="333333">
                    <a:alpha val="65000"/>
                  </a:srgbClr>
                </a:outerShdw>
              </a:effectLst>
            </p:spPr>
          </p:pic>
          <p:sp>
            <p:nvSpPr>
              <p:cNvPr id="181" name="TextBox 159">
                <a:extLst>
                  <a:ext uri="{FF2B5EF4-FFF2-40B4-BE49-F238E27FC236}">
                    <a16:creationId xmlns="" xmlns:a16="http://schemas.microsoft.com/office/drawing/2014/main" id="{D09CF648-817E-4F3C-B91C-CA7CED2E5E4D}"/>
                  </a:ext>
                </a:extLst>
              </p:cNvPr>
              <p:cNvSpPr txBox="1"/>
              <p:nvPr/>
            </p:nvSpPr>
            <p:spPr>
              <a:xfrm>
                <a:off x="2672557" y="523245"/>
                <a:ext cx="1300899"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smtClean="0">
                    <a:ln>
                      <a:noFill/>
                    </a:ln>
                    <a:solidFill>
                      <a:srgbClr val="C00000"/>
                    </a:solidFill>
                    <a:effectLst/>
                    <a:uLnTx/>
                    <a:uFillTx/>
                  </a:rPr>
                  <a:t>HELM</a:t>
                </a:r>
              </a:p>
            </p:txBody>
          </p:sp>
        </p:grpSp>
        <p:sp>
          <p:nvSpPr>
            <p:cNvPr id="182" name="TextBox 160">
              <a:extLst>
                <a:ext uri="{FF2B5EF4-FFF2-40B4-BE49-F238E27FC236}">
                  <a16:creationId xmlns="" xmlns:a16="http://schemas.microsoft.com/office/drawing/2014/main" id="{C47A2F7A-0946-4820-8ADA-1735A3075E86}"/>
                </a:ext>
              </a:extLst>
            </p:cNvPr>
            <p:cNvSpPr txBox="1"/>
            <p:nvPr/>
          </p:nvSpPr>
          <p:spPr>
            <a:xfrm>
              <a:off x="7130526" y="3224900"/>
              <a:ext cx="208144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smtClean="0">
                  <a:ln>
                    <a:noFill/>
                  </a:ln>
                  <a:solidFill>
                    <a:srgbClr val="C00000"/>
                  </a:solidFill>
                  <a:effectLst/>
                  <a:uLnTx/>
                  <a:uFillTx/>
                </a:rPr>
                <a:t>Build Model each 5 minutes</a:t>
              </a:r>
            </a:p>
          </p:txBody>
        </p:sp>
      </p:grpSp>
      <p:sp>
        <p:nvSpPr>
          <p:cNvPr id="27" name="Rectangle 26"/>
          <p:cNvSpPr/>
          <p:nvPr/>
        </p:nvSpPr>
        <p:spPr>
          <a:xfrm>
            <a:off x="5166212" y="1052736"/>
            <a:ext cx="3306052" cy="541877"/>
          </a:xfrm>
          <a:prstGeom prst="rect">
            <a:avLst/>
          </a:prstGeom>
          <a:solidFill>
            <a:srgbClr val="C00000">
              <a:alpha val="10000"/>
            </a:srgbClr>
          </a:solidFill>
          <a:ln>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5" name="Rectangle 184"/>
          <p:cNvSpPr/>
          <p:nvPr/>
        </p:nvSpPr>
        <p:spPr>
          <a:xfrm>
            <a:off x="4947946" y="1610596"/>
            <a:ext cx="3740341" cy="1340087"/>
          </a:xfrm>
          <a:prstGeom prst="rect">
            <a:avLst/>
          </a:prstGeom>
          <a:solidFill>
            <a:srgbClr val="C00000">
              <a:alpha val="10000"/>
            </a:srgbClr>
          </a:solidFill>
          <a:ln>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p:cNvSpPr/>
          <p:nvPr/>
        </p:nvSpPr>
        <p:spPr>
          <a:xfrm>
            <a:off x="2905677" y="2320344"/>
            <a:ext cx="2112451" cy="533432"/>
          </a:xfrm>
          <a:prstGeom prst="rect">
            <a:avLst/>
          </a:prstGeom>
          <a:solidFill>
            <a:srgbClr val="C00000">
              <a:alpha val="1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7" name="Rectangle 186"/>
          <p:cNvSpPr/>
          <p:nvPr/>
        </p:nvSpPr>
        <p:spPr>
          <a:xfrm>
            <a:off x="7238142" y="3049675"/>
            <a:ext cx="2334430" cy="739880"/>
          </a:xfrm>
          <a:prstGeom prst="rect">
            <a:avLst/>
          </a:prstGeom>
          <a:solidFill>
            <a:srgbClr val="C00000">
              <a:alpha val="1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8" name="Rectangle 187"/>
          <p:cNvSpPr/>
          <p:nvPr/>
        </p:nvSpPr>
        <p:spPr>
          <a:xfrm>
            <a:off x="9502483" y="2188200"/>
            <a:ext cx="2215423" cy="739880"/>
          </a:xfrm>
          <a:prstGeom prst="rect">
            <a:avLst/>
          </a:prstGeom>
          <a:solidFill>
            <a:srgbClr val="C00000">
              <a:alpha val="1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9" name="Rectangle 188"/>
          <p:cNvSpPr/>
          <p:nvPr/>
        </p:nvSpPr>
        <p:spPr>
          <a:xfrm>
            <a:off x="7251304" y="3876790"/>
            <a:ext cx="2215423" cy="739880"/>
          </a:xfrm>
          <a:prstGeom prst="rect">
            <a:avLst/>
          </a:prstGeom>
          <a:solidFill>
            <a:srgbClr val="C00000">
              <a:alpha val="1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0" name="Rectangle 189"/>
          <p:cNvSpPr/>
          <p:nvPr/>
        </p:nvSpPr>
        <p:spPr>
          <a:xfrm>
            <a:off x="4420499" y="3866139"/>
            <a:ext cx="2215423" cy="739880"/>
          </a:xfrm>
          <a:prstGeom prst="rect">
            <a:avLst/>
          </a:prstGeom>
          <a:solidFill>
            <a:srgbClr val="C00000">
              <a:alpha val="1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1" name="Rectangle 190"/>
          <p:cNvSpPr/>
          <p:nvPr/>
        </p:nvSpPr>
        <p:spPr>
          <a:xfrm>
            <a:off x="5812160" y="4976970"/>
            <a:ext cx="2501128" cy="739880"/>
          </a:xfrm>
          <a:prstGeom prst="rect">
            <a:avLst/>
          </a:prstGeom>
          <a:solidFill>
            <a:srgbClr val="C00000">
              <a:alpha val="1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Rectangle 191"/>
          <p:cNvSpPr/>
          <p:nvPr/>
        </p:nvSpPr>
        <p:spPr>
          <a:xfrm>
            <a:off x="2511725" y="4930444"/>
            <a:ext cx="2501128" cy="739880"/>
          </a:xfrm>
          <a:prstGeom prst="rect">
            <a:avLst/>
          </a:prstGeom>
          <a:solidFill>
            <a:srgbClr val="C00000">
              <a:alpha val="1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3" name="Rectangle 192"/>
          <p:cNvSpPr/>
          <p:nvPr/>
        </p:nvSpPr>
        <p:spPr>
          <a:xfrm>
            <a:off x="4026919" y="5571836"/>
            <a:ext cx="2501128" cy="672475"/>
          </a:xfrm>
          <a:prstGeom prst="rect">
            <a:avLst/>
          </a:prstGeom>
          <a:solidFill>
            <a:srgbClr val="C00000">
              <a:alpha val="1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Rectangle 193"/>
          <p:cNvSpPr/>
          <p:nvPr/>
        </p:nvSpPr>
        <p:spPr>
          <a:xfrm>
            <a:off x="1359511" y="3968336"/>
            <a:ext cx="2121952" cy="672475"/>
          </a:xfrm>
          <a:prstGeom prst="rect">
            <a:avLst/>
          </a:prstGeom>
          <a:solidFill>
            <a:srgbClr val="C00000">
              <a:alpha val="1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Rectangle 194"/>
          <p:cNvSpPr/>
          <p:nvPr/>
        </p:nvSpPr>
        <p:spPr>
          <a:xfrm>
            <a:off x="1435459" y="1034327"/>
            <a:ext cx="1286444" cy="1368990"/>
          </a:xfrm>
          <a:prstGeom prst="rect">
            <a:avLst/>
          </a:prstGeom>
          <a:solidFill>
            <a:srgbClr val="C00000">
              <a:alpha val="1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Rectangle 195"/>
          <p:cNvSpPr/>
          <p:nvPr/>
        </p:nvSpPr>
        <p:spPr>
          <a:xfrm>
            <a:off x="3333254" y="1279227"/>
            <a:ext cx="1286444" cy="916189"/>
          </a:xfrm>
          <a:prstGeom prst="rect">
            <a:avLst/>
          </a:prstGeom>
          <a:solidFill>
            <a:srgbClr val="C00000">
              <a:alpha val="1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Rectangle 196"/>
          <p:cNvSpPr/>
          <p:nvPr/>
        </p:nvSpPr>
        <p:spPr>
          <a:xfrm>
            <a:off x="2905677" y="3035783"/>
            <a:ext cx="2397073" cy="678559"/>
          </a:xfrm>
          <a:prstGeom prst="rect">
            <a:avLst/>
          </a:prstGeom>
          <a:solidFill>
            <a:srgbClr val="C00000">
              <a:alpha val="10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98" name="Groupe 197"/>
          <p:cNvGrpSpPr/>
          <p:nvPr/>
        </p:nvGrpSpPr>
        <p:grpSpPr>
          <a:xfrm>
            <a:off x="188024" y="5881746"/>
            <a:ext cx="398856" cy="336811"/>
            <a:chOff x="0" y="5513077"/>
            <a:chExt cx="398856" cy="336811"/>
          </a:xfrm>
        </p:grpSpPr>
        <p:sp>
          <p:nvSpPr>
            <p:cNvPr id="199"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200"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201"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spTree>
    <p:custDataLst>
      <p:tags r:id="rId1"/>
    </p:custDataLst>
    <p:extLst>
      <p:ext uri="{BB962C8B-B14F-4D97-AF65-F5344CB8AC3E}">
        <p14:creationId xmlns="" xmlns:p14="http://schemas.microsoft.com/office/powerpoint/2010/main" val="1087826681"/>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98"/>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6.25E-7 4.07407E-6 L 0.00768 -0.84422 " pathEditMode="relative" rAng="0" ptsTypes="AA">
                                      <p:cBhvr>
                                        <p:cTn id="8" dur="2000" fill="hold"/>
                                        <p:tgtEl>
                                          <p:spTgt spid="198"/>
                                        </p:tgtEl>
                                        <p:attrNameLst>
                                          <p:attrName>ppt_x</p:attrName>
                                          <p:attrName>ppt_y</p:attrName>
                                        </p:attrNameLst>
                                      </p:cBhvr>
                                      <p:rCtr x="430" y="-42523"/>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8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94"/>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9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97"/>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8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88"/>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8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87"/>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8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89"/>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1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90"/>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9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92"/>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9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191"/>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1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93"/>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19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95"/>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19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185" grpId="0" animBg="1"/>
      <p:bldP spid="185" grpId="1" animBg="1"/>
      <p:bldP spid="28" grpId="0" animBg="1"/>
      <p:bldP spid="28" grpId="1" animBg="1"/>
      <p:bldP spid="187" grpId="0" animBg="1"/>
      <p:bldP spid="187" grpId="1" animBg="1"/>
      <p:bldP spid="188" grpId="0" animBg="1"/>
      <p:bldP spid="188" grpId="1" animBg="1"/>
      <p:bldP spid="189" grpId="0" animBg="1"/>
      <p:bldP spid="189" grpId="1" animBg="1"/>
      <p:bldP spid="190" grpId="0" animBg="1"/>
      <p:bldP spid="190" grpId="1" animBg="1"/>
      <p:bldP spid="191" grpId="0" animBg="1"/>
      <p:bldP spid="191" grpId="1" animBg="1"/>
      <p:bldP spid="192" grpId="0" animBg="1"/>
      <p:bldP spid="192" grpId="1" animBg="1"/>
      <p:bldP spid="193" grpId="0" animBg="1"/>
      <p:bldP spid="193" grpId="1" animBg="1"/>
      <p:bldP spid="194" grpId="0" animBg="1"/>
      <p:bldP spid="194" grpId="1" animBg="1"/>
      <p:bldP spid="195" grpId="0" animBg="1"/>
      <p:bldP spid="195" grpId="1" animBg="1"/>
      <p:bldP spid="196" grpId="0" animBg="1"/>
      <p:bldP spid="196" grpId="1" animBg="1"/>
      <p:bldP spid="197" grpId="0" animBg="1"/>
      <p:bldP spid="19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p:cNvSpPr/>
          <p:nvPr/>
        </p:nvSpPr>
        <p:spPr>
          <a:xfrm>
            <a:off x="4059633" y="2339460"/>
            <a:ext cx="2099277" cy="1210723"/>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3" name="Rectangle 142"/>
          <p:cNvSpPr/>
          <p:nvPr/>
        </p:nvSpPr>
        <p:spPr>
          <a:xfrm>
            <a:off x="1374219" y="3669448"/>
            <a:ext cx="2099277" cy="1210723"/>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143"/>
          <p:cNvSpPr/>
          <p:nvPr/>
        </p:nvSpPr>
        <p:spPr>
          <a:xfrm>
            <a:off x="4059632" y="3675379"/>
            <a:ext cx="2099277" cy="1210723"/>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Rectangle 145"/>
          <p:cNvSpPr/>
          <p:nvPr/>
        </p:nvSpPr>
        <p:spPr>
          <a:xfrm>
            <a:off x="9362806" y="3697072"/>
            <a:ext cx="2099277" cy="1210723"/>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Rectangle 147"/>
          <p:cNvSpPr/>
          <p:nvPr/>
        </p:nvSpPr>
        <p:spPr>
          <a:xfrm>
            <a:off x="6743520" y="5046066"/>
            <a:ext cx="2099277" cy="1210723"/>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Rectangle 148"/>
          <p:cNvSpPr/>
          <p:nvPr/>
        </p:nvSpPr>
        <p:spPr>
          <a:xfrm>
            <a:off x="4057882" y="5023782"/>
            <a:ext cx="2099277" cy="1210723"/>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Rectangle 149"/>
          <p:cNvSpPr/>
          <p:nvPr/>
        </p:nvSpPr>
        <p:spPr>
          <a:xfrm>
            <a:off x="9372601" y="5039656"/>
            <a:ext cx="2099277" cy="1210723"/>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a:solidFill>
                  <a:prstClr val="white"/>
                </a:solidFill>
                <a:latin typeface="Times New Roman" panose="02020603050405020304" pitchFamily="18" charset="0"/>
                <a:cs typeface="Times New Roman" panose="02020603050405020304" pitchFamily="18" charset="0"/>
              </a:rPr>
              <a:t>Technologies et Outils </a:t>
            </a:r>
            <a:r>
              <a:rPr lang="fr-FR" b="1" dirty="0" smtClean="0">
                <a:solidFill>
                  <a:prstClr val="white"/>
                </a:solidFill>
                <a:latin typeface="Times New Roman" panose="02020603050405020304" pitchFamily="18" charset="0"/>
                <a:cs typeface="Times New Roman" panose="02020603050405020304" pitchFamily="18" charset="0"/>
              </a:rPr>
              <a:t>Utilisés </a:t>
            </a:r>
            <a:r>
              <a:rPr lang="fr-FR" b="1" dirty="0">
                <a:solidFill>
                  <a:prstClr val="white"/>
                </a:solidFill>
                <a:latin typeface="Times New Roman" panose="02020603050405020304" pitchFamily="18" charset="0"/>
                <a:cs typeface="Times New Roman" panose="02020603050405020304" pitchFamily="18" charset="0"/>
              </a:rPr>
              <a:t>Pour le </a:t>
            </a:r>
            <a:r>
              <a:rPr lang="fr-FR" b="1" dirty="0" smtClean="0">
                <a:solidFill>
                  <a:prstClr val="white"/>
                </a:solidFill>
                <a:latin typeface="Times New Roman" panose="02020603050405020304" pitchFamily="18" charset="0"/>
                <a:cs typeface="Times New Roman" panose="02020603050405020304" pitchFamily="18" charset="0"/>
              </a:rPr>
              <a:t>Déploiement </a:t>
            </a:r>
            <a:r>
              <a:rPr lang="fr-FR" b="1" dirty="0">
                <a:solidFill>
                  <a:prstClr val="white"/>
                </a:solidFill>
                <a:latin typeface="Times New Roman" panose="02020603050405020304" pitchFamily="18" charset="0"/>
                <a:cs typeface="Times New Roman" panose="02020603050405020304" pitchFamily="18" charset="0"/>
              </a:rPr>
              <a:t>de MEAP</a:t>
            </a: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88024" y="111260"/>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MEPA – Plateforme – Tests et résultats</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17</a:t>
              </a:r>
              <a:endParaRPr lang="en-US" sz="1600" dirty="0">
                <a:solidFill>
                  <a:schemeClr val="bg1"/>
                </a:solidFill>
              </a:endParaRPr>
            </a:p>
          </p:txBody>
        </p:sp>
      </p:grpSp>
      <p:grpSp>
        <p:nvGrpSpPr>
          <p:cNvPr id="30" name="Groupe 29"/>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4" name="Rectangle 33"/>
            <p:cNvSpPr/>
            <p:nvPr/>
          </p:nvSpPr>
          <p:spPr>
            <a:xfrm>
              <a:off x="6528645"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Conception</a:t>
              </a:r>
              <a:endParaRPr lang="fr-FR" sz="1400" dirty="0"/>
            </a:p>
          </p:txBody>
        </p:sp>
        <p:sp>
          <p:nvSpPr>
            <p:cNvPr id="36" name="Rectangle 35"/>
            <p:cNvSpPr/>
            <p:nvPr/>
          </p:nvSpPr>
          <p:spPr>
            <a:xfrm>
              <a:off x="8040216"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Tests - Résultats</a:t>
              </a:r>
              <a:endParaRPr lang="fr-FR" sz="1400" dirty="0"/>
            </a:p>
          </p:txBody>
        </p:sp>
      </p:grpSp>
      <p:grpSp>
        <p:nvGrpSpPr>
          <p:cNvPr id="5" name="Groupe 4"/>
          <p:cNvGrpSpPr/>
          <p:nvPr/>
        </p:nvGrpSpPr>
        <p:grpSpPr>
          <a:xfrm>
            <a:off x="1694159" y="1191096"/>
            <a:ext cx="1514261" cy="863821"/>
            <a:chOff x="2450317" y="1762639"/>
            <a:chExt cx="1514261" cy="863821"/>
          </a:xfrm>
        </p:grpSpPr>
        <p:pic>
          <p:nvPicPr>
            <p:cNvPr id="3" name="Image 2"/>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580248" y="1762639"/>
              <a:ext cx="1296314" cy="730257"/>
            </a:xfrm>
            <a:prstGeom prst="rect">
              <a:avLst/>
            </a:prstGeom>
          </p:spPr>
        </p:pic>
        <p:sp>
          <p:nvSpPr>
            <p:cNvPr id="4" name="ZoneTexte 3"/>
            <p:cNvSpPr txBox="1"/>
            <p:nvPr/>
          </p:nvSpPr>
          <p:spPr>
            <a:xfrm>
              <a:off x="2450317" y="2318683"/>
              <a:ext cx="1514261" cy="307777"/>
            </a:xfrm>
            <a:prstGeom prst="rect">
              <a:avLst/>
            </a:prstGeom>
            <a:noFill/>
          </p:spPr>
          <p:txBody>
            <a:bodyPr wrap="none" rtlCol="0">
              <a:spAutoFit/>
            </a:bodyPr>
            <a:lstStyle/>
            <a:p>
              <a:r>
                <a:rPr lang="fr-FR" sz="1400" dirty="0"/>
                <a:t>Kubernetes </a:t>
              </a:r>
              <a:r>
                <a:rPr lang="fr-FR" sz="1400" dirty="0" smtClean="0"/>
                <a:t>1.24.3</a:t>
              </a:r>
              <a:endParaRPr lang="fr-FR" sz="1600" dirty="0"/>
            </a:p>
          </p:txBody>
        </p:sp>
      </p:grpSp>
      <p:grpSp>
        <p:nvGrpSpPr>
          <p:cNvPr id="6" name="Groupe 5"/>
          <p:cNvGrpSpPr/>
          <p:nvPr/>
        </p:nvGrpSpPr>
        <p:grpSpPr>
          <a:xfrm>
            <a:off x="4476089" y="1124744"/>
            <a:ext cx="1336157" cy="1005477"/>
            <a:chOff x="2580247" y="3143603"/>
            <a:chExt cx="1336157" cy="1005477"/>
          </a:xfrm>
        </p:grpSpPr>
        <p:pic>
          <p:nvPicPr>
            <p:cNvPr id="1026" name="Picture 2" descr="VirtualBox 5.0 te permite usar un segundo sistema operativo | Tecnología -  ComputerHoy.com"/>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580247" y="3143603"/>
              <a:ext cx="1336157" cy="781911"/>
            </a:xfrm>
            <a:prstGeom prst="rect">
              <a:avLst/>
            </a:prstGeom>
            <a:noFill/>
            <a:extLst>
              <a:ext uri="{909E8E84-426E-40DD-AFC4-6F175D3DCCD1}">
                <a14:hiddenFill xmlns="" xmlns:a14="http://schemas.microsoft.com/office/drawing/2010/main">
                  <a:solidFill>
                    <a:srgbClr val="FFFFFF"/>
                  </a:solidFill>
                </a14:hiddenFill>
              </a:ext>
            </a:extLst>
          </p:spPr>
        </p:pic>
        <p:sp>
          <p:nvSpPr>
            <p:cNvPr id="39" name="ZoneTexte 38"/>
            <p:cNvSpPr txBox="1"/>
            <p:nvPr/>
          </p:nvSpPr>
          <p:spPr>
            <a:xfrm>
              <a:off x="2653484" y="3841303"/>
              <a:ext cx="1210268" cy="307777"/>
            </a:xfrm>
            <a:prstGeom prst="rect">
              <a:avLst/>
            </a:prstGeom>
            <a:noFill/>
          </p:spPr>
          <p:txBody>
            <a:bodyPr wrap="none" rtlCol="0">
              <a:spAutoFit/>
            </a:bodyPr>
            <a:lstStyle/>
            <a:p>
              <a:r>
                <a:rPr lang="fr-FR" sz="1400" dirty="0" smtClean="0"/>
                <a:t>VirtualBox 6</a:t>
              </a:r>
              <a:r>
                <a:rPr lang="fr-FR" sz="1400" dirty="0"/>
                <a:t>.</a:t>
              </a:r>
              <a:r>
                <a:rPr lang="fr-FR" sz="1400" dirty="0" smtClean="0"/>
                <a:t>1</a:t>
              </a:r>
              <a:endParaRPr lang="fr-FR" sz="1600" dirty="0"/>
            </a:p>
          </p:txBody>
        </p:sp>
      </p:grpSp>
      <p:grpSp>
        <p:nvGrpSpPr>
          <p:cNvPr id="7" name="Groupe 6"/>
          <p:cNvGrpSpPr/>
          <p:nvPr/>
        </p:nvGrpSpPr>
        <p:grpSpPr>
          <a:xfrm>
            <a:off x="7180398" y="1222999"/>
            <a:ext cx="1188082" cy="926999"/>
            <a:chOff x="2675885" y="4510199"/>
            <a:chExt cx="1188082" cy="926999"/>
          </a:xfrm>
        </p:grpSpPr>
        <p:pic>
          <p:nvPicPr>
            <p:cNvPr id="1028" name="Picture 4" descr="Icône Distributeur, logo, ubuntu dans Papirus Apps"/>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2894223" y="4510199"/>
              <a:ext cx="708203" cy="708203"/>
            </a:xfrm>
            <a:prstGeom prst="rect">
              <a:avLst/>
            </a:prstGeom>
            <a:noFill/>
            <a:extLst>
              <a:ext uri="{909E8E84-426E-40DD-AFC4-6F175D3DCCD1}">
                <a14:hiddenFill xmlns="" xmlns:a14="http://schemas.microsoft.com/office/drawing/2010/main">
                  <a:solidFill>
                    <a:srgbClr val="FFFFFF"/>
                  </a:solidFill>
                </a14:hiddenFill>
              </a:ext>
            </a:extLst>
          </p:spPr>
        </p:pic>
        <p:sp>
          <p:nvSpPr>
            <p:cNvPr id="42" name="ZoneTexte 41"/>
            <p:cNvSpPr txBox="1"/>
            <p:nvPr/>
          </p:nvSpPr>
          <p:spPr>
            <a:xfrm>
              <a:off x="2675885" y="5129421"/>
              <a:ext cx="1188082" cy="307777"/>
            </a:xfrm>
            <a:prstGeom prst="rect">
              <a:avLst/>
            </a:prstGeom>
            <a:noFill/>
          </p:spPr>
          <p:txBody>
            <a:bodyPr wrap="none" rtlCol="0">
              <a:spAutoFit/>
            </a:bodyPr>
            <a:lstStyle/>
            <a:p>
              <a:r>
                <a:rPr lang="fr-FR" sz="1400" dirty="0" smtClean="0"/>
                <a:t>Ubuntu 20.04</a:t>
              </a:r>
              <a:endParaRPr lang="fr-FR" sz="1600" dirty="0"/>
            </a:p>
          </p:txBody>
        </p:sp>
      </p:grpSp>
      <p:pic>
        <p:nvPicPr>
          <p:cNvPr id="10" name="Image 9"/>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10132726" y="1222451"/>
            <a:ext cx="711523" cy="711523"/>
          </a:xfrm>
          <a:prstGeom prst="rect">
            <a:avLst/>
          </a:prstGeom>
        </p:spPr>
      </p:pic>
      <p:pic>
        <p:nvPicPr>
          <p:cNvPr id="1032" name="Picture 8" descr="Calico for Kubernetes networking: the basics &amp; examples | by Flant staff |  Flant | Medium"/>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1857088" y="2779772"/>
            <a:ext cx="1283505" cy="310932"/>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Image 11"/>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7138143" y="2603736"/>
            <a:ext cx="1282722" cy="6413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8" name="Picture 14" descr="File:Influxdb logo.svg - Wikimedia Commons"/>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1265477" y="3733243"/>
            <a:ext cx="2382255" cy="892500"/>
          </a:xfrm>
          <a:prstGeom prst="rect">
            <a:avLst/>
          </a:prstGeom>
          <a:noFill/>
          <a:ln>
            <a:noFill/>
          </a:ln>
          <a:extLst>
            <a:ext uri="{909E8E84-426E-40DD-AFC4-6F175D3DCCD1}">
              <a14:hiddenFill xmlns="" xmlns:a14="http://schemas.microsoft.com/office/drawing/2010/main">
                <a:solidFill>
                  <a:srgbClr val="FFFFFF"/>
                </a:solidFill>
              </a14:hiddenFill>
            </a:ext>
          </a:extLst>
        </p:spPr>
      </p:pic>
      <p:grpSp>
        <p:nvGrpSpPr>
          <p:cNvPr id="14" name="Groupe 13"/>
          <p:cNvGrpSpPr/>
          <p:nvPr/>
        </p:nvGrpSpPr>
        <p:grpSpPr>
          <a:xfrm>
            <a:off x="4521323" y="3792442"/>
            <a:ext cx="1175899" cy="1042860"/>
            <a:chOff x="5805992" y="2900243"/>
            <a:chExt cx="1175899" cy="1042860"/>
          </a:xfrm>
        </p:grpSpPr>
        <p:pic>
          <p:nvPicPr>
            <p:cNvPr id="13" name="Image 12"/>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6118360" y="2900243"/>
              <a:ext cx="563346" cy="558651"/>
            </a:xfrm>
            <a:prstGeom prst="rect">
              <a:avLst/>
            </a:prstGeom>
          </p:spPr>
        </p:pic>
        <p:sp>
          <p:nvSpPr>
            <p:cNvPr id="54" name="ZoneTexte 53"/>
            <p:cNvSpPr txBox="1"/>
            <p:nvPr/>
          </p:nvSpPr>
          <p:spPr>
            <a:xfrm>
              <a:off x="5805992" y="3419883"/>
              <a:ext cx="1175899" cy="523220"/>
            </a:xfrm>
            <a:prstGeom prst="rect">
              <a:avLst/>
            </a:prstGeom>
            <a:noFill/>
          </p:spPr>
          <p:txBody>
            <a:bodyPr wrap="none" rtlCol="0">
              <a:spAutoFit/>
            </a:bodyPr>
            <a:lstStyle/>
            <a:p>
              <a:pPr algn="ctr"/>
              <a:r>
                <a:rPr lang="fr-FR" sz="1400" dirty="0" smtClean="0"/>
                <a:t>Kubernetes </a:t>
              </a:r>
            </a:p>
            <a:p>
              <a:pPr algn="ctr"/>
              <a:r>
                <a:rPr lang="fr-FR" sz="1400" dirty="0" smtClean="0"/>
                <a:t>Metric Server</a:t>
              </a:r>
              <a:endParaRPr lang="fr-FR" sz="1600" dirty="0"/>
            </a:p>
          </p:txBody>
        </p:sp>
      </p:grpSp>
      <p:grpSp>
        <p:nvGrpSpPr>
          <p:cNvPr id="15" name="Groupe 14"/>
          <p:cNvGrpSpPr/>
          <p:nvPr/>
        </p:nvGrpSpPr>
        <p:grpSpPr>
          <a:xfrm>
            <a:off x="7287607" y="3814459"/>
            <a:ext cx="973664" cy="938827"/>
            <a:chOff x="5907885" y="4190594"/>
            <a:chExt cx="973664" cy="938827"/>
          </a:xfrm>
        </p:grpSpPr>
        <p:pic>
          <p:nvPicPr>
            <p:cNvPr id="1042" name="Picture 18" descr="Python - Icônes logo gratuites"/>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6051859" y="4190594"/>
              <a:ext cx="684163" cy="684163"/>
            </a:xfrm>
            <a:prstGeom prst="rect">
              <a:avLst/>
            </a:prstGeom>
            <a:noFill/>
            <a:extLst>
              <a:ext uri="{909E8E84-426E-40DD-AFC4-6F175D3DCCD1}">
                <a14:hiddenFill xmlns="" xmlns:a14="http://schemas.microsoft.com/office/drawing/2010/main">
                  <a:solidFill>
                    <a:srgbClr val="FFFFFF"/>
                  </a:solidFill>
                </a14:hiddenFill>
              </a:ext>
            </a:extLst>
          </p:spPr>
        </p:pic>
        <p:sp>
          <p:nvSpPr>
            <p:cNvPr id="57" name="ZoneTexte 56"/>
            <p:cNvSpPr txBox="1"/>
            <p:nvPr/>
          </p:nvSpPr>
          <p:spPr>
            <a:xfrm>
              <a:off x="5907885" y="4821644"/>
              <a:ext cx="973664" cy="307777"/>
            </a:xfrm>
            <a:prstGeom prst="rect">
              <a:avLst/>
            </a:prstGeom>
            <a:noFill/>
          </p:spPr>
          <p:txBody>
            <a:bodyPr wrap="none" rtlCol="0">
              <a:spAutoFit/>
            </a:bodyPr>
            <a:lstStyle/>
            <a:p>
              <a:pPr algn="ctr"/>
              <a:r>
                <a:rPr lang="fr-FR" sz="1400" dirty="0" smtClean="0"/>
                <a:t>Python 3</a:t>
              </a:r>
              <a:r>
                <a:rPr lang="fr-FR" sz="1400" dirty="0"/>
                <a:t>.</a:t>
              </a:r>
              <a:r>
                <a:rPr lang="fr-FR" sz="1400" dirty="0" smtClean="0"/>
                <a:t>6</a:t>
              </a:r>
              <a:endParaRPr lang="fr-FR" sz="1600" dirty="0"/>
            </a:p>
          </p:txBody>
        </p:sp>
      </p:grpSp>
      <p:pic>
        <p:nvPicPr>
          <p:cNvPr id="17" name="Image 16"/>
          <p:cNvPicPr>
            <a:picLocks noChangeAspect="1"/>
          </p:cNvPicPr>
          <p:nvPr/>
        </p:nvPicPr>
        <p:blipFill>
          <a:blip r:embed="rId14" cstate="print">
            <a:extLst>
              <a:ext uri="{28A0092B-C50C-407E-A947-70E740481C1C}">
                <a14:useLocalDpi xmlns="" xmlns:a14="http://schemas.microsoft.com/office/drawing/2010/main" val="0"/>
              </a:ext>
            </a:extLst>
          </a:blip>
          <a:stretch>
            <a:fillRect/>
          </a:stretch>
        </p:blipFill>
        <p:spPr>
          <a:xfrm>
            <a:off x="9912424" y="4047131"/>
            <a:ext cx="1224136" cy="354999"/>
          </a:xfrm>
          <a:prstGeom prst="rect">
            <a:avLst/>
          </a:prstGeom>
        </p:spPr>
      </p:pic>
      <p:pic>
        <p:nvPicPr>
          <p:cNvPr id="19" name="Image 18"/>
          <p:cNvPicPr>
            <a:picLocks noChangeAspect="1"/>
          </p:cNvPicPr>
          <p:nvPr/>
        </p:nvPicPr>
        <p:blipFill>
          <a:blip r:embed="rId15">
            <a:extLst>
              <a:ext uri="{28A0092B-C50C-407E-A947-70E740481C1C}">
                <a14:useLocalDpi xmlns="" xmlns:a14="http://schemas.microsoft.com/office/drawing/2010/main" val="0"/>
              </a:ext>
            </a:extLst>
          </a:blip>
          <a:stretch>
            <a:fillRect/>
          </a:stretch>
        </p:blipFill>
        <p:spPr>
          <a:xfrm>
            <a:off x="1706725" y="5233414"/>
            <a:ext cx="1391518" cy="695759"/>
          </a:xfrm>
          <a:prstGeom prst="rect">
            <a:avLst/>
          </a:prstGeom>
        </p:spPr>
      </p:pic>
      <p:pic>
        <p:nvPicPr>
          <p:cNvPr id="1048" name="Picture 24" descr="Fichier:NumPy logo 2020.svg — Wikipédia"/>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4433973" y="5300903"/>
            <a:ext cx="1280264" cy="576369"/>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Rectangle 19"/>
          <p:cNvSpPr/>
          <p:nvPr/>
        </p:nvSpPr>
        <p:spPr>
          <a:xfrm>
            <a:off x="7213885" y="5407722"/>
            <a:ext cx="1119554" cy="39754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b="1" dirty="0" smtClean="0"/>
              <a:t>Stress-ng</a:t>
            </a:r>
            <a:endParaRPr lang="fr-FR" b="1" dirty="0"/>
          </a:p>
        </p:txBody>
      </p:sp>
      <p:sp>
        <p:nvSpPr>
          <p:cNvPr id="66" name="Rectangle 65"/>
          <p:cNvSpPr/>
          <p:nvPr/>
        </p:nvSpPr>
        <p:spPr>
          <a:xfrm>
            <a:off x="4594683" y="2681414"/>
            <a:ext cx="1119554" cy="39754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b="1" dirty="0" smtClean="0"/>
              <a:t>Kubectl</a:t>
            </a:r>
            <a:endParaRPr lang="fr-FR" b="1" dirty="0"/>
          </a:p>
        </p:txBody>
      </p:sp>
      <p:pic>
        <p:nvPicPr>
          <p:cNvPr id="1050" name="Picture 26" descr="matplotlib.backends.backend_nbagg — Matplotlib 3.0.0 documentation"/>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9792239" y="5478047"/>
            <a:ext cx="1364243" cy="327217"/>
          </a:xfrm>
          <a:prstGeom prst="rect">
            <a:avLst/>
          </a:prstGeom>
          <a:noFill/>
          <a:extLst>
            <a:ext uri="{909E8E84-426E-40DD-AFC4-6F175D3DCCD1}">
              <a14:hiddenFill xmlns="" xmlns:a14="http://schemas.microsoft.com/office/drawing/2010/main">
                <a:solidFill>
                  <a:srgbClr val="FFFFFF"/>
                </a:solidFill>
              </a14:hiddenFill>
            </a:ext>
          </a:extLst>
        </p:spPr>
      </p:pic>
      <p:sp>
        <p:nvSpPr>
          <p:cNvPr id="99" name="Rectangle 98"/>
          <p:cNvSpPr/>
          <p:nvPr/>
        </p:nvSpPr>
        <p:spPr>
          <a:xfrm>
            <a:off x="4044153" y="997566"/>
            <a:ext cx="2113006" cy="1210723"/>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Rectangle 100"/>
          <p:cNvSpPr/>
          <p:nvPr/>
        </p:nvSpPr>
        <p:spPr>
          <a:xfrm>
            <a:off x="9362806" y="1006555"/>
            <a:ext cx="2099277" cy="1210723"/>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Rectangle 129"/>
          <p:cNvSpPr/>
          <p:nvPr/>
        </p:nvSpPr>
        <p:spPr>
          <a:xfrm>
            <a:off x="1374219" y="2321331"/>
            <a:ext cx="2099277" cy="1210723"/>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Rectangle 140"/>
          <p:cNvSpPr/>
          <p:nvPr/>
        </p:nvSpPr>
        <p:spPr>
          <a:xfrm>
            <a:off x="6710827" y="2349072"/>
            <a:ext cx="2099277" cy="1210723"/>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36" name="Picture 12" descr="Understanding Helm And Architecture | by Muhammad Hamza Mirza | Medium"/>
          <p:cNvPicPr>
            <a:picLocks noChangeAspect="1" noChangeArrowheads="1"/>
          </p:cNvPicPr>
          <p:nvPr/>
        </p:nvPicPr>
        <p:blipFill>
          <a:blip r:embed="rId18" cstate="print">
            <a:extLst>
              <a:ext uri="{28A0092B-C50C-407E-A947-70E740481C1C}">
                <a14:useLocalDpi xmlns="" xmlns:a14="http://schemas.microsoft.com/office/drawing/2010/main" val="0"/>
              </a:ext>
            </a:extLst>
          </a:blip>
          <a:srcRect/>
          <a:stretch>
            <a:fillRect/>
          </a:stretch>
        </p:blipFill>
        <p:spPr bwMode="auto">
          <a:xfrm>
            <a:off x="10010082" y="2541957"/>
            <a:ext cx="804726" cy="729338"/>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
        <p:nvSpPr>
          <p:cNvPr id="145" name="Rectangle 144"/>
          <p:cNvSpPr/>
          <p:nvPr/>
        </p:nvSpPr>
        <p:spPr>
          <a:xfrm>
            <a:off x="6743521" y="3674673"/>
            <a:ext cx="2099277" cy="1210723"/>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Rectangle 146"/>
          <p:cNvSpPr/>
          <p:nvPr/>
        </p:nvSpPr>
        <p:spPr>
          <a:xfrm>
            <a:off x="1389196" y="5001131"/>
            <a:ext cx="2099277" cy="1210723"/>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Rectangle 141"/>
          <p:cNvSpPr/>
          <p:nvPr/>
        </p:nvSpPr>
        <p:spPr>
          <a:xfrm>
            <a:off x="9377068" y="2376573"/>
            <a:ext cx="2099277" cy="1210723"/>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Rectangle 97"/>
          <p:cNvSpPr/>
          <p:nvPr/>
        </p:nvSpPr>
        <p:spPr>
          <a:xfrm>
            <a:off x="1389197" y="1006556"/>
            <a:ext cx="2099277" cy="1210723"/>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Rectangle 99"/>
          <p:cNvSpPr/>
          <p:nvPr/>
        </p:nvSpPr>
        <p:spPr>
          <a:xfrm>
            <a:off x="6702557" y="997566"/>
            <a:ext cx="2099277" cy="1210723"/>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extLst>
      <p:ext uri="{BB962C8B-B14F-4D97-AF65-F5344CB8AC3E}">
        <p14:creationId xmlns="" xmlns:p14="http://schemas.microsoft.com/office/powerpoint/2010/main" val="1695685447"/>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nodeType="afterEffect">
                                  <p:stCondLst>
                                    <p:cond delay="0"/>
                                  </p:stCondLst>
                                  <p:childTnLst>
                                    <p:animScale>
                                      <p:cBhvr>
                                        <p:cTn id="9" dur="4000" fill="hold"/>
                                        <p:tgtEl>
                                          <p:spTgt spid="5"/>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98"/>
                                        </p:tgtEl>
                                      </p:cBhvr>
                                    </p:animEffect>
                                    <p:set>
                                      <p:cBhvr>
                                        <p:cTn id="14" dur="1" fill="hold">
                                          <p:stCondLst>
                                            <p:cond delay="499"/>
                                          </p:stCondLst>
                                        </p:cTn>
                                        <p:tgtEl>
                                          <p:spTgt spid="9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childTnLst>
                          </p:cTn>
                        </p:par>
                        <p:par>
                          <p:cTn id="17" fill="hold">
                            <p:stCondLst>
                              <p:cond delay="500"/>
                            </p:stCondLst>
                            <p:childTnLst>
                              <p:par>
                                <p:cTn id="18" presetID="6" presetClass="emph" presetSubtype="0" fill="hold" nodeType="afterEffect">
                                  <p:stCondLst>
                                    <p:cond delay="0"/>
                                  </p:stCondLst>
                                  <p:childTnLst>
                                    <p:animScale>
                                      <p:cBhvr>
                                        <p:cTn id="19" dur="4000" fill="hold"/>
                                        <p:tgtEl>
                                          <p:spTgt spid="6"/>
                                        </p:tgtEl>
                                      </p:cBhvr>
                                      <p:by x="120000" y="120000"/>
                                    </p:animScale>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99"/>
                                        </p:tgtEl>
                                      </p:cBhvr>
                                    </p:animEffect>
                                    <p:set>
                                      <p:cBhvr>
                                        <p:cTn id="24" dur="1" fill="hold">
                                          <p:stCondLst>
                                            <p:cond delay="499"/>
                                          </p:stCondLst>
                                        </p:cTn>
                                        <p:tgtEl>
                                          <p:spTgt spid="9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childTnLst>
                          </p:cTn>
                        </p:par>
                        <p:par>
                          <p:cTn id="27" fill="hold">
                            <p:stCondLst>
                              <p:cond delay="500"/>
                            </p:stCondLst>
                            <p:childTnLst>
                              <p:par>
                                <p:cTn id="28" presetID="6" presetClass="emph" presetSubtype="0" fill="hold" nodeType="afterEffect">
                                  <p:stCondLst>
                                    <p:cond delay="0"/>
                                  </p:stCondLst>
                                  <p:childTnLst>
                                    <p:animScale>
                                      <p:cBhvr>
                                        <p:cTn id="29" dur="4000" fill="hold"/>
                                        <p:tgtEl>
                                          <p:spTgt spid="7"/>
                                        </p:tgtEl>
                                      </p:cBhvr>
                                      <p:by x="120000" y="120000"/>
                                    </p:animScale>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00"/>
                                        </p:tgtEl>
                                      </p:cBhvr>
                                    </p:animEffect>
                                    <p:set>
                                      <p:cBhvr>
                                        <p:cTn id="34" dur="1" fill="hold">
                                          <p:stCondLst>
                                            <p:cond delay="499"/>
                                          </p:stCondLst>
                                        </p:cTn>
                                        <p:tgtEl>
                                          <p:spTgt spid="100"/>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childTnLst>
                                </p:cTn>
                              </p:par>
                            </p:childTnLst>
                          </p:cTn>
                        </p:par>
                        <p:par>
                          <p:cTn id="37" fill="hold">
                            <p:stCondLst>
                              <p:cond delay="500"/>
                            </p:stCondLst>
                            <p:childTnLst>
                              <p:par>
                                <p:cTn id="38" presetID="6" presetClass="emph" presetSubtype="0" fill="hold" nodeType="afterEffect">
                                  <p:stCondLst>
                                    <p:cond delay="0"/>
                                  </p:stCondLst>
                                  <p:childTnLst>
                                    <p:animScale>
                                      <p:cBhvr>
                                        <p:cTn id="39" dur="4000" fill="hold"/>
                                        <p:tgtEl>
                                          <p:spTgt spid="10"/>
                                        </p:tgtEl>
                                      </p:cBhvr>
                                      <p:by x="120000" y="120000"/>
                                    </p:animScale>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101"/>
                                        </p:tgtEl>
                                      </p:cBhvr>
                                    </p:animEffect>
                                    <p:set>
                                      <p:cBhvr>
                                        <p:cTn id="44" dur="1" fill="hold">
                                          <p:stCondLst>
                                            <p:cond delay="499"/>
                                          </p:stCondLst>
                                        </p:cTn>
                                        <p:tgtEl>
                                          <p:spTgt spid="10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30"/>
                                        </p:tgtEl>
                                        <p:attrNameLst>
                                          <p:attrName>style.visibility</p:attrName>
                                        </p:attrNameLst>
                                      </p:cBhvr>
                                      <p:to>
                                        <p:strVal val="visible"/>
                                      </p:to>
                                    </p:set>
                                  </p:childTnLst>
                                </p:cTn>
                              </p:par>
                            </p:childTnLst>
                          </p:cTn>
                        </p:par>
                        <p:par>
                          <p:cTn id="47" fill="hold">
                            <p:stCondLst>
                              <p:cond delay="500"/>
                            </p:stCondLst>
                            <p:childTnLst>
                              <p:par>
                                <p:cTn id="48" presetID="6" presetClass="emph" presetSubtype="0" fill="hold" nodeType="afterEffect">
                                  <p:stCondLst>
                                    <p:cond delay="0"/>
                                  </p:stCondLst>
                                  <p:childTnLst>
                                    <p:animScale>
                                      <p:cBhvr>
                                        <p:cTn id="49" dur="4000" fill="hold"/>
                                        <p:tgtEl>
                                          <p:spTgt spid="1032"/>
                                        </p:tgtEl>
                                      </p:cBhvr>
                                      <p:by x="120000" y="120000"/>
                                    </p:animScale>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30"/>
                                        </p:tgtEl>
                                      </p:cBhvr>
                                    </p:animEffect>
                                    <p:set>
                                      <p:cBhvr>
                                        <p:cTn id="54" dur="1" fill="hold">
                                          <p:stCondLst>
                                            <p:cond delay="499"/>
                                          </p:stCondLst>
                                        </p:cTn>
                                        <p:tgtEl>
                                          <p:spTgt spid="130"/>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1"/>
                                        </p:tgtEl>
                                        <p:attrNameLst>
                                          <p:attrName>style.visibility</p:attrName>
                                        </p:attrNameLst>
                                      </p:cBhvr>
                                      <p:to>
                                        <p:strVal val="visible"/>
                                      </p:to>
                                    </p:set>
                                  </p:childTnLst>
                                </p:cTn>
                              </p:par>
                            </p:childTnLst>
                          </p:cTn>
                        </p:par>
                        <p:par>
                          <p:cTn id="57" fill="hold">
                            <p:stCondLst>
                              <p:cond delay="500"/>
                            </p:stCondLst>
                            <p:childTnLst>
                              <p:par>
                                <p:cTn id="58" presetID="6" presetClass="emph" presetSubtype="0" fill="hold" grpId="0" nodeType="afterEffect">
                                  <p:stCondLst>
                                    <p:cond delay="0"/>
                                  </p:stCondLst>
                                  <p:childTnLst>
                                    <p:animScale>
                                      <p:cBhvr>
                                        <p:cTn id="59" dur="4000" fill="hold"/>
                                        <p:tgtEl>
                                          <p:spTgt spid="66"/>
                                        </p:tgtEl>
                                      </p:cBhvr>
                                      <p:by x="120000" y="120000"/>
                                    </p:animScale>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31"/>
                                        </p:tgtEl>
                                      </p:cBhvr>
                                    </p:animEffect>
                                    <p:set>
                                      <p:cBhvr>
                                        <p:cTn id="64" dur="1" fill="hold">
                                          <p:stCondLst>
                                            <p:cond delay="499"/>
                                          </p:stCondLst>
                                        </p:cTn>
                                        <p:tgtEl>
                                          <p:spTgt spid="131"/>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childTnLst>
                          </p:cTn>
                        </p:par>
                        <p:par>
                          <p:cTn id="67" fill="hold">
                            <p:stCondLst>
                              <p:cond delay="500"/>
                            </p:stCondLst>
                            <p:childTnLst>
                              <p:par>
                                <p:cTn id="68" presetID="6" presetClass="emph" presetSubtype="0" fill="hold" nodeType="afterEffect">
                                  <p:stCondLst>
                                    <p:cond delay="0"/>
                                  </p:stCondLst>
                                  <p:childTnLst>
                                    <p:animScale>
                                      <p:cBhvr>
                                        <p:cTn id="69" dur="4000" fill="hold"/>
                                        <p:tgtEl>
                                          <p:spTgt spid="12"/>
                                        </p:tgtEl>
                                      </p:cBhvr>
                                      <p:by x="120000" y="120000"/>
                                    </p:animScale>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141"/>
                                        </p:tgtEl>
                                      </p:cBhvr>
                                    </p:animEffect>
                                    <p:set>
                                      <p:cBhvr>
                                        <p:cTn id="74" dur="1" fill="hold">
                                          <p:stCondLst>
                                            <p:cond delay="499"/>
                                          </p:stCondLst>
                                        </p:cTn>
                                        <p:tgtEl>
                                          <p:spTgt spid="141"/>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42"/>
                                        </p:tgtEl>
                                        <p:attrNameLst>
                                          <p:attrName>style.visibility</p:attrName>
                                        </p:attrNameLst>
                                      </p:cBhvr>
                                      <p:to>
                                        <p:strVal val="visible"/>
                                      </p:to>
                                    </p:set>
                                  </p:childTnLst>
                                </p:cTn>
                              </p:par>
                            </p:childTnLst>
                          </p:cTn>
                        </p:par>
                        <p:par>
                          <p:cTn id="77" fill="hold">
                            <p:stCondLst>
                              <p:cond delay="500"/>
                            </p:stCondLst>
                            <p:childTnLst>
                              <p:par>
                                <p:cTn id="78" presetID="6" presetClass="emph" presetSubtype="0" fill="hold" nodeType="afterEffect">
                                  <p:stCondLst>
                                    <p:cond delay="0"/>
                                  </p:stCondLst>
                                  <p:childTnLst>
                                    <p:animScale>
                                      <p:cBhvr>
                                        <p:cTn id="79" dur="4000" fill="hold"/>
                                        <p:tgtEl>
                                          <p:spTgt spid="1036"/>
                                        </p:tgtEl>
                                      </p:cBhvr>
                                      <p:by x="120000" y="120000"/>
                                    </p:animScale>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142"/>
                                        </p:tgtEl>
                                      </p:cBhvr>
                                    </p:animEffect>
                                    <p:set>
                                      <p:cBhvr>
                                        <p:cTn id="84" dur="1" fill="hold">
                                          <p:stCondLst>
                                            <p:cond delay="499"/>
                                          </p:stCondLst>
                                        </p:cTn>
                                        <p:tgtEl>
                                          <p:spTgt spid="142"/>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143"/>
                                        </p:tgtEl>
                                        <p:attrNameLst>
                                          <p:attrName>style.visibility</p:attrName>
                                        </p:attrNameLst>
                                      </p:cBhvr>
                                      <p:to>
                                        <p:strVal val="visible"/>
                                      </p:to>
                                    </p:set>
                                  </p:childTnLst>
                                </p:cTn>
                              </p:par>
                            </p:childTnLst>
                          </p:cTn>
                        </p:par>
                        <p:par>
                          <p:cTn id="87" fill="hold">
                            <p:stCondLst>
                              <p:cond delay="500"/>
                            </p:stCondLst>
                            <p:childTnLst>
                              <p:par>
                                <p:cTn id="88" presetID="6" presetClass="emph" presetSubtype="0" fill="hold" nodeType="afterEffect">
                                  <p:stCondLst>
                                    <p:cond delay="0"/>
                                  </p:stCondLst>
                                  <p:childTnLst>
                                    <p:animScale>
                                      <p:cBhvr>
                                        <p:cTn id="89" dur="4000" fill="hold"/>
                                        <p:tgtEl>
                                          <p:spTgt spid="1038"/>
                                        </p:tgtEl>
                                      </p:cBhvr>
                                      <p:by x="120000" y="120000"/>
                                    </p:animScale>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143"/>
                                        </p:tgtEl>
                                      </p:cBhvr>
                                    </p:animEffect>
                                    <p:set>
                                      <p:cBhvr>
                                        <p:cTn id="94" dur="1" fill="hold">
                                          <p:stCondLst>
                                            <p:cond delay="499"/>
                                          </p:stCondLst>
                                        </p:cTn>
                                        <p:tgtEl>
                                          <p:spTgt spid="143"/>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144"/>
                                        </p:tgtEl>
                                        <p:attrNameLst>
                                          <p:attrName>style.visibility</p:attrName>
                                        </p:attrNameLst>
                                      </p:cBhvr>
                                      <p:to>
                                        <p:strVal val="visible"/>
                                      </p:to>
                                    </p:set>
                                  </p:childTnLst>
                                </p:cTn>
                              </p:par>
                            </p:childTnLst>
                          </p:cTn>
                        </p:par>
                        <p:par>
                          <p:cTn id="97" fill="hold">
                            <p:stCondLst>
                              <p:cond delay="500"/>
                            </p:stCondLst>
                            <p:childTnLst>
                              <p:par>
                                <p:cTn id="98" presetID="6" presetClass="emph" presetSubtype="0" fill="hold" nodeType="afterEffect">
                                  <p:stCondLst>
                                    <p:cond delay="0"/>
                                  </p:stCondLst>
                                  <p:childTnLst>
                                    <p:animScale>
                                      <p:cBhvr>
                                        <p:cTn id="99" dur="4000" fill="hold"/>
                                        <p:tgtEl>
                                          <p:spTgt spid="14"/>
                                        </p:tgtEl>
                                      </p:cBhvr>
                                      <p:by x="120000" y="120000"/>
                                    </p:animScale>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144"/>
                                        </p:tgtEl>
                                      </p:cBhvr>
                                    </p:animEffect>
                                    <p:set>
                                      <p:cBhvr>
                                        <p:cTn id="104" dur="1" fill="hold">
                                          <p:stCondLst>
                                            <p:cond delay="499"/>
                                          </p:stCondLst>
                                        </p:cTn>
                                        <p:tgtEl>
                                          <p:spTgt spid="144"/>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145"/>
                                        </p:tgtEl>
                                        <p:attrNameLst>
                                          <p:attrName>style.visibility</p:attrName>
                                        </p:attrNameLst>
                                      </p:cBhvr>
                                      <p:to>
                                        <p:strVal val="visible"/>
                                      </p:to>
                                    </p:set>
                                  </p:childTnLst>
                                </p:cTn>
                              </p:par>
                            </p:childTnLst>
                          </p:cTn>
                        </p:par>
                        <p:par>
                          <p:cTn id="107" fill="hold">
                            <p:stCondLst>
                              <p:cond delay="500"/>
                            </p:stCondLst>
                            <p:childTnLst>
                              <p:par>
                                <p:cTn id="108" presetID="6" presetClass="emph" presetSubtype="0" fill="hold" nodeType="afterEffect">
                                  <p:stCondLst>
                                    <p:cond delay="0"/>
                                  </p:stCondLst>
                                  <p:childTnLst>
                                    <p:animScale>
                                      <p:cBhvr>
                                        <p:cTn id="109" dur="4000" fill="hold"/>
                                        <p:tgtEl>
                                          <p:spTgt spid="15"/>
                                        </p:tgtEl>
                                      </p:cBhvr>
                                      <p:by x="120000" y="120000"/>
                                    </p:animScale>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145"/>
                                        </p:tgtEl>
                                      </p:cBhvr>
                                    </p:animEffect>
                                    <p:set>
                                      <p:cBhvr>
                                        <p:cTn id="114" dur="1" fill="hold">
                                          <p:stCondLst>
                                            <p:cond delay="499"/>
                                          </p:stCondLst>
                                        </p:cTn>
                                        <p:tgtEl>
                                          <p:spTgt spid="145"/>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146"/>
                                        </p:tgtEl>
                                        <p:attrNameLst>
                                          <p:attrName>style.visibility</p:attrName>
                                        </p:attrNameLst>
                                      </p:cBhvr>
                                      <p:to>
                                        <p:strVal val="visible"/>
                                      </p:to>
                                    </p:set>
                                  </p:childTnLst>
                                </p:cTn>
                              </p:par>
                            </p:childTnLst>
                          </p:cTn>
                        </p:par>
                        <p:par>
                          <p:cTn id="117" fill="hold">
                            <p:stCondLst>
                              <p:cond delay="500"/>
                            </p:stCondLst>
                            <p:childTnLst>
                              <p:par>
                                <p:cTn id="118" presetID="6" presetClass="emph" presetSubtype="0" fill="hold" nodeType="afterEffect">
                                  <p:stCondLst>
                                    <p:cond delay="0"/>
                                  </p:stCondLst>
                                  <p:childTnLst>
                                    <p:animScale>
                                      <p:cBhvr>
                                        <p:cTn id="119" dur="4000" fill="hold"/>
                                        <p:tgtEl>
                                          <p:spTgt spid="17"/>
                                        </p:tgtEl>
                                      </p:cBhvr>
                                      <p:by x="120000" y="120000"/>
                                    </p:animScale>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grpId="1" nodeType="clickEffect">
                                  <p:stCondLst>
                                    <p:cond delay="0"/>
                                  </p:stCondLst>
                                  <p:childTnLst>
                                    <p:animEffect transition="out" filter="fade">
                                      <p:cBhvr>
                                        <p:cTn id="123" dur="500"/>
                                        <p:tgtEl>
                                          <p:spTgt spid="146"/>
                                        </p:tgtEl>
                                      </p:cBhvr>
                                    </p:animEffect>
                                    <p:set>
                                      <p:cBhvr>
                                        <p:cTn id="124" dur="1" fill="hold">
                                          <p:stCondLst>
                                            <p:cond delay="499"/>
                                          </p:stCondLst>
                                        </p:cTn>
                                        <p:tgtEl>
                                          <p:spTgt spid="146"/>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147"/>
                                        </p:tgtEl>
                                        <p:attrNameLst>
                                          <p:attrName>style.visibility</p:attrName>
                                        </p:attrNameLst>
                                      </p:cBhvr>
                                      <p:to>
                                        <p:strVal val="visible"/>
                                      </p:to>
                                    </p:set>
                                  </p:childTnLst>
                                </p:cTn>
                              </p:par>
                            </p:childTnLst>
                          </p:cTn>
                        </p:par>
                        <p:par>
                          <p:cTn id="127" fill="hold">
                            <p:stCondLst>
                              <p:cond delay="500"/>
                            </p:stCondLst>
                            <p:childTnLst>
                              <p:par>
                                <p:cTn id="128" presetID="6" presetClass="emph" presetSubtype="0" fill="hold" nodeType="afterEffect">
                                  <p:stCondLst>
                                    <p:cond delay="0"/>
                                  </p:stCondLst>
                                  <p:childTnLst>
                                    <p:animScale>
                                      <p:cBhvr>
                                        <p:cTn id="129" dur="4000" fill="hold"/>
                                        <p:tgtEl>
                                          <p:spTgt spid="19"/>
                                        </p:tgtEl>
                                      </p:cBhvr>
                                      <p:by x="120000" y="120000"/>
                                    </p:animScale>
                                  </p:childTnLst>
                                </p:cTn>
                              </p:par>
                            </p:childTnLst>
                          </p:cTn>
                        </p:par>
                      </p:childTnLst>
                    </p:cTn>
                  </p:par>
                  <p:par>
                    <p:cTn id="130" fill="hold">
                      <p:stCondLst>
                        <p:cond delay="indefinite"/>
                      </p:stCondLst>
                      <p:childTnLst>
                        <p:par>
                          <p:cTn id="131" fill="hold">
                            <p:stCondLst>
                              <p:cond delay="0"/>
                            </p:stCondLst>
                            <p:childTnLst>
                              <p:par>
                                <p:cTn id="132" presetID="10" presetClass="exit" presetSubtype="0" fill="hold" grpId="1" nodeType="clickEffect">
                                  <p:stCondLst>
                                    <p:cond delay="0"/>
                                  </p:stCondLst>
                                  <p:childTnLst>
                                    <p:animEffect transition="out" filter="fade">
                                      <p:cBhvr>
                                        <p:cTn id="133" dur="500"/>
                                        <p:tgtEl>
                                          <p:spTgt spid="147"/>
                                        </p:tgtEl>
                                      </p:cBhvr>
                                    </p:animEffect>
                                    <p:set>
                                      <p:cBhvr>
                                        <p:cTn id="134" dur="1" fill="hold">
                                          <p:stCondLst>
                                            <p:cond delay="499"/>
                                          </p:stCondLst>
                                        </p:cTn>
                                        <p:tgtEl>
                                          <p:spTgt spid="147"/>
                                        </p:tgtEl>
                                        <p:attrNameLst>
                                          <p:attrName>style.visibility</p:attrName>
                                        </p:attrNameLst>
                                      </p:cBhvr>
                                      <p:to>
                                        <p:strVal val="hidden"/>
                                      </p:to>
                                    </p:set>
                                  </p:childTnLst>
                                </p:cTn>
                              </p:par>
                              <p:par>
                                <p:cTn id="135" presetID="1" presetClass="entr" presetSubtype="0" fill="hold" grpId="0" nodeType="withEffect">
                                  <p:stCondLst>
                                    <p:cond delay="0"/>
                                  </p:stCondLst>
                                  <p:childTnLst>
                                    <p:set>
                                      <p:cBhvr>
                                        <p:cTn id="136" dur="1" fill="hold">
                                          <p:stCondLst>
                                            <p:cond delay="0"/>
                                          </p:stCondLst>
                                        </p:cTn>
                                        <p:tgtEl>
                                          <p:spTgt spid="149"/>
                                        </p:tgtEl>
                                        <p:attrNameLst>
                                          <p:attrName>style.visibility</p:attrName>
                                        </p:attrNameLst>
                                      </p:cBhvr>
                                      <p:to>
                                        <p:strVal val="visible"/>
                                      </p:to>
                                    </p:set>
                                  </p:childTnLst>
                                </p:cTn>
                              </p:par>
                            </p:childTnLst>
                          </p:cTn>
                        </p:par>
                        <p:par>
                          <p:cTn id="137" fill="hold">
                            <p:stCondLst>
                              <p:cond delay="500"/>
                            </p:stCondLst>
                            <p:childTnLst>
                              <p:par>
                                <p:cTn id="138" presetID="6" presetClass="emph" presetSubtype="0" fill="hold" nodeType="afterEffect">
                                  <p:stCondLst>
                                    <p:cond delay="0"/>
                                  </p:stCondLst>
                                  <p:childTnLst>
                                    <p:animScale>
                                      <p:cBhvr>
                                        <p:cTn id="139" dur="4000" fill="hold"/>
                                        <p:tgtEl>
                                          <p:spTgt spid="1048"/>
                                        </p:tgtEl>
                                      </p:cBhvr>
                                      <p:by x="120000" y="120000"/>
                                    </p:animScale>
                                  </p:childTnLst>
                                </p:cTn>
                              </p:par>
                            </p:childTnLst>
                          </p:cTn>
                        </p:par>
                      </p:childTnLst>
                    </p:cTn>
                  </p:par>
                  <p:par>
                    <p:cTn id="140" fill="hold">
                      <p:stCondLst>
                        <p:cond delay="indefinite"/>
                      </p:stCondLst>
                      <p:childTnLst>
                        <p:par>
                          <p:cTn id="141" fill="hold">
                            <p:stCondLst>
                              <p:cond delay="0"/>
                            </p:stCondLst>
                            <p:childTnLst>
                              <p:par>
                                <p:cTn id="142" presetID="10" presetClass="exit" presetSubtype="0" fill="hold" grpId="1" nodeType="clickEffect">
                                  <p:stCondLst>
                                    <p:cond delay="0"/>
                                  </p:stCondLst>
                                  <p:childTnLst>
                                    <p:animEffect transition="out" filter="fade">
                                      <p:cBhvr>
                                        <p:cTn id="143" dur="500"/>
                                        <p:tgtEl>
                                          <p:spTgt spid="149"/>
                                        </p:tgtEl>
                                      </p:cBhvr>
                                    </p:animEffect>
                                    <p:set>
                                      <p:cBhvr>
                                        <p:cTn id="144" dur="1" fill="hold">
                                          <p:stCondLst>
                                            <p:cond delay="499"/>
                                          </p:stCondLst>
                                        </p:cTn>
                                        <p:tgtEl>
                                          <p:spTgt spid="149"/>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148"/>
                                        </p:tgtEl>
                                        <p:attrNameLst>
                                          <p:attrName>style.visibility</p:attrName>
                                        </p:attrNameLst>
                                      </p:cBhvr>
                                      <p:to>
                                        <p:strVal val="visible"/>
                                      </p:to>
                                    </p:set>
                                  </p:childTnLst>
                                </p:cTn>
                              </p:par>
                            </p:childTnLst>
                          </p:cTn>
                        </p:par>
                        <p:par>
                          <p:cTn id="147" fill="hold">
                            <p:stCondLst>
                              <p:cond delay="500"/>
                            </p:stCondLst>
                            <p:childTnLst>
                              <p:par>
                                <p:cTn id="148" presetID="6" presetClass="emph" presetSubtype="0" fill="hold" grpId="0" nodeType="afterEffect">
                                  <p:stCondLst>
                                    <p:cond delay="0"/>
                                  </p:stCondLst>
                                  <p:childTnLst>
                                    <p:animScale>
                                      <p:cBhvr>
                                        <p:cTn id="149" dur="4000" fill="hold"/>
                                        <p:tgtEl>
                                          <p:spTgt spid="20"/>
                                        </p:tgtEl>
                                      </p:cBhvr>
                                      <p:by x="120000" y="120000"/>
                                    </p:animScale>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grpId="1" nodeType="clickEffect">
                                  <p:stCondLst>
                                    <p:cond delay="0"/>
                                  </p:stCondLst>
                                  <p:childTnLst>
                                    <p:animEffect transition="out" filter="fade">
                                      <p:cBhvr>
                                        <p:cTn id="153" dur="500"/>
                                        <p:tgtEl>
                                          <p:spTgt spid="148"/>
                                        </p:tgtEl>
                                      </p:cBhvr>
                                    </p:animEffect>
                                    <p:set>
                                      <p:cBhvr>
                                        <p:cTn id="154" dur="1" fill="hold">
                                          <p:stCondLst>
                                            <p:cond delay="499"/>
                                          </p:stCondLst>
                                        </p:cTn>
                                        <p:tgtEl>
                                          <p:spTgt spid="148"/>
                                        </p:tgtEl>
                                        <p:attrNameLst>
                                          <p:attrName>style.visibility</p:attrName>
                                        </p:attrNameLst>
                                      </p:cBhvr>
                                      <p:to>
                                        <p:strVal val="hidden"/>
                                      </p:to>
                                    </p:set>
                                  </p:childTnLst>
                                </p:cTn>
                              </p:par>
                              <p:par>
                                <p:cTn id="155" presetID="1" presetClass="entr" presetSubtype="0" fill="hold" grpId="0" nodeType="withEffect">
                                  <p:stCondLst>
                                    <p:cond delay="0"/>
                                  </p:stCondLst>
                                  <p:childTnLst>
                                    <p:set>
                                      <p:cBhvr>
                                        <p:cTn id="156" dur="1" fill="hold">
                                          <p:stCondLst>
                                            <p:cond delay="0"/>
                                          </p:stCondLst>
                                        </p:cTn>
                                        <p:tgtEl>
                                          <p:spTgt spid="150"/>
                                        </p:tgtEl>
                                        <p:attrNameLst>
                                          <p:attrName>style.visibility</p:attrName>
                                        </p:attrNameLst>
                                      </p:cBhvr>
                                      <p:to>
                                        <p:strVal val="visible"/>
                                      </p:to>
                                    </p:set>
                                  </p:childTnLst>
                                </p:cTn>
                              </p:par>
                            </p:childTnLst>
                          </p:cTn>
                        </p:par>
                        <p:par>
                          <p:cTn id="157" fill="hold">
                            <p:stCondLst>
                              <p:cond delay="500"/>
                            </p:stCondLst>
                            <p:childTnLst>
                              <p:par>
                                <p:cTn id="158" presetID="6" presetClass="emph" presetSubtype="0" fill="hold" nodeType="afterEffect">
                                  <p:stCondLst>
                                    <p:cond delay="0"/>
                                  </p:stCondLst>
                                  <p:childTnLst>
                                    <p:animScale>
                                      <p:cBhvr>
                                        <p:cTn id="159" dur="4000" fill="hold"/>
                                        <p:tgtEl>
                                          <p:spTgt spid="1050"/>
                                        </p:tgtEl>
                                      </p:cBhvr>
                                      <p:by x="150000" y="150000"/>
                                    </p:animScale>
                                  </p:childTnLst>
                                </p:cTn>
                              </p:par>
                            </p:childTnLst>
                          </p:cTn>
                        </p:par>
                      </p:childTnLst>
                    </p:cTn>
                  </p:par>
                  <p:par>
                    <p:cTn id="160" fill="hold">
                      <p:stCondLst>
                        <p:cond delay="indefinite"/>
                      </p:stCondLst>
                      <p:childTnLst>
                        <p:par>
                          <p:cTn id="161" fill="hold">
                            <p:stCondLst>
                              <p:cond delay="0"/>
                            </p:stCondLst>
                            <p:childTnLst>
                              <p:par>
                                <p:cTn id="162" presetID="10" presetClass="exit" presetSubtype="0" fill="hold" grpId="1" nodeType="clickEffect">
                                  <p:stCondLst>
                                    <p:cond delay="0"/>
                                  </p:stCondLst>
                                  <p:childTnLst>
                                    <p:animEffect transition="out" filter="fade">
                                      <p:cBhvr>
                                        <p:cTn id="163" dur="500"/>
                                        <p:tgtEl>
                                          <p:spTgt spid="150"/>
                                        </p:tgtEl>
                                      </p:cBhvr>
                                    </p:animEffect>
                                    <p:set>
                                      <p:cBhvr>
                                        <p:cTn id="164" dur="1" fill="hold">
                                          <p:stCondLst>
                                            <p:cond delay="499"/>
                                          </p:stCondLst>
                                        </p:cTn>
                                        <p:tgtEl>
                                          <p:spTgt spid="1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1" grpId="1" animBg="1"/>
      <p:bldP spid="143" grpId="0" animBg="1"/>
      <p:bldP spid="143" grpId="1" animBg="1"/>
      <p:bldP spid="144" grpId="0" animBg="1"/>
      <p:bldP spid="144" grpId="1" animBg="1"/>
      <p:bldP spid="146" grpId="0" animBg="1"/>
      <p:bldP spid="146" grpId="1" animBg="1"/>
      <p:bldP spid="148" grpId="0" animBg="1"/>
      <p:bldP spid="148" grpId="1" animBg="1"/>
      <p:bldP spid="149" grpId="0" animBg="1"/>
      <p:bldP spid="149" grpId="1" animBg="1"/>
      <p:bldP spid="150" grpId="0" animBg="1"/>
      <p:bldP spid="150" grpId="1" animBg="1"/>
      <p:bldP spid="20" grpId="0" animBg="1"/>
      <p:bldP spid="66" grpId="0" animBg="1"/>
      <p:bldP spid="99" grpId="0" animBg="1"/>
      <p:bldP spid="99" grpId="1" animBg="1"/>
      <p:bldP spid="101" grpId="0" animBg="1"/>
      <p:bldP spid="101" grpId="1" animBg="1"/>
      <p:bldP spid="130" grpId="0" animBg="1"/>
      <p:bldP spid="130" grpId="1" animBg="1"/>
      <p:bldP spid="141" grpId="0" animBg="1"/>
      <p:bldP spid="141" grpId="1" animBg="1"/>
      <p:bldP spid="145" grpId="0" animBg="1"/>
      <p:bldP spid="145" grpId="1" animBg="1"/>
      <p:bldP spid="147" grpId="0" animBg="1"/>
      <p:bldP spid="147" grpId="1" animBg="1"/>
      <p:bldP spid="142" grpId="0" animBg="1"/>
      <p:bldP spid="142" grpId="1" animBg="1"/>
      <p:bldP spid="98" grpId="0" animBg="1"/>
      <p:bldP spid="98" grpId="1" animBg="1"/>
      <p:bldP spid="100" grpId="0" animBg="1"/>
      <p:bldP spid="10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smtClean="0">
                <a:solidFill>
                  <a:prstClr val="white"/>
                </a:solidFill>
                <a:latin typeface="Times New Roman" panose="02020603050405020304" pitchFamily="18" charset="0"/>
                <a:cs typeface="Times New Roman" panose="02020603050405020304" pitchFamily="18" charset="0"/>
              </a:rPr>
              <a:t>Tests et Résultats</a:t>
            </a:r>
            <a:endParaRPr lang="fr-FR" b="1" dirty="0">
              <a:solidFill>
                <a:prstClr val="white"/>
              </a:solidFill>
              <a:latin typeface="Times New Roman" panose="02020603050405020304" pitchFamily="18" charset="0"/>
              <a:cs typeface="Times New Roman" panose="02020603050405020304" pitchFamily="18" charset="0"/>
            </a:endParaRP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88024" y="111260"/>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MEPA – Plateforme – Tests et résultats</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18</a:t>
              </a:r>
              <a:endParaRPr lang="en-US" sz="1600" dirty="0">
                <a:solidFill>
                  <a:schemeClr val="bg1"/>
                </a:solidFill>
              </a:endParaRPr>
            </a:p>
          </p:txBody>
        </p:sp>
      </p:grpSp>
      <p:grpSp>
        <p:nvGrpSpPr>
          <p:cNvPr id="30" name="Groupe 29"/>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4" name="Rectangle 33"/>
            <p:cNvSpPr/>
            <p:nvPr/>
          </p:nvSpPr>
          <p:spPr>
            <a:xfrm>
              <a:off x="6528645"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Conception</a:t>
              </a:r>
              <a:endParaRPr lang="fr-FR" sz="1400" dirty="0"/>
            </a:p>
          </p:txBody>
        </p:sp>
        <p:sp>
          <p:nvSpPr>
            <p:cNvPr id="36" name="Rectangle 35"/>
            <p:cNvSpPr/>
            <p:nvPr/>
          </p:nvSpPr>
          <p:spPr>
            <a:xfrm>
              <a:off x="8040216"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Tests - Résultats</a:t>
              </a:r>
              <a:endParaRPr lang="fr-FR" sz="1400" dirty="0"/>
            </a:p>
          </p:txBody>
        </p:sp>
      </p:grpSp>
      <p:sp>
        <p:nvSpPr>
          <p:cNvPr id="8" name="ZoneTexte 7"/>
          <p:cNvSpPr txBox="1"/>
          <p:nvPr/>
        </p:nvSpPr>
        <p:spPr>
          <a:xfrm>
            <a:off x="590200" y="1987807"/>
            <a:ext cx="1473352" cy="369332"/>
          </a:xfrm>
          <a:prstGeom prst="rect">
            <a:avLst/>
          </a:prstGeom>
          <a:noFill/>
        </p:spPr>
        <p:txBody>
          <a:bodyPr wrap="square" rtlCol="0">
            <a:spAutoFit/>
          </a:bodyPr>
          <a:lstStyle/>
          <a:p>
            <a:endParaRPr lang="fr-FR" dirty="0"/>
          </a:p>
        </p:txBody>
      </p:sp>
      <p:sp>
        <p:nvSpPr>
          <p:cNvPr id="16" name="Rectangle 15"/>
          <p:cNvSpPr/>
          <p:nvPr/>
        </p:nvSpPr>
        <p:spPr>
          <a:xfrm>
            <a:off x="1937390" y="1163355"/>
            <a:ext cx="3373552" cy="400110"/>
          </a:xfrm>
          <a:prstGeom prst="rect">
            <a:avLst/>
          </a:prstGeom>
        </p:spPr>
        <p:txBody>
          <a:bodyPr wrap="none">
            <a:spAutoFit/>
          </a:bodyPr>
          <a:lstStyle/>
          <a:p>
            <a:pPr marL="285750" indent="-285750">
              <a:buFont typeface="Wingdings" panose="05000000000000000000" pitchFamily="2" charset="2"/>
              <a:buChar char="ü"/>
            </a:pPr>
            <a:r>
              <a:rPr lang="fr-FR" sz="2000" dirty="0"/>
              <a:t>Évaluation du Modèle LSTM</a:t>
            </a:r>
          </a:p>
        </p:txBody>
      </p:sp>
      <p:sp>
        <p:nvSpPr>
          <p:cNvPr id="81" name="Rectangle 80"/>
          <p:cNvSpPr/>
          <p:nvPr/>
        </p:nvSpPr>
        <p:spPr>
          <a:xfrm>
            <a:off x="1960956" y="5477162"/>
            <a:ext cx="8550289" cy="400110"/>
          </a:xfrm>
          <a:prstGeom prst="rect">
            <a:avLst/>
          </a:prstGeom>
        </p:spPr>
        <p:txBody>
          <a:bodyPr wrap="none">
            <a:spAutoFit/>
          </a:bodyPr>
          <a:lstStyle/>
          <a:p>
            <a:pPr marL="285750" indent="-285750">
              <a:buFont typeface="Wingdings" panose="05000000000000000000" pitchFamily="2" charset="2"/>
              <a:buChar char="ü"/>
            </a:pPr>
            <a:r>
              <a:rPr lang="fr-FR" sz="2000" dirty="0"/>
              <a:t>Évaluation de l’approche de Mise à l’ Échelle Automatique et Prédictive MEAP</a:t>
            </a:r>
          </a:p>
        </p:txBody>
      </p:sp>
      <p:sp>
        <p:nvSpPr>
          <p:cNvPr id="82" name="Rectangle 81"/>
          <p:cNvSpPr/>
          <p:nvPr/>
        </p:nvSpPr>
        <p:spPr>
          <a:xfrm>
            <a:off x="2308020" y="1556792"/>
            <a:ext cx="7765139" cy="400110"/>
          </a:xfrm>
          <a:prstGeom prst="rect">
            <a:avLst/>
          </a:prstGeom>
        </p:spPr>
        <p:txBody>
          <a:bodyPr wrap="none">
            <a:spAutoFit/>
          </a:bodyPr>
          <a:lstStyle/>
          <a:p>
            <a:pPr marL="342900" indent="-342900">
              <a:buFont typeface="Wingdings" panose="05000000000000000000" pitchFamily="2" charset="2"/>
              <a:buChar char="Ø"/>
            </a:pPr>
            <a:r>
              <a:rPr lang="fr-FR" sz="2000" dirty="0" smtClean="0"/>
              <a:t>Fonction d’évaluation de prédiction: Root Mean Squaret Error (RMSE)</a:t>
            </a:r>
            <a:endParaRPr lang="fr-FR" sz="2000" dirty="0"/>
          </a:p>
        </p:txBody>
      </p:sp>
      <mc:AlternateContent xmlns:mc="http://schemas.openxmlformats.org/markup-compatibility/2006">
        <mc:Choice xmlns="" xmlns:a14="http://schemas.microsoft.com/office/drawing/2010/main" Requires="a14">
          <p:sp>
            <p:nvSpPr>
              <p:cNvPr id="83" name="Rectangle 82"/>
              <p:cNvSpPr/>
              <p:nvPr/>
            </p:nvSpPr>
            <p:spPr>
              <a:xfrm>
                <a:off x="2567608" y="2956882"/>
                <a:ext cx="2924968" cy="369332"/>
              </a:xfrm>
              <a:prstGeom prst="rect">
                <a:avLst/>
              </a:prstGeom>
            </p:spPr>
            <p:txBody>
              <a:bodyPr wrap="none">
                <a:spAutoFit/>
              </a:bodyPr>
              <a:lstStyle/>
              <a:p>
                <a:pPr marL="342900" indent="-342900">
                  <a:buFont typeface="Wingdings" panose="05000000000000000000" pitchFamily="2" charset="2"/>
                  <a:buChar char="v"/>
                </a:pPr>
                <a:r>
                  <a:rPr lang="fr-FR" dirty="0" smtClean="0"/>
                  <a:t>RMSE Globale (</a:t>
                </a:r>
                <a14:m>
                  <m:oMath xmlns:m="http://schemas.openxmlformats.org/officeDocument/2006/math">
                    <m:r>
                      <a:rPr lang="fr-FR" b="0" i="1" smtClean="0">
                        <a:latin typeface="Cambria Math" panose="02040503050406030204" pitchFamily="18" charset="0"/>
                      </a:rPr>
                      <m:t>𝑛</m:t>
                    </m:r>
                    <m:r>
                      <a:rPr lang="fr-FR" b="0" i="1" smtClean="0">
                        <a:latin typeface="Cambria Math" panose="02040503050406030204" pitchFamily="18" charset="0"/>
                      </a:rPr>
                      <m:t>=</m:t>
                    </m:r>
                    <m:r>
                      <a:rPr lang="fr-FR" b="0" i="1" smtClean="0">
                        <a:latin typeface="Cambria Math" panose="02040503050406030204" pitchFamily="18" charset="0"/>
                      </a:rPr>
                      <m:t>100</m:t>
                    </m:r>
                  </m:oMath>
                </a14:m>
                <a:r>
                  <a:rPr lang="fr-FR" dirty="0" smtClean="0"/>
                  <a:t>):</a:t>
                </a:r>
                <a:endParaRPr lang="fr-FR" dirty="0"/>
              </a:p>
            </p:txBody>
          </p:sp>
        </mc:Choice>
        <mc:Fallback>
          <p:sp>
            <p:nvSpPr>
              <p:cNvPr id="83" name="Rectangle 82"/>
              <p:cNvSpPr>
                <a:spLocks noRot="1" noChangeAspect="1" noMove="1" noResize="1" noEditPoints="1" noAdjustHandles="1" noChangeArrowheads="1" noChangeShapeType="1" noTextEdit="1"/>
              </p:cNvSpPr>
              <p:nvPr/>
            </p:nvSpPr>
            <p:spPr>
              <a:xfrm>
                <a:off x="2567608" y="2956882"/>
                <a:ext cx="2924968" cy="369332"/>
              </a:xfrm>
              <a:prstGeom prst="rect">
                <a:avLst/>
              </a:prstGeom>
              <a:blipFill>
                <a:blip r:embed="rId5"/>
                <a:stretch>
                  <a:fillRect l="-1250" t="-8197" r="-1042" b="-24590"/>
                </a:stretch>
              </a:blipFill>
            </p:spPr>
            <p:txBody>
              <a:bodyPr/>
              <a:lstStyle/>
              <a:p>
                <a:r>
                  <a:rPr lang="fr-FR">
                    <a:noFill/>
                  </a:rPr>
                  <a:t> </a:t>
                </a:r>
              </a:p>
            </p:txBody>
          </p:sp>
        </mc:Fallback>
      </mc:AlternateContent>
      <p:sp>
        <p:nvSpPr>
          <p:cNvPr id="84" name="Rectangle 83"/>
          <p:cNvSpPr/>
          <p:nvPr/>
        </p:nvSpPr>
        <p:spPr>
          <a:xfrm>
            <a:off x="2552918" y="4365104"/>
            <a:ext cx="4598503" cy="369332"/>
          </a:xfrm>
          <a:prstGeom prst="rect">
            <a:avLst/>
          </a:prstGeom>
        </p:spPr>
        <p:txBody>
          <a:bodyPr wrap="none">
            <a:spAutoFit/>
          </a:bodyPr>
          <a:lstStyle/>
          <a:p>
            <a:pPr marL="342900" indent="-342900">
              <a:buFont typeface="Wingdings" panose="05000000000000000000" pitchFamily="2" charset="2"/>
              <a:buChar char="v"/>
            </a:pPr>
            <a:r>
              <a:rPr lang="fr-FR" dirty="0" smtClean="0"/>
              <a:t>RMSE Par Période « j » : (TimeStep = 10) </a:t>
            </a:r>
            <a:r>
              <a:rPr lang="fr-FR" dirty="0" smtClean="0">
                <a:sym typeface="Wingdings" panose="05000000000000000000" pitchFamily="2" charset="2"/>
              </a:rPr>
              <a:t></a:t>
            </a:r>
            <a:endParaRPr lang="fr-FR" dirty="0"/>
          </a:p>
        </p:txBody>
      </p:sp>
      <mc:AlternateContent xmlns:mc="http://schemas.openxmlformats.org/markup-compatibility/2006">
        <mc:Choice xmlns="" xmlns:a14="http://schemas.microsoft.com/office/drawing/2010/main" Requires="a14">
          <p:sp>
            <p:nvSpPr>
              <p:cNvPr id="85" name="Rectangle 84"/>
              <p:cNvSpPr/>
              <p:nvPr/>
            </p:nvSpPr>
            <p:spPr>
              <a:xfrm>
                <a:off x="2999656" y="1844824"/>
                <a:ext cx="4320480" cy="11699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𝑅𝑀𝑆𝐸</m:t>
                      </m:r>
                      <m:r>
                        <a:rPr lang="fr-FR" b="0" i="1" smtClean="0">
                          <a:latin typeface="Cambria Math" panose="02040503050406030204" pitchFamily="18" charset="0"/>
                        </a:rPr>
                        <m:t>= </m:t>
                      </m:r>
                      <m:rad>
                        <m:radPr>
                          <m:degHide m:val="on"/>
                          <m:ctrlPr>
                            <a:rPr lang="fr-FR" b="0" i="1" smtClean="0">
                              <a:latin typeface="Cambria Math" panose="02040503050406030204" pitchFamily="18" charset="0"/>
                            </a:rPr>
                          </m:ctrlPr>
                        </m:radPr>
                        <m:deg/>
                        <m:e>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1</m:t>
                              </m:r>
                            </m:sub>
                            <m:sup>
                              <m:r>
                                <a:rPr lang="fr-FR" b="0" i="1" smtClean="0">
                                  <a:latin typeface="Cambria Math" panose="02040503050406030204" pitchFamily="18" charset="0"/>
                                </a:rPr>
                                <m:t>𝑛</m:t>
                              </m:r>
                            </m:sup>
                            <m:e>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m:t>
                                      </m:r>
                                      <m:sSub>
                                        <m:sSubPr>
                                          <m:ctrlPr>
                                            <a:rPr lang="fr-FR" i="1">
                                              <a:latin typeface="Cambria Math" panose="02040503050406030204" pitchFamily="18" charset="0"/>
                                            </a:rPr>
                                          </m:ctrlPr>
                                        </m:sSubPr>
                                        <m:e>
                                          <m:acc>
                                            <m:accPr>
                                              <m:chr m:val="̅"/>
                                              <m:ctrlPr>
                                                <a:rPr lang="fr-FR" b="0" i="1" smtClean="0">
                                                  <a:latin typeface="Cambria Math" panose="02040503050406030204" pitchFamily="18" charset="0"/>
                                                </a:rPr>
                                              </m:ctrlPr>
                                            </m:accPr>
                                            <m:e>
                                              <m:r>
                                                <a:rPr lang="fr-FR" b="0" i="1" smtClean="0">
                                                  <a:latin typeface="Cambria Math" panose="02040503050406030204" pitchFamily="18" charset="0"/>
                                                </a:rPr>
                                                <m:t>𝑦</m:t>
                                              </m:r>
                                            </m:e>
                                          </m:acc>
                                        </m:e>
                                        <m:sub>
                                          <m:r>
                                            <a:rPr lang="fr-FR" i="1">
                                              <a:latin typeface="Cambria Math" panose="02040503050406030204" pitchFamily="18" charset="0"/>
                                            </a:rPr>
                                            <m:t>𝑖</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𝑖</m:t>
                                          </m:r>
                                        </m:sub>
                                      </m:sSub>
                                      <m:r>
                                        <a:rPr lang="fr-FR" b="0" i="1" smtClean="0">
                                          <a:latin typeface="Cambria Math" panose="02040503050406030204" pitchFamily="18" charset="0"/>
                                        </a:rPr>
                                        <m:t>)</m:t>
                                      </m:r>
                                    </m:e>
                                    <m:sup>
                                      <m:r>
                                        <a:rPr lang="fr-FR" b="0" i="1" smtClean="0">
                                          <a:latin typeface="Cambria Math" panose="02040503050406030204" pitchFamily="18" charset="0"/>
                                        </a:rPr>
                                        <m:t>2</m:t>
                                      </m:r>
                                    </m:sup>
                                  </m:sSup>
                                </m:num>
                                <m:den>
                                  <m:r>
                                    <a:rPr lang="fr-FR" b="0" i="1" smtClean="0">
                                      <a:latin typeface="Cambria Math" panose="02040503050406030204" pitchFamily="18" charset="0"/>
                                    </a:rPr>
                                    <m:t>𝑛</m:t>
                                  </m:r>
                                </m:den>
                              </m:f>
                            </m:e>
                          </m:nary>
                        </m:e>
                      </m:rad>
                    </m:oMath>
                  </m:oMathPara>
                </a14:m>
                <a:endParaRPr lang="fr-FR" dirty="0"/>
              </a:p>
            </p:txBody>
          </p:sp>
        </mc:Choice>
        <mc:Fallback>
          <p:sp>
            <p:nvSpPr>
              <p:cNvPr id="85" name="Rectangle 84"/>
              <p:cNvSpPr>
                <a:spLocks noRot="1" noChangeAspect="1" noMove="1" noResize="1" noEditPoints="1" noAdjustHandles="1" noChangeArrowheads="1" noChangeShapeType="1" noTextEdit="1"/>
              </p:cNvSpPr>
              <p:nvPr/>
            </p:nvSpPr>
            <p:spPr>
              <a:xfrm>
                <a:off x="2999656" y="1844824"/>
                <a:ext cx="4320480" cy="1169936"/>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graphicFrame>
            <p:nvGraphicFramePr>
              <p:cNvPr id="18" name="Tableau 17"/>
              <p:cNvGraphicFramePr>
                <a:graphicFrameLocks noGrp="1"/>
              </p:cNvGraphicFramePr>
              <p:nvPr>
                <p:extLst>
                  <p:ext uri="{D42A27DB-BD31-4B8C-83A1-F6EECF244321}">
                    <p14:modId xmlns:p14="http://schemas.microsoft.com/office/powerpoint/2010/main" val="4013514033"/>
                  </p:ext>
                </p:extLst>
              </p:nvPr>
            </p:nvGraphicFramePr>
            <p:xfrm>
              <a:off x="3307908" y="3495628"/>
              <a:ext cx="7396605" cy="304800"/>
            </p:xfrm>
            <a:graphic>
              <a:graphicData uri="http://schemas.openxmlformats.org/drawingml/2006/table">
                <a:tbl>
                  <a:tblPr firstRow="1" bandRow="1">
                    <a:tableStyleId>{616DA210-FB5B-4158-B5E0-FEB733F419BA}</a:tableStyleId>
                  </a:tblPr>
                  <a:tblGrid>
                    <a:gridCol w="1223041">
                      <a:extLst>
                        <a:ext uri="{9D8B030D-6E8A-4147-A177-3AD203B41FA5}">
                          <a16:colId xmlns:a16="http://schemas.microsoft.com/office/drawing/2014/main" val="1250891642"/>
                        </a:ext>
                      </a:extLst>
                    </a:gridCol>
                    <a:gridCol w="1176052">
                      <a:extLst>
                        <a:ext uri="{9D8B030D-6E8A-4147-A177-3AD203B41FA5}">
                          <a16:colId xmlns:a16="http://schemas.microsoft.com/office/drawing/2014/main" val="3103889251"/>
                        </a:ext>
                      </a:extLst>
                    </a:gridCol>
                    <a:gridCol w="3854836">
                      <a:extLst>
                        <a:ext uri="{9D8B030D-6E8A-4147-A177-3AD203B41FA5}">
                          <a16:colId xmlns:a16="http://schemas.microsoft.com/office/drawing/2014/main" val="1921308318"/>
                        </a:ext>
                      </a:extLst>
                    </a:gridCol>
                    <a:gridCol w="1142676">
                      <a:extLst>
                        <a:ext uri="{9D8B030D-6E8A-4147-A177-3AD203B41FA5}">
                          <a16:colId xmlns:a16="http://schemas.microsoft.com/office/drawing/2014/main" val="1170108020"/>
                        </a:ext>
                      </a:extLst>
                    </a:gridCol>
                  </a:tblGrid>
                  <a:tr h="199142">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a:latin typeface="Cambria Math" panose="02040503050406030204" pitchFamily="18" charset="0"/>
                                      </a:rPr>
                                      <m:t>𝑦</m:t>
                                    </m:r>
                                  </m:e>
                                  <m:sub>
                                    <m:r>
                                      <a:rPr lang="fr-FR" sz="1400" smtClean="0">
                                        <a:latin typeface="Cambria Math" panose="02040503050406030204" pitchFamily="18" charset="0"/>
                                      </a:rPr>
                                      <m:t>𝟏</m:t>
                                    </m:r>
                                  </m:sub>
                                </m:sSub>
                              </m:oMath>
                            </m:oMathPara>
                          </a14:m>
                          <a:endParaRPr lang="fr-FR"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a:latin typeface="Cambria Math" panose="02040503050406030204" pitchFamily="18" charset="0"/>
                                      </a:rPr>
                                      <m:t>𝑦</m:t>
                                    </m:r>
                                  </m:e>
                                  <m:sub>
                                    <m:r>
                                      <a:rPr lang="fr-FR" sz="1400" smtClean="0">
                                        <a:latin typeface="Cambria Math" panose="02040503050406030204" pitchFamily="18" charset="0"/>
                                      </a:rPr>
                                      <m:t>𝟐</m:t>
                                    </m:r>
                                  </m:sub>
                                </m:sSub>
                              </m:oMath>
                            </m:oMathPara>
                          </a14:m>
                          <a:endParaRPr lang="fr-FR" sz="1400" dirty="0"/>
                        </a:p>
                      </a:txBody>
                      <a:tcPr/>
                    </a:tc>
                    <a:tc>
                      <a:txBody>
                        <a:bodyPr/>
                        <a:lstStyle/>
                        <a:p>
                          <a:pPr algn="ctr"/>
                          <a:r>
                            <a:rPr lang="fr-FR" sz="1400" dirty="0" smtClean="0"/>
                            <a:t>. . .</a:t>
                          </a:r>
                          <a:endParaRPr lang="fr-FR"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a:latin typeface="Cambria Math" panose="02040503050406030204" pitchFamily="18" charset="0"/>
                                      </a:rPr>
                                      <m:t>𝑦</m:t>
                                    </m:r>
                                  </m:e>
                                  <m:sub>
                                    <m:r>
                                      <a:rPr lang="fr-FR" sz="1400" smtClean="0">
                                        <a:latin typeface="Cambria Math" panose="02040503050406030204" pitchFamily="18" charset="0"/>
                                      </a:rPr>
                                      <m:t>𝟏𝟎𝟎</m:t>
                                    </m:r>
                                  </m:sub>
                                </m:sSub>
                              </m:oMath>
                            </m:oMathPara>
                          </a14:m>
                          <a:endParaRPr lang="fr-FR" sz="1400" dirty="0"/>
                        </a:p>
                      </a:txBody>
                      <a:tcPr/>
                    </a:tc>
                    <a:extLst>
                      <a:ext uri="{0D108BD9-81ED-4DB2-BD59-A6C34878D82A}">
                        <a16:rowId xmlns:a16="http://schemas.microsoft.com/office/drawing/2014/main" val="982777516"/>
                      </a:ext>
                    </a:extLst>
                  </a:tr>
                </a:tbl>
              </a:graphicData>
            </a:graphic>
          </p:graphicFrame>
        </mc:Choice>
        <mc:Fallback>
          <p:graphicFrame>
            <p:nvGraphicFramePr>
              <p:cNvPr id="18" name="Tableau 17"/>
              <p:cNvGraphicFramePr>
                <a:graphicFrameLocks noGrp="1"/>
              </p:cNvGraphicFramePr>
              <p:nvPr>
                <p:extLst>
                  <p:ext uri="{D42A27DB-BD31-4B8C-83A1-F6EECF244321}">
                    <p14:modId xmlns:a14="http://schemas.microsoft.com/office/drawing/2010/main" xmlns="" xmlns:p14="http://schemas.microsoft.com/office/powerpoint/2010/main" val="4013514033"/>
                  </p:ext>
                </p:extLst>
              </p:nvPr>
            </p:nvGraphicFramePr>
            <p:xfrm>
              <a:off x="3307908" y="3495628"/>
              <a:ext cx="7396605" cy="304800"/>
            </p:xfrm>
            <a:graphic>
              <a:graphicData uri="http://schemas.openxmlformats.org/drawingml/2006/table">
                <a:tbl>
                  <a:tblPr firstRow="1" bandRow="1">
                    <a:tableStyleId>{616DA210-FB5B-4158-B5E0-FEB733F419BA}</a:tableStyleId>
                  </a:tblPr>
                  <a:tblGrid>
                    <a:gridCol w="1223041">
                      <a:extLst>
                        <a:ext uri="{9D8B030D-6E8A-4147-A177-3AD203B41FA5}">
                          <a16:colId xmlns:a14="http://schemas.microsoft.com/office/drawing/2010/main" xmlns="" xmlns:a16="http://schemas.microsoft.com/office/drawing/2014/main" val="1250891642"/>
                        </a:ext>
                      </a:extLst>
                    </a:gridCol>
                    <a:gridCol w="1176052">
                      <a:extLst>
                        <a:ext uri="{9D8B030D-6E8A-4147-A177-3AD203B41FA5}">
                          <a16:colId xmlns:a14="http://schemas.microsoft.com/office/drawing/2010/main" xmlns="" xmlns:a16="http://schemas.microsoft.com/office/drawing/2014/main" val="3103889251"/>
                        </a:ext>
                      </a:extLst>
                    </a:gridCol>
                    <a:gridCol w="3854836">
                      <a:extLst>
                        <a:ext uri="{9D8B030D-6E8A-4147-A177-3AD203B41FA5}">
                          <a16:colId xmlns:a14="http://schemas.microsoft.com/office/drawing/2010/main" xmlns="" xmlns:a16="http://schemas.microsoft.com/office/drawing/2014/main" val="1921308318"/>
                        </a:ext>
                      </a:extLst>
                    </a:gridCol>
                    <a:gridCol w="1142676">
                      <a:extLst>
                        <a:ext uri="{9D8B030D-6E8A-4147-A177-3AD203B41FA5}">
                          <a16:colId xmlns:a14="http://schemas.microsoft.com/office/drawing/2010/main" xmlns="" xmlns:a16="http://schemas.microsoft.com/office/drawing/2014/main" val="1170108020"/>
                        </a:ext>
                      </a:extLst>
                    </a:gridCol>
                  </a:tblGrid>
                  <a:tr h="304800">
                    <a:tc>
                      <a:txBody>
                        <a:bodyPr/>
                        <a:lstStyle/>
                        <a:p>
                          <a:endParaRPr lang="fr-FR"/>
                        </a:p>
                      </a:txBody>
                      <a:tcPr>
                        <a:blipFill>
                          <a:blip r:embed="rId7"/>
                          <a:stretch>
                            <a:fillRect l="-498" t="-1961" r="-505970" b="-19608"/>
                          </a:stretch>
                        </a:blipFill>
                      </a:tcPr>
                    </a:tc>
                    <a:tc>
                      <a:txBody>
                        <a:bodyPr/>
                        <a:lstStyle/>
                        <a:p>
                          <a:endParaRPr lang="fr-FR"/>
                        </a:p>
                      </a:txBody>
                      <a:tcPr>
                        <a:blipFill>
                          <a:blip r:embed="rId7"/>
                          <a:stretch>
                            <a:fillRect l="-104663" t="-1961" r="-426943" b="-19608"/>
                          </a:stretch>
                        </a:blipFill>
                      </a:tcPr>
                    </a:tc>
                    <a:tc>
                      <a:txBody>
                        <a:bodyPr/>
                        <a:lstStyle/>
                        <a:p>
                          <a:pPr algn="ctr"/>
                          <a:r>
                            <a:rPr lang="fr-FR" sz="1400" dirty="0" smtClean="0"/>
                            <a:t>. . .</a:t>
                          </a:r>
                          <a:endParaRPr lang="fr-FR" sz="1400" dirty="0"/>
                        </a:p>
                      </a:txBody>
                      <a:tcPr/>
                    </a:tc>
                    <a:tc>
                      <a:txBody>
                        <a:bodyPr/>
                        <a:lstStyle/>
                        <a:p>
                          <a:endParaRPr lang="fr-FR"/>
                        </a:p>
                      </a:txBody>
                      <a:tcPr>
                        <a:blipFill>
                          <a:blip r:embed="rId7"/>
                          <a:stretch>
                            <a:fillRect l="-546277" t="-1961" r="-2128" b="-19608"/>
                          </a:stretch>
                        </a:blipFill>
                      </a:tcPr>
                    </a:tc>
                    <a:extLst>
                      <a:ext uri="{0D108BD9-81ED-4DB2-BD59-A6C34878D82A}">
                        <a16:rowId xmlns:a14="http://schemas.microsoft.com/office/drawing/2010/main" xmlns="" xmlns:a16="http://schemas.microsoft.com/office/drawing/2014/main" val="982777516"/>
                      </a:ext>
                    </a:extLst>
                  </a:tr>
                </a:tbl>
              </a:graphicData>
            </a:graphic>
          </p:graphicFrame>
        </mc:Fallback>
      </mc:AlternateContent>
      <mc:AlternateContent xmlns:mc="http://schemas.openxmlformats.org/markup-compatibility/2006">
        <mc:Choice xmlns="" xmlns:a14="http://schemas.microsoft.com/office/drawing/2010/main" Requires="a14">
          <p:graphicFrame>
            <p:nvGraphicFramePr>
              <p:cNvPr id="88" name="Tableau 87"/>
              <p:cNvGraphicFramePr>
                <a:graphicFrameLocks noGrp="1"/>
              </p:cNvGraphicFramePr>
              <p:nvPr>
                <p:extLst>
                  <p:ext uri="{D42A27DB-BD31-4B8C-83A1-F6EECF244321}">
                    <p14:modId xmlns:p14="http://schemas.microsoft.com/office/powerpoint/2010/main" val="3015049921"/>
                  </p:ext>
                </p:extLst>
              </p:nvPr>
            </p:nvGraphicFramePr>
            <p:xfrm>
              <a:off x="3307908" y="3916288"/>
              <a:ext cx="7396605" cy="304800"/>
            </p:xfrm>
            <a:graphic>
              <a:graphicData uri="http://schemas.openxmlformats.org/drawingml/2006/table">
                <a:tbl>
                  <a:tblPr firstRow="1" bandRow="1">
                    <a:tableStyleId>{8799B23B-EC83-4686-B30A-512413B5E67A}</a:tableStyleId>
                  </a:tblPr>
                  <a:tblGrid>
                    <a:gridCol w="1223041">
                      <a:extLst>
                        <a:ext uri="{9D8B030D-6E8A-4147-A177-3AD203B41FA5}">
                          <a16:colId xmlns:a16="http://schemas.microsoft.com/office/drawing/2014/main" val="1250891642"/>
                        </a:ext>
                      </a:extLst>
                    </a:gridCol>
                    <a:gridCol w="1176052">
                      <a:extLst>
                        <a:ext uri="{9D8B030D-6E8A-4147-A177-3AD203B41FA5}">
                          <a16:colId xmlns:a16="http://schemas.microsoft.com/office/drawing/2014/main" val="3103889251"/>
                        </a:ext>
                      </a:extLst>
                    </a:gridCol>
                    <a:gridCol w="3854836">
                      <a:extLst>
                        <a:ext uri="{9D8B030D-6E8A-4147-A177-3AD203B41FA5}">
                          <a16:colId xmlns:a16="http://schemas.microsoft.com/office/drawing/2014/main" val="1921308318"/>
                        </a:ext>
                      </a:extLst>
                    </a:gridCol>
                    <a:gridCol w="1142676">
                      <a:extLst>
                        <a:ext uri="{9D8B030D-6E8A-4147-A177-3AD203B41FA5}">
                          <a16:colId xmlns:a16="http://schemas.microsoft.com/office/drawing/2014/main" val="1170108020"/>
                        </a:ext>
                      </a:extLst>
                    </a:gridCol>
                  </a:tblGrid>
                  <a:tr h="199142">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acc>
                                      <m:accPr>
                                        <m:chr m:val="̅"/>
                                        <m:ctrlPr>
                                          <a:rPr lang="fr-FR" sz="1400" i="1" smtClean="0">
                                            <a:latin typeface="Cambria Math" panose="02040503050406030204" pitchFamily="18" charset="0"/>
                                          </a:rPr>
                                        </m:ctrlPr>
                                      </m:accPr>
                                      <m:e>
                                        <m:r>
                                          <a:rPr lang="fr-FR" sz="1400" smtClean="0">
                                            <a:latin typeface="Cambria Math" panose="02040503050406030204" pitchFamily="18" charset="0"/>
                                          </a:rPr>
                                          <m:t>𝑦</m:t>
                                        </m:r>
                                      </m:e>
                                    </m:acc>
                                  </m:e>
                                  <m:sub>
                                    <m:r>
                                      <a:rPr lang="fr-FR" sz="1400" smtClean="0">
                                        <a:latin typeface="Cambria Math" panose="02040503050406030204" pitchFamily="18" charset="0"/>
                                      </a:rPr>
                                      <m:t>𝟏</m:t>
                                    </m:r>
                                  </m:sub>
                                </m:sSub>
                              </m:oMath>
                            </m:oMathPara>
                          </a14:m>
                          <a:endParaRPr lang="fr-FR"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acc>
                                      <m:accPr>
                                        <m:chr m:val="̅"/>
                                        <m:ctrlPr>
                                          <a:rPr lang="fr-FR" sz="1400" i="1" smtClean="0">
                                            <a:latin typeface="Cambria Math" panose="02040503050406030204" pitchFamily="18" charset="0"/>
                                          </a:rPr>
                                        </m:ctrlPr>
                                      </m:accPr>
                                      <m:e>
                                        <m:r>
                                          <a:rPr lang="fr-FR" sz="1400" smtClean="0">
                                            <a:latin typeface="Cambria Math" panose="02040503050406030204" pitchFamily="18" charset="0"/>
                                          </a:rPr>
                                          <m:t>𝑦</m:t>
                                        </m:r>
                                      </m:e>
                                    </m:acc>
                                  </m:e>
                                  <m:sub>
                                    <m:r>
                                      <a:rPr lang="fr-FR" sz="1400" smtClean="0">
                                        <a:latin typeface="Cambria Math" panose="02040503050406030204" pitchFamily="18" charset="0"/>
                                      </a:rPr>
                                      <m:t>𝟐</m:t>
                                    </m:r>
                                  </m:sub>
                                </m:sSub>
                              </m:oMath>
                            </m:oMathPara>
                          </a14:m>
                          <a:endParaRPr lang="fr-FR" sz="1400" dirty="0"/>
                        </a:p>
                      </a:txBody>
                      <a:tcPr/>
                    </a:tc>
                    <a:tc>
                      <a:txBody>
                        <a:bodyPr/>
                        <a:lstStyle/>
                        <a:p>
                          <a:pPr algn="ctr"/>
                          <a:r>
                            <a:rPr lang="fr-FR" sz="1400" dirty="0" smtClean="0"/>
                            <a:t>. . .</a:t>
                          </a:r>
                          <a:endParaRPr lang="fr-FR"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acc>
                                      <m:accPr>
                                        <m:chr m:val="̅"/>
                                        <m:ctrlPr>
                                          <a:rPr lang="fr-FR" sz="1400" i="1" smtClean="0">
                                            <a:latin typeface="Cambria Math" panose="02040503050406030204" pitchFamily="18" charset="0"/>
                                          </a:rPr>
                                        </m:ctrlPr>
                                      </m:accPr>
                                      <m:e>
                                        <m:r>
                                          <a:rPr lang="fr-FR" sz="1400" smtClean="0">
                                            <a:latin typeface="Cambria Math" panose="02040503050406030204" pitchFamily="18" charset="0"/>
                                          </a:rPr>
                                          <m:t>𝑦</m:t>
                                        </m:r>
                                      </m:e>
                                    </m:acc>
                                  </m:e>
                                  <m:sub>
                                    <m:r>
                                      <a:rPr lang="fr-FR" sz="1400" smtClean="0">
                                        <a:latin typeface="Cambria Math" panose="02040503050406030204" pitchFamily="18" charset="0"/>
                                      </a:rPr>
                                      <m:t>𝟏𝟎𝟎</m:t>
                                    </m:r>
                                  </m:sub>
                                </m:sSub>
                              </m:oMath>
                            </m:oMathPara>
                          </a14:m>
                          <a:endParaRPr lang="fr-FR" sz="1400" dirty="0"/>
                        </a:p>
                      </a:txBody>
                      <a:tcPr/>
                    </a:tc>
                    <a:extLst>
                      <a:ext uri="{0D108BD9-81ED-4DB2-BD59-A6C34878D82A}">
                        <a16:rowId xmlns:a16="http://schemas.microsoft.com/office/drawing/2014/main" val="982777516"/>
                      </a:ext>
                    </a:extLst>
                  </a:tr>
                </a:tbl>
              </a:graphicData>
            </a:graphic>
          </p:graphicFrame>
        </mc:Choice>
        <mc:Fallback>
          <p:graphicFrame>
            <p:nvGraphicFramePr>
              <p:cNvPr id="88" name="Tableau 87"/>
              <p:cNvGraphicFramePr>
                <a:graphicFrameLocks noGrp="1"/>
              </p:cNvGraphicFramePr>
              <p:nvPr>
                <p:extLst>
                  <p:ext uri="{D42A27DB-BD31-4B8C-83A1-F6EECF244321}">
                    <p14:modId xmlns:a14="http://schemas.microsoft.com/office/drawing/2010/main" xmlns="" xmlns:p14="http://schemas.microsoft.com/office/powerpoint/2010/main" val="3015049921"/>
                  </p:ext>
                </p:extLst>
              </p:nvPr>
            </p:nvGraphicFramePr>
            <p:xfrm>
              <a:off x="3307908" y="3916288"/>
              <a:ext cx="7396605" cy="304800"/>
            </p:xfrm>
            <a:graphic>
              <a:graphicData uri="http://schemas.openxmlformats.org/drawingml/2006/table">
                <a:tbl>
                  <a:tblPr firstRow="1" bandRow="1">
                    <a:tableStyleId>{8799B23B-EC83-4686-B30A-512413B5E67A}</a:tableStyleId>
                  </a:tblPr>
                  <a:tblGrid>
                    <a:gridCol w="1223041">
                      <a:extLst>
                        <a:ext uri="{9D8B030D-6E8A-4147-A177-3AD203B41FA5}">
                          <a16:colId xmlns:a14="http://schemas.microsoft.com/office/drawing/2010/main" xmlns="" xmlns:a16="http://schemas.microsoft.com/office/drawing/2014/main" val="1250891642"/>
                        </a:ext>
                      </a:extLst>
                    </a:gridCol>
                    <a:gridCol w="1176052">
                      <a:extLst>
                        <a:ext uri="{9D8B030D-6E8A-4147-A177-3AD203B41FA5}">
                          <a16:colId xmlns:a14="http://schemas.microsoft.com/office/drawing/2010/main" xmlns="" xmlns:a16="http://schemas.microsoft.com/office/drawing/2014/main" val="3103889251"/>
                        </a:ext>
                      </a:extLst>
                    </a:gridCol>
                    <a:gridCol w="3854836">
                      <a:extLst>
                        <a:ext uri="{9D8B030D-6E8A-4147-A177-3AD203B41FA5}">
                          <a16:colId xmlns:a14="http://schemas.microsoft.com/office/drawing/2010/main" xmlns="" xmlns:a16="http://schemas.microsoft.com/office/drawing/2014/main" val="1921308318"/>
                        </a:ext>
                      </a:extLst>
                    </a:gridCol>
                    <a:gridCol w="1142676">
                      <a:extLst>
                        <a:ext uri="{9D8B030D-6E8A-4147-A177-3AD203B41FA5}">
                          <a16:colId xmlns:a14="http://schemas.microsoft.com/office/drawing/2010/main" xmlns="" xmlns:a16="http://schemas.microsoft.com/office/drawing/2014/main" val="1170108020"/>
                        </a:ext>
                      </a:extLst>
                    </a:gridCol>
                  </a:tblGrid>
                  <a:tr h="304800">
                    <a:tc>
                      <a:txBody>
                        <a:bodyPr/>
                        <a:lstStyle/>
                        <a:p>
                          <a:endParaRPr lang="fr-FR"/>
                        </a:p>
                      </a:txBody>
                      <a:tcPr>
                        <a:blipFill>
                          <a:blip r:embed="rId8"/>
                          <a:stretch>
                            <a:fillRect l="-498" t="-1961" r="-505970" b="-19608"/>
                          </a:stretch>
                        </a:blipFill>
                      </a:tcPr>
                    </a:tc>
                    <a:tc>
                      <a:txBody>
                        <a:bodyPr/>
                        <a:lstStyle/>
                        <a:p>
                          <a:endParaRPr lang="fr-FR"/>
                        </a:p>
                      </a:txBody>
                      <a:tcPr>
                        <a:blipFill>
                          <a:blip r:embed="rId8"/>
                          <a:stretch>
                            <a:fillRect l="-104663" t="-1961" r="-426943" b="-19608"/>
                          </a:stretch>
                        </a:blipFill>
                      </a:tcPr>
                    </a:tc>
                    <a:tc>
                      <a:txBody>
                        <a:bodyPr/>
                        <a:lstStyle/>
                        <a:p>
                          <a:pPr algn="ctr"/>
                          <a:r>
                            <a:rPr lang="fr-FR" sz="1400" dirty="0" smtClean="0"/>
                            <a:t>. . .</a:t>
                          </a:r>
                          <a:endParaRPr lang="fr-FR" sz="1400" dirty="0"/>
                        </a:p>
                      </a:txBody>
                      <a:tcPr/>
                    </a:tc>
                    <a:tc>
                      <a:txBody>
                        <a:bodyPr/>
                        <a:lstStyle/>
                        <a:p>
                          <a:endParaRPr lang="fr-FR"/>
                        </a:p>
                      </a:txBody>
                      <a:tcPr>
                        <a:blipFill>
                          <a:blip r:embed="rId8"/>
                          <a:stretch>
                            <a:fillRect l="-546277" t="-1961" r="-2128" b="-19608"/>
                          </a:stretch>
                        </a:blipFill>
                      </a:tcPr>
                    </a:tc>
                    <a:extLst>
                      <a:ext uri="{0D108BD9-81ED-4DB2-BD59-A6C34878D82A}">
                        <a16:rowId xmlns:a14="http://schemas.microsoft.com/office/drawing/2010/main" xmlns="" xmlns:a16="http://schemas.microsoft.com/office/drawing/2014/main" val="982777516"/>
                      </a:ext>
                    </a:extLst>
                  </a:tr>
                </a:tbl>
              </a:graphicData>
            </a:graphic>
          </p:graphicFrame>
        </mc:Fallback>
      </mc:AlternateContent>
      <mc:AlternateContent xmlns:mc="http://schemas.openxmlformats.org/markup-compatibility/2006">
        <mc:Choice xmlns="" xmlns:a14="http://schemas.microsoft.com/office/drawing/2010/main" Requires="a14">
          <p:sp>
            <p:nvSpPr>
              <p:cNvPr id="21" name="ZoneTexte 20"/>
              <p:cNvSpPr txBox="1"/>
              <p:nvPr/>
            </p:nvSpPr>
            <p:spPr>
              <a:xfrm>
                <a:off x="2783632" y="3471970"/>
                <a:ext cx="4587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𝑖</m:t>
                          </m:r>
                        </m:sub>
                      </m:sSub>
                      <m:r>
                        <a:rPr lang="fr-FR" i="1">
                          <a:latin typeface="Cambria Math" panose="02040503050406030204" pitchFamily="18" charset="0"/>
                          <a:ea typeface="Cambria Math" panose="02040503050406030204" pitchFamily="18" charset="0"/>
                        </a:rPr>
                        <m:t>∈</m:t>
                      </m:r>
                    </m:oMath>
                  </m:oMathPara>
                </a14:m>
                <a:endParaRPr lang="fr-FR" dirty="0"/>
              </a:p>
            </p:txBody>
          </p:sp>
        </mc:Choice>
        <mc:Fallback>
          <p:sp>
            <p:nvSpPr>
              <p:cNvPr id="21" name="ZoneTexte 20"/>
              <p:cNvSpPr txBox="1">
                <a:spLocks noRot="1" noChangeAspect="1" noMove="1" noResize="1" noEditPoints="1" noAdjustHandles="1" noChangeArrowheads="1" noChangeShapeType="1" noTextEdit="1"/>
              </p:cNvSpPr>
              <p:nvPr/>
            </p:nvSpPr>
            <p:spPr>
              <a:xfrm>
                <a:off x="2783632" y="3471970"/>
                <a:ext cx="458780" cy="276999"/>
              </a:xfrm>
              <a:prstGeom prst="rect">
                <a:avLst/>
              </a:prstGeom>
              <a:blipFill>
                <a:blip r:embed="rId9"/>
                <a:stretch>
                  <a:fillRect l="-12000" r="-9333" b="-26667"/>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91" name="ZoneTexte 90"/>
              <p:cNvSpPr txBox="1"/>
              <p:nvPr/>
            </p:nvSpPr>
            <p:spPr>
              <a:xfrm>
                <a:off x="2783632" y="3893744"/>
                <a:ext cx="4587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acc>
                            <m:accPr>
                              <m:chr m:val="̅"/>
                              <m:ctrlPr>
                                <a:rPr lang="fr-FR" i="1">
                                  <a:latin typeface="Cambria Math" panose="02040503050406030204" pitchFamily="18" charset="0"/>
                                </a:rPr>
                              </m:ctrlPr>
                            </m:accPr>
                            <m:e>
                              <m:r>
                                <a:rPr lang="fr-FR" i="1">
                                  <a:latin typeface="Cambria Math" panose="02040503050406030204" pitchFamily="18" charset="0"/>
                                </a:rPr>
                                <m:t>𝑦</m:t>
                              </m:r>
                            </m:e>
                          </m:acc>
                        </m:e>
                        <m:sub>
                          <m:r>
                            <a:rPr lang="fr-FR" i="1">
                              <a:latin typeface="Cambria Math" panose="02040503050406030204" pitchFamily="18" charset="0"/>
                            </a:rPr>
                            <m:t>𝑖</m:t>
                          </m:r>
                        </m:sub>
                      </m:sSub>
                      <m:r>
                        <a:rPr lang="fr-FR" i="1">
                          <a:latin typeface="Cambria Math" panose="02040503050406030204" pitchFamily="18" charset="0"/>
                          <a:ea typeface="Cambria Math" panose="02040503050406030204" pitchFamily="18" charset="0"/>
                        </a:rPr>
                        <m:t>∈</m:t>
                      </m:r>
                    </m:oMath>
                  </m:oMathPara>
                </a14:m>
                <a:endParaRPr lang="fr-FR" dirty="0"/>
              </a:p>
            </p:txBody>
          </p:sp>
        </mc:Choice>
        <mc:Fallback>
          <p:sp>
            <p:nvSpPr>
              <p:cNvPr id="91" name="ZoneTexte 90"/>
              <p:cNvSpPr txBox="1">
                <a:spLocks noRot="1" noChangeAspect="1" noMove="1" noResize="1" noEditPoints="1" noAdjustHandles="1" noChangeArrowheads="1" noChangeShapeType="1" noTextEdit="1"/>
              </p:cNvSpPr>
              <p:nvPr/>
            </p:nvSpPr>
            <p:spPr>
              <a:xfrm>
                <a:off x="2783632" y="3893744"/>
                <a:ext cx="458780" cy="276999"/>
              </a:xfrm>
              <a:prstGeom prst="rect">
                <a:avLst/>
              </a:prstGeom>
              <a:blipFill>
                <a:blip r:embed="rId10"/>
                <a:stretch>
                  <a:fillRect l="-12000" r="-9333" b="-26667"/>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graphicFrame>
            <p:nvGraphicFramePr>
              <p:cNvPr id="92" name="Tableau 91"/>
              <p:cNvGraphicFramePr>
                <a:graphicFrameLocks noGrp="1"/>
              </p:cNvGraphicFramePr>
              <p:nvPr>
                <p:extLst>
                  <p:ext uri="{D42A27DB-BD31-4B8C-83A1-F6EECF244321}">
                    <p14:modId xmlns:p14="http://schemas.microsoft.com/office/powerpoint/2010/main" val="2560495423"/>
                  </p:ext>
                </p:extLst>
              </p:nvPr>
            </p:nvGraphicFramePr>
            <p:xfrm>
              <a:off x="3307908" y="4743035"/>
              <a:ext cx="7396605" cy="324993"/>
            </p:xfrm>
            <a:graphic>
              <a:graphicData uri="http://schemas.openxmlformats.org/drawingml/2006/table">
                <a:tbl>
                  <a:tblPr firstRow="1" bandRow="1">
                    <a:tableStyleId>{E8B1032C-EA38-4F05-BA0D-38AFFFC7BED3}</a:tableStyleId>
                  </a:tblPr>
                  <a:tblGrid>
                    <a:gridCol w="1223041">
                      <a:extLst>
                        <a:ext uri="{9D8B030D-6E8A-4147-A177-3AD203B41FA5}">
                          <a16:colId xmlns:a16="http://schemas.microsoft.com/office/drawing/2014/main" val="1250891642"/>
                        </a:ext>
                      </a:extLst>
                    </a:gridCol>
                    <a:gridCol w="1176052">
                      <a:extLst>
                        <a:ext uri="{9D8B030D-6E8A-4147-A177-3AD203B41FA5}">
                          <a16:colId xmlns:a16="http://schemas.microsoft.com/office/drawing/2014/main" val="3103889251"/>
                        </a:ext>
                      </a:extLst>
                    </a:gridCol>
                    <a:gridCol w="3854836">
                      <a:extLst>
                        <a:ext uri="{9D8B030D-6E8A-4147-A177-3AD203B41FA5}">
                          <a16:colId xmlns:a16="http://schemas.microsoft.com/office/drawing/2014/main" val="1921308318"/>
                        </a:ext>
                      </a:extLst>
                    </a:gridCol>
                    <a:gridCol w="1142676">
                      <a:extLst>
                        <a:ext uri="{9D8B030D-6E8A-4147-A177-3AD203B41FA5}">
                          <a16:colId xmlns:a16="http://schemas.microsoft.com/office/drawing/2014/main" val="1170108020"/>
                        </a:ext>
                      </a:extLst>
                    </a:gridCol>
                  </a:tblGrid>
                  <a:tr h="199142">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a:latin typeface="Cambria Math" panose="02040503050406030204" pitchFamily="18" charset="0"/>
                                      </a:rPr>
                                      <m:t>𝑦</m:t>
                                    </m:r>
                                  </m:e>
                                  <m:sub>
                                    <m:r>
                                      <a:rPr lang="fr-FR" sz="1400" smtClean="0">
                                        <a:latin typeface="Cambria Math" panose="02040503050406030204" pitchFamily="18" charset="0"/>
                                      </a:rPr>
                                      <m:t>𝒋</m:t>
                                    </m:r>
                                  </m:sub>
                                </m:sSub>
                              </m:oMath>
                            </m:oMathPara>
                          </a14:m>
                          <a:endParaRPr lang="fr-FR"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a:latin typeface="Cambria Math" panose="02040503050406030204" pitchFamily="18" charset="0"/>
                                      </a:rPr>
                                      <m:t>𝑦</m:t>
                                    </m:r>
                                  </m:e>
                                  <m:sub>
                                    <m:r>
                                      <a:rPr lang="fr-FR" sz="1400" smtClean="0">
                                        <a:latin typeface="Cambria Math" panose="02040503050406030204" pitchFamily="18" charset="0"/>
                                      </a:rPr>
                                      <m:t>𝒋</m:t>
                                    </m:r>
                                    <m:r>
                                      <a:rPr lang="fr-FR" sz="1400" smtClean="0">
                                        <a:latin typeface="Cambria Math" panose="02040503050406030204" pitchFamily="18" charset="0"/>
                                      </a:rPr>
                                      <m:t>+</m:t>
                                    </m:r>
                                    <m:r>
                                      <a:rPr lang="fr-FR" sz="1400" smtClean="0">
                                        <a:latin typeface="Cambria Math" panose="02040503050406030204" pitchFamily="18" charset="0"/>
                                      </a:rPr>
                                      <m:t>𝟏𝟎</m:t>
                                    </m:r>
                                  </m:sub>
                                </m:sSub>
                              </m:oMath>
                            </m:oMathPara>
                          </a14:m>
                          <a:endParaRPr lang="fr-FR" sz="1400" dirty="0"/>
                        </a:p>
                      </a:txBody>
                      <a:tcPr/>
                    </a:tc>
                    <a:tc>
                      <a:txBody>
                        <a:bodyPr/>
                        <a:lstStyle/>
                        <a:p>
                          <a:pPr algn="ctr"/>
                          <a:r>
                            <a:rPr lang="fr-FR" sz="1400" dirty="0" smtClean="0"/>
                            <a:t>. . .</a:t>
                          </a:r>
                          <a:endParaRPr lang="fr-FR"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r>
                                      <a:rPr lang="fr-FR" sz="1400">
                                        <a:latin typeface="Cambria Math" panose="02040503050406030204" pitchFamily="18" charset="0"/>
                                      </a:rPr>
                                      <m:t>𝑦</m:t>
                                    </m:r>
                                  </m:e>
                                  <m:sub>
                                    <m:r>
                                      <a:rPr lang="fr-FR" sz="1400" smtClean="0">
                                        <a:latin typeface="Cambria Math" panose="02040503050406030204" pitchFamily="18" charset="0"/>
                                      </a:rPr>
                                      <m:t>𝒋</m:t>
                                    </m:r>
                                    <m:r>
                                      <a:rPr lang="fr-FR" sz="1400" smtClean="0">
                                        <a:latin typeface="Cambria Math" panose="02040503050406030204" pitchFamily="18" charset="0"/>
                                      </a:rPr>
                                      <m:t>+</m:t>
                                    </m:r>
                                    <m:r>
                                      <a:rPr lang="fr-FR" sz="1400" smtClean="0">
                                        <a:latin typeface="Cambria Math" panose="02040503050406030204" pitchFamily="18" charset="0"/>
                                      </a:rPr>
                                      <m:t>𝟗𝟎</m:t>
                                    </m:r>
                                  </m:sub>
                                </m:sSub>
                              </m:oMath>
                            </m:oMathPara>
                          </a14:m>
                          <a:endParaRPr lang="fr-FR" sz="1400" dirty="0"/>
                        </a:p>
                      </a:txBody>
                      <a:tcPr/>
                    </a:tc>
                    <a:extLst>
                      <a:ext uri="{0D108BD9-81ED-4DB2-BD59-A6C34878D82A}">
                        <a16:rowId xmlns:a16="http://schemas.microsoft.com/office/drawing/2014/main" val="982777516"/>
                      </a:ext>
                    </a:extLst>
                  </a:tr>
                </a:tbl>
              </a:graphicData>
            </a:graphic>
          </p:graphicFrame>
        </mc:Choice>
        <mc:Fallback>
          <p:graphicFrame>
            <p:nvGraphicFramePr>
              <p:cNvPr id="92" name="Tableau 91"/>
              <p:cNvGraphicFramePr>
                <a:graphicFrameLocks noGrp="1"/>
              </p:cNvGraphicFramePr>
              <p:nvPr>
                <p:extLst>
                  <p:ext uri="{D42A27DB-BD31-4B8C-83A1-F6EECF244321}">
                    <p14:modId xmlns:a14="http://schemas.microsoft.com/office/drawing/2010/main" xmlns="" xmlns:p14="http://schemas.microsoft.com/office/powerpoint/2010/main" val="2560495423"/>
                  </p:ext>
                </p:extLst>
              </p:nvPr>
            </p:nvGraphicFramePr>
            <p:xfrm>
              <a:off x="3307908" y="4743035"/>
              <a:ext cx="7396605" cy="324993"/>
            </p:xfrm>
            <a:graphic>
              <a:graphicData uri="http://schemas.openxmlformats.org/drawingml/2006/table">
                <a:tbl>
                  <a:tblPr firstRow="1" bandRow="1">
                    <a:tableStyleId>{E8B1032C-EA38-4F05-BA0D-38AFFFC7BED3}</a:tableStyleId>
                  </a:tblPr>
                  <a:tblGrid>
                    <a:gridCol w="1223041">
                      <a:extLst>
                        <a:ext uri="{9D8B030D-6E8A-4147-A177-3AD203B41FA5}">
                          <a16:colId xmlns:a14="http://schemas.microsoft.com/office/drawing/2010/main" xmlns="" xmlns:a16="http://schemas.microsoft.com/office/drawing/2014/main" val="1250891642"/>
                        </a:ext>
                      </a:extLst>
                    </a:gridCol>
                    <a:gridCol w="1176052">
                      <a:extLst>
                        <a:ext uri="{9D8B030D-6E8A-4147-A177-3AD203B41FA5}">
                          <a16:colId xmlns:a14="http://schemas.microsoft.com/office/drawing/2010/main" xmlns="" xmlns:a16="http://schemas.microsoft.com/office/drawing/2014/main" val="3103889251"/>
                        </a:ext>
                      </a:extLst>
                    </a:gridCol>
                    <a:gridCol w="3854836">
                      <a:extLst>
                        <a:ext uri="{9D8B030D-6E8A-4147-A177-3AD203B41FA5}">
                          <a16:colId xmlns:a14="http://schemas.microsoft.com/office/drawing/2010/main" xmlns="" xmlns:a16="http://schemas.microsoft.com/office/drawing/2014/main" val="1921308318"/>
                        </a:ext>
                      </a:extLst>
                    </a:gridCol>
                    <a:gridCol w="1142676">
                      <a:extLst>
                        <a:ext uri="{9D8B030D-6E8A-4147-A177-3AD203B41FA5}">
                          <a16:colId xmlns:a14="http://schemas.microsoft.com/office/drawing/2010/main" xmlns="" xmlns:a16="http://schemas.microsoft.com/office/drawing/2014/main" val="1170108020"/>
                        </a:ext>
                      </a:extLst>
                    </a:gridCol>
                  </a:tblGrid>
                  <a:tr h="324993">
                    <a:tc>
                      <a:txBody>
                        <a:bodyPr/>
                        <a:lstStyle/>
                        <a:p>
                          <a:endParaRPr lang="fr-FR"/>
                        </a:p>
                      </a:txBody>
                      <a:tcPr>
                        <a:blipFill>
                          <a:blip r:embed="rId11"/>
                          <a:stretch>
                            <a:fillRect l="-498" t="-3704" r="-505970" b="-12963"/>
                          </a:stretch>
                        </a:blipFill>
                      </a:tcPr>
                    </a:tc>
                    <a:tc>
                      <a:txBody>
                        <a:bodyPr/>
                        <a:lstStyle/>
                        <a:p>
                          <a:endParaRPr lang="fr-FR"/>
                        </a:p>
                      </a:txBody>
                      <a:tcPr>
                        <a:blipFill>
                          <a:blip r:embed="rId11"/>
                          <a:stretch>
                            <a:fillRect l="-104663" t="-3704" r="-426943" b="-12963"/>
                          </a:stretch>
                        </a:blipFill>
                      </a:tcPr>
                    </a:tc>
                    <a:tc>
                      <a:txBody>
                        <a:bodyPr/>
                        <a:lstStyle/>
                        <a:p>
                          <a:pPr algn="ctr"/>
                          <a:r>
                            <a:rPr lang="fr-FR" sz="1400" dirty="0" smtClean="0"/>
                            <a:t>. . .</a:t>
                          </a:r>
                          <a:endParaRPr lang="fr-FR" sz="1400" dirty="0"/>
                        </a:p>
                      </a:txBody>
                      <a:tcPr/>
                    </a:tc>
                    <a:tc>
                      <a:txBody>
                        <a:bodyPr/>
                        <a:lstStyle/>
                        <a:p>
                          <a:endParaRPr lang="fr-FR"/>
                        </a:p>
                      </a:txBody>
                      <a:tcPr>
                        <a:blipFill>
                          <a:blip r:embed="rId11"/>
                          <a:stretch>
                            <a:fillRect l="-546277" t="-3704" r="-2128" b="-12963"/>
                          </a:stretch>
                        </a:blipFill>
                      </a:tcPr>
                    </a:tc>
                    <a:extLst>
                      <a:ext uri="{0D108BD9-81ED-4DB2-BD59-A6C34878D82A}">
                        <a16:rowId xmlns:a14="http://schemas.microsoft.com/office/drawing/2010/main" xmlns="" xmlns:a16="http://schemas.microsoft.com/office/drawing/2014/main" val="982777516"/>
                      </a:ext>
                    </a:extLst>
                  </a:tr>
                </a:tbl>
              </a:graphicData>
            </a:graphic>
          </p:graphicFrame>
        </mc:Fallback>
      </mc:AlternateContent>
      <mc:AlternateContent xmlns:mc="http://schemas.openxmlformats.org/markup-compatibility/2006">
        <mc:Choice xmlns="" xmlns:a14="http://schemas.microsoft.com/office/drawing/2010/main" Requires="a14">
          <p:graphicFrame>
            <p:nvGraphicFramePr>
              <p:cNvPr id="93" name="Tableau 92"/>
              <p:cNvGraphicFramePr>
                <a:graphicFrameLocks noGrp="1"/>
              </p:cNvGraphicFramePr>
              <p:nvPr>
                <p:extLst>
                  <p:ext uri="{D42A27DB-BD31-4B8C-83A1-F6EECF244321}">
                    <p14:modId xmlns:p14="http://schemas.microsoft.com/office/powerpoint/2010/main" val="2943542159"/>
                  </p:ext>
                </p:extLst>
              </p:nvPr>
            </p:nvGraphicFramePr>
            <p:xfrm>
              <a:off x="3307908" y="5163695"/>
              <a:ext cx="7396605" cy="324739"/>
            </p:xfrm>
            <a:graphic>
              <a:graphicData uri="http://schemas.openxmlformats.org/drawingml/2006/table">
                <a:tbl>
                  <a:tblPr firstRow="1" bandRow="1">
                    <a:tableStyleId>{8799B23B-EC83-4686-B30A-512413B5E67A}</a:tableStyleId>
                  </a:tblPr>
                  <a:tblGrid>
                    <a:gridCol w="1223041">
                      <a:extLst>
                        <a:ext uri="{9D8B030D-6E8A-4147-A177-3AD203B41FA5}">
                          <a16:colId xmlns:a16="http://schemas.microsoft.com/office/drawing/2014/main" val="1250891642"/>
                        </a:ext>
                      </a:extLst>
                    </a:gridCol>
                    <a:gridCol w="1176052">
                      <a:extLst>
                        <a:ext uri="{9D8B030D-6E8A-4147-A177-3AD203B41FA5}">
                          <a16:colId xmlns:a16="http://schemas.microsoft.com/office/drawing/2014/main" val="3103889251"/>
                        </a:ext>
                      </a:extLst>
                    </a:gridCol>
                    <a:gridCol w="3854836">
                      <a:extLst>
                        <a:ext uri="{9D8B030D-6E8A-4147-A177-3AD203B41FA5}">
                          <a16:colId xmlns:a16="http://schemas.microsoft.com/office/drawing/2014/main" val="1921308318"/>
                        </a:ext>
                      </a:extLst>
                    </a:gridCol>
                    <a:gridCol w="1142676">
                      <a:extLst>
                        <a:ext uri="{9D8B030D-6E8A-4147-A177-3AD203B41FA5}">
                          <a16:colId xmlns:a16="http://schemas.microsoft.com/office/drawing/2014/main" val="1170108020"/>
                        </a:ext>
                      </a:extLst>
                    </a:gridCol>
                  </a:tblGrid>
                  <a:tr h="199142">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acc>
                                      <m:accPr>
                                        <m:chr m:val="̅"/>
                                        <m:ctrlPr>
                                          <a:rPr lang="fr-FR" sz="1400" i="1" smtClean="0">
                                            <a:latin typeface="Cambria Math" panose="02040503050406030204" pitchFamily="18" charset="0"/>
                                          </a:rPr>
                                        </m:ctrlPr>
                                      </m:accPr>
                                      <m:e>
                                        <m:r>
                                          <a:rPr lang="fr-FR" sz="1400" smtClean="0">
                                            <a:latin typeface="Cambria Math" panose="02040503050406030204" pitchFamily="18" charset="0"/>
                                          </a:rPr>
                                          <m:t>𝑦</m:t>
                                        </m:r>
                                      </m:e>
                                    </m:acc>
                                  </m:e>
                                  <m:sub>
                                    <m:r>
                                      <a:rPr lang="fr-FR" sz="1400" b="1" i="0" smtClean="0">
                                        <a:latin typeface="Cambria Math" panose="02040503050406030204" pitchFamily="18" charset="0"/>
                                      </a:rPr>
                                      <m:t>𝐣</m:t>
                                    </m:r>
                                  </m:sub>
                                </m:sSub>
                              </m:oMath>
                            </m:oMathPara>
                          </a14:m>
                          <a:endParaRPr lang="fr-FR"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acc>
                                      <m:accPr>
                                        <m:chr m:val="̅"/>
                                        <m:ctrlPr>
                                          <a:rPr lang="fr-FR" sz="1400" i="1" smtClean="0">
                                            <a:latin typeface="Cambria Math" panose="02040503050406030204" pitchFamily="18" charset="0"/>
                                          </a:rPr>
                                        </m:ctrlPr>
                                      </m:accPr>
                                      <m:e>
                                        <m:r>
                                          <a:rPr lang="fr-FR" sz="1400" smtClean="0">
                                            <a:latin typeface="Cambria Math" panose="02040503050406030204" pitchFamily="18" charset="0"/>
                                          </a:rPr>
                                          <m:t>𝑦</m:t>
                                        </m:r>
                                      </m:e>
                                    </m:acc>
                                  </m:e>
                                  <m:sub>
                                    <m:r>
                                      <a:rPr lang="fr-FR" sz="1400" b="1" i="0" smtClean="0">
                                        <a:latin typeface="Cambria Math" panose="02040503050406030204" pitchFamily="18" charset="0"/>
                                      </a:rPr>
                                      <m:t>𝐣</m:t>
                                    </m:r>
                                    <m:r>
                                      <a:rPr lang="fr-FR" sz="1400" b="1" i="0" smtClean="0">
                                        <a:latin typeface="Cambria Math" panose="02040503050406030204" pitchFamily="18" charset="0"/>
                                      </a:rPr>
                                      <m:t>+</m:t>
                                    </m:r>
                                    <m:r>
                                      <a:rPr lang="fr-FR" sz="1400" b="1" i="0" smtClean="0">
                                        <a:latin typeface="Cambria Math" panose="02040503050406030204" pitchFamily="18" charset="0"/>
                                      </a:rPr>
                                      <m:t>𝟏𝟎</m:t>
                                    </m:r>
                                  </m:sub>
                                </m:sSub>
                              </m:oMath>
                            </m:oMathPara>
                          </a14:m>
                          <a:endParaRPr lang="fr-FR" sz="1400" dirty="0"/>
                        </a:p>
                      </a:txBody>
                      <a:tcPr/>
                    </a:tc>
                    <a:tc>
                      <a:txBody>
                        <a:bodyPr/>
                        <a:lstStyle/>
                        <a:p>
                          <a:pPr algn="ctr"/>
                          <a:r>
                            <a:rPr lang="fr-FR" sz="1400" dirty="0" smtClean="0"/>
                            <a:t>. . .</a:t>
                          </a:r>
                          <a:endParaRPr lang="fr-FR"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fr-FR" sz="1400" i="1" smtClean="0">
                                        <a:latin typeface="Cambria Math" panose="02040503050406030204" pitchFamily="18" charset="0"/>
                                      </a:rPr>
                                    </m:ctrlPr>
                                  </m:sSubPr>
                                  <m:e>
                                    <m:acc>
                                      <m:accPr>
                                        <m:chr m:val="̅"/>
                                        <m:ctrlPr>
                                          <a:rPr lang="fr-FR" sz="1400" i="1" smtClean="0">
                                            <a:latin typeface="Cambria Math" panose="02040503050406030204" pitchFamily="18" charset="0"/>
                                          </a:rPr>
                                        </m:ctrlPr>
                                      </m:accPr>
                                      <m:e>
                                        <m:r>
                                          <a:rPr lang="fr-FR" sz="1400" smtClean="0">
                                            <a:latin typeface="Cambria Math" panose="02040503050406030204" pitchFamily="18" charset="0"/>
                                          </a:rPr>
                                          <m:t>𝑦</m:t>
                                        </m:r>
                                      </m:e>
                                    </m:acc>
                                  </m:e>
                                  <m:sub>
                                    <m:r>
                                      <a:rPr lang="fr-FR" sz="1400" b="1" i="0" smtClean="0">
                                        <a:latin typeface="Cambria Math" panose="02040503050406030204" pitchFamily="18" charset="0"/>
                                      </a:rPr>
                                      <m:t>𝐣</m:t>
                                    </m:r>
                                    <m:r>
                                      <a:rPr lang="fr-FR" sz="1400" b="1" i="0" smtClean="0">
                                        <a:latin typeface="Cambria Math" panose="02040503050406030204" pitchFamily="18" charset="0"/>
                                      </a:rPr>
                                      <m:t>+</m:t>
                                    </m:r>
                                    <m:r>
                                      <a:rPr lang="fr-FR" sz="1400" b="1" i="0" smtClean="0">
                                        <a:latin typeface="Cambria Math" panose="02040503050406030204" pitchFamily="18" charset="0"/>
                                      </a:rPr>
                                      <m:t>𝟗𝟎</m:t>
                                    </m:r>
                                  </m:sub>
                                </m:sSub>
                              </m:oMath>
                            </m:oMathPara>
                          </a14:m>
                          <a:endParaRPr lang="fr-FR" sz="1400" dirty="0"/>
                        </a:p>
                      </a:txBody>
                      <a:tcPr/>
                    </a:tc>
                    <a:extLst>
                      <a:ext uri="{0D108BD9-81ED-4DB2-BD59-A6C34878D82A}">
                        <a16:rowId xmlns:a16="http://schemas.microsoft.com/office/drawing/2014/main" val="982777516"/>
                      </a:ext>
                    </a:extLst>
                  </a:tr>
                </a:tbl>
              </a:graphicData>
            </a:graphic>
          </p:graphicFrame>
        </mc:Choice>
        <mc:Fallback>
          <p:graphicFrame>
            <p:nvGraphicFramePr>
              <p:cNvPr id="93" name="Tableau 92"/>
              <p:cNvGraphicFramePr>
                <a:graphicFrameLocks noGrp="1"/>
              </p:cNvGraphicFramePr>
              <p:nvPr>
                <p:extLst>
                  <p:ext uri="{D42A27DB-BD31-4B8C-83A1-F6EECF244321}">
                    <p14:modId xmlns:a14="http://schemas.microsoft.com/office/drawing/2010/main" xmlns="" xmlns:p14="http://schemas.microsoft.com/office/powerpoint/2010/main" val="2943542159"/>
                  </p:ext>
                </p:extLst>
              </p:nvPr>
            </p:nvGraphicFramePr>
            <p:xfrm>
              <a:off x="3307908" y="5163695"/>
              <a:ext cx="7396605" cy="324739"/>
            </p:xfrm>
            <a:graphic>
              <a:graphicData uri="http://schemas.openxmlformats.org/drawingml/2006/table">
                <a:tbl>
                  <a:tblPr firstRow="1" bandRow="1">
                    <a:tableStyleId>{8799B23B-EC83-4686-B30A-512413B5E67A}</a:tableStyleId>
                  </a:tblPr>
                  <a:tblGrid>
                    <a:gridCol w="1223041">
                      <a:extLst>
                        <a:ext uri="{9D8B030D-6E8A-4147-A177-3AD203B41FA5}">
                          <a16:colId xmlns:a14="http://schemas.microsoft.com/office/drawing/2010/main" xmlns="" xmlns:a16="http://schemas.microsoft.com/office/drawing/2014/main" val="1250891642"/>
                        </a:ext>
                      </a:extLst>
                    </a:gridCol>
                    <a:gridCol w="1176052">
                      <a:extLst>
                        <a:ext uri="{9D8B030D-6E8A-4147-A177-3AD203B41FA5}">
                          <a16:colId xmlns:a14="http://schemas.microsoft.com/office/drawing/2010/main" xmlns="" xmlns:a16="http://schemas.microsoft.com/office/drawing/2014/main" val="3103889251"/>
                        </a:ext>
                      </a:extLst>
                    </a:gridCol>
                    <a:gridCol w="3854836">
                      <a:extLst>
                        <a:ext uri="{9D8B030D-6E8A-4147-A177-3AD203B41FA5}">
                          <a16:colId xmlns:a14="http://schemas.microsoft.com/office/drawing/2010/main" xmlns="" xmlns:a16="http://schemas.microsoft.com/office/drawing/2014/main" val="1921308318"/>
                        </a:ext>
                      </a:extLst>
                    </a:gridCol>
                    <a:gridCol w="1142676">
                      <a:extLst>
                        <a:ext uri="{9D8B030D-6E8A-4147-A177-3AD203B41FA5}">
                          <a16:colId xmlns:a14="http://schemas.microsoft.com/office/drawing/2010/main" xmlns="" xmlns:a16="http://schemas.microsoft.com/office/drawing/2014/main" val="1170108020"/>
                        </a:ext>
                      </a:extLst>
                    </a:gridCol>
                  </a:tblGrid>
                  <a:tr h="324739">
                    <a:tc>
                      <a:txBody>
                        <a:bodyPr/>
                        <a:lstStyle/>
                        <a:p>
                          <a:endParaRPr lang="fr-FR"/>
                        </a:p>
                      </a:txBody>
                      <a:tcPr>
                        <a:blipFill>
                          <a:blip r:embed="rId12"/>
                          <a:stretch>
                            <a:fillRect l="-498" t="-3704" r="-505970" b="-12963"/>
                          </a:stretch>
                        </a:blipFill>
                      </a:tcPr>
                    </a:tc>
                    <a:tc>
                      <a:txBody>
                        <a:bodyPr/>
                        <a:lstStyle/>
                        <a:p>
                          <a:endParaRPr lang="fr-FR"/>
                        </a:p>
                      </a:txBody>
                      <a:tcPr>
                        <a:blipFill>
                          <a:blip r:embed="rId12"/>
                          <a:stretch>
                            <a:fillRect l="-104663" t="-3704" r="-426943" b="-12963"/>
                          </a:stretch>
                        </a:blipFill>
                      </a:tcPr>
                    </a:tc>
                    <a:tc>
                      <a:txBody>
                        <a:bodyPr/>
                        <a:lstStyle/>
                        <a:p>
                          <a:pPr algn="ctr"/>
                          <a:r>
                            <a:rPr lang="fr-FR" sz="1400" dirty="0" smtClean="0"/>
                            <a:t>. . .</a:t>
                          </a:r>
                          <a:endParaRPr lang="fr-FR" sz="1400" dirty="0"/>
                        </a:p>
                      </a:txBody>
                      <a:tcPr/>
                    </a:tc>
                    <a:tc>
                      <a:txBody>
                        <a:bodyPr/>
                        <a:lstStyle/>
                        <a:p>
                          <a:endParaRPr lang="fr-FR"/>
                        </a:p>
                      </a:txBody>
                      <a:tcPr>
                        <a:blipFill>
                          <a:blip r:embed="rId12"/>
                          <a:stretch>
                            <a:fillRect l="-546277" t="-3704" r="-2128" b="-12963"/>
                          </a:stretch>
                        </a:blipFill>
                      </a:tcPr>
                    </a:tc>
                    <a:extLst>
                      <a:ext uri="{0D108BD9-81ED-4DB2-BD59-A6C34878D82A}">
                        <a16:rowId xmlns:a14="http://schemas.microsoft.com/office/drawing/2010/main" xmlns="" xmlns:a16="http://schemas.microsoft.com/office/drawing/2014/main" val="982777516"/>
                      </a:ext>
                    </a:extLst>
                  </a:tr>
                </a:tbl>
              </a:graphicData>
            </a:graphic>
          </p:graphicFrame>
        </mc:Fallback>
      </mc:AlternateContent>
      <mc:AlternateContent xmlns:mc="http://schemas.openxmlformats.org/markup-compatibility/2006">
        <mc:Choice xmlns="" xmlns:a14="http://schemas.microsoft.com/office/drawing/2010/main" Requires="a14">
          <p:sp>
            <p:nvSpPr>
              <p:cNvPr id="94" name="ZoneTexte 93"/>
              <p:cNvSpPr txBox="1"/>
              <p:nvPr/>
            </p:nvSpPr>
            <p:spPr>
              <a:xfrm>
                <a:off x="7116750" y="4426659"/>
                <a:ext cx="163115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1600" b="0" i="1" smtClean="0">
                          <a:latin typeface="Cambria Math" panose="02040503050406030204" pitchFamily="18" charset="0"/>
                          <a:ea typeface="Cambria Math" panose="02040503050406030204" pitchFamily="18" charset="0"/>
                        </a:rPr>
                        <m:t>𝑗</m:t>
                      </m:r>
                      <m:r>
                        <a:rPr lang="fr-FR" sz="1600" i="1">
                          <a:latin typeface="Cambria Math" panose="02040503050406030204" pitchFamily="18" charset="0"/>
                          <a:ea typeface="Cambria Math" panose="02040503050406030204" pitchFamily="18" charset="0"/>
                        </a:rPr>
                        <m:t>∈</m:t>
                      </m:r>
                      <m:r>
                        <m:rPr>
                          <m:nor/>
                        </m:rPr>
                        <a:rPr lang="fr-FR" sz="1600" dirty="0"/>
                        <m:t> </m:t>
                      </m:r>
                      <m:d>
                        <m:dPr>
                          <m:begChr m:val="["/>
                          <m:endChr m:val="]"/>
                          <m:ctrlPr>
                            <a:rPr lang="fr-FR" sz="1600" i="1" dirty="0">
                              <a:latin typeface="Cambria Math" panose="02040503050406030204" pitchFamily="18" charset="0"/>
                            </a:rPr>
                          </m:ctrlPr>
                        </m:dPr>
                        <m:e>
                          <m:r>
                            <a:rPr lang="fr-FR" sz="1600" i="1" dirty="0">
                              <a:latin typeface="Cambria Math" panose="02040503050406030204" pitchFamily="18" charset="0"/>
                            </a:rPr>
                            <m:t>1</m:t>
                          </m:r>
                          <m:r>
                            <a:rPr lang="fr-FR" sz="1600" i="1" dirty="0">
                              <a:latin typeface="Cambria Math" panose="02040503050406030204" pitchFamily="18" charset="0"/>
                            </a:rPr>
                            <m:t>,</m:t>
                          </m:r>
                          <m:r>
                            <a:rPr lang="fr-FR" sz="1600" i="1" dirty="0">
                              <a:latin typeface="Cambria Math" panose="02040503050406030204" pitchFamily="18" charset="0"/>
                            </a:rPr>
                            <m:t>10</m:t>
                          </m:r>
                        </m:e>
                      </m:d>
                      <m:r>
                        <a:rPr lang="fr-FR" sz="1600" b="0" i="1" dirty="0" smtClean="0">
                          <a:latin typeface="Cambria Math" panose="02040503050406030204" pitchFamily="18" charset="0"/>
                        </a:rPr>
                        <m:t>,</m:t>
                      </m:r>
                      <m:r>
                        <a:rPr lang="fr-FR" sz="1600" i="1">
                          <a:latin typeface="Cambria Math" panose="02040503050406030204" pitchFamily="18" charset="0"/>
                        </a:rPr>
                        <m:t>𝑛</m:t>
                      </m:r>
                      <m:r>
                        <a:rPr lang="fr-FR" sz="1600" i="1">
                          <a:latin typeface="Cambria Math" panose="02040503050406030204" pitchFamily="18" charset="0"/>
                        </a:rPr>
                        <m:t>=</m:t>
                      </m:r>
                      <m:r>
                        <a:rPr lang="fr-FR" sz="1600" i="1">
                          <a:latin typeface="Cambria Math" panose="02040503050406030204" pitchFamily="18" charset="0"/>
                        </a:rPr>
                        <m:t>10</m:t>
                      </m:r>
                    </m:oMath>
                  </m:oMathPara>
                </a14:m>
                <a:endParaRPr lang="fr-FR" dirty="0"/>
              </a:p>
            </p:txBody>
          </p:sp>
        </mc:Choice>
        <mc:Fallback>
          <p:sp>
            <p:nvSpPr>
              <p:cNvPr id="94" name="ZoneTexte 93"/>
              <p:cNvSpPr txBox="1">
                <a:spLocks noRot="1" noChangeAspect="1" noMove="1" noResize="1" noEditPoints="1" noAdjustHandles="1" noChangeArrowheads="1" noChangeShapeType="1" noTextEdit="1"/>
              </p:cNvSpPr>
              <p:nvPr/>
            </p:nvSpPr>
            <p:spPr>
              <a:xfrm>
                <a:off x="7116750" y="4426659"/>
                <a:ext cx="1631152" cy="246221"/>
              </a:xfrm>
              <a:prstGeom prst="rect">
                <a:avLst/>
              </a:prstGeom>
              <a:blipFill>
                <a:blip r:embed="rId13"/>
                <a:stretch>
                  <a:fillRect l="-3731" r="-1866" b="-29268"/>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97" name="ZoneTexte 96"/>
              <p:cNvSpPr txBox="1"/>
              <p:nvPr/>
            </p:nvSpPr>
            <p:spPr>
              <a:xfrm>
                <a:off x="2813797" y="4734048"/>
                <a:ext cx="4587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𝑖</m:t>
                          </m:r>
                        </m:sub>
                      </m:sSub>
                      <m:r>
                        <a:rPr lang="fr-FR" i="1">
                          <a:latin typeface="Cambria Math" panose="02040503050406030204" pitchFamily="18" charset="0"/>
                          <a:ea typeface="Cambria Math" panose="02040503050406030204" pitchFamily="18" charset="0"/>
                        </a:rPr>
                        <m:t>∈</m:t>
                      </m:r>
                    </m:oMath>
                  </m:oMathPara>
                </a14:m>
                <a:endParaRPr lang="fr-FR" dirty="0"/>
              </a:p>
            </p:txBody>
          </p:sp>
        </mc:Choice>
        <mc:Fallback>
          <p:sp>
            <p:nvSpPr>
              <p:cNvPr id="97" name="ZoneTexte 96"/>
              <p:cNvSpPr txBox="1">
                <a:spLocks noRot="1" noChangeAspect="1" noMove="1" noResize="1" noEditPoints="1" noAdjustHandles="1" noChangeArrowheads="1" noChangeShapeType="1" noTextEdit="1"/>
              </p:cNvSpPr>
              <p:nvPr/>
            </p:nvSpPr>
            <p:spPr>
              <a:xfrm>
                <a:off x="2813797" y="4734048"/>
                <a:ext cx="458780" cy="276999"/>
              </a:xfrm>
              <a:prstGeom prst="rect">
                <a:avLst/>
              </a:prstGeom>
              <a:blipFill>
                <a:blip r:embed="rId14"/>
                <a:stretch>
                  <a:fillRect l="-12000" r="-9333" b="-26667"/>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103" name="ZoneTexte 102"/>
              <p:cNvSpPr txBox="1"/>
              <p:nvPr/>
            </p:nvSpPr>
            <p:spPr>
              <a:xfrm>
                <a:off x="2813797" y="5160612"/>
                <a:ext cx="4587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acc>
                            <m:accPr>
                              <m:chr m:val="̅"/>
                              <m:ctrlPr>
                                <a:rPr lang="fr-FR" i="1">
                                  <a:latin typeface="Cambria Math" panose="02040503050406030204" pitchFamily="18" charset="0"/>
                                </a:rPr>
                              </m:ctrlPr>
                            </m:accPr>
                            <m:e>
                              <m:r>
                                <a:rPr lang="fr-FR" i="1">
                                  <a:latin typeface="Cambria Math" panose="02040503050406030204" pitchFamily="18" charset="0"/>
                                </a:rPr>
                                <m:t>𝑦</m:t>
                              </m:r>
                            </m:e>
                          </m:acc>
                        </m:e>
                        <m:sub>
                          <m:r>
                            <a:rPr lang="fr-FR" i="1">
                              <a:latin typeface="Cambria Math" panose="02040503050406030204" pitchFamily="18" charset="0"/>
                            </a:rPr>
                            <m:t>𝑖</m:t>
                          </m:r>
                        </m:sub>
                      </m:sSub>
                      <m:r>
                        <a:rPr lang="fr-FR" i="1">
                          <a:latin typeface="Cambria Math" panose="02040503050406030204" pitchFamily="18" charset="0"/>
                          <a:ea typeface="Cambria Math" panose="02040503050406030204" pitchFamily="18" charset="0"/>
                        </a:rPr>
                        <m:t>∈</m:t>
                      </m:r>
                    </m:oMath>
                  </m:oMathPara>
                </a14:m>
                <a:endParaRPr lang="fr-FR" dirty="0"/>
              </a:p>
            </p:txBody>
          </p:sp>
        </mc:Choice>
        <mc:Fallback>
          <p:sp>
            <p:nvSpPr>
              <p:cNvPr id="103" name="ZoneTexte 102"/>
              <p:cNvSpPr txBox="1">
                <a:spLocks noRot="1" noChangeAspect="1" noMove="1" noResize="1" noEditPoints="1" noAdjustHandles="1" noChangeArrowheads="1" noChangeShapeType="1" noTextEdit="1"/>
              </p:cNvSpPr>
              <p:nvPr/>
            </p:nvSpPr>
            <p:spPr>
              <a:xfrm>
                <a:off x="2813797" y="5160612"/>
                <a:ext cx="458780" cy="276999"/>
              </a:xfrm>
              <a:prstGeom prst="rect">
                <a:avLst/>
              </a:prstGeom>
              <a:blipFill>
                <a:blip r:embed="rId15"/>
                <a:stretch>
                  <a:fillRect l="-12000" r="-9333" b="-26667"/>
                </a:stretch>
              </a:blipFill>
            </p:spPr>
            <p:txBody>
              <a:bodyPr/>
              <a:lstStyle/>
              <a:p>
                <a:r>
                  <a:rPr lang="fr-FR">
                    <a:noFill/>
                  </a:rPr>
                  <a:t> </a:t>
                </a:r>
              </a:p>
            </p:txBody>
          </p:sp>
        </mc:Fallback>
      </mc:AlternateContent>
      <p:sp>
        <p:nvSpPr>
          <p:cNvPr id="22" name="ZoneTexte 21"/>
          <p:cNvSpPr txBox="1"/>
          <p:nvPr/>
        </p:nvSpPr>
        <p:spPr>
          <a:xfrm>
            <a:off x="10693562" y="3884022"/>
            <a:ext cx="1152128" cy="369332"/>
          </a:xfrm>
          <a:prstGeom prst="rect">
            <a:avLst/>
          </a:prstGeom>
          <a:noFill/>
        </p:spPr>
        <p:txBody>
          <a:bodyPr wrap="square" rtlCol="0">
            <a:spAutoFit/>
          </a:bodyPr>
          <a:lstStyle/>
          <a:p>
            <a:r>
              <a:rPr lang="fr-FR" dirty="0" smtClean="0"/>
              <a:t>Prédites</a:t>
            </a:r>
            <a:endParaRPr lang="fr-FR" dirty="0"/>
          </a:p>
        </p:txBody>
      </p:sp>
      <p:sp>
        <p:nvSpPr>
          <p:cNvPr id="104" name="ZoneTexte 103"/>
          <p:cNvSpPr txBox="1"/>
          <p:nvPr/>
        </p:nvSpPr>
        <p:spPr>
          <a:xfrm>
            <a:off x="10686556" y="3460358"/>
            <a:ext cx="1152128" cy="369332"/>
          </a:xfrm>
          <a:prstGeom prst="rect">
            <a:avLst/>
          </a:prstGeom>
          <a:noFill/>
        </p:spPr>
        <p:txBody>
          <a:bodyPr wrap="square" rtlCol="0">
            <a:spAutoFit/>
          </a:bodyPr>
          <a:lstStyle/>
          <a:p>
            <a:r>
              <a:rPr lang="fr-FR" dirty="0" smtClean="0"/>
              <a:t>Réelles</a:t>
            </a:r>
            <a:endParaRPr lang="fr-FR" dirty="0"/>
          </a:p>
        </p:txBody>
      </p:sp>
      <p:sp>
        <p:nvSpPr>
          <p:cNvPr id="105" name="ZoneTexte 104"/>
          <p:cNvSpPr txBox="1"/>
          <p:nvPr/>
        </p:nvSpPr>
        <p:spPr>
          <a:xfrm>
            <a:off x="10704512" y="5119102"/>
            <a:ext cx="1152128" cy="369332"/>
          </a:xfrm>
          <a:prstGeom prst="rect">
            <a:avLst/>
          </a:prstGeom>
          <a:noFill/>
        </p:spPr>
        <p:txBody>
          <a:bodyPr wrap="square" rtlCol="0">
            <a:spAutoFit/>
          </a:bodyPr>
          <a:lstStyle/>
          <a:p>
            <a:r>
              <a:rPr lang="fr-FR" dirty="0" smtClean="0"/>
              <a:t>Prédites</a:t>
            </a:r>
            <a:endParaRPr lang="fr-FR" dirty="0"/>
          </a:p>
        </p:txBody>
      </p:sp>
      <p:sp>
        <p:nvSpPr>
          <p:cNvPr id="106" name="ZoneTexte 105"/>
          <p:cNvSpPr txBox="1"/>
          <p:nvPr/>
        </p:nvSpPr>
        <p:spPr>
          <a:xfrm>
            <a:off x="10699680" y="4695438"/>
            <a:ext cx="1152128" cy="369332"/>
          </a:xfrm>
          <a:prstGeom prst="rect">
            <a:avLst/>
          </a:prstGeom>
          <a:noFill/>
        </p:spPr>
        <p:txBody>
          <a:bodyPr wrap="square" rtlCol="0">
            <a:spAutoFit/>
          </a:bodyPr>
          <a:lstStyle/>
          <a:p>
            <a:r>
              <a:rPr lang="fr-FR" dirty="0" smtClean="0"/>
              <a:t>Réelles</a:t>
            </a:r>
            <a:endParaRPr lang="fr-FR" dirty="0"/>
          </a:p>
        </p:txBody>
      </p:sp>
    </p:spTree>
    <p:custDataLst>
      <p:tags r:id="rId1"/>
    </p:custDataLst>
    <p:extLst>
      <p:ext uri="{BB962C8B-B14F-4D97-AF65-F5344CB8AC3E}">
        <p14:creationId xmlns="" xmlns:p14="http://schemas.microsoft.com/office/powerpoint/2010/main" val="1994227330"/>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a:t>É</a:t>
            </a:r>
            <a:r>
              <a:rPr lang="fr-FR" b="1" dirty="0" smtClean="0">
                <a:solidFill>
                  <a:prstClr val="white"/>
                </a:solidFill>
                <a:latin typeface="Times New Roman" panose="02020603050405020304" pitchFamily="18" charset="0"/>
                <a:cs typeface="Times New Roman" panose="02020603050405020304" pitchFamily="18" charset="0"/>
              </a:rPr>
              <a:t>valuation </a:t>
            </a:r>
            <a:r>
              <a:rPr lang="fr-FR" b="1" dirty="0">
                <a:solidFill>
                  <a:prstClr val="white"/>
                </a:solidFill>
                <a:latin typeface="Times New Roman" panose="02020603050405020304" pitchFamily="18" charset="0"/>
                <a:cs typeface="Times New Roman" panose="02020603050405020304" pitchFamily="18" charset="0"/>
              </a:rPr>
              <a:t>du </a:t>
            </a:r>
            <a:r>
              <a:rPr lang="fr-FR" b="1" dirty="0" smtClean="0">
                <a:solidFill>
                  <a:prstClr val="white"/>
                </a:solidFill>
                <a:latin typeface="Times New Roman" panose="02020603050405020304" pitchFamily="18" charset="0"/>
                <a:cs typeface="Times New Roman" panose="02020603050405020304" pitchFamily="18" charset="0"/>
              </a:rPr>
              <a:t>Modèle </a:t>
            </a:r>
            <a:r>
              <a:rPr lang="fr-FR" b="1" dirty="0">
                <a:solidFill>
                  <a:prstClr val="white"/>
                </a:solidFill>
                <a:latin typeface="Times New Roman" panose="02020603050405020304" pitchFamily="18" charset="0"/>
                <a:cs typeface="Times New Roman" panose="02020603050405020304" pitchFamily="18" charset="0"/>
              </a:rPr>
              <a:t>LSTM</a:t>
            </a: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88024" y="111260"/>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MEPA – Plateforme – Tests et résultats</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19</a:t>
              </a:r>
              <a:endParaRPr lang="en-US" sz="1600" dirty="0">
                <a:solidFill>
                  <a:schemeClr val="bg1"/>
                </a:solidFill>
              </a:endParaRPr>
            </a:p>
          </p:txBody>
        </p:sp>
      </p:grpSp>
      <p:grpSp>
        <p:nvGrpSpPr>
          <p:cNvPr id="30" name="Groupe 29"/>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4" name="Rectangle 33"/>
            <p:cNvSpPr/>
            <p:nvPr/>
          </p:nvSpPr>
          <p:spPr>
            <a:xfrm>
              <a:off x="6528645"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Conception</a:t>
              </a:r>
              <a:endParaRPr lang="fr-FR" sz="1400" dirty="0"/>
            </a:p>
          </p:txBody>
        </p:sp>
        <p:sp>
          <p:nvSpPr>
            <p:cNvPr id="36" name="Rectangle 35"/>
            <p:cNvSpPr/>
            <p:nvPr/>
          </p:nvSpPr>
          <p:spPr>
            <a:xfrm>
              <a:off x="8040216"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Tests - Résultats</a:t>
              </a:r>
              <a:endParaRPr lang="fr-FR" sz="1400" dirty="0"/>
            </a:p>
          </p:txBody>
        </p:sp>
      </p:grpSp>
      <p:pic>
        <p:nvPicPr>
          <p:cNvPr id="7" name="Image 6"/>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401473" y="1916832"/>
            <a:ext cx="4766536" cy="3635055"/>
          </a:xfrm>
          <a:prstGeom prst="rect">
            <a:avLst/>
          </a:prstGeom>
        </p:spPr>
      </p:pic>
      <p:pic>
        <p:nvPicPr>
          <p:cNvPr id="8" name="Image 7"/>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6688266" y="1892979"/>
            <a:ext cx="4736326" cy="3552245"/>
          </a:xfrm>
          <a:prstGeom prst="rect">
            <a:avLst/>
          </a:prstGeom>
          <a:ln>
            <a:noFill/>
          </a:ln>
          <a:effectLst>
            <a:softEdge rad="112500"/>
          </a:effectLst>
        </p:spPr>
      </p:pic>
      <p:cxnSp>
        <p:nvCxnSpPr>
          <p:cNvPr id="43" name="Connecteur droit avec flèche 42"/>
          <p:cNvCxnSpPr/>
          <p:nvPr/>
        </p:nvCxnSpPr>
        <p:spPr>
          <a:xfrm flipH="1" flipV="1">
            <a:off x="2063552" y="5090885"/>
            <a:ext cx="72008" cy="3677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a:off x="2063552" y="4449453"/>
            <a:ext cx="0" cy="590203"/>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1847528" y="5389766"/>
            <a:ext cx="1088824" cy="276999"/>
          </a:xfrm>
          <a:prstGeom prst="rect">
            <a:avLst/>
          </a:prstGeom>
          <a:noFill/>
        </p:spPr>
        <p:txBody>
          <a:bodyPr wrap="none" rtlCol="0">
            <a:spAutoFit/>
          </a:bodyPr>
          <a:lstStyle/>
          <a:p>
            <a:r>
              <a:rPr lang="fr-FR" sz="1200" b="1" dirty="0" smtClean="0">
                <a:solidFill>
                  <a:srgbClr val="C00000"/>
                </a:solidFill>
              </a:rPr>
              <a:t>Batch_size=32</a:t>
            </a:r>
            <a:endParaRPr lang="fr-FR" sz="1200" b="1" dirty="0">
              <a:solidFill>
                <a:srgbClr val="C00000"/>
              </a:solidFill>
            </a:endParaRPr>
          </a:p>
        </p:txBody>
      </p:sp>
      <p:sp>
        <p:nvSpPr>
          <p:cNvPr id="15" name="Rectangle 14"/>
          <p:cNvSpPr/>
          <p:nvPr/>
        </p:nvSpPr>
        <p:spPr>
          <a:xfrm>
            <a:off x="1271464" y="1420017"/>
            <a:ext cx="4896544" cy="4361880"/>
          </a:xfrm>
          <a:prstGeom prst="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p:cNvSpPr/>
          <p:nvPr/>
        </p:nvSpPr>
        <p:spPr>
          <a:xfrm>
            <a:off x="6494620" y="1428060"/>
            <a:ext cx="4896544" cy="4361880"/>
          </a:xfrm>
          <a:prstGeom prst="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1271464" y="1393612"/>
            <a:ext cx="489654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fr-FR" sz="1400" dirty="0"/>
              <a:t>Le </a:t>
            </a:r>
            <a:r>
              <a:rPr lang="fr-FR" sz="1400" dirty="0" smtClean="0"/>
              <a:t>RMSE </a:t>
            </a:r>
            <a:r>
              <a:rPr lang="fr-FR" sz="1400" dirty="0"/>
              <a:t>du modèle </a:t>
            </a:r>
            <a:r>
              <a:rPr lang="fr-FR" sz="1400" dirty="0" smtClean="0"/>
              <a:t>LSTM </a:t>
            </a:r>
            <a:r>
              <a:rPr lang="fr-FR" sz="1400" dirty="0"/>
              <a:t>en Changeant </a:t>
            </a:r>
            <a:endParaRPr lang="fr-FR" sz="1400" dirty="0" smtClean="0"/>
          </a:p>
          <a:p>
            <a:r>
              <a:rPr lang="fr-FR" sz="1400" dirty="0" smtClean="0"/>
              <a:t>       la </a:t>
            </a:r>
            <a:r>
              <a:rPr lang="fr-FR" sz="1400" dirty="0"/>
              <a:t>Taille du Batch d'Entraînement (Batch Size</a:t>
            </a:r>
            <a:r>
              <a:rPr lang="fr-FR" sz="1400" dirty="0" smtClean="0"/>
              <a:t>) </a:t>
            </a:r>
            <a:r>
              <a:rPr lang="fr-FR" sz="1400" b="1" dirty="0" smtClean="0"/>
              <a:t>:</a:t>
            </a:r>
            <a:endParaRPr lang="fr-FR" sz="1400" b="1" dirty="0"/>
          </a:p>
        </p:txBody>
      </p:sp>
      <p:sp>
        <p:nvSpPr>
          <p:cNvPr id="42" name="ZoneTexte 41"/>
          <p:cNvSpPr txBox="1"/>
          <p:nvPr/>
        </p:nvSpPr>
        <p:spPr>
          <a:xfrm>
            <a:off x="6494621" y="1420017"/>
            <a:ext cx="489654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fr-FR" sz="1400" dirty="0" smtClean="0"/>
              <a:t>L'évolution </a:t>
            </a:r>
            <a:r>
              <a:rPr lang="fr-FR" sz="1400" dirty="0"/>
              <a:t>de </a:t>
            </a:r>
            <a:r>
              <a:rPr lang="fr-FR" sz="1400" dirty="0" smtClean="0"/>
              <a:t>RMSE </a:t>
            </a:r>
            <a:r>
              <a:rPr lang="fr-FR" sz="1400" dirty="0"/>
              <a:t>par période en utilisant le batch size "32" correspondant au </a:t>
            </a:r>
            <a:r>
              <a:rPr lang="fr-FR" sz="1400" dirty="0" smtClean="0"/>
              <a:t>meilleur RMSE </a:t>
            </a:r>
            <a:r>
              <a:rPr lang="fr-FR" sz="1400" b="1" dirty="0" smtClean="0"/>
              <a:t>:</a:t>
            </a:r>
            <a:endParaRPr lang="fr-FR" sz="1400" b="1" dirty="0"/>
          </a:p>
        </p:txBody>
      </p:sp>
      <p:sp>
        <p:nvSpPr>
          <p:cNvPr id="4" name="Rectangle 3"/>
          <p:cNvSpPr/>
          <p:nvPr/>
        </p:nvSpPr>
        <p:spPr>
          <a:xfrm>
            <a:off x="4044509" y="5828588"/>
            <a:ext cx="5643468" cy="369332"/>
          </a:xfrm>
          <a:prstGeom prst="rect">
            <a:avLst/>
          </a:prstGeom>
        </p:spPr>
        <p:txBody>
          <a:bodyPr wrap="none">
            <a:spAutoFit/>
          </a:bodyPr>
          <a:lstStyle/>
          <a:p>
            <a:r>
              <a:rPr lang="fr-FR" b="1" i="1" dirty="0">
                <a:solidFill>
                  <a:srgbClr val="FF0000"/>
                </a:solidFill>
              </a:rPr>
              <a:t>[epoch = 20,la taille du vecteur "h" = </a:t>
            </a:r>
            <a:r>
              <a:rPr lang="fr-FR" b="1" i="1" dirty="0" smtClean="0">
                <a:solidFill>
                  <a:srgbClr val="FF0000"/>
                </a:solidFill>
              </a:rPr>
              <a:t>200, timesteps = 10]</a:t>
            </a:r>
            <a:endParaRPr lang="fr-FR" b="1" i="1" dirty="0">
              <a:solidFill>
                <a:srgbClr val="FF0000"/>
              </a:solidFill>
            </a:endParaRPr>
          </a:p>
        </p:txBody>
      </p:sp>
      <p:grpSp>
        <p:nvGrpSpPr>
          <p:cNvPr id="5" name="Groupe 4"/>
          <p:cNvGrpSpPr/>
          <p:nvPr/>
        </p:nvGrpSpPr>
        <p:grpSpPr>
          <a:xfrm>
            <a:off x="7361367" y="4459375"/>
            <a:ext cx="3555298" cy="675555"/>
            <a:chOff x="7361367" y="4459375"/>
            <a:chExt cx="3555298" cy="675555"/>
          </a:xfrm>
        </p:grpSpPr>
        <mc:AlternateContent xmlns:mc="http://schemas.openxmlformats.org/markup-compatibility/2006">
          <mc:Choice xmlns="" xmlns:a14="http://schemas.microsoft.com/office/drawing/2010/main" Requires="a14">
            <p:sp>
              <p:nvSpPr>
                <p:cNvPr id="3" name="ZoneTexte 2"/>
                <p:cNvSpPr txBox="1"/>
                <p:nvPr/>
              </p:nvSpPr>
              <p:spPr>
                <a:xfrm rot="16200000">
                  <a:off x="7207577" y="4734919"/>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3" name="ZoneTexte 2"/>
                <p:cNvSpPr txBox="1">
                  <a:spLocks noRot="1" noChangeAspect="1" noMove="1" noResize="1" noEditPoints="1" noAdjustHandles="1" noChangeArrowheads="1" noChangeShapeType="1" noTextEdit="1"/>
                </p:cNvSpPr>
                <p:nvPr/>
              </p:nvSpPr>
              <p:spPr>
                <a:xfrm rot="16200000">
                  <a:off x="7207577" y="4734919"/>
                  <a:ext cx="553801" cy="246221"/>
                </a:xfrm>
                <a:prstGeom prst="rect">
                  <a:avLst/>
                </a:prstGeom>
                <a:blipFill>
                  <a:blip r:embed="rId7"/>
                  <a:stretch>
                    <a:fillRect r="-150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8" name="ZoneTexte 57"/>
                <p:cNvSpPr txBox="1"/>
                <p:nvPr/>
              </p:nvSpPr>
              <p:spPr>
                <a:xfrm rot="16200000">
                  <a:off x="7568196" y="4613165"/>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𝟏</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58" name="ZoneTexte 57"/>
                <p:cNvSpPr txBox="1">
                  <a:spLocks noRot="1" noChangeAspect="1" noMove="1" noResize="1" noEditPoints="1" noAdjustHandles="1" noChangeArrowheads="1" noChangeShapeType="1" noTextEdit="1"/>
                </p:cNvSpPr>
                <p:nvPr/>
              </p:nvSpPr>
              <p:spPr>
                <a:xfrm rot="16200000">
                  <a:off x="7568196" y="4613165"/>
                  <a:ext cx="553801" cy="246221"/>
                </a:xfrm>
                <a:prstGeom prst="rect">
                  <a:avLst/>
                </a:prstGeom>
                <a:blipFill>
                  <a:blip r:embed="rId8"/>
                  <a:stretch>
                    <a:fillRect r="-150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9" name="ZoneTexte 58"/>
                <p:cNvSpPr txBox="1"/>
                <p:nvPr/>
              </p:nvSpPr>
              <p:spPr>
                <a:xfrm rot="16200000">
                  <a:off x="7943335" y="4616042"/>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𝟐</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59" name="ZoneTexte 58"/>
                <p:cNvSpPr txBox="1">
                  <a:spLocks noRot="1" noChangeAspect="1" noMove="1" noResize="1" noEditPoints="1" noAdjustHandles="1" noChangeArrowheads="1" noChangeShapeType="1" noTextEdit="1"/>
                </p:cNvSpPr>
                <p:nvPr/>
              </p:nvSpPr>
              <p:spPr>
                <a:xfrm rot="16200000">
                  <a:off x="7943335" y="4616042"/>
                  <a:ext cx="553801" cy="246221"/>
                </a:xfrm>
                <a:prstGeom prst="rect">
                  <a:avLst/>
                </a:prstGeom>
                <a:blipFill>
                  <a:blip r:embed="rId9"/>
                  <a:stretch>
                    <a:fillRect r="-14634"/>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0" name="ZoneTexte 59"/>
                <p:cNvSpPr txBox="1"/>
                <p:nvPr/>
              </p:nvSpPr>
              <p:spPr>
                <a:xfrm rot="16200000">
                  <a:off x="8318474" y="4623771"/>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𝟑</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60" name="ZoneTexte 59"/>
                <p:cNvSpPr txBox="1">
                  <a:spLocks noRot="1" noChangeAspect="1" noMove="1" noResize="1" noEditPoints="1" noAdjustHandles="1" noChangeArrowheads="1" noChangeShapeType="1" noTextEdit="1"/>
                </p:cNvSpPr>
                <p:nvPr/>
              </p:nvSpPr>
              <p:spPr>
                <a:xfrm rot="16200000">
                  <a:off x="8318474" y="4623771"/>
                  <a:ext cx="553801" cy="246221"/>
                </a:xfrm>
                <a:prstGeom prst="rect">
                  <a:avLst/>
                </a:prstGeom>
                <a:blipFill>
                  <a:blip r:embed="rId10"/>
                  <a:stretch>
                    <a:fillRect r="-150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1" name="ZoneTexte 60"/>
                <p:cNvSpPr txBox="1"/>
                <p:nvPr/>
              </p:nvSpPr>
              <p:spPr>
                <a:xfrm rot="16200000">
                  <a:off x="8678514" y="4662910"/>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𝟒</m:t>
                            </m:r>
                          </m:sub>
                        </m:sSub>
                      </m:oMath>
                    </m:oMathPara>
                  </a14:m>
                  <a:endParaRPr lang="fr-FR" sz="1200" b="1" dirty="0">
                    <a:solidFill>
                      <a:schemeClr val="accent2">
                        <a:lumMod val="75000"/>
                      </a:schemeClr>
                    </a:solidFill>
                  </a:endParaRPr>
                </a:p>
              </p:txBody>
            </p:sp>
          </mc:Choice>
          <mc:Fallback>
            <p:sp>
              <p:nvSpPr>
                <p:cNvPr id="61" name="ZoneTexte 60"/>
                <p:cNvSpPr txBox="1">
                  <a:spLocks noRot="1" noChangeAspect="1" noMove="1" noResize="1" noEditPoints="1" noAdjustHandles="1" noChangeArrowheads="1" noChangeShapeType="1" noTextEdit="1"/>
                </p:cNvSpPr>
                <p:nvPr/>
              </p:nvSpPr>
              <p:spPr>
                <a:xfrm rot="16200000">
                  <a:off x="8678514" y="4662910"/>
                  <a:ext cx="553801" cy="246221"/>
                </a:xfrm>
                <a:prstGeom prst="rect">
                  <a:avLst/>
                </a:prstGeom>
                <a:blipFill>
                  <a:blip r:embed="rId11"/>
                  <a:stretch>
                    <a:fillRect r="-150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2" name="ZoneTexte 61"/>
                <p:cNvSpPr txBox="1"/>
                <p:nvPr/>
              </p:nvSpPr>
              <p:spPr>
                <a:xfrm rot="16200000">
                  <a:off x="9038554" y="4662910"/>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𝟓</m:t>
                            </m:r>
                          </m:sub>
                        </m:sSub>
                      </m:oMath>
                    </m:oMathPara>
                  </a14:m>
                  <a:endParaRPr lang="fr-FR" sz="1200" b="1" dirty="0">
                    <a:solidFill>
                      <a:schemeClr val="accent2">
                        <a:lumMod val="75000"/>
                      </a:schemeClr>
                    </a:solidFill>
                  </a:endParaRPr>
                </a:p>
              </p:txBody>
            </p:sp>
          </mc:Choice>
          <mc:Fallback>
            <p:sp>
              <p:nvSpPr>
                <p:cNvPr id="62" name="ZoneTexte 61"/>
                <p:cNvSpPr txBox="1">
                  <a:spLocks noRot="1" noChangeAspect="1" noMove="1" noResize="1" noEditPoints="1" noAdjustHandles="1" noChangeArrowheads="1" noChangeShapeType="1" noTextEdit="1"/>
                </p:cNvSpPr>
                <p:nvPr/>
              </p:nvSpPr>
              <p:spPr>
                <a:xfrm rot="16200000">
                  <a:off x="9038554" y="4662910"/>
                  <a:ext cx="553801" cy="246221"/>
                </a:xfrm>
                <a:prstGeom prst="rect">
                  <a:avLst/>
                </a:prstGeom>
                <a:blipFill>
                  <a:blip r:embed="rId12"/>
                  <a:stretch>
                    <a:fillRect r="-175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3" name="ZoneTexte 62"/>
                <p:cNvSpPr txBox="1"/>
                <p:nvPr/>
              </p:nvSpPr>
              <p:spPr>
                <a:xfrm rot="16200000">
                  <a:off x="9406525" y="4632508"/>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𝟔</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63" name="ZoneTexte 62"/>
                <p:cNvSpPr txBox="1">
                  <a:spLocks noRot="1" noChangeAspect="1" noMove="1" noResize="1" noEditPoints="1" noAdjustHandles="1" noChangeArrowheads="1" noChangeShapeType="1" noTextEdit="1"/>
                </p:cNvSpPr>
                <p:nvPr/>
              </p:nvSpPr>
              <p:spPr>
                <a:xfrm rot="16200000">
                  <a:off x="9406525" y="4632508"/>
                  <a:ext cx="553801" cy="246221"/>
                </a:xfrm>
                <a:prstGeom prst="rect">
                  <a:avLst/>
                </a:prstGeom>
                <a:blipFill>
                  <a:blip r:embed="rId13"/>
                  <a:stretch>
                    <a:fillRect r="-14634"/>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4" name="ZoneTexte 63"/>
                <p:cNvSpPr txBox="1"/>
                <p:nvPr/>
              </p:nvSpPr>
              <p:spPr>
                <a:xfrm rot="16200000">
                  <a:off x="9782239" y="4652723"/>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𝟕</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64" name="ZoneTexte 63"/>
                <p:cNvSpPr txBox="1">
                  <a:spLocks noRot="1" noChangeAspect="1" noMove="1" noResize="1" noEditPoints="1" noAdjustHandles="1" noChangeArrowheads="1" noChangeShapeType="1" noTextEdit="1"/>
                </p:cNvSpPr>
                <p:nvPr/>
              </p:nvSpPr>
              <p:spPr>
                <a:xfrm rot="16200000">
                  <a:off x="9782239" y="4652723"/>
                  <a:ext cx="553801" cy="246221"/>
                </a:xfrm>
                <a:prstGeom prst="rect">
                  <a:avLst/>
                </a:prstGeom>
                <a:blipFill>
                  <a:blip r:embed="rId14"/>
                  <a:stretch>
                    <a:fillRect r="-150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5" name="ZoneTexte 64"/>
                <p:cNvSpPr txBox="1"/>
                <p:nvPr/>
              </p:nvSpPr>
              <p:spPr>
                <a:xfrm rot="16200000">
                  <a:off x="10160485" y="4662910"/>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𝟖</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65" name="ZoneTexte 64"/>
                <p:cNvSpPr txBox="1">
                  <a:spLocks noRot="1" noChangeAspect="1" noMove="1" noResize="1" noEditPoints="1" noAdjustHandles="1" noChangeArrowheads="1" noChangeShapeType="1" noTextEdit="1"/>
                </p:cNvSpPr>
                <p:nvPr/>
              </p:nvSpPr>
              <p:spPr>
                <a:xfrm rot="16200000">
                  <a:off x="10160485" y="4662910"/>
                  <a:ext cx="553801" cy="246221"/>
                </a:xfrm>
                <a:prstGeom prst="rect">
                  <a:avLst/>
                </a:prstGeom>
                <a:blipFill>
                  <a:blip r:embed="rId15"/>
                  <a:stretch>
                    <a:fillRect r="-150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6" name="ZoneTexte 65"/>
                <p:cNvSpPr txBox="1"/>
                <p:nvPr/>
              </p:nvSpPr>
              <p:spPr>
                <a:xfrm rot="16200000">
                  <a:off x="10516654" y="4662910"/>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𝟗</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66" name="ZoneTexte 65"/>
                <p:cNvSpPr txBox="1">
                  <a:spLocks noRot="1" noChangeAspect="1" noMove="1" noResize="1" noEditPoints="1" noAdjustHandles="1" noChangeArrowheads="1" noChangeShapeType="1" noTextEdit="1"/>
                </p:cNvSpPr>
                <p:nvPr/>
              </p:nvSpPr>
              <p:spPr>
                <a:xfrm rot="16200000">
                  <a:off x="10516654" y="4662910"/>
                  <a:ext cx="553801" cy="246221"/>
                </a:xfrm>
                <a:prstGeom prst="rect">
                  <a:avLst/>
                </a:prstGeom>
                <a:blipFill>
                  <a:blip r:embed="rId16"/>
                  <a:stretch>
                    <a:fillRect r="-14634"/>
                  </a:stretch>
                </a:blipFill>
              </p:spPr>
              <p:txBody>
                <a:bodyPr/>
                <a:lstStyle/>
                <a:p>
                  <a:r>
                    <a:rPr lang="fr-FR">
                      <a:noFill/>
                    </a:rPr>
                    <a:t> </a:t>
                  </a:r>
                </a:p>
              </p:txBody>
            </p:sp>
          </mc:Fallback>
        </mc:AlternateContent>
      </p:grpSp>
    </p:spTree>
    <p:custDataLst>
      <p:tags r:id="rId1"/>
    </p:custDataLst>
    <p:extLst>
      <p:ext uri="{BB962C8B-B14F-4D97-AF65-F5344CB8AC3E}">
        <p14:creationId xmlns="" xmlns:p14="http://schemas.microsoft.com/office/powerpoint/2010/main" val="4066769961"/>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a:t>É</a:t>
            </a:r>
            <a:r>
              <a:rPr lang="fr-FR" b="1" dirty="0">
                <a:solidFill>
                  <a:prstClr val="white"/>
                </a:solidFill>
                <a:latin typeface="Times New Roman" panose="02020603050405020304" pitchFamily="18" charset="0"/>
                <a:cs typeface="Times New Roman" panose="02020603050405020304" pitchFamily="18" charset="0"/>
              </a:rPr>
              <a:t>valuation du Modèle LSTM</a:t>
            </a: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88024" y="111260"/>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MEPA – Plateforme – Tests et résultats</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20</a:t>
              </a:r>
              <a:endParaRPr lang="en-US" sz="1600" dirty="0">
                <a:solidFill>
                  <a:schemeClr val="bg1"/>
                </a:solidFill>
              </a:endParaRPr>
            </a:p>
          </p:txBody>
        </p:sp>
      </p:grpSp>
      <p:grpSp>
        <p:nvGrpSpPr>
          <p:cNvPr id="30" name="Groupe 29"/>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4" name="Rectangle 33"/>
            <p:cNvSpPr/>
            <p:nvPr/>
          </p:nvSpPr>
          <p:spPr>
            <a:xfrm>
              <a:off x="6528645"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Conception</a:t>
              </a:r>
              <a:endParaRPr lang="fr-FR" sz="1400" dirty="0"/>
            </a:p>
          </p:txBody>
        </p:sp>
        <p:sp>
          <p:nvSpPr>
            <p:cNvPr id="36" name="Rectangle 35"/>
            <p:cNvSpPr/>
            <p:nvPr/>
          </p:nvSpPr>
          <p:spPr>
            <a:xfrm>
              <a:off x="8040216"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Tests - Résultats</a:t>
              </a:r>
              <a:endParaRPr lang="fr-FR" sz="1400" dirty="0"/>
            </a:p>
          </p:txBody>
        </p:sp>
      </p:grpSp>
      <p:pic>
        <p:nvPicPr>
          <p:cNvPr id="3" name="Image 2"/>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285506" y="2035375"/>
            <a:ext cx="5026518" cy="3769889"/>
          </a:xfrm>
          <a:prstGeom prst="rect">
            <a:avLst/>
          </a:prstGeom>
        </p:spPr>
      </p:pic>
      <p:pic>
        <p:nvPicPr>
          <p:cNvPr id="4" name="Image 3"/>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6528048" y="1988442"/>
            <a:ext cx="4897075" cy="3672806"/>
          </a:xfrm>
          <a:prstGeom prst="rect">
            <a:avLst/>
          </a:prstGeom>
          <a:ln>
            <a:noFill/>
          </a:ln>
          <a:effectLst>
            <a:softEdge rad="112500"/>
          </a:effectLst>
        </p:spPr>
      </p:pic>
      <p:cxnSp>
        <p:nvCxnSpPr>
          <p:cNvPr id="39" name="Connecteur droit 38"/>
          <p:cNvCxnSpPr/>
          <p:nvPr/>
        </p:nvCxnSpPr>
        <p:spPr>
          <a:xfrm>
            <a:off x="5447928" y="4622699"/>
            <a:ext cx="0" cy="590203"/>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flipV="1">
            <a:off x="5447928" y="5293009"/>
            <a:ext cx="0" cy="2871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5088523" y="5527939"/>
            <a:ext cx="809837" cy="276999"/>
          </a:xfrm>
          <a:prstGeom prst="rect">
            <a:avLst/>
          </a:prstGeom>
          <a:noFill/>
        </p:spPr>
        <p:txBody>
          <a:bodyPr wrap="none" rtlCol="0">
            <a:spAutoFit/>
          </a:bodyPr>
          <a:lstStyle/>
          <a:p>
            <a:r>
              <a:rPr lang="fr-FR" sz="1200" b="1" dirty="0" smtClean="0">
                <a:solidFill>
                  <a:srgbClr val="C00000"/>
                </a:solidFill>
              </a:rPr>
              <a:t>epoch=24</a:t>
            </a:r>
            <a:endParaRPr lang="fr-FR" sz="1200" b="1" dirty="0">
              <a:solidFill>
                <a:srgbClr val="C00000"/>
              </a:solidFill>
            </a:endParaRPr>
          </a:p>
        </p:txBody>
      </p:sp>
      <p:sp>
        <p:nvSpPr>
          <p:cNvPr id="44" name="Rectangle 43"/>
          <p:cNvSpPr/>
          <p:nvPr/>
        </p:nvSpPr>
        <p:spPr>
          <a:xfrm>
            <a:off x="1271464" y="1420016"/>
            <a:ext cx="4896544" cy="4777904"/>
          </a:xfrm>
          <a:prstGeom prst="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44"/>
          <p:cNvSpPr/>
          <p:nvPr/>
        </p:nvSpPr>
        <p:spPr>
          <a:xfrm>
            <a:off x="6494620" y="1428060"/>
            <a:ext cx="4896544" cy="4769860"/>
          </a:xfrm>
          <a:prstGeom prst="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p:cNvSpPr txBox="1"/>
          <p:nvPr/>
        </p:nvSpPr>
        <p:spPr>
          <a:xfrm>
            <a:off x="1271464" y="1420017"/>
            <a:ext cx="4896544"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fr-FR" sz="1400" dirty="0"/>
              <a:t>Le </a:t>
            </a:r>
            <a:r>
              <a:rPr lang="fr-FR" sz="1400" dirty="0" smtClean="0"/>
              <a:t>RMSE </a:t>
            </a:r>
            <a:r>
              <a:rPr lang="fr-FR" sz="1400" dirty="0"/>
              <a:t>du modèle </a:t>
            </a:r>
            <a:r>
              <a:rPr lang="fr-FR" sz="1400" dirty="0" smtClean="0"/>
              <a:t>LSTM </a:t>
            </a:r>
            <a:r>
              <a:rPr lang="fr-FR" sz="1400" dirty="0"/>
              <a:t>en changeant le Nombre d'Époques </a:t>
            </a:r>
            <a:r>
              <a:rPr lang="fr-FR" sz="1400" dirty="0" smtClean="0"/>
              <a:t>d'entraînement (epoch) </a:t>
            </a:r>
            <a:r>
              <a:rPr lang="fr-FR" sz="1400" dirty="0"/>
              <a:t>et en Utilisant le Meilleur Batch </a:t>
            </a:r>
            <a:r>
              <a:rPr lang="fr-FR" sz="1400" dirty="0" smtClean="0"/>
              <a:t>Size </a:t>
            </a:r>
            <a:r>
              <a:rPr lang="fr-FR" sz="1400" dirty="0"/>
              <a:t>t</a:t>
            </a:r>
            <a:r>
              <a:rPr lang="fr-FR" sz="1400" dirty="0" smtClean="0"/>
              <a:t>rouvé</a:t>
            </a:r>
            <a:r>
              <a:rPr lang="fr-FR" sz="1400" b="1" dirty="0" smtClean="0"/>
              <a:t>:</a:t>
            </a:r>
            <a:endParaRPr lang="fr-FR" sz="1400" b="1" dirty="0"/>
          </a:p>
        </p:txBody>
      </p:sp>
      <p:sp>
        <p:nvSpPr>
          <p:cNvPr id="38" name="ZoneTexte 37"/>
          <p:cNvSpPr txBox="1"/>
          <p:nvPr/>
        </p:nvSpPr>
        <p:spPr>
          <a:xfrm>
            <a:off x="6494620" y="1407982"/>
            <a:ext cx="4915054" cy="7848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fr-FR" sz="1500" dirty="0"/>
              <a:t>L</a:t>
            </a:r>
            <a:r>
              <a:rPr lang="fr-FR" sz="1500" dirty="0" smtClean="0"/>
              <a:t>’évolution </a:t>
            </a:r>
            <a:r>
              <a:rPr lang="fr-FR" sz="1500" dirty="0"/>
              <a:t>de de </a:t>
            </a:r>
            <a:r>
              <a:rPr lang="fr-FR" sz="1500" dirty="0" smtClean="0"/>
              <a:t>RMSE </a:t>
            </a:r>
            <a:r>
              <a:rPr lang="fr-FR" sz="1500" dirty="0"/>
              <a:t>par période en utilisant le </a:t>
            </a:r>
            <a:r>
              <a:rPr lang="fr-FR" sz="1500" dirty="0" smtClean="0"/>
              <a:t>batch</a:t>
            </a:r>
          </a:p>
          <a:p>
            <a:r>
              <a:rPr lang="fr-FR" sz="1500" dirty="0" smtClean="0"/>
              <a:t>      </a:t>
            </a:r>
            <a:r>
              <a:rPr lang="fr-FR" sz="1500" dirty="0"/>
              <a:t>size </a:t>
            </a:r>
            <a:r>
              <a:rPr lang="fr-FR" sz="1500" dirty="0" smtClean="0"/>
              <a:t>"</a:t>
            </a:r>
            <a:r>
              <a:rPr lang="fr-FR" sz="1500" dirty="0"/>
              <a:t>32" </a:t>
            </a:r>
            <a:r>
              <a:rPr lang="fr-FR" sz="1500" dirty="0" smtClean="0"/>
              <a:t>et </a:t>
            </a:r>
            <a:r>
              <a:rPr lang="fr-FR" sz="1500" dirty="0"/>
              <a:t>l'epoch "24" correspondants au meilleurs </a:t>
            </a:r>
            <a:endParaRPr lang="fr-FR" sz="1500" dirty="0" smtClean="0"/>
          </a:p>
          <a:p>
            <a:r>
              <a:rPr lang="fr-FR" sz="1500" dirty="0" smtClean="0"/>
              <a:t>      RMSE trouvés</a:t>
            </a:r>
            <a:r>
              <a:rPr lang="fr-FR" sz="1500" b="1" dirty="0" smtClean="0"/>
              <a:t>:</a:t>
            </a:r>
            <a:endParaRPr lang="fr-FR" sz="1500" b="1" dirty="0"/>
          </a:p>
        </p:txBody>
      </p:sp>
      <p:sp>
        <p:nvSpPr>
          <p:cNvPr id="46" name="Rectangle 45"/>
          <p:cNvSpPr/>
          <p:nvPr/>
        </p:nvSpPr>
        <p:spPr>
          <a:xfrm>
            <a:off x="3515005" y="979682"/>
            <a:ext cx="6076087" cy="369332"/>
          </a:xfrm>
          <a:prstGeom prst="rect">
            <a:avLst/>
          </a:prstGeom>
        </p:spPr>
        <p:txBody>
          <a:bodyPr wrap="none">
            <a:spAutoFit/>
          </a:bodyPr>
          <a:lstStyle/>
          <a:p>
            <a:r>
              <a:rPr lang="fr-FR" b="1" i="1" dirty="0" smtClean="0">
                <a:solidFill>
                  <a:srgbClr val="FF0000"/>
                </a:solidFill>
              </a:rPr>
              <a:t>[batch_size = 32,la </a:t>
            </a:r>
            <a:r>
              <a:rPr lang="fr-FR" b="1" i="1" dirty="0">
                <a:solidFill>
                  <a:srgbClr val="FF0000"/>
                </a:solidFill>
              </a:rPr>
              <a:t>taille du vecteur "h" = </a:t>
            </a:r>
            <a:r>
              <a:rPr lang="fr-FR" b="1" i="1" dirty="0" smtClean="0">
                <a:solidFill>
                  <a:srgbClr val="FF0000"/>
                </a:solidFill>
              </a:rPr>
              <a:t>200, timestpes = 10]</a:t>
            </a:r>
            <a:endParaRPr lang="fr-FR" b="1" i="1" dirty="0">
              <a:solidFill>
                <a:srgbClr val="FF0000"/>
              </a:solidFill>
            </a:endParaRPr>
          </a:p>
        </p:txBody>
      </p:sp>
      <p:grpSp>
        <p:nvGrpSpPr>
          <p:cNvPr id="59" name="Groupe 58"/>
          <p:cNvGrpSpPr/>
          <p:nvPr/>
        </p:nvGrpSpPr>
        <p:grpSpPr>
          <a:xfrm>
            <a:off x="7320136" y="5564595"/>
            <a:ext cx="3555298" cy="650455"/>
            <a:chOff x="7361367" y="4462252"/>
            <a:chExt cx="3555298" cy="650455"/>
          </a:xfrm>
        </p:grpSpPr>
        <mc:AlternateContent xmlns:mc="http://schemas.openxmlformats.org/markup-compatibility/2006">
          <mc:Choice xmlns="" xmlns:a14="http://schemas.microsoft.com/office/drawing/2010/main" Requires="a14">
            <p:sp>
              <p:nvSpPr>
                <p:cNvPr id="60" name="ZoneTexte 59"/>
                <p:cNvSpPr txBox="1"/>
                <p:nvPr/>
              </p:nvSpPr>
              <p:spPr>
                <a:xfrm rot="16200000">
                  <a:off x="7207577" y="4712696"/>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60" name="ZoneTexte 59"/>
                <p:cNvSpPr txBox="1">
                  <a:spLocks noRot="1" noChangeAspect="1" noMove="1" noResize="1" noEditPoints="1" noAdjustHandles="1" noChangeArrowheads="1" noChangeShapeType="1" noTextEdit="1"/>
                </p:cNvSpPr>
                <p:nvPr/>
              </p:nvSpPr>
              <p:spPr>
                <a:xfrm rot="16200000">
                  <a:off x="7207577" y="4712696"/>
                  <a:ext cx="553801" cy="246221"/>
                </a:xfrm>
                <a:prstGeom prst="rect">
                  <a:avLst/>
                </a:prstGeom>
                <a:blipFill>
                  <a:blip r:embed="rId7"/>
                  <a:stretch>
                    <a:fillRect r="-150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1" name="ZoneTexte 60"/>
                <p:cNvSpPr txBox="1"/>
                <p:nvPr/>
              </p:nvSpPr>
              <p:spPr>
                <a:xfrm rot="16200000">
                  <a:off x="7568196" y="4640688"/>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𝟏</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61" name="ZoneTexte 60"/>
                <p:cNvSpPr txBox="1">
                  <a:spLocks noRot="1" noChangeAspect="1" noMove="1" noResize="1" noEditPoints="1" noAdjustHandles="1" noChangeArrowheads="1" noChangeShapeType="1" noTextEdit="1"/>
                </p:cNvSpPr>
                <p:nvPr/>
              </p:nvSpPr>
              <p:spPr>
                <a:xfrm rot="16200000">
                  <a:off x="7568196" y="4640688"/>
                  <a:ext cx="553801" cy="246221"/>
                </a:xfrm>
                <a:prstGeom prst="rect">
                  <a:avLst/>
                </a:prstGeom>
                <a:blipFill>
                  <a:blip r:embed="rId8"/>
                  <a:stretch>
                    <a:fillRect r="-150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2" name="ZoneTexte 61"/>
                <p:cNvSpPr txBox="1"/>
                <p:nvPr/>
              </p:nvSpPr>
              <p:spPr>
                <a:xfrm rot="16200000">
                  <a:off x="7943335" y="4616042"/>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𝟐</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62" name="ZoneTexte 61"/>
                <p:cNvSpPr txBox="1">
                  <a:spLocks noRot="1" noChangeAspect="1" noMove="1" noResize="1" noEditPoints="1" noAdjustHandles="1" noChangeArrowheads="1" noChangeShapeType="1" noTextEdit="1"/>
                </p:cNvSpPr>
                <p:nvPr/>
              </p:nvSpPr>
              <p:spPr>
                <a:xfrm rot="16200000">
                  <a:off x="7943335" y="4616042"/>
                  <a:ext cx="553801" cy="246221"/>
                </a:xfrm>
                <a:prstGeom prst="rect">
                  <a:avLst/>
                </a:prstGeom>
                <a:blipFill>
                  <a:blip r:embed="rId9"/>
                  <a:stretch>
                    <a:fillRect r="-150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3" name="ZoneTexte 62"/>
                <p:cNvSpPr txBox="1"/>
                <p:nvPr/>
              </p:nvSpPr>
              <p:spPr>
                <a:xfrm rot="16200000">
                  <a:off x="8318474" y="4623771"/>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𝟑</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63" name="ZoneTexte 62"/>
                <p:cNvSpPr txBox="1">
                  <a:spLocks noRot="1" noChangeAspect="1" noMove="1" noResize="1" noEditPoints="1" noAdjustHandles="1" noChangeArrowheads="1" noChangeShapeType="1" noTextEdit="1"/>
                </p:cNvSpPr>
                <p:nvPr/>
              </p:nvSpPr>
              <p:spPr>
                <a:xfrm rot="16200000">
                  <a:off x="8318474" y="4623771"/>
                  <a:ext cx="553801" cy="246221"/>
                </a:xfrm>
                <a:prstGeom prst="rect">
                  <a:avLst/>
                </a:prstGeom>
                <a:blipFill>
                  <a:blip r:embed="rId10"/>
                  <a:stretch>
                    <a:fillRect r="-175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4" name="ZoneTexte 63"/>
                <p:cNvSpPr txBox="1"/>
                <p:nvPr/>
              </p:nvSpPr>
              <p:spPr>
                <a:xfrm rot="16200000">
                  <a:off x="8678514" y="4662910"/>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𝟒</m:t>
                            </m:r>
                          </m:sub>
                        </m:sSub>
                      </m:oMath>
                    </m:oMathPara>
                  </a14:m>
                  <a:endParaRPr lang="fr-FR" sz="1200" b="1" dirty="0">
                    <a:solidFill>
                      <a:schemeClr val="accent2">
                        <a:lumMod val="75000"/>
                      </a:schemeClr>
                    </a:solidFill>
                  </a:endParaRPr>
                </a:p>
              </p:txBody>
            </p:sp>
          </mc:Choice>
          <mc:Fallback>
            <p:sp>
              <p:nvSpPr>
                <p:cNvPr id="64" name="ZoneTexte 63"/>
                <p:cNvSpPr txBox="1">
                  <a:spLocks noRot="1" noChangeAspect="1" noMove="1" noResize="1" noEditPoints="1" noAdjustHandles="1" noChangeArrowheads="1" noChangeShapeType="1" noTextEdit="1"/>
                </p:cNvSpPr>
                <p:nvPr/>
              </p:nvSpPr>
              <p:spPr>
                <a:xfrm rot="16200000">
                  <a:off x="8678514" y="4662910"/>
                  <a:ext cx="553801" cy="246221"/>
                </a:xfrm>
                <a:prstGeom prst="rect">
                  <a:avLst/>
                </a:prstGeom>
                <a:blipFill>
                  <a:blip r:embed="rId11"/>
                  <a:stretch>
                    <a:fillRect r="-175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5" name="ZoneTexte 64"/>
                <p:cNvSpPr txBox="1"/>
                <p:nvPr/>
              </p:nvSpPr>
              <p:spPr>
                <a:xfrm rot="16200000">
                  <a:off x="9038554" y="4662910"/>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𝟓</m:t>
                            </m:r>
                          </m:sub>
                        </m:sSub>
                      </m:oMath>
                    </m:oMathPara>
                  </a14:m>
                  <a:endParaRPr lang="fr-FR" sz="1200" b="1" dirty="0">
                    <a:solidFill>
                      <a:schemeClr val="accent2">
                        <a:lumMod val="75000"/>
                      </a:schemeClr>
                    </a:solidFill>
                  </a:endParaRPr>
                </a:p>
              </p:txBody>
            </p:sp>
          </mc:Choice>
          <mc:Fallback>
            <p:sp>
              <p:nvSpPr>
                <p:cNvPr id="65" name="ZoneTexte 64"/>
                <p:cNvSpPr txBox="1">
                  <a:spLocks noRot="1" noChangeAspect="1" noMove="1" noResize="1" noEditPoints="1" noAdjustHandles="1" noChangeArrowheads="1" noChangeShapeType="1" noTextEdit="1"/>
                </p:cNvSpPr>
                <p:nvPr/>
              </p:nvSpPr>
              <p:spPr>
                <a:xfrm rot="16200000">
                  <a:off x="9038554" y="4662910"/>
                  <a:ext cx="553801" cy="246221"/>
                </a:xfrm>
                <a:prstGeom prst="rect">
                  <a:avLst/>
                </a:prstGeom>
                <a:blipFill>
                  <a:blip r:embed="rId12"/>
                  <a:stretch>
                    <a:fillRect r="-14634"/>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6" name="ZoneTexte 65"/>
                <p:cNvSpPr txBox="1"/>
                <p:nvPr/>
              </p:nvSpPr>
              <p:spPr>
                <a:xfrm rot="16200000">
                  <a:off x="9406525" y="4632508"/>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𝟔</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66" name="ZoneTexte 65"/>
                <p:cNvSpPr txBox="1">
                  <a:spLocks noRot="1" noChangeAspect="1" noMove="1" noResize="1" noEditPoints="1" noAdjustHandles="1" noChangeArrowheads="1" noChangeShapeType="1" noTextEdit="1"/>
                </p:cNvSpPr>
                <p:nvPr/>
              </p:nvSpPr>
              <p:spPr>
                <a:xfrm rot="16200000">
                  <a:off x="9406525" y="4632508"/>
                  <a:ext cx="553801" cy="246221"/>
                </a:xfrm>
                <a:prstGeom prst="rect">
                  <a:avLst/>
                </a:prstGeom>
                <a:blipFill>
                  <a:blip r:embed="rId13"/>
                  <a:stretch>
                    <a:fillRect r="-150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7" name="ZoneTexte 66"/>
                <p:cNvSpPr txBox="1"/>
                <p:nvPr/>
              </p:nvSpPr>
              <p:spPr>
                <a:xfrm rot="16200000">
                  <a:off x="9782239" y="4652723"/>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𝟕</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67" name="ZoneTexte 66"/>
                <p:cNvSpPr txBox="1">
                  <a:spLocks noRot="1" noChangeAspect="1" noMove="1" noResize="1" noEditPoints="1" noAdjustHandles="1" noChangeArrowheads="1" noChangeShapeType="1" noTextEdit="1"/>
                </p:cNvSpPr>
                <p:nvPr/>
              </p:nvSpPr>
              <p:spPr>
                <a:xfrm rot="16200000">
                  <a:off x="9782239" y="4652723"/>
                  <a:ext cx="553801" cy="246221"/>
                </a:xfrm>
                <a:prstGeom prst="rect">
                  <a:avLst/>
                </a:prstGeom>
                <a:blipFill>
                  <a:blip r:embed="rId14"/>
                  <a:stretch>
                    <a:fillRect r="-14634"/>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8" name="ZoneTexte 67"/>
                <p:cNvSpPr txBox="1"/>
                <p:nvPr/>
              </p:nvSpPr>
              <p:spPr>
                <a:xfrm rot="16200000">
                  <a:off x="10160485" y="4662910"/>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𝟖</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68" name="ZoneTexte 67"/>
                <p:cNvSpPr txBox="1">
                  <a:spLocks noRot="1" noChangeAspect="1" noMove="1" noResize="1" noEditPoints="1" noAdjustHandles="1" noChangeArrowheads="1" noChangeShapeType="1" noTextEdit="1"/>
                </p:cNvSpPr>
                <p:nvPr/>
              </p:nvSpPr>
              <p:spPr>
                <a:xfrm rot="16200000">
                  <a:off x="10160485" y="4662910"/>
                  <a:ext cx="553801" cy="246221"/>
                </a:xfrm>
                <a:prstGeom prst="rect">
                  <a:avLst/>
                </a:prstGeom>
                <a:blipFill>
                  <a:blip r:embed="rId15"/>
                  <a:stretch>
                    <a:fillRect r="-14634"/>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9" name="ZoneTexte 68"/>
                <p:cNvSpPr txBox="1"/>
                <p:nvPr/>
              </p:nvSpPr>
              <p:spPr>
                <a:xfrm rot="16200000">
                  <a:off x="10516654" y="4662910"/>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𝟗</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69" name="ZoneTexte 68"/>
                <p:cNvSpPr txBox="1">
                  <a:spLocks noRot="1" noChangeAspect="1" noMove="1" noResize="1" noEditPoints="1" noAdjustHandles="1" noChangeArrowheads="1" noChangeShapeType="1" noTextEdit="1"/>
                </p:cNvSpPr>
                <p:nvPr/>
              </p:nvSpPr>
              <p:spPr>
                <a:xfrm rot="16200000">
                  <a:off x="10516654" y="4662910"/>
                  <a:ext cx="553801" cy="246221"/>
                </a:xfrm>
                <a:prstGeom prst="rect">
                  <a:avLst/>
                </a:prstGeom>
                <a:blipFill>
                  <a:blip r:embed="rId16"/>
                  <a:stretch>
                    <a:fillRect r="-15000"/>
                  </a:stretch>
                </a:blipFill>
              </p:spPr>
              <p:txBody>
                <a:bodyPr/>
                <a:lstStyle/>
                <a:p>
                  <a:r>
                    <a:rPr lang="fr-FR">
                      <a:noFill/>
                    </a:rPr>
                    <a:t> </a:t>
                  </a:r>
                </a:p>
              </p:txBody>
            </p:sp>
          </mc:Fallback>
        </mc:AlternateContent>
      </p:grpSp>
    </p:spTree>
    <p:custDataLst>
      <p:tags r:id="rId1"/>
    </p:custDataLst>
    <p:extLst>
      <p:ext uri="{BB962C8B-B14F-4D97-AF65-F5344CB8AC3E}">
        <p14:creationId xmlns="" xmlns:p14="http://schemas.microsoft.com/office/powerpoint/2010/main" val="2482069792"/>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a:t>É</a:t>
            </a:r>
            <a:r>
              <a:rPr lang="fr-FR" b="1" dirty="0">
                <a:solidFill>
                  <a:prstClr val="white"/>
                </a:solidFill>
                <a:latin typeface="Times New Roman" panose="02020603050405020304" pitchFamily="18" charset="0"/>
                <a:cs typeface="Times New Roman" panose="02020603050405020304" pitchFamily="18" charset="0"/>
              </a:rPr>
              <a:t>valuation du Modèle LSTM</a:t>
            </a: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88024" y="111260"/>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MEPA – Plateforme – Tests et résultats</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21</a:t>
              </a:r>
              <a:endParaRPr lang="en-US" sz="1600" dirty="0">
                <a:solidFill>
                  <a:schemeClr val="bg1"/>
                </a:solidFill>
              </a:endParaRPr>
            </a:p>
          </p:txBody>
        </p:sp>
      </p:grpSp>
      <p:grpSp>
        <p:nvGrpSpPr>
          <p:cNvPr id="30" name="Groupe 29"/>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4" name="Rectangle 33"/>
            <p:cNvSpPr/>
            <p:nvPr/>
          </p:nvSpPr>
          <p:spPr>
            <a:xfrm>
              <a:off x="6528645"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Conception</a:t>
              </a:r>
              <a:endParaRPr lang="fr-FR" sz="1400" dirty="0"/>
            </a:p>
          </p:txBody>
        </p:sp>
        <p:sp>
          <p:nvSpPr>
            <p:cNvPr id="36" name="Rectangle 35"/>
            <p:cNvSpPr/>
            <p:nvPr/>
          </p:nvSpPr>
          <p:spPr>
            <a:xfrm>
              <a:off x="8040216"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Tests - Résultats</a:t>
              </a:r>
              <a:endParaRPr lang="fr-FR" sz="1400" dirty="0"/>
            </a:p>
          </p:txBody>
        </p:sp>
      </p:grpSp>
      <p:pic>
        <p:nvPicPr>
          <p:cNvPr id="3" name="Image 2"/>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325526" y="2127756"/>
            <a:ext cx="4968552" cy="3726414"/>
          </a:xfrm>
          <a:prstGeom prst="rect">
            <a:avLst/>
          </a:prstGeom>
        </p:spPr>
      </p:pic>
      <p:pic>
        <p:nvPicPr>
          <p:cNvPr id="4" name="Image 3"/>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6490883" y="2132856"/>
            <a:ext cx="4667399" cy="3500549"/>
          </a:xfrm>
          <a:prstGeom prst="rect">
            <a:avLst/>
          </a:prstGeom>
          <a:ln>
            <a:noFill/>
          </a:ln>
          <a:effectLst>
            <a:softEdge rad="112500"/>
          </a:effectLst>
        </p:spPr>
      </p:pic>
      <p:sp>
        <p:nvSpPr>
          <p:cNvPr id="5" name="ZoneTexte 4"/>
          <p:cNvSpPr txBox="1"/>
          <p:nvPr/>
        </p:nvSpPr>
        <p:spPr>
          <a:xfrm>
            <a:off x="1757573" y="5494372"/>
            <a:ext cx="1088824" cy="276999"/>
          </a:xfrm>
          <a:prstGeom prst="rect">
            <a:avLst/>
          </a:prstGeom>
          <a:noFill/>
        </p:spPr>
        <p:txBody>
          <a:bodyPr wrap="none" rtlCol="0">
            <a:spAutoFit/>
          </a:bodyPr>
          <a:lstStyle/>
          <a:p>
            <a:r>
              <a:rPr lang="fr-FR" sz="1200" b="1" dirty="0" smtClean="0">
                <a:solidFill>
                  <a:srgbClr val="C00000"/>
                </a:solidFill>
              </a:rPr>
              <a:t>Batch_size=16</a:t>
            </a:r>
            <a:endParaRPr lang="fr-FR" sz="1200" b="1" dirty="0">
              <a:solidFill>
                <a:srgbClr val="C00000"/>
              </a:solidFill>
            </a:endParaRPr>
          </a:p>
        </p:txBody>
      </p:sp>
      <p:cxnSp>
        <p:nvCxnSpPr>
          <p:cNvPr id="7" name="Connecteur droit 6"/>
          <p:cNvCxnSpPr/>
          <p:nvPr/>
        </p:nvCxnSpPr>
        <p:spPr>
          <a:xfrm>
            <a:off x="1933758" y="4797286"/>
            <a:ext cx="0" cy="470907"/>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flipH="1" flipV="1">
            <a:off x="1928453" y="5268193"/>
            <a:ext cx="117152" cy="2738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271464" y="1420017"/>
            <a:ext cx="4896544" cy="4361880"/>
          </a:xfrm>
          <a:prstGeom prst="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6494620" y="1428060"/>
            <a:ext cx="4896544" cy="4361880"/>
          </a:xfrm>
          <a:prstGeom prst="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p:cNvSpPr txBox="1"/>
          <p:nvPr/>
        </p:nvSpPr>
        <p:spPr>
          <a:xfrm>
            <a:off x="1271464" y="1394192"/>
            <a:ext cx="4896544"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fr-FR" sz="1400" dirty="0" smtClean="0"/>
              <a:t>La RMSE </a:t>
            </a:r>
            <a:r>
              <a:rPr lang="fr-FR" sz="1400" dirty="0"/>
              <a:t>en changeant la taille du </a:t>
            </a:r>
            <a:r>
              <a:rPr lang="fr-FR" sz="1400" dirty="0" smtClean="0"/>
              <a:t>batch d'entraînement </a:t>
            </a:r>
          </a:p>
          <a:p>
            <a:r>
              <a:rPr lang="fr-FR" sz="1400" dirty="0"/>
              <a:t> </a:t>
            </a:r>
            <a:r>
              <a:rPr lang="fr-FR" sz="1400" dirty="0" smtClean="0"/>
              <a:t>      en </a:t>
            </a:r>
            <a:r>
              <a:rPr lang="fr-FR" sz="1400" dirty="0"/>
              <a:t>utilisant </a:t>
            </a:r>
            <a:r>
              <a:rPr lang="fr-FR" sz="1400" dirty="0" smtClean="0"/>
              <a:t>la </a:t>
            </a:r>
            <a:r>
              <a:rPr lang="fr-FR" sz="1400" dirty="0"/>
              <a:t>taille d'epoch (24) correspondante au meilleur </a:t>
            </a:r>
            <a:endParaRPr lang="fr-FR" sz="1400" dirty="0" smtClean="0"/>
          </a:p>
          <a:p>
            <a:r>
              <a:rPr lang="fr-FR" sz="1400" dirty="0" smtClean="0"/>
              <a:t>       </a:t>
            </a:r>
            <a:r>
              <a:rPr lang="fr-FR" sz="1400" dirty="0"/>
              <a:t>R</a:t>
            </a:r>
            <a:r>
              <a:rPr lang="fr-FR" sz="1400" dirty="0" smtClean="0"/>
              <a:t>MSE </a:t>
            </a:r>
            <a:r>
              <a:rPr lang="fr-FR" sz="1400" dirty="0"/>
              <a:t>trouvé sur l'expérience </a:t>
            </a:r>
            <a:r>
              <a:rPr lang="fr-FR" sz="1400" dirty="0" smtClean="0"/>
              <a:t>précédente </a:t>
            </a:r>
            <a:r>
              <a:rPr lang="fr-FR" sz="1400" b="1" dirty="0" smtClean="0"/>
              <a:t>:</a:t>
            </a:r>
            <a:endParaRPr lang="fr-FR" sz="1400" b="1" dirty="0"/>
          </a:p>
        </p:txBody>
      </p:sp>
      <p:sp>
        <p:nvSpPr>
          <p:cNvPr id="39" name="ZoneTexte 38"/>
          <p:cNvSpPr txBox="1"/>
          <p:nvPr/>
        </p:nvSpPr>
        <p:spPr>
          <a:xfrm>
            <a:off x="6490883" y="1434842"/>
            <a:ext cx="4918791"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fr-FR" sz="1400" dirty="0" smtClean="0"/>
              <a:t>L'évolution </a:t>
            </a:r>
            <a:r>
              <a:rPr lang="fr-FR" sz="1400" dirty="0"/>
              <a:t>de </a:t>
            </a:r>
            <a:r>
              <a:rPr lang="fr-FR" sz="1400" dirty="0" smtClean="0"/>
              <a:t>RMSE</a:t>
            </a:r>
            <a:r>
              <a:rPr lang="fr-FR" sz="1400" dirty="0"/>
              <a:t>} par période en utilisant le batch size </a:t>
            </a:r>
            <a:r>
              <a:rPr lang="fr-FR" sz="1400" dirty="0" smtClean="0"/>
              <a:t>"</a:t>
            </a:r>
            <a:r>
              <a:rPr lang="fr-FR" sz="1400" dirty="0"/>
              <a:t>16" </a:t>
            </a:r>
            <a:r>
              <a:rPr lang="fr-FR" sz="1400" dirty="0" smtClean="0"/>
              <a:t>et </a:t>
            </a:r>
            <a:r>
              <a:rPr lang="fr-FR" sz="1400" dirty="0"/>
              <a:t>l'epoch "24" correspondants au meilleurs </a:t>
            </a:r>
            <a:r>
              <a:rPr lang="fr-FR" sz="1400" dirty="0" smtClean="0"/>
              <a:t>RMSE :</a:t>
            </a:r>
            <a:endParaRPr lang="fr-FR" sz="1400" b="1" dirty="0"/>
          </a:p>
        </p:txBody>
      </p:sp>
      <p:sp>
        <p:nvSpPr>
          <p:cNvPr id="44" name="Rectangle 43"/>
          <p:cNvSpPr/>
          <p:nvPr/>
        </p:nvSpPr>
        <p:spPr>
          <a:xfrm>
            <a:off x="4044509" y="5828588"/>
            <a:ext cx="5646674" cy="369332"/>
          </a:xfrm>
          <a:prstGeom prst="rect">
            <a:avLst/>
          </a:prstGeom>
        </p:spPr>
        <p:txBody>
          <a:bodyPr wrap="none">
            <a:spAutoFit/>
          </a:bodyPr>
          <a:lstStyle/>
          <a:p>
            <a:r>
              <a:rPr lang="fr-FR" b="1" i="1" dirty="0">
                <a:solidFill>
                  <a:srgbClr val="FF0000"/>
                </a:solidFill>
              </a:rPr>
              <a:t>[epoch = </a:t>
            </a:r>
            <a:r>
              <a:rPr lang="fr-FR" b="1" i="1" dirty="0" smtClean="0">
                <a:solidFill>
                  <a:srgbClr val="FF0000"/>
                </a:solidFill>
              </a:rPr>
              <a:t>24, la </a:t>
            </a:r>
            <a:r>
              <a:rPr lang="fr-FR" b="1" i="1" dirty="0">
                <a:solidFill>
                  <a:srgbClr val="FF0000"/>
                </a:solidFill>
              </a:rPr>
              <a:t>taille du vecteur "h" = </a:t>
            </a:r>
            <a:r>
              <a:rPr lang="fr-FR" b="1" i="1" dirty="0" smtClean="0">
                <a:solidFill>
                  <a:srgbClr val="FF0000"/>
                </a:solidFill>
              </a:rPr>
              <a:t>200, timestpes = 10]</a:t>
            </a:r>
            <a:endParaRPr lang="fr-FR" b="1" i="1" dirty="0">
              <a:solidFill>
                <a:srgbClr val="FF0000"/>
              </a:solidFill>
            </a:endParaRPr>
          </a:p>
        </p:txBody>
      </p:sp>
      <mc:AlternateContent xmlns:mc="http://schemas.openxmlformats.org/markup-compatibility/2006">
        <mc:Choice xmlns="" xmlns:a14="http://schemas.microsoft.com/office/drawing/2010/main" Requires="a14">
          <p:sp>
            <p:nvSpPr>
              <p:cNvPr id="46" name="ZoneTexte 45"/>
              <p:cNvSpPr txBox="1"/>
              <p:nvPr/>
            </p:nvSpPr>
            <p:spPr>
              <a:xfrm rot="16200000">
                <a:off x="7011453" y="4988593"/>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accent2">
                                  <a:lumMod val="75000"/>
                                </a:schemeClr>
                              </a:solidFill>
                              <a:latin typeface="Cambria Math" panose="02040503050406030204" pitchFamily="18" charset="0"/>
                            </a:rPr>
                          </m:ctrlPr>
                        </m:sSubPr>
                        <m:e>
                          <m:r>
                            <a:rPr lang="fr-FR" sz="1400" b="1" i="1" smtClean="0">
                              <a:solidFill>
                                <a:schemeClr val="accent2">
                                  <a:lumMod val="75000"/>
                                </a:schemeClr>
                              </a:solidFill>
                              <a:latin typeface="Cambria Math" panose="02040503050406030204" pitchFamily="18" charset="0"/>
                            </a:rPr>
                            <m:t> </m:t>
                          </m:r>
                          <m:r>
                            <a:rPr lang="fr-FR" sz="1400" b="1" i="1" smtClean="0">
                              <a:solidFill>
                                <a:schemeClr val="accent2">
                                  <a:lumMod val="75000"/>
                                </a:schemeClr>
                              </a:solidFill>
                              <a:latin typeface="Cambria Math" panose="02040503050406030204" pitchFamily="18" charset="0"/>
                            </a:rPr>
                            <m:t>𝒙</m:t>
                          </m:r>
                        </m:e>
                        <m:sub>
                          <m:r>
                            <a:rPr lang="fr-FR" sz="1400" b="1" i="1" smtClean="0">
                              <a:solidFill>
                                <a:schemeClr val="accent2">
                                  <a:lumMod val="75000"/>
                                </a:schemeClr>
                              </a:solidFill>
                              <a:latin typeface="Cambria Math" panose="02040503050406030204" pitchFamily="18" charset="0"/>
                            </a:rPr>
                            <m:t>𝒕</m:t>
                          </m:r>
                          <m:r>
                            <a:rPr lang="fr-FR" sz="1400" b="1" i="1" smtClean="0">
                              <a:solidFill>
                                <a:schemeClr val="accent2">
                                  <a:lumMod val="75000"/>
                                </a:schemeClr>
                              </a:solidFill>
                              <a:latin typeface="Cambria Math" panose="02040503050406030204" pitchFamily="18" charset="0"/>
                            </a:rPr>
                            <m:t> </m:t>
                          </m:r>
                        </m:sub>
                      </m:sSub>
                    </m:oMath>
                  </m:oMathPara>
                </a14:m>
                <a:endParaRPr lang="fr-FR" sz="1400" b="1" dirty="0">
                  <a:solidFill>
                    <a:schemeClr val="accent2">
                      <a:lumMod val="75000"/>
                    </a:schemeClr>
                  </a:solidFill>
                </a:endParaRPr>
              </a:p>
            </p:txBody>
          </p:sp>
        </mc:Choice>
        <mc:Fallback>
          <p:sp>
            <p:nvSpPr>
              <p:cNvPr id="46" name="ZoneTexte 45"/>
              <p:cNvSpPr txBox="1">
                <a:spLocks noRot="1" noChangeAspect="1" noMove="1" noResize="1" noEditPoints="1" noAdjustHandles="1" noChangeArrowheads="1" noChangeShapeType="1" noTextEdit="1"/>
              </p:cNvSpPr>
              <p:nvPr/>
            </p:nvSpPr>
            <p:spPr>
              <a:xfrm rot="16200000">
                <a:off x="7011453" y="4988593"/>
                <a:ext cx="553801" cy="215444"/>
              </a:xfrm>
              <a:prstGeom prst="rect">
                <a:avLst/>
              </a:prstGeom>
              <a:blipFill>
                <a:blip r:embed="rId7"/>
                <a:stretch>
                  <a:fillRect r="-1428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47" name="ZoneTexte 46"/>
              <p:cNvSpPr txBox="1"/>
              <p:nvPr/>
            </p:nvSpPr>
            <p:spPr>
              <a:xfrm rot="16200000">
                <a:off x="7372072" y="4866839"/>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accent2">
                                  <a:lumMod val="75000"/>
                                </a:schemeClr>
                              </a:solidFill>
                              <a:latin typeface="Cambria Math" panose="02040503050406030204" pitchFamily="18" charset="0"/>
                            </a:rPr>
                          </m:ctrlPr>
                        </m:sSubPr>
                        <m:e>
                          <m:r>
                            <a:rPr lang="fr-FR" sz="1400" b="1" i="1" smtClean="0">
                              <a:solidFill>
                                <a:schemeClr val="accent2">
                                  <a:lumMod val="75000"/>
                                </a:schemeClr>
                              </a:solidFill>
                              <a:latin typeface="Cambria Math" panose="02040503050406030204" pitchFamily="18" charset="0"/>
                            </a:rPr>
                            <m:t> </m:t>
                          </m:r>
                          <m:r>
                            <a:rPr lang="fr-FR" sz="1400" b="1" i="1" smtClean="0">
                              <a:solidFill>
                                <a:schemeClr val="accent2">
                                  <a:lumMod val="75000"/>
                                </a:schemeClr>
                              </a:solidFill>
                              <a:latin typeface="Cambria Math" panose="02040503050406030204" pitchFamily="18" charset="0"/>
                            </a:rPr>
                            <m:t>𝒙</m:t>
                          </m:r>
                        </m:e>
                        <m:sub>
                          <m:r>
                            <a:rPr lang="fr-FR" sz="1400" b="1" i="1" smtClean="0">
                              <a:solidFill>
                                <a:schemeClr val="accent2">
                                  <a:lumMod val="75000"/>
                                </a:schemeClr>
                              </a:solidFill>
                              <a:latin typeface="Cambria Math" panose="02040503050406030204" pitchFamily="18" charset="0"/>
                            </a:rPr>
                            <m:t>𝒕</m:t>
                          </m:r>
                          <m:r>
                            <a:rPr lang="fr-FR" sz="1400" b="1" i="1" smtClean="0">
                              <a:solidFill>
                                <a:schemeClr val="accent2">
                                  <a:lumMod val="75000"/>
                                </a:schemeClr>
                              </a:solidFill>
                              <a:latin typeface="Cambria Math" panose="02040503050406030204" pitchFamily="18" charset="0"/>
                            </a:rPr>
                            <m:t>−</m:t>
                          </m:r>
                          <m:r>
                            <a:rPr lang="fr-FR" sz="1400" b="1" i="1" smtClean="0">
                              <a:solidFill>
                                <a:schemeClr val="accent2">
                                  <a:lumMod val="75000"/>
                                </a:schemeClr>
                              </a:solidFill>
                              <a:latin typeface="Cambria Math" panose="02040503050406030204" pitchFamily="18" charset="0"/>
                            </a:rPr>
                            <m:t>𝟏</m:t>
                          </m:r>
                          <m:r>
                            <a:rPr lang="fr-FR" sz="1400" b="1" i="1" smtClean="0">
                              <a:solidFill>
                                <a:schemeClr val="accent2">
                                  <a:lumMod val="75000"/>
                                </a:schemeClr>
                              </a:solidFill>
                              <a:latin typeface="Cambria Math" panose="02040503050406030204" pitchFamily="18" charset="0"/>
                            </a:rPr>
                            <m:t> </m:t>
                          </m:r>
                        </m:sub>
                      </m:sSub>
                    </m:oMath>
                  </m:oMathPara>
                </a14:m>
                <a:endParaRPr lang="fr-FR" sz="1400" b="1" dirty="0">
                  <a:solidFill>
                    <a:schemeClr val="accent2">
                      <a:lumMod val="75000"/>
                    </a:schemeClr>
                  </a:solidFill>
                </a:endParaRPr>
              </a:p>
            </p:txBody>
          </p:sp>
        </mc:Choice>
        <mc:Fallback>
          <p:sp>
            <p:nvSpPr>
              <p:cNvPr id="47" name="ZoneTexte 46"/>
              <p:cNvSpPr txBox="1">
                <a:spLocks noRot="1" noChangeAspect="1" noMove="1" noResize="1" noEditPoints="1" noAdjustHandles="1" noChangeArrowheads="1" noChangeShapeType="1" noTextEdit="1"/>
              </p:cNvSpPr>
              <p:nvPr/>
            </p:nvSpPr>
            <p:spPr>
              <a:xfrm rot="16200000">
                <a:off x="7372072" y="4866839"/>
                <a:ext cx="553801" cy="215444"/>
              </a:xfrm>
              <a:prstGeom prst="rect">
                <a:avLst/>
              </a:prstGeom>
              <a:blipFill>
                <a:blip r:embed="rId8"/>
                <a:stretch>
                  <a:fillRect r="-17143"/>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0" name="ZoneTexte 49"/>
              <p:cNvSpPr txBox="1"/>
              <p:nvPr/>
            </p:nvSpPr>
            <p:spPr>
              <a:xfrm rot="16200000">
                <a:off x="7740171" y="4871667"/>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accent2">
                                  <a:lumMod val="75000"/>
                                </a:schemeClr>
                              </a:solidFill>
                              <a:latin typeface="Cambria Math" panose="02040503050406030204" pitchFamily="18" charset="0"/>
                            </a:rPr>
                          </m:ctrlPr>
                        </m:sSubPr>
                        <m:e>
                          <m:r>
                            <a:rPr lang="fr-FR" sz="1400" b="1" i="1" smtClean="0">
                              <a:solidFill>
                                <a:schemeClr val="accent2">
                                  <a:lumMod val="75000"/>
                                </a:schemeClr>
                              </a:solidFill>
                              <a:latin typeface="Cambria Math" panose="02040503050406030204" pitchFamily="18" charset="0"/>
                            </a:rPr>
                            <m:t> </m:t>
                          </m:r>
                          <m:r>
                            <a:rPr lang="fr-FR" sz="1400" b="1" i="1" smtClean="0">
                              <a:solidFill>
                                <a:schemeClr val="accent2">
                                  <a:lumMod val="75000"/>
                                </a:schemeClr>
                              </a:solidFill>
                              <a:latin typeface="Cambria Math" panose="02040503050406030204" pitchFamily="18" charset="0"/>
                            </a:rPr>
                            <m:t>𝒙</m:t>
                          </m:r>
                        </m:e>
                        <m:sub>
                          <m:r>
                            <a:rPr lang="fr-FR" sz="1400" b="1" i="1" smtClean="0">
                              <a:solidFill>
                                <a:schemeClr val="accent2">
                                  <a:lumMod val="75000"/>
                                </a:schemeClr>
                              </a:solidFill>
                              <a:latin typeface="Cambria Math" panose="02040503050406030204" pitchFamily="18" charset="0"/>
                            </a:rPr>
                            <m:t>𝒕</m:t>
                          </m:r>
                          <m:r>
                            <a:rPr lang="fr-FR" sz="1400" b="1" i="1" smtClean="0">
                              <a:solidFill>
                                <a:schemeClr val="accent2">
                                  <a:lumMod val="75000"/>
                                </a:schemeClr>
                              </a:solidFill>
                              <a:latin typeface="Cambria Math" panose="02040503050406030204" pitchFamily="18" charset="0"/>
                            </a:rPr>
                            <m:t>−</m:t>
                          </m:r>
                          <m:r>
                            <a:rPr lang="fr-FR" sz="1400" b="1" i="1" smtClean="0">
                              <a:solidFill>
                                <a:schemeClr val="accent2">
                                  <a:lumMod val="75000"/>
                                </a:schemeClr>
                              </a:solidFill>
                              <a:latin typeface="Cambria Math" panose="02040503050406030204" pitchFamily="18" charset="0"/>
                            </a:rPr>
                            <m:t>𝟐</m:t>
                          </m:r>
                          <m:r>
                            <a:rPr lang="fr-FR" sz="1400" b="1" i="1" smtClean="0">
                              <a:solidFill>
                                <a:schemeClr val="accent2">
                                  <a:lumMod val="75000"/>
                                </a:schemeClr>
                              </a:solidFill>
                              <a:latin typeface="Cambria Math" panose="02040503050406030204" pitchFamily="18" charset="0"/>
                            </a:rPr>
                            <m:t> </m:t>
                          </m:r>
                        </m:sub>
                      </m:sSub>
                    </m:oMath>
                  </m:oMathPara>
                </a14:m>
                <a:endParaRPr lang="fr-FR" sz="1400" b="1" dirty="0">
                  <a:solidFill>
                    <a:schemeClr val="accent2">
                      <a:lumMod val="75000"/>
                    </a:schemeClr>
                  </a:solidFill>
                </a:endParaRPr>
              </a:p>
            </p:txBody>
          </p:sp>
        </mc:Choice>
        <mc:Fallback>
          <p:sp>
            <p:nvSpPr>
              <p:cNvPr id="50" name="ZoneTexte 49"/>
              <p:cNvSpPr txBox="1">
                <a:spLocks noRot="1" noChangeAspect="1" noMove="1" noResize="1" noEditPoints="1" noAdjustHandles="1" noChangeArrowheads="1" noChangeShapeType="1" noTextEdit="1"/>
              </p:cNvSpPr>
              <p:nvPr/>
            </p:nvSpPr>
            <p:spPr>
              <a:xfrm rot="16200000">
                <a:off x="7740171" y="4871667"/>
                <a:ext cx="553801" cy="215444"/>
              </a:xfrm>
              <a:prstGeom prst="rect">
                <a:avLst/>
              </a:prstGeom>
              <a:blipFill>
                <a:blip r:embed="rId9"/>
                <a:stretch>
                  <a:fillRect r="-13889"/>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1" name="ZoneTexte 50"/>
              <p:cNvSpPr txBox="1"/>
              <p:nvPr/>
            </p:nvSpPr>
            <p:spPr>
              <a:xfrm rot="16200000">
                <a:off x="8072253" y="4877445"/>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accent2">
                                  <a:lumMod val="75000"/>
                                </a:schemeClr>
                              </a:solidFill>
                              <a:latin typeface="Cambria Math" panose="02040503050406030204" pitchFamily="18" charset="0"/>
                            </a:rPr>
                          </m:ctrlPr>
                        </m:sSubPr>
                        <m:e>
                          <m:r>
                            <a:rPr lang="fr-FR" sz="1400" b="1" i="1" smtClean="0">
                              <a:solidFill>
                                <a:schemeClr val="accent2">
                                  <a:lumMod val="75000"/>
                                </a:schemeClr>
                              </a:solidFill>
                              <a:latin typeface="Cambria Math" panose="02040503050406030204" pitchFamily="18" charset="0"/>
                            </a:rPr>
                            <m:t> </m:t>
                          </m:r>
                          <m:r>
                            <a:rPr lang="fr-FR" sz="1400" b="1" i="1" smtClean="0">
                              <a:solidFill>
                                <a:schemeClr val="accent2">
                                  <a:lumMod val="75000"/>
                                </a:schemeClr>
                              </a:solidFill>
                              <a:latin typeface="Cambria Math" panose="02040503050406030204" pitchFamily="18" charset="0"/>
                            </a:rPr>
                            <m:t>𝒙</m:t>
                          </m:r>
                        </m:e>
                        <m:sub>
                          <m:r>
                            <a:rPr lang="fr-FR" sz="1400" b="1" i="1" smtClean="0">
                              <a:solidFill>
                                <a:schemeClr val="accent2">
                                  <a:lumMod val="75000"/>
                                </a:schemeClr>
                              </a:solidFill>
                              <a:latin typeface="Cambria Math" panose="02040503050406030204" pitchFamily="18" charset="0"/>
                            </a:rPr>
                            <m:t>𝒕</m:t>
                          </m:r>
                          <m:r>
                            <a:rPr lang="fr-FR" sz="1400" b="1" i="1" smtClean="0">
                              <a:solidFill>
                                <a:schemeClr val="accent2">
                                  <a:lumMod val="75000"/>
                                </a:schemeClr>
                              </a:solidFill>
                              <a:latin typeface="Cambria Math" panose="02040503050406030204" pitchFamily="18" charset="0"/>
                            </a:rPr>
                            <m:t>−</m:t>
                          </m:r>
                          <m:r>
                            <a:rPr lang="fr-FR" sz="1400" b="1" i="1" smtClean="0">
                              <a:solidFill>
                                <a:schemeClr val="accent2">
                                  <a:lumMod val="75000"/>
                                </a:schemeClr>
                              </a:solidFill>
                              <a:latin typeface="Cambria Math" panose="02040503050406030204" pitchFamily="18" charset="0"/>
                            </a:rPr>
                            <m:t>𝟑</m:t>
                          </m:r>
                          <m:r>
                            <a:rPr lang="fr-FR" sz="1400" b="1" i="1" smtClean="0">
                              <a:solidFill>
                                <a:schemeClr val="accent2">
                                  <a:lumMod val="75000"/>
                                </a:schemeClr>
                              </a:solidFill>
                              <a:latin typeface="Cambria Math" panose="02040503050406030204" pitchFamily="18" charset="0"/>
                            </a:rPr>
                            <m:t> </m:t>
                          </m:r>
                        </m:sub>
                      </m:sSub>
                    </m:oMath>
                  </m:oMathPara>
                </a14:m>
                <a:endParaRPr lang="fr-FR" sz="1400" b="1" dirty="0">
                  <a:solidFill>
                    <a:schemeClr val="accent2">
                      <a:lumMod val="75000"/>
                    </a:schemeClr>
                  </a:solidFill>
                </a:endParaRPr>
              </a:p>
            </p:txBody>
          </p:sp>
        </mc:Choice>
        <mc:Fallback>
          <p:sp>
            <p:nvSpPr>
              <p:cNvPr id="51" name="ZoneTexte 50"/>
              <p:cNvSpPr txBox="1">
                <a:spLocks noRot="1" noChangeAspect="1" noMove="1" noResize="1" noEditPoints="1" noAdjustHandles="1" noChangeArrowheads="1" noChangeShapeType="1" noTextEdit="1"/>
              </p:cNvSpPr>
              <p:nvPr/>
            </p:nvSpPr>
            <p:spPr>
              <a:xfrm rot="16200000">
                <a:off x="8072253" y="4877445"/>
                <a:ext cx="553801" cy="215444"/>
              </a:xfrm>
              <a:prstGeom prst="rect">
                <a:avLst/>
              </a:prstGeom>
              <a:blipFill>
                <a:blip r:embed="rId10"/>
                <a:stretch>
                  <a:fillRect r="-1428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2" name="ZoneTexte 51"/>
              <p:cNvSpPr txBox="1"/>
              <p:nvPr/>
            </p:nvSpPr>
            <p:spPr>
              <a:xfrm rot="16200000">
                <a:off x="8462490" y="4916584"/>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accent2">
                                  <a:lumMod val="75000"/>
                                </a:schemeClr>
                              </a:solidFill>
                              <a:latin typeface="Cambria Math" panose="02040503050406030204" pitchFamily="18" charset="0"/>
                            </a:rPr>
                          </m:ctrlPr>
                        </m:sSubPr>
                        <m:e>
                          <m:r>
                            <a:rPr lang="fr-FR" sz="1400" b="1" i="1" smtClean="0">
                              <a:solidFill>
                                <a:schemeClr val="accent2">
                                  <a:lumMod val="75000"/>
                                </a:schemeClr>
                              </a:solidFill>
                              <a:latin typeface="Cambria Math" panose="02040503050406030204" pitchFamily="18" charset="0"/>
                            </a:rPr>
                            <m:t> </m:t>
                          </m:r>
                          <m:r>
                            <a:rPr lang="fr-FR" sz="1400" b="1" i="1" smtClean="0">
                              <a:solidFill>
                                <a:schemeClr val="accent2">
                                  <a:lumMod val="75000"/>
                                </a:schemeClr>
                              </a:solidFill>
                              <a:latin typeface="Cambria Math" panose="02040503050406030204" pitchFamily="18" charset="0"/>
                            </a:rPr>
                            <m:t>𝒙</m:t>
                          </m:r>
                        </m:e>
                        <m:sub>
                          <m:r>
                            <a:rPr lang="fr-FR" sz="1400" b="1" i="1" smtClean="0">
                              <a:solidFill>
                                <a:schemeClr val="accent2">
                                  <a:lumMod val="75000"/>
                                </a:schemeClr>
                              </a:solidFill>
                              <a:latin typeface="Cambria Math" panose="02040503050406030204" pitchFamily="18" charset="0"/>
                            </a:rPr>
                            <m:t>𝒕</m:t>
                          </m:r>
                          <m:r>
                            <a:rPr lang="fr-FR" sz="1400" b="1" i="1" smtClean="0">
                              <a:solidFill>
                                <a:schemeClr val="accent2">
                                  <a:lumMod val="75000"/>
                                </a:schemeClr>
                              </a:solidFill>
                              <a:latin typeface="Cambria Math" panose="02040503050406030204" pitchFamily="18" charset="0"/>
                            </a:rPr>
                            <m:t> −</m:t>
                          </m:r>
                          <m:r>
                            <a:rPr lang="fr-FR" sz="1400" b="1" i="1" smtClean="0">
                              <a:solidFill>
                                <a:schemeClr val="accent2">
                                  <a:lumMod val="75000"/>
                                </a:schemeClr>
                              </a:solidFill>
                              <a:latin typeface="Cambria Math" panose="02040503050406030204" pitchFamily="18" charset="0"/>
                            </a:rPr>
                            <m:t>𝟒</m:t>
                          </m:r>
                        </m:sub>
                      </m:sSub>
                    </m:oMath>
                  </m:oMathPara>
                </a14:m>
                <a:endParaRPr lang="fr-FR" sz="1400" b="1" dirty="0">
                  <a:solidFill>
                    <a:schemeClr val="accent2">
                      <a:lumMod val="75000"/>
                    </a:schemeClr>
                  </a:solidFill>
                </a:endParaRPr>
              </a:p>
            </p:txBody>
          </p:sp>
        </mc:Choice>
        <mc:Fallback>
          <p:sp>
            <p:nvSpPr>
              <p:cNvPr id="52" name="ZoneTexte 51"/>
              <p:cNvSpPr txBox="1">
                <a:spLocks noRot="1" noChangeAspect="1" noMove="1" noResize="1" noEditPoints="1" noAdjustHandles="1" noChangeArrowheads="1" noChangeShapeType="1" noTextEdit="1"/>
              </p:cNvSpPr>
              <p:nvPr/>
            </p:nvSpPr>
            <p:spPr>
              <a:xfrm rot="16200000">
                <a:off x="8462490" y="4916584"/>
                <a:ext cx="553801" cy="215444"/>
              </a:xfrm>
              <a:prstGeom prst="rect">
                <a:avLst/>
              </a:prstGeom>
              <a:blipFill>
                <a:blip r:embed="rId11"/>
                <a:stretch>
                  <a:fillRect r="-1428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3" name="ZoneTexte 52"/>
              <p:cNvSpPr txBox="1"/>
              <p:nvPr/>
            </p:nvSpPr>
            <p:spPr>
              <a:xfrm rot="16200000">
                <a:off x="8822530" y="4916584"/>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accent2">
                                  <a:lumMod val="75000"/>
                                </a:schemeClr>
                              </a:solidFill>
                              <a:latin typeface="Cambria Math" panose="02040503050406030204" pitchFamily="18" charset="0"/>
                            </a:rPr>
                          </m:ctrlPr>
                        </m:sSubPr>
                        <m:e>
                          <m:r>
                            <a:rPr lang="fr-FR" sz="1400" b="1" i="1" smtClean="0">
                              <a:solidFill>
                                <a:schemeClr val="accent2">
                                  <a:lumMod val="75000"/>
                                </a:schemeClr>
                              </a:solidFill>
                              <a:latin typeface="Cambria Math" panose="02040503050406030204" pitchFamily="18" charset="0"/>
                            </a:rPr>
                            <m:t> </m:t>
                          </m:r>
                          <m:r>
                            <a:rPr lang="fr-FR" sz="1400" b="1" i="1" smtClean="0">
                              <a:solidFill>
                                <a:schemeClr val="accent2">
                                  <a:lumMod val="75000"/>
                                </a:schemeClr>
                              </a:solidFill>
                              <a:latin typeface="Cambria Math" panose="02040503050406030204" pitchFamily="18" charset="0"/>
                            </a:rPr>
                            <m:t>𝒙</m:t>
                          </m:r>
                        </m:e>
                        <m:sub>
                          <m:r>
                            <a:rPr lang="fr-FR" sz="1400" b="1" i="1" smtClean="0">
                              <a:solidFill>
                                <a:schemeClr val="accent2">
                                  <a:lumMod val="75000"/>
                                </a:schemeClr>
                              </a:solidFill>
                              <a:latin typeface="Cambria Math" panose="02040503050406030204" pitchFamily="18" charset="0"/>
                            </a:rPr>
                            <m:t>𝒕</m:t>
                          </m:r>
                          <m:r>
                            <a:rPr lang="fr-FR" sz="1400" b="1" i="1" smtClean="0">
                              <a:solidFill>
                                <a:schemeClr val="accent2">
                                  <a:lumMod val="75000"/>
                                </a:schemeClr>
                              </a:solidFill>
                              <a:latin typeface="Cambria Math" panose="02040503050406030204" pitchFamily="18" charset="0"/>
                            </a:rPr>
                            <m:t> −</m:t>
                          </m:r>
                          <m:r>
                            <a:rPr lang="fr-FR" sz="1400" b="1" i="1" smtClean="0">
                              <a:solidFill>
                                <a:schemeClr val="accent2">
                                  <a:lumMod val="75000"/>
                                </a:schemeClr>
                              </a:solidFill>
                              <a:latin typeface="Cambria Math" panose="02040503050406030204" pitchFamily="18" charset="0"/>
                            </a:rPr>
                            <m:t>𝟓</m:t>
                          </m:r>
                        </m:sub>
                      </m:sSub>
                    </m:oMath>
                  </m:oMathPara>
                </a14:m>
                <a:endParaRPr lang="fr-FR" sz="1400" b="1" dirty="0">
                  <a:solidFill>
                    <a:schemeClr val="accent2">
                      <a:lumMod val="75000"/>
                    </a:schemeClr>
                  </a:solidFill>
                </a:endParaRPr>
              </a:p>
            </p:txBody>
          </p:sp>
        </mc:Choice>
        <mc:Fallback>
          <p:sp>
            <p:nvSpPr>
              <p:cNvPr id="53" name="ZoneTexte 52"/>
              <p:cNvSpPr txBox="1">
                <a:spLocks noRot="1" noChangeAspect="1" noMove="1" noResize="1" noEditPoints="1" noAdjustHandles="1" noChangeArrowheads="1" noChangeShapeType="1" noTextEdit="1"/>
              </p:cNvSpPr>
              <p:nvPr/>
            </p:nvSpPr>
            <p:spPr>
              <a:xfrm rot="16200000">
                <a:off x="8822530" y="4916584"/>
                <a:ext cx="553801" cy="215444"/>
              </a:xfrm>
              <a:prstGeom prst="rect">
                <a:avLst/>
              </a:prstGeom>
              <a:blipFill>
                <a:blip r:embed="rId12"/>
                <a:stretch>
                  <a:fillRect r="-17143"/>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4" name="ZoneTexte 53"/>
              <p:cNvSpPr txBox="1"/>
              <p:nvPr/>
            </p:nvSpPr>
            <p:spPr>
              <a:xfrm rot="16200000">
                <a:off x="9182570" y="4886182"/>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accent2">
                                  <a:lumMod val="75000"/>
                                </a:schemeClr>
                              </a:solidFill>
                              <a:latin typeface="Cambria Math" panose="02040503050406030204" pitchFamily="18" charset="0"/>
                            </a:rPr>
                          </m:ctrlPr>
                        </m:sSubPr>
                        <m:e>
                          <m:r>
                            <a:rPr lang="fr-FR" sz="1400" b="1" i="1" smtClean="0">
                              <a:solidFill>
                                <a:schemeClr val="accent2">
                                  <a:lumMod val="75000"/>
                                </a:schemeClr>
                              </a:solidFill>
                              <a:latin typeface="Cambria Math" panose="02040503050406030204" pitchFamily="18" charset="0"/>
                            </a:rPr>
                            <m:t> </m:t>
                          </m:r>
                          <m:r>
                            <a:rPr lang="fr-FR" sz="1400" b="1" i="1" smtClean="0">
                              <a:solidFill>
                                <a:schemeClr val="accent2">
                                  <a:lumMod val="75000"/>
                                </a:schemeClr>
                              </a:solidFill>
                              <a:latin typeface="Cambria Math" panose="02040503050406030204" pitchFamily="18" charset="0"/>
                            </a:rPr>
                            <m:t>𝒙</m:t>
                          </m:r>
                        </m:e>
                        <m:sub>
                          <m:r>
                            <a:rPr lang="fr-FR" sz="1400" b="1" i="1" smtClean="0">
                              <a:solidFill>
                                <a:schemeClr val="accent2">
                                  <a:lumMod val="75000"/>
                                </a:schemeClr>
                              </a:solidFill>
                              <a:latin typeface="Cambria Math" panose="02040503050406030204" pitchFamily="18" charset="0"/>
                            </a:rPr>
                            <m:t>𝒕</m:t>
                          </m:r>
                          <m:r>
                            <a:rPr lang="fr-FR" sz="1400" b="1" i="1" smtClean="0">
                              <a:solidFill>
                                <a:schemeClr val="accent2">
                                  <a:lumMod val="75000"/>
                                </a:schemeClr>
                              </a:solidFill>
                              <a:latin typeface="Cambria Math" panose="02040503050406030204" pitchFamily="18" charset="0"/>
                            </a:rPr>
                            <m:t>−</m:t>
                          </m:r>
                          <m:r>
                            <a:rPr lang="fr-FR" sz="1400" b="1" i="1" smtClean="0">
                              <a:solidFill>
                                <a:schemeClr val="accent2">
                                  <a:lumMod val="75000"/>
                                </a:schemeClr>
                              </a:solidFill>
                              <a:latin typeface="Cambria Math" panose="02040503050406030204" pitchFamily="18" charset="0"/>
                            </a:rPr>
                            <m:t>𝟔</m:t>
                          </m:r>
                          <m:r>
                            <a:rPr lang="fr-FR" sz="1400" b="1" i="1" smtClean="0">
                              <a:solidFill>
                                <a:schemeClr val="accent2">
                                  <a:lumMod val="75000"/>
                                </a:schemeClr>
                              </a:solidFill>
                              <a:latin typeface="Cambria Math" panose="02040503050406030204" pitchFamily="18" charset="0"/>
                            </a:rPr>
                            <m:t> </m:t>
                          </m:r>
                        </m:sub>
                      </m:sSub>
                    </m:oMath>
                  </m:oMathPara>
                </a14:m>
                <a:endParaRPr lang="fr-FR" sz="1400" b="1" dirty="0">
                  <a:solidFill>
                    <a:schemeClr val="accent2">
                      <a:lumMod val="75000"/>
                    </a:schemeClr>
                  </a:solidFill>
                </a:endParaRPr>
              </a:p>
            </p:txBody>
          </p:sp>
        </mc:Choice>
        <mc:Fallback>
          <p:sp>
            <p:nvSpPr>
              <p:cNvPr id="54" name="ZoneTexte 53"/>
              <p:cNvSpPr txBox="1">
                <a:spLocks noRot="1" noChangeAspect="1" noMove="1" noResize="1" noEditPoints="1" noAdjustHandles="1" noChangeArrowheads="1" noChangeShapeType="1" noTextEdit="1"/>
              </p:cNvSpPr>
              <p:nvPr/>
            </p:nvSpPr>
            <p:spPr>
              <a:xfrm rot="16200000">
                <a:off x="9182570" y="4886182"/>
                <a:ext cx="553801" cy="215444"/>
              </a:xfrm>
              <a:prstGeom prst="rect">
                <a:avLst/>
              </a:prstGeom>
              <a:blipFill>
                <a:blip r:embed="rId13"/>
                <a:stretch>
                  <a:fillRect r="-17143"/>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5" name="ZoneTexte 54"/>
              <p:cNvSpPr txBox="1"/>
              <p:nvPr/>
            </p:nvSpPr>
            <p:spPr>
              <a:xfrm rot="16200000">
                <a:off x="9542610" y="4906397"/>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accent2">
                                  <a:lumMod val="75000"/>
                                </a:schemeClr>
                              </a:solidFill>
                              <a:latin typeface="Cambria Math" panose="02040503050406030204" pitchFamily="18" charset="0"/>
                            </a:rPr>
                          </m:ctrlPr>
                        </m:sSubPr>
                        <m:e>
                          <m:r>
                            <a:rPr lang="fr-FR" sz="1400" b="1" i="1" smtClean="0">
                              <a:solidFill>
                                <a:schemeClr val="accent2">
                                  <a:lumMod val="75000"/>
                                </a:schemeClr>
                              </a:solidFill>
                              <a:latin typeface="Cambria Math" panose="02040503050406030204" pitchFamily="18" charset="0"/>
                            </a:rPr>
                            <m:t> </m:t>
                          </m:r>
                          <m:r>
                            <a:rPr lang="fr-FR" sz="1400" b="1" i="1" smtClean="0">
                              <a:solidFill>
                                <a:schemeClr val="accent2">
                                  <a:lumMod val="75000"/>
                                </a:schemeClr>
                              </a:solidFill>
                              <a:latin typeface="Cambria Math" panose="02040503050406030204" pitchFamily="18" charset="0"/>
                            </a:rPr>
                            <m:t>𝒙</m:t>
                          </m:r>
                        </m:e>
                        <m:sub>
                          <m:r>
                            <a:rPr lang="fr-FR" sz="1400" b="1" i="1" smtClean="0">
                              <a:solidFill>
                                <a:schemeClr val="accent2">
                                  <a:lumMod val="75000"/>
                                </a:schemeClr>
                              </a:solidFill>
                              <a:latin typeface="Cambria Math" panose="02040503050406030204" pitchFamily="18" charset="0"/>
                            </a:rPr>
                            <m:t>𝒕</m:t>
                          </m:r>
                          <m:r>
                            <a:rPr lang="fr-FR" sz="1400" b="1" i="1" smtClean="0">
                              <a:solidFill>
                                <a:schemeClr val="accent2">
                                  <a:lumMod val="75000"/>
                                </a:schemeClr>
                              </a:solidFill>
                              <a:latin typeface="Cambria Math" panose="02040503050406030204" pitchFamily="18" charset="0"/>
                            </a:rPr>
                            <m:t>−</m:t>
                          </m:r>
                          <m:r>
                            <a:rPr lang="fr-FR" sz="1400" b="1" i="1" smtClean="0">
                              <a:solidFill>
                                <a:schemeClr val="accent2">
                                  <a:lumMod val="75000"/>
                                </a:schemeClr>
                              </a:solidFill>
                              <a:latin typeface="Cambria Math" panose="02040503050406030204" pitchFamily="18" charset="0"/>
                            </a:rPr>
                            <m:t>𝟕</m:t>
                          </m:r>
                          <m:r>
                            <a:rPr lang="fr-FR" sz="1400" b="1" i="1" smtClean="0">
                              <a:solidFill>
                                <a:schemeClr val="accent2">
                                  <a:lumMod val="75000"/>
                                </a:schemeClr>
                              </a:solidFill>
                              <a:latin typeface="Cambria Math" panose="02040503050406030204" pitchFamily="18" charset="0"/>
                            </a:rPr>
                            <m:t> </m:t>
                          </m:r>
                        </m:sub>
                      </m:sSub>
                    </m:oMath>
                  </m:oMathPara>
                </a14:m>
                <a:endParaRPr lang="fr-FR" sz="1400" b="1" dirty="0">
                  <a:solidFill>
                    <a:schemeClr val="accent2">
                      <a:lumMod val="75000"/>
                    </a:schemeClr>
                  </a:solidFill>
                </a:endParaRPr>
              </a:p>
            </p:txBody>
          </p:sp>
        </mc:Choice>
        <mc:Fallback>
          <p:sp>
            <p:nvSpPr>
              <p:cNvPr id="55" name="ZoneTexte 54"/>
              <p:cNvSpPr txBox="1">
                <a:spLocks noRot="1" noChangeAspect="1" noMove="1" noResize="1" noEditPoints="1" noAdjustHandles="1" noChangeArrowheads="1" noChangeShapeType="1" noTextEdit="1"/>
              </p:cNvSpPr>
              <p:nvPr/>
            </p:nvSpPr>
            <p:spPr>
              <a:xfrm rot="16200000">
                <a:off x="9542610" y="4906397"/>
                <a:ext cx="553801" cy="215444"/>
              </a:xfrm>
              <a:prstGeom prst="rect">
                <a:avLst/>
              </a:prstGeom>
              <a:blipFill>
                <a:blip r:embed="rId14"/>
                <a:stretch>
                  <a:fillRect r="-17143"/>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6" name="ZoneTexte 55"/>
              <p:cNvSpPr txBox="1"/>
              <p:nvPr/>
            </p:nvSpPr>
            <p:spPr>
              <a:xfrm rot="16200000">
                <a:off x="9902650" y="4916584"/>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accent2">
                                  <a:lumMod val="75000"/>
                                </a:schemeClr>
                              </a:solidFill>
                              <a:latin typeface="Cambria Math" panose="02040503050406030204" pitchFamily="18" charset="0"/>
                            </a:rPr>
                          </m:ctrlPr>
                        </m:sSubPr>
                        <m:e>
                          <m:r>
                            <a:rPr lang="fr-FR" sz="1400" b="1" i="1" smtClean="0">
                              <a:solidFill>
                                <a:schemeClr val="accent2">
                                  <a:lumMod val="75000"/>
                                </a:schemeClr>
                              </a:solidFill>
                              <a:latin typeface="Cambria Math" panose="02040503050406030204" pitchFamily="18" charset="0"/>
                            </a:rPr>
                            <m:t> </m:t>
                          </m:r>
                          <m:r>
                            <a:rPr lang="fr-FR" sz="1400" b="1" i="1" smtClean="0">
                              <a:solidFill>
                                <a:schemeClr val="accent2">
                                  <a:lumMod val="75000"/>
                                </a:schemeClr>
                              </a:solidFill>
                              <a:latin typeface="Cambria Math" panose="02040503050406030204" pitchFamily="18" charset="0"/>
                            </a:rPr>
                            <m:t>𝒙</m:t>
                          </m:r>
                        </m:e>
                        <m:sub>
                          <m:r>
                            <a:rPr lang="fr-FR" sz="1400" b="1" i="1" smtClean="0">
                              <a:solidFill>
                                <a:schemeClr val="accent2">
                                  <a:lumMod val="75000"/>
                                </a:schemeClr>
                              </a:solidFill>
                              <a:latin typeface="Cambria Math" panose="02040503050406030204" pitchFamily="18" charset="0"/>
                            </a:rPr>
                            <m:t>𝒕</m:t>
                          </m:r>
                          <m:r>
                            <a:rPr lang="fr-FR" sz="1400" b="1" i="1" smtClean="0">
                              <a:solidFill>
                                <a:schemeClr val="accent2">
                                  <a:lumMod val="75000"/>
                                </a:schemeClr>
                              </a:solidFill>
                              <a:latin typeface="Cambria Math" panose="02040503050406030204" pitchFamily="18" charset="0"/>
                            </a:rPr>
                            <m:t>−</m:t>
                          </m:r>
                          <m:r>
                            <a:rPr lang="fr-FR" sz="1400" b="1" i="1" smtClean="0">
                              <a:solidFill>
                                <a:schemeClr val="accent2">
                                  <a:lumMod val="75000"/>
                                </a:schemeClr>
                              </a:solidFill>
                              <a:latin typeface="Cambria Math" panose="02040503050406030204" pitchFamily="18" charset="0"/>
                            </a:rPr>
                            <m:t>𝟖</m:t>
                          </m:r>
                          <m:r>
                            <a:rPr lang="fr-FR" sz="1400" b="1" i="1" smtClean="0">
                              <a:solidFill>
                                <a:schemeClr val="accent2">
                                  <a:lumMod val="75000"/>
                                </a:schemeClr>
                              </a:solidFill>
                              <a:latin typeface="Cambria Math" panose="02040503050406030204" pitchFamily="18" charset="0"/>
                            </a:rPr>
                            <m:t> </m:t>
                          </m:r>
                        </m:sub>
                      </m:sSub>
                    </m:oMath>
                  </m:oMathPara>
                </a14:m>
                <a:endParaRPr lang="fr-FR" sz="1400" b="1" dirty="0">
                  <a:solidFill>
                    <a:schemeClr val="accent2">
                      <a:lumMod val="75000"/>
                    </a:schemeClr>
                  </a:solidFill>
                </a:endParaRPr>
              </a:p>
            </p:txBody>
          </p:sp>
        </mc:Choice>
        <mc:Fallback>
          <p:sp>
            <p:nvSpPr>
              <p:cNvPr id="56" name="ZoneTexte 55"/>
              <p:cNvSpPr txBox="1">
                <a:spLocks noRot="1" noChangeAspect="1" noMove="1" noResize="1" noEditPoints="1" noAdjustHandles="1" noChangeArrowheads="1" noChangeShapeType="1" noTextEdit="1"/>
              </p:cNvSpPr>
              <p:nvPr/>
            </p:nvSpPr>
            <p:spPr>
              <a:xfrm rot="16200000">
                <a:off x="9902650" y="4916584"/>
                <a:ext cx="553801" cy="215444"/>
              </a:xfrm>
              <a:prstGeom prst="rect">
                <a:avLst/>
              </a:prstGeom>
              <a:blipFill>
                <a:blip r:embed="rId15"/>
                <a:stretch>
                  <a:fillRect r="-13889"/>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7" name="ZoneTexte 56"/>
              <p:cNvSpPr txBox="1"/>
              <p:nvPr/>
            </p:nvSpPr>
            <p:spPr>
              <a:xfrm rot="16200000">
                <a:off x="10262690" y="4906397"/>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accent2">
                                  <a:lumMod val="75000"/>
                                </a:schemeClr>
                              </a:solidFill>
                              <a:latin typeface="Cambria Math" panose="02040503050406030204" pitchFamily="18" charset="0"/>
                            </a:rPr>
                          </m:ctrlPr>
                        </m:sSubPr>
                        <m:e>
                          <m:r>
                            <a:rPr lang="fr-FR" sz="1400" b="1" i="1" smtClean="0">
                              <a:solidFill>
                                <a:schemeClr val="accent2">
                                  <a:lumMod val="75000"/>
                                </a:schemeClr>
                              </a:solidFill>
                              <a:latin typeface="Cambria Math" panose="02040503050406030204" pitchFamily="18" charset="0"/>
                            </a:rPr>
                            <m:t> </m:t>
                          </m:r>
                          <m:r>
                            <a:rPr lang="fr-FR" sz="1400" b="1" i="1" smtClean="0">
                              <a:solidFill>
                                <a:schemeClr val="accent2">
                                  <a:lumMod val="75000"/>
                                </a:schemeClr>
                              </a:solidFill>
                              <a:latin typeface="Cambria Math" panose="02040503050406030204" pitchFamily="18" charset="0"/>
                            </a:rPr>
                            <m:t>𝒙</m:t>
                          </m:r>
                        </m:e>
                        <m:sub>
                          <m:r>
                            <a:rPr lang="fr-FR" sz="1400" b="1" i="1" smtClean="0">
                              <a:solidFill>
                                <a:schemeClr val="accent2">
                                  <a:lumMod val="75000"/>
                                </a:schemeClr>
                              </a:solidFill>
                              <a:latin typeface="Cambria Math" panose="02040503050406030204" pitchFamily="18" charset="0"/>
                            </a:rPr>
                            <m:t>𝒕</m:t>
                          </m:r>
                          <m:r>
                            <a:rPr lang="fr-FR" sz="1400" b="1" i="1" smtClean="0">
                              <a:solidFill>
                                <a:schemeClr val="accent2">
                                  <a:lumMod val="75000"/>
                                </a:schemeClr>
                              </a:solidFill>
                              <a:latin typeface="Cambria Math" panose="02040503050406030204" pitchFamily="18" charset="0"/>
                            </a:rPr>
                            <m:t>−</m:t>
                          </m:r>
                          <m:r>
                            <a:rPr lang="fr-FR" sz="1400" b="1" i="1" smtClean="0">
                              <a:solidFill>
                                <a:schemeClr val="accent2">
                                  <a:lumMod val="75000"/>
                                </a:schemeClr>
                              </a:solidFill>
                              <a:latin typeface="Cambria Math" panose="02040503050406030204" pitchFamily="18" charset="0"/>
                            </a:rPr>
                            <m:t>𝟗</m:t>
                          </m:r>
                          <m:r>
                            <a:rPr lang="fr-FR" sz="1400" b="1" i="1" smtClean="0">
                              <a:solidFill>
                                <a:schemeClr val="accent2">
                                  <a:lumMod val="75000"/>
                                </a:schemeClr>
                              </a:solidFill>
                              <a:latin typeface="Cambria Math" panose="02040503050406030204" pitchFamily="18" charset="0"/>
                            </a:rPr>
                            <m:t> </m:t>
                          </m:r>
                        </m:sub>
                      </m:sSub>
                    </m:oMath>
                  </m:oMathPara>
                </a14:m>
                <a:endParaRPr lang="fr-FR" sz="1400" b="1" dirty="0">
                  <a:solidFill>
                    <a:schemeClr val="accent2">
                      <a:lumMod val="75000"/>
                    </a:schemeClr>
                  </a:solidFill>
                </a:endParaRPr>
              </a:p>
            </p:txBody>
          </p:sp>
        </mc:Choice>
        <mc:Fallback>
          <p:sp>
            <p:nvSpPr>
              <p:cNvPr id="57" name="ZoneTexte 56"/>
              <p:cNvSpPr txBox="1">
                <a:spLocks noRot="1" noChangeAspect="1" noMove="1" noResize="1" noEditPoints="1" noAdjustHandles="1" noChangeArrowheads="1" noChangeShapeType="1" noTextEdit="1"/>
              </p:cNvSpPr>
              <p:nvPr/>
            </p:nvSpPr>
            <p:spPr>
              <a:xfrm rot="16200000">
                <a:off x="10262690" y="4906397"/>
                <a:ext cx="553801" cy="215444"/>
              </a:xfrm>
              <a:prstGeom prst="rect">
                <a:avLst/>
              </a:prstGeom>
              <a:blipFill>
                <a:blip r:embed="rId16"/>
                <a:stretch>
                  <a:fillRect r="-13889"/>
                </a:stretch>
              </a:blipFill>
            </p:spPr>
            <p:txBody>
              <a:bodyPr/>
              <a:lstStyle/>
              <a:p>
                <a:r>
                  <a:rPr lang="fr-FR">
                    <a:noFill/>
                  </a:rPr>
                  <a:t> </a:t>
                </a:r>
              </a:p>
            </p:txBody>
          </p:sp>
        </mc:Fallback>
      </mc:AlternateContent>
    </p:spTree>
    <p:custDataLst>
      <p:tags r:id="rId1"/>
    </p:custDataLst>
    <p:extLst>
      <p:ext uri="{BB962C8B-B14F-4D97-AF65-F5344CB8AC3E}">
        <p14:creationId xmlns="" xmlns:p14="http://schemas.microsoft.com/office/powerpoint/2010/main" val="1644381012"/>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a:t>É</a:t>
            </a:r>
            <a:r>
              <a:rPr lang="fr-FR" b="1" dirty="0">
                <a:solidFill>
                  <a:prstClr val="white"/>
                </a:solidFill>
                <a:latin typeface="Times New Roman" panose="02020603050405020304" pitchFamily="18" charset="0"/>
                <a:cs typeface="Times New Roman" panose="02020603050405020304" pitchFamily="18" charset="0"/>
              </a:rPr>
              <a:t>valuation du Modèle LSTM</a:t>
            </a: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88024" y="111260"/>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MEPA – Plateforme – Tests et résultats</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22</a:t>
              </a:r>
              <a:endParaRPr lang="en-US" sz="1600" dirty="0">
                <a:solidFill>
                  <a:schemeClr val="bg1"/>
                </a:solidFill>
              </a:endParaRPr>
            </a:p>
          </p:txBody>
        </p:sp>
      </p:grpSp>
      <p:grpSp>
        <p:nvGrpSpPr>
          <p:cNvPr id="30" name="Groupe 29"/>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4" name="Rectangle 33"/>
            <p:cNvSpPr/>
            <p:nvPr/>
          </p:nvSpPr>
          <p:spPr>
            <a:xfrm>
              <a:off x="6528645"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Conception</a:t>
              </a:r>
              <a:endParaRPr lang="fr-FR" sz="1400" dirty="0"/>
            </a:p>
          </p:txBody>
        </p:sp>
        <p:sp>
          <p:nvSpPr>
            <p:cNvPr id="36" name="Rectangle 35"/>
            <p:cNvSpPr/>
            <p:nvPr/>
          </p:nvSpPr>
          <p:spPr>
            <a:xfrm>
              <a:off x="8040216"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Tests - Résultats</a:t>
              </a:r>
              <a:endParaRPr lang="fr-FR" sz="1400" dirty="0"/>
            </a:p>
          </p:txBody>
        </p:sp>
      </p:grpSp>
      <p:pic>
        <p:nvPicPr>
          <p:cNvPr id="3" name="Image 2"/>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365777" y="2204864"/>
            <a:ext cx="5027861" cy="3770896"/>
          </a:xfrm>
          <a:prstGeom prst="rect">
            <a:avLst/>
          </a:prstGeom>
        </p:spPr>
      </p:pic>
      <p:pic>
        <p:nvPicPr>
          <p:cNvPr id="4" name="Image 3"/>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6456040" y="2204864"/>
            <a:ext cx="4752528" cy="3564397"/>
          </a:xfrm>
          <a:prstGeom prst="rect">
            <a:avLst/>
          </a:prstGeom>
          <a:ln>
            <a:noFill/>
          </a:ln>
          <a:effectLst>
            <a:softEdge rad="112500"/>
          </a:effectLst>
        </p:spPr>
      </p:pic>
      <p:sp>
        <p:nvSpPr>
          <p:cNvPr id="39" name="Rectangle 38"/>
          <p:cNvSpPr/>
          <p:nvPr/>
        </p:nvSpPr>
        <p:spPr>
          <a:xfrm>
            <a:off x="1271464" y="1420017"/>
            <a:ext cx="4896544" cy="4361880"/>
          </a:xfrm>
          <a:prstGeom prst="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p:cNvSpPr/>
          <p:nvPr/>
        </p:nvSpPr>
        <p:spPr>
          <a:xfrm>
            <a:off x="6494620" y="1428060"/>
            <a:ext cx="4896544" cy="4361880"/>
          </a:xfrm>
          <a:prstGeom prst="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p:cNvSpPr txBox="1"/>
          <p:nvPr/>
        </p:nvSpPr>
        <p:spPr>
          <a:xfrm>
            <a:off x="1271464" y="1408761"/>
            <a:ext cx="4907203"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fr-FR" sz="1400" dirty="0"/>
              <a:t>Le RMSE du Modèle </a:t>
            </a:r>
            <a:r>
              <a:rPr lang="fr-FR" sz="1400" dirty="0" smtClean="0"/>
              <a:t>LSTM </a:t>
            </a:r>
            <a:r>
              <a:rPr lang="fr-FR" sz="1400" dirty="0"/>
              <a:t>en Changeant la Taille du Vecteur </a:t>
            </a:r>
            <a:r>
              <a:rPr lang="fr-FR" sz="1400" dirty="0" smtClean="0"/>
              <a:t>'H‘ en </a:t>
            </a:r>
            <a:r>
              <a:rPr lang="fr-FR" sz="1400" dirty="0"/>
              <a:t>Utilisant les Meilleurs Valeurs </a:t>
            </a:r>
            <a:r>
              <a:rPr lang="fr-FR" sz="1400" dirty="0" smtClean="0"/>
              <a:t>d‘epoch </a:t>
            </a:r>
            <a:r>
              <a:rPr lang="fr-FR" sz="1400" dirty="0"/>
              <a:t>et du Batch Size </a:t>
            </a:r>
            <a:endParaRPr lang="fr-FR" sz="1400" dirty="0" smtClean="0"/>
          </a:p>
          <a:p>
            <a:r>
              <a:rPr lang="fr-FR" sz="1400" dirty="0"/>
              <a:t> </a:t>
            </a:r>
            <a:r>
              <a:rPr lang="fr-FR" sz="1400" dirty="0" smtClean="0"/>
              <a:t>      Trouvées</a:t>
            </a:r>
            <a:r>
              <a:rPr lang="fr-FR" sz="1400" b="1" dirty="0" smtClean="0"/>
              <a:t>:</a:t>
            </a:r>
            <a:endParaRPr lang="fr-FR" sz="1400" b="1" dirty="0"/>
          </a:p>
        </p:txBody>
      </p:sp>
      <p:sp>
        <p:nvSpPr>
          <p:cNvPr id="38" name="ZoneTexte 37"/>
          <p:cNvSpPr txBox="1"/>
          <p:nvPr/>
        </p:nvSpPr>
        <p:spPr>
          <a:xfrm>
            <a:off x="6487951" y="1416213"/>
            <a:ext cx="4921723"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fr-FR" sz="1600" dirty="0" smtClean="0"/>
              <a:t>Le RMSE </a:t>
            </a:r>
            <a:r>
              <a:rPr lang="fr-FR" sz="1600" dirty="0"/>
              <a:t>par période en utilisant le batch size "16" </a:t>
            </a:r>
            <a:endParaRPr lang="fr-FR" sz="1600" dirty="0" smtClean="0"/>
          </a:p>
          <a:p>
            <a:r>
              <a:rPr lang="fr-FR" sz="1600" dirty="0" smtClean="0"/>
              <a:t>      et </a:t>
            </a:r>
            <a:r>
              <a:rPr lang="fr-FR" sz="1600" dirty="0"/>
              <a:t>l'epoch "24" </a:t>
            </a:r>
            <a:r>
              <a:rPr lang="fr-FR" sz="1600" dirty="0" smtClean="0"/>
              <a:t>et </a:t>
            </a:r>
            <a:r>
              <a:rPr lang="fr-FR" sz="1600" dirty="0"/>
              <a:t>la taille du vecteur "h": "180" </a:t>
            </a:r>
          </a:p>
          <a:p>
            <a:r>
              <a:rPr lang="fr-FR" sz="1600" dirty="0" smtClean="0"/>
              <a:t>      correspondants </a:t>
            </a:r>
            <a:r>
              <a:rPr lang="fr-FR" sz="1600" dirty="0"/>
              <a:t>au meilleurs </a:t>
            </a:r>
            <a:r>
              <a:rPr lang="fr-FR" sz="1600" dirty="0" smtClean="0"/>
              <a:t>RMSE</a:t>
            </a:r>
            <a:r>
              <a:rPr lang="fr-FR" sz="1600" b="1" dirty="0" smtClean="0"/>
              <a:t>:</a:t>
            </a:r>
            <a:endParaRPr lang="fr-FR" sz="1200" b="1" dirty="0"/>
          </a:p>
        </p:txBody>
      </p:sp>
      <p:cxnSp>
        <p:nvCxnSpPr>
          <p:cNvPr id="41" name="Connecteur droit 40"/>
          <p:cNvCxnSpPr/>
          <p:nvPr/>
        </p:nvCxnSpPr>
        <p:spPr>
          <a:xfrm>
            <a:off x="5375920" y="4878942"/>
            <a:ext cx="0" cy="470907"/>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flipH="1" flipV="1">
            <a:off x="5375920" y="5407288"/>
            <a:ext cx="77312" cy="2124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4849197" y="5511637"/>
            <a:ext cx="1388072" cy="276999"/>
          </a:xfrm>
          <a:prstGeom prst="rect">
            <a:avLst/>
          </a:prstGeom>
          <a:noFill/>
        </p:spPr>
        <p:txBody>
          <a:bodyPr wrap="none" rtlCol="0">
            <a:spAutoFit/>
          </a:bodyPr>
          <a:lstStyle/>
          <a:p>
            <a:r>
              <a:rPr lang="fr-FR" sz="1200" b="1" dirty="0" smtClean="0">
                <a:solidFill>
                  <a:srgbClr val="C00000"/>
                </a:solidFill>
              </a:rPr>
              <a:t>Taille du « h »=180</a:t>
            </a:r>
            <a:endParaRPr lang="fr-FR" sz="1200" b="1" dirty="0">
              <a:solidFill>
                <a:srgbClr val="C00000"/>
              </a:solidFill>
            </a:endParaRPr>
          </a:p>
        </p:txBody>
      </p:sp>
      <p:sp>
        <p:nvSpPr>
          <p:cNvPr id="44" name="Rectangle 43"/>
          <p:cNvSpPr/>
          <p:nvPr/>
        </p:nvSpPr>
        <p:spPr>
          <a:xfrm>
            <a:off x="4044509" y="5828588"/>
            <a:ext cx="4434547" cy="369332"/>
          </a:xfrm>
          <a:prstGeom prst="rect">
            <a:avLst/>
          </a:prstGeom>
        </p:spPr>
        <p:txBody>
          <a:bodyPr wrap="none">
            <a:spAutoFit/>
          </a:bodyPr>
          <a:lstStyle/>
          <a:p>
            <a:r>
              <a:rPr lang="fr-FR" b="1" i="1" dirty="0">
                <a:solidFill>
                  <a:srgbClr val="FF0000"/>
                </a:solidFill>
              </a:rPr>
              <a:t>[epoch = </a:t>
            </a:r>
            <a:r>
              <a:rPr lang="fr-FR" b="1" i="1" dirty="0" smtClean="0">
                <a:solidFill>
                  <a:srgbClr val="FF0000"/>
                </a:solidFill>
              </a:rPr>
              <a:t>24, batch_size = 16, timestpes = 10]</a:t>
            </a:r>
            <a:endParaRPr lang="fr-FR" b="1" i="1" dirty="0">
              <a:solidFill>
                <a:srgbClr val="FF0000"/>
              </a:solidFill>
            </a:endParaRPr>
          </a:p>
        </p:txBody>
      </p:sp>
      <mc:AlternateContent xmlns:mc="http://schemas.openxmlformats.org/markup-compatibility/2006">
        <mc:Choice xmlns="" xmlns:a14="http://schemas.microsoft.com/office/drawing/2010/main" Requires="a14">
          <p:sp>
            <p:nvSpPr>
              <p:cNvPr id="46" name="ZoneTexte 45"/>
              <p:cNvSpPr txBox="1"/>
              <p:nvPr/>
            </p:nvSpPr>
            <p:spPr>
              <a:xfrm rot="16200000">
                <a:off x="6989975" y="5118077"/>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bg1"/>
                              </a:solidFill>
                              <a:latin typeface="Cambria Math" panose="02040503050406030204" pitchFamily="18" charset="0"/>
                            </a:rPr>
                          </m:ctrlPr>
                        </m:sSubPr>
                        <m:e>
                          <m:r>
                            <a:rPr lang="fr-FR" sz="1400" b="1" i="1" smtClean="0">
                              <a:solidFill>
                                <a:schemeClr val="bg1"/>
                              </a:solidFill>
                              <a:latin typeface="Cambria Math" panose="02040503050406030204" pitchFamily="18" charset="0"/>
                            </a:rPr>
                            <m:t> </m:t>
                          </m:r>
                          <m:r>
                            <a:rPr lang="fr-FR" sz="1400" b="1" i="1" smtClean="0">
                              <a:solidFill>
                                <a:schemeClr val="bg1"/>
                              </a:solidFill>
                              <a:latin typeface="Cambria Math" panose="02040503050406030204" pitchFamily="18" charset="0"/>
                            </a:rPr>
                            <m:t>𝒙</m:t>
                          </m:r>
                        </m:e>
                        <m:sub>
                          <m:r>
                            <a:rPr lang="fr-FR" sz="1400" b="1" i="1" smtClean="0">
                              <a:solidFill>
                                <a:schemeClr val="bg1"/>
                              </a:solidFill>
                              <a:latin typeface="Cambria Math" panose="02040503050406030204" pitchFamily="18" charset="0"/>
                            </a:rPr>
                            <m:t>𝒕</m:t>
                          </m:r>
                          <m:r>
                            <a:rPr lang="fr-FR" sz="1400" b="1" i="1" smtClean="0">
                              <a:solidFill>
                                <a:schemeClr val="bg1"/>
                              </a:solidFill>
                              <a:latin typeface="Cambria Math" panose="02040503050406030204" pitchFamily="18" charset="0"/>
                            </a:rPr>
                            <m:t> </m:t>
                          </m:r>
                        </m:sub>
                      </m:sSub>
                    </m:oMath>
                  </m:oMathPara>
                </a14:m>
                <a:endParaRPr lang="fr-FR" sz="1400" b="1" dirty="0">
                  <a:solidFill>
                    <a:schemeClr val="bg1"/>
                  </a:solidFill>
                </a:endParaRPr>
              </a:p>
            </p:txBody>
          </p:sp>
        </mc:Choice>
        <mc:Fallback>
          <p:sp>
            <p:nvSpPr>
              <p:cNvPr id="46" name="ZoneTexte 45"/>
              <p:cNvSpPr txBox="1">
                <a:spLocks noRot="1" noChangeAspect="1" noMove="1" noResize="1" noEditPoints="1" noAdjustHandles="1" noChangeArrowheads="1" noChangeShapeType="1" noTextEdit="1"/>
              </p:cNvSpPr>
              <p:nvPr/>
            </p:nvSpPr>
            <p:spPr>
              <a:xfrm rot="16200000">
                <a:off x="6989975" y="5118077"/>
                <a:ext cx="553801" cy="215444"/>
              </a:xfrm>
              <a:prstGeom prst="rect">
                <a:avLst/>
              </a:prstGeom>
              <a:blipFill>
                <a:blip r:embed="rId7"/>
                <a:stretch>
                  <a:fillRect r="-11111"/>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47" name="ZoneTexte 46"/>
              <p:cNvSpPr txBox="1"/>
              <p:nvPr/>
            </p:nvSpPr>
            <p:spPr>
              <a:xfrm rot="16200000">
                <a:off x="7351492" y="5018405"/>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bg1"/>
                              </a:solidFill>
                              <a:latin typeface="Cambria Math" panose="02040503050406030204" pitchFamily="18" charset="0"/>
                            </a:rPr>
                          </m:ctrlPr>
                        </m:sSubPr>
                        <m:e>
                          <m:r>
                            <a:rPr lang="fr-FR" sz="1400" b="1" i="1" smtClean="0">
                              <a:solidFill>
                                <a:schemeClr val="bg1"/>
                              </a:solidFill>
                              <a:latin typeface="Cambria Math" panose="02040503050406030204" pitchFamily="18" charset="0"/>
                            </a:rPr>
                            <m:t> </m:t>
                          </m:r>
                          <m:r>
                            <a:rPr lang="fr-FR" sz="1400" b="1" i="1" smtClean="0">
                              <a:solidFill>
                                <a:schemeClr val="bg1"/>
                              </a:solidFill>
                              <a:latin typeface="Cambria Math" panose="02040503050406030204" pitchFamily="18" charset="0"/>
                            </a:rPr>
                            <m:t>𝒙</m:t>
                          </m:r>
                        </m:e>
                        <m:sub>
                          <m:r>
                            <a:rPr lang="fr-FR" sz="1400" b="1" i="1" smtClean="0">
                              <a:solidFill>
                                <a:schemeClr val="bg1"/>
                              </a:solidFill>
                              <a:latin typeface="Cambria Math" panose="02040503050406030204" pitchFamily="18" charset="0"/>
                            </a:rPr>
                            <m:t>𝒕</m:t>
                          </m:r>
                          <m:r>
                            <a:rPr lang="fr-FR" sz="1400" b="1" i="1" smtClean="0">
                              <a:solidFill>
                                <a:schemeClr val="bg1"/>
                              </a:solidFill>
                              <a:latin typeface="Cambria Math" panose="02040503050406030204" pitchFamily="18" charset="0"/>
                            </a:rPr>
                            <m:t>−</m:t>
                          </m:r>
                          <m:r>
                            <a:rPr lang="fr-FR" sz="1400" b="1" i="1" smtClean="0">
                              <a:solidFill>
                                <a:schemeClr val="bg1"/>
                              </a:solidFill>
                              <a:latin typeface="Cambria Math" panose="02040503050406030204" pitchFamily="18" charset="0"/>
                            </a:rPr>
                            <m:t>𝟏</m:t>
                          </m:r>
                          <m:r>
                            <a:rPr lang="fr-FR" sz="1400" b="1" i="1" smtClean="0">
                              <a:solidFill>
                                <a:schemeClr val="bg1"/>
                              </a:solidFill>
                              <a:latin typeface="Cambria Math" panose="02040503050406030204" pitchFamily="18" charset="0"/>
                            </a:rPr>
                            <m:t> </m:t>
                          </m:r>
                        </m:sub>
                      </m:sSub>
                    </m:oMath>
                  </m:oMathPara>
                </a14:m>
                <a:endParaRPr lang="fr-FR" sz="1400" b="1" dirty="0">
                  <a:solidFill>
                    <a:schemeClr val="bg1"/>
                  </a:solidFill>
                </a:endParaRPr>
              </a:p>
            </p:txBody>
          </p:sp>
        </mc:Choice>
        <mc:Fallback>
          <p:sp>
            <p:nvSpPr>
              <p:cNvPr id="47" name="ZoneTexte 46"/>
              <p:cNvSpPr txBox="1">
                <a:spLocks noRot="1" noChangeAspect="1" noMove="1" noResize="1" noEditPoints="1" noAdjustHandles="1" noChangeArrowheads="1" noChangeShapeType="1" noTextEdit="1"/>
              </p:cNvSpPr>
              <p:nvPr/>
            </p:nvSpPr>
            <p:spPr>
              <a:xfrm rot="16200000">
                <a:off x="7351492" y="5018405"/>
                <a:ext cx="553801" cy="215444"/>
              </a:xfrm>
              <a:prstGeom prst="rect">
                <a:avLst/>
              </a:prstGeom>
              <a:blipFill>
                <a:blip r:embed="rId8"/>
                <a:stretch>
                  <a:fillRect r="-1428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48" name="ZoneTexte 47"/>
              <p:cNvSpPr txBox="1"/>
              <p:nvPr/>
            </p:nvSpPr>
            <p:spPr>
              <a:xfrm rot="16200000">
                <a:off x="7717177" y="5026135"/>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bg1"/>
                              </a:solidFill>
                              <a:latin typeface="Cambria Math" panose="02040503050406030204" pitchFamily="18" charset="0"/>
                            </a:rPr>
                          </m:ctrlPr>
                        </m:sSubPr>
                        <m:e>
                          <m:r>
                            <a:rPr lang="fr-FR" sz="1400" b="1" i="1" smtClean="0">
                              <a:solidFill>
                                <a:schemeClr val="bg1"/>
                              </a:solidFill>
                              <a:latin typeface="Cambria Math" panose="02040503050406030204" pitchFamily="18" charset="0"/>
                            </a:rPr>
                            <m:t> </m:t>
                          </m:r>
                          <m:r>
                            <a:rPr lang="fr-FR" sz="1400" b="1" i="1" smtClean="0">
                              <a:solidFill>
                                <a:schemeClr val="bg1"/>
                              </a:solidFill>
                              <a:latin typeface="Cambria Math" panose="02040503050406030204" pitchFamily="18" charset="0"/>
                            </a:rPr>
                            <m:t>𝒙</m:t>
                          </m:r>
                        </m:e>
                        <m:sub>
                          <m:r>
                            <a:rPr lang="fr-FR" sz="1400" b="1" i="1" smtClean="0">
                              <a:solidFill>
                                <a:schemeClr val="bg1"/>
                              </a:solidFill>
                              <a:latin typeface="Cambria Math" panose="02040503050406030204" pitchFamily="18" charset="0"/>
                            </a:rPr>
                            <m:t>𝒕</m:t>
                          </m:r>
                          <m:r>
                            <a:rPr lang="fr-FR" sz="1400" b="1" i="1" smtClean="0">
                              <a:solidFill>
                                <a:schemeClr val="bg1"/>
                              </a:solidFill>
                              <a:latin typeface="Cambria Math" panose="02040503050406030204" pitchFamily="18" charset="0"/>
                            </a:rPr>
                            <m:t>−</m:t>
                          </m:r>
                          <m:r>
                            <a:rPr lang="fr-FR" sz="1400" b="1" i="1" smtClean="0">
                              <a:solidFill>
                                <a:schemeClr val="bg1"/>
                              </a:solidFill>
                              <a:latin typeface="Cambria Math" panose="02040503050406030204" pitchFamily="18" charset="0"/>
                            </a:rPr>
                            <m:t>𝟐</m:t>
                          </m:r>
                          <m:r>
                            <a:rPr lang="fr-FR" sz="1400" b="1" i="1" smtClean="0">
                              <a:solidFill>
                                <a:schemeClr val="bg1"/>
                              </a:solidFill>
                              <a:latin typeface="Cambria Math" panose="02040503050406030204" pitchFamily="18" charset="0"/>
                            </a:rPr>
                            <m:t> </m:t>
                          </m:r>
                        </m:sub>
                      </m:sSub>
                    </m:oMath>
                  </m:oMathPara>
                </a14:m>
                <a:endParaRPr lang="fr-FR" sz="1400" b="1" dirty="0">
                  <a:solidFill>
                    <a:schemeClr val="bg1"/>
                  </a:solidFill>
                </a:endParaRPr>
              </a:p>
            </p:txBody>
          </p:sp>
        </mc:Choice>
        <mc:Fallback>
          <p:sp>
            <p:nvSpPr>
              <p:cNvPr id="48" name="ZoneTexte 47"/>
              <p:cNvSpPr txBox="1">
                <a:spLocks noRot="1" noChangeAspect="1" noMove="1" noResize="1" noEditPoints="1" noAdjustHandles="1" noChangeArrowheads="1" noChangeShapeType="1" noTextEdit="1"/>
              </p:cNvSpPr>
              <p:nvPr/>
            </p:nvSpPr>
            <p:spPr>
              <a:xfrm rot="16200000">
                <a:off x="7717177" y="5026135"/>
                <a:ext cx="553801" cy="215444"/>
              </a:xfrm>
              <a:prstGeom prst="rect">
                <a:avLst/>
              </a:prstGeom>
              <a:blipFill>
                <a:blip r:embed="rId9"/>
                <a:stretch>
                  <a:fillRect r="-1428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49" name="ZoneTexte 48"/>
              <p:cNvSpPr txBox="1"/>
              <p:nvPr/>
            </p:nvSpPr>
            <p:spPr>
              <a:xfrm rot="16200000">
                <a:off x="8092332" y="5026135"/>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bg1"/>
                              </a:solidFill>
                              <a:latin typeface="Cambria Math" panose="02040503050406030204" pitchFamily="18" charset="0"/>
                            </a:rPr>
                          </m:ctrlPr>
                        </m:sSubPr>
                        <m:e>
                          <m:r>
                            <a:rPr lang="fr-FR" sz="1400" b="1" i="1" smtClean="0">
                              <a:solidFill>
                                <a:schemeClr val="bg1"/>
                              </a:solidFill>
                              <a:latin typeface="Cambria Math" panose="02040503050406030204" pitchFamily="18" charset="0"/>
                            </a:rPr>
                            <m:t> </m:t>
                          </m:r>
                          <m:r>
                            <a:rPr lang="fr-FR" sz="1400" b="1" i="1" smtClean="0">
                              <a:solidFill>
                                <a:schemeClr val="bg1"/>
                              </a:solidFill>
                              <a:latin typeface="Cambria Math" panose="02040503050406030204" pitchFamily="18" charset="0"/>
                            </a:rPr>
                            <m:t>𝒙</m:t>
                          </m:r>
                        </m:e>
                        <m:sub>
                          <m:r>
                            <a:rPr lang="fr-FR" sz="1400" b="1" i="1" smtClean="0">
                              <a:solidFill>
                                <a:schemeClr val="bg1"/>
                              </a:solidFill>
                              <a:latin typeface="Cambria Math" panose="02040503050406030204" pitchFamily="18" charset="0"/>
                            </a:rPr>
                            <m:t>𝒕</m:t>
                          </m:r>
                          <m:r>
                            <a:rPr lang="fr-FR" sz="1400" b="1" i="1" smtClean="0">
                              <a:solidFill>
                                <a:schemeClr val="bg1"/>
                              </a:solidFill>
                              <a:latin typeface="Cambria Math" panose="02040503050406030204" pitchFamily="18" charset="0"/>
                            </a:rPr>
                            <m:t>−</m:t>
                          </m:r>
                          <m:r>
                            <a:rPr lang="fr-FR" sz="1400" b="1" i="1" smtClean="0">
                              <a:solidFill>
                                <a:schemeClr val="bg1"/>
                              </a:solidFill>
                              <a:latin typeface="Cambria Math" panose="02040503050406030204" pitchFamily="18" charset="0"/>
                            </a:rPr>
                            <m:t>𝟑</m:t>
                          </m:r>
                          <m:r>
                            <a:rPr lang="fr-FR" sz="1400" b="1" i="1" smtClean="0">
                              <a:solidFill>
                                <a:schemeClr val="bg1"/>
                              </a:solidFill>
                              <a:latin typeface="Cambria Math" panose="02040503050406030204" pitchFamily="18" charset="0"/>
                            </a:rPr>
                            <m:t> </m:t>
                          </m:r>
                        </m:sub>
                      </m:sSub>
                    </m:oMath>
                  </m:oMathPara>
                </a14:m>
                <a:endParaRPr lang="fr-FR" sz="1400" b="1" dirty="0">
                  <a:solidFill>
                    <a:schemeClr val="bg1"/>
                  </a:solidFill>
                </a:endParaRPr>
              </a:p>
            </p:txBody>
          </p:sp>
        </mc:Choice>
        <mc:Fallback>
          <p:sp>
            <p:nvSpPr>
              <p:cNvPr id="49" name="ZoneTexte 48"/>
              <p:cNvSpPr txBox="1">
                <a:spLocks noRot="1" noChangeAspect="1" noMove="1" noResize="1" noEditPoints="1" noAdjustHandles="1" noChangeArrowheads="1" noChangeShapeType="1" noTextEdit="1"/>
              </p:cNvSpPr>
              <p:nvPr/>
            </p:nvSpPr>
            <p:spPr>
              <a:xfrm rot="16200000">
                <a:off x="8092332" y="5026135"/>
                <a:ext cx="553801" cy="215444"/>
              </a:xfrm>
              <a:prstGeom prst="rect">
                <a:avLst/>
              </a:prstGeom>
              <a:blipFill>
                <a:blip r:embed="rId10"/>
                <a:stretch>
                  <a:fillRect r="-13889"/>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0" name="ZoneTexte 49"/>
              <p:cNvSpPr txBox="1"/>
              <p:nvPr/>
            </p:nvSpPr>
            <p:spPr>
              <a:xfrm rot="16200000">
                <a:off x="8452517" y="5046673"/>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bg1"/>
                              </a:solidFill>
                              <a:latin typeface="Cambria Math" panose="02040503050406030204" pitchFamily="18" charset="0"/>
                            </a:rPr>
                          </m:ctrlPr>
                        </m:sSubPr>
                        <m:e>
                          <m:r>
                            <a:rPr lang="fr-FR" sz="1400" b="1" i="1" smtClean="0">
                              <a:solidFill>
                                <a:schemeClr val="bg1"/>
                              </a:solidFill>
                              <a:latin typeface="Cambria Math" panose="02040503050406030204" pitchFamily="18" charset="0"/>
                            </a:rPr>
                            <m:t> </m:t>
                          </m:r>
                          <m:r>
                            <a:rPr lang="fr-FR" sz="1400" b="1" i="1" smtClean="0">
                              <a:solidFill>
                                <a:schemeClr val="bg1"/>
                              </a:solidFill>
                              <a:latin typeface="Cambria Math" panose="02040503050406030204" pitchFamily="18" charset="0"/>
                            </a:rPr>
                            <m:t>𝒙</m:t>
                          </m:r>
                        </m:e>
                        <m:sub>
                          <m:r>
                            <a:rPr lang="fr-FR" sz="1400" b="1" i="1" smtClean="0">
                              <a:solidFill>
                                <a:schemeClr val="bg1"/>
                              </a:solidFill>
                              <a:latin typeface="Cambria Math" panose="02040503050406030204" pitchFamily="18" charset="0"/>
                            </a:rPr>
                            <m:t>𝒕</m:t>
                          </m:r>
                          <m:r>
                            <a:rPr lang="fr-FR" sz="1400" b="1" i="1" smtClean="0">
                              <a:solidFill>
                                <a:schemeClr val="bg1"/>
                              </a:solidFill>
                              <a:latin typeface="Cambria Math" panose="02040503050406030204" pitchFamily="18" charset="0"/>
                            </a:rPr>
                            <m:t> −</m:t>
                          </m:r>
                          <m:r>
                            <a:rPr lang="fr-FR" sz="1400" b="1" i="1" smtClean="0">
                              <a:solidFill>
                                <a:schemeClr val="bg1"/>
                              </a:solidFill>
                              <a:latin typeface="Cambria Math" panose="02040503050406030204" pitchFamily="18" charset="0"/>
                            </a:rPr>
                            <m:t>𝟒</m:t>
                          </m:r>
                        </m:sub>
                      </m:sSub>
                    </m:oMath>
                  </m:oMathPara>
                </a14:m>
                <a:endParaRPr lang="fr-FR" sz="1400" b="1" dirty="0">
                  <a:solidFill>
                    <a:schemeClr val="bg1"/>
                  </a:solidFill>
                </a:endParaRPr>
              </a:p>
            </p:txBody>
          </p:sp>
        </mc:Choice>
        <mc:Fallback>
          <p:sp>
            <p:nvSpPr>
              <p:cNvPr id="50" name="ZoneTexte 49"/>
              <p:cNvSpPr txBox="1">
                <a:spLocks noRot="1" noChangeAspect="1" noMove="1" noResize="1" noEditPoints="1" noAdjustHandles="1" noChangeArrowheads="1" noChangeShapeType="1" noTextEdit="1"/>
              </p:cNvSpPr>
              <p:nvPr/>
            </p:nvSpPr>
            <p:spPr>
              <a:xfrm rot="16200000">
                <a:off x="8452517" y="5046673"/>
                <a:ext cx="553801" cy="215444"/>
              </a:xfrm>
              <a:prstGeom prst="rect">
                <a:avLst/>
              </a:prstGeom>
              <a:blipFill>
                <a:blip r:embed="rId11"/>
                <a:stretch>
                  <a:fillRect r="-13889"/>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1" name="ZoneTexte 50"/>
              <p:cNvSpPr txBox="1"/>
              <p:nvPr/>
            </p:nvSpPr>
            <p:spPr>
              <a:xfrm rot="16200000">
                <a:off x="8822446" y="5035566"/>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bg1"/>
                              </a:solidFill>
                              <a:latin typeface="Cambria Math" panose="02040503050406030204" pitchFamily="18" charset="0"/>
                            </a:rPr>
                          </m:ctrlPr>
                        </m:sSubPr>
                        <m:e>
                          <m:r>
                            <a:rPr lang="fr-FR" sz="1400" b="1" i="1" smtClean="0">
                              <a:solidFill>
                                <a:schemeClr val="bg1"/>
                              </a:solidFill>
                              <a:latin typeface="Cambria Math" panose="02040503050406030204" pitchFamily="18" charset="0"/>
                            </a:rPr>
                            <m:t> </m:t>
                          </m:r>
                          <m:r>
                            <a:rPr lang="fr-FR" sz="1400" b="1" i="1" smtClean="0">
                              <a:solidFill>
                                <a:schemeClr val="bg1"/>
                              </a:solidFill>
                              <a:latin typeface="Cambria Math" panose="02040503050406030204" pitchFamily="18" charset="0"/>
                            </a:rPr>
                            <m:t>𝒙</m:t>
                          </m:r>
                        </m:e>
                        <m:sub>
                          <m:r>
                            <a:rPr lang="fr-FR" sz="1400" b="1" i="1" smtClean="0">
                              <a:solidFill>
                                <a:schemeClr val="bg1"/>
                              </a:solidFill>
                              <a:latin typeface="Cambria Math" panose="02040503050406030204" pitchFamily="18" charset="0"/>
                            </a:rPr>
                            <m:t>𝒕</m:t>
                          </m:r>
                          <m:r>
                            <a:rPr lang="fr-FR" sz="1400" b="1" i="1" smtClean="0">
                              <a:solidFill>
                                <a:schemeClr val="bg1"/>
                              </a:solidFill>
                              <a:latin typeface="Cambria Math" panose="02040503050406030204" pitchFamily="18" charset="0"/>
                            </a:rPr>
                            <m:t> −</m:t>
                          </m:r>
                          <m:r>
                            <a:rPr lang="fr-FR" sz="1400" b="1" i="1" smtClean="0">
                              <a:solidFill>
                                <a:schemeClr val="bg1"/>
                              </a:solidFill>
                              <a:latin typeface="Cambria Math" panose="02040503050406030204" pitchFamily="18" charset="0"/>
                            </a:rPr>
                            <m:t>𝟓</m:t>
                          </m:r>
                        </m:sub>
                      </m:sSub>
                    </m:oMath>
                  </m:oMathPara>
                </a14:m>
                <a:endParaRPr lang="fr-FR" sz="1400" b="1" dirty="0">
                  <a:solidFill>
                    <a:schemeClr val="bg1"/>
                  </a:solidFill>
                </a:endParaRPr>
              </a:p>
            </p:txBody>
          </p:sp>
        </mc:Choice>
        <mc:Fallback>
          <p:sp>
            <p:nvSpPr>
              <p:cNvPr id="51" name="ZoneTexte 50"/>
              <p:cNvSpPr txBox="1">
                <a:spLocks noRot="1" noChangeAspect="1" noMove="1" noResize="1" noEditPoints="1" noAdjustHandles="1" noChangeArrowheads="1" noChangeShapeType="1" noTextEdit="1"/>
              </p:cNvSpPr>
              <p:nvPr/>
            </p:nvSpPr>
            <p:spPr>
              <a:xfrm rot="16200000">
                <a:off x="8822446" y="5035566"/>
                <a:ext cx="553801" cy="215444"/>
              </a:xfrm>
              <a:prstGeom prst="rect">
                <a:avLst/>
              </a:prstGeom>
              <a:blipFill>
                <a:blip r:embed="rId12"/>
                <a:stretch>
                  <a:fillRect r="-17143"/>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2" name="ZoneTexte 51"/>
              <p:cNvSpPr txBox="1"/>
              <p:nvPr/>
            </p:nvSpPr>
            <p:spPr>
              <a:xfrm rot="16200000">
                <a:off x="9187857" y="5026134"/>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bg1"/>
                              </a:solidFill>
                              <a:latin typeface="Cambria Math" panose="02040503050406030204" pitchFamily="18" charset="0"/>
                            </a:rPr>
                          </m:ctrlPr>
                        </m:sSubPr>
                        <m:e>
                          <m:r>
                            <a:rPr lang="fr-FR" sz="1400" b="1" i="1" smtClean="0">
                              <a:solidFill>
                                <a:schemeClr val="bg1"/>
                              </a:solidFill>
                              <a:latin typeface="Cambria Math" panose="02040503050406030204" pitchFamily="18" charset="0"/>
                            </a:rPr>
                            <m:t> </m:t>
                          </m:r>
                          <m:r>
                            <a:rPr lang="fr-FR" sz="1400" b="1" i="1" smtClean="0">
                              <a:solidFill>
                                <a:schemeClr val="bg1"/>
                              </a:solidFill>
                              <a:latin typeface="Cambria Math" panose="02040503050406030204" pitchFamily="18" charset="0"/>
                            </a:rPr>
                            <m:t>𝒙</m:t>
                          </m:r>
                        </m:e>
                        <m:sub>
                          <m:r>
                            <a:rPr lang="fr-FR" sz="1400" b="1" i="1" smtClean="0">
                              <a:solidFill>
                                <a:schemeClr val="bg1"/>
                              </a:solidFill>
                              <a:latin typeface="Cambria Math" panose="02040503050406030204" pitchFamily="18" charset="0"/>
                            </a:rPr>
                            <m:t>𝒕</m:t>
                          </m:r>
                          <m:r>
                            <a:rPr lang="fr-FR" sz="1400" b="1" i="1" smtClean="0">
                              <a:solidFill>
                                <a:schemeClr val="bg1"/>
                              </a:solidFill>
                              <a:latin typeface="Cambria Math" panose="02040503050406030204" pitchFamily="18" charset="0"/>
                            </a:rPr>
                            <m:t>−</m:t>
                          </m:r>
                          <m:r>
                            <a:rPr lang="fr-FR" sz="1400" b="1" i="1" smtClean="0">
                              <a:solidFill>
                                <a:schemeClr val="bg1"/>
                              </a:solidFill>
                              <a:latin typeface="Cambria Math" panose="02040503050406030204" pitchFamily="18" charset="0"/>
                            </a:rPr>
                            <m:t>𝟔</m:t>
                          </m:r>
                          <m:r>
                            <a:rPr lang="fr-FR" sz="1400" b="1" i="1" smtClean="0">
                              <a:solidFill>
                                <a:schemeClr val="bg1"/>
                              </a:solidFill>
                              <a:latin typeface="Cambria Math" panose="02040503050406030204" pitchFamily="18" charset="0"/>
                            </a:rPr>
                            <m:t> </m:t>
                          </m:r>
                        </m:sub>
                      </m:sSub>
                    </m:oMath>
                  </m:oMathPara>
                </a14:m>
                <a:endParaRPr lang="fr-FR" sz="1400" b="1" dirty="0">
                  <a:solidFill>
                    <a:schemeClr val="bg1"/>
                  </a:solidFill>
                </a:endParaRPr>
              </a:p>
            </p:txBody>
          </p:sp>
        </mc:Choice>
        <mc:Fallback>
          <p:sp>
            <p:nvSpPr>
              <p:cNvPr id="52" name="ZoneTexte 51"/>
              <p:cNvSpPr txBox="1">
                <a:spLocks noRot="1" noChangeAspect="1" noMove="1" noResize="1" noEditPoints="1" noAdjustHandles="1" noChangeArrowheads="1" noChangeShapeType="1" noTextEdit="1"/>
              </p:cNvSpPr>
              <p:nvPr/>
            </p:nvSpPr>
            <p:spPr>
              <a:xfrm rot="16200000">
                <a:off x="9187857" y="5026134"/>
                <a:ext cx="553801" cy="215444"/>
              </a:xfrm>
              <a:prstGeom prst="rect">
                <a:avLst/>
              </a:prstGeom>
              <a:blipFill>
                <a:blip r:embed="rId13"/>
                <a:stretch>
                  <a:fillRect r="-1428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3" name="ZoneTexte 52"/>
              <p:cNvSpPr txBox="1"/>
              <p:nvPr/>
            </p:nvSpPr>
            <p:spPr>
              <a:xfrm rot="16200000">
                <a:off x="9545901" y="5018404"/>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bg1"/>
                              </a:solidFill>
                              <a:latin typeface="Cambria Math" panose="02040503050406030204" pitchFamily="18" charset="0"/>
                            </a:rPr>
                          </m:ctrlPr>
                        </m:sSubPr>
                        <m:e>
                          <m:r>
                            <a:rPr lang="fr-FR" sz="1400" b="1" i="1" smtClean="0">
                              <a:solidFill>
                                <a:schemeClr val="bg1"/>
                              </a:solidFill>
                              <a:latin typeface="Cambria Math" panose="02040503050406030204" pitchFamily="18" charset="0"/>
                            </a:rPr>
                            <m:t> </m:t>
                          </m:r>
                          <m:r>
                            <a:rPr lang="fr-FR" sz="1400" b="1" i="1" smtClean="0">
                              <a:solidFill>
                                <a:schemeClr val="bg1"/>
                              </a:solidFill>
                              <a:latin typeface="Cambria Math" panose="02040503050406030204" pitchFamily="18" charset="0"/>
                            </a:rPr>
                            <m:t>𝒙</m:t>
                          </m:r>
                        </m:e>
                        <m:sub>
                          <m:r>
                            <a:rPr lang="fr-FR" sz="1400" b="1" i="1" smtClean="0">
                              <a:solidFill>
                                <a:schemeClr val="bg1"/>
                              </a:solidFill>
                              <a:latin typeface="Cambria Math" panose="02040503050406030204" pitchFamily="18" charset="0"/>
                            </a:rPr>
                            <m:t>𝒕</m:t>
                          </m:r>
                          <m:r>
                            <a:rPr lang="fr-FR" sz="1400" b="1" i="1" smtClean="0">
                              <a:solidFill>
                                <a:schemeClr val="bg1"/>
                              </a:solidFill>
                              <a:latin typeface="Cambria Math" panose="02040503050406030204" pitchFamily="18" charset="0"/>
                            </a:rPr>
                            <m:t>−</m:t>
                          </m:r>
                          <m:r>
                            <a:rPr lang="fr-FR" sz="1400" b="1" i="1" smtClean="0">
                              <a:solidFill>
                                <a:schemeClr val="bg1"/>
                              </a:solidFill>
                              <a:latin typeface="Cambria Math" panose="02040503050406030204" pitchFamily="18" charset="0"/>
                            </a:rPr>
                            <m:t>𝟕</m:t>
                          </m:r>
                          <m:r>
                            <a:rPr lang="fr-FR" sz="1400" b="1" i="1" smtClean="0">
                              <a:solidFill>
                                <a:schemeClr val="bg1"/>
                              </a:solidFill>
                              <a:latin typeface="Cambria Math" panose="02040503050406030204" pitchFamily="18" charset="0"/>
                            </a:rPr>
                            <m:t> </m:t>
                          </m:r>
                        </m:sub>
                      </m:sSub>
                    </m:oMath>
                  </m:oMathPara>
                </a14:m>
                <a:endParaRPr lang="fr-FR" sz="1400" b="1" dirty="0">
                  <a:solidFill>
                    <a:schemeClr val="bg1"/>
                  </a:solidFill>
                </a:endParaRPr>
              </a:p>
            </p:txBody>
          </p:sp>
        </mc:Choice>
        <mc:Fallback>
          <p:sp>
            <p:nvSpPr>
              <p:cNvPr id="53" name="ZoneTexte 52"/>
              <p:cNvSpPr txBox="1">
                <a:spLocks noRot="1" noChangeAspect="1" noMove="1" noResize="1" noEditPoints="1" noAdjustHandles="1" noChangeArrowheads="1" noChangeShapeType="1" noTextEdit="1"/>
              </p:cNvSpPr>
              <p:nvPr/>
            </p:nvSpPr>
            <p:spPr>
              <a:xfrm rot="16200000">
                <a:off x="9545901" y="5018404"/>
                <a:ext cx="553801" cy="215444"/>
              </a:xfrm>
              <a:prstGeom prst="rect">
                <a:avLst/>
              </a:prstGeom>
              <a:blipFill>
                <a:blip r:embed="rId14"/>
                <a:stretch>
                  <a:fillRect r="-1428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4" name="ZoneTexte 53"/>
              <p:cNvSpPr txBox="1"/>
              <p:nvPr/>
            </p:nvSpPr>
            <p:spPr>
              <a:xfrm rot="16200000">
                <a:off x="9935979" y="5026134"/>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bg1"/>
                              </a:solidFill>
                              <a:latin typeface="Cambria Math" panose="02040503050406030204" pitchFamily="18" charset="0"/>
                            </a:rPr>
                          </m:ctrlPr>
                        </m:sSubPr>
                        <m:e>
                          <m:r>
                            <a:rPr lang="fr-FR" sz="1400" b="1" i="1" smtClean="0">
                              <a:solidFill>
                                <a:schemeClr val="bg1"/>
                              </a:solidFill>
                              <a:latin typeface="Cambria Math" panose="02040503050406030204" pitchFamily="18" charset="0"/>
                            </a:rPr>
                            <m:t> </m:t>
                          </m:r>
                          <m:r>
                            <a:rPr lang="fr-FR" sz="1400" b="1" i="1" smtClean="0">
                              <a:solidFill>
                                <a:schemeClr val="bg1"/>
                              </a:solidFill>
                              <a:latin typeface="Cambria Math" panose="02040503050406030204" pitchFamily="18" charset="0"/>
                            </a:rPr>
                            <m:t>𝒙</m:t>
                          </m:r>
                        </m:e>
                        <m:sub>
                          <m:r>
                            <a:rPr lang="fr-FR" sz="1400" b="1" i="1" smtClean="0">
                              <a:solidFill>
                                <a:schemeClr val="bg1"/>
                              </a:solidFill>
                              <a:latin typeface="Cambria Math" panose="02040503050406030204" pitchFamily="18" charset="0"/>
                            </a:rPr>
                            <m:t>𝒕</m:t>
                          </m:r>
                          <m:r>
                            <a:rPr lang="fr-FR" sz="1400" b="1" i="1" smtClean="0">
                              <a:solidFill>
                                <a:schemeClr val="bg1"/>
                              </a:solidFill>
                              <a:latin typeface="Cambria Math" panose="02040503050406030204" pitchFamily="18" charset="0"/>
                            </a:rPr>
                            <m:t>−</m:t>
                          </m:r>
                          <m:r>
                            <a:rPr lang="fr-FR" sz="1400" b="1" i="1" smtClean="0">
                              <a:solidFill>
                                <a:schemeClr val="bg1"/>
                              </a:solidFill>
                              <a:latin typeface="Cambria Math" panose="02040503050406030204" pitchFamily="18" charset="0"/>
                            </a:rPr>
                            <m:t>𝟖</m:t>
                          </m:r>
                          <m:r>
                            <a:rPr lang="fr-FR" sz="1400" b="1" i="1" smtClean="0">
                              <a:solidFill>
                                <a:schemeClr val="bg1"/>
                              </a:solidFill>
                              <a:latin typeface="Cambria Math" panose="02040503050406030204" pitchFamily="18" charset="0"/>
                            </a:rPr>
                            <m:t> </m:t>
                          </m:r>
                        </m:sub>
                      </m:sSub>
                    </m:oMath>
                  </m:oMathPara>
                </a14:m>
                <a:endParaRPr lang="fr-FR" sz="1400" b="1" dirty="0">
                  <a:solidFill>
                    <a:schemeClr val="bg1"/>
                  </a:solidFill>
                </a:endParaRPr>
              </a:p>
            </p:txBody>
          </p:sp>
        </mc:Choice>
        <mc:Fallback>
          <p:sp>
            <p:nvSpPr>
              <p:cNvPr id="54" name="ZoneTexte 53"/>
              <p:cNvSpPr txBox="1">
                <a:spLocks noRot="1" noChangeAspect="1" noMove="1" noResize="1" noEditPoints="1" noAdjustHandles="1" noChangeArrowheads="1" noChangeShapeType="1" noTextEdit="1"/>
              </p:cNvSpPr>
              <p:nvPr/>
            </p:nvSpPr>
            <p:spPr>
              <a:xfrm rot="16200000">
                <a:off x="9935979" y="5026134"/>
                <a:ext cx="553801" cy="215444"/>
              </a:xfrm>
              <a:prstGeom prst="rect">
                <a:avLst/>
              </a:prstGeom>
              <a:blipFill>
                <a:blip r:embed="rId15"/>
                <a:stretch>
                  <a:fillRect r="-14286"/>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5" name="ZoneTexte 54"/>
              <p:cNvSpPr txBox="1"/>
              <p:nvPr/>
            </p:nvSpPr>
            <p:spPr>
              <a:xfrm rot="16200000">
                <a:off x="10300089" y="5006672"/>
                <a:ext cx="55380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400" b="1" i="1" smtClean="0">
                              <a:solidFill>
                                <a:schemeClr val="bg1"/>
                              </a:solidFill>
                              <a:latin typeface="Cambria Math" panose="02040503050406030204" pitchFamily="18" charset="0"/>
                            </a:rPr>
                          </m:ctrlPr>
                        </m:sSubPr>
                        <m:e>
                          <m:r>
                            <a:rPr lang="fr-FR" sz="1400" b="1" i="1" smtClean="0">
                              <a:solidFill>
                                <a:schemeClr val="bg1"/>
                              </a:solidFill>
                              <a:latin typeface="Cambria Math" panose="02040503050406030204" pitchFamily="18" charset="0"/>
                            </a:rPr>
                            <m:t> </m:t>
                          </m:r>
                          <m:r>
                            <a:rPr lang="fr-FR" sz="1400" b="1" i="1" smtClean="0">
                              <a:solidFill>
                                <a:schemeClr val="bg1"/>
                              </a:solidFill>
                              <a:latin typeface="Cambria Math" panose="02040503050406030204" pitchFamily="18" charset="0"/>
                            </a:rPr>
                            <m:t>𝒙</m:t>
                          </m:r>
                        </m:e>
                        <m:sub>
                          <m:r>
                            <a:rPr lang="fr-FR" sz="1400" b="1" i="1" smtClean="0">
                              <a:solidFill>
                                <a:schemeClr val="bg1"/>
                              </a:solidFill>
                              <a:latin typeface="Cambria Math" panose="02040503050406030204" pitchFamily="18" charset="0"/>
                            </a:rPr>
                            <m:t>𝒕</m:t>
                          </m:r>
                          <m:r>
                            <a:rPr lang="fr-FR" sz="1400" b="1" i="1" smtClean="0">
                              <a:solidFill>
                                <a:schemeClr val="bg1"/>
                              </a:solidFill>
                              <a:latin typeface="Cambria Math" panose="02040503050406030204" pitchFamily="18" charset="0"/>
                            </a:rPr>
                            <m:t>−</m:t>
                          </m:r>
                          <m:r>
                            <a:rPr lang="fr-FR" sz="1400" b="1" i="1" smtClean="0">
                              <a:solidFill>
                                <a:schemeClr val="bg1"/>
                              </a:solidFill>
                              <a:latin typeface="Cambria Math" panose="02040503050406030204" pitchFamily="18" charset="0"/>
                            </a:rPr>
                            <m:t>𝟗</m:t>
                          </m:r>
                          <m:r>
                            <a:rPr lang="fr-FR" sz="1400" b="1" i="1" smtClean="0">
                              <a:solidFill>
                                <a:schemeClr val="bg1"/>
                              </a:solidFill>
                              <a:latin typeface="Cambria Math" panose="02040503050406030204" pitchFamily="18" charset="0"/>
                            </a:rPr>
                            <m:t> </m:t>
                          </m:r>
                        </m:sub>
                      </m:sSub>
                    </m:oMath>
                  </m:oMathPara>
                </a14:m>
                <a:endParaRPr lang="fr-FR" sz="1400" b="1" dirty="0">
                  <a:solidFill>
                    <a:schemeClr val="bg1"/>
                  </a:solidFill>
                </a:endParaRPr>
              </a:p>
            </p:txBody>
          </p:sp>
        </mc:Choice>
        <mc:Fallback>
          <p:sp>
            <p:nvSpPr>
              <p:cNvPr id="55" name="ZoneTexte 54"/>
              <p:cNvSpPr txBox="1">
                <a:spLocks noRot="1" noChangeAspect="1" noMove="1" noResize="1" noEditPoints="1" noAdjustHandles="1" noChangeArrowheads="1" noChangeShapeType="1" noTextEdit="1"/>
              </p:cNvSpPr>
              <p:nvPr/>
            </p:nvSpPr>
            <p:spPr>
              <a:xfrm rot="16200000">
                <a:off x="10300089" y="5006672"/>
                <a:ext cx="553801" cy="215444"/>
              </a:xfrm>
              <a:prstGeom prst="rect">
                <a:avLst/>
              </a:prstGeom>
              <a:blipFill>
                <a:blip r:embed="rId16"/>
                <a:stretch>
                  <a:fillRect r="-13889"/>
                </a:stretch>
              </a:blipFill>
            </p:spPr>
            <p:txBody>
              <a:bodyPr/>
              <a:lstStyle/>
              <a:p>
                <a:r>
                  <a:rPr lang="fr-FR">
                    <a:noFill/>
                  </a:rPr>
                  <a:t> </a:t>
                </a:r>
              </a:p>
            </p:txBody>
          </p:sp>
        </mc:Fallback>
      </mc:AlternateContent>
    </p:spTree>
    <p:custDataLst>
      <p:tags r:id="rId1"/>
    </p:custDataLst>
    <p:extLst>
      <p:ext uri="{BB962C8B-B14F-4D97-AF65-F5344CB8AC3E}">
        <p14:creationId xmlns="" xmlns:p14="http://schemas.microsoft.com/office/powerpoint/2010/main" val="2101124507"/>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a:t>É</a:t>
            </a:r>
            <a:r>
              <a:rPr lang="fr-FR" b="1" dirty="0">
                <a:solidFill>
                  <a:prstClr val="white"/>
                </a:solidFill>
                <a:latin typeface="Times New Roman" panose="02020603050405020304" pitchFamily="18" charset="0"/>
                <a:cs typeface="Times New Roman" panose="02020603050405020304" pitchFamily="18" charset="0"/>
              </a:rPr>
              <a:t>valuation du Modèle LSTM</a:t>
            </a: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88024" y="111260"/>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MEPA – Plateforme – Tests et résultats</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23</a:t>
              </a:r>
              <a:endParaRPr lang="en-US" sz="1600" dirty="0">
                <a:solidFill>
                  <a:schemeClr val="bg1"/>
                </a:solidFill>
              </a:endParaRPr>
            </a:p>
          </p:txBody>
        </p:sp>
      </p:grpSp>
      <p:grpSp>
        <p:nvGrpSpPr>
          <p:cNvPr id="30" name="Groupe 29"/>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4" name="Rectangle 33"/>
            <p:cNvSpPr/>
            <p:nvPr/>
          </p:nvSpPr>
          <p:spPr>
            <a:xfrm>
              <a:off x="6528645"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Conception</a:t>
              </a:r>
              <a:endParaRPr lang="fr-FR" sz="1400" dirty="0"/>
            </a:p>
          </p:txBody>
        </p:sp>
        <p:sp>
          <p:nvSpPr>
            <p:cNvPr id="36" name="Rectangle 35"/>
            <p:cNvSpPr/>
            <p:nvPr/>
          </p:nvSpPr>
          <p:spPr>
            <a:xfrm>
              <a:off x="8040216"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Tests - Résultats</a:t>
              </a:r>
              <a:endParaRPr lang="fr-FR" sz="1400" dirty="0"/>
            </a:p>
          </p:txBody>
        </p:sp>
      </p:grpSp>
      <p:pic>
        <p:nvPicPr>
          <p:cNvPr id="3" name="Image 2"/>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326255" y="2083939"/>
            <a:ext cx="5057777" cy="3793333"/>
          </a:xfrm>
          <a:prstGeom prst="rect">
            <a:avLst/>
          </a:prstGeom>
        </p:spPr>
      </p:pic>
      <p:pic>
        <p:nvPicPr>
          <p:cNvPr id="4" name="Image 3"/>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6456040" y="2106376"/>
            <a:ext cx="4835839" cy="3626880"/>
          </a:xfrm>
          <a:prstGeom prst="rect">
            <a:avLst/>
          </a:prstGeom>
          <a:ln>
            <a:noFill/>
          </a:ln>
          <a:effectLst>
            <a:softEdge rad="112500"/>
          </a:effectLst>
        </p:spPr>
      </p:pic>
      <p:sp>
        <p:nvSpPr>
          <p:cNvPr id="41" name="Rectangle 40"/>
          <p:cNvSpPr/>
          <p:nvPr/>
        </p:nvSpPr>
        <p:spPr>
          <a:xfrm>
            <a:off x="1271464" y="1420017"/>
            <a:ext cx="4896544" cy="4361880"/>
          </a:xfrm>
          <a:prstGeom prst="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p:cNvSpPr/>
          <p:nvPr/>
        </p:nvSpPr>
        <p:spPr>
          <a:xfrm>
            <a:off x="6494620" y="1428060"/>
            <a:ext cx="4896544" cy="4361880"/>
          </a:xfrm>
          <a:prstGeom prst="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p:cNvSpPr txBox="1"/>
          <p:nvPr/>
        </p:nvSpPr>
        <p:spPr>
          <a:xfrm>
            <a:off x="1271464" y="1412776"/>
            <a:ext cx="489654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fr-FR" sz="1400" dirty="0"/>
              <a:t>Le </a:t>
            </a:r>
            <a:r>
              <a:rPr lang="fr-FR" sz="1400" dirty="0" smtClean="0"/>
              <a:t>RMSE </a:t>
            </a:r>
            <a:r>
              <a:rPr lang="fr-FR" sz="1400" dirty="0"/>
              <a:t>du Modèle </a:t>
            </a:r>
            <a:r>
              <a:rPr lang="fr-FR" sz="1400" dirty="0" smtClean="0"/>
              <a:t>LSTM </a:t>
            </a:r>
            <a:r>
              <a:rPr lang="fr-FR" sz="1400" dirty="0"/>
              <a:t>en Changeant la Fenêtre de </a:t>
            </a:r>
            <a:endParaRPr lang="fr-FR" sz="1400" dirty="0" smtClean="0"/>
          </a:p>
          <a:p>
            <a:r>
              <a:rPr lang="fr-FR" sz="1400" dirty="0" smtClean="0"/>
              <a:t>       Prédiction </a:t>
            </a:r>
            <a:r>
              <a:rPr lang="fr-FR" sz="1400" dirty="0"/>
              <a:t>(Timesteps</a:t>
            </a:r>
            <a:r>
              <a:rPr lang="fr-FR" sz="1400" dirty="0" smtClean="0"/>
              <a:t>)</a:t>
            </a:r>
            <a:r>
              <a:rPr lang="fr-FR" sz="1400" b="1" dirty="0" smtClean="0"/>
              <a:t>:</a:t>
            </a:r>
            <a:endParaRPr lang="fr-FR" sz="1400" b="1" dirty="0"/>
          </a:p>
        </p:txBody>
      </p:sp>
      <p:sp>
        <p:nvSpPr>
          <p:cNvPr id="38" name="ZoneTexte 37"/>
          <p:cNvSpPr txBox="1"/>
          <p:nvPr/>
        </p:nvSpPr>
        <p:spPr>
          <a:xfrm>
            <a:off x="6494620" y="1412776"/>
            <a:ext cx="4896544"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fr-FR" sz="1400" dirty="0" smtClean="0"/>
              <a:t>Le RMSE par </a:t>
            </a:r>
            <a:r>
              <a:rPr lang="fr-FR" sz="1400" dirty="0"/>
              <a:t>période en utilisant le batch size "16" et l'epoch </a:t>
            </a:r>
            <a:endParaRPr lang="fr-FR" sz="1400" dirty="0" smtClean="0"/>
          </a:p>
          <a:p>
            <a:r>
              <a:rPr lang="fr-FR" sz="1400" dirty="0" smtClean="0"/>
              <a:t>       "</a:t>
            </a:r>
            <a:r>
              <a:rPr lang="fr-FR" sz="1400" dirty="0"/>
              <a:t>24" et la taille du vecteur "h": "180" et </a:t>
            </a:r>
            <a:r>
              <a:rPr lang="fr-FR" sz="1400" dirty="0" smtClean="0"/>
              <a:t>timesteps </a:t>
            </a:r>
            <a:r>
              <a:rPr lang="fr-FR" sz="1400" dirty="0"/>
              <a:t>:"9" </a:t>
            </a:r>
            <a:endParaRPr lang="fr-FR" sz="1400" dirty="0" smtClean="0"/>
          </a:p>
          <a:p>
            <a:r>
              <a:rPr lang="fr-FR" sz="1400" dirty="0"/>
              <a:t> </a:t>
            </a:r>
            <a:r>
              <a:rPr lang="fr-FR" sz="1400" dirty="0" smtClean="0"/>
              <a:t>      correspondants </a:t>
            </a:r>
            <a:r>
              <a:rPr lang="fr-FR" sz="1400" dirty="0"/>
              <a:t>au meilleurs </a:t>
            </a:r>
            <a:r>
              <a:rPr lang="fr-FR" sz="1400" dirty="0" smtClean="0"/>
              <a:t>RMSE </a:t>
            </a:r>
            <a:r>
              <a:rPr lang="fr-FR" sz="1400" b="1" dirty="0" smtClean="0"/>
              <a:t>:</a:t>
            </a:r>
            <a:endParaRPr lang="fr-FR" sz="1100" b="1" dirty="0"/>
          </a:p>
        </p:txBody>
      </p:sp>
      <p:sp>
        <p:nvSpPr>
          <p:cNvPr id="43" name="Rectangle 42"/>
          <p:cNvSpPr/>
          <p:nvPr/>
        </p:nvSpPr>
        <p:spPr>
          <a:xfrm>
            <a:off x="4044509" y="5828588"/>
            <a:ext cx="5718104" cy="369332"/>
          </a:xfrm>
          <a:prstGeom prst="rect">
            <a:avLst/>
          </a:prstGeom>
        </p:spPr>
        <p:txBody>
          <a:bodyPr wrap="none">
            <a:spAutoFit/>
          </a:bodyPr>
          <a:lstStyle/>
          <a:p>
            <a:r>
              <a:rPr lang="fr-FR" b="1" i="1" dirty="0">
                <a:solidFill>
                  <a:srgbClr val="FF0000"/>
                </a:solidFill>
              </a:rPr>
              <a:t>[epoch = </a:t>
            </a:r>
            <a:r>
              <a:rPr lang="fr-FR" b="1" i="1" dirty="0" smtClean="0">
                <a:solidFill>
                  <a:srgbClr val="FF0000"/>
                </a:solidFill>
              </a:rPr>
              <a:t>24, batch_size = 16, la </a:t>
            </a:r>
            <a:r>
              <a:rPr lang="fr-FR" b="1" i="1" dirty="0">
                <a:solidFill>
                  <a:srgbClr val="FF0000"/>
                </a:solidFill>
              </a:rPr>
              <a:t>taille du vecteur "h" = </a:t>
            </a:r>
            <a:r>
              <a:rPr lang="fr-FR" b="1" i="1" dirty="0" smtClean="0">
                <a:solidFill>
                  <a:srgbClr val="FF0000"/>
                </a:solidFill>
              </a:rPr>
              <a:t>180]</a:t>
            </a:r>
            <a:endParaRPr lang="fr-FR" b="1" i="1" dirty="0">
              <a:solidFill>
                <a:srgbClr val="FF0000"/>
              </a:solidFill>
            </a:endParaRPr>
          </a:p>
        </p:txBody>
      </p:sp>
      <p:cxnSp>
        <p:nvCxnSpPr>
          <p:cNvPr id="44" name="Connecteur droit 43"/>
          <p:cNvCxnSpPr/>
          <p:nvPr/>
        </p:nvCxnSpPr>
        <p:spPr>
          <a:xfrm>
            <a:off x="3575720" y="4860255"/>
            <a:ext cx="0" cy="470907"/>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V="1">
            <a:off x="3310655" y="5395437"/>
            <a:ext cx="265065" cy="4038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ZoneTexte 45"/>
          <p:cNvSpPr txBox="1"/>
          <p:nvPr/>
        </p:nvSpPr>
        <p:spPr>
          <a:xfrm>
            <a:off x="2545849" y="5738772"/>
            <a:ext cx="1058751" cy="276999"/>
          </a:xfrm>
          <a:prstGeom prst="rect">
            <a:avLst/>
          </a:prstGeom>
          <a:noFill/>
        </p:spPr>
        <p:txBody>
          <a:bodyPr wrap="none" rtlCol="0">
            <a:spAutoFit/>
          </a:bodyPr>
          <a:lstStyle/>
          <a:p>
            <a:r>
              <a:rPr lang="fr-FR" sz="1200" b="1" dirty="0" smtClean="0">
                <a:solidFill>
                  <a:srgbClr val="C00000"/>
                </a:solidFill>
              </a:rPr>
              <a:t>Timesteps = 9</a:t>
            </a:r>
            <a:endParaRPr lang="fr-FR" sz="1200" b="1" dirty="0">
              <a:solidFill>
                <a:srgbClr val="C00000"/>
              </a:solidFill>
            </a:endParaRPr>
          </a:p>
        </p:txBody>
      </p:sp>
      <p:grpSp>
        <p:nvGrpSpPr>
          <p:cNvPr id="47" name="Groupe 46"/>
          <p:cNvGrpSpPr/>
          <p:nvPr/>
        </p:nvGrpSpPr>
        <p:grpSpPr>
          <a:xfrm>
            <a:off x="7165243" y="4697713"/>
            <a:ext cx="3199129" cy="675555"/>
            <a:chOff x="7361367" y="4459375"/>
            <a:chExt cx="3199129" cy="675555"/>
          </a:xfrm>
        </p:grpSpPr>
        <mc:AlternateContent xmlns:mc="http://schemas.openxmlformats.org/markup-compatibility/2006">
          <mc:Choice xmlns="" xmlns:a14="http://schemas.microsoft.com/office/drawing/2010/main" Requires="a14">
            <p:sp>
              <p:nvSpPr>
                <p:cNvPr id="48" name="ZoneTexte 47"/>
                <p:cNvSpPr txBox="1"/>
                <p:nvPr/>
              </p:nvSpPr>
              <p:spPr>
                <a:xfrm rot="16200000">
                  <a:off x="7207577" y="4734919"/>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48" name="ZoneTexte 47"/>
                <p:cNvSpPr txBox="1">
                  <a:spLocks noRot="1" noChangeAspect="1" noMove="1" noResize="1" noEditPoints="1" noAdjustHandles="1" noChangeArrowheads="1" noChangeShapeType="1" noTextEdit="1"/>
                </p:cNvSpPr>
                <p:nvPr/>
              </p:nvSpPr>
              <p:spPr>
                <a:xfrm rot="16200000">
                  <a:off x="7207577" y="4734919"/>
                  <a:ext cx="553801" cy="246221"/>
                </a:xfrm>
                <a:prstGeom prst="rect">
                  <a:avLst/>
                </a:prstGeom>
                <a:blipFill>
                  <a:blip r:embed="rId7"/>
                  <a:stretch>
                    <a:fillRect r="-12195"/>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49" name="ZoneTexte 48"/>
                <p:cNvSpPr txBox="1"/>
                <p:nvPr/>
              </p:nvSpPr>
              <p:spPr>
                <a:xfrm rot="16200000">
                  <a:off x="7568196" y="4613165"/>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𝟏</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49" name="ZoneTexte 48"/>
                <p:cNvSpPr txBox="1">
                  <a:spLocks noRot="1" noChangeAspect="1" noMove="1" noResize="1" noEditPoints="1" noAdjustHandles="1" noChangeArrowheads="1" noChangeShapeType="1" noTextEdit="1"/>
                </p:cNvSpPr>
                <p:nvPr/>
              </p:nvSpPr>
              <p:spPr>
                <a:xfrm rot="16200000">
                  <a:off x="7568196" y="4613165"/>
                  <a:ext cx="553801" cy="246221"/>
                </a:xfrm>
                <a:prstGeom prst="rect">
                  <a:avLst/>
                </a:prstGeom>
                <a:blipFill>
                  <a:blip r:embed="rId8"/>
                  <a:stretch>
                    <a:fillRect r="-150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0" name="ZoneTexte 49"/>
                <p:cNvSpPr txBox="1"/>
                <p:nvPr/>
              </p:nvSpPr>
              <p:spPr>
                <a:xfrm rot="16200000">
                  <a:off x="7943335" y="4616042"/>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𝟐</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50" name="ZoneTexte 49"/>
                <p:cNvSpPr txBox="1">
                  <a:spLocks noRot="1" noChangeAspect="1" noMove="1" noResize="1" noEditPoints="1" noAdjustHandles="1" noChangeArrowheads="1" noChangeShapeType="1" noTextEdit="1"/>
                </p:cNvSpPr>
                <p:nvPr/>
              </p:nvSpPr>
              <p:spPr>
                <a:xfrm rot="16200000">
                  <a:off x="7943335" y="4616042"/>
                  <a:ext cx="553801" cy="246221"/>
                </a:xfrm>
                <a:prstGeom prst="rect">
                  <a:avLst/>
                </a:prstGeom>
                <a:blipFill>
                  <a:blip r:embed="rId9"/>
                  <a:stretch>
                    <a:fillRect r="-175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1" name="ZoneTexte 50"/>
                <p:cNvSpPr txBox="1"/>
                <p:nvPr/>
              </p:nvSpPr>
              <p:spPr>
                <a:xfrm rot="16200000">
                  <a:off x="8318474" y="4623771"/>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𝟑</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51" name="ZoneTexte 50"/>
                <p:cNvSpPr txBox="1">
                  <a:spLocks noRot="1" noChangeAspect="1" noMove="1" noResize="1" noEditPoints="1" noAdjustHandles="1" noChangeArrowheads="1" noChangeShapeType="1" noTextEdit="1"/>
                </p:cNvSpPr>
                <p:nvPr/>
              </p:nvSpPr>
              <p:spPr>
                <a:xfrm rot="16200000">
                  <a:off x="8318474" y="4623771"/>
                  <a:ext cx="553801" cy="246221"/>
                </a:xfrm>
                <a:prstGeom prst="rect">
                  <a:avLst/>
                </a:prstGeom>
                <a:blipFill>
                  <a:blip r:embed="rId10"/>
                  <a:stretch>
                    <a:fillRect r="-150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2" name="ZoneTexte 51"/>
                <p:cNvSpPr txBox="1"/>
                <p:nvPr/>
              </p:nvSpPr>
              <p:spPr>
                <a:xfrm rot="16200000">
                  <a:off x="8678514" y="4662910"/>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𝟒</m:t>
                            </m:r>
                          </m:sub>
                        </m:sSub>
                      </m:oMath>
                    </m:oMathPara>
                  </a14:m>
                  <a:endParaRPr lang="fr-FR" sz="1200" b="1" dirty="0">
                    <a:solidFill>
                      <a:schemeClr val="accent2">
                        <a:lumMod val="75000"/>
                      </a:schemeClr>
                    </a:solidFill>
                  </a:endParaRPr>
                </a:p>
              </p:txBody>
            </p:sp>
          </mc:Choice>
          <mc:Fallback>
            <p:sp>
              <p:nvSpPr>
                <p:cNvPr id="52" name="ZoneTexte 51"/>
                <p:cNvSpPr txBox="1">
                  <a:spLocks noRot="1" noChangeAspect="1" noMove="1" noResize="1" noEditPoints="1" noAdjustHandles="1" noChangeArrowheads="1" noChangeShapeType="1" noTextEdit="1"/>
                </p:cNvSpPr>
                <p:nvPr/>
              </p:nvSpPr>
              <p:spPr>
                <a:xfrm rot="16200000">
                  <a:off x="8678514" y="4662910"/>
                  <a:ext cx="553801" cy="246221"/>
                </a:xfrm>
                <a:prstGeom prst="rect">
                  <a:avLst/>
                </a:prstGeom>
                <a:blipFill>
                  <a:blip r:embed="rId11"/>
                  <a:stretch>
                    <a:fillRect r="-150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3" name="ZoneTexte 52"/>
                <p:cNvSpPr txBox="1"/>
                <p:nvPr/>
              </p:nvSpPr>
              <p:spPr>
                <a:xfrm rot="16200000">
                  <a:off x="9038554" y="4662910"/>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𝟓</m:t>
                            </m:r>
                          </m:sub>
                        </m:sSub>
                      </m:oMath>
                    </m:oMathPara>
                  </a14:m>
                  <a:endParaRPr lang="fr-FR" sz="1200" b="1" dirty="0">
                    <a:solidFill>
                      <a:schemeClr val="accent2">
                        <a:lumMod val="75000"/>
                      </a:schemeClr>
                    </a:solidFill>
                  </a:endParaRPr>
                </a:p>
              </p:txBody>
            </p:sp>
          </mc:Choice>
          <mc:Fallback>
            <p:sp>
              <p:nvSpPr>
                <p:cNvPr id="53" name="ZoneTexte 52"/>
                <p:cNvSpPr txBox="1">
                  <a:spLocks noRot="1" noChangeAspect="1" noMove="1" noResize="1" noEditPoints="1" noAdjustHandles="1" noChangeArrowheads="1" noChangeShapeType="1" noTextEdit="1"/>
                </p:cNvSpPr>
                <p:nvPr/>
              </p:nvSpPr>
              <p:spPr>
                <a:xfrm rot="16200000">
                  <a:off x="9038554" y="4662910"/>
                  <a:ext cx="553801" cy="246221"/>
                </a:xfrm>
                <a:prstGeom prst="rect">
                  <a:avLst/>
                </a:prstGeom>
                <a:blipFill>
                  <a:blip r:embed="rId12"/>
                  <a:stretch>
                    <a:fillRect r="-175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4" name="ZoneTexte 53"/>
                <p:cNvSpPr txBox="1"/>
                <p:nvPr/>
              </p:nvSpPr>
              <p:spPr>
                <a:xfrm rot="16200000">
                  <a:off x="9406525" y="4632508"/>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𝟔</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54" name="ZoneTexte 53"/>
                <p:cNvSpPr txBox="1">
                  <a:spLocks noRot="1" noChangeAspect="1" noMove="1" noResize="1" noEditPoints="1" noAdjustHandles="1" noChangeArrowheads="1" noChangeShapeType="1" noTextEdit="1"/>
                </p:cNvSpPr>
                <p:nvPr/>
              </p:nvSpPr>
              <p:spPr>
                <a:xfrm rot="16200000">
                  <a:off x="9406525" y="4632508"/>
                  <a:ext cx="553801" cy="246221"/>
                </a:xfrm>
                <a:prstGeom prst="rect">
                  <a:avLst/>
                </a:prstGeom>
                <a:blipFill>
                  <a:blip r:embed="rId13"/>
                  <a:stretch>
                    <a:fillRect r="-14634"/>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5" name="ZoneTexte 54"/>
                <p:cNvSpPr txBox="1"/>
                <p:nvPr/>
              </p:nvSpPr>
              <p:spPr>
                <a:xfrm rot="16200000">
                  <a:off x="9782239" y="4652723"/>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𝟕</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55" name="ZoneTexte 54"/>
                <p:cNvSpPr txBox="1">
                  <a:spLocks noRot="1" noChangeAspect="1" noMove="1" noResize="1" noEditPoints="1" noAdjustHandles="1" noChangeArrowheads="1" noChangeShapeType="1" noTextEdit="1"/>
                </p:cNvSpPr>
                <p:nvPr/>
              </p:nvSpPr>
              <p:spPr>
                <a:xfrm rot="16200000">
                  <a:off x="9782239" y="4652723"/>
                  <a:ext cx="553801" cy="246221"/>
                </a:xfrm>
                <a:prstGeom prst="rect">
                  <a:avLst/>
                </a:prstGeom>
                <a:blipFill>
                  <a:blip r:embed="rId14"/>
                  <a:stretch>
                    <a:fillRect r="-15000"/>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6" name="ZoneTexte 55"/>
                <p:cNvSpPr txBox="1"/>
                <p:nvPr/>
              </p:nvSpPr>
              <p:spPr>
                <a:xfrm rot="16200000">
                  <a:off x="10160485" y="4662910"/>
                  <a:ext cx="5538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600" b="1" i="1" smtClean="0">
                                <a:solidFill>
                                  <a:schemeClr val="accent2">
                                    <a:lumMod val="75000"/>
                                  </a:schemeClr>
                                </a:solidFill>
                                <a:latin typeface="Cambria Math" panose="02040503050406030204" pitchFamily="18" charset="0"/>
                              </a:rPr>
                            </m:ctrlPr>
                          </m:sSubPr>
                          <m:e>
                            <m:r>
                              <a:rPr lang="fr-FR" sz="1600" b="1" i="1" smtClean="0">
                                <a:solidFill>
                                  <a:schemeClr val="accent2">
                                    <a:lumMod val="75000"/>
                                  </a:schemeClr>
                                </a:solidFill>
                                <a:latin typeface="Cambria Math" panose="02040503050406030204" pitchFamily="18" charset="0"/>
                              </a:rPr>
                              <m:t> </m:t>
                            </m:r>
                            <m:r>
                              <a:rPr lang="fr-FR" sz="1600" b="1" i="1" smtClean="0">
                                <a:solidFill>
                                  <a:schemeClr val="accent2">
                                    <a:lumMod val="75000"/>
                                  </a:schemeClr>
                                </a:solidFill>
                                <a:latin typeface="Cambria Math" panose="02040503050406030204" pitchFamily="18" charset="0"/>
                              </a:rPr>
                              <m:t>𝒙</m:t>
                            </m:r>
                          </m:e>
                          <m:sub>
                            <m:r>
                              <a:rPr lang="fr-FR" sz="1600" b="1" i="1" smtClean="0">
                                <a:solidFill>
                                  <a:schemeClr val="accent2">
                                    <a:lumMod val="75000"/>
                                  </a:schemeClr>
                                </a:solidFill>
                                <a:latin typeface="Cambria Math" panose="02040503050406030204" pitchFamily="18" charset="0"/>
                              </a:rPr>
                              <m:t>𝒕</m:t>
                            </m:r>
                            <m:r>
                              <a:rPr lang="fr-FR" sz="1600" b="1" i="1" smtClean="0">
                                <a:solidFill>
                                  <a:schemeClr val="accent2">
                                    <a:lumMod val="75000"/>
                                  </a:schemeClr>
                                </a:solidFill>
                                <a:latin typeface="Cambria Math" panose="02040503050406030204" pitchFamily="18" charset="0"/>
                              </a:rPr>
                              <m:t>−</m:t>
                            </m:r>
                            <m:r>
                              <a:rPr lang="fr-FR" sz="1600" b="1" i="1" smtClean="0">
                                <a:solidFill>
                                  <a:schemeClr val="accent2">
                                    <a:lumMod val="75000"/>
                                  </a:schemeClr>
                                </a:solidFill>
                                <a:latin typeface="Cambria Math" panose="02040503050406030204" pitchFamily="18" charset="0"/>
                              </a:rPr>
                              <m:t>𝟖</m:t>
                            </m:r>
                            <m:r>
                              <a:rPr lang="fr-FR" sz="1600" b="1" i="1" smtClean="0">
                                <a:solidFill>
                                  <a:schemeClr val="accent2">
                                    <a:lumMod val="75000"/>
                                  </a:schemeClr>
                                </a:solidFill>
                                <a:latin typeface="Cambria Math" panose="02040503050406030204" pitchFamily="18" charset="0"/>
                              </a:rPr>
                              <m:t> </m:t>
                            </m:r>
                          </m:sub>
                        </m:sSub>
                      </m:oMath>
                    </m:oMathPara>
                  </a14:m>
                  <a:endParaRPr lang="fr-FR" sz="1200" b="1" dirty="0">
                    <a:solidFill>
                      <a:schemeClr val="accent2">
                        <a:lumMod val="75000"/>
                      </a:schemeClr>
                    </a:solidFill>
                  </a:endParaRPr>
                </a:p>
              </p:txBody>
            </p:sp>
          </mc:Choice>
          <mc:Fallback>
            <p:sp>
              <p:nvSpPr>
                <p:cNvPr id="56" name="ZoneTexte 55"/>
                <p:cNvSpPr txBox="1">
                  <a:spLocks noRot="1" noChangeAspect="1" noMove="1" noResize="1" noEditPoints="1" noAdjustHandles="1" noChangeArrowheads="1" noChangeShapeType="1" noTextEdit="1"/>
                </p:cNvSpPr>
                <p:nvPr/>
              </p:nvSpPr>
              <p:spPr>
                <a:xfrm rot="16200000">
                  <a:off x="10160485" y="4662910"/>
                  <a:ext cx="553801" cy="246221"/>
                </a:xfrm>
                <a:prstGeom prst="rect">
                  <a:avLst/>
                </a:prstGeom>
                <a:blipFill>
                  <a:blip r:embed="rId15"/>
                  <a:stretch>
                    <a:fillRect r="-15000"/>
                  </a:stretch>
                </a:blipFill>
              </p:spPr>
              <p:txBody>
                <a:bodyPr/>
                <a:lstStyle/>
                <a:p>
                  <a:r>
                    <a:rPr lang="fr-FR">
                      <a:noFill/>
                    </a:rPr>
                    <a:t> </a:t>
                  </a:r>
                </a:p>
              </p:txBody>
            </p:sp>
          </mc:Fallback>
        </mc:AlternateContent>
      </p:grpSp>
    </p:spTree>
    <p:custDataLst>
      <p:tags r:id="rId1"/>
    </p:custDataLst>
    <p:extLst>
      <p:ext uri="{BB962C8B-B14F-4D97-AF65-F5344CB8AC3E}">
        <p14:creationId xmlns="" xmlns:p14="http://schemas.microsoft.com/office/powerpoint/2010/main" val="3515548023"/>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smtClean="0">
                <a:solidFill>
                  <a:prstClr val="white"/>
                </a:solidFill>
                <a:latin typeface="Times New Roman" panose="02020603050405020304" pitchFamily="18" charset="0"/>
                <a:cs typeface="Times New Roman" panose="02020603050405020304" pitchFamily="18" charset="0"/>
              </a:rPr>
              <a:t>Cloudification - Virtualisation</a:t>
            </a:r>
            <a:endParaRPr lang="fr-FR" b="1" dirty="0">
              <a:solidFill>
                <a:prstClr val="white"/>
              </a:solidFill>
              <a:latin typeface="Times New Roman" panose="02020603050405020304" pitchFamily="18" charset="0"/>
              <a:cs typeface="Times New Roman" panose="02020603050405020304" pitchFamily="18" charset="0"/>
            </a:endParaRPr>
          </a:p>
        </p:txBody>
      </p:sp>
      <p:grpSp>
        <p:nvGrpSpPr>
          <p:cNvPr id="100" name="Groupe 92"/>
          <p:cNvGrpSpPr/>
          <p:nvPr/>
        </p:nvGrpSpPr>
        <p:grpSpPr>
          <a:xfrm>
            <a:off x="188024" y="4595889"/>
            <a:ext cx="398856" cy="336811"/>
            <a:chOff x="0" y="2399642"/>
            <a:chExt cx="398856" cy="336811"/>
          </a:xfrm>
        </p:grpSpPr>
        <p:sp>
          <p:nvSpPr>
            <p:cNvPr id="10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0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03"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91344" y="5882506"/>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316835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Contexte général du projet</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chemeClr val="bg1"/>
                  </a:solidFill>
                </a:rPr>
                <a:t>2</a:t>
              </a:r>
            </a:p>
          </p:txBody>
        </p:sp>
      </p:grpSp>
      <p:pic>
        <p:nvPicPr>
          <p:cNvPr id="3" name="Image 2"/>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244933" y="1438718"/>
            <a:ext cx="6624017" cy="4412614"/>
          </a:xfrm>
          <a:prstGeom prst="rect">
            <a:avLst/>
          </a:prstGeom>
        </p:spPr>
      </p:pic>
      <p:sp>
        <p:nvSpPr>
          <p:cNvPr id="4" name="ZoneTexte 3"/>
          <p:cNvSpPr txBox="1"/>
          <p:nvPr/>
        </p:nvSpPr>
        <p:spPr>
          <a:xfrm>
            <a:off x="7868950" y="1844824"/>
            <a:ext cx="4323050" cy="2862322"/>
          </a:xfrm>
          <a:prstGeom prst="rect">
            <a:avLst/>
          </a:prstGeom>
          <a:noFill/>
        </p:spPr>
        <p:txBody>
          <a:bodyPr wrap="square" rtlCol="0">
            <a:spAutoFit/>
          </a:bodyPr>
          <a:lstStyle/>
          <a:p>
            <a:r>
              <a:rPr lang="fr-FR" b="1" dirty="0" smtClean="0"/>
              <a:t>Virtualisation:</a:t>
            </a:r>
          </a:p>
          <a:p>
            <a:r>
              <a:rPr lang="fr-FR" b="1" dirty="0" smtClean="0"/>
              <a:t> </a:t>
            </a:r>
          </a:p>
          <a:p>
            <a:pPr marL="285750" indent="-285750">
              <a:buFont typeface="Wingdings" panose="05000000000000000000" pitchFamily="2" charset="2"/>
              <a:buChar char="ü"/>
            </a:pPr>
            <a:r>
              <a:rPr lang="fr-FR" dirty="0"/>
              <a:t>R</a:t>
            </a:r>
            <a:r>
              <a:rPr lang="fr-FR" dirty="0" smtClean="0"/>
              <a:t>éduit </a:t>
            </a:r>
            <a:r>
              <a:rPr lang="fr-FR" dirty="0"/>
              <a:t>les dépenses en </a:t>
            </a:r>
            <a:r>
              <a:rPr lang="fr-FR" dirty="0" smtClean="0"/>
              <a:t>capital</a:t>
            </a:r>
          </a:p>
          <a:p>
            <a:pPr marL="285750" indent="-285750">
              <a:buFont typeface="Wingdings" panose="05000000000000000000" pitchFamily="2" charset="2"/>
              <a:buChar char="ü"/>
            </a:pPr>
            <a:r>
              <a:rPr lang="fr-FR" dirty="0"/>
              <a:t>R</a:t>
            </a:r>
            <a:r>
              <a:rPr lang="fr-FR" dirty="0" smtClean="0"/>
              <a:t>éduire </a:t>
            </a:r>
            <a:r>
              <a:rPr lang="fr-FR" dirty="0"/>
              <a:t>l’impact du cycle. ininterrompu des mises à jour </a:t>
            </a:r>
            <a:r>
              <a:rPr lang="fr-FR" dirty="0" smtClean="0"/>
              <a:t>matérielles.</a:t>
            </a:r>
          </a:p>
          <a:p>
            <a:pPr marL="285750" indent="-285750">
              <a:buFont typeface="Wingdings" panose="05000000000000000000" pitchFamily="2" charset="2"/>
              <a:buChar char="ü"/>
            </a:pPr>
            <a:r>
              <a:rPr lang="fr-FR" dirty="0"/>
              <a:t>L</a:t>
            </a:r>
            <a:r>
              <a:rPr lang="fr-FR" dirty="0" smtClean="0"/>
              <a:t>a </a:t>
            </a:r>
            <a:r>
              <a:rPr lang="fr-FR" dirty="0"/>
              <a:t>haute disponibilité.</a:t>
            </a:r>
            <a:endParaRPr lang="fr-FR" dirty="0" smtClean="0"/>
          </a:p>
          <a:p>
            <a:pPr marL="285750" indent="-285750">
              <a:buFont typeface="Wingdings" panose="05000000000000000000" pitchFamily="2" charset="2"/>
              <a:buChar char="ü"/>
            </a:pPr>
            <a:r>
              <a:rPr lang="fr-FR" dirty="0"/>
              <a:t>L</a:t>
            </a:r>
            <a:r>
              <a:rPr lang="fr-FR" dirty="0" smtClean="0"/>
              <a:t>e </a:t>
            </a:r>
            <a:r>
              <a:rPr lang="fr-FR" dirty="0"/>
              <a:t>basculement en cas de panne.</a:t>
            </a:r>
            <a:endParaRPr lang="fr-FR" dirty="0" smtClean="0"/>
          </a:p>
          <a:p>
            <a:pPr marL="285750" indent="-285750">
              <a:buFont typeface="Wingdings" panose="05000000000000000000" pitchFamily="2" charset="2"/>
              <a:buChar char="ü"/>
            </a:pPr>
            <a:r>
              <a:rPr lang="fr-FR" dirty="0"/>
              <a:t>L</a:t>
            </a:r>
            <a:r>
              <a:rPr lang="fr-FR" dirty="0" smtClean="0"/>
              <a:t>a </a:t>
            </a:r>
            <a:r>
              <a:rPr lang="fr-FR" dirty="0"/>
              <a:t>vitesse, l'évolutivité, l'agilité, la performance et la flexibilité.</a:t>
            </a:r>
            <a:endParaRPr lang="fr-FR" dirty="0" smtClean="0"/>
          </a:p>
          <a:p>
            <a:pPr marL="285750" indent="-285750">
              <a:buFont typeface="Wingdings" panose="05000000000000000000" pitchFamily="2" charset="2"/>
              <a:buChar char="v"/>
            </a:pPr>
            <a:endParaRPr lang="fr-FR" dirty="0"/>
          </a:p>
        </p:txBody>
      </p:sp>
      <p:sp>
        <p:nvSpPr>
          <p:cNvPr id="5" name="Rectangle 4"/>
          <p:cNvSpPr/>
          <p:nvPr/>
        </p:nvSpPr>
        <p:spPr>
          <a:xfrm>
            <a:off x="1772950" y="5707230"/>
            <a:ext cx="6096000" cy="215444"/>
          </a:xfrm>
          <a:prstGeom prst="rect">
            <a:avLst/>
          </a:prstGeom>
        </p:spPr>
        <p:txBody>
          <a:bodyPr>
            <a:spAutoFit/>
          </a:bodyPr>
          <a:lstStyle/>
          <a:p>
            <a:r>
              <a:rPr lang="fr-FR" sz="800" u="sng" dirty="0" smtClean="0">
                <a:solidFill>
                  <a:srgbClr val="1967D2"/>
                </a:solidFill>
                <a:latin typeface="Roboto"/>
                <a:hlinkClick r:id="rId6"/>
              </a:rPr>
              <a:t>Ref: https</a:t>
            </a:r>
            <a:r>
              <a:rPr lang="fr-FR" sz="800" u="sng" dirty="0">
                <a:solidFill>
                  <a:srgbClr val="1967D2"/>
                </a:solidFill>
                <a:latin typeface="Roboto"/>
                <a:hlinkClick r:id="rId6"/>
              </a:rPr>
              <a:t>://www.lemondeinformatique.fr/actualites/lire-quel-avenir-pour-la-virtualisation-de-serveurs%C2%A0-72313.html</a:t>
            </a:r>
            <a:endParaRPr lang="fr-FR" sz="800" dirty="0"/>
          </a:p>
        </p:txBody>
      </p:sp>
      <p:grpSp>
        <p:nvGrpSpPr>
          <p:cNvPr id="7" name="Groupe 6"/>
          <p:cNvGrpSpPr/>
          <p:nvPr/>
        </p:nvGrpSpPr>
        <p:grpSpPr>
          <a:xfrm>
            <a:off x="4092116" y="6421794"/>
            <a:ext cx="4536504" cy="306037"/>
            <a:chOff x="2783632" y="6422460"/>
            <a:chExt cx="4536504" cy="306037"/>
          </a:xfrm>
        </p:grpSpPr>
        <p:sp>
          <p:nvSpPr>
            <p:cNvPr id="6" name="Rectangle 5"/>
            <p:cNvSpPr/>
            <p:nvPr/>
          </p:nvSpPr>
          <p:spPr>
            <a:xfrm>
              <a:off x="2783632" y="6422460"/>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Contexte Général</a:t>
              </a:r>
              <a:endParaRPr lang="fr-FR" sz="1400" dirty="0"/>
            </a:p>
          </p:txBody>
        </p:sp>
        <p:sp>
          <p:nvSpPr>
            <p:cNvPr id="34" name="Rectangle 33"/>
            <p:cNvSpPr/>
            <p:nvPr/>
          </p:nvSpPr>
          <p:spPr>
            <a:xfrm>
              <a:off x="4295800" y="6423791"/>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Contribution</a:t>
              </a:r>
              <a:endParaRPr lang="fr-FR" sz="1400" dirty="0"/>
            </a:p>
          </p:txBody>
        </p:sp>
        <p:sp>
          <p:nvSpPr>
            <p:cNvPr id="36" name="Rectangle 35"/>
            <p:cNvSpPr/>
            <p:nvPr/>
          </p:nvSpPr>
          <p:spPr>
            <a:xfrm>
              <a:off x="5807968" y="6422460"/>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grpSp>
    </p:spTree>
    <p:custDataLst>
      <p:tags r:id="rId1"/>
    </p:custDataLst>
    <p:extLst>
      <p:ext uri="{BB962C8B-B14F-4D97-AF65-F5344CB8AC3E}">
        <p14:creationId xmlns="" xmlns:p14="http://schemas.microsoft.com/office/powerpoint/2010/main" val="3546438875"/>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8.33333E-7 4.07407E-6 L 0.00169 -0.65672 " pathEditMode="relative" rAng="0" ptsTypes="AA">
                                      <p:cBhvr>
                                        <p:cTn id="8" dur="2000" fill="hold"/>
                                        <p:tgtEl>
                                          <p:spTgt spid="100"/>
                                        </p:tgtEl>
                                        <p:attrNameLst>
                                          <p:attrName>ppt_x</p:attrName>
                                          <p:attrName>ppt_y</p:attrName>
                                        </p:attrNameLst>
                                      </p:cBhvr>
                                      <p:rCtr x="78" y="-328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a:t>É</a:t>
            </a:r>
            <a:r>
              <a:rPr lang="fr-FR" b="1" dirty="0">
                <a:solidFill>
                  <a:prstClr val="white"/>
                </a:solidFill>
                <a:latin typeface="Times New Roman" panose="02020603050405020304" pitchFamily="18" charset="0"/>
                <a:cs typeface="Times New Roman" panose="02020603050405020304" pitchFamily="18" charset="0"/>
              </a:rPr>
              <a:t>valuation du Modèle LSTM</a:t>
            </a: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88024" y="111260"/>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MEPA – Plateforme – Tests et résultats</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24</a:t>
              </a:r>
              <a:endParaRPr lang="en-US" sz="1600" dirty="0">
                <a:solidFill>
                  <a:schemeClr val="bg1"/>
                </a:solidFill>
              </a:endParaRPr>
            </a:p>
          </p:txBody>
        </p:sp>
      </p:grpSp>
      <p:grpSp>
        <p:nvGrpSpPr>
          <p:cNvPr id="30" name="Groupe 29"/>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4" name="Rectangle 33"/>
            <p:cNvSpPr/>
            <p:nvPr/>
          </p:nvSpPr>
          <p:spPr>
            <a:xfrm>
              <a:off x="6528645"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Conception</a:t>
              </a:r>
              <a:endParaRPr lang="fr-FR" sz="1400" dirty="0"/>
            </a:p>
          </p:txBody>
        </p:sp>
        <p:sp>
          <p:nvSpPr>
            <p:cNvPr id="36" name="Rectangle 35"/>
            <p:cNvSpPr/>
            <p:nvPr/>
          </p:nvSpPr>
          <p:spPr>
            <a:xfrm>
              <a:off x="8040216"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Tests - Résultats</a:t>
              </a:r>
              <a:endParaRPr lang="fr-FR" sz="1400" dirty="0"/>
            </a:p>
          </p:txBody>
        </p:sp>
      </p:grpSp>
      <p:pic>
        <p:nvPicPr>
          <p:cNvPr id="43" name="Image 42"/>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585801" y="2384634"/>
            <a:ext cx="4691027" cy="3287412"/>
          </a:xfrm>
          <a:prstGeom prst="rect">
            <a:avLst/>
          </a:prstGeom>
          <a:ln>
            <a:noFill/>
          </a:ln>
          <a:effectLst>
            <a:softEdge rad="112500"/>
          </a:effectLst>
        </p:spPr>
      </p:pic>
      <p:sp>
        <p:nvSpPr>
          <p:cNvPr id="44" name="Rectangle 43"/>
          <p:cNvSpPr/>
          <p:nvPr/>
        </p:nvSpPr>
        <p:spPr>
          <a:xfrm>
            <a:off x="1634888" y="1319798"/>
            <a:ext cx="4896544" cy="4361880"/>
          </a:xfrm>
          <a:prstGeom prst="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ZoneTexte 44"/>
          <p:cNvSpPr txBox="1"/>
          <p:nvPr/>
        </p:nvSpPr>
        <p:spPr>
          <a:xfrm>
            <a:off x="1634888" y="1304514"/>
            <a:ext cx="491505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fr-FR" sz="1400" dirty="0"/>
              <a:t>Le RMSE du </a:t>
            </a:r>
            <a:r>
              <a:rPr lang="fr-FR" sz="1400" dirty="0" smtClean="0"/>
              <a:t>Modèle </a:t>
            </a:r>
            <a:r>
              <a:rPr lang="fr-FR" sz="1400" dirty="0"/>
              <a:t>LSTM en Changeant le taux d’apprentissage α (</a:t>
            </a:r>
            <a:r>
              <a:rPr lang="fr-FR" sz="1400" dirty="0" smtClean="0"/>
              <a:t>learning rate</a:t>
            </a:r>
            <a:r>
              <a:rPr lang="fr-FR" sz="1400" dirty="0"/>
              <a:t>):</a:t>
            </a:r>
          </a:p>
        </p:txBody>
      </p:sp>
      <mc:AlternateContent xmlns:mc="http://schemas.openxmlformats.org/markup-compatibility/2006">
        <mc:Choice xmlns="" xmlns:a14="http://schemas.microsoft.com/office/drawing/2010/main" Requires="a14">
          <p:sp>
            <p:nvSpPr>
              <p:cNvPr id="4" name="Rectangle 3"/>
              <p:cNvSpPr/>
              <p:nvPr/>
            </p:nvSpPr>
            <p:spPr>
              <a:xfrm>
                <a:off x="7579500" y="3319390"/>
                <a:ext cx="3265702" cy="6512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fr-FR" b="1" i="1" smtClean="0">
                              <a:solidFill>
                                <a:srgbClr val="C00000"/>
                              </a:solidFill>
                              <a:latin typeface="Cambria Math" panose="02040503050406030204" pitchFamily="18" charset="0"/>
                            </a:rPr>
                          </m:ctrlPr>
                        </m:sSupPr>
                        <m:e>
                          <m:r>
                            <a:rPr lang="fr-FR" b="1" i="1" smtClean="0">
                              <a:solidFill>
                                <a:srgbClr val="C00000"/>
                              </a:solidFill>
                              <a:latin typeface="Cambria Math" panose="02040503050406030204" pitchFamily="18" charset="0"/>
                            </a:rPr>
                            <m:t>𝑾</m:t>
                          </m:r>
                        </m:e>
                        <m:sup>
                          <m:r>
                            <a:rPr lang="fr-FR" b="1" i="1" smtClean="0">
                              <a:solidFill>
                                <a:srgbClr val="C00000"/>
                              </a:solidFill>
                              <a:latin typeface="Cambria Math" panose="02040503050406030204" pitchFamily="18" charset="0"/>
                            </a:rPr>
                            <m:t>𝒏𝒆𝒘</m:t>
                          </m:r>
                        </m:sup>
                      </m:sSup>
                      <m:r>
                        <a:rPr lang="fr-FR" b="1" i="1" smtClean="0">
                          <a:solidFill>
                            <a:srgbClr val="C00000"/>
                          </a:solidFill>
                          <a:latin typeface="Cambria Math" panose="02040503050406030204" pitchFamily="18" charset="0"/>
                        </a:rPr>
                        <m:t>=</m:t>
                      </m:r>
                      <m:sSup>
                        <m:sSupPr>
                          <m:ctrlPr>
                            <a:rPr lang="fr-FR" b="1" i="1">
                              <a:solidFill>
                                <a:srgbClr val="C00000"/>
                              </a:solidFill>
                              <a:latin typeface="Cambria Math" panose="02040503050406030204" pitchFamily="18" charset="0"/>
                            </a:rPr>
                          </m:ctrlPr>
                        </m:sSupPr>
                        <m:e>
                          <m:r>
                            <a:rPr lang="fr-FR" b="1" i="1">
                              <a:solidFill>
                                <a:srgbClr val="C00000"/>
                              </a:solidFill>
                              <a:latin typeface="Cambria Math" panose="02040503050406030204" pitchFamily="18" charset="0"/>
                            </a:rPr>
                            <m:t>𝑾</m:t>
                          </m:r>
                        </m:e>
                        <m:sup>
                          <m:r>
                            <a:rPr lang="fr-FR" b="1" i="1">
                              <a:solidFill>
                                <a:srgbClr val="C00000"/>
                              </a:solidFill>
                              <a:latin typeface="Cambria Math" panose="02040503050406030204" pitchFamily="18" charset="0"/>
                            </a:rPr>
                            <m:t>𝑶𝒍𝒅</m:t>
                          </m:r>
                        </m:sup>
                      </m:sSup>
                      <m:r>
                        <a:rPr lang="fr-FR" b="1" i="1" smtClean="0">
                          <a:solidFill>
                            <a:srgbClr val="C00000"/>
                          </a:solidFill>
                          <a:latin typeface="Cambria Math" panose="02040503050406030204" pitchFamily="18" charset="0"/>
                        </a:rPr>
                        <m:t> − </m:t>
                      </m:r>
                      <m:r>
                        <a:rPr lang="fr-FR" b="1" i="1" smtClean="0">
                          <a:solidFill>
                            <a:srgbClr val="C00000"/>
                          </a:solidFill>
                          <a:latin typeface="Cambria Math" panose="02040503050406030204" pitchFamily="18" charset="0"/>
                          <a:ea typeface="Cambria Math" panose="02040503050406030204" pitchFamily="18" charset="0"/>
                        </a:rPr>
                        <m:t>𝜶</m:t>
                      </m:r>
                      <m:r>
                        <a:rPr lang="fr-FR" b="1" i="1" smtClean="0">
                          <a:solidFill>
                            <a:srgbClr val="C00000"/>
                          </a:solidFill>
                          <a:latin typeface="Cambria Math" panose="02040503050406030204" pitchFamily="18" charset="0"/>
                          <a:ea typeface="Cambria Math" panose="02040503050406030204" pitchFamily="18" charset="0"/>
                        </a:rPr>
                        <m:t> × ⅆ</m:t>
                      </m:r>
                      <m:sSup>
                        <m:sSupPr>
                          <m:ctrlPr>
                            <a:rPr lang="fr-FR" b="1" i="1">
                              <a:solidFill>
                                <a:srgbClr val="C00000"/>
                              </a:solidFill>
                              <a:latin typeface="Cambria Math" panose="02040503050406030204" pitchFamily="18" charset="0"/>
                            </a:rPr>
                          </m:ctrlPr>
                        </m:sSupPr>
                        <m:e>
                          <m:r>
                            <a:rPr lang="fr-FR" b="1" i="1">
                              <a:solidFill>
                                <a:srgbClr val="C00000"/>
                              </a:solidFill>
                              <a:latin typeface="Cambria Math" panose="02040503050406030204" pitchFamily="18" charset="0"/>
                            </a:rPr>
                            <m:t>𝑾</m:t>
                          </m:r>
                        </m:e>
                        <m:sup>
                          <m:r>
                            <a:rPr lang="fr-FR" b="1" i="1">
                              <a:solidFill>
                                <a:srgbClr val="C00000"/>
                              </a:solidFill>
                              <a:latin typeface="Cambria Math" panose="02040503050406030204" pitchFamily="18" charset="0"/>
                            </a:rPr>
                            <m:t>𝑶𝒍𝒅</m:t>
                          </m:r>
                        </m:sup>
                      </m:sSup>
                    </m:oMath>
                  </m:oMathPara>
                </a14:m>
                <a:endParaRPr lang="fr-FR" b="1" dirty="0">
                  <a:solidFill>
                    <a:srgbClr val="C00000"/>
                  </a:solidFill>
                </a:endParaRPr>
              </a:p>
              <a:p>
                <a:endParaRPr lang="fr-FR" dirty="0"/>
              </a:p>
            </p:txBody>
          </p:sp>
        </mc:Choice>
        <mc:Fallback>
          <p:sp>
            <p:nvSpPr>
              <p:cNvPr id="4" name="Rectangle 3"/>
              <p:cNvSpPr>
                <a:spLocks noRot="1" noChangeAspect="1" noMove="1" noResize="1" noEditPoints="1" noAdjustHandles="1" noChangeArrowheads="1" noChangeShapeType="1" noTextEdit="1"/>
              </p:cNvSpPr>
              <p:nvPr/>
            </p:nvSpPr>
            <p:spPr>
              <a:xfrm>
                <a:off x="7579500" y="3319390"/>
                <a:ext cx="3265702" cy="651269"/>
              </a:xfrm>
              <a:prstGeom prst="rect">
                <a:avLst/>
              </a:prstGeom>
              <a:blipFill>
                <a:blip r:embed="rId6"/>
                <a:stretch>
                  <a:fillRect/>
                </a:stretch>
              </a:blipFill>
            </p:spPr>
            <p:txBody>
              <a:bodyPr/>
              <a:lstStyle/>
              <a:p>
                <a:r>
                  <a:rPr lang="fr-FR">
                    <a:noFill/>
                  </a:rPr>
                  <a:t> </a:t>
                </a:r>
              </a:p>
            </p:txBody>
          </p:sp>
        </mc:Fallback>
      </mc:AlternateContent>
      <p:sp>
        <p:nvSpPr>
          <p:cNvPr id="5" name="ZoneTexte 4"/>
          <p:cNvSpPr txBox="1"/>
          <p:nvPr/>
        </p:nvSpPr>
        <p:spPr>
          <a:xfrm>
            <a:off x="6993123" y="2292455"/>
            <a:ext cx="4559005" cy="646331"/>
          </a:xfrm>
          <a:prstGeom prst="rect">
            <a:avLst/>
          </a:prstGeom>
          <a:noFill/>
        </p:spPr>
        <p:txBody>
          <a:bodyPr wrap="none" rtlCol="0">
            <a:spAutoFit/>
          </a:bodyPr>
          <a:lstStyle/>
          <a:p>
            <a:pPr marL="285750" indent="-285750">
              <a:buFont typeface="Wingdings" panose="05000000000000000000" pitchFamily="2" charset="2"/>
              <a:buChar char="q"/>
            </a:pPr>
            <a:r>
              <a:rPr lang="fr-FR" dirty="0" smtClean="0"/>
              <a:t>La Fonction </a:t>
            </a:r>
            <a:r>
              <a:rPr lang="fr-FR" dirty="0"/>
              <a:t>de mise à</a:t>
            </a:r>
            <a:r>
              <a:rPr lang="fr-FR" dirty="0" smtClean="0"/>
              <a:t> jour des </a:t>
            </a:r>
            <a:r>
              <a:rPr lang="fr-FR" dirty="0"/>
              <a:t>poids «𝑊» </a:t>
            </a:r>
            <a:endParaRPr lang="fr-FR" dirty="0" smtClean="0"/>
          </a:p>
          <a:p>
            <a:r>
              <a:rPr lang="fr-FR" dirty="0" smtClean="0"/>
              <a:t>      (</a:t>
            </a:r>
            <a:r>
              <a:rPr lang="fr-FR" dirty="0"/>
              <a:t>Descente de G</a:t>
            </a:r>
            <a:r>
              <a:rPr lang="fr-FR" dirty="0" smtClean="0"/>
              <a:t>radient Stochastique </a:t>
            </a:r>
            <a:r>
              <a:rPr lang="fr-FR" dirty="0"/>
              <a:t>(SGD</a:t>
            </a:r>
            <a:r>
              <a:rPr lang="fr-FR" dirty="0" smtClean="0"/>
              <a:t>)):</a:t>
            </a:r>
            <a:endParaRPr lang="fr-FR" dirty="0"/>
          </a:p>
        </p:txBody>
      </p:sp>
      <p:sp>
        <p:nvSpPr>
          <p:cNvPr id="41" name="Rectangle 40"/>
          <p:cNvSpPr/>
          <p:nvPr/>
        </p:nvSpPr>
        <p:spPr>
          <a:xfrm>
            <a:off x="4044509" y="5828588"/>
            <a:ext cx="7276736" cy="369332"/>
          </a:xfrm>
          <a:prstGeom prst="rect">
            <a:avLst/>
          </a:prstGeom>
        </p:spPr>
        <p:txBody>
          <a:bodyPr wrap="none">
            <a:spAutoFit/>
          </a:bodyPr>
          <a:lstStyle/>
          <a:p>
            <a:r>
              <a:rPr lang="fr-FR" b="1" i="1" dirty="0">
                <a:solidFill>
                  <a:srgbClr val="FF0000"/>
                </a:solidFill>
              </a:rPr>
              <a:t>[epoch = </a:t>
            </a:r>
            <a:r>
              <a:rPr lang="fr-FR" b="1" i="1" dirty="0" smtClean="0">
                <a:solidFill>
                  <a:srgbClr val="FF0000"/>
                </a:solidFill>
              </a:rPr>
              <a:t>24, batch_size = 16, taille sue vecteur «h» = 180, timestpes = 10]</a:t>
            </a:r>
            <a:endParaRPr lang="fr-FR" b="1" i="1" dirty="0">
              <a:solidFill>
                <a:srgbClr val="FF0000"/>
              </a:solidFill>
            </a:endParaRPr>
          </a:p>
        </p:txBody>
      </p:sp>
    </p:spTree>
    <p:custDataLst>
      <p:tags r:id="rId1"/>
    </p:custDataLst>
    <p:extLst>
      <p:ext uri="{BB962C8B-B14F-4D97-AF65-F5344CB8AC3E}">
        <p14:creationId xmlns="" xmlns:p14="http://schemas.microsoft.com/office/powerpoint/2010/main" val="2697927368"/>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a:t>É</a:t>
            </a:r>
            <a:r>
              <a:rPr lang="fr-FR" b="1" dirty="0" smtClean="0">
                <a:solidFill>
                  <a:prstClr val="white"/>
                </a:solidFill>
                <a:latin typeface="Times New Roman" panose="02020603050405020304" pitchFamily="18" charset="0"/>
                <a:cs typeface="Times New Roman" panose="02020603050405020304" pitchFamily="18" charset="0"/>
              </a:rPr>
              <a:t>valuation </a:t>
            </a:r>
            <a:r>
              <a:rPr lang="fr-FR" b="1" dirty="0">
                <a:solidFill>
                  <a:prstClr val="white"/>
                </a:solidFill>
                <a:latin typeface="Times New Roman" panose="02020603050405020304" pitchFamily="18" charset="0"/>
                <a:cs typeface="Times New Roman" panose="02020603050405020304" pitchFamily="18" charset="0"/>
              </a:rPr>
              <a:t>de l’approche de Mise à</a:t>
            </a:r>
            <a:r>
              <a:rPr lang="fr-FR" b="1" dirty="0" smtClean="0">
                <a:solidFill>
                  <a:prstClr val="white"/>
                </a:solidFill>
                <a:latin typeface="Times New Roman" panose="02020603050405020304" pitchFamily="18" charset="0"/>
                <a:cs typeface="Times New Roman" panose="02020603050405020304" pitchFamily="18" charset="0"/>
              </a:rPr>
              <a:t> l’</a:t>
            </a:r>
            <a:r>
              <a:rPr lang="fr-FR" b="1" dirty="0"/>
              <a:t> É</a:t>
            </a:r>
            <a:r>
              <a:rPr lang="fr-FR" b="1" dirty="0" smtClean="0">
                <a:solidFill>
                  <a:prstClr val="white"/>
                </a:solidFill>
                <a:latin typeface="Times New Roman" panose="02020603050405020304" pitchFamily="18" charset="0"/>
                <a:cs typeface="Times New Roman" panose="02020603050405020304" pitchFamily="18" charset="0"/>
              </a:rPr>
              <a:t>chelle </a:t>
            </a:r>
            <a:r>
              <a:rPr lang="fr-FR" b="1" dirty="0">
                <a:solidFill>
                  <a:prstClr val="white"/>
                </a:solidFill>
                <a:latin typeface="Times New Roman" panose="02020603050405020304" pitchFamily="18" charset="0"/>
                <a:cs typeface="Times New Roman" panose="02020603050405020304" pitchFamily="18" charset="0"/>
              </a:rPr>
              <a:t>Automatique et </a:t>
            </a:r>
            <a:r>
              <a:rPr lang="fr-FR" b="1" dirty="0" smtClean="0">
                <a:solidFill>
                  <a:prstClr val="white"/>
                </a:solidFill>
                <a:latin typeface="Times New Roman" panose="02020603050405020304" pitchFamily="18" charset="0"/>
                <a:cs typeface="Times New Roman" panose="02020603050405020304" pitchFamily="18" charset="0"/>
              </a:rPr>
              <a:t>Prédictive MEAP</a:t>
            </a:r>
            <a:endParaRPr lang="fr-FR" b="1" dirty="0">
              <a:solidFill>
                <a:prstClr val="white"/>
              </a:solidFill>
              <a:latin typeface="Times New Roman" panose="02020603050405020304" pitchFamily="18" charset="0"/>
              <a:cs typeface="Times New Roman" panose="02020603050405020304" pitchFamily="18" charset="0"/>
            </a:endParaRP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88024" y="111260"/>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MEPA – Plateforme – Tests et résultats</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25</a:t>
              </a:r>
              <a:endParaRPr lang="en-US" sz="1600" dirty="0">
                <a:solidFill>
                  <a:schemeClr val="bg1"/>
                </a:solidFill>
              </a:endParaRPr>
            </a:p>
          </p:txBody>
        </p:sp>
      </p:grpSp>
      <p:grpSp>
        <p:nvGrpSpPr>
          <p:cNvPr id="30" name="Groupe 29"/>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4" name="Rectangle 33"/>
            <p:cNvSpPr/>
            <p:nvPr/>
          </p:nvSpPr>
          <p:spPr>
            <a:xfrm>
              <a:off x="6528645"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Conception</a:t>
              </a:r>
              <a:endParaRPr lang="fr-FR" sz="1400" dirty="0"/>
            </a:p>
          </p:txBody>
        </p:sp>
        <p:sp>
          <p:nvSpPr>
            <p:cNvPr id="36" name="Rectangle 35"/>
            <p:cNvSpPr/>
            <p:nvPr/>
          </p:nvSpPr>
          <p:spPr>
            <a:xfrm>
              <a:off x="8040216"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Tests - Résultats</a:t>
              </a:r>
              <a:endParaRPr lang="fr-FR" sz="1400" dirty="0"/>
            </a:p>
          </p:txBody>
        </p:sp>
      </p:grpSp>
      <p:pic>
        <p:nvPicPr>
          <p:cNvPr id="3" name="Image 2"/>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343472" y="2348086"/>
            <a:ext cx="4801592" cy="3601194"/>
          </a:xfrm>
          <a:prstGeom prst="rect">
            <a:avLst/>
          </a:prstGeom>
        </p:spPr>
      </p:pic>
      <p:sp>
        <p:nvSpPr>
          <p:cNvPr id="39" name="Rectangle 38"/>
          <p:cNvSpPr/>
          <p:nvPr/>
        </p:nvSpPr>
        <p:spPr>
          <a:xfrm>
            <a:off x="1271464" y="1420017"/>
            <a:ext cx="4896544" cy="4361880"/>
          </a:xfrm>
          <a:prstGeom prst="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p:cNvSpPr txBox="1"/>
          <p:nvPr/>
        </p:nvSpPr>
        <p:spPr>
          <a:xfrm>
            <a:off x="1271464" y="1412777"/>
            <a:ext cx="4896544"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fr-FR" sz="1400" dirty="0"/>
              <a:t>Comparaison de la consommation de </a:t>
            </a:r>
            <a:r>
              <a:rPr lang="fr-FR" sz="1400" dirty="0" smtClean="0"/>
              <a:t>CPU </a:t>
            </a:r>
            <a:r>
              <a:rPr lang="fr-FR" sz="1400" dirty="0"/>
              <a:t>en utilisant </a:t>
            </a:r>
            <a:endParaRPr lang="fr-FR" sz="1400" dirty="0" smtClean="0"/>
          </a:p>
          <a:p>
            <a:r>
              <a:rPr lang="fr-FR" sz="1400" dirty="0" smtClean="0"/>
              <a:t>       l'approche </a:t>
            </a:r>
            <a:r>
              <a:rPr lang="fr-FR" sz="1400" dirty="0"/>
              <a:t>de mise à l'échelle automatique et prédictive </a:t>
            </a:r>
            <a:endParaRPr lang="fr-FR" sz="1400" dirty="0" smtClean="0"/>
          </a:p>
          <a:p>
            <a:r>
              <a:rPr lang="fr-FR" sz="1400" dirty="0"/>
              <a:t> </a:t>
            </a:r>
            <a:r>
              <a:rPr lang="fr-FR" sz="1400" dirty="0" smtClean="0"/>
              <a:t>      et </a:t>
            </a:r>
            <a:r>
              <a:rPr lang="fr-FR" sz="1400" dirty="0"/>
              <a:t>l'approche </a:t>
            </a:r>
            <a:r>
              <a:rPr lang="fr-FR" sz="1400" dirty="0" smtClean="0"/>
              <a:t>de la mise à l’échelle </a:t>
            </a:r>
            <a:r>
              <a:rPr lang="fr-FR" sz="1400" dirty="0"/>
              <a:t>non </a:t>
            </a:r>
            <a:r>
              <a:rPr lang="fr-FR" sz="1400" dirty="0" smtClean="0"/>
              <a:t>prédictif </a:t>
            </a:r>
            <a:r>
              <a:rPr lang="fr-FR" sz="1400" b="1" dirty="0" smtClean="0"/>
              <a:t>:</a:t>
            </a:r>
            <a:endParaRPr lang="fr-FR" sz="1400" b="1" dirty="0"/>
          </a:p>
        </p:txBody>
      </p:sp>
      <p:pic>
        <p:nvPicPr>
          <p:cNvPr id="5" name="Image 4"/>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6645589" y="2453416"/>
            <a:ext cx="4510262" cy="3382697"/>
          </a:xfrm>
          <a:prstGeom prst="rect">
            <a:avLst/>
          </a:prstGeom>
          <a:ln>
            <a:noFill/>
          </a:ln>
          <a:effectLst>
            <a:softEdge rad="112500"/>
          </a:effectLst>
        </p:spPr>
      </p:pic>
      <p:sp>
        <p:nvSpPr>
          <p:cNvPr id="42" name="Rectangle 41"/>
          <p:cNvSpPr/>
          <p:nvPr/>
        </p:nvSpPr>
        <p:spPr>
          <a:xfrm>
            <a:off x="6404829" y="1426569"/>
            <a:ext cx="4896544" cy="4361880"/>
          </a:xfrm>
          <a:prstGeom prst="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p:cNvSpPr txBox="1"/>
          <p:nvPr/>
        </p:nvSpPr>
        <p:spPr>
          <a:xfrm>
            <a:off x="6403323" y="1419328"/>
            <a:ext cx="489654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fr-FR" sz="1400" dirty="0"/>
              <a:t>Maximum Consommation de CPU en Variant la Valeur du Seuil de </a:t>
            </a:r>
            <a:r>
              <a:rPr lang="fr-FR" sz="1400" dirty="0" smtClean="0"/>
              <a:t>Mise à l’</a:t>
            </a:r>
            <a:r>
              <a:rPr lang="fr-FR" sz="1400" b="1" dirty="0" smtClean="0"/>
              <a:t>é</a:t>
            </a:r>
            <a:r>
              <a:rPr lang="fr-FR" sz="1400" dirty="0" smtClean="0"/>
              <a:t>chelle </a:t>
            </a:r>
            <a:r>
              <a:rPr lang="fr-FR" sz="1400" b="1" dirty="0" smtClean="0"/>
              <a:t>:</a:t>
            </a:r>
            <a:endParaRPr lang="fr-FR" sz="1400" b="1" dirty="0"/>
          </a:p>
        </p:txBody>
      </p:sp>
      <p:sp>
        <p:nvSpPr>
          <p:cNvPr id="44" name="Rectangle 43"/>
          <p:cNvSpPr/>
          <p:nvPr/>
        </p:nvSpPr>
        <p:spPr>
          <a:xfrm>
            <a:off x="3007221" y="5903327"/>
            <a:ext cx="7276736" cy="369332"/>
          </a:xfrm>
          <a:prstGeom prst="rect">
            <a:avLst/>
          </a:prstGeom>
        </p:spPr>
        <p:txBody>
          <a:bodyPr wrap="none">
            <a:spAutoFit/>
          </a:bodyPr>
          <a:lstStyle/>
          <a:p>
            <a:r>
              <a:rPr lang="fr-FR" b="1" i="1" dirty="0">
                <a:solidFill>
                  <a:srgbClr val="FF0000"/>
                </a:solidFill>
              </a:rPr>
              <a:t>[epoch = </a:t>
            </a:r>
            <a:r>
              <a:rPr lang="fr-FR" b="1" i="1" dirty="0" smtClean="0">
                <a:solidFill>
                  <a:srgbClr val="FF0000"/>
                </a:solidFill>
              </a:rPr>
              <a:t>24, batch_size = 16, taille sue vecteur «h» = 180, timestpes = 10]</a:t>
            </a:r>
            <a:endParaRPr lang="fr-FR" b="1" i="1" dirty="0">
              <a:solidFill>
                <a:srgbClr val="FF0000"/>
              </a:solidFill>
            </a:endParaRPr>
          </a:p>
        </p:txBody>
      </p:sp>
    </p:spTree>
    <p:custDataLst>
      <p:tags r:id="rId1"/>
    </p:custDataLst>
    <p:extLst>
      <p:ext uri="{BB962C8B-B14F-4D97-AF65-F5344CB8AC3E}">
        <p14:creationId xmlns="" xmlns:p14="http://schemas.microsoft.com/office/powerpoint/2010/main" val="616244219"/>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a:t>É</a:t>
            </a:r>
            <a:r>
              <a:rPr lang="fr-FR" b="1" dirty="0">
                <a:solidFill>
                  <a:prstClr val="white"/>
                </a:solidFill>
                <a:latin typeface="Times New Roman" panose="02020603050405020304" pitchFamily="18" charset="0"/>
                <a:cs typeface="Times New Roman" panose="02020603050405020304" pitchFamily="18" charset="0"/>
              </a:rPr>
              <a:t>valuation de l’approche de Mise à l’</a:t>
            </a:r>
            <a:r>
              <a:rPr lang="fr-FR" b="1" dirty="0"/>
              <a:t> É</a:t>
            </a:r>
            <a:r>
              <a:rPr lang="fr-FR" b="1" dirty="0">
                <a:solidFill>
                  <a:prstClr val="white"/>
                </a:solidFill>
                <a:latin typeface="Times New Roman" panose="02020603050405020304" pitchFamily="18" charset="0"/>
                <a:cs typeface="Times New Roman" panose="02020603050405020304" pitchFamily="18" charset="0"/>
              </a:rPr>
              <a:t>chelle Automatique et Prédictive MEAP</a:t>
            </a: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88024" y="111260"/>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MEPA – Plateforme – Tests et résultats</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26</a:t>
              </a:r>
              <a:endParaRPr lang="en-US" sz="1600" dirty="0">
                <a:solidFill>
                  <a:schemeClr val="bg1"/>
                </a:solidFill>
              </a:endParaRPr>
            </a:p>
          </p:txBody>
        </p:sp>
      </p:grpSp>
      <p:grpSp>
        <p:nvGrpSpPr>
          <p:cNvPr id="30" name="Groupe 29"/>
          <p:cNvGrpSpPr/>
          <p:nvPr/>
        </p:nvGrpSpPr>
        <p:grpSpPr>
          <a:xfrm>
            <a:off x="2580247" y="6424199"/>
            <a:ext cx="7560242" cy="304706"/>
            <a:chOff x="3503713" y="2360837"/>
            <a:chExt cx="7560242" cy="304706"/>
          </a:xfrm>
        </p:grpSpPr>
        <p:sp>
          <p:nvSpPr>
            <p:cNvPr id="31" name="Rectangle 30"/>
            <p:cNvSpPr/>
            <p:nvPr/>
          </p:nvSpPr>
          <p:spPr>
            <a:xfrm>
              <a:off x="3503713"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5016179"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Vue Globale</a:t>
              </a:r>
              <a:endParaRPr lang="fr-FR" sz="1400" dirty="0"/>
            </a:p>
          </p:txBody>
        </p:sp>
        <p:sp>
          <p:nvSpPr>
            <p:cNvPr id="33" name="Rectangle 32"/>
            <p:cNvSpPr/>
            <p:nvPr/>
          </p:nvSpPr>
          <p:spPr>
            <a:xfrm>
              <a:off x="9551787"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sp>
          <p:nvSpPr>
            <p:cNvPr id="34" name="Rectangle 33"/>
            <p:cNvSpPr/>
            <p:nvPr/>
          </p:nvSpPr>
          <p:spPr>
            <a:xfrm>
              <a:off x="6528645" y="2360837"/>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Conception</a:t>
              </a:r>
              <a:endParaRPr lang="fr-FR" sz="1400" dirty="0"/>
            </a:p>
          </p:txBody>
        </p:sp>
        <p:sp>
          <p:nvSpPr>
            <p:cNvPr id="36" name="Rectangle 35"/>
            <p:cNvSpPr/>
            <p:nvPr/>
          </p:nvSpPr>
          <p:spPr>
            <a:xfrm>
              <a:off x="8040216" y="2360837"/>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Tests - Résultats</a:t>
              </a:r>
              <a:endParaRPr lang="fr-FR" sz="1400" dirty="0"/>
            </a:p>
          </p:txBody>
        </p:sp>
      </p:grpSp>
      <p:pic>
        <p:nvPicPr>
          <p:cNvPr id="3" name="Image 2"/>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2135560" y="1673689"/>
            <a:ext cx="8856984" cy="4403025"/>
          </a:xfrm>
          <a:prstGeom prst="rect">
            <a:avLst/>
          </a:prstGeom>
        </p:spPr>
      </p:pic>
      <p:sp>
        <p:nvSpPr>
          <p:cNvPr id="37" name="ZoneTexte 36"/>
          <p:cNvSpPr txBox="1"/>
          <p:nvPr/>
        </p:nvSpPr>
        <p:spPr>
          <a:xfrm>
            <a:off x="1632557" y="1189479"/>
            <a:ext cx="986509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sz="1600" dirty="0"/>
              <a:t>L</a:t>
            </a:r>
            <a:r>
              <a:rPr lang="fr-FR" sz="1600" dirty="0" smtClean="0"/>
              <a:t>’évolution </a:t>
            </a:r>
            <a:r>
              <a:rPr lang="fr-FR" sz="1600" dirty="0"/>
              <a:t>de la consommation de CPU ainsi que le nombre de </a:t>
            </a:r>
            <a:r>
              <a:rPr lang="fr-FR" sz="1600" dirty="0" smtClean="0"/>
              <a:t>réplicas</a:t>
            </a:r>
            <a:r>
              <a:rPr lang="fr-FR" sz="1200" dirty="0" smtClean="0"/>
              <a:t> </a:t>
            </a:r>
            <a:r>
              <a:rPr lang="fr-FR" sz="1600" dirty="0" smtClean="0"/>
              <a:t>du </a:t>
            </a:r>
            <a:r>
              <a:rPr lang="fr-FR" sz="1600" dirty="0"/>
              <a:t>microservice ”</a:t>
            </a:r>
            <a:r>
              <a:rPr lang="fr-FR" sz="1600" dirty="0" smtClean="0"/>
              <a:t>Pas-ss-0 (</a:t>
            </a:r>
            <a:r>
              <a:rPr lang="fr-FR" sz="1600" dirty="0" err="1" smtClean="0"/>
              <a:t>monitored</a:t>
            </a:r>
            <a:r>
              <a:rPr lang="fr-FR" sz="1600" dirty="0" smtClean="0"/>
              <a:t> pod) </a:t>
            </a:r>
            <a:r>
              <a:rPr lang="fr-FR" b="1" dirty="0" smtClean="0"/>
              <a:t>:</a:t>
            </a:r>
            <a:endParaRPr lang="fr-FR" sz="1400" b="1" dirty="0"/>
          </a:p>
        </p:txBody>
      </p:sp>
    </p:spTree>
    <p:custDataLst>
      <p:tags r:id="rId1"/>
    </p:custDataLst>
    <p:extLst>
      <p:ext uri="{BB962C8B-B14F-4D97-AF65-F5344CB8AC3E}">
        <p14:creationId xmlns="" xmlns:p14="http://schemas.microsoft.com/office/powerpoint/2010/main" val="3058074970"/>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t="-9000" b="-9000"/>
          </a:stretch>
        </a:blipFill>
        <a:effectLst/>
      </p:bgPr>
    </p:bg>
    <p:spTree>
      <p:nvGrpSpPr>
        <p:cNvPr id="1" name=""/>
        <p:cNvGrpSpPr/>
        <p:nvPr/>
      </p:nvGrpSpPr>
      <p:grpSpPr>
        <a:xfrm>
          <a:off x="0" y="0"/>
          <a:ext cx="0" cy="0"/>
          <a:chOff x="0" y="0"/>
          <a:chExt cx="0" cy="0"/>
        </a:xfrm>
      </p:grpSpPr>
      <p:grpSp>
        <p:nvGrpSpPr>
          <p:cNvPr id="2" name="Groupe 1"/>
          <p:cNvGrpSpPr/>
          <p:nvPr/>
        </p:nvGrpSpPr>
        <p:grpSpPr>
          <a:xfrm>
            <a:off x="4727848" y="1412776"/>
            <a:ext cx="6851116" cy="3413167"/>
            <a:chOff x="5257552" y="1340768"/>
            <a:chExt cx="6851116" cy="3413167"/>
          </a:xfrm>
        </p:grpSpPr>
        <p:pic>
          <p:nvPicPr>
            <p:cNvPr id="12" name="Image 1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5447928" y="2190348"/>
              <a:ext cx="6660740" cy="2563587"/>
            </a:xfrm>
            <a:prstGeom prst="rect">
              <a:avLst/>
            </a:prstGeom>
            <a:ln>
              <a:noFill/>
            </a:ln>
            <a:effectLst>
              <a:glow>
                <a:schemeClr val="accent1"/>
              </a:glow>
              <a:reflection stA="63000" endPos="65000" dist="50800" dir="5400000" sy="-100000" algn="bl" rotWithShape="0"/>
              <a:softEdge rad="112500"/>
            </a:effectLst>
          </p:spPr>
        </p:pic>
        <p:sp>
          <p:nvSpPr>
            <p:cNvPr id="40" name="Text Box 26"/>
            <p:cNvSpPr txBox="1">
              <a:spLocks noChangeArrowheads="1"/>
            </p:cNvSpPr>
            <p:nvPr/>
          </p:nvSpPr>
          <p:spPr bwMode="auto">
            <a:xfrm>
              <a:off x="5257552" y="3031421"/>
              <a:ext cx="6794648"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fr-FR" sz="4800" b="1" dirty="0">
                  <a:solidFill>
                    <a:schemeClr val="bg1"/>
                  </a:solidFill>
                  <a:latin typeface="Monotype Corsiva" panose="03010101010201010101" pitchFamily="66" charset="0"/>
                </a:rPr>
                <a:t>Conclusion et </a:t>
              </a:r>
              <a:r>
                <a:rPr lang="fr-FR" sz="4800" b="1" dirty="0" smtClean="0">
                  <a:solidFill>
                    <a:schemeClr val="bg1"/>
                  </a:solidFill>
                  <a:latin typeface="Monotype Corsiva" panose="03010101010201010101" pitchFamily="66" charset="0"/>
                </a:rPr>
                <a:t>Perspectives </a:t>
              </a:r>
              <a:endParaRPr lang="fr-FR" sz="4800" b="1" dirty="0">
                <a:solidFill>
                  <a:schemeClr val="bg1"/>
                </a:solidFill>
                <a:latin typeface="Monotype Corsiva" panose="03010101010201010101" pitchFamily="66" charset="0"/>
              </a:endParaRPr>
            </a:p>
          </p:txBody>
        </p:sp>
        <p:grpSp>
          <p:nvGrpSpPr>
            <p:cNvPr id="41" name="Groupe 40"/>
            <p:cNvGrpSpPr/>
            <p:nvPr/>
          </p:nvGrpSpPr>
          <p:grpSpPr>
            <a:xfrm>
              <a:off x="8202234" y="1340768"/>
              <a:ext cx="1152128" cy="957299"/>
              <a:chOff x="0" y="3352837"/>
              <a:chExt cx="398856" cy="336811"/>
            </a:xfrm>
          </p:grpSpPr>
          <p:sp>
            <p:nvSpPr>
              <p:cNvPr id="50"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51"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52"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dirty="0">
                    <a:solidFill>
                      <a:prstClr val="white"/>
                    </a:solidFill>
                  </a:rPr>
                  <a:t>5</a:t>
                </a:r>
              </a:p>
            </p:txBody>
          </p:sp>
        </p:grpSp>
      </p:grpSp>
      <p:pic>
        <p:nvPicPr>
          <p:cNvPr id="9" name="Image 8"/>
          <p:cNvPicPr>
            <a:picLocks noChangeAspect="1"/>
          </p:cNvPicPr>
          <p:nvPr/>
        </p:nvPicPr>
        <p:blipFill rotWithShape="1">
          <a:blip r:embed="rId6" cstate="print">
            <a:extLst>
              <a:ext uri="{28A0092B-C50C-407E-A947-70E740481C1C}">
                <a14:useLocalDpi xmlns="" xmlns:a14="http://schemas.microsoft.com/office/drawing/2010/main" val="0"/>
              </a:ext>
            </a:extLst>
          </a:blip>
          <a:srcRect l="36819" r="18796" b="33830"/>
          <a:stretch/>
        </p:blipFill>
        <p:spPr>
          <a:xfrm>
            <a:off x="1919536" y="2420888"/>
            <a:ext cx="2232248" cy="2088232"/>
          </a:xfrm>
          <a:prstGeom prst="rect">
            <a:avLst/>
          </a:prstGeom>
          <a:ln>
            <a:noFill/>
          </a:ln>
          <a:effectLst>
            <a:softEdge rad="112500"/>
          </a:effectLst>
          <a:scene3d>
            <a:camera prst="orthographicFront"/>
            <a:lightRig rig="balanced" dir="t"/>
          </a:scene3d>
          <a:sp3d prstMaterial="plastic">
            <a:bevelT w="165100" prst="coolSlant"/>
            <a:bevelB w="152400" h="50800" prst="softRound"/>
          </a:sp3d>
        </p:spPr>
      </p:pic>
      <p:sp>
        <p:nvSpPr>
          <p:cNvPr id="10" name="ZoneTexte 9"/>
          <p:cNvSpPr txBox="1"/>
          <p:nvPr/>
        </p:nvSpPr>
        <p:spPr>
          <a:xfrm>
            <a:off x="1703512" y="2420888"/>
            <a:ext cx="2664296" cy="477054"/>
          </a:xfrm>
          <a:prstGeom prst="rect">
            <a:avLst/>
          </a:prstGeom>
          <a:noFill/>
        </p:spPr>
        <p:txBody>
          <a:bodyPr wrap="square" rtlCol="0">
            <a:spAutoFit/>
          </a:bodyPr>
          <a:lstStyle/>
          <a:p>
            <a:pPr algn="ctr"/>
            <a:r>
              <a:rPr lang="fr-FR" sz="2500" b="1" dirty="0" smtClean="0">
                <a:solidFill>
                  <a:schemeClr val="bg1">
                    <a:lumMod val="75000"/>
                  </a:schemeClr>
                </a:solidFill>
                <a:effectLst>
                  <a:glow rad="228600">
                    <a:schemeClr val="accent1">
                      <a:satMod val="175000"/>
                      <a:alpha val="40000"/>
                    </a:schemeClr>
                  </a:glow>
                  <a:reflection endPos="0" dir="5400000" sy="-100000" algn="bl" rotWithShape="0"/>
                </a:effectLst>
                <a:latin typeface="Microsoft Uighur" panose="02000000000000000000" pitchFamily="2" charset="-78"/>
                <a:cs typeface="Microsoft Uighur" panose="02000000000000000000" pitchFamily="2" charset="-78"/>
              </a:rPr>
              <a:t>MEAP par LSTM</a:t>
            </a:r>
            <a:endParaRPr lang="fr-FR" sz="2500" b="1" dirty="0">
              <a:solidFill>
                <a:schemeClr val="bg1">
                  <a:lumMod val="75000"/>
                </a:schemeClr>
              </a:solidFill>
              <a:effectLst>
                <a:glow rad="228600">
                  <a:schemeClr val="accent1">
                    <a:satMod val="175000"/>
                    <a:alpha val="40000"/>
                  </a:schemeClr>
                </a:glow>
                <a:reflection endPos="0" dir="5400000" sy="-100000" algn="bl" rotWithShape="0"/>
              </a:effectLst>
              <a:latin typeface="Microsoft Uighur" panose="02000000000000000000" pitchFamily="2" charset="-78"/>
              <a:cs typeface="Microsoft Uighur" panose="02000000000000000000" pitchFamily="2" charset="-78"/>
            </a:endParaRPr>
          </a:p>
        </p:txBody>
      </p:sp>
      <p:sp>
        <p:nvSpPr>
          <p:cNvPr id="11" name="ZoneTexte 10"/>
          <p:cNvSpPr txBox="1"/>
          <p:nvPr/>
        </p:nvSpPr>
        <p:spPr>
          <a:xfrm>
            <a:off x="875420" y="1834804"/>
            <a:ext cx="4320480" cy="261610"/>
          </a:xfrm>
          <a:prstGeom prst="rect">
            <a:avLst/>
          </a:prstGeom>
          <a:noFill/>
        </p:spPr>
        <p:txBody>
          <a:bodyPr wrap="square" rtlCol="0">
            <a:spAutoFit/>
          </a:bodyPr>
          <a:lstStyle/>
          <a:p>
            <a:pPr algn="ctr"/>
            <a:r>
              <a:rPr lang="fr-FR" sz="1100" b="1" dirty="0" smtClean="0">
                <a:ln w="10160">
                  <a:solidFill>
                    <a:schemeClr val="accent5"/>
                  </a:solidFill>
                  <a:prstDash val="solid"/>
                </a:ln>
                <a:solidFill>
                  <a:srgbClr val="FFFFFF"/>
                </a:solidFill>
                <a:effectLst>
                  <a:glow rad="228600">
                    <a:schemeClr val="accent5">
                      <a:satMod val="175000"/>
                      <a:alpha val="40000"/>
                    </a:schemeClr>
                  </a:glow>
                  <a:outerShdw blurRad="38100" dist="22860" dir="5400000" algn="tl" rotWithShape="0">
                    <a:srgbClr val="000000">
                      <a:alpha val="30000"/>
                    </a:srgbClr>
                  </a:outerShdw>
                </a:effectLst>
                <a:latin typeface="Arial Black" panose="020B0A04020102020204" pitchFamily="34" charset="0"/>
              </a:rPr>
              <a:t>Mise à l’</a:t>
            </a:r>
            <a:r>
              <a:rPr lang="fr-FR" sz="1100" b="1" dirty="0">
                <a:ln w="10160">
                  <a:solidFill>
                    <a:schemeClr val="accent5"/>
                  </a:solidFill>
                  <a:prstDash val="solid"/>
                </a:ln>
                <a:solidFill>
                  <a:srgbClr val="FFFFFF"/>
                </a:solidFill>
                <a:effectLst>
                  <a:glow rad="228600">
                    <a:schemeClr val="accent5">
                      <a:satMod val="175000"/>
                      <a:alpha val="40000"/>
                    </a:schemeClr>
                  </a:glow>
                  <a:outerShdw blurRad="38100" dist="22860" dir="5400000" algn="tl" rotWithShape="0">
                    <a:srgbClr val="000000">
                      <a:alpha val="30000"/>
                    </a:srgbClr>
                  </a:outerShdw>
                </a:effectLst>
              </a:rPr>
              <a:t> É</a:t>
            </a:r>
            <a:r>
              <a:rPr lang="fr-FR" sz="1100" b="1" dirty="0" smtClean="0">
                <a:ln w="10160">
                  <a:solidFill>
                    <a:schemeClr val="accent5"/>
                  </a:solidFill>
                  <a:prstDash val="solid"/>
                </a:ln>
                <a:solidFill>
                  <a:srgbClr val="FFFFFF"/>
                </a:solidFill>
                <a:effectLst>
                  <a:glow rad="228600">
                    <a:schemeClr val="accent5">
                      <a:satMod val="175000"/>
                      <a:alpha val="40000"/>
                    </a:schemeClr>
                  </a:glow>
                  <a:outerShdw blurRad="38100" dist="22860" dir="5400000" algn="tl" rotWithShape="0">
                    <a:srgbClr val="000000">
                      <a:alpha val="30000"/>
                    </a:srgbClr>
                  </a:outerShdw>
                </a:effectLst>
                <a:latin typeface="Arial Black" panose="020B0A04020102020204" pitchFamily="34" charset="0"/>
              </a:rPr>
              <a:t>chelle Automatique et Prédictive</a:t>
            </a:r>
            <a:endParaRPr lang="fr-FR" sz="1100" b="1" dirty="0">
              <a:ln w="10160">
                <a:solidFill>
                  <a:schemeClr val="accent5"/>
                </a:solidFill>
                <a:prstDash val="solid"/>
              </a:ln>
              <a:solidFill>
                <a:srgbClr val="FFFFFF"/>
              </a:solidFill>
              <a:effectLst>
                <a:glow rad="228600">
                  <a:schemeClr val="accent5">
                    <a:satMod val="175000"/>
                    <a:alpha val="40000"/>
                  </a:schemeClr>
                </a:glow>
                <a:outerShdw blurRad="38100" dist="22860" dir="5400000" algn="tl" rotWithShape="0">
                  <a:srgbClr val="000000">
                    <a:alpha val="30000"/>
                  </a:srgbClr>
                </a:outerShdw>
              </a:effectLst>
              <a:latin typeface="Arial Black" panose="020B0A04020102020204" pitchFamily="34" charset="0"/>
            </a:endParaRPr>
          </a:p>
        </p:txBody>
      </p:sp>
    </p:spTree>
    <p:custDataLst>
      <p:tags r:id="rId1"/>
    </p:custDataLst>
    <p:extLst>
      <p:ext uri="{BB962C8B-B14F-4D97-AF65-F5344CB8AC3E}">
        <p14:creationId xmlns="" xmlns:p14="http://schemas.microsoft.com/office/powerpoint/2010/main" val="2002614684"/>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smtClean="0">
                <a:solidFill>
                  <a:prstClr val="white"/>
                </a:solidFill>
                <a:latin typeface="Times New Roman" panose="02020603050405020304" pitchFamily="18" charset="0"/>
                <a:cs typeface="Times New Roman" panose="02020603050405020304" pitchFamily="18" charset="0"/>
              </a:rPr>
              <a:t>Conclusion</a:t>
            </a:r>
            <a:endParaRPr lang="fr-FR" b="1" dirty="0">
              <a:solidFill>
                <a:prstClr val="white"/>
              </a:solidFill>
              <a:latin typeface="Times New Roman" panose="02020603050405020304" pitchFamily="18" charset="0"/>
              <a:cs typeface="Times New Roman" panose="02020603050405020304" pitchFamily="18" charset="0"/>
            </a:endParaRP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91344" y="5882506"/>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215003" y="6309182"/>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Conclusion et perspectives </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27</a:t>
              </a:r>
              <a:endParaRPr lang="en-US" sz="1600" dirty="0">
                <a:solidFill>
                  <a:schemeClr val="bg1"/>
                </a:solidFill>
              </a:endParaRPr>
            </a:p>
          </p:txBody>
        </p:sp>
      </p:grpSp>
      <p:grpSp>
        <p:nvGrpSpPr>
          <p:cNvPr id="30" name="Groupe 29"/>
          <p:cNvGrpSpPr/>
          <p:nvPr/>
        </p:nvGrpSpPr>
        <p:grpSpPr>
          <a:xfrm>
            <a:off x="4092116" y="6421794"/>
            <a:ext cx="4536504" cy="306037"/>
            <a:chOff x="2783632" y="6422460"/>
            <a:chExt cx="4536504" cy="306037"/>
          </a:xfrm>
        </p:grpSpPr>
        <p:sp>
          <p:nvSpPr>
            <p:cNvPr id="31" name="Rectangle 30"/>
            <p:cNvSpPr/>
            <p:nvPr/>
          </p:nvSpPr>
          <p:spPr>
            <a:xfrm>
              <a:off x="2783632" y="6422460"/>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4295800" y="6423791"/>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Contribution</a:t>
              </a:r>
              <a:endParaRPr lang="fr-FR" sz="1400" dirty="0"/>
            </a:p>
          </p:txBody>
        </p:sp>
        <p:sp>
          <p:nvSpPr>
            <p:cNvPr id="33" name="Rectangle 32"/>
            <p:cNvSpPr/>
            <p:nvPr/>
          </p:nvSpPr>
          <p:spPr>
            <a:xfrm>
              <a:off x="5807968" y="6422460"/>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Conclusion</a:t>
              </a:r>
              <a:endParaRPr lang="fr-FR" sz="1400" dirty="0"/>
            </a:p>
          </p:txBody>
        </p:sp>
      </p:grpSp>
      <p:grpSp>
        <p:nvGrpSpPr>
          <p:cNvPr id="8" name="Groupe 7"/>
          <p:cNvGrpSpPr/>
          <p:nvPr/>
        </p:nvGrpSpPr>
        <p:grpSpPr>
          <a:xfrm>
            <a:off x="1343472" y="1022742"/>
            <a:ext cx="11017224" cy="5172515"/>
            <a:chOff x="1765397" y="1558173"/>
            <a:chExt cx="9018374" cy="3410745"/>
          </a:xfrm>
        </p:grpSpPr>
        <p:grpSp>
          <p:nvGrpSpPr>
            <p:cNvPr id="91" name="Groupe 90"/>
            <p:cNvGrpSpPr/>
            <p:nvPr/>
          </p:nvGrpSpPr>
          <p:grpSpPr>
            <a:xfrm>
              <a:off x="2725537" y="1672915"/>
              <a:ext cx="7888651" cy="2582550"/>
              <a:chOff x="1201537" y="-58172"/>
              <a:chExt cx="7888651" cy="2582550"/>
            </a:xfrm>
          </p:grpSpPr>
          <p:sp>
            <p:nvSpPr>
              <p:cNvPr id="101" name="Rectangle avec coins arrondis du même côté 100"/>
              <p:cNvSpPr/>
              <p:nvPr/>
            </p:nvSpPr>
            <p:spPr>
              <a:xfrm rot="5400000">
                <a:off x="3821852" y="-2658384"/>
                <a:ext cx="2480535" cy="7680960"/>
              </a:xfrm>
              <a:prstGeom prst="round2SameRect">
                <a:avLst/>
              </a:prstGeom>
              <a:solidFill>
                <a:srgbClr val="BEC8D2">
                  <a:tint val="40000"/>
                  <a:alpha val="90000"/>
                  <a:hueOff val="0"/>
                  <a:satOff val="0"/>
                  <a:lumOff val="0"/>
                  <a:alphaOff val="0"/>
                </a:srgbClr>
              </a:solidFill>
              <a:ln w="12700" cap="flat" cmpd="sng" algn="ctr">
                <a:solidFill>
                  <a:srgbClr val="BEC8D2">
                    <a:tint val="40000"/>
                    <a:alpha val="90000"/>
                    <a:hueOff val="0"/>
                    <a:satOff val="0"/>
                    <a:lumOff val="0"/>
                    <a:alphaOff val="0"/>
                  </a:srgbClr>
                </a:solidFill>
                <a:prstDash val="solid"/>
                <a:miter lim="800000"/>
              </a:ln>
              <a:effectLst/>
            </p:spPr>
          </p:sp>
          <p:sp>
            <p:nvSpPr>
              <p:cNvPr id="102" name="ZoneTexte 101"/>
              <p:cNvSpPr txBox="1"/>
              <p:nvPr/>
            </p:nvSpPr>
            <p:spPr>
              <a:xfrm>
                <a:off x="1201537" y="232847"/>
                <a:ext cx="7888651" cy="2291531"/>
              </a:xfrm>
              <a:prstGeom prst="rect">
                <a:avLst/>
              </a:prstGeom>
              <a:noFill/>
              <a:ln>
                <a:noFill/>
              </a:ln>
              <a:effectLst/>
            </p:spPr>
            <p:txBody>
              <a:bodyPr spcFirstLastPara="0" vert="horz" wrap="square" lIns="247650" tIns="123825" rIns="247650" bIns="123825" numCol="1" spcCol="1270" anchor="ctr" anchorCtr="0">
                <a:noAutofit/>
              </a:bodyPr>
              <a:lstStyle/>
              <a:p>
                <a:pPr marL="114300" lvl="1" indent="-114300" defTabSz="622300">
                  <a:lnSpc>
                    <a:spcPct val="90000"/>
                  </a:lnSpc>
                  <a:spcBef>
                    <a:spcPct val="0"/>
                  </a:spcBef>
                  <a:spcAft>
                    <a:spcPct val="15000"/>
                  </a:spcAft>
                  <a:buFontTx/>
                  <a:buChar char="••"/>
                </a:pPr>
                <a:r>
                  <a:rPr lang="fr-FR" sz="1600" dirty="0" smtClean="0">
                    <a:solidFill>
                      <a:srgbClr val="124191">
                        <a:hueOff val="0"/>
                        <a:satOff val="0"/>
                        <a:lumOff val="0"/>
                        <a:alphaOff val="0"/>
                      </a:srgbClr>
                    </a:solidFill>
                    <a:latin typeface="Nokia Pure Text Light"/>
                  </a:rPr>
                  <a:t>Étude</a:t>
                </a:r>
                <a:r>
                  <a:rPr lang="en-US" sz="1600" dirty="0" smtClean="0">
                    <a:solidFill>
                      <a:srgbClr val="124191">
                        <a:hueOff val="0"/>
                        <a:satOff val="0"/>
                        <a:lumOff val="0"/>
                        <a:alphaOff val="0"/>
                      </a:srgbClr>
                    </a:solidFill>
                    <a:latin typeface="Nokia Pure Text Light"/>
                  </a:rPr>
                  <a:t> </a:t>
                </a:r>
                <a:r>
                  <a:rPr lang="en-US" sz="1600" dirty="0">
                    <a:solidFill>
                      <a:srgbClr val="124191">
                        <a:hueOff val="0"/>
                        <a:satOff val="0"/>
                        <a:lumOff val="0"/>
                        <a:alphaOff val="0"/>
                      </a:srgbClr>
                    </a:solidFill>
                    <a:latin typeface="Nokia Pure Text Light"/>
                  </a:rPr>
                  <a:t>et </a:t>
                </a:r>
                <a:r>
                  <a:rPr lang="fr-FR" sz="1600" dirty="0" smtClean="0">
                    <a:solidFill>
                      <a:srgbClr val="124191">
                        <a:hueOff val="0"/>
                        <a:satOff val="0"/>
                        <a:lumOff val="0"/>
                        <a:alphaOff val="0"/>
                      </a:srgbClr>
                    </a:solidFill>
                    <a:latin typeface="Nokia Pure Text Light"/>
                  </a:rPr>
                  <a:t>familiarisation</a:t>
                </a:r>
                <a:r>
                  <a:rPr lang="en-US" sz="1600" dirty="0" smtClean="0">
                    <a:solidFill>
                      <a:srgbClr val="124191">
                        <a:hueOff val="0"/>
                        <a:satOff val="0"/>
                        <a:lumOff val="0"/>
                        <a:alphaOff val="0"/>
                      </a:srgbClr>
                    </a:solidFill>
                    <a:latin typeface="Nokia Pure Text Light"/>
                  </a:rPr>
                  <a:t> avec Docker, Kubernetes, LSTM.</a:t>
                </a:r>
              </a:p>
              <a:p>
                <a:pPr marL="114300" lvl="1" indent="-114300" defTabSz="622300">
                  <a:lnSpc>
                    <a:spcPct val="90000"/>
                  </a:lnSpc>
                  <a:spcBef>
                    <a:spcPct val="0"/>
                  </a:spcBef>
                  <a:spcAft>
                    <a:spcPct val="15000"/>
                  </a:spcAft>
                  <a:buFontTx/>
                  <a:buChar char="••"/>
                </a:pPr>
                <a:r>
                  <a:rPr lang="fr-FR" sz="1600" dirty="0">
                    <a:solidFill>
                      <a:srgbClr val="124191">
                        <a:hueOff val="0"/>
                        <a:satOff val="0"/>
                        <a:lumOff val="0"/>
                        <a:alphaOff val="0"/>
                      </a:srgbClr>
                    </a:solidFill>
                    <a:latin typeface="Nokia Pure Text Light"/>
                  </a:rPr>
                  <a:t>Étude bibliographique et comparative sur les différentes approches proposés dans d'autres travaux de </a:t>
                </a:r>
                <a:r>
                  <a:rPr lang="fr-FR" sz="1600" dirty="0" smtClean="0">
                    <a:solidFill>
                      <a:srgbClr val="124191">
                        <a:hueOff val="0"/>
                        <a:satOff val="0"/>
                        <a:lumOff val="0"/>
                        <a:alphaOff val="0"/>
                      </a:srgbClr>
                    </a:solidFill>
                    <a:latin typeface="Nokia Pure Text Light"/>
                  </a:rPr>
                  <a:t>recherches</a:t>
                </a:r>
                <a:r>
                  <a:rPr lang="en-US" sz="1600" dirty="0" smtClean="0">
                    <a:solidFill>
                      <a:srgbClr val="124191">
                        <a:hueOff val="0"/>
                        <a:satOff val="0"/>
                        <a:lumOff val="0"/>
                        <a:alphaOff val="0"/>
                      </a:srgbClr>
                    </a:solidFill>
                    <a:latin typeface="Nokia Pure Text Light"/>
                  </a:rPr>
                  <a:t>.</a:t>
                </a:r>
              </a:p>
              <a:p>
                <a:pPr marL="114300" lvl="1" indent="-114300" defTabSz="622300">
                  <a:lnSpc>
                    <a:spcPct val="90000"/>
                  </a:lnSpc>
                  <a:spcBef>
                    <a:spcPct val="0"/>
                  </a:spcBef>
                  <a:spcAft>
                    <a:spcPct val="15000"/>
                  </a:spcAft>
                  <a:buFontTx/>
                  <a:buChar char="••"/>
                </a:pPr>
                <a:r>
                  <a:rPr lang="en-US" sz="1600" dirty="0" smtClean="0">
                    <a:solidFill>
                      <a:srgbClr val="124191">
                        <a:hueOff val="0"/>
                        <a:satOff val="0"/>
                        <a:lumOff val="0"/>
                        <a:alphaOff val="0"/>
                      </a:srgbClr>
                    </a:solidFill>
                    <a:latin typeface="Nokia Pure Text Light"/>
                  </a:rPr>
                  <a:t>Proposition d’une architecture </a:t>
                </a:r>
                <a:r>
                  <a:rPr lang="fr-FR" sz="1600" dirty="0" smtClean="0">
                    <a:solidFill>
                      <a:srgbClr val="124191">
                        <a:hueOff val="0"/>
                        <a:satOff val="0"/>
                        <a:lumOff val="0"/>
                        <a:alphaOff val="0"/>
                      </a:srgbClr>
                    </a:solidFill>
                    <a:latin typeface="Nokia Pure Text Light"/>
                  </a:rPr>
                  <a:t>modulaire, et formulation du problème d’optimisation mathématiquement et proposition d’un algorithme pour résoudre ce modèle</a:t>
                </a:r>
                <a:r>
                  <a:rPr lang="en-US" sz="1600" dirty="0" smtClean="0">
                    <a:solidFill>
                      <a:srgbClr val="124191">
                        <a:hueOff val="0"/>
                        <a:satOff val="0"/>
                        <a:lumOff val="0"/>
                        <a:alphaOff val="0"/>
                      </a:srgbClr>
                    </a:solidFill>
                    <a:latin typeface="Nokia Pure Text Light"/>
                  </a:rPr>
                  <a:t>.</a:t>
                </a:r>
                <a:endParaRPr lang="fr-FR" sz="1600" dirty="0" smtClean="0">
                  <a:solidFill>
                    <a:srgbClr val="124191">
                      <a:hueOff val="0"/>
                      <a:satOff val="0"/>
                      <a:lumOff val="0"/>
                      <a:alphaOff val="0"/>
                    </a:srgbClr>
                  </a:solidFill>
                  <a:latin typeface="Nokia Pure Text Light"/>
                </a:endParaRPr>
              </a:p>
              <a:p>
                <a:pPr marL="114300" lvl="1" indent="-114300" defTabSz="622300">
                  <a:lnSpc>
                    <a:spcPct val="90000"/>
                  </a:lnSpc>
                  <a:spcBef>
                    <a:spcPct val="0"/>
                  </a:spcBef>
                  <a:spcAft>
                    <a:spcPct val="15000"/>
                  </a:spcAft>
                  <a:buFontTx/>
                  <a:buChar char="••"/>
                </a:pPr>
                <a:r>
                  <a:rPr lang="fr-FR" sz="1600" dirty="0" smtClean="0">
                    <a:solidFill>
                      <a:srgbClr val="124191">
                        <a:hueOff val="0"/>
                        <a:satOff val="0"/>
                        <a:lumOff val="0"/>
                        <a:alphaOff val="0"/>
                      </a:srgbClr>
                    </a:solidFill>
                    <a:latin typeface="Nokia Pure Text Light"/>
                  </a:rPr>
                  <a:t>Le </a:t>
                </a:r>
                <a:r>
                  <a:rPr lang="fr-FR" sz="1600" dirty="0">
                    <a:solidFill>
                      <a:srgbClr val="124191">
                        <a:hueOff val="0"/>
                        <a:satOff val="0"/>
                        <a:lumOff val="0"/>
                        <a:alphaOff val="0"/>
                      </a:srgbClr>
                    </a:solidFill>
                    <a:latin typeface="Nokia Pure Text Light"/>
                  </a:rPr>
                  <a:t>déploiement d'un cluster d'orchestration, basé sur Kubernetes sur un cluster composé de deux machines </a:t>
                </a:r>
                <a:r>
                  <a:rPr lang="fr-FR" sz="1600" dirty="0" smtClean="0">
                    <a:solidFill>
                      <a:srgbClr val="124191">
                        <a:hueOff val="0"/>
                        <a:satOff val="0"/>
                        <a:lumOff val="0"/>
                        <a:alphaOff val="0"/>
                      </a:srgbClr>
                    </a:solidFill>
                    <a:latin typeface="Nokia Pure Text Light"/>
                  </a:rPr>
                  <a:t>virtuelles</a:t>
                </a:r>
                <a:r>
                  <a:rPr lang="en-US" sz="1600" dirty="0" smtClean="0">
                    <a:solidFill>
                      <a:srgbClr val="124191">
                        <a:hueOff val="0"/>
                        <a:satOff val="0"/>
                        <a:lumOff val="0"/>
                        <a:alphaOff val="0"/>
                      </a:srgbClr>
                    </a:solidFill>
                    <a:latin typeface="Nokia Pure Text Light"/>
                  </a:rPr>
                  <a:t>.</a:t>
                </a:r>
                <a:endParaRPr lang="fr-FR" sz="1600" dirty="0" smtClean="0">
                  <a:solidFill>
                    <a:srgbClr val="124191">
                      <a:hueOff val="0"/>
                      <a:satOff val="0"/>
                      <a:lumOff val="0"/>
                      <a:alphaOff val="0"/>
                    </a:srgbClr>
                  </a:solidFill>
                  <a:latin typeface="Nokia Pure Text Light"/>
                </a:endParaRPr>
              </a:p>
              <a:p>
                <a:pPr marL="114300" lvl="1" indent="-114300" defTabSz="622300">
                  <a:lnSpc>
                    <a:spcPct val="90000"/>
                  </a:lnSpc>
                  <a:spcBef>
                    <a:spcPct val="0"/>
                  </a:spcBef>
                  <a:spcAft>
                    <a:spcPct val="15000"/>
                  </a:spcAft>
                  <a:buFontTx/>
                  <a:buChar char="••"/>
                </a:pPr>
                <a:r>
                  <a:rPr lang="fr-FR" sz="1600" dirty="0" smtClean="0">
                    <a:solidFill>
                      <a:srgbClr val="124191">
                        <a:hueOff val="0"/>
                        <a:satOff val="0"/>
                        <a:lumOff val="0"/>
                        <a:alphaOff val="0"/>
                      </a:srgbClr>
                    </a:solidFill>
                    <a:latin typeface="Nokia Pure Text Light"/>
                  </a:rPr>
                  <a:t>Le développement et déploiement </a:t>
                </a:r>
                <a:r>
                  <a:rPr lang="fr-FR" sz="1600" dirty="0">
                    <a:solidFill>
                      <a:srgbClr val="124191">
                        <a:hueOff val="0"/>
                        <a:satOff val="0"/>
                        <a:lumOff val="0"/>
                        <a:alphaOff val="0"/>
                      </a:srgbClr>
                    </a:solidFill>
                    <a:latin typeface="Nokia Pure Text Light"/>
                  </a:rPr>
                  <a:t>d'un système de stress et de </a:t>
                </a:r>
                <a:r>
                  <a:rPr lang="fr-FR" sz="1600" dirty="0" smtClean="0">
                    <a:solidFill>
                      <a:srgbClr val="124191">
                        <a:hueOff val="0"/>
                        <a:satOff val="0"/>
                        <a:lumOff val="0"/>
                        <a:alphaOff val="0"/>
                      </a:srgbClr>
                    </a:solidFill>
                    <a:latin typeface="Nokia Pure Text Light"/>
                  </a:rPr>
                  <a:t>monitoring</a:t>
                </a:r>
                <a:r>
                  <a:rPr lang="en-US" sz="1600" dirty="0" smtClean="0">
                    <a:solidFill>
                      <a:srgbClr val="124191">
                        <a:hueOff val="0"/>
                        <a:satOff val="0"/>
                        <a:lumOff val="0"/>
                        <a:alphaOff val="0"/>
                      </a:srgbClr>
                    </a:solidFill>
                    <a:latin typeface="Nokia Pure Text Light"/>
                  </a:rPr>
                  <a:t>.</a:t>
                </a:r>
              </a:p>
              <a:p>
                <a:pPr marL="114300" lvl="1" indent="-114300" defTabSz="622300">
                  <a:lnSpc>
                    <a:spcPct val="90000"/>
                  </a:lnSpc>
                  <a:spcBef>
                    <a:spcPct val="0"/>
                  </a:spcBef>
                  <a:spcAft>
                    <a:spcPct val="15000"/>
                  </a:spcAft>
                  <a:buFontTx/>
                  <a:buChar char="••"/>
                </a:pPr>
                <a:r>
                  <a:rPr lang="fr-FR" sz="1600" dirty="0">
                    <a:solidFill>
                      <a:srgbClr val="124191">
                        <a:hueOff val="0"/>
                        <a:satOff val="0"/>
                        <a:lumOff val="0"/>
                        <a:alphaOff val="0"/>
                      </a:srgbClr>
                    </a:solidFill>
                    <a:latin typeface="Nokia Pure Text Light"/>
                  </a:rPr>
                  <a:t>entraînement du modèle prédictif basé sur le type </a:t>
                </a:r>
                <a:r>
                  <a:rPr lang="fr-FR" sz="1600" dirty="0" smtClean="0">
                    <a:solidFill>
                      <a:srgbClr val="124191">
                        <a:hueOff val="0"/>
                        <a:satOff val="0"/>
                        <a:lumOff val="0"/>
                        <a:alphaOff val="0"/>
                      </a:srgbClr>
                    </a:solidFill>
                    <a:latin typeface="Nokia Pure Text Light"/>
                  </a:rPr>
                  <a:t>Encodeur-Décodeur </a:t>
                </a:r>
                <a:r>
                  <a:rPr lang="fr-FR" sz="1600" dirty="0">
                    <a:solidFill>
                      <a:srgbClr val="124191">
                        <a:hueOff val="0"/>
                        <a:satOff val="0"/>
                        <a:lumOff val="0"/>
                        <a:alphaOff val="0"/>
                      </a:srgbClr>
                    </a:solidFill>
                    <a:latin typeface="Nokia Pure Text Light"/>
                  </a:rPr>
                  <a:t>de la méthode </a:t>
                </a:r>
                <a:r>
                  <a:rPr lang="fr-FR" sz="1600" dirty="0" smtClean="0">
                    <a:solidFill>
                      <a:srgbClr val="124191">
                        <a:hueOff val="0"/>
                        <a:satOff val="0"/>
                        <a:lumOff val="0"/>
                        <a:alphaOff val="0"/>
                      </a:srgbClr>
                    </a:solidFill>
                    <a:latin typeface="Nokia Pure Text Light"/>
                  </a:rPr>
                  <a:t>LSTM</a:t>
                </a:r>
                <a:r>
                  <a:rPr lang="en-US" sz="1600" dirty="0">
                    <a:solidFill>
                      <a:srgbClr val="124191">
                        <a:hueOff val="0"/>
                        <a:satOff val="0"/>
                        <a:lumOff val="0"/>
                        <a:alphaOff val="0"/>
                      </a:srgbClr>
                    </a:solidFill>
                    <a:latin typeface="Nokia Pure Text Light"/>
                  </a:rPr>
                  <a:t>.</a:t>
                </a:r>
              </a:p>
              <a:p>
                <a:pPr marL="114300" lvl="1" indent="-114300" defTabSz="622300">
                  <a:lnSpc>
                    <a:spcPct val="90000"/>
                  </a:lnSpc>
                  <a:spcBef>
                    <a:spcPct val="0"/>
                  </a:spcBef>
                  <a:spcAft>
                    <a:spcPct val="15000"/>
                  </a:spcAft>
                  <a:buFontTx/>
                  <a:buChar char="••"/>
                </a:pPr>
                <a:r>
                  <a:rPr lang="fr-FR" sz="1600" dirty="0" smtClean="0">
                    <a:solidFill>
                      <a:srgbClr val="124191">
                        <a:hueOff val="0"/>
                        <a:satOff val="0"/>
                        <a:lumOff val="0"/>
                        <a:alphaOff val="0"/>
                      </a:srgbClr>
                    </a:solidFill>
                    <a:latin typeface="Nokia Pure Text Light"/>
                  </a:rPr>
                  <a:t>Développement </a:t>
                </a:r>
                <a:r>
                  <a:rPr lang="fr-FR" sz="1600" dirty="0">
                    <a:solidFill>
                      <a:srgbClr val="124191">
                        <a:hueOff val="0"/>
                        <a:satOff val="0"/>
                        <a:lumOff val="0"/>
                        <a:alphaOff val="0"/>
                      </a:srgbClr>
                    </a:solidFill>
                    <a:latin typeface="Nokia Pure Text Light"/>
                  </a:rPr>
                  <a:t>d'un système </a:t>
                </a:r>
                <a:r>
                  <a:rPr lang="fr-FR" sz="1600" dirty="0" smtClean="0">
                    <a:solidFill>
                      <a:srgbClr val="124191">
                        <a:hueOff val="0"/>
                        <a:satOff val="0"/>
                        <a:lumOff val="0"/>
                        <a:alphaOff val="0"/>
                      </a:srgbClr>
                    </a:solidFill>
                    <a:latin typeface="Nokia Pure Text Light"/>
                  </a:rPr>
                  <a:t>de mise à l’échelle interagissant </a:t>
                </a:r>
                <a:r>
                  <a:rPr lang="fr-FR" sz="1600" dirty="0">
                    <a:solidFill>
                      <a:srgbClr val="124191">
                        <a:hueOff val="0"/>
                        <a:satOff val="0"/>
                        <a:lumOff val="0"/>
                        <a:alphaOff val="0"/>
                      </a:srgbClr>
                    </a:solidFill>
                    <a:latin typeface="Nokia Pure Text Light"/>
                  </a:rPr>
                  <a:t>avec le modèle </a:t>
                </a:r>
                <a:r>
                  <a:rPr lang="fr-FR" sz="1600" dirty="0" smtClean="0">
                    <a:solidFill>
                      <a:srgbClr val="124191">
                        <a:hueOff val="0"/>
                        <a:satOff val="0"/>
                        <a:lumOff val="0"/>
                        <a:alphaOff val="0"/>
                      </a:srgbClr>
                    </a:solidFill>
                    <a:latin typeface="Nokia Pure Text Light"/>
                  </a:rPr>
                  <a:t>LSTM </a:t>
                </a:r>
                <a:r>
                  <a:rPr lang="fr-FR" sz="1600" dirty="0">
                    <a:solidFill>
                      <a:srgbClr val="124191">
                        <a:hueOff val="0"/>
                        <a:satOff val="0"/>
                        <a:lumOff val="0"/>
                        <a:alphaOff val="0"/>
                      </a:srgbClr>
                    </a:solidFill>
                    <a:latin typeface="Nokia Pure Text Light"/>
                  </a:rPr>
                  <a:t>entraîné et </a:t>
                </a:r>
                <a:r>
                  <a:rPr lang="fr-FR" sz="1600" dirty="0" smtClean="0">
                    <a:solidFill>
                      <a:srgbClr val="124191">
                        <a:hueOff val="0"/>
                        <a:satOff val="0"/>
                        <a:lumOff val="0"/>
                        <a:alphaOff val="0"/>
                      </a:srgbClr>
                    </a:solidFill>
                    <a:latin typeface="Nokia Pure Text Light"/>
                  </a:rPr>
                  <a:t>proactivement déclenchant la mise à l’échelle automatique</a:t>
                </a:r>
                <a:r>
                  <a:rPr lang="en-US" sz="1600" dirty="0" smtClean="0">
                    <a:solidFill>
                      <a:srgbClr val="124191">
                        <a:hueOff val="0"/>
                        <a:satOff val="0"/>
                        <a:lumOff val="0"/>
                        <a:alphaOff val="0"/>
                      </a:srgbClr>
                    </a:solidFill>
                    <a:latin typeface="Nokia Pure Text Light"/>
                  </a:rPr>
                  <a:t>.</a:t>
                </a:r>
                <a:endParaRPr lang="fr-FR" sz="1600" dirty="0" smtClean="0">
                  <a:solidFill>
                    <a:srgbClr val="124191">
                      <a:hueOff val="0"/>
                      <a:satOff val="0"/>
                      <a:lumOff val="0"/>
                      <a:alphaOff val="0"/>
                    </a:srgbClr>
                  </a:solidFill>
                  <a:latin typeface="Nokia Pure Text Light"/>
                </a:endParaRPr>
              </a:p>
              <a:p>
                <a:pPr marL="114300" lvl="1" indent="-114300" defTabSz="622300">
                  <a:lnSpc>
                    <a:spcPct val="90000"/>
                  </a:lnSpc>
                  <a:spcBef>
                    <a:spcPct val="0"/>
                  </a:spcBef>
                  <a:spcAft>
                    <a:spcPct val="15000"/>
                  </a:spcAft>
                  <a:buFontTx/>
                  <a:buChar char="••"/>
                </a:pPr>
                <a:r>
                  <a:rPr lang="fr-FR" sz="1600" dirty="0" smtClean="0">
                    <a:solidFill>
                      <a:srgbClr val="124191">
                        <a:hueOff val="0"/>
                        <a:satOff val="0"/>
                        <a:lumOff val="0"/>
                        <a:alphaOff val="0"/>
                      </a:srgbClr>
                    </a:solidFill>
                    <a:latin typeface="Nokia Pure Text Light"/>
                  </a:rPr>
                  <a:t>Réalisation </a:t>
                </a:r>
                <a:r>
                  <a:rPr lang="fr-FR" sz="1600" dirty="0">
                    <a:solidFill>
                      <a:srgbClr val="124191">
                        <a:hueOff val="0"/>
                        <a:satOff val="0"/>
                        <a:lumOff val="0"/>
                        <a:alphaOff val="0"/>
                      </a:srgbClr>
                    </a:solidFill>
                    <a:latin typeface="Nokia Pure Text Light"/>
                  </a:rPr>
                  <a:t>de </a:t>
                </a:r>
                <a:r>
                  <a:rPr lang="fr-FR" sz="1600" dirty="0" smtClean="0">
                    <a:solidFill>
                      <a:srgbClr val="124191">
                        <a:hueOff val="0"/>
                        <a:satOff val="0"/>
                        <a:lumOff val="0"/>
                        <a:alphaOff val="0"/>
                      </a:srgbClr>
                    </a:solidFill>
                    <a:latin typeface="Nokia Pure Text Light"/>
                  </a:rPr>
                  <a:t>l'entraînement </a:t>
                </a:r>
                <a:r>
                  <a:rPr lang="fr-FR" sz="1600" dirty="0">
                    <a:solidFill>
                      <a:srgbClr val="124191">
                        <a:hueOff val="0"/>
                        <a:satOff val="0"/>
                        <a:lumOff val="0"/>
                        <a:alphaOff val="0"/>
                      </a:srgbClr>
                    </a:solidFill>
                    <a:latin typeface="Nokia Pure Text Light"/>
                  </a:rPr>
                  <a:t>continu du modèle prédictif </a:t>
                </a:r>
                <a:r>
                  <a:rPr lang="fr-FR" sz="1600" dirty="0" smtClean="0">
                    <a:solidFill>
                      <a:srgbClr val="124191">
                        <a:hueOff val="0"/>
                        <a:satOff val="0"/>
                        <a:lumOff val="0"/>
                        <a:alphaOff val="0"/>
                      </a:srgbClr>
                    </a:solidFill>
                    <a:latin typeface="Nokia Pure Text Light"/>
                  </a:rPr>
                  <a:t>LSTM</a:t>
                </a:r>
                <a:r>
                  <a:rPr lang="en-US" sz="1600" dirty="0" smtClean="0">
                    <a:solidFill>
                      <a:srgbClr val="124191">
                        <a:hueOff val="0"/>
                        <a:satOff val="0"/>
                        <a:lumOff val="0"/>
                        <a:alphaOff val="0"/>
                      </a:srgbClr>
                    </a:solidFill>
                    <a:latin typeface="Nokia Pure Text Light"/>
                  </a:rPr>
                  <a:t>.</a:t>
                </a:r>
              </a:p>
              <a:p>
                <a:pPr marL="114300" lvl="1" indent="-114300" defTabSz="622300">
                  <a:lnSpc>
                    <a:spcPct val="90000"/>
                  </a:lnSpc>
                  <a:spcBef>
                    <a:spcPct val="0"/>
                  </a:spcBef>
                  <a:spcAft>
                    <a:spcPct val="15000"/>
                  </a:spcAft>
                  <a:buFontTx/>
                  <a:buChar char="••"/>
                </a:pPr>
                <a:r>
                  <a:rPr lang="fr-FR" sz="1600" dirty="0" smtClean="0">
                    <a:solidFill>
                      <a:srgbClr val="124191">
                        <a:hueOff val="0"/>
                        <a:satOff val="0"/>
                        <a:lumOff val="0"/>
                        <a:alphaOff val="0"/>
                      </a:srgbClr>
                    </a:solidFill>
                    <a:latin typeface="Nokia Pure Text Light"/>
                  </a:rPr>
                  <a:t>Démonstration </a:t>
                </a:r>
                <a:r>
                  <a:rPr lang="fr-FR" sz="1600" dirty="0">
                    <a:solidFill>
                      <a:srgbClr val="124191">
                        <a:hueOff val="0"/>
                        <a:satOff val="0"/>
                        <a:lumOff val="0"/>
                        <a:alphaOff val="0"/>
                      </a:srgbClr>
                    </a:solidFill>
                    <a:latin typeface="Nokia Pure Text Light"/>
                  </a:rPr>
                  <a:t>et visualisation de l'évolution d'un scénario de mise à l'échelle automatique et prédictive, en </a:t>
                </a:r>
                <a:r>
                  <a:rPr lang="fr-FR" sz="1600" dirty="0" smtClean="0">
                    <a:solidFill>
                      <a:srgbClr val="124191">
                        <a:hueOff val="0"/>
                        <a:satOff val="0"/>
                        <a:lumOff val="0"/>
                        <a:alphaOff val="0"/>
                      </a:srgbClr>
                    </a:solidFill>
                    <a:latin typeface="Nokia Pure Text Light"/>
                  </a:rPr>
                  <a:t>utilisant </a:t>
                </a:r>
                <a:r>
                  <a:rPr lang="fr-FR" sz="1600" dirty="0">
                    <a:solidFill>
                      <a:srgbClr val="124191">
                        <a:hueOff val="0"/>
                        <a:satOff val="0"/>
                        <a:lumOff val="0"/>
                        <a:alphaOff val="0"/>
                      </a:srgbClr>
                    </a:solidFill>
                    <a:latin typeface="Nokia Pure Text Light"/>
                  </a:rPr>
                  <a:t>Grafana et InfluxDB.</a:t>
                </a:r>
                <a:endParaRPr lang="en-US" sz="1600" dirty="0" smtClean="0">
                  <a:solidFill>
                    <a:srgbClr val="124191">
                      <a:hueOff val="0"/>
                      <a:satOff val="0"/>
                      <a:lumOff val="0"/>
                      <a:alphaOff val="0"/>
                    </a:srgbClr>
                  </a:solidFill>
                  <a:latin typeface="Nokia Pure Text Light"/>
                </a:endParaRPr>
              </a:p>
              <a:p>
                <a:pPr marL="114300" lvl="1" indent="-114300" defTabSz="622300">
                  <a:lnSpc>
                    <a:spcPct val="90000"/>
                  </a:lnSpc>
                  <a:spcBef>
                    <a:spcPct val="0"/>
                  </a:spcBef>
                  <a:spcAft>
                    <a:spcPct val="15000"/>
                  </a:spcAft>
                  <a:buFontTx/>
                  <a:buChar char="••"/>
                </a:pPr>
                <a:endParaRPr kumimoji="0" lang="fr-FR" sz="1600" b="0" i="0" u="none" strike="noStrike" kern="1200" cap="none" spc="0" normalizeH="0" baseline="0" noProof="0" dirty="0">
                  <a:ln>
                    <a:noFill/>
                  </a:ln>
                  <a:solidFill>
                    <a:srgbClr val="124191">
                      <a:hueOff val="0"/>
                      <a:satOff val="0"/>
                      <a:lumOff val="0"/>
                      <a:alphaOff val="0"/>
                    </a:srgbClr>
                  </a:solidFill>
                  <a:effectLst/>
                  <a:uLnTx/>
                  <a:uFillTx/>
                  <a:latin typeface="Nokia Pure Text Light"/>
                </a:endParaRPr>
              </a:p>
              <a:p>
                <a:pPr marL="0" marR="0" lvl="1" algn="l" defTabSz="622300" eaLnBrk="1" fontAlgn="auto" latinLnBrk="0" hangingPunct="1">
                  <a:lnSpc>
                    <a:spcPct val="90000"/>
                  </a:lnSpc>
                  <a:spcBef>
                    <a:spcPct val="0"/>
                  </a:spcBef>
                  <a:spcAft>
                    <a:spcPct val="15000"/>
                  </a:spcAft>
                  <a:buClrTx/>
                  <a:buSzTx/>
                  <a:tabLst/>
                  <a:defRPr/>
                </a:pPr>
                <a:endParaRPr kumimoji="0" lang="fr-FR" sz="1600" b="0" i="0" u="none" strike="noStrike" kern="1200" cap="none" spc="0" normalizeH="0" baseline="0" noProof="0" dirty="0">
                  <a:ln>
                    <a:noFill/>
                  </a:ln>
                  <a:solidFill>
                    <a:srgbClr val="124191">
                      <a:hueOff val="0"/>
                      <a:satOff val="0"/>
                      <a:lumOff val="0"/>
                      <a:alphaOff val="0"/>
                    </a:srgbClr>
                  </a:solidFill>
                  <a:effectLst/>
                  <a:uLnTx/>
                  <a:uFillTx/>
                  <a:latin typeface="Nokia Pure Text Light"/>
                </a:endParaRPr>
              </a:p>
            </p:txBody>
          </p:sp>
        </p:grpSp>
        <p:grpSp>
          <p:nvGrpSpPr>
            <p:cNvPr id="92" name="Groupe 91"/>
            <p:cNvGrpSpPr/>
            <p:nvPr/>
          </p:nvGrpSpPr>
          <p:grpSpPr>
            <a:xfrm>
              <a:off x="1765397" y="1558173"/>
              <a:ext cx="980244" cy="2693153"/>
              <a:chOff x="241397" y="-172914"/>
              <a:chExt cx="980244" cy="2693153"/>
            </a:xfrm>
          </p:grpSpPr>
          <p:sp>
            <p:nvSpPr>
              <p:cNvPr id="99" name="Rectangle à coins arrondis 98"/>
              <p:cNvSpPr/>
              <p:nvPr/>
            </p:nvSpPr>
            <p:spPr>
              <a:xfrm>
                <a:off x="241397" y="-172914"/>
                <a:ext cx="980244" cy="2693153"/>
              </a:xfrm>
              <a:prstGeom prst="roundRect">
                <a:avLst/>
              </a:prstGeom>
              <a:solidFill>
                <a:srgbClr val="BEC8D2">
                  <a:hueOff val="0"/>
                  <a:satOff val="0"/>
                  <a:lumOff val="0"/>
                  <a:alphaOff val="0"/>
                </a:srgbClr>
              </a:solidFill>
              <a:ln w="12700" cap="flat" cmpd="sng" algn="ctr">
                <a:solidFill>
                  <a:srgbClr val="FFFFFF">
                    <a:hueOff val="0"/>
                    <a:satOff val="0"/>
                    <a:lumOff val="0"/>
                    <a:alphaOff val="0"/>
                  </a:srgbClr>
                </a:solidFill>
                <a:prstDash val="solid"/>
                <a:miter lim="800000"/>
              </a:ln>
              <a:effectLst/>
            </p:spPr>
          </p:sp>
          <p:sp>
            <p:nvSpPr>
              <p:cNvPr id="100" name="ZoneTexte 99"/>
              <p:cNvSpPr txBox="1"/>
              <p:nvPr/>
            </p:nvSpPr>
            <p:spPr>
              <a:xfrm>
                <a:off x="289249" y="209043"/>
                <a:ext cx="884540" cy="1873942"/>
              </a:xfrm>
              <a:prstGeom prst="rect">
                <a:avLst/>
              </a:prstGeom>
              <a:noFill/>
              <a:ln>
                <a:noFill/>
              </a:ln>
              <a:effectLst/>
            </p:spPr>
            <p:txBody>
              <a:bodyPr spcFirstLastPara="0" vert="horz" wrap="square" lIns="57150" tIns="28575" rIns="57150" bIns="28575" numCol="1" spcCol="1270" anchor="ctr" anchorCtr="0">
                <a:noAutofit/>
              </a:bodyPr>
              <a:lstStyle/>
              <a:p>
                <a:pPr marL="0" marR="0" lvl="0" indent="0" algn="ctr" defTabSz="666750" eaLnBrk="1" fontAlgn="auto" latinLnBrk="0" hangingPunct="1">
                  <a:lnSpc>
                    <a:spcPct val="90000"/>
                  </a:lnSpc>
                  <a:spcBef>
                    <a:spcPct val="0"/>
                  </a:spcBef>
                  <a:spcAft>
                    <a:spcPct val="35000"/>
                  </a:spcAft>
                  <a:buClrTx/>
                  <a:buSzTx/>
                  <a:buFontTx/>
                  <a:buNone/>
                  <a:tabLst/>
                  <a:defRPr/>
                </a:pPr>
                <a:r>
                  <a:rPr kumimoji="0" lang="en-CA" sz="1500" b="1" i="0" u="none" strike="noStrike" kern="1200" cap="none" spc="0" normalizeH="0" baseline="0" noProof="0" dirty="0" smtClean="0">
                    <a:ln>
                      <a:noFill/>
                    </a:ln>
                    <a:effectLst/>
                    <a:uLnTx/>
                    <a:uFillTx/>
                    <a:latin typeface="Nokia Pure Text Light"/>
                    <a:ea typeface="+mn-ea"/>
                    <a:cs typeface="+mn-cs"/>
                  </a:rPr>
                  <a:t>MEAP</a:t>
                </a:r>
                <a:endParaRPr kumimoji="0" lang="en-CA" sz="1500" b="1" i="0" u="none" strike="noStrike" kern="1200" cap="none" spc="0" normalizeH="0" baseline="0" noProof="0" dirty="0">
                  <a:ln>
                    <a:noFill/>
                  </a:ln>
                  <a:effectLst/>
                  <a:uLnTx/>
                  <a:uFillTx/>
                  <a:latin typeface="Nokia Pure Text Light"/>
                  <a:ea typeface="+mn-ea"/>
                  <a:cs typeface="+mn-cs"/>
                </a:endParaRPr>
              </a:p>
            </p:txBody>
          </p:sp>
        </p:grpSp>
        <p:grpSp>
          <p:nvGrpSpPr>
            <p:cNvPr id="93" name="Groupe 92"/>
            <p:cNvGrpSpPr/>
            <p:nvPr/>
          </p:nvGrpSpPr>
          <p:grpSpPr>
            <a:xfrm>
              <a:off x="2745640" y="4378488"/>
              <a:ext cx="8038131" cy="539353"/>
              <a:chOff x="1221640" y="2647401"/>
              <a:chExt cx="8038131" cy="539353"/>
            </a:xfrm>
          </p:grpSpPr>
          <p:sp>
            <p:nvSpPr>
              <p:cNvPr id="97" name="Rectangle avec coins arrondis du même côté 96"/>
              <p:cNvSpPr/>
              <p:nvPr/>
            </p:nvSpPr>
            <p:spPr>
              <a:xfrm rot="5400000">
                <a:off x="4792443" y="-923402"/>
                <a:ext cx="539353" cy="7680960"/>
              </a:xfrm>
              <a:prstGeom prst="round2SameRect">
                <a:avLst/>
              </a:prstGeom>
              <a:solidFill>
                <a:srgbClr val="BEC8D2">
                  <a:tint val="40000"/>
                  <a:alpha val="90000"/>
                  <a:hueOff val="-471642"/>
                  <a:satOff val="83741"/>
                  <a:lumOff val="-2313"/>
                  <a:alphaOff val="0"/>
                </a:srgbClr>
              </a:solidFill>
              <a:ln w="12700" cap="flat" cmpd="sng" algn="ctr">
                <a:solidFill>
                  <a:srgbClr val="BEC8D2">
                    <a:tint val="40000"/>
                    <a:alpha val="90000"/>
                    <a:hueOff val="-471642"/>
                    <a:satOff val="83741"/>
                    <a:lumOff val="-2313"/>
                    <a:alphaOff val="0"/>
                  </a:srgbClr>
                </a:solidFill>
                <a:prstDash val="solid"/>
                <a:miter lim="800000"/>
              </a:ln>
              <a:effectLst/>
            </p:spPr>
          </p:sp>
          <p:sp>
            <p:nvSpPr>
              <p:cNvPr id="98" name="ZoneTexte 97"/>
              <p:cNvSpPr txBox="1"/>
              <p:nvPr/>
            </p:nvSpPr>
            <p:spPr>
              <a:xfrm>
                <a:off x="1221642" y="2647402"/>
                <a:ext cx="8038129" cy="539352"/>
              </a:xfrm>
              <a:prstGeom prst="rect">
                <a:avLst/>
              </a:prstGeom>
              <a:noFill/>
              <a:ln>
                <a:noFill/>
              </a:ln>
              <a:effectLst/>
            </p:spPr>
            <p:txBody>
              <a:bodyPr spcFirstLastPara="0" vert="horz" wrap="square" lIns="247650" tIns="123825" rIns="247650" bIns="123825" numCol="1" spcCol="1270" anchor="ctr" anchorCtr="0">
                <a:noAutofit/>
              </a:bodyPr>
              <a:lstStyle/>
              <a:p>
                <a:pPr marL="114300" marR="0" lvl="1" indent="-114300" algn="l" defTabSz="622300" eaLnBrk="1" fontAlgn="auto" latinLnBrk="0" hangingPunct="1">
                  <a:lnSpc>
                    <a:spcPct val="90000"/>
                  </a:lnSpc>
                  <a:spcBef>
                    <a:spcPct val="0"/>
                  </a:spcBef>
                  <a:spcAft>
                    <a:spcPct val="15000"/>
                  </a:spcAft>
                  <a:buClrTx/>
                  <a:buSzTx/>
                  <a:buFontTx/>
                  <a:buChar char="••"/>
                  <a:tabLst/>
                  <a:defRPr/>
                </a:pPr>
                <a:r>
                  <a:rPr lang="fr-FR" sz="1600" b="1" dirty="0" smtClean="0">
                    <a:solidFill>
                      <a:schemeClr val="accent3">
                        <a:lumMod val="50000"/>
                      </a:schemeClr>
                    </a:solidFill>
                    <a:latin typeface="Nokia Pure Text Light"/>
                  </a:rPr>
                  <a:t>L’entrainement du modèle modèle LSTM Encodeur-Décodeur donne de bonnes précision de prédiction</a:t>
                </a:r>
                <a:r>
                  <a:rPr kumimoji="0" lang="fr-FR" sz="1600" b="1" i="0" u="none" strike="noStrike" kern="1200" cap="none" spc="0" normalizeH="0" baseline="0" noProof="0" dirty="0" smtClean="0">
                    <a:ln>
                      <a:noFill/>
                    </a:ln>
                    <a:solidFill>
                      <a:schemeClr val="accent3">
                        <a:lumMod val="50000"/>
                      </a:schemeClr>
                    </a:solidFill>
                    <a:effectLst/>
                    <a:uLnTx/>
                    <a:uFillTx/>
                    <a:latin typeface="Nokia Pure Text Light"/>
                  </a:rPr>
                  <a:t>.</a:t>
                </a:r>
              </a:p>
              <a:p>
                <a:pPr marL="114300" lvl="1" indent="-114300" defTabSz="622300">
                  <a:lnSpc>
                    <a:spcPct val="90000"/>
                  </a:lnSpc>
                  <a:spcBef>
                    <a:spcPct val="0"/>
                  </a:spcBef>
                  <a:spcAft>
                    <a:spcPct val="15000"/>
                  </a:spcAft>
                  <a:buFontTx/>
                  <a:buChar char="••"/>
                </a:pPr>
                <a:r>
                  <a:rPr lang="fr-FR" sz="1600" b="1" dirty="0" smtClean="0">
                    <a:solidFill>
                      <a:schemeClr val="accent3">
                        <a:lumMod val="50000"/>
                      </a:schemeClr>
                    </a:solidFill>
                    <a:latin typeface="Nokia Pure Text Light"/>
                  </a:rPr>
                  <a:t>L’approche MEAP permet de minimiser la consommation de CPU. </a:t>
                </a:r>
                <a:endParaRPr kumimoji="0" lang="fr-FR" sz="1600" b="1" i="0" u="none" strike="noStrike" kern="1200" cap="none" spc="0" normalizeH="0" baseline="0" noProof="0" dirty="0">
                  <a:ln>
                    <a:noFill/>
                  </a:ln>
                  <a:solidFill>
                    <a:schemeClr val="accent3">
                      <a:lumMod val="50000"/>
                    </a:schemeClr>
                  </a:solidFill>
                  <a:effectLst/>
                  <a:uLnTx/>
                  <a:uFillTx/>
                  <a:latin typeface="Nokia Pure Text Light"/>
                </a:endParaRPr>
              </a:p>
            </p:txBody>
          </p:sp>
        </p:grpSp>
        <p:grpSp>
          <p:nvGrpSpPr>
            <p:cNvPr id="94" name="Groupe 93"/>
            <p:cNvGrpSpPr/>
            <p:nvPr/>
          </p:nvGrpSpPr>
          <p:grpSpPr>
            <a:xfrm>
              <a:off x="1765397" y="4296082"/>
              <a:ext cx="980244" cy="672836"/>
              <a:chOff x="241397" y="2564995"/>
              <a:chExt cx="980244" cy="672836"/>
            </a:xfrm>
          </p:grpSpPr>
          <p:sp>
            <p:nvSpPr>
              <p:cNvPr id="95" name="Rectangle à coins arrondis 94"/>
              <p:cNvSpPr/>
              <p:nvPr/>
            </p:nvSpPr>
            <p:spPr>
              <a:xfrm>
                <a:off x="241397" y="2564995"/>
                <a:ext cx="980244" cy="666515"/>
              </a:xfrm>
              <a:prstGeom prst="roundRect">
                <a:avLst/>
              </a:prstGeom>
              <a:solidFill>
                <a:srgbClr val="BEC8D2">
                  <a:hueOff val="-1037702"/>
                  <a:satOff val="81818"/>
                  <a:lumOff val="-28431"/>
                  <a:alphaOff val="0"/>
                </a:srgbClr>
              </a:solidFill>
              <a:ln w="12700" cap="flat" cmpd="sng" algn="ctr">
                <a:solidFill>
                  <a:srgbClr val="FFFFFF">
                    <a:hueOff val="0"/>
                    <a:satOff val="0"/>
                    <a:lumOff val="0"/>
                    <a:alphaOff val="0"/>
                  </a:srgbClr>
                </a:solidFill>
                <a:prstDash val="solid"/>
                <a:miter lim="800000"/>
              </a:ln>
              <a:effectLst/>
            </p:spPr>
          </p:sp>
          <p:sp>
            <p:nvSpPr>
              <p:cNvPr id="96" name="ZoneTexte 95"/>
              <p:cNvSpPr txBox="1"/>
              <p:nvPr/>
            </p:nvSpPr>
            <p:spPr>
              <a:xfrm>
                <a:off x="289249" y="2593536"/>
                <a:ext cx="884540" cy="644295"/>
              </a:xfrm>
              <a:prstGeom prst="rect">
                <a:avLst/>
              </a:prstGeom>
              <a:noFill/>
              <a:ln>
                <a:noFill/>
              </a:ln>
              <a:effectLst/>
            </p:spPr>
            <p:txBody>
              <a:bodyPr spcFirstLastPara="0" vert="horz" wrap="square" lIns="57150" tIns="28575" rIns="57150" bIns="28575" numCol="1" spcCol="1270" anchor="ctr" anchorCtr="0">
                <a:noAutofit/>
              </a:bodyPr>
              <a:lstStyle/>
              <a:p>
                <a:pPr marL="0" marR="0" lvl="0" indent="0" algn="ctr" defTabSz="666750" eaLnBrk="1" fontAlgn="auto" latinLnBrk="0" hangingPunct="1">
                  <a:lnSpc>
                    <a:spcPct val="90000"/>
                  </a:lnSpc>
                  <a:spcBef>
                    <a:spcPct val="0"/>
                  </a:spcBef>
                  <a:spcAft>
                    <a:spcPct val="35000"/>
                  </a:spcAft>
                  <a:buClrTx/>
                  <a:buSzTx/>
                  <a:buFontTx/>
                  <a:buNone/>
                  <a:tabLst/>
                  <a:defRPr/>
                </a:pPr>
                <a:r>
                  <a:rPr kumimoji="0" lang="fr-FR" sz="1500" b="1" i="0" u="none" strike="noStrike" kern="1200" cap="none" spc="0" normalizeH="0" baseline="0" dirty="0" smtClean="0">
                    <a:ln>
                      <a:noFill/>
                    </a:ln>
                    <a:effectLst/>
                    <a:uLnTx/>
                    <a:uFillTx/>
                    <a:latin typeface="Nokia Pure Text Light"/>
                    <a:ea typeface="+mn-ea"/>
                    <a:cs typeface="+mn-cs"/>
                  </a:rPr>
                  <a:t>Résultats</a:t>
                </a:r>
                <a:endParaRPr kumimoji="0" lang="fr-FR" sz="1500" b="1" i="0" u="none" strike="noStrike" kern="1200" cap="none" spc="0" normalizeH="0" baseline="0" dirty="0">
                  <a:ln>
                    <a:noFill/>
                  </a:ln>
                  <a:effectLst/>
                  <a:uLnTx/>
                  <a:uFillTx/>
                  <a:latin typeface="Nokia Pure Text Light"/>
                  <a:ea typeface="+mn-ea"/>
                  <a:cs typeface="+mn-cs"/>
                </a:endParaRPr>
              </a:p>
            </p:txBody>
          </p:sp>
        </p:grpSp>
      </p:grpSp>
    </p:spTree>
    <p:custDataLst>
      <p:tags r:id="rId1"/>
    </p:custDataLst>
    <p:extLst>
      <p:ext uri="{BB962C8B-B14F-4D97-AF65-F5344CB8AC3E}">
        <p14:creationId xmlns="" xmlns:p14="http://schemas.microsoft.com/office/powerpoint/2010/main" val="1934200148"/>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3.54167E-6 1.11111E-6 L 0.00066 -0.90648 " pathEditMode="relative" rAng="0" ptsTypes="AA">
                                      <p:cBhvr>
                                        <p:cTn id="8" dur="2000" fill="hold"/>
                                        <p:tgtEl>
                                          <p:spTgt spid="133"/>
                                        </p:tgtEl>
                                        <p:attrNameLst>
                                          <p:attrName>ppt_x</p:attrName>
                                          <p:attrName>ppt_y</p:attrName>
                                        </p:attrNameLst>
                                      </p:cBhvr>
                                      <p:rCtr x="52" y="-456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smtClean="0">
                <a:solidFill>
                  <a:prstClr val="white"/>
                </a:solidFill>
                <a:latin typeface="Times New Roman" panose="02020603050405020304" pitchFamily="18" charset="0"/>
                <a:cs typeface="Times New Roman" panose="02020603050405020304" pitchFamily="18" charset="0"/>
              </a:rPr>
              <a:t>Perspectives</a:t>
            </a:r>
            <a:endParaRPr lang="fr-FR" b="1" dirty="0">
              <a:solidFill>
                <a:prstClr val="white"/>
              </a:solidFill>
              <a:latin typeface="Times New Roman" panose="02020603050405020304" pitchFamily="18" charset="0"/>
              <a:cs typeface="Times New Roman" panose="02020603050405020304" pitchFamily="18" charset="0"/>
            </a:endParaRPr>
          </a:p>
        </p:txBody>
      </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0" name="Groupe 109"/>
          <p:cNvGrpSpPr/>
          <p:nvPr/>
        </p:nvGrpSpPr>
        <p:grpSpPr>
          <a:xfrm>
            <a:off x="191344" y="4586362"/>
            <a:ext cx="398856" cy="336811"/>
            <a:chOff x="0" y="2399642"/>
            <a:chExt cx="398856" cy="336811"/>
          </a:xfrm>
        </p:grpSpPr>
        <p:sp>
          <p:nvSpPr>
            <p:cNvPr id="11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6"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91344" y="5882506"/>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59987" y="11847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756084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Conclusion et perspectives </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smtClean="0">
                  <a:solidFill>
                    <a:schemeClr val="bg1"/>
                  </a:solidFill>
                </a:rPr>
                <a:t>28</a:t>
              </a:r>
              <a:endParaRPr lang="en-US" sz="1600" dirty="0">
                <a:solidFill>
                  <a:schemeClr val="bg1"/>
                </a:solidFill>
              </a:endParaRPr>
            </a:p>
          </p:txBody>
        </p:sp>
      </p:grpSp>
      <p:grpSp>
        <p:nvGrpSpPr>
          <p:cNvPr id="30" name="Groupe 29"/>
          <p:cNvGrpSpPr/>
          <p:nvPr/>
        </p:nvGrpSpPr>
        <p:grpSpPr>
          <a:xfrm>
            <a:off x="4092116" y="6421794"/>
            <a:ext cx="4536504" cy="306037"/>
            <a:chOff x="2783632" y="6422460"/>
            <a:chExt cx="4536504" cy="306037"/>
          </a:xfrm>
        </p:grpSpPr>
        <p:sp>
          <p:nvSpPr>
            <p:cNvPr id="31" name="Rectangle 30"/>
            <p:cNvSpPr/>
            <p:nvPr/>
          </p:nvSpPr>
          <p:spPr>
            <a:xfrm>
              <a:off x="2783632" y="6422460"/>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Contexte Général</a:t>
              </a:r>
              <a:endParaRPr lang="fr-FR" sz="1400" dirty="0"/>
            </a:p>
          </p:txBody>
        </p:sp>
        <p:sp>
          <p:nvSpPr>
            <p:cNvPr id="32" name="Rectangle 31"/>
            <p:cNvSpPr/>
            <p:nvPr/>
          </p:nvSpPr>
          <p:spPr>
            <a:xfrm>
              <a:off x="4295800" y="6423791"/>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Contribution</a:t>
              </a:r>
              <a:endParaRPr lang="fr-FR" sz="1400" dirty="0"/>
            </a:p>
          </p:txBody>
        </p:sp>
        <p:sp>
          <p:nvSpPr>
            <p:cNvPr id="33" name="Rectangle 32"/>
            <p:cNvSpPr/>
            <p:nvPr/>
          </p:nvSpPr>
          <p:spPr>
            <a:xfrm>
              <a:off x="5807968" y="6422460"/>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Conclusion</a:t>
              </a:r>
              <a:endParaRPr lang="fr-FR" sz="1400" dirty="0"/>
            </a:p>
          </p:txBody>
        </p:sp>
      </p:grpSp>
      <p:graphicFrame>
        <p:nvGraphicFramePr>
          <p:cNvPr id="4" name="Diagramme 3"/>
          <p:cNvGraphicFramePr/>
          <p:nvPr>
            <p:extLst>
              <p:ext uri="{D42A27DB-BD31-4B8C-83A1-F6EECF244321}">
                <p14:modId xmlns="" xmlns:p14="http://schemas.microsoft.com/office/powerpoint/2010/main" val="3529559257"/>
              </p:ext>
            </p:extLst>
          </p:nvPr>
        </p:nvGraphicFramePr>
        <p:xfrm>
          <a:off x="1343472" y="1124784"/>
          <a:ext cx="10729192" cy="50704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Rectangle 10"/>
          <p:cNvSpPr/>
          <p:nvPr/>
        </p:nvSpPr>
        <p:spPr>
          <a:xfrm>
            <a:off x="2495600" y="1196752"/>
            <a:ext cx="9289032" cy="823446"/>
          </a:xfrm>
          <a:prstGeom prst="rect">
            <a:avLst/>
          </a:prstGeom>
          <a:solidFill>
            <a:schemeClr val="accent3">
              <a:alpha val="3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58" name="Rectangle 57"/>
          <p:cNvSpPr/>
          <p:nvPr/>
        </p:nvSpPr>
        <p:spPr>
          <a:xfrm>
            <a:off x="2495600" y="2576368"/>
            <a:ext cx="9289032" cy="823446"/>
          </a:xfrm>
          <a:prstGeom prst="rect">
            <a:avLst/>
          </a:prstGeom>
          <a:solidFill>
            <a:schemeClr val="accent3">
              <a:alpha val="3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59" name="Rectangle 58"/>
          <p:cNvSpPr/>
          <p:nvPr/>
        </p:nvSpPr>
        <p:spPr>
          <a:xfrm>
            <a:off x="2495600" y="4005064"/>
            <a:ext cx="9289032" cy="2088232"/>
          </a:xfrm>
          <a:prstGeom prst="rect">
            <a:avLst/>
          </a:prstGeom>
          <a:solidFill>
            <a:schemeClr val="accent3">
              <a:alpha val="3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Tree>
    <p:custDataLst>
      <p:tags r:id="rId1"/>
    </p:custDataLst>
    <p:extLst>
      <p:ext uri="{BB962C8B-B14F-4D97-AF65-F5344CB8AC3E}">
        <p14:creationId xmlns="" xmlns:p14="http://schemas.microsoft.com/office/powerpoint/2010/main" val="1249698630"/>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58" grpId="0" animBg="1"/>
      <p:bldP spid="58" grpId="1" animBg="1"/>
      <p:bldP spid="59" grpId="0" animBg="1"/>
      <p:bldP spid="59"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grpSp>
        <p:nvGrpSpPr>
          <p:cNvPr id="2" name="Groupe 1"/>
          <p:cNvGrpSpPr/>
          <p:nvPr/>
        </p:nvGrpSpPr>
        <p:grpSpPr>
          <a:xfrm>
            <a:off x="-96691" y="1916832"/>
            <a:ext cx="12385377" cy="3096344"/>
            <a:chOff x="5395104" y="2190348"/>
            <a:chExt cx="6766386" cy="2563587"/>
          </a:xfrm>
        </p:grpSpPr>
        <p:pic>
          <p:nvPicPr>
            <p:cNvPr id="9" name="Imag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395104" y="2190348"/>
              <a:ext cx="6766386" cy="2563587"/>
            </a:xfrm>
            <a:prstGeom prst="rect">
              <a:avLst/>
            </a:prstGeom>
            <a:ln>
              <a:noFill/>
            </a:ln>
            <a:effectLst>
              <a:glow>
                <a:schemeClr val="accent1"/>
              </a:glow>
              <a:reflection stA="63000" endPos="65000" dist="50800" dir="5400000" sy="-100000" algn="bl" rotWithShape="0"/>
              <a:softEdge rad="112500"/>
            </a:effectLst>
          </p:spPr>
        </p:pic>
        <p:sp>
          <p:nvSpPr>
            <p:cNvPr id="6" name="Title 1"/>
            <p:cNvSpPr txBox="1">
              <a:spLocks/>
            </p:cNvSpPr>
            <p:nvPr/>
          </p:nvSpPr>
          <p:spPr>
            <a:xfrm>
              <a:off x="5825970" y="2190348"/>
              <a:ext cx="5904655" cy="2520280"/>
            </a:xfrm>
            <a:prstGeom prst="rect">
              <a:avLst/>
            </a:prstGeom>
          </p:spPr>
          <p:txBody>
            <a:bodyPr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4000" dirty="0">
                  <a:ln w="0"/>
                  <a:solidFill>
                    <a:schemeClr val="bg1"/>
                  </a:solidFill>
                  <a:effectLst>
                    <a:reflection blurRad="12700" stA="50000" endPos="50000" dist="5000" dir="5400000" sy="-100000" rotWithShape="0"/>
                  </a:effectLst>
                  <a:latin typeface="Arial Black" panose="020B0A04020102020204" pitchFamily="34" charset="0"/>
                  <a:cs typeface="Times New Roman" panose="02020603050405020304" pitchFamily="18" charset="0"/>
                </a:rPr>
                <a:t>Merci de v</a:t>
              </a:r>
              <a:r>
                <a:rPr lang="fr-FR" sz="4000" dirty="0" smtClean="0">
                  <a:ln w="0"/>
                  <a:solidFill>
                    <a:schemeClr val="bg1"/>
                  </a:solidFill>
                  <a:effectLst>
                    <a:reflection blurRad="12700" stA="50000" endPos="50000" dist="5000" dir="5400000" sy="-100000" rotWithShape="0"/>
                  </a:effectLst>
                  <a:latin typeface="Arial Black" panose="020B0A04020102020204" pitchFamily="34" charset="0"/>
                  <a:cs typeface="Times New Roman" panose="02020603050405020304" pitchFamily="18" charset="0"/>
                </a:rPr>
                <a:t>otre </a:t>
              </a:r>
            </a:p>
            <a:p>
              <a:pPr algn="ctr"/>
              <a:r>
                <a:rPr lang="fr-FR" sz="4000" dirty="0" smtClean="0">
                  <a:ln w="0"/>
                  <a:solidFill>
                    <a:schemeClr val="bg1"/>
                  </a:solidFill>
                  <a:effectLst>
                    <a:reflection blurRad="12700" stA="50000" endPos="50000" dist="5000" dir="5400000" sy="-100000" rotWithShape="0"/>
                  </a:effectLst>
                  <a:latin typeface="Arial Black" panose="020B0A04020102020204" pitchFamily="34" charset="0"/>
                  <a:cs typeface="Times New Roman" panose="02020603050405020304" pitchFamily="18" charset="0"/>
                </a:rPr>
                <a:t>attention </a:t>
              </a:r>
              <a:endParaRPr lang="en-US" sz="4000" dirty="0">
                <a:ln w="0"/>
                <a:solidFill>
                  <a:schemeClr val="bg1"/>
                </a:solidFill>
                <a:effectLst>
                  <a:reflection blurRad="12700" stA="50000" endPos="50000" dist="5000" dir="5400000" sy="-100000" rotWithShape="0"/>
                </a:effectLst>
                <a:latin typeface="Arial Black" panose="020B0A04020102020204" pitchFamily="34" charset="0"/>
                <a:cs typeface="Times New Roman" panose="02020603050405020304" pitchFamily="18" charset="0"/>
              </a:endParaRPr>
            </a:p>
          </p:txBody>
        </p:sp>
      </p:grpSp>
    </p:spTree>
    <p:extLst>
      <p:ext uri="{BB962C8B-B14F-4D97-AF65-F5344CB8AC3E}">
        <p14:creationId xmlns="" xmlns:p14="http://schemas.microsoft.com/office/powerpoint/2010/main" val="1366305686"/>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11000" fill="hold"/>
                                        <p:tgtEl>
                                          <p:spTgt spid="2"/>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a:solidFill>
                  <a:prstClr val="white"/>
                </a:solidFill>
                <a:latin typeface="Times New Roman" panose="02020603050405020304" pitchFamily="18" charset="0"/>
                <a:cs typeface="Times New Roman" panose="02020603050405020304" pitchFamily="18" charset="0"/>
              </a:rPr>
              <a:t>Cloudification </a:t>
            </a:r>
            <a:r>
              <a:rPr lang="fr-FR" b="1" dirty="0" smtClean="0">
                <a:solidFill>
                  <a:prstClr val="white"/>
                </a:solidFill>
                <a:latin typeface="Times New Roman" panose="02020603050405020304" pitchFamily="18" charset="0"/>
                <a:cs typeface="Times New Roman" panose="02020603050405020304" pitchFamily="18" charset="0"/>
              </a:rPr>
              <a:t>- Conteneurisation et MicroServices</a:t>
            </a:r>
            <a:endParaRPr lang="fr-FR" b="1" dirty="0">
              <a:solidFill>
                <a:prstClr val="white"/>
              </a:solidFill>
              <a:latin typeface="Times New Roman" panose="02020603050405020304" pitchFamily="18" charset="0"/>
              <a:cs typeface="Times New Roman" panose="02020603050405020304" pitchFamily="18" charset="0"/>
            </a:endParaRPr>
          </a:p>
        </p:txBody>
      </p:sp>
      <p:grpSp>
        <p:nvGrpSpPr>
          <p:cNvPr id="100" name="Groupe 92"/>
          <p:cNvGrpSpPr/>
          <p:nvPr/>
        </p:nvGrpSpPr>
        <p:grpSpPr>
          <a:xfrm>
            <a:off x="196324" y="116632"/>
            <a:ext cx="398856" cy="336811"/>
            <a:chOff x="0" y="2399642"/>
            <a:chExt cx="398856" cy="336811"/>
          </a:xfrm>
        </p:grpSpPr>
        <p:sp>
          <p:nvSpPr>
            <p:cNvPr id="10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0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03"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91344" y="5882506"/>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dirty="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316835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Contexte général du projet</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chemeClr val="bg1"/>
                  </a:solidFill>
                </a:rPr>
                <a:t>3</a:t>
              </a:r>
            </a:p>
          </p:txBody>
        </p:sp>
      </p:grpSp>
      <p:sp>
        <p:nvSpPr>
          <p:cNvPr id="4" name="ZoneTexte 3"/>
          <p:cNvSpPr txBox="1"/>
          <p:nvPr/>
        </p:nvSpPr>
        <p:spPr>
          <a:xfrm>
            <a:off x="7830478" y="4027571"/>
            <a:ext cx="4323050" cy="1754326"/>
          </a:xfrm>
          <a:prstGeom prst="rect">
            <a:avLst/>
          </a:prstGeom>
          <a:noFill/>
        </p:spPr>
        <p:txBody>
          <a:bodyPr wrap="square" rtlCol="0">
            <a:spAutoFit/>
          </a:bodyPr>
          <a:lstStyle/>
          <a:p>
            <a:r>
              <a:rPr lang="fr-FR" b="1" dirty="0" smtClean="0"/>
              <a:t>MicroService:</a:t>
            </a:r>
          </a:p>
          <a:p>
            <a:r>
              <a:rPr lang="fr-FR" b="1" dirty="0" smtClean="0"/>
              <a:t> </a:t>
            </a:r>
          </a:p>
          <a:p>
            <a:pPr marL="285750" indent="-285750">
              <a:buFont typeface="Wingdings" panose="05000000000000000000" pitchFamily="2" charset="2"/>
              <a:buChar char="ü"/>
            </a:pPr>
            <a:r>
              <a:rPr lang="fr-FR" dirty="0"/>
              <a:t>D</a:t>
            </a:r>
            <a:r>
              <a:rPr lang="fr-FR" dirty="0" smtClean="0"/>
              <a:t>éveloppé </a:t>
            </a:r>
            <a:r>
              <a:rPr lang="fr-FR" dirty="0"/>
              <a:t>et déployé indépendamment d’autres services </a:t>
            </a:r>
            <a:endParaRPr lang="fr-FR" dirty="0" smtClean="0"/>
          </a:p>
          <a:p>
            <a:pPr marL="285750" indent="-285750">
              <a:buFont typeface="Wingdings" panose="05000000000000000000" pitchFamily="2" charset="2"/>
              <a:buChar char="ü"/>
            </a:pPr>
            <a:r>
              <a:rPr lang="fr-FR" dirty="0" smtClean="0"/>
              <a:t>mise </a:t>
            </a:r>
            <a:r>
              <a:rPr lang="fr-FR" dirty="0"/>
              <a:t>à jour </a:t>
            </a:r>
            <a:r>
              <a:rPr lang="fr-FR" dirty="0" smtClean="0"/>
              <a:t>indépendante.</a:t>
            </a:r>
          </a:p>
          <a:p>
            <a:pPr marL="285750" indent="-285750">
              <a:buFont typeface="Wingdings" panose="05000000000000000000" pitchFamily="2" charset="2"/>
              <a:buChar char="ü"/>
            </a:pPr>
            <a:r>
              <a:rPr lang="fr-FR" dirty="0"/>
              <a:t> facile à gérer et à évoluer</a:t>
            </a:r>
            <a:endParaRPr lang="fr-FR" dirty="0" smtClean="0"/>
          </a:p>
        </p:txBody>
      </p:sp>
      <p:pic>
        <p:nvPicPr>
          <p:cNvPr id="3" name="Image 2"/>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415480" y="1318406"/>
            <a:ext cx="6192688" cy="3721250"/>
          </a:xfrm>
          <a:prstGeom prst="rect">
            <a:avLst/>
          </a:prstGeom>
        </p:spPr>
      </p:pic>
      <p:sp>
        <p:nvSpPr>
          <p:cNvPr id="5" name="Rectangle 4"/>
          <p:cNvSpPr/>
          <p:nvPr/>
        </p:nvSpPr>
        <p:spPr>
          <a:xfrm>
            <a:off x="1755036" y="5039656"/>
            <a:ext cx="6096000" cy="215444"/>
          </a:xfrm>
          <a:prstGeom prst="rect">
            <a:avLst/>
          </a:prstGeom>
        </p:spPr>
        <p:txBody>
          <a:bodyPr>
            <a:spAutoFit/>
          </a:bodyPr>
          <a:lstStyle/>
          <a:p>
            <a:r>
              <a:rPr lang="fr-FR" sz="800" dirty="0" smtClean="0"/>
              <a:t>Ref: https</a:t>
            </a:r>
            <a:r>
              <a:rPr lang="fr-FR" sz="800" dirty="0"/>
              <a:t>://cloudify.co/blog/tosca-docker-container-orchestration-microservices-architecture-kubernetes/</a:t>
            </a:r>
          </a:p>
        </p:txBody>
      </p:sp>
      <p:sp>
        <p:nvSpPr>
          <p:cNvPr id="36" name="ZoneTexte 35"/>
          <p:cNvSpPr txBox="1"/>
          <p:nvPr/>
        </p:nvSpPr>
        <p:spPr>
          <a:xfrm>
            <a:off x="7830478" y="1660664"/>
            <a:ext cx="4323050" cy="2031325"/>
          </a:xfrm>
          <a:prstGeom prst="rect">
            <a:avLst/>
          </a:prstGeom>
          <a:noFill/>
        </p:spPr>
        <p:txBody>
          <a:bodyPr wrap="square" rtlCol="0">
            <a:spAutoFit/>
          </a:bodyPr>
          <a:lstStyle/>
          <a:p>
            <a:r>
              <a:rPr lang="fr-FR" b="1" dirty="0" smtClean="0"/>
              <a:t>Conteneurisation:</a:t>
            </a:r>
          </a:p>
          <a:p>
            <a:r>
              <a:rPr lang="fr-FR" b="1" dirty="0" smtClean="0"/>
              <a:t> </a:t>
            </a:r>
          </a:p>
          <a:p>
            <a:pPr marL="285750" indent="-285750">
              <a:buFont typeface="Wingdings" panose="05000000000000000000" pitchFamily="2" charset="2"/>
              <a:buChar char="ü"/>
            </a:pPr>
            <a:r>
              <a:rPr lang="fr-FR" dirty="0" smtClean="0"/>
              <a:t>Unité isolée de logiciel s’exécutant sur un système d’exploitation.</a:t>
            </a:r>
          </a:p>
          <a:p>
            <a:pPr marL="285750" indent="-285750">
              <a:buFont typeface="Wingdings" panose="05000000000000000000" pitchFamily="2" charset="2"/>
              <a:buChar char="ü"/>
            </a:pPr>
            <a:r>
              <a:rPr lang="fr-FR" dirty="0"/>
              <a:t>n'ont pas besoin d'exécuter un système </a:t>
            </a:r>
            <a:r>
              <a:rPr lang="fr-FR" dirty="0" smtClean="0"/>
              <a:t>d'exploitation</a:t>
            </a:r>
            <a:r>
              <a:rPr lang="fr-FR" dirty="0"/>
              <a:t> .</a:t>
            </a:r>
            <a:endParaRPr lang="fr-FR" dirty="0" smtClean="0"/>
          </a:p>
          <a:p>
            <a:pPr marL="285750" indent="-285750">
              <a:buFont typeface="Wingdings" panose="05000000000000000000" pitchFamily="2" charset="2"/>
              <a:buChar char="ü"/>
            </a:pPr>
            <a:r>
              <a:rPr lang="fr-FR" dirty="0"/>
              <a:t>Ils partagent plutôt le noyau du </a:t>
            </a:r>
            <a:r>
              <a:rPr lang="fr-FR" dirty="0" smtClean="0"/>
              <a:t>système</a:t>
            </a:r>
            <a:r>
              <a:rPr lang="fr-FR" dirty="0"/>
              <a:t> .</a:t>
            </a:r>
            <a:r>
              <a:rPr lang="fr-FR" dirty="0" smtClean="0"/>
              <a:t> </a:t>
            </a:r>
          </a:p>
        </p:txBody>
      </p:sp>
      <p:grpSp>
        <p:nvGrpSpPr>
          <p:cNvPr id="37" name="Groupe 36"/>
          <p:cNvGrpSpPr/>
          <p:nvPr/>
        </p:nvGrpSpPr>
        <p:grpSpPr>
          <a:xfrm>
            <a:off x="4092116" y="6421794"/>
            <a:ext cx="4536504" cy="306037"/>
            <a:chOff x="2783632" y="6422460"/>
            <a:chExt cx="4536504" cy="306037"/>
          </a:xfrm>
        </p:grpSpPr>
        <p:sp>
          <p:nvSpPr>
            <p:cNvPr id="38" name="Rectangle 37"/>
            <p:cNvSpPr/>
            <p:nvPr/>
          </p:nvSpPr>
          <p:spPr>
            <a:xfrm>
              <a:off x="2783632" y="6422460"/>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Contexte Général</a:t>
              </a:r>
              <a:endParaRPr lang="fr-FR" sz="1400" dirty="0"/>
            </a:p>
          </p:txBody>
        </p:sp>
        <p:sp>
          <p:nvSpPr>
            <p:cNvPr id="39" name="Rectangle 38"/>
            <p:cNvSpPr/>
            <p:nvPr/>
          </p:nvSpPr>
          <p:spPr>
            <a:xfrm>
              <a:off x="4295800" y="6423791"/>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Contribution</a:t>
              </a:r>
              <a:endParaRPr lang="fr-FR" sz="1400" dirty="0"/>
            </a:p>
          </p:txBody>
        </p:sp>
        <p:sp>
          <p:nvSpPr>
            <p:cNvPr id="40" name="Rectangle 39"/>
            <p:cNvSpPr/>
            <p:nvPr/>
          </p:nvSpPr>
          <p:spPr>
            <a:xfrm>
              <a:off x="5807968" y="6422460"/>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grpSp>
    </p:spTree>
    <p:custDataLst>
      <p:tags r:id="rId1"/>
    </p:custDataLst>
    <p:extLst>
      <p:ext uri="{BB962C8B-B14F-4D97-AF65-F5344CB8AC3E}">
        <p14:creationId xmlns="" xmlns:p14="http://schemas.microsoft.com/office/powerpoint/2010/main" val="440511539"/>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a:solidFill>
                  <a:prstClr val="white"/>
                </a:solidFill>
                <a:latin typeface="Times New Roman" panose="02020603050405020304" pitchFamily="18" charset="0"/>
                <a:cs typeface="Times New Roman" panose="02020603050405020304" pitchFamily="18" charset="0"/>
              </a:rPr>
              <a:t>O</a:t>
            </a:r>
            <a:r>
              <a:rPr lang="fr-FR" b="1" dirty="0" smtClean="0">
                <a:solidFill>
                  <a:prstClr val="white"/>
                </a:solidFill>
                <a:latin typeface="Times New Roman" panose="02020603050405020304" pitchFamily="18" charset="0"/>
                <a:cs typeface="Times New Roman" panose="02020603050405020304" pitchFamily="18" charset="0"/>
              </a:rPr>
              <a:t>rchestration et Mise à l’</a:t>
            </a:r>
            <a:r>
              <a:rPr lang="fr-FR" dirty="0"/>
              <a:t> </a:t>
            </a:r>
            <a:r>
              <a:rPr lang="fr-FR" dirty="0" smtClean="0"/>
              <a:t>É</a:t>
            </a:r>
            <a:r>
              <a:rPr lang="fr-FR" b="1" dirty="0" smtClean="0">
                <a:solidFill>
                  <a:prstClr val="white"/>
                </a:solidFill>
                <a:latin typeface="Times New Roman" panose="02020603050405020304" pitchFamily="18" charset="0"/>
                <a:cs typeface="Times New Roman" panose="02020603050405020304" pitchFamily="18" charset="0"/>
              </a:rPr>
              <a:t>chelle des Conteneurs</a:t>
            </a:r>
            <a:endParaRPr lang="fr-FR" b="1" dirty="0">
              <a:solidFill>
                <a:prstClr val="white"/>
              </a:solidFill>
              <a:latin typeface="Times New Roman" panose="02020603050405020304" pitchFamily="18" charset="0"/>
              <a:cs typeface="Times New Roman" panose="02020603050405020304" pitchFamily="18" charset="0"/>
            </a:endParaRPr>
          </a:p>
        </p:txBody>
      </p:sp>
      <p:grpSp>
        <p:nvGrpSpPr>
          <p:cNvPr id="100" name="Groupe 92"/>
          <p:cNvGrpSpPr/>
          <p:nvPr/>
        </p:nvGrpSpPr>
        <p:grpSpPr>
          <a:xfrm>
            <a:off x="196324" y="116632"/>
            <a:ext cx="398856" cy="336811"/>
            <a:chOff x="0" y="2399642"/>
            <a:chExt cx="398856" cy="336811"/>
          </a:xfrm>
        </p:grpSpPr>
        <p:sp>
          <p:nvSpPr>
            <p:cNvPr id="10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0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03"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91344" y="5882506"/>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316835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Contexte général du projet</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chemeClr val="bg1"/>
                  </a:solidFill>
                </a:rPr>
                <a:t>4</a:t>
              </a:r>
            </a:p>
          </p:txBody>
        </p:sp>
      </p:grpSp>
      <p:sp>
        <p:nvSpPr>
          <p:cNvPr id="4" name="ZoneTexte 3"/>
          <p:cNvSpPr txBox="1"/>
          <p:nvPr/>
        </p:nvSpPr>
        <p:spPr>
          <a:xfrm>
            <a:off x="7796526" y="1095725"/>
            <a:ext cx="4323050" cy="2585323"/>
          </a:xfrm>
          <a:prstGeom prst="rect">
            <a:avLst/>
          </a:prstGeom>
          <a:noFill/>
        </p:spPr>
        <p:txBody>
          <a:bodyPr wrap="square" rtlCol="0">
            <a:spAutoFit/>
          </a:bodyPr>
          <a:lstStyle/>
          <a:p>
            <a:r>
              <a:rPr lang="fr-FR" b="1" dirty="0" smtClean="0"/>
              <a:t>Orchestration:</a:t>
            </a:r>
          </a:p>
          <a:p>
            <a:r>
              <a:rPr lang="fr-FR" b="1" dirty="0" smtClean="0"/>
              <a:t> </a:t>
            </a:r>
          </a:p>
          <a:p>
            <a:pPr marL="285750" indent="-285750">
              <a:buFont typeface="Wingdings" panose="05000000000000000000" pitchFamily="2" charset="2"/>
              <a:buChar char="ü"/>
            </a:pPr>
            <a:r>
              <a:rPr lang="fr-FR" dirty="0" smtClean="0"/>
              <a:t>Automatiser </a:t>
            </a:r>
            <a:r>
              <a:rPr lang="fr-FR" dirty="0"/>
              <a:t>le déploiement et la </a:t>
            </a:r>
            <a:r>
              <a:rPr lang="fr-FR" dirty="0" smtClean="0"/>
              <a:t>configuration.</a:t>
            </a:r>
          </a:p>
          <a:p>
            <a:pPr marL="285750" indent="-285750">
              <a:buFont typeface="Wingdings" panose="05000000000000000000" pitchFamily="2" charset="2"/>
              <a:buChar char="ü"/>
            </a:pPr>
            <a:r>
              <a:rPr lang="fr-FR" dirty="0"/>
              <a:t>A</a:t>
            </a:r>
            <a:r>
              <a:rPr lang="fr-FR" dirty="0" smtClean="0"/>
              <a:t>utoréparation </a:t>
            </a:r>
            <a:r>
              <a:rPr lang="fr-FR" dirty="0"/>
              <a:t>et la tolérance aux </a:t>
            </a:r>
            <a:r>
              <a:rPr lang="fr-FR" dirty="0" smtClean="0"/>
              <a:t>pannes.</a:t>
            </a:r>
          </a:p>
          <a:p>
            <a:pPr marL="285750" indent="-285750">
              <a:buFont typeface="Wingdings" panose="05000000000000000000" pitchFamily="2" charset="2"/>
              <a:buChar char="ü"/>
            </a:pPr>
            <a:r>
              <a:rPr lang="fr-FR" dirty="0" smtClean="0"/>
              <a:t>Mise </a:t>
            </a:r>
            <a:r>
              <a:rPr lang="fr-FR" dirty="0"/>
              <a:t>à</a:t>
            </a:r>
            <a:r>
              <a:rPr lang="fr-FR" dirty="0" smtClean="0"/>
              <a:t> </a:t>
            </a:r>
            <a:r>
              <a:rPr lang="fr-FR" dirty="0"/>
              <a:t>l’échelle </a:t>
            </a:r>
            <a:r>
              <a:rPr lang="fr-FR" dirty="0" smtClean="0"/>
              <a:t>automatique.</a:t>
            </a:r>
          </a:p>
          <a:p>
            <a:pPr marL="285750" indent="-285750">
              <a:buFont typeface="Wingdings" panose="05000000000000000000" pitchFamily="2" charset="2"/>
              <a:buChar char="ü"/>
            </a:pPr>
            <a:endParaRPr lang="fr-FR" dirty="0" smtClean="0"/>
          </a:p>
          <a:p>
            <a:pPr marL="285750" indent="-285750">
              <a:buFont typeface="Wingdings" panose="05000000000000000000" pitchFamily="2" charset="2"/>
              <a:buChar char="ü"/>
            </a:pPr>
            <a:endParaRPr lang="fr-FR" dirty="0" smtClean="0"/>
          </a:p>
        </p:txBody>
      </p:sp>
      <p:pic>
        <p:nvPicPr>
          <p:cNvPr id="3" name="Image 2"/>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224136" y="960340"/>
            <a:ext cx="5015880" cy="1646787"/>
          </a:xfrm>
          <a:prstGeom prst="rect">
            <a:avLst/>
          </a:prstGeom>
        </p:spPr>
      </p:pic>
      <p:sp>
        <p:nvSpPr>
          <p:cNvPr id="7" name="Rectangle 6"/>
          <p:cNvSpPr/>
          <p:nvPr/>
        </p:nvSpPr>
        <p:spPr>
          <a:xfrm>
            <a:off x="2711624" y="2635583"/>
            <a:ext cx="1454244" cy="215444"/>
          </a:xfrm>
          <a:prstGeom prst="rect">
            <a:avLst/>
          </a:prstGeom>
        </p:spPr>
        <p:txBody>
          <a:bodyPr wrap="none">
            <a:spAutoFit/>
          </a:bodyPr>
          <a:lstStyle/>
          <a:p>
            <a:r>
              <a:rPr lang="fr-FR" sz="800" u="sng" dirty="0" smtClean="0">
                <a:solidFill>
                  <a:srgbClr val="1967D2"/>
                </a:solidFill>
                <a:latin typeface="Roboto"/>
                <a:hlinkClick r:id="rId6"/>
              </a:rPr>
              <a:t>Ref: https</a:t>
            </a:r>
            <a:r>
              <a:rPr lang="fr-FR" sz="800" u="sng" dirty="0">
                <a:solidFill>
                  <a:srgbClr val="1967D2"/>
                </a:solidFill>
                <a:latin typeface="Roboto"/>
                <a:hlinkClick r:id="rId6"/>
              </a:rPr>
              <a:t>://kubernetes.io/fr/</a:t>
            </a:r>
            <a:endParaRPr lang="fr-FR" sz="800" dirty="0"/>
          </a:p>
        </p:txBody>
      </p:sp>
      <p:sp>
        <p:nvSpPr>
          <p:cNvPr id="37" name="ZoneTexte 36"/>
          <p:cNvSpPr txBox="1"/>
          <p:nvPr/>
        </p:nvSpPr>
        <p:spPr>
          <a:xfrm>
            <a:off x="7815762" y="3435492"/>
            <a:ext cx="4323050" cy="3416320"/>
          </a:xfrm>
          <a:prstGeom prst="rect">
            <a:avLst/>
          </a:prstGeom>
          <a:noFill/>
        </p:spPr>
        <p:txBody>
          <a:bodyPr wrap="square" rtlCol="0">
            <a:spAutoFit/>
          </a:bodyPr>
          <a:lstStyle/>
          <a:p>
            <a:r>
              <a:rPr lang="fr-FR" b="1" dirty="0" smtClean="0"/>
              <a:t>Mise à l’échelle:</a:t>
            </a:r>
          </a:p>
          <a:p>
            <a:r>
              <a:rPr lang="fr-FR" b="1" dirty="0"/>
              <a:t> </a:t>
            </a:r>
          </a:p>
          <a:p>
            <a:pPr marL="285750" indent="-285750">
              <a:buFont typeface="Wingdings" panose="05000000000000000000" pitchFamily="2" charset="2"/>
              <a:buChar char="ü"/>
            </a:pPr>
            <a:r>
              <a:rPr lang="fr-FR" dirty="0"/>
              <a:t>R</a:t>
            </a:r>
            <a:r>
              <a:rPr lang="fr-FR" dirty="0" smtClean="0"/>
              <a:t>ajouter </a:t>
            </a:r>
            <a:r>
              <a:rPr lang="fr-FR" dirty="0"/>
              <a:t>des ressources (CPU, Mémoire) au même ensemble de </a:t>
            </a:r>
            <a:r>
              <a:rPr lang="fr-FR" dirty="0" smtClean="0"/>
              <a:t>conteneurs (Mise à l’échelle verticale).</a:t>
            </a:r>
          </a:p>
          <a:p>
            <a:pPr marL="285750" indent="-285750">
              <a:buFont typeface="Wingdings" panose="05000000000000000000" pitchFamily="2" charset="2"/>
              <a:buChar char="ü"/>
            </a:pPr>
            <a:r>
              <a:rPr lang="fr-FR" dirty="0" smtClean="0"/>
              <a:t>L’ajout </a:t>
            </a:r>
            <a:r>
              <a:rPr lang="fr-FR" dirty="0"/>
              <a:t>d’un ensemble de conteneurs à un déploiement existant </a:t>
            </a:r>
            <a:r>
              <a:rPr lang="fr-FR" dirty="0" smtClean="0"/>
              <a:t>(Mise à l’échelle horizontale).</a:t>
            </a:r>
          </a:p>
          <a:p>
            <a:pPr marL="285750" indent="-285750">
              <a:buFont typeface="Wingdings" panose="05000000000000000000" pitchFamily="2" charset="2"/>
              <a:buChar char="ü"/>
            </a:pPr>
            <a:endParaRPr lang="fr-FR" dirty="0" smtClean="0"/>
          </a:p>
          <a:p>
            <a:pPr marL="285750" indent="-285750">
              <a:buFont typeface="Wingdings" panose="05000000000000000000" pitchFamily="2" charset="2"/>
              <a:buChar char="ü"/>
            </a:pPr>
            <a:endParaRPr lang="fr-FR" b="1" dirty="0" smtClean="0"/>
          </a:p>
          <a:p>
            <a:pPr marL="285750" indent="-285750">
              <a:buFont typeface="Wingdings" panose="05000000000000000000" pitchFamily="2" charset="2"/>
              <a:buChar char="ü"/>
            </a:pPr>
            <a:endParaRPr lang="fr-FR" dirty="0" smtClean="0"/>
          </a:p>
          <a:p>
            <a:pPr marL="285750" indent="-285750">
              <a:buFont typeface="Wingdings" panose="05000000000000000000" pitchFamily="2" charset="2"/>
              <a:buChar char="ü"/>
            </a:pPr>
            <a:endParaRPr lang="fr-FR" dirty="0" smtClean="0"/>
          </a:p>
        </p:txBody>
      </p:sp>
      <p:pic>
        <p:nvPicPr>
          <p:cNvPr id="8" name="Image 7"/>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1197831" y="2879484"/>
            <a:ext cx="5164790" cy="2902413"/>
          </a:xfrm>
          <a:prstGeom prst="rect">
            <a:avLst/>
          </a:prstGeom>
        </p:spPr>
      </p:pic>
      <p:sp>
        <p:nvSpPr>
          <p:cNvPr id="9" name="Rectangle 8"/>
          <p:cNvSpPr/>
          <p:nvPr/>
        </p:nvSpPr>
        <p:spPr>
          <a:xfrm>
            <a:off x="1242824" y="5807461"/>
            <a:ext cx="1612816" cy="200055"/>
          </a:xfrm>
          <a:prstGeom prst="rect">
            <a:avLst/>
          </a:prstGeom>
        </p:spPr>
        <p:txBody>
          <a:bodyPr wrap="square">
            <a:spAutoFit/>
          </a:bodyPr>
          <a:lstStyle/>
          <a:p>
            <a:r>
              <a:rPr lang="fr-FR" sz="700" u="sng" dirty="0" smtClean="0">
                <a:solidFill>
                  <a:srgbClr val="1967D2"/>
                </a:solidFill>
                <a:latin typeface="Roboto"/>
                <a:hlinkClick r:id="rId8"/>
              </a:rPr>
              <a:t>Ref :https</a:t>
            </a:r>
            <a:r>
              <a:rPr lang="fr-FR" sz="700" u="sng" dirty="0">
                <a:solidFill>
                  <a:srgbClr val="1967D2"/>
                </a:solidFill>
                <a:latin typeface="Roboto"/>
                <a:hlinkClick r:id="rId8"/>
              </a:rPr>
              <a:t>://</a:t>
            </a:r>
            <a:r>
              <a:rPr lang="fr-FR" sz="700" u="sng" dirty="0" smtClean="0">
                <a:solidFill>
                  <a:srgbClr val="1967D2"/>
                </a:solidFill>
                <a:latin typeface="Roboto"/>
                <a:hlinkClick r:id="rId8"/>
              </a:rPr>
              <a:t>nopnithi.medium.com</a:t>
            </a:r>
            <a:endParaRPr lang="fr-FR" sz="700" dirty="0"/>
          </a:p>
        </p:txBody>
      </p:sp>
      <p:grpSp>
        <p:nvGrpSpPr>
          <p:cNvPr id="36" name="Groupe 35"/>
          <p:cNvGrpSpPr/>
          <p:nvPr/>
        </p:nvGrpSpPr>
        <p:grpSpPr>
          <a:xfrm>
            <a:off x="4092116" y="6421794"/>
            <a:ext cx="4536504" cy="306037"/>
            <a:chOff x="2783632" y="6422460"/>
            <a:chExt cx="4536504" cy="306037"/>
          </a:xfrm>
        </p:grpSpPr>
        <p:sp>
          <p:nvSpPr>
            <p:cNvPr id="38" name="Rectangle 37"/>
            <p:cNvSpPr/>
            <p:nvPr/>
          </p:nvSpPr>
          <p:spPr>
            <a:xfrm>
              <a:off x="2783632" y="6422460"/>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Contexte Général</a:t>
              </a:r>
              <a:endParaRPr lang="fr-FR" sz="1400" dirty="0"/>
            </a:p>
          </p:txBody>
        </p:sp>
        <p:sp>
          <p:nvSpPr>
            <p:cNvPr id="39" name="Rectangle 38"/>
            <p:cNvSpPr/>
            <p:nvPr/>
          </p:nvSpPr>
          <p:spPr>
            <a:xfrm>
              <a:off x="4295800" y="6423791"/>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Contribution</a:t>
              </a:r>
              <a:endParaRPr lang="fr-FR" sz="1400" dirty="0"/>
            </a:p>
          </p:txBody>
        </p:sp>
        <p:sp>
          <p:nvSpPr>
            <p:cNvPr id="40" name="Rectangle 39"/>
            <p:cNvSpPr/>
            <p:nvPr/>
          </p:nvSpPr>
          <p:spPr>
            <a:xfrm>
              <a:off x="5807968" y="6422460"/>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grpSp>
    </p:spTree>
    <p:custDataLst>
      <p:tags r:id="rId1"/>
    </p:custDataLst>
    <p:extLst>
      <p:ext uri="{BB962C8B-B14F-4D97-AF65-F5344CB8AC3E}">
        <p14:creationId xmlns="" xmlns:p14="http://schemas.microsoft.com/office/powerpoint/2010/main" val="3055875547"/>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647732" y="1052736"/>
            <a:ext cx="184731" cy="369332"/>
          </a:xfrm>
          <a:prstGeom prst="rect">
            <a:avLst/>
          </a:prstGeom>
          <a:noFill/>
        </p:spPr>
        <p:txBody>
          <a:bodyPr wrap="none" rtlCol="0">
            <a:spAutoFit/>
          </a:bodyPr>
          <a:lstStyle/>
          <a:p>
            <a:endParaRPr lang="fr-FR" dirty="0">
              <a:solidFill>
                <a:prstClr val="black"/>
              </a:solidFill>
            </a:endParaRPr>
          </a:p>
        </p:txBody>
      </p:sp>
      <p:sp>
        <p:nvSpPr>
          <p:cNvPr id="35" name="AutoShape 341"/>
          <p:cNvSpPr>
            <a:spLocks noChangeArrowheads="1"/>
          </p:cNvSpPr>
          <p:nvPr/>
        </p:nvSpPr>
        <p:spPr bwMode="gray">
          <a:xfrm>
            <a:off x="197984" y="548680"/>
            <a:ext cx="11082592" cy="360000"/>
          </a:xfrm>
          <a:prstGeom prst="roundRect">
            <a:avLst>
              <a:gd name="adj" fmla="val 500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r>
              <a:rPr lang="fr-FR" b="1" dirty="0" smtClean="0">
                <a:solidFill>
                  <a:prstClr val="white"/>
                </a:solidFill>
                <a:latin typeface="Times New Roman" panose="02020603050405020304" pitchFamily="18" charset="0"/>
                <a:cs typeface="Times New Roman" panose="02020603050405020304" pitchFamily="18" charset="0"/>
              </a:rPr>
              <a:t>Mise à l’</a:t>
            </a:r>
            <a:r>
              <a:rPr lang="fr-FR" dirty="0"/>
              <a:t> </a:t>
            </a:r>
            <a:r>
              <a:rPr lang="fr-FR" dirty="0" smtClean="0"/>
              <a:t>É</a:t>
            </a:r>
            <a:r>
              <a:rPr lang="fr-FR" b="1" dirty="0" smtClean="0">
                <a:solidFill>
                  <a:prstClr val="white"/>
                </a:solidFill>
                <a:latin typeface="Times New Roman" panose="02020603050405020304" pitchFamily="18" charset="0"/>
                <a:cs typeface="Times New Roman" panose="02020603050405020304" pitchFamily="18" charset="0"/>
              </a:rPr>
              <a:t>chelle Réactive et prédictive</a:t>
            </a:r>
            <a:endParaRPr lang="fr-FR" b="1" dirty="0">
              <a:solidFill>
                <a:prstClr val="white"/>
              </a:solidFill>
              <a:latin typeface="Times New Roman" panose="02020603050405020304" pitchFamily="18" charset="0"/>
              <a:cs typeface="Times New Roman" panose="02020603050405020304" pitchFamily="18" charset="0"/>
            </a:endParaRPr>
          </a:p>
        </p:txBody>
      </p:sp>
      <p:grpSp>
        <p:nvGrpSpPr>
          <p:cNvPr id="100" name="Groupe 92"/>
          <p:cNvGrpSpPr/>
          <p:nvPr/>
        </p:nvGrpSpPr>
        <p:grpSpPr>
          <a:xfrm>
            <a:off x="196324" y="116632"/>
            <a:ext cx="398856" cy="336811"/>
            <a:chOff x="0" y="2399642"/>
            <a:chExt cx="398856" cy="336811"/>
          </a:xfrm>
        </p:grpSpPr>
        <p:sp>
          <p:nvSpPr>
            <p:cNvPr id="101" name="AutoShape 8"/>
            <p:cNvSpPr>
              <a:spLocks noChangeArrowheads="1"/>
            </p:cNvSpPr>
            <p:nvPr/>
          </p:nvSpPr>
          <p:spPr bwMode="gray">
            <a:xfrm>
              <a:off x="3320" y="2405014"/>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02" name="AutoShape 9"/>
            <p:cNvSpPr>
              <a:spLocks noChangeArrowheads="1"/>
            </p:cNvSpPr>
            <p:nvPr/>
          </p:nvSpPr>
          <p:spPr bwMode="gray">
            <a:xfrm>
              <a:off x="0" y="2399642"/>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03" name="AutoShape 10"/>
            <p:cNvSpPr>
              <a:spLocks noChangeArrowheads="1"/>
            </p:cNvSpPr>
            <p:nvPr/>
          </p:nvSpPr>
          <p:spPr bwMode="gray">
            <a:xfrm>
              <a:off x="22981" y="2420888"/>
              <a:ext cx="347639" cy="291506"/>
            </a:xfrm>
            <a:prstGeom prst="hexagon">
              <a:avLst>
                <a:gd name="adj" fmla="val 28896"/>
                <a:gd name="vf" fmla="val 115470"/>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1</a:t>
              </a:r>
              <a:endParaRPr lang="fr-FR" sz="1100" dirty="0">
                <a:solidFill>
                  <a:prstClr val="black"/>
                </a:solidFill>
              </a:endParaRPr>
            </a:p>
          </p:txBody>
        </p:sp>
      </p:grpSp>
      <p:pic>
        <p:nvPicPr>
          <p:cNvPr id="71" name="Image 7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409674" y="163690"/>
            <a:ext cx="514688" cy="817038"/>
          </a:xfrm>
          <a:prstGeom prst="rect">
            <a:avLst/>
          </a:prstGeom>
        </p:spPr>
      </p:pic>
      <p:grpSp>
        <p:nvGrpSpPr>
          <p:cNvPr id="117" name="Groupe 116"/>
          <p:cNvGrpSpPr/>
          <p:nvPr/>
        </p:nvGrpSpPr>
        <p:grpSpPr>
          <a:xfrm>
            <a:off x="191344" y="5018410"/>
            <a:ext cx="398856" cy="336811"/>
            <a:chOff x="0" y="3352837"/>
            <a:chExt cx="398856" cy="336811"/>
          </a:xfrm>
        </p:grpSpPr>
        <p:sp>
          <p:nvSpPr>
            <p:cNvPr id="118"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19"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0"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prstClr val="white"/>
                  </a:solidFill>
                </a:rPr>
                <a:t>2</a:t>
              </a:r>
              <a:endParaRPr lang="en-US" sz="1100" b="1" dirty="0">
                <a:solidFill>
                  <a:prstClr val="white"/>
                </a:solidFill>
              </a:endParaRPr>
            </a:p>
          </p:txBody>
        </p:sp>
      </p:grpSp>
      <p:grpSp>
        <p:nvGrpSpPr>
          <p:cNvPr id="121" name="Groupe 120"/>
          <p:cNvGrpSpPr/>
          <p:nvPr/>
        </p:nvGrpSpPr>
        <p:grpSpPr>
          <a:xfrm>
            <a:off x="191344" y="5450458"/>
            <a:ext cx="398856" cy="336811"/>
            <a:chOff x="0" y="4432957"/>
            <a:chExt cx="398856" cy="336811"/>
          </a:xfrm>
        </p:grpSpPr>
        <p:sp>
          <p:nvSpPr>
            <p:cNvPr id="122" name="AutoShape 22"/>
            <p:cNvSpPr>
              <a:spLocks noChangeArrowheads="1"/>
            </p:cNvSpPr>
            <p:nvPr/>
          </p:nvSpPr>
          <p:spPr bwMode="gray">
            <a:xfrm>
              <a:off x="3320" y="443832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3" name="AutoShape 23"/>
            <p:cNvSpPr>
              <a:spLocks noChangeArrowheads="1"/>
            </p:cNvSpPr>
            <p:nvPr/>
          </p:nvSpPr>
          <p:spPr bwMode="gray">
            <a:xfrm>
              <a:off x="0" y="443295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4" name="AutoShape 24"/>
            <p:cNvSpPr>
              <a:spLocks noChangeArrowheads="1"/>
            </p:cNvSpPr>
            <p:nvPr/>
          </p:nvSpPr>
          <p:spPr bwMode="gray">
            <a:xfrm>
              <a:off x="22981" y="4454203"/>
              <a:ext cx="347639" cy="291506"/>
            </a:xfrm>
            <a:prstGeom prst="hexagon">
              <a:avLst>
                <a:gd name="adj" fmla="val 28896"/>
                <a:gd name="vf" fmla="val 115470"/>
              </a:avLst>
            </a:prstGeom>
            <a:solidFill>
              <a:schemeClr val="accent4">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dirty="0">
                  <a:solidFill>
                    <a:prstClr val="white"/>
                  </a:solidFill>
                </a:rPr>
                <a:t>3</a:t>
              </a:r>
            </a:p>
          </p:txBody>
        </p:sp>
      </p:grpSp>
      <p:grpSp>
        <p:nvGrpSpPr>
          <p:cNvPr id="125" name="Groupe 124"/>
          <p:cNvGrpSpPr/>
          <p:nvPr/>
        </p:nvGrpSpPr>
        <p:grpSpPr>
          <a:xfrm>
            <a:off x="191344" y="5882506"/>
            <a:ext cx="398856" cy="336811"/>
            <a:chOff x="0" y="5513077"/>
            <a:chExt cx="398856" cy="336811"/>
          </a:xfrm>
        </p:grpSpPr>
        <p:sp>
          <p:nvSpPr>
            <p:cNvPr id="127" name="AutoShape 22"/>
            <p:cNvSpPr>
              <a:spLocks noChangeArrowheads="1"/>
            </p:cNvSpPr>
            <p:nvPr/>
          </p:nvSpPr>
          <p:spPr bwMode="gray">
            <a:xfrm>
              <a:off x="3320" y="551844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29" name="AutoShape 23"/>
            <p:cNvSpPr>
              <a:spLocks noChangeArrowheads="1"/>
            </p:cNvSpPr>
            <p:nvPr/>
          </p:nvSpPr>
          <p:spPr bwMode="gray">
            <a:xfrm>
              <a:off x="0" y="551307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2" name="AutoShape 24"/>
            <p:cNvSpPr>
              <a:spLocks noChangeArrowheads="1"/>
            </p:cNvSpPr>
            <p:nvPr/>
          </p:nvSpPr>
          <p:spPr bwMode="gray">
            <a:xfrm>
              <a:off x="22981" y="5534323"/>
              <a:ext cx="347639" cy="291506"/>
            </a:xfrm>
            <a:prstGeom prst="hexagon">
              <a:avLst>
                <a:gd name="adj" fmla="val 28896"/>
                <a:gd name="vf" fmla="val 115470"/>
              </a:avLst>
            </a:prstGeom>
            <a:solidFill>
              <a:schemeClr val="tx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400" b="1" dirty="0">
                  <a:solidFill>
                    <a:prstClr val="white"/>
                  </a:solidFill>
                </a:rPr>
                <a:t>4</a:t>
              </a:r>
              <a:endParaRPr lang="fr-FR" sz="1100" b="1" dirty="0">
                <a:solidFill>
                  <a:prstClr val="white"/>
                </a:solidFill>
              </a:endParaRPr>
            </a:p>
          </p:txBody>
        </p:sp>
      </p:grpSp>
      <p:grpSp>
        <p:nvGrpSpPr>
          <p:cNvPr id="133" name="Groupe 132"/>
          <p:cNvGrpSpPr/>
          <p:nvPr/>
        </p:nvGrpSpPr>
        <p:grpSpPr>
          <a:xfrm>
            <a:off x="194664" y="6310399"/>
            <a:ext cx="398856" cy="336811"/>
            <a:chOff x="0" y="6521189"/>
            <a:chExt cx="398856" cy="336811"/>
          </a:xfrm>
        </p:grpSpPr>
        <p:sp>
          <p:nvSpPr>
            <p:cNvPr id="134" name="AutoShape 22"/>
            <p:cNvSpPr>
              <a:spLocks noChangeArrowheads="1"/>
            </p:cNvSpPr>
            <p:nvPr/>
          </p:nvSpPr>
          <p:spPr bwMode="gray">
            <a:xfrm>
              <a:off x="3320" y="6526561"/>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5" name="AutoShape 23"/>
            <p:cNvSpPr>
              <a:spLocks noChangeArrowheads="1"/>
            </p:cNvSpPr>
            <p:nvPr/>
          </p:nvSpPr>
          <p:spPr bwMode="gray">
            <a:xfrm>
              <a:off x="0" y="6521189"/>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136" name="AutoShape 24"/>
            <p:cNvSpPr>
              <a:spLocks noChangeArrowheads="1"/>
            </p:cNvSpPr>
            <p:nvPr/>
          </p:nvSpPr>
          <p:spPr bwMode="gray">
            <a:xfrm>
              <a:off x="22981" y="6542435"/>
              <a:ext cx="347639" cy="291506"/>
            </a:xfrm>
            <a:prstGeom prst="hexagon">
              <a:avLst>
                <a:gd name="adj" fmla="val 28896"/>
                <a:gd name="vf" fmla="val 115470"/>
              </a:avLst>
            </a:prstGeom>
            <a:solidFill>
              <a:schemeClr val="tx2">
                <a:lumMod val="5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fr-FR" sz="1200" b="1" dirty="0">
                  <a:solidFill>
                    <a:prstClr val="white"/>
                  </a:solidFill>
                </a:rPr>
                <a:t>5</a:t>
              </a:r>
              <a:endParaRPr lang="fr-FR" sz="1100" b="1" dirty="0">
                <a:solidFill>
                  <a:prstClr val="white"/>
                </a:solidFill>
              </a:endParaRPr>
            </a:p>
          </p:txBody>
        </p:sp>
      </p:grpSp>
      <p:sp>
        <p:nvSpPr>
          <p:cNvPr id="137" name="Text Box 15"/>
          <p:cNvSpPr txBox="1">
            <a:spLocks noChangeArrowheads="1"/>
          </p:cNvSpPr>
          <p:nvPr/>
        </p:nvSpPr>
        <p:spPr bwMode="auto">
          <a:xfrm>
            <a:off x="623392" y="86830"/>
            <a:ext cx="316835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sz="2000" b="1" dirty="0">
                <a:solidFill>
                  <a:schemeClr val="tx2">
                    <a:lumMod val="50000"/>
                  </a:schemeClr>
                </a:solidFill>
                <a:latin typeface="Times New Roman" panose="02020603050405020304" pitchFamily="18" charset="0"/>
                <a:cs typeface="Times New Roman" panose="02020603050405020304" pitchFamily="18" charset="0"/>
              </a:rPr>
              <a:t>Contexte général du projet</a:t>
            </a:r>
          </a:p>
        </p:txBody>
      </p:sp>
      <p:grpSp>
        <p:nvGrpSpPr>
          <p:cNvPr id="138" name="Groupe 137"/>
          <p:cNvGrpSpPr/>
          <p:nvPr/>
        </p:nvGrpSpPr>
        <p:grpSpPr>
          <a:xfrm>
            <a:off x="1224136" y="6309321"/>
            <a:ext cx="10967864" cy="530985"/>
            <a:chOff x="1224136" y="6309321"/>
            <a:chExt cx="10967864" cy="530985"/>
          </a:xfrm>
        </p:grpSpPr>
        <p:sp>
          <p:nvSpPr>
            <p:cNvPr id="139" name="Rectangle 138"/>
            <p:cNvSpPr/>
            <p:nvPr/>
          </p:nvSpPr>
          <p:spPr>
            <a:xfrm>
              <a:off x="1224136" y="6309321"/>
              <a:ext cx="10967864" cy="530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space réservé du numéro de diapositive 3"/>
            <p:cNvSpPr txBox="1">
              <a:spLocks/>
            </p:cNvSpPr>
            <p:nvPr/>
          </p:nvSpPr>
          <p:spPr>
            <a:xfrm>
              <a:off x="11496600" y="6424199"/>
              <a:ext cx="65692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chemeClr val="bg1"/>
                  </a:solidFill>
                </a:rPr>
                <a:t>5</a:t>
              </a:r>
            </a:p>
          </p:txBody>
        </p:sp>
      </p:grpSp>
      <p:sp>
        <p:nvSpPr>
          <p:cNvPr id="4" name="ZoneTexte 3"/>
          <p:cNvSpPr txBox="1"/>
          <p:nvPr/>
        </p:nvSpPr>
        <p:spPr>
          <a:xfrm>
            <a:off x="7868950" y="1844824"/>
            <a:ext cx="4323050" cy="1477328"/>
          </a:xfrm>
          <a:prstGeom prst="rect">
            <a:avLst/>
          </a:prstGeom>
          <a:noFill/>
        </p:spPr>
        <p:txBody>
          <a:bodyPr wrap="square" rtlCol="0">
            <a:spAutoFit/>
          </a:bodyPr>
          <a:lstStyle/>
          <a:p>
            <a:r>
              <a:rPr lang="fr-FR" b="1" dirty="0" smtClean="0"/>
              <a:t>Mise à l’échelle Réactive:</a:t>
            </a:r>
          </a:p>
          <a:p>
            <a:r>
              <a:rPr lang="fr-FR" b="1" dirty="0" smtClean="0"/>
              <a:t> </a:t>
            </a:r>
          </a:p>
          <a:p>
            <a:pPr marL="285750" indent="-285750">
              <a:buFont typeface="Wingdings" panose="05000000000000000000" pitchFamily="2" charset="2"/>
              <a:buChar char="ü"/>
            </a:pPr>
            <a:r>
              <a:rPr lang="fr-FR" dirty="0"/>
              <a:t>D</a:t>
            </a:r>
            <a:r>
              <a:rPr lang="fr-FR" dirty="0" smtClean="0"/>
              <a:t>ifficulté </a:t>
            </a:r>
            <a:r>
              <a:rPr lang="fr-FR" dirty="0"/>
              <a:t>de trouver des seuils optimaux</a:t>
            </a:r>
            <a:r>
              <a:rPr lang="fr-FR" dirty="0" smtClean="0"/>
              <a:t>.</a:t>
            </a:r>
          </a:p>
          <a:p>
            <a:pPr marL="285750" indent="-285750">
              <a:buFont typeface="Wingdings" panose="05000000000000000000" pitchFamily="2" charset="2"/>
              <a:buChar char="ü"/>
            </a:pPr>
            <a:r>
              <a:rPr lang="fr-FR" dirty="0" smtClean="0"/>
              <a:t>Délai de mise à l’échelle.</a:t>
            </a:r>
          </a:p>
          <a:p>
            <a:pPr marL="285750" indent="-285750">
              <a:buFont typeface="Wingdings" panose="05000000000000000000" pitchFamily="2" charset="2"/>
              <a:buChar char="ü"/>
            </a:pPr>
            <a:endParaRPr lang="fr-FR" dirty="0" smtClean="0"/>
          </a:p>
        </p:txBody>
      </p:sp>
      <p:cxnSp>
        <p:nvCxnSpPr>
          <p:cNvPr id="8" name="Connecteur droit avec flèche 7"/>
          <p:cNvCxnSpPr/>
          <p:nvPr/>
        </p:nvCxnSpPr>
        <p:spPr>
          <a:xfrm flipV="1">
            <a:off x="1415480" y="1844824"/>
            <a:ext cx="0" cy="237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V="1">
            <a:off x="1107569" y="4210743"/>
            <a:ext cx="5493008" cy="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orme libre 15"/>
          <p:cNvSpPr/>
          <p:nvPr/>
        </p:nvSpPr>
        <p:spPr>
          <a:xfrm>
            <a:off x="1411357" y="2263628"/>
            <a:ext cx="2216426" cy="1950563"/>
          </a:xfrm>
          <a:custGeom>
            <a:avLst/>
            <a:gdLst>
              <a:gd name="connsiteX0" fmla="*/ 0 w 2216426"/>
              <a:gd name="connsiteY0" fmla="*/ 1950563 h 1950563"/>
              <a:gd name="connsiteX1" fmla="*/ 318052 w 2216426"/>
              <a:gd name="connsiteY1" fmla="*/ 1354215 h 1950563"/>
              <a:gd name="connsiteX2" fmla="*/ 566530 w 2216426"/>
              <a:gd name="connsiteY2" fmla="*/ 1523181 h 1950563"/>
              <a:gd name="connsiteX3" fmla="*/ 795130 w 2216426"/>
              <a:gd name="connsiteY3" fmla="*/ 668415 h 1950563"/>
              <a:gd name="connsiteX4" fmla="*/ 954156 w 2216426"/>
              <a:gd name="connsiteY4" fmla="*/ 946711 h 1950563"/>
              <a:gd name="connsiteX5" fmla="*/ 1470991 w 2216426"/>
              <a:gd name="connsiteY5" fmla="*/ 479572 h 1950563"/>
              <a:gd name="connsiteX6" fmla="*/ 1709530 w 2216426"/>
              <a:gd name="connsiteY6" fmla="*/ 747929 h 1950563"/>
              <a:gd name="connsiteX7" fmla="*/ 2047460 w 2216426"/>
              <a:gd name="connsiteY7" fmla="*/ 2494 h 1950563"/>
              <a:gd name="connsiteX8" fmla="*/ 2216426 w 2216426"/>
              <a:gd name="connsiteY8" fmla="*/ 509389 h 1950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6426" h="1950563">
                <a:moveTo>
                  <a:pt x="0" y="1950563"/>
                </a:moveTo>
                <a:cubicBezTo>
                  <a:pt x="111815" y="1688004"/>
                  <a:pt x="223630" y="1425445"/>
                  <a:pt x="318052" y="1354215"/>
                </a:cubicBezTo>
                <a:cubicBezTo>
                  <a:pt x="412474" y="1282985"/>
                  <a:pt x="487017" y="1637481"/>
                  <a:pt x="566530" y="1523181"/>
                </a:cubicBezTo>
                <a:cubicBezTo>
                  <a:pt x="646043" y="1408881"/>
                  <a:pt x="730526" y="764493"/>
                  <a:pt x="795130" y="668415"/>
                </a:cubicBezTo>
                <a:cubicBezTo>
                  <a:pt x="859734" y="572337"/>
                  <a:pt x="841513" y="978185"/>
                  <a:pt x="954156" y="946711"/>
                </a:cubicBezTo>
                <a:cubicBezTo>
                  <a:pt x="1066800" y="915237"/>
                  <a:pt x="1345095" y="512702"/>
                  <a:pt x="1470991" y="479572"/>
                </a:cubicBezTo>
                <a:cubicBezTo>
                  <a:pt x="1596887" y="446442"/>
                  <a:pt x="1613452" y="827442"/>
                  <a:pt x="1709530" y="747929"/>
                </a:cubicBezTo>
                <a:cubicBezTo>
                  <a:pt x="1805608" y="668416"/>
                  <a:pt x="1962977" y="42251"/>
                  <a:pt x="2047460" y="2494"/>
                </a:cubicBezTo>
                <a:cubicBezTo>
                  <a:pt x="2131943" y="-37263"/>
                  <a:pt x="2160104" y="409998"/>
                  <a:pt x="2216426" y="50938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orme libre 17"/>
          <p:cNvSpPr/>
          <p:nvPr/>
        </p:nvSpPr>
        <p:spPr>
          <a:xfrm>
            <a:off x="3607904" y="2607037"/>
            <a:ext cx="2365513" cy="1252127"/>
          </a:xfrm>
          <a:custGeom>
            <a:avLst/>
            <a:gdLst>
              <a:gd name="connsiteX0" fmla="*/ 0 w 2365513"/>
              <a:gd name="connsiteY0" fmla="*/ 156041 h 1169833"/>
              <a:gd name="connsiteX1" fmla="*/ 298174 w 2365513"/>
              <a:gd name="connsiteY1" fmla="*/ 6954 h 1169833"/>
              <a:gd name="connsiteX2" fmla="*/ 427383 w 2365513"/>
              <a:gd name="connsiteY2" fmla="*/ 354824 h 1169833"/>
              <a:gd name="connsiteX3" fmla="*/ 636105 w 2365513"/>
              <a:gd name="connsiteY3" fmla="*/ 146102 h 1169833"/>
              <a:gd name="connsiteX4" fmla="*/ 824948 w 2365513"/>
              <a:gd name="connsiteY4" fmla="*/ 454215 h 1169833"/>
              <a:gd name="connsiteX5" fmla="*/ 924339 w 2365513"/>
              <a:gd name="connsiteY5" fmla="*/ 275311 h 1169833"/>
              <a:gd name="connsiteX6" fmla="*/ 1133061 w 2365513"/>
              <a:gd name="connsiteY6" fmla="*/ 652998 h 1169833"/>
              <a:gd name="connsiteX7" fmla="*/ 1182757 w 2365513"/>
              <a:gd name="connsiteY7" fmla="*/ 424398 h 1169833"/>
              <a:gd name="connsiteX8" fmla="*/ 1371600 w 2365513"/>
              <a:gd name="connsiteY8" fmla="*/ 782206 h 1169833"/>
              <a:gd name="connsiteX9" fmla="*/ 1500809 w 2365513"/>
              <a:gd name="connsiteY9" fmla="*/ 424398 h 1169833"/>
              <a:gd name="connsiteX10" fmla="*/ 1620079 w 2365513"/>
              <a:gd name="connsiteY10" fmla="*/ 1060502 h 1169833"/>
              <a:gd name="connsiteX11" fmla="*/ 1739348 w 2365513"/>
              <a:gd name="connsiteY11" fmla="*/ 732511 h 1169833"/>
              <a:gd name="connsiteX12" fmla="*/ 2057400 w 2365513"/>
              <a:gd name="connsiteY12" fmla="*/ 921354 h 1169833"/>
              <a:gd name="connsiteX13" fmla="*/ 2146853 w 2365513"/>
              <a:gd name="connsiteY13" fmla="*/ 772267 h 1169833"/>
              <a:gd name="connsiteX14" fmla="*/ 2365513 w 2365513"/>
              <a:gd name="connsiteY14" fmla="*/ 1169833 h 116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65513" h="1169833">
                <a:moveTo>
                  <a:pt x="0" y="156041"/>
                </a:moveTo>
                <a:cubicBezTo>
                  <a:pt x="113472" y="64932"/>
                  <a:pt x="226944" y="-26177"/>
                  <a:pt x="298174" y="6954"/>
                </a:cubicBezTo>
                <a:cubicBezTo>
                  <a:pt x="369405" y="40084"/>
                  <a:pt x="371061" y="331633"/>
                  <a:pt x="427383" y="354824"/>
                </a:cubicBezTo>
                <a:cubicBezTo>
                  <a:pt x="483705" y="378015"/>
                  <a:pt x="569844" y="129537"/>
                  <a:pt x="636105" y="146102"/>
                </a:cubicBezTo>
                <a:cubicBezTo>
                  <a:pt x="702366" y="162667"/>
                  <a:pt x="776909" y="432680"/>
                  <a:pt x="824948" y="454215"/>
                </a:cubicBezTo>
                <a:cubicBezTo>
                  <a:pt x="872987" y="475750"/>
                  <a:pt x="872987" y="242181"/>
                  <a:pt x="924339" y="275311"/>
                </a:cubicBezTo>
                <a:cubicBezTo>
                  <a:pt x="975691" y="308441"/>
                  <a:pt x="1089991" y="628150"/>
                  <a:pt x="1133061" y="652998"/>
                </a:cubicBezTo>
                <a:cubicBezTo>
                  <a:pt x="1176131" y="677846"/>
                  <a:pt x="1143001" y="402863"/>
                  <a:pt x="1182757" y="424398"/>
                </a:cubicBezTo>
                <a:cubicBezTo>
                  <a:pt x="1222513" y="445933"/>
                  <a:pt x="1318591" y="782206"/>
                  <a:pt x="1371600" y="782206"/>
                </a:cubicBezTo>
                <a:cubicBezTo>
                  <a:pt x="1424609" y="782206"/>
                  <a:pt x="1459396" y="378015"/>
                  <a:pt x="1500809" y="424398"/>
                </a:cubicBezTo>
                <a:cubicBezTo>
                  <a:pt x="1542222" y="470781"/>
                  <a:pt x="1580323" y="1009150"/>
                  <a:pt x="1620079" y="1060502"/>
                </a:cubicBezTo>
                <a:cubicBezTo>
                  <a:pt x="1659835" y="1111854"/>
                  <a:pt x="1666461" y="755702"/>
                  <a:pt x="1739348" y="732511"/>
                </a:cubicBezTo>
                <a:cubicBezTo>
                  <a:pt x="1812235" y="709320"/>
                  <a:pt x="1989483" y="914728"/>
                  <a:pt x="2057400" y="921354"/>
                </a:cubicBezTo>
                <a:cubicBezTo>
                  <a:pt x="2125317" y="927980"/>
                  <a:pt x="2095501" y="730854"/>
                  <a:pt x="2146853" y="772267"/>
                </a:cubicBezTo>
                <a:cubicBezTo>
                  <a:pt x="2198205" y="813680"/>
                  <a:pt x="2281859" y="991756"/>
                  <a:pt x="2365513" y="116983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 name="Connecteur droit 19"/>
          <p:cNvCxnSpPr/>
          <p:nvPr/>
        </p:nvCxnSpPr>
        <p:spPr>
          <a:xfrm flipH="1">
            <a:off x="3605034" y="1772816"/>
            <a:ext cx="42694" cy="2532044"/>
          </a:xfrm>
          <a:prstGeom prst="line">
            <a:avLst/>
          </a:prstGeom>
          <a:ln w="25400">
            <a:solidFill>
              <a:srgbClr val="953735"/>
            </a:solidFill>
            <a:prstDash val="sysDot"/>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rot="16200000" flipH="1">
            <a:off x="-690062" y="2481035"/>
            <a:ext cx="3225930" cy="369332"/>
          </a:xfrm>
          <a:prstGeom prst="rect">
            <a:avLst/>
          </a:prstGeom>
          <a:noFill/>
        </p:spPr>
        <p:txBody>
          <a:bodyPr wrap="square" rtlCol="0">
            <a:spAutoFit/>
          </a:bodyPr>
          <a:lstStyle/>
          <a:p>
            <a:r>
              <a:rPr lang="fr-FR" dirty="0" smtClean="0"/>
              <a:t>Consommation des Ressources</a:t>
            </a:r>
            <a:endParaRPr lang="fr-FR" dirty="0"/>
          </a:p>
        </p:txBody>
      </p:sp>
      <p:sp>
        <p:nvSpPr>
          <p:cNvPr id="56" name="ZoneTexte 55"/>
          <p:cNvSpPr txBox="1"/>
          <p:nvPr/>
        </p:nvSpPr>
        <p:spPr>
          <a:xfrm flipH="1">
            <a:off x="5737737" y="4203335"/>
            <a:ext cx="1046744" cy="369332"/>
          </a:xfrm>
          <a:prstGeom prst="rect">
            <a:avLst/>
          </a:prstGeom>
          <a:noFill/>
        </p:spPr>
        <p:txBody>
          <a:bodyPr wrap="square" rtlCol="0">
            <a:spAutoFit/>
          </a:bodyPr>
          <a:lstStyle/>
          <a:p>
            <a:r>
              <a:rPr lang="fr-FR" dirty="0" smtClean="0"/>
              <a:t>Période</a:t>
            </a:r>
            <a:endParaRPr lang="fr-FR" dirty="0"/>
          </a:p>
        </p:txBody>
      </p:sp>
      <p:sp>
        <p:nvSpPr>
          <p:cNvPr id="57" name="ZoneTexte 56"/>
          <p:cNvSpPr txBox="1"/>
          <p:nvPr/>
        </p:nvSpPr>
        <p:spPr>
          <a:xfrm flipH="1">
            <a:off x="1181647" y="1042601"/>
            <a:ext cx="1949475" cy="553998"/>
          </a:xfrm>
          <a:prstGeom prst="rect">
            <a:avLst/>
          </a:prstGeom>
          <a:ln>
            <a:noFill/>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fr-FR" sz="1500" dirty="0" smtClean="0"/>
              <a:t>Seuil de Mise à </a:t>
            </a:r>
          </a:p>
          <a:p>
            <a:pPr algn="ctr"/>
            <a:r>
              <a:rPr lang="fr-FR" sz="1500" dirty="0" smtClean="0"/>
              <a:t>l’Échelle Prédictive</a:t>
            </a:r>
            <a:endParaRPr lang="fr-FR" sz="1500" dirty="0"/>
          </a:p>
        </p:txBody>
      </p:sp>
      <p:cxnSp>
        <p:nvCxnSpPr>
          <p:cNvPr id="27" name="Connecteur droit avec flèche 26"/>
          <p:cNvCxnSpPr>
            <a:stCxn id="57" idx="2"/>
          </p:cNvCxnSpPr>
          <p:nvPr/>
        </p:nvCxnSpPr>
        <p:spPr>
          <a:xfrm flipH="1">
            <a:off x="1450264" y="1596599"/>
            <a:ext cx="706120" cy="55971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ZoneTexte 67"/>
          <p:cNvSpPr txBox="1"/>
          <p:nvPr/>
        </p:nvSpPr>
        <p:spPr>
          <a:xfrm flipH="1">
            <a:off x="3338968" y="931747"/>
            <a:ext cx="3463765" cy="553998"/>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1500" dirty="0" smtClean="0"/>
              <a:t>Consommation prédite jusqu’à l’instant du déclanchement de </a:t>
            </a:r>
            <a:r>
              <a:rPr lang="fr-FR" sz="1500" dirty="0"/>
              <a:t>mise à l’échelle</a:t>
            </a:r>
          </a:p>
        </p:txBody>
      </p:sp>
      <p:cxnSp>
        <p:nvCxnSpPr>
          <p:cNvPr id="69" name="Connecteur droit avec flèche 68"/>
          <p:cNvCxnSpPr>
            <a:endCxn id="26" idx="14"/>
          </p:cNvCxnSpPr>
          <p:nvPr/>
        </p:nvCxnSpPr>
        <p:spPr>
          <a:xfrm>
            <a:off x="4058094" y="1531245"/>
            <a:ext cx="9009" cy="49852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ZoneTexte 71"/>
          <p:cNvSpPr txBox="1"/>
          <p:nvPr/>
        </p:nvSpPr>
        <p:spPr>
          <a:xfrm flipH="1">
            <a:off x="5252251" y="2307056"/>
            <a:ext cx="1996075" cy="553998"/>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FR" sz="1500" b="1" dirty="0" smtClean="0"/>
              <a:t>Consommation après </a:t>
            </a:r>
          </a:p>
          <a:p>
            <a:pPr algn="ctr"/>
            <a:r>
              <a:rPr lang="fr-FR" sz="1500" b="1" dirty="0" smtClean="0"/>
              <a:t>mise à l’échelle</a:t>
            </a:r>
            <a:endParaRPr lang="fr-FR" sz="1500" b="1" dirty="0"/>
          </a:p>
        </p:txBody>
      </p:sp>
      <p:cxnSp>
        <p:nvCxnSpPr>
          <p:cNvPr id="73" name="Connecteur droit avec flèche 72"/>
          <p:cNvCxnSpPr>
            <a:stCxn id="72" idx="3"/>
            <a:endCxn id="18" idx="7"/>
          </p:cNvCxnSpPr>
          <p:nvPr/>
        </p:nvCxnSpPr>
        <p:spPr>
          <a:xfrm flipH="1">
            <a:off x="4790661" y="2584055"/>
            <a:ext cx="461590" cy="47723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5" name="ZoneTexte 74"/>
          <p:cNvSpPr txBox="1"/>
          <p:nvPr/>
        </p:nvSpPr>
        <p:spPr>
          <a:xfrm flipH="1">
            <a:off x="1273528" y="4295181"/>
            <a:ext cx="1443390" cy="738664"/>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fr-FR" sz="1400" b="1" dirty="0" smtClean="0">
                <a:solidFill>
                  <a:schemeClr val="tx1"/>
                </a:solidFill>
              </a:rPr>
              <a:t>Consommation avant</a:t>
            </a:r>
            <a:r>
              <a:rPr lang="fr-FR" sz="1400" b="1" dirty="0">
                <a:solidFill>
                  <a:schemeClr val="tx1"/>
                </a:solidFill>
              </a:rPr>
              <a:t> </a:t>
            </a:r>
            <a:r>
              <a:rPr lang="fr-FR" sz="1400" b="1" dirty="0" smtClean="0">
                <a:solidFill>
                  <a:schemeClr val="tx1"/>
                </a:solidFill>
              </a:rPr>
              <a:t>mise à l’échelle</a:t>
            </a:r>
            <a:endParaRPr lang="fr-FR" sz="1400" b="1" dirty="0">
              <a:solidFill>
                <a:schemeClr val="tx1"/>
              </a:solidFill>
            </a:endParaRPr>
          </a:p>
        </p:txBody>
      </p:sp>
      <p:cxnSp>
        <p:nvCxnSpPr>
          <p:cNvPr id="76" name="Connecteur droit avec flèche 75"/>
          <p:cNvCxnSpPr>
            <a:endCxn id="16" idx="2"/>
          </p:cNvCxnSpPr>
          <p:nvPr/>
        </p:nvCxnSpPr>
        <p:spPr>
          <a:xfrm flipV="1">
            <a:off x="1977307" y="3786809"/>
            <a:ext cx="580" cy="48186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1" name="ZoneTexte 80"/>
          <p:cNvSpPr txBox="1"/>
          <p:nvPr/>
        </p:nvSpPr>
        <p:spPr>
          <a:xfrm>
            <a:off x="7867111" y="3322152"/>
            <a:ext cx="4323050" cy="1477328"/>
          </a:xfrm>
          <a:prstGeom prst="rect">
            <a:avLst/>
          </a:prstGeom>
          <a:noFill/>
        </p:spPr>
        <p:txBody>
          <a:bodyPr wrap="square" rtlCol="0">
            <a:spAutoFit/>
          </a:bodyPr>
          <a:lstStyle/>
          <a:p>
            <a:r>
              <a:rPr lang="fr-FR" b="1" dirty="0" smtClean="0"/>
              <a:t>Mise à l’échelle Prédictive:</a:t>
            </a:r>
          </a:p>
          <a:p>
            <a:r>
              <a:rPr lang="fr-FR" b="1" dirty="0" smtClean="0"/>
              <a:t> </a:t>
            </a:r>
          </a:p>
          <a:p>
            <a:pPr marL="285750" indent="-285750">
              <a:buFont typeface="Wingdings" panose="05000000000000000000" pitchFamily="2" charset="2"/>
              <a:buChar char="ü"/>
            </a:pPr>
            <a:r>
              <a:rPr lang="fr-FR" dirty="0" smtClean="0"/>
              <a:t>Ajout des ressources avant plusieurs intervalles </a:t>
            </a:r>
            <a:r>
              <a:rPr lang="fr-FR" dirty="0"/>
              <a:t>de temps .</a:t>
            </a:r>
            <a:endParaRPr lang="fr-FR" dirty="0" smtClean="0"/>
          </a:p>
          <a:p>
            <a:pPr marL="285750" indent="-285750">
              <a:buFont typeface="Wingdings" panose="05000000000000000000" pitchFamily="2" charset="2"/>
              <a:buChar char="ü"/>
            </a:pPr>
            <a:r>
              <a:rPr lang="fr-FR" dirty="0" smtClean="0"/>
              <a:t>Évite le retard dans la mise à l’échelle.</a:t>
            </a:r>
          </a:p>
        </p:txBody>
      </p:sp>
      <p:cxnSp>
        <p:nvCxnSpPr>
          <p:cNvPr id="49" name="Connecteur droit avec flèche 48"/>
          <p:cNvCxnSpPr/>
          <p:nvPr/>
        </p:nvCxnSpPr>
        <p:spPr>
          <a:xfrm>
            <a:off x="1411357" y="2211726"/>
            <a:ext cx="4752528" cy="0"/>
          </a:xfrm>
          <a:prstGeom prst="straightConnector1">
            <a:avLst/>
          </a:prstGeom>
          <a:ln>
            <a:tailEnd type="non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 xmlns:a14="http://schemas.microsoft.com/office/drawing/2010/main" Requires="a14">
          <p:sp>
            <p:nvSpPr>
              <p:cNvPr id="6" name="ZoneTexte 5"/>
              <p:cNvSpPr txBox="1"/>
              <p:nvPr/>
            </p:nvSpPr>
            <p:spPr>
              <a:xfrm>
                <a:off x="1180991" y="2073226"/>
                <a:ext cx="180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𝛾</m:t>
                      </m:r>
                    </m:oMath>
                  </m:oMathPara>
                </a14:m>
                <a:endParaRPr lang="fr-FR" dirty="0"/>
              </a:p>
            </p:txBody>
          </p:sp>
        </mc:Choice>
        <mc:Fallback>
          <p:sp>
            <p:nvSpPr>
              <p:cNvPr id="6" name="ZoneTexte 5"/>
              <p:cNvSpPr txBox="1">
                <a:spLocks noRot="1" noChangeAspect="1" noMove="1" noResize="1" noEditPoints="1" noAdjustHandles="1" noChangeArrowheads="1" noChangeShapeType="1" noTextEdit="1"/>
              </p:cNvSpPr>
              <p:nvPr/>
            </p:nvSpPr>
            <p:spPr>
              <a:xfrm>
                <a:off x="1180991" y="2073226"/>
                <a:ext cx="180947" cy="276999"/>
              </a:xfrm>
              <a:prstGeom prst="rect">
                <a:avLst/>
              </a:prstGeom>
              <a:blipFill>
                <a:blip r:embed="rId5"/>
                <a:stretch>
                  <a:fillRect l="-34483" r="-27586" b="-21739"/>
                </a:stretch>
              </a:blipFill>
            </p:spPr>
            <p:txBody>
              <a:bodyPr/>
              <a:lstStyle/>
              <a:p>
                <a:r>
                  <a:rPr lang="fr-FR">
                    <a:noFill/>
                  </a:rPr>
                  <a:t> </a:t>
                </a:r>
              </a:p>
            </p:txBody>
          </p:sp>
        </mc:Fallback>
      </mc:AlternateContent>
      <p:cxnSp>
        <p:nvCxnSpPr>
          <p:cNvPr id="10" name="Connecteur droit avec flèche 9"/>
          <p:cNvCxnSpPr/>
          <p:nvPr/>
        </p:nvCxnSpPr>
        <p:spPr>
          <a:xfrm flipH="1">
            <a:off x="2979635" y="4214191"/>
            <a:ext cx="646747" cy="4667"/>
          </a:xfrm>
          <a:prstGeom prst="straightConnector1">
            <a:avLst/>
          </a:prstGeom>
          <a:ln w="127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0" name="Connecteur droit avec flèche 59"/>
          <p:cNvCxnSpPr/>
          <p:nvPr/>
        </p:nvCxnSpPr>
        <p:spPr>
          <a:xfrm flipH="1">
            <a:off x="3610552" y="4206075"/>
            <a:ext cx="646747" cy="4667"/>
          </a:xfrm>
          <a:prstGeom prst="straightConnector1">
            <a:avLst/>
          </a:prstGeom>
          <a:ln w="127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2" name="ZoneTexte 61"/>
          <p:cNvSpPr txBox="1"/>
          <p:nvPr/>
        </p:nvSpPr>
        <p:spPr>
          <a:xfrm flipH="1">
            <a:off x="1278233" y="5174269"/>
            <a:ext cx="3254722" cy="1015663"/>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1500" dirty="0" smtClean="0"/>
              <a:t>La courbe verte dans ce intervalle représente</a:t>
            </a:r>
            <a:r>
              <a:rPr lang="fr-FR" sz="1500" dirty="0"/>
              <a:t> </a:t>
            </a:r>
            <a:r>
              <a:rPr lang="fr-FR" sz="1500" dirty="0" smtClean="0"/>
              <a:t>une séquence </a:t>
            </a:r>
            <a:r>
              <a:rPr lang="fr-FR" sz="1500" b="1" dirty="0" smtClean="0">
                <a:solidFill>
                  <a:srgbClr val="00B050"/>
                </a:solidFill>
              </a:rPr>
              <a:t>(P)</a:t>
            </a:r>
            <a:r>
              <a:rPr lang="fr-FR" sz="1500" dirty="0" smtClean="0"/>
              <a:t> de consommation  des ressources utilisée pour prédire une autre séquence </a:t>
            </a:r>
            <a:r>
              <a:rPr lang="fr-FR" sz="1500" b="1" dirty="0" smtClean="0">
                <a:solidFill>
                  <a:srgbClr val="00B0F0"/>
                </a:solidFill>
              </a:rPr>
              <a:t>(S)</a:t>
            </a:r>
            <a:endParaRPr lang="fr-FR" sz="1500" b="1" dirty="0">
              <a:solidFill>
                <a:srgbClr val="00B0F0"/>
              </a:solidFill>
            </a:endParaRPr>
          </a:p>
        </p:txBody>
      </p:sp>
      <p:sp>
        <p:nvSpPr>
          <p:cNvPr id="67" name="ZoneTexte 66"/>
          <p:cNvSpPr txBox="1"/>
          <p:nvPr/>
        </p:nvSpPr>
        <p:spPr>
          <a:xfrm flipH="1">
            <a:off x="2831273" y="4231928"/>
            <a:ext cx="1547521" cy="307777"/>
          </a:xfrm>
          <a:prstGeom prst="rect">
            <a:avLst/>
          </a:prstGeom>
          <a:noFill/>
        </p:spPr>
        <p:txBody>
          <a:bodyPr wrap="square" rtlCol="0">
            <a:spAutoFit/>
          </a:bodyPr>
          <a:lstStyle/>
          <a:p>
            <a:pPr algn="ctr"/>
            <a:r>
              <a:rPr lang="fr-FR" sz="1400" b="1" dirty="0" smtClean="0">
                <a:solidFill>
                  <a:srgbClr val="FF0000"/>
                </a:solidFill>
              </a:rPr>
              <a:t>T</a:t>
            </a:r>
            <a:endParaRPr lang="fr-FR" sz="1400" b="1" dirty="0">
              <a:solidFill>
                <a:srgbClr val="FF0000"/>
              </a:solidFill>
            </a:endParaRPr>
          </a:p>
        </p:txBody>
      </p:sp>
      <p:cxnSp>
        <p:nvCxnSpPr>
          <p:cNvPr id="70" name="Connecteur droit avec flèche 69"/>
          <p:cNvCxnSpPr/>
          <p:nvPr/>
        </p:nvCxnSpPr>
        <p:spPr>
          <a:xfrm flipV="1">
            <a:off x="3320575" y="4350421"/>
            <a:ext cx="2415" cy="82191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Forme libre 25"/>
          <p:cNvSpPr/>
          <p:nvPr/>
        </p:nvSpPr>
        <p:spPr>
          <a:xfrm>
            <a:off x="1396721" y="2027590"/>
            <a:ext cx="2890295" cy="2172621"/>
          </a:xfrm>
          <a:custGeom>
            <a:avLst/>
            <a:gdLst>
              <a:gd name="connsiteX0" fmla="*/ 0 w 2773345"/>
              <a:gd name="connsiteY0" fmla="*/ 2172621 h 2172621"/>
              <a:gd name="connsiteX1" fmla="*/ 200967 w 2773345"/>
              <a:gd name="connsiteY1" fmla="*/ 1509430 h 2172621"/>
              <a:gd name="connsiteX2" fmla="*/ 391886 w 2773345"/>
              <a:gd name="connsiteY2" fmla="*/ 1871170 h 2172621"/>
              <a:gd name="connsiteX3" fmla="*/ 592853 w 2773345"/>
              <a:gd name="connsiteY3" fmla="*/ 1107496 h 2172621"/>
              <a:gd name="connsiteX4" fmla="*/ 823965 w 2773345"/>
              <a:gd name="connsiteY4" fmla="*/ 1258221 h 2172621"/>
              <a:gd name="connsiteX5" fmla="*/ 984738 w 2773345"/>
              <a:gd name="connsiteY5" fmla="*/ 976867 h 2172621"/>
              <a:gd name="connsiteX6" fmla="*/ 1105319 w 2773345"/>
              <a:gd name="connsiteY6" fmla="*/ 1288366 h 2172621"/>
              <a:gd name="connsiteX7" fmla="*/ 1225899 w 2773345"/>
              <a:gd name="connsiteY7" fmla="*/ 625175 h 2172621"/>
              <a:gd name="connsiteX8" fmla="*/ 1477108 w 2773345"/>
              <a:gd name="connsiteY8" fmla="*/ 1087399 h 2172621"/>
              <a:gd name="connsiteX9" fmla="*/ 1748413 w 2773345"/>
              <a:gd name="connsiteY9" fmla="*/ 595030 h 2172621"/>
              <a:gd name="connsiteX10" fmla="*/ 2009670 w 2773345"/>
              <a:gd name="connsiteY10" fmla="*/ 685465 h 2172621"/>
              <a:gd name="connsiteX11" fmla="*/ 2100105 w 2773345"/>
              <a:gd name="connsiteY11" fmla="*/ 876384 h 2172621"/>
              <a:gd name="connsiteX12" fmla="*/ 2331217 w 2773345"/>
              <a:gd name="connsiteY12" fmla="*/ 363918 h 2172621"/>
              <a:gd name="connsiteX13" fmla="*/ 2401556 w 2773345"/>
              <a:gd name="connsiteY13" fmla="*/ 524691 h 2172621"/>
              <a:gd name="connsiteX14" fmla="*/ 2562330 w 2773345"/>
              <a:gd name="connsiteY14" fmla="*/ 2177 h 2172621"/>
              <a:gd name="connsiteX15" fmla="*/ 2592475 w 2773345"/>
              <a:gd name="connsiteY15" fmla="*/ 343821 h 2172621"/>
              <a:gd name="connsiteX16" fmla="*/ 2773345 w 2773345"/>
              <a:gd name="connsiteY16" fmla="*/ 484498 h 2172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73345" h="2172621">
                <a:moveTo>
                  <a:pt x="0" y="2172621"/>
                </a:moveTo>
                <a:cubicBezTo>
                  <a:pt x="67826" y="1866146"/>
                  <a:pt x="135653" y="1559672"/>
                  <a:pt x="200967" y="1509430"/>
                </a:cubicBezTo>
                <a:cubicBezTo>
                  <a:pt x="266281" y="1459188"/>
                  <a:pt x="326572" y="1938159"/>
                  <a:pt x="391886" y="1871170"/>
                </a:cubicBezTo>
                <a:cubicBezTo>
                  <a:pt x="457200" y="1804181"/>
                  <a:pt x="520840" y="1209654"/>
                  <a:pt x="592853" y="1107496"/>
                </a:cubicBezTo>
                <a:cubicBezTo>
                  <a:pt x="664866" y="1005338"/>
                  <a:pt x="758651" y="1279992"/>
                  <a:pt x="823965" y="1258221"/>
                </a:cubicBezTo>
                <a:cubicBezTo>
                  <a:pt x="889279" y="1236449"/>
                  <a:pt x="937846" y="971843"/>
                  <a:pt x="984738" y="976867"/>
                </a:cubicBezTo>
                <a:cubicBezTo>
                  <a:pt x="1031630" y="981891"/>
                  <a:pt x="1065126" y="1346981"/>
                  <a:pt x="1105319" y="1288366"/>
                </a:cubicBezTo>
                <a:cubicBezTo>
                  <a:pt x="1145512" y="1229751"/>
                  <a:pt x="1163934" y="658669"/>
                  <a:pt x="1225899" y="625175"/>
                </a:cubicBezTo>
                <a:cubicBezTo>
                  <a:pt x="1287864" y="591680"/>
                  <a:pt x="1390022" y="1092423"/>
                  <a:pt x="1477108" y="1087399"/>
                </a:cubicBezTo>
                <a:cubicBezTo>
                  <a:pt x="1564194" y="1082375"/>
                  <a:pt x="1659653" y="662019"/>
                  <a:pt x="1748413" y="595030"/>
                </a:cubicBezTo>
                <a:cubicBezTo>
                  <a:pt x="1837173" y="528041"/>
                  <a:pt x="1951055" y="638573"/>
                  <a:pt x="2009670" y="685465"/>
                </a:cubicBezTo>
                <a:cubicBezTo>
                  <a:pt x="2068285" y="732357"/>
                  <a:pt x="2046514" y="929975"/>
                  <a:pt x="2100105" y="876384"/>
                </a:cubicBezTo>
                <a:cubicBezTo>
                  <a:pt x="2153696" y="822793"/>
                  <a:pt x="2280975" y="422533"/>
                  <a:pt x="2331217" y="363918"/>
                </a:cubicBezTo>
                <a:cubicBezTo>
                  <a:pt x="2381459" y="305303"/>
                  <a:pt x="2363037" y="584981"/>
                  <a:pt x="2401556" y="524691"/>
                </a:cubicBezTo>
                <a:cubicBezTo>
                  <a:pt x="2440075" y="464401"/>
                  <a:pt x="2530510" y="32322"/>
                  <a:pt x="2562330" y="2177"/>
                </a:cubicBezTo>
                <a:cubicBezTo>
                  <a:pt x="2594150" y="-27968"/>
                  <a:pt x="2557306" y="263434"/>
                  <a:pt x="2592475" y="343821"/>
                </a:cubicBezTo>
                <a:cubicBezTo>
                  <a:pt x="2627644" y="424208"/>
                  <a:pt x="2736501" y="457702"/>
                  <a:pt x="2773345" y="484498"/>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7" name="Connecteur droit 76"/>
          <p:cNvCxnSpPr/>
          <p:nvPr/>
        </p:nvCxnSpPr>
        <p:spPr>
          <a:xfrm>
            <a:off x="4239176" y="1904710"/>
            <a:ext cx="13932" cy="23281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9" name="ZoneTexte 78"/>
          <p:cNvSpPr txBox="1"/>
          <p:nvPr/>
        </p:nvSpPr>
        <p:spPr>
          <a:xfrm flipH="1">
            <a:off x="5161734" y="1577117"/>
            <a:ext cx="2264719" cy="553998"/>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1500" dirty="0" smtClean="0"/>
              <a:t>Consommation prédite après la </a:t>
            </a:r>
            <a:r>
              <a:rPr lang="fr-FR" sz="1500" dirty="0"/>
              <a:t>mise à l’échelle</a:t>
            </a:r>
          </a:p>
        </p:txBody>
      </p:sp>
      <p:cxnSp>
        <p:nvCxnSpPr>
          <p:cNvPr id="80" name="Connecteur droit avec flèche 79"/>
          <p:cNvCxnSpPr>
            <a:stCxn id="79" idx="3"/>
            <a:endCxn id="39" idx="2"/>
          </p:cNvCxnSpPr>
          <p:nvPr/>
        </p:nvCxnSpPr>
        <p:spPr>
          <a:xfrm flipH="1">
            <a:off x="4516839" y="1854116"/>
            <a:ext cx="644895" cy="81706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3841179" y="1682967"/>
            <a:ext cx="576064" cy="769441"/>
          </a:xfrm>
          <a:prstGeom prst="rect">
            <a:avLst/>
          </a:prstGeom>
          <a:noFill/>
        </p:spPr>
        <p:txBody>
          <a:bodyPr wrap="square" rtlCol="0">
            <a:spAutoFit/>
          </a:bodyPr>
          <a:lstStyle/>
          <a:p>
            <a:r>
              <a:rPr lang="fr-FR" sz="4400" dirty="0">
                <a:solidFill>
                  <a:srgbClr val="FF0000"/>
                </a:solidFill>
              </a:rPr>
              <a:t>.</a:t>
            </a:r>
          </a:p>
        </p:txBody>
      </p:sp>
      <p:sp>
        <p:nvSpPr>
          <p:cNvPr id="87" name="ZoneTexte 86"/>
          <p:cNvSpPr txBox="1"/>
          <p:nvPr/>
        </p:nvSpPr>
        <p:spPr>
          <a:xfrm>
            <a:off x="3933535" y="1685874"/>
            <a:ext cx="576064" cy="769441"/>
          </a:xfrm>
          <a:prstGeom prst="rect">
            <a:avLst/>
          </a:prstGeom>
          <a:noFill/>
        </p:spPr>
        <p:txBody>
          <a:bodyPr wrap="square" rtlCol="0">
            <a:spAutoFit/>
          </a:bodyPr>
          <a:lstStyle/>
          <a:p>
            <a:r>
              <a:rPr lang="fr-FR" sz="4400" dirty="0">
                <a:solidFill>
                  <a:srgbClr val="FF0000"/>
                </a:solidFill>
              </a:rPr>
              <a:t>.</a:t>
            </a:r>
          </a:p>
        </p:txBody>
      </p:sp>
      <p:sp>
        <p:nvSpPr>
          <p:cNvPr id="88" name="ZoneTexte 87"/>
          <p:cNvSpPr txBox="1"/>
          <p:nvPr/>
        </p:nvSpPr>
        <p:spPr>
          <a:xfrm>
            <a:off x="1262914" y="1670253"/>
            <a:ext cx="576064" cy="769441"/>
          </a:xfrm>
          <a:prstGeom prst="rect">
            <a:avLst/>
          </a:prstGeom>
          <a:noFill/>
        </p:spPr>
        <p:txBody>
          <a:bodyPr wrap="square" rtlCol="0">
            <a:spAutoFit/>
          </a:bodyPr>
          <a:lstStyle/>
          <a:p>
            <a:r>
              <a:rPr lang="fr-FR" sz="4400" dirty="0" smtClean="0">
                <a:solidFill>
                  <a:srgbClr val="FF0000"/>
                </a:solidFill>
              </a:rPr>
              <a:t>.</a:t>
            </a:r>
            <a:endParaRPr lang="fr-FR" sz="4400" dirty="0">
              <a:solidFill>
                <a:srgbClr val="FF0000"/>
              </a:solidFill>
            </a:endParaRPr>
          </a:p>
        </p:txBody>
      </p:sp>
      <p:sp>
        <p:nvSpPr>
          <p:cNvPr id="39" name="Forme libre 38"/>
          <p:cNvSpPr/>
          <p:nvPr/>
        </p:nvSpPr>
        <p:spPr>
          <a:xfrm>
            <a:off x="4234985" y="2600842"/>
            <a:ext cx="2298197" cy="1155561"/>
          </a:xfrm>
          <a:custGeom>
            <a:avLst/>
            <a:gdLst>
              <a:gd name="connsiteX0" fmla="*/ 0 w 2130250"/>
              <a:gd name="connsiteY0" fmla="*/ 0 h 1155561"/>
              <a:gd name="connsiteX1" fmla="*/ 150725 w 2130250"/>
              <a:gd name="connsiteY1" fmla="*/ 271306 h 1155561"/>
              <a:gd name="connsiteX2" fmla="*/ 261257 w 2130250"/>
              <a:gd name="connsiteY2" fmla="*/ 70339 h 1155561"/>
              <a:gd name="connsiteX3" fmla="*/ 381837 w 2130250"/>
              <a:gd name="connsiteY3" fmla="*/ 723482 h 1155561"/>
              <a:gd name="connsiteX4" fmla="*/ 512466 w 2130250"/>
              <a:gd name="connsiteY4" fmla="*/ 763675 h 1155561"/>
              <a:gd name="connsiteX5" fmla="*/ 643094 w 2130250"/>
              <a:gd name="connsiteY5" fmla="*/ 401934 h 1155561"/>
              <a:gd name="connsiteX6" fmla="*/ 964642 w 2130250"/>
              <a:gd name="connsiteY6" fmla="*/ 633047 h 1155561"/>
              <a:gd name="connsiteX7" fmla="*/ 1014883 w 2130250"/>
              <a:gd name="connsiteY7" fmla="*/ 522515 h 1155561"/>
              <a:gd name="connsiteX8" fmla="*/ 1145512 w 2130250"/>
              <a:gd name="connsiteY8" fmla="*/ 954594 h 1155561"/>
              <a:gd name="connsiteX9" fmla="*/ 1336431 w 2130250"/>
              <a:gd name="connsiteY9" fmla="*/ 663192 h 1155561"/>
              <a:gd name="connsiteX10" fmla="*/ 1487156 w 2130250"/>
              <a:gd name="connsiteY10" fmla="*/ 1115367 h 1155561"/>
              <a:gd name="connsiteX11" fmla="*/ 1678075 w 2130250"/>
              <a:gd name="connsiteY11" fmla="*/ 703385 h 1155561"/>
              <a:gd name="connsiteX12" fmla="*/ 2130250 w 2130250"/>
              <a:gd name="connsiteY12" fmla="*/ 1155561 h 1155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30250" h="1155561">
                <a:moveTo>
                  <a:pt x="0" y="0"/>
                </a:moveTo>
                <a:cubicBezTo>
                  <a:pt x="53591" y="129791"/>
                  <a:pt x="107182" y="259583"/>
                  <a:pt x="150725" y="271306"/>
                </a:cubicBezTo>
                <a:cubicBezTo>
                  <a:pt x="194268" y="283029"/>
                  <a:pt x="222738" y="-5024"/>
                  <a:pt x="261257" y="70339"/>
                </a:cubicBezTo>
                <a:cubicBezTo>
                  <a:pt x="299776" y="145702"/>
                  <a:pt x="339969" y="607926"/>
                  <a:pt x="381837" y="723482"/>
                </a:cubicBezTo>
                <a:cubicBezTo>
                  <a:pt x="423705" y="839038"/>
                  <a:pt x="468923" y="817266"/>
                  <a:pt x="512466" y="763675"/>
                </a:cubicBezTo>
                <a:cubicBezTo>
                  <a:pt x="556009" y="710084"/>
                  <a:pt x="567731" y="423705"/>
                  <a:pt x="643094" y="401934"/>
                </a:cubicBezTo>
                <a:cubicBezTo>
                  <a:pt x="718457" y="380163"/>
                  <a:pt x="902677" y="612950"/>
                  <a:pt x="964642" y="633047"/>
                </a:cubicBezTo>
                <a:cubicBezTo>
                  <a:pt x="1026607" y="653144"/>
                  <a:pt x="984738" y="468924"/>
                  <a:pt x="1014883" y="522515"/>
                </a:cubicBezTo>
                <a:cubicBezTo>
                  <a:pt x="1045028" y="576106"/>
                  <a:pt x="1091921" y="931148"/>
                  <a:pt x="1145512" y="954594"/>
                </a:cubicBezTo>
                <a:cubicBezTo>
                  <a:pt x="1199103" y="978040"/>
                  <a:pt x="1279490" y="636397"/>
                  <a:pt x="1336431" y="663192"/>
                </a:cubicBezTo>
                <a:cubicBezTo>
                  <a:pt x="1393372" y="689987"/>
                  <a:pt x="1430215" y="1108668"/>
                  <a:pt x="1487156" y="1115367"/>
                </a:cubicBezTo>
                <a:cubicBezTo>
                  <a:pt x="1544097" y="1122066"/>
                  <a:pt x="1570893" y="696686"/>
                  <a:pt x="1678075" y="703385"/>
                </a:cubicBezTo>
                <a:cubicBezTo>
                  <a:pt x="1785257" y="710084"/>
                  <a:pt x="1957753" y="932822"/>
                  <a:pt x="2130250" y="1155561"/>
                </a:cubicBezTo>
              </a:path>
            </a:pathLst>
          </a:custGeom>
          <a:ln w="12700"/>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cxnSp>
        <p:nvCxnSpPr>
          <p:cNvPr id="94" name="Connecteur droit 93"/>
          <p:cNvCxnSpPr/>
          <p:nvPr/>
        </p:nvCxnSpPr>
        <p:spPr>
          <a:xfrm>
            <a:off x="2991559" y="1876455"/>
            <a:ext cx="7640" cy="2362674"/>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4" name="ZoneTexte 103"/>
          <p:cNvSpPr txBox="1"/>
          <p:nvPr/>
        </p:nvSpPr>
        <p:spPr>
          <a:xfrm flipH="1">
            <a:off x="2954918" y="4249253"/>
            <a:ext cx="2614859" cy="292388"/>
          </a:xfrm>
          <a:prstGeom prst="rect">
            <a:avLst/>
          </a:prstGeom>
          <a:noFill/>
        </p:spPr>
        <p:txBody>
          <a:bodyPr wrap="square" rtlCol="0">
            <a:spAutoFit/>
          </a:bodyPr>
          <a:lstStyle/>
          <a:p>
            <a:pPr algn="ctr"/>
            <a:r>
              <a:rPr lang="fr-FR" sz="1300" b="1" dirty="0" smtClean="0">
                <a:solidFill>
                  <a:srgbClr val="FF0000"/>
                </a:solidFill>
              </a:rPr>
              <a:t>T+5min</a:t>
            </a:r>
            <a:endParaRPr lang="fr-FR" sz="1300" b="1" dirty="0">
              <a:solidFill>
                <a:srgbClr val="FF0000"/>
              </a:solidFill>
            </a:endParaRPr>
          </a:p>
        </p:txBody>
      </p:sp>
      <p:sp>
        <p:nvSpPr>
          <p:cNvPr id="105" name="ZoneTexte 104"/>
          <p:cNvSpPr txBox="1"/>
          <p:nvPr/>
        </p:nvSpPr>
        <p:spPr>
          <a:xfrm flipH="1">
            <a:off x="1691767" y="4228875"/>
            <a:ext cx="2614859" cy="292388"/>
          </a:xfrm>
          <a:prstGeom prst="rect">
            <a:avLst/>
          </a:prstGeom>
          <a:noFill/>
        </p:spPr>
        <p:txBody>
          <a:bodyPr wrap="square" rtlCol="0">
            <a:spAutoFit/>
          </a:bodyPr>
          <a:lstStyle/>
          <a:p>
            <a:pPr algn="ctr"/>
            <a:r>
              <a:rPr lang="fr-FR" sz="1300" b="1" dirty="0" smtClean="0">
                <a:solidFill>
                  <a:srgbClr val="FF0000"/>
                </a:solidFill>
              </a:rPr>
              <a:t>T-5min</a:t>
            </a:r>
            <a:endParaRPr lang="fr-FR" sz="1300" b="1" dirty="0">
              <a:solidFill>
                <a:srgbClr val="FF0000"/>
              </a:solidFill>
            </a:endParaRPr>
          </a:p>
        </p:txBody>
      </p:sp>
      <p:sp>
        <p:nvSpPr>
          <p:cNvPr id="109" name="ZoneTexte 108"/>
          <p:cNvSpPr txBox="1"/>
          <p:nvPr/>
        </p:nvSpPr>
        <p:spPr>
          <a:xfrm>
            <a:off x="4096148" y="3678940"/>
            <a:ext cx="576064" cy="769441"/>
          </a:xfrm>
          <a:prstGeom prst="rect">
            <a:avLst/>
          </a:prstGeom>
          <a:noFill/>
        </p:spPr>
        <p:txBody>
          <a:bodyPr wrap="square" rtlCol="0">
            <a:spAutoFit/>
          </a:bodyPr>
          <a:lstStyle/>
          <a:p>
            <a:r>
              <a:rPr lang="fr-FR" sz="4400" dirty="0" smtClean="0">
                <a:solidFill>
                  <a:srgbClr val="7030A0"/>
                </a:solidFill>
              </a:rPr>
              <a:t>.</a:t>
            </a:r>
            <a:endParaRPr lang="fr-FR" sz="4400" dirty="0">
              <a:solidFill>
                <a:srgbClr val="7030A0"/>
              </a:solidFill>
            </a:endParaRPr>
          </a:p>
        </p:txBody>
      </p:sp>
      <p:sp>
        <p:nvSpPr>
          <p:cNvPr id="110" name="ZoneTexte 109"/>
          <p:cNvSpPr txBox="1"/>
          <p:nvPr/>
        </p:nvSpPr>
        <p:spPr>
          <a:xfrm>
            <a:off x="3465770" y="3679061"/>
            <a:ext cx="576064" cy="769441"/>
          </a:xfrm>
          <a:prstGeom prst="rect">
            <a:avLst/>
          </a:prstGeom>
          <a:noFill/>
        </p:spPr>
        <p:txBody>
          <a:bodyPr wrap="square" rtlCol="0">
            <a:spAutoFit/>
          </a:bodyPr>
          <a:lstStyle/>
          <a:p>
            <a:r>
              <a:rPr lang="fr-FR" sz="4400" dirty="0" smtClean="0">
                <a:solidFill>
                  <a:srgbClr val="7030A0"/>
                </a:solidFill>
              </a:rPr>
              <a:t>.</a:t>
            </a:r>
            <a:endParaRPr lang="fr-FR" sz="4400" dirty="0">
              <a:solidFill>
                <a:srgbClr val="7030A0"/>
              </a:solidFill>
            </a:endParaRPr>
          </a:p>
        </p:txBody>
      </p:sp>
      <p:sp>
        <p:nvSpPr>
          <p:cNvPr id="111" name="ZoneTexte 110"/>
          <p:cNvSpPr txBox="1"/>
          <p:nvPr/>
        </p:nvSpPr>
        <p:spPr>
          <a:xfrm>
            <a:off x="2843090" y="3681716"/>
            <a:ext cx="576064" cy="769441"/>
          </a:xfrm>
          <a:prstGeom prst="rect">
            <a:avLst/>
          </a:prstGeom>
          <a:noFill/>
        </p:spPr>
        <p:txBody>
          <a:bodyPr wrap="square" rtlCol="0">
            <a:spAutoFit/>
          </a:bodyPr>
          <a:lstStyle/>
          <a:p>
            <a:r>
              <a:rPr lang="fr-FR" sz="4400" dirty="0" smtClean="0">
                <a:solidFill>
                  <a:srgbClr val="7030A0"/>
                </a:solidFill>
              </a:rPr>
              <a:t>.</a:t>
            </a:r>
            <a:endParaRPr lang="fr-FR" sz="4400" dirty="0">
              <a:solidFill>
                <a:srgbClr val="7030A0"/>
              </a:solidFill>
            </a:endParaRPr>
          </a:p>
        </p:txBody>
      </p:sp>
      <p:sp>
        <p:nvSpPr>
          <p:cNvPr id="113" name="ZoneTexte 112"/>
          <p:cNvSpPr txBox="1"/>
          <p:nvPr/>
        </p:nvSpPr>
        <p:spPr>
          <a:xfrm flipH="1">
            <a:off x="4727848" y="4653136"/>
            <a:ext cx="2614859" cy="55399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fr-FR" sz="1500" dirty="0" smtClean="0">
                <a:solidFill>
                  <a:schemeClr val="tx1"/>
                </a:solidFill>
              </a:rPr>
              <a:t>Instant de déclanchement </a:t>
            </a:r>
          </a:p>
          <a:p>
            <a:pPr algn="ctr"/>
            <a:r>
              <a:rPr lang="fr-FR" sz="1500" dirty="0">
                <a:solidFill>
                  <a:schemeClr val="tx1"/>
                </a:solidFill>
              </a:rPr>
              <a:t>d</a:t>
            </a:r>
            <a:r>
              <a:rPr lang="fr-FR" sz="1500" dirty="0" smtClean="0">
                <a:solidFill>
                  <a:schemeClr val="tx1"/>
                </a:solidFill>
              </a:rPr>
              <a:t>e la mise à l’échelle</a:t>
            </a:r>
            <a:endParaRPr lang="fr-FR" sz="1500" dirty="0">
              <a:solidFill>
                <a:schemeClr val="tx1"/>
              </a:solidFill>
            </a:endParaRPr>
          </a:p>
        </p:txBody>
      </p:sp>
      <p:cxnSp>
        <p:nvCxnSpPr>
          <p:cNvPr id="64" name="Connecteur en angle 63"/>
          <p:cNvCxnSpPr>
            <a:endCxn id="113" idx="3"/>
          </p:cNvCxnSpPr>
          <p:nvPr/>
        </p:nvCxnSpPr>
        <p:spPr>
          <a:xfrm>
            <a:off x="3613993" y="4492246"/>
            <a:ext cx="1113855" cy="437889"/>
          </a:xfrm>
          <a:prstGeom prst="bentConnector3">
            <a:avLst>
              <a:gd name="adj1" fmla="val -519"/>
            </a:avLst>
          </a:prstGeom>
          <a:ln>
            <a:solidFill>
              <a:schemeClr val="tx1"/>
            </a:solidFill>
            <a:headEnd type="stealth" w="lg" len="lg"/>
            <a:tailEnd type="none" w="sm" len="sm"/>
          </a:ln>
        </p:spPr>
        <p:style>
          <a:lnRef idx="1">
            <a:schemeClr val="accent1"/>
          </a:lnRef>
          <a:fillRef idx="0">
            <a:schemeClr val="accent1"/>
          </a:fillRef>
          <a:effectRef idx="0">
            <a:schemeClr val="accent1"/>
          </a:effectRef>
          <a:fontRef idx="minor">
            <a:schemeClr val="tx1"/>
          </a:fontRef>
        </p:style>
      </p:cxnSp>
      <p:sp>
        <p:nvSpPr>
          <p:cNvPr id="126" name="ZoneTexte 125"/>
          <p:cNvSpPr txBox="1"/>
          <p:nvPr/>
        </p:nvSpPr>
        <p:spPr>
          <a:xfrm>
            <a:off x="1244774" y="3680054"/>
            <a:ext cx="576064" cy="769441"/>
          </a:xfrm>
          <a:prstGeom prst="rect">
            <a:avLst/>
          </a:prstGeom>
          <a:noFill/>
        </p:spPr>
        <p:txBody>
          <a:bodyPr wrap="square" rtlCol="0">
            <a:spAutoFit/>
          </a:bodyPr>
          <a:lstStyle/>
          <a:p>
            <a:r>
              <a:rPr lang="fr-FR" sz="4400" dirty="0" smtClean="0">
                <a:solidFill>
                  <a:srgbClr val="7030A0"/>
                </a:solidFill>
              </a:rPr>
              <a:t>.</a:t>
            </a:r>
            <a:endParaRPr lang="fr-FR" sz="4400" dirty="0">
              <a:solidFill>
                <a:srgbClr val="7030A0"/>
              </a:solidFill>
            </a:endParaRPr>
          </a:p>
        </p:txBody>
      </p:sp>
      <p:sp>
        <p:nvSpPr>
          <p:cNvPr id="128" name="ZoneTexte 127"/>
          <p:cNvSpPr txBox="1"/>
          <p:nvPr/>
        </p:nvSpPr>
        <p:spPr>
          <a:xfrm flipH="1">
            <a:off x="4665275" y="5405102"/>
            <a:ext cx="3727772" cy="784830"/>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1500" dirty="0"/>
              <a:t>La courbe </a:t>
            </a:r>
            <a:r>
              <a:rPr lang="fr-FR" sz="1500" dirty="0" smtClean="0"/>
              <a:t>bleu </a:t>
            </a:r>
            <a:r>
              <a:rPr lang="fr-FR" sz="1500" dirty="0"/>
              <a:t>dans ce intervalle représente une séquence </a:t>
            </a:r>
            <a:r>
              <a:rPr lang="fr-FR" sz="1500" b="1" dirty="0" smtClean="0">
                <a:solidFill>
                  <a:srgbClr val="00B0F0"/>
                </a:solidFill>
              </a:rPr>
              <a:t>(S) </a:t>
            </a:r>
            <a:r>
              <a:rPr lang="fr-FR" sz="1500" dirty="0" smtClean="0"/>
              <a:t>de </a:t>
            </a:r>
            <a:r>
              <a:rPr lang="fr-FR" sz="1500" dirty="0"/>
              <a:t>consommation  </a:t>
            </a:r>
            <a:r>
              <a:rPr lang="fr-FR" sz="1500" dirty="0" smtClean="0"/>
              <a:t>prédite en utilisant la </a:t>
            </a:r>
            <a:r>
              <a:rPr lang="fr-FR" sz="1500" dirty="0"/>
              <a:t>séquence </a:t>
            </a:r>
            <a:r>
              <a:rPr lang="fr-FR" sz="1500" dirty="0" smtClean="0"/>
              <a:t>précédente</a:t>
            </a:r>
            <a:r>
              <a:rPr lang="fr-FR" sz="1500" b="1" dirty="0" smtClean="0">
                <a:solidFill>
                  <a:srgbClr val="00B050"/>
                </a:solidFill>
              </a:rPr>
              <a:t> (P)</a:t>
            </a:r>
            <a:endParaRPr lang="fr-FR" sz="1500" b="1" dirty="0">
              <a:solidFill>
                <a:srgbClr val="00B050"/>
              </a:solidFill>
            </a:endParaRPr>
          </a:p>
        </p:txBody>
      </p:sp>
      <p:cxnSp>
        <p:nvCxnSpPr>
          <p:cNvPr id="93" name="Connecteur droit avec flèche 92"/>
          <p:cNvCxnSpPr/>
          <p:nvPr/>
        </p:nvCxnSpPr>
        <p:spPr>
          <a:xfrm flipV="1">
            <a:off x="3854073" y="4350420"/>
            <a:ext cx="0" cy="41383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8" name="Connecteur droit avec flèche 97"/>
          <p:cNvCxnSpPr/>
          <p:nvPr/>
        </p:nvCxnSpPr>
        <p:spPr>
          <a:xfrm flipH="1" flipV="1">
            <a:off x="3838682" y="4748584"/>
            <a:ext cx="1157122" cy="640845"/>
          </a:xfrm>
          <a:prstGeom prst="straightConnector1">
            <a:avLst/>
          </a:prstGeom>
          <a:ln w="12700">
            <a:solidFill>
              <a:schemeClr val="tx1"/>
            </a:solidFill>
            <a:headEnd w="sm" len="sm"/>
            <a:tailEnd type="none" w="sm" len="sm"/>
          </a:ln>
        </p:spPr>
        <p:style>
          <a:lnRef idx="1">
            <a:schemeClr val="accent1"/>
          </a:lnRef>
          <a:fillRef idx="0">
            <a:schemeClr val="accent1"/>
          </a:fillRef>
          <a:effectRef idx="0">
            <a:schemeClr val="accent1"/>
          </a:effectRef>
          <a:fontRef idx="minor">
            <a:schemeClr val="tx1"/>
          </a:fontRef>
        </p:style>
      </p:cxnSp>
      <p:sp>
        <p:nvSpPr>
          <p:cNvPr id="114" name="ZoneTexte 113"/>
          <p:cNvSpPr txBox="1"/>
          <p:nvPr/>
        </p:nvSpPr>
        <p:spPr>
          <a:xfrm>
            <a:off x="3794271" y="3396791"/>
            <a:ext cx="504056" cy="369332"/>
          </a:xfrm>
          <a:prstGeom prst="rect">
            <a:avLst/>
          </a:prstGeom>
          <a:noFill/>
        </p:spPr>
        <p:txBody>
          <a:bodyPr wrap="square" rtlCol="0">
            <a:spAutoFit/>
          </a:bodyPr>
          <a:lstStyle/>
          <a:p>
            <a:endParaRPr lang="fr-FR" b="1" dirty="0">
              <a:solidFill>
                <a:srgbClr val="00B0F0"/>
              </a:solidFill>
            </a:endParaRPr>
          </a:p>
        </p:txBody>
      </p:sp>
      <p:sp>
        <p:nvSpPr>
          <p:cNvPr id="52" name="Rectangle 51"/>
          <p:cNvSpPr/>
          <p:nvPr/>
        </p:nvSpPr>
        <p:spPr>
          <a:xfrm>
            <a:off x="2981597" y="1793139"/>
            <a:ext cx="1256659" cy="2421661"/>
          </a:xfrm>
          <a:prstGeom prst="rect">
            <a:avLst/>
          </a:pr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30" name="Groupe 129"/>
          <p:cNvGrpSpPr/>
          <p:nvPr/>
        </p:nvGrpSpPr>
        <p:grpSpPr>
          <a:xfrm>
            <a:off x="4092116" y="6421794"/>
            <a:ext cx="4536504" cy="306037"/>
            <a:chOff x="2783632" y="6422460"/>
            <a:chExt cx="4536504" cy="306037"/>
          </a:xfrm>
        </p:grpSpPr>
        <p:sp>
          <p:nvSpPr>
            <p:cNvPr id="131" name="Rectangle 130"/>
            <p:cNvSpPr/>
            <p:nvPr/>
          </p:nvSpPr>
          <p:spPr>
            <a:xfrm>
              <a:off x="2783632" y="6422460"/>
              <a:ext cx="1512168" cy="3047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t>Contexte Général</a:t>
              </a:r>
              <a:endParaRPr lang="fr-FR" sz="1400" dirty="0"/>
            </a:p>
          </p:txBody>
        </p:sp>
        <p:sp>
          <p:nvSpPr>
            <p:cNvPr id="142" name="Rectangle 141"/>
            <p:cNvSpPr/>
            <p:nvPr/>
          </p:nvSpPr>
          <p:spPr>
            <a:xfrm>
              <a:off x="4295800" y="6423791"/>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Contribution</a:t>
              </a:r>
              <a:endParaRPr lang="fr-FR" sz="1400" dirty="0"/>
            </a:p>
          </p:txBody>
        </p:sp>
        <p:sp>
          <p:nvSpPr>
            <p:cNvPr id="143" name="Rectangle 142"/>
            <p:cNvSpPr/>
            <p:nvPr/>
          </p:nvSpPr>
          <p:spPr>
            <a:xfrm>
              <a:off x="5807968" y="6422460"/>
              <a:ext cx="1512168" cy="3047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400" dirty="0" smtClean="0"/>
                <a:t>Conclusion</a:t>
              </a:r>
              <a:endParaRPr lang="fr-FR" sz="1400" dirty="0"/>
            </a:p>
          </p:txBody>
        </p:sp>
      </p:grpSp>
    </p:spTree>
    <p:custDataLst>
      <p:tags r:id="rId1"/>
    </p:custDataLst>
    <p:extLst>
      <p:ext uri="{BB962C8B-B14F-4D97-AF65-F5344CB8AC3E}">
        <p14:creationId xmlns="" xmlns:p14="http://schemas.microsoft.com/office/powerpoint/2010/main" val="3561607142"/>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t="-9000" b="-9000"/>
          </a:stretch>
        </a:blipFill>
        <a:effectLst/>
      </p:bgPr>
    </p:bg>
    <p:spTree>
      <p:nvGrpSpPr>
        <p:cNvPr id="1" name=""/>
        <p:cNvGrpSpPr/>
        <p:nvPr/>
      </p:nvGrpSpPr>
      <p:grpSpPr>
        <a:xfrm>
          <a:off x="0" y="0"/>
          <a:ext cx="0" cy="0"/>
          <a:chOff x="0" y="0"/>
          <a:chExt cx="0" cy="0"/>
        </a:xfrm>
      </p:grpSpPr>
      <p:grpSp>
        <p:nvGrpSpPr>
          <p:cNvPr id="2" name="Groupe 1"/>
          <p:cNvGrpSpPr/>
          <p:nvPr/>
        </p:nvGrpSpPr>
        <p:grpSpPr>
          <a:xfrm>
            <a:off x="4871864" y="2233565"/>
            <a:ext cx="6794648" cy="2563587"/>
            <a:chOff x="5355382" y="2190348"/>
            <a:chExt cx="6794648" cy="2563587"/>
          </a:xfrm>
        </p:grpSpPr>
        <p:pic>
          <p:nvPicPr>
            <p:cNvPr id="12" name="Image 1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5447928" y="2190348"/>
              <a:ext cx="6660740" cy="2563587"/>
            </a:xfrm>
            <a:prstGeom prst="rect">
              <a:avLst/>
            </a:prstGeom>
            <a:ln>
              <a:noFill/>
            </a:ln>
            <a:effectLst>
              <a:glow>
                <a:schemeClr val="accent1"/>
              </a:glow>
              <a:reflection stA="63000" endPos="65000" dist="50800" dir="5400000" sy="-100000" algn="bl" rotWithShape="0"/>
              <a:softEdge rad="112500"/>
            </a:effectLst>
          </p:spPr>
        </p:pic>
        <p:sp>
          <p:nvSpPr>
            <p:cNvPr id="40" name="Text Box 26"/>
            <p:cNvSpPr txBox="1">
              <a:spLocks noChangeArrowheads="1"/>
            </p:cNvSpPr>
            <p:nvPr/>
          </p:nvSpPr>
          <p:spPr bwMode="auto">
            <a:xfrm>
              <a:off x="5355382" y="3045949"/>
              <a:ext cx="679464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fr-FR" sz="4000" b="1" dirty="0">
                  <a:solidFill>
                    <a:schemeClr val="bg1"/>
                  </a:solidFill>
                  <a:latin typeface="Monotype Corsiva" panose="03010101010201010101" pitchFamily="66" charset="0"/>
                </a:rPr>
                <a:t>Problématique et Contributions </a:t>
              </a:r>
              <a:endParaRPr lang="fr-FR" sz="4800" b="1" dirty="0">
                <a:solidFill>
                  <a:schemeClr val="bg1"/>
                </a:solidFill>
                <a:latin typeface="Monotype Corsiva" panose="03010101010201010101" pitchFamily="66" charset="0"/>
              </a:endParaRPr>
            </a:p>
          </p:txBody>
        </p:sp>
      </p:grpSp>
      <p:pic>
        <p:nvPicPr>
          <p:cNvPr id="9" name="Image 8"/>
          <p:cNvPicPr>
            <a:picLocks noChangeAspect="1"/>
          </p:cNvPicPr>
          <p:nvPr/>
        </p:nvPicPr>
        <p:blipFill rotWithShape="1">
          <a:blip r:embed="rId6" cstate="print">
            <a:extLst>
              <a:ext uri="{28A0092B-C50C-407E-A947-70E740481C1C}">
                <a14:useLocalDpi xmlns="" xmlns:a14="http://schemas.microsoft.com/office/drawing/2010/main" val="0"/>
              </a:ext>
            </a:extLst>
          </a:blip>
          <a:srcRect l="36819" r="18796" b="33830"/>
          <a:stretch/>
        </p:blipFill>
        <p:spPr>
          <a:xfrm>
            <a:off x="1919536" y="2420888"/>
            <a:ext cx="2232248" cy="2088232"/>
          </a:xfrm>
          <a:prstGeom prst="rect">
            <a:avLst/>
          </a:prstGeom>
          <a:ln>
            <a:noFill/>
          </a:ln>
          <a:effectLst>
            <a:softEdge rad="112500"/>
          </a:effectLst>
          <a:scene3d>
            <a:camera prst="orthographicFront"/>
            <a:lightRig rig="balanced" dir="t"/>
          </a:scene3d>
          <a:sp3d prstMaterial="plastic">
            <a:bevelT w="165100" prst="coolSlant"/>
            <a:bevelB w="152400" h="50800" prst="softRound"/>
          </a:sp3d>
        </p:spPr>
      </p:pic>
      <p:sp>
        <p:nvSpPr>
          <p:cNvPr id="10" name="ZoneTexte 9"/>
          <p:cNvSpPr txBox="1"/>
          <p:nvPr/>
        </p:nvSpPr>
        <p:spPr>
          <a:xfrm>
            <a:off x="1703512" y="2420888"/>
            <a:ext cx="2664296" cy="477054"/>
          </a:xfrm>
          <a:prstGeom prst="rect">
            <a:avLst/>
          </a:prstGeom>
          <a:noFill/>
        </p:spPr>
        <p:txBody>
          <a:bodyPr wrap="square" rtlCol="0">
            <a:spAutoFit/>
          </a:bodyPr>
          <a:lstStyle/>
          <a:p>
            <a:pPr algn="ctr"/>
            <a:r>
              <a:rPr lang="fr-FR" sz="2400" b="1" dirty="0" smtClean="0">
                <a:solidFill>
                  <a:schemeClr val="bg1">
                    <a:lumMod val="75000"/>
                  </a:schemeClr>
                </a:solidFill>
                <a:effectLst>
                  <a:glow rad="228600">
                    <a:schemeClr val="accent1">
                      <a:satMod val="175000"/>
                      <a:alpha val="40000"/>
                    </a:schemeClr>
                  </a:glow>
                  <a:reflection endPos="0" dir="5400000" sy="-100000" algn="bl" rotWithShape="0"/>
                </a:effectLst>
                <a:latin typeface="Microsoft Uighur" panose="02000000000000000000" pitchFamily="2" charset="-78"/>
                <a:cs typeface="Microsoft Uighur" panose="02000000000000000000" pitchFamily="2" charset="-78"/>
              </a:rPr>
              <a:t>MEAP Basée sur LSTM</a:t>
            </a:r>
            <a:endParaRPr lang="fr-FR" sz="2400" b="1" dirty="0">
              <a:solidFill>
                <a:schemeClr val="bg1">
                  <a:lumMod val="75000"/>
                </a:schemeClr>
              </a:solidFill>
              <a:effectLst>
                <a:glow rad="228600">
                  <a:schemeClr val="accent1">
                    <a:satMod val="175000"/>
                    <a:alpha val="40000"/>
                  </a:schemeClr>
                </a:glow>
                <a:reflection endPos="0" dir="5400000" sy="-100000" algn="bl" rotWithShape="0"/>
              </a:effectLst>
              <a:latin typeface="Microsoft Uighur" panose="02000000000000000000" pitchFamily="2" charset="-78"/>
              <a:cs typeface="Microsoft Uighur" panose="02000000000000000000" pitchFamily="2" charset="-78"/>
            </a:endParaRPr>
          </a:p>
        </p:txBody>
      </p:sp>
    </p:spTree>
    <p:custDataLst>
      <p:tags r:id="rId1"/>
    </p:custDataLst>
    <p:extLst>
      <p:ext uri="{BB962C8B-B14F-4D97-AF65-F5344CB8AC3E}">
        <p14:creationId xmlns="" xmlns:p14="http://schemas.microsoft.com/office/powerpoint/2010/main" val="2020976142"/>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
        <p:nvSpPr>
          <p:cNvPr id="4" name="Espace réservé de la date 3"/>
          <p:cNvSpPr>
            <a:spLocks noGrp="1"/>
          </p:cNvSpPr>
          <p:nvPr>
            <p:ph type="dt" sz="half" idx="10"/>
          </p:nvPr>
        </p:nvSpPr>
        <p:spPr/>
        <p:txBody>
          <a:bodyPr/>
          <a:lstStyle/>
          <a:p>
            <a:fld id="{F8B5FD92-0E4D-46AE-87DC-EC28BDB2E53D}" type="datetime1">
              <a:rPr lang="fr-FR" smtClean="0">
                <a:solidFill>
                  <a:prstClr val="black">
                    <a:tint val="75000"/>
                  </a:prstClr>
                </a:solidFill>
              </a:rPr>
              <a:pPr/>
              <a:t>22/09/2022</a:t>
            </a:fld>
            <a:endParaRPr lang="fr-FR">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54FA5EBF-22EA-428B-B337-B13F0BEEB97B}" type="slidenum">
              <a:rPr lang="fr-FR" smtClean="0">
                <a:solidFill>
                  <a:prstClr val="black">
                    <a:tint val="75000"/>
                  </a:prstClr>
                </a:solidFill>
              </a:rPr>
              <a:pPr/>
              <a:t>8</a:t>
            </a:fld>
            <a:endParaRPr lang="fr-FR">
              <a:solidFill>
                <a:prstClr val="black">
                  <a:tint val="75000"/>
                </a:prstClr>
              </a:solidFill>
            </a:endParaRPr>
          </a:p>
        </p:txBody>
      </p:sp>
      <p:pic>
        <p:nvPicPr>
          <p:cNvPr id="6" name="Image 5" descr="45.PNG"/>
          <p:cNvPicPr>
            <a:picLocks noChangeAspect="1"/>
          </p:cNvPicPr>
          <p:nvPr/>
        </p:nvPicPr>
        <p:blipFill>
          <a:blip r:embed="rId3"/>
          <a:stretch>
            <a:fillRect/>
          </a:stretch>
        </p:blipFill>
        <p:spPr>
          <a:xfrm>
            <a:off x="0" y="0"/>
            <a:ext cx="12192000" cy="68580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t="-9000" b="-9000"/>
          </a:stretch>
        </a:blipFill>
        <a:effectLst/>
      </p:bgPr>
    </p:bg>
    <p:spTree>
      <p:nvGrpSpPr>
        <p:cNvPr id="1" name=""/>
        <p:cNvGrpSpPr/>
        <p:nvPr/>
      </p:nvGrpSpPr>
      <p:grpSpPr>
        <a:xfrm>
          <a:off x="0" y="0"/>
          <a:ext cx="0" cy="0"/>
          <a:chOff x="0" y="0"/>
          <a:chExt cx="0" cy="0"/>
        </a:xfrm>
      </p:grpSpPr>
      <p:grpSp>
        <p:nvGrpSpPr>
          <p:cNvPr id="2" name="Groupe 1"/>
          <p:cNvGrpSpPr/>
          <p:nvPr/>
        </p:nvGrpSpPr>
        <p:grpSpPr>
          <a:xfrm>
            <a:off x="4799856" y="1340768"/>
            <a:ext cx="6794648" cy="3499691"/>
            <a:chOff x="5355382" y="1254244"/>
            <a:chExt cx="6794648" cy="3499691"/>
          </a:xfrm>
        </p:grpSpPr>
        <p:pic>
          <p:nvPicPr>
            <p:cNvPr id="12" name="Image 1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5447928" y="2190348"/>
              <a:ext cx="6660740" cy="2563587"/>
            </a:xfrm>
            <a:prstGeom prst="rect">
              <a:avLst/>
            </a:prstGeom>
            <a:ln>
              <a:noFill/>
            </a:ln>
            <a:effectLst>
              <a:glow>
                <a:schemeClr val="accent1"/>
              </a:glow>
              <a:reflection stA="63000" endPos="65000" dist="50800" dir="5400000" sy="-100000" algn="bl" rotWithShape="0"/>
              <a:softEdge rad="112500"/>
            </a:effectLst>
          </p:spPr>
        </p:pic>
        <p:sp>
          <p:nvSpPr>
            <p:cNvPr id="40" name="Text Box 26"/>
            <p:cNvSpPr txBox="1">
              <a:spLocks noChangeArrowheads="1"/>
            </p:cNvSpPr>
            <p:nvPr/>
          </p:nvSpPr>
          <p:spPr bwMode="auto">
            <a:xfrm>
              <a:off x="5355382" y="2800349"/>
              <a:ext cx="6794648"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fr-FR" sz="4000" b="1" dirty="0">
                  <a:solidFill>
                    <a:schemeClr val="bg1"/>
                  </a:solidFill>
                  <a:latin typeface="Monotype Corsiva" panose="03010101010201010101" pitchFamily="66" charset="0"/>
                </a:rPr>
                <a:t>Vue Globale sur l’Orchestration </a:t>
              </a:r>
              <a:endParaRPr lang="fr-FR" sz="4000" b="1" dirty="0" smtClean="0">
                <a:solidFill>
                  <a:schemeClr val="bg1"/>
                </a:solidFill>
                <a:latin typeface="Monotype Corsiva" panose="03010101010201010101" pitchFamily="66" charset="0"/>
              </a:endParaRPr>
            </a:p>
            <a:p>
              <a:pPr algn="ctr" eaLnBrk="0" hangingPunct="0"/>
              <a:r>
                <a:rPr lang="fr-FR" sz="4000" b="1" dirty="0" smtClean="0">
                  <a:solidFill>
                    <a:schemeClr val="bg1"/>
                  </a:solidFill>
                  <a:latin typeface="Monotype Corsiva" panose="03010101010201010101" pitchFamily="66" charset="0"/>
                </a:rPr>
                <a:t>et </a:t>
              </a:r>
              <a:r>
                <a:rPr lang="fr-FR" sz="4000" b="1" dirty="0">
                  <a:solidFill>
                    <a:schemeClr val="bg1"/>
                  </a:solidFill>
                  <a:latin typeface="Monotype Corsiva" panose="03010101010201010101" pitchFamily="66" charset="0"/>
                </a:rPr>
                <a:t>la Méthode de Prédiction LSTM</a:t>
              </a:r>
            </a:p>
          </p:txBody>
        </p:sp>
        <p:grpSp>
          <p:nvGrpSpPr>
            <p:cNvPr id="41" name="Groupe 40"/>
            <p:cNvGrpSpPr/>
            <p:nvPr/>
          </p:nvGrpSpPr>
          <p:grpSpPr>
            <a:xfrm>
              <a:off x="8184232" y="1254244"/>
              <a:ext cx="1152128" cy="957299"/>
              <a:chOff x="0" y="3352837"/>
              <a:chExt cx="398856" cy="336811"/>
            </a:xfrm>
          </p:grpSpPr>
          <p:sp>
            <p:nvSpPr>
              <p:cNvPr id="50" name="AutoShape 18"/>
              <p:cNvSpPr>
                <a:spLocks noChangeArrowheads="1"/>
              </p:cNvSpPr>
              <p:nvPr/>
            </p:nvSpPr>
            <p:spPr bwMode="gray">
              <a:xfrm>
                <a:off x="3320" y="3358209"/>
                <a:ext cx="395536" cy="331439"/>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51" name="AutoShape 19"/>
              <p:cNvSpPr>
                <a:spLocks noChangeArrowheads="1"/>
              </p:cNvSpPr>
              <p:nvPr/>
            </p:nvSpPr>
            <p:spPr bwMode="gray">
              <a:xfrm>
                <a:off x="0" y="3352837"/>
                <a:ext cx="395536" cy="331439"/>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100">
                  <a:solidFill>
                    <a:prstClr val="black"/>
                  </a:solidFill>
                </a:endParaRPr>
              </a:p>
            </p:txBody>
          </p:sp>
          <p:sp>
            <p:nvSpPr>
              <p:cNvPr id="52" name="AutoShape 20"/>
              <p:cNvSpPr>
                <a:spLocks noChangeArrowheads="1"/>
              </p:cNvSpPr>
              <p:nvPr/>
            </p:nvSpPr>
            <p:spPr bwMode="gray">
              <a:xfrm>
                <a:off x="22981" y="3374083"/>
                <a:ext cx="347639" cy="291506"/>
              </a:xfrm>
              <a:prstGeom prst="hexagon">
                <a:avLst>
                  <a:gd name="adj" fmla="val 28896"/>
                  <a:gd name="vf" fmla="val 115470"/>
                </a:avLst>
              </a:prstGeom>
              <a:solidFill>
                <a:schemeClr val="accent1">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dirty="0">
                    <a:solidFill>
                      <a:prstClr val="white"/>
                    </a:solidFill>
                  </a:rPr>
                  <a:t>2</a:t>
                </a:r>
                <a:endParaRPr lang="en-US" sz="2000" b="1" dirty="0" smtClean="0">
                  <a:solidFill>
                    <a:prstClr val="white"/>
                  </a:solidFill>
                </a:endParaRPr>
              </a:p>
            </p:txBody>
          </p:sp>
        </p:grpSp>
      </p:grpSp>
      <p:pic>
        <p:nvPicPr>
          <p:cNvPr id="9" name="Image 8"/>
          <p:cNvPicPr>
            <a:picLocks noChangeAspect="1"/>
          </p:cNvPicPr>
          <p:nvPr/>
        </p:nvPicPr>
        <p:blipFill rotWithShape="1">
          <a:blip r:embed="rId6" cstate="print">
            <a:extLst>
              <a:ext uri="{28A0092B-C50C-407E-A947-70E740481C1C}">
                <a14:useLocalDpi xmlns="" xmlns:a14="http://schemas.microsoft.com/office/drawing/2010/main" val="0"/>
              </a:ext>
            </a:extLst>
          </a:blip>
          <a:srcRect l="36819" r="18796" b="33830"/>
          <a:stretch/>
        </p:blipFill>
        <p:spPr>
          <a:xfrm>
            <a:off x="1919536" y="2420888"/>
            <a:ext cx="2232248" cy="2088232"/>
          </a:xfrm>
          <a:prstGeom prst="rect">
            <a:avLst/>
          </a:prstGeom>
          <a:ln>
            <a:noFill/>
          </a:ln>
          <a:effectLst>
            <a:softEdge rad="112500"/>
          </a:effectLst>
          <a:scene3d>
            <a:camera prst="orthographicFront"/>
            <a:lightRig rig="balanced" dir="t"/>
          </a:scene3d>
          <a:sp3d prstMaterial="plastic">
            <a:bevelT w="165100" prst="coolSlant"/>
            <a:bevelB w="152400" h="50800" prst="softRound"/>
          </a:sp3d>
        </p:spPr>
      </p:pic>
      <p:sp>
        <p:nvSpPr>
          <p:cNvPr id="10" name="ZoneTexte 9"/>
          <p:cNvSpPr txBox="1"/>
          <p:nvPr/>
        </p:nvSpPr>
        <p:spPr>
          <a:xfrm>
            <a:off x="1703512" y="2420888"/>
            <a:ext cx="2664296" cy="477054"/>
          </a:xfrm>
          <a:prstGeom prst="rect">
            <a:avLst/>
          </a:prstGeom>
          <a:noFill/>
        </p:spPr>
        <p:txBody>
          <a:bodyPr wrap="square" rtlCol="0">
            <a:spAutoFit/>
          </a:bodyPr>
          <a:lstStyle/>
          <a:p>
            <a:pPr algn="ctr"/>
            <a:r>
              <a:rPr lang="fr-FR" sz="2400" b="1" dirty="0" smtClean="0">
                <a:solidFill>
                  <a:schemeClr val="bg1">
                    <a:lumMod val="75000"/>
                  </a:schemeClr>
                </a:solidFill>
                <a:effectLst>
                  <a:glow rad="228600">
                    <a:schemeClr val="accent1">
                      <a:satMod val="175000"/>
                      <a:alpha val="40000"/>
                    </a:schemeClr>
                  </a:glow>
                  <a:reflection endPos="0" dir="5400000" sy="-100000" algn="bl" rotWithShape="0"/>
                </a:effectLst>
                <a:latin typeface="Microsoft Uighur" panose="02000000000000000000" pitchFamily="2" charset="-78"/>
                <a:cs typeface="Microsoft Uighur" panose="02000000000000000000" pitchFamily="2" charset="-78"/>
              </a:rPr>
              <a:t>MEAP Basée sur LSTM</a:t>
            </a:r>
            <a:endParaRPr lang="fr-FR" sz="2400" b="1" dirty="0">
              <a:solidFill>
                <a:schemeClr val="bg1">
                  <a:lumMod val="75000"/>
                </a:schemeClr>
              </a:solidFill>
              <a:effectLst>
                <a:glow rad="228600">
                  <a:schemeClr val="accent1">
                    <a:satMod val="175000"/>
                    <a:alpha val="40000"/>
                  </a:schemeClr>
                </a:glow>
                <a:reflection endPos="0" dir="5400000" sy="-100000" algn="bl" rotWithShape="0"/>
              </a:effectLst>
              <a:latin typeface="Microsoft Uighur" panose="02000000000000000000" pitchFamily="2" charset="-78"/>
              <a:cs typeface="Microsoft Uighur" panose="02000000000000000000" pitchFamily="2" charset="-78"/>
            </a:endParaRPr>
          </a:p>
        </p:txBody>
      </p:sp>
    </p:spTree>
    <p:custDataLst>
      <p:tags r:id="rId1"/>
    </p:custDataLst>
    <p:extLst>
      <p:ext uri="{BB962C8B-B14F-4D97-AF65-F5344CB8AC3E}">
        <p14:creationId xmlns="" xmlns:p14="http://schemas.microsoft.com/office/powerpoint/2010/main" val="993545648"/>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8|2.1|17.9|22.7"/>
</p:tagLst>
</file>

<file path=ppt/tags/tag10.xml><?xml version="1.0" encoding="utf-8"?>
<p:tagLst xmlns:a="http://schemas.openxmlformats.org/drawingml/2006/main" xmlns:r="http://schemas.openxmlformats.org/officeDocument/2006/relationships" xmlns:p="http://schemas.openxmlformats.org/presentationml/2006/main">
  <p:tag name="TIMING" val="|0.8|2.1|17.9|22.7"/>
</p:tagLst>
</file>

<file path=ppt/tags/tag11.xml><?xml version="1.0" encoding="utf-8"?>
<p:tagLst xmlns:a="http://schemas.openxmlformats.org/drawingml/2006/main" xmlns:r="http://schemas.openxmlformats.org/officeDocument/2006/relationships" xmlns:p="http://schemas.openxmlformats.org/presentationml/2006/main">
  <p:tag name="TIMING" val="|0.8|2.1|17.9|22.7"/>
</p:tagLst>
</file>

<file path=ppt/tags/tag12.xml><?xml version="1.0" encoding="utf-8"?>
<p:tagLst xmlns:a="http://schemas.openxmlformats.org/drawingml/2006/main" xmlns:r="http://schemas.openxmlformats.org/officeDocument/2006/relationships" xmlns:p="http://schemas.openxmlformats.org/presentationml/2006/main">
  <p:tag name="TIMING" val="|0.8|2.1|17.9|22.7"/>
</p:tagLst>
</file>

<file path=ppt/tags/tag13.xml><?xml version="1.0" encoding="utf-8"?>
<p:tagLst xmlns:a="http://schemas.openxmlformats.org/drawingml/2006/main" xmlns:r="http://schemas.openxmlformats.org/officeDocument/2006/relationships" xmlns:p="http://schemas.openxmlformats.org/presentationml/2006/main">
  <p:tag name="TIMING" val="|0.8|2.1|17.9|22.7"/>
</p:tagLst>
</file>

<file path=ppt/tags/tag14.xml><?xml version="1.0" encoding="utf-8"?>
<p:tagLst xmlns:a="http://schemas.openxmlformats.org/drawingml/2006/main" xmlns:r="http://schemas.openxmlformats.org/officeDocument/2006/relationships" xmlns:p="http://schemas.openxmlformats.org/presentationml/2006/main">
  <p:tag name="TIMING" val="|0.8|2.1|17.9|22.7"/>
</p:tagLst>
</file>

<file path=ppt/tags/tag15.xml><?xml version="1.0" encoding="utf-8"?>
<p:tagLst xmlns:a="http://schemas.openxmlformats.org/drawingml/2006/main" xmlns:r="http://schemas.openxmlformats.org/officeDocument/2006/relationships" xmlns:p="http://schemas.openxmlformats.org/presentationml/2006/main">
  <p:tag name="TIMING" val="|0.8|2.1|17.9|22.7"/>
</p:tagLst>
</file>

<file path=ppt/tags/tag16.xml><?xml version="1.0" encoding="utf-8"?>
<p:tagLst xmlns:a="http://schemas.openxmlformats.org/drawingml/2006/main" xmlns:r="http://schemas.openxmlformats.org/officeDocument/2006/relationships" xmlns:p="http://schemas.openxmlformats.org/presentationml/2006/main">
  <p:tag name="TIMING" val="|0.8|2.1|17.9|22.7"/>
</p:tagLst>
</file>

<file path=ppt/tags/tag17.xml><?xml version="1.0" encoding="utf-8"?>
<p:tagLst xmlns:a="http://schemas.openxmlformats.org/drawingml/2006/main" xmlns:r="http://schemas.openxmlformats.org/officeDocument/2006/relationships" xmlns:p="http://schemas.openxmlformats.org/presentationml/2006/main">
  <p:tag name="TIMING" val="|0.8|2.1|17.9|22.7"/>
</p:tagLst>
</file>

<file path=ppt/tags/tag18.xml><?xml version="1.0" encoding="utf-8"?>
<p:tagLst xmlns:a="http://schemas.openxmlformats.org/drawingml/2006/main" xmlns:r="http://schemas.openxmlformats.org/officeDocument/2006/relationships" xmlns:p="http://schemas.openxmlformats.org/presentationml/2006/main">
  <p:tag name="TIMING" val="|0.8|2.1|17.9|22.7"/>
</p:tagLst>
</file>

<file path=ppt/tags/tag19.xml><?xml version="1.0" encoding="utf-8"?>
<p:tagLst xmlns:a="http://schemas.openxmlformats.org/drawingml/2006/main" xmlns:r="http://schemas.openxmlformats.org/officeDocument/2006/relationships" xmlns:p="http://schemas.openxmlformats.org/presentationml/2006/main">
  <p:tag name="TIMING" val="|0.8|2.1|17.9|22.7"/>
</p:tagLst>
</file>

<file path=ppt/tags/tag2.xml><?xml version="1.0" encoding="utf-8"?>
<p:tagLst xmlns:a="http://schemas.openxmlformats.org/drawingml/2006/main" xmlns:r="http://schemas.openxmlformats.org/officeDocument/2006/relationships" xmlns:p="http://schemas.openxmlformats.org/presentationml/2006/main">
  <p:tag name="TIMING" val="|0.8|2.1|17.9|22.7"/>
</p:tagLst>
</file>

<file path=ppt/tags/tag20.xml><?xml version="1.0" encoding="utf-8"?>
<p:tagLst xmlns:a="http://schemas.openxmlformats.org/drawingml/2006/main" xmlns:r="http://schemas.openxmlformats.org/officeDocument/2006/relationships" xmlns:p="http://schemas.openxmlformats.org/presentationml/2006/main">
  <p:tag name="TIMING" val="|0.8|2.1|17.9|22.7"/>
</p:tagLst>
</file>

<file path=ppt/tags/tag21.xml><?xml version="1.0" encoding="utf-8"?>
<p:tagLst xmlns:a="http://schemas.openxmlformats.org/drawingml/2006/main" xmlns:r="http://schemas.openxmlformats.org/officeDocument/2006/relationships" xmlns:p="http://schemas.openxmlformats.org/presentationml/2006/main">
  <p:tag name="TIMING" val="|0.8|2.1|17.9|22.7"/>
</p:tagLst>
</file>

<file path=ppt/tags/tag22.xml><?xml version="1.0" encoding="utf-8"?>
<p:tagLst xmlns:a="http://schemas.openxmlformats.org/drawingml/2006/main" xmlns:r="http://schemas.openxmlformats.org/officeDocument/2006/relationships" xmlns:p="http://schemas.openxmlformats.org/presentationml/2006/main">
  <p:tag name="TIMING" val="|0.8|2.1|17.9|22.7"/>
</p:tagLst>
</file>

<file path=ppt/tags/tag23.xml><?xml version="1.0" encoding="utf-8"?>
<p:tagLst xmlns:a="http://schemas.openxmlformats.org/drawingml/2006/main" xmlns:r="http://schemas.openxmlformats.org/officeDocument/2006/relationships" xmlns:p="http://schemas.openxmlformats.org/presentationml/2006/main">
  <p:tag name="TIMING" val="|0.8|2.1|17.9|22.7"/>
</p:tagLst>
</file>

<file path=ppt/tags/tag24.xml><?xml version="1.0" encoding="utf-8"?>
<p:tagLst xmlns:a="http://schemas.openxmlformats.org/drawingml/2006/main" xmlns:r="http://schemas.openxmlformats.org/officeDocument/2006/relationships" xmlns:p="http://schemas.openxmlformats.org/presentationml/2006/main">
  <p:tag name="TIMING" val="|0.8|2.1|17.9|22.7"/>
</p:tagLst>
</file>

<file path=ppt/tags/tag25.xml><?xml version="1.0" encoding="utf-8"?>
<p:tagLst xmlns:a="http://schemas.openxmlformats.org/drawingml/2006/main" xmlns:r="http://schemas.openxmlformats.org/officeDocument/2006/relationships" xmlns:p="http://schemas.openxmlformats.org/presentationml/2006/main">
  <p:tag name="TIMING" val="|0.8|2.1|17.9|22.7"/>
</p:tagLst>
</file>

<file path=ppt/tags/tag26.xml><?xml version="1.0" encoding="utf-8"?>
<p:tagLst xmlns:a="http://schemas.openxmlformats.org/drawingml/2006/main" xmlns:r="http://schemas.openxmlformats.org/officeDocument/2006/relationships" xmlns:p="http://schemas.openxmlformats.org/presentationml/2006/main">
  <p:tag name="TIMING" val="|0.8|2.1|17.9|22.7"/>
</p:tagLst>
</file>

<file path=ppt/tags/tag27.xml><?xml version="1.0" encoding="utf-8"?>
<p:tagLst xmlns:a="http://schemas.openxmlformats.org/drawingml/2006/main" xmlns:r="http://schemas.openxmlformats.org/officeDocument/2006/relationships" xmlns:p="http://schemas.openxmlformats.org/presentationml/2006/main">
  <p:tag name="TIMING" val="|0.8|2.1|17.9|22.7"/>
</p:tagLst>
</file>

<file path=ppt/tags/tag28.xml><?xml version="1.0" encoding="utf-8"?>
<p:tagLst xmlns:a="http://schemas.openxmlformats.org/drawingml/2006/main" xmlns:r="http://schemas.openxmlformats.org/officeDocument/2006/relationships" xmlns:p="http://schemas.openxmlformats.org/presentationml/2006/main">
  <p:tag name="TIMING" val="|0.8|2.1|17.9|22.7"/>
</p:tagLst>
</file>

<file path=ppt/tags/tag29.xml><?xml version="1.0" encoding="utf-8"?>
<p:tagLst xmlns:a="http://schemas.openxmlformats.org/drawingml/2006/main" xmlns:r="http://schemas.openxmlformats.org/officeDocument/2006/relationships" xmlns:p="http://schemas.openxmlformats.org/presentationml/2006/main">
  <p:tag name="TIMING" val="|0.8|2.1|17.9|22.7"/>
</p:tagLst>
</file>

<file path=ppt/tags/tag3.xml><?xml version="1.0" encoding="utf-8"?>
<p:tagLst xmlns:a="http://schemas.openxmlformats.org/drawingml/2006/main" xmlns:r="http://schemas.openxmlformats.org/officeDocument/2006/relationships" xmlns:p="http://schemas.openxmlformats.org/presentationml/2006/main">
  <p:tag name="TIMING" val="|0.8|2.1|17.9|22.7"/>
</p:tagLst>
</file>

<file path=ppt/tags/tag30.xml><?xml version="1.0" encoding="utf-8"?>
<p:tagLst xmlns:a="http://schemas.openxmlformats.org/drawingml/2006/main" xmlns:r="http://schemas.openxmlformats.org/officeDocument/2006/relationships" xmlns:p="http://schemas.openxmlformats.org/presentationml/2006/main">
  <p:tag name="TIMING" val="|0.8|2.1|17.9|22.7"/>
</p:tagLst>
</file>

<file path=ppt/tags/tag31.xml><?xml version="1.0" encoding="utf-8"?>
<p:tagLst xmlns:a="http://schemas.openxmlformats.org/drawingml/2006/main" xmlns:r="http://schemas.openxmlformats.org/officeDocument/2006/relationships" xmlns:p="http://schemas.openxmlformats.org/presentationml/2006/main">
  <p:tag name="TIMING" val="|0.8|2.1|17.9|22.7"/>
</p:tagLst>
</file>

<file path=ppt/tags/tag32.xml><?xml version="1.0" encoding="utf-8"?>
<p:tagLst xmlns:a="http://schemas.openxmlformats.org/drawingml/2006/main" xmlns:r="http://schemas.openxmlformats.org/officeDocument/2006/relationships" xmlns:p="http://schemas.openxmlformats.org/presentationml/2006/main">
  <p:tag name="TIMING" val="|0.8|2.1|17.9|22.7"/>
</p:tagLst>
</file>

<file path=ppt/tags/tag33.xml><?xml version="1.0" encoding="utf-8"?>
<p:tagLst xmlns:a="http://schemas.openxmlformats.org/drawingml/2006/main" xmlns:r="http://schemas.openxmlformats.org/officeDocument/2006/relationships" xmlns:p="http://schemas.openxmlformats.org/presentationml/2006/main">
  <p:tag name="TIMING" val="|0.8|2.1|17.9|22.7"/>
</p:tagLst>
</file>

<file path=ppt/tags/tag4.xml><?xml version="1.0" encoding="utf-8"?>
<p:tagLst xmlns:a="http://schemas.openxmlformats.org/drawingml/2006/main" xmlns:r="http://schemas.openxmlformats.org/officeDocument/2006/relationships" xmlns:p="http://schemas.openxmlformats.org/presentationml/2006/main">
  <p:tag name="TIMING" val="|0.8|2.1|17.9|22.7"/>
</p:tagLst>
</file>

<file path=ppt/tags/tag5.xml><?xml version="1.0" encoding="utf-8"?>
<p:tagLst xmlns:a="http://schemas.openxmlformats.org/drawingml/2006/main" xmlns:r="http://schemas.openxmlformats.org/officeDocument/2006/relationships" xmlns:p="http://schemas.openxmlformats.org/presentationml/2006/main">
  <p:tag name="TIMING" val="|0.8|2.1|17.9|22.7"/>
</p:tagLst>
</file>

<file path=ppt/tags/tag6.xml><?xml version="1.0" encoding="utf-8"?>
<p:tagLst xmlns:a="http://schemas.openxmlformats.org/drawingml/2006/main" xmlns:r="http://schemas.openxmlformats.org/officeDocument/2006/relationships" xmlns:p="http://schemas.openxmlformats.org/presentationml/2006/main">
  <p:tag name="TIMING" val="|0.8|2.1|17.9|22.7"/>
</p:tagLst>
</file>

<file path=ppt/tags/tag7.xml><?xml version="1.0" encoding="utf-8"?>
<p:tagLst xmlns:a="http://schemas.openxmlformats.org/drawingml/2006/main" xmlns:r="http://schemas.openxmlformats.org/officeDocument/2006/relationships" xmlns:p="http://schemas.openxmlformats.org/presentationml/2006/main">
  <p:tag name="TIMING" val="|0.8|2.1|17.9|22.7"/>
</p:tagLst>
</file>

<file path=ppt/tags/tag8.xml><?xml version="1.0" encoding="utf-8"?>
<p:tagLst xmlns:a="http://schemas.openxmlformats.org/drawingml/2006/main" xmlns:r="http://schemas.openxmlformats.org/officeDocument/2006/relationships" xmlns:p="http://schemas.openxmlformats.org/presentationml/2006/main">
  <p:tag name="TIMING" val="|0.8|2.1|17.9|22.7"/>
</p:tagLst>
</file>

<file path=ppt/tags/tag9.xml><?xml version="1.0" encoding="utf-8"?>
<p:tagLst xmlns:a="http://schemas.openxmlformats.org/drawingml/2006/main" xmlns:r="http://schemas.openxmlformats.org/officeDocument/2006/relationships" xmlns:p="http://schemas.openxmlformats.org/presentationml/2006/main">
  <p:tag name="TIMING" val="|0.8|2.1|17.9|22.7"/>
</p:tagLst>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8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25424</TotalTime>
  <Words>6272</Words>
  <Application>Microsoft Office PowerPoint</Application>
  <PresentationFormat>Personnalisé</PresentationFormat>
  <Paragraphs>1038</Paragraphs>
  <Slides>36</Slides>
  <Notes>35</Notes>
  <HiddenSlides>0</HiddenSlides>
  <MMClips>0</MMClips>
  <ScaleCrop>false</ScaleCrop>
  <HeadingPairs>
    <vt:vector size="4" baseType="variant">
      <vt:variant>
        <vt:lpstr>Thème</vt:lpstr>
      </vt:variant>
      <vt:variant>
        <vt:i4>4</vt:i4>
      </vt:variant>
      <vt:variant>
        <vt:lpstr>Titres des diapositives</vt:lpstr>
      </vt:variant>
      <vt:variant>
        <vt:i4>36</vt:i4>
      </vt:variant>
    </vt:vector>
  </HeadingPairs>
  <TitlesOfParts>
    <vt:vector size="40" baseType="lpstr">
      <vt:lpstr>1_Thème Office</vt:lpstr>
      <vt:lpstr>2_Thème Office</vt:lpstr>
      <vt:lpstr>3_Thème Office</vt:lpstr>
      <vt:lpstr>8_Thème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admin</dc:creator>
  <cp:lastModifiedBy>DCS</cp:lastModifiedBy>
  <cp:revision>1168</cp:revision>
  <dcterms:created xsi:type="dcterms:W3CDTF">2013-06-22T19:58:27Z</dcterms:created>
  <dcterms:modified xsi:type="dcterms:W3CDTF">2022-09-22T16:34:20Z</dcterms:modified>
</cp:coreProperties>
</file>