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5F71"/>
    <a:srgbClr val="FBD3E1"/>
    <a:srgbClr val="D4C2CB"/>
    <a:srgbClr val="BF27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1" d="100"/>
          <a:sy n="91" d="100"/>
        </p:scale>
        <p:origin x="56" y="6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36C334-4494-441E-9778-A3AE3AABAD39}" type="doc">
      <dgm:prSet loTypeId="urn:microsoft.com/office/officeart/2005/8/layout/list1" loCatId="list" qsTypeId="urn:microsoft.com/office/officeart/2005/8/quickstyle/simple2" qsCatId="simple" csTypeId="urn:microsoft.com/office/officeart/2005/8/colors/accent0_1" csCatId="mainScheme" phldr="1"/>
      <dgm:spPr/>
      <dgm:t>
        <a:bodyPr/>
        <a:lstStyle/>
        <a:p>
          <a:endParaRPr lang="fr-FR"/>
        </a:p>
      </dgm:t>
    </dgm:pt>
    <dgm:pt modelId="{A0E99D9C-96EC-4E77-AB71-08B97C1432BD}">
      <dgm:prSet phldrT="[Texte]"/>
      <dgm:spPr/>
      <dgm:t>
        <a:bodyPr/>
        <a:lstStyle/>
        <a:p>
          <a:r>
            <a:rPr lang="fr-FR" dirty="0"/>
            <a:t>1- Natural </a:t>
          </a:r>
          <a:r>
            <a:rPr lang="fr-FR" dirty="0" err="1"/>
            <a:t>Language</a:t>
          </a:r>
          <a:r>
            <a:rPr lang="fr-FR" dirty="0"/>
            <a:t> </a:t>
          </a:r>
          <a:r>
            <a:rPr lang="fr-FR" dirty="0" err="1"/>
            <a:t>Processing</a:t>
          </a:r>
          <a:r>
            <a:rPr lang="fr-FR" dirty="0"/>
            <a:t> et </a:t>
          </a:r>
          <a:r>
            <a:rPr lang="fr-FR" dirty="0" err="1"/>
            <a:t>Text</a:t>
          </a:r>
          <a:r>
            <a:rPr lang="fr-FR" dirty="0"/>
            <a:t> classification</a:t>
          </a:r>
        </a:p>
      </dgm:t>
    </dgm:pt>
    <dgm:pt modelId="{8180D215-8E3C-4F33-9EFD-11754537F6E6}" type="parTrans" cxnId="{945CCF12-FC2A-4A6F-B95A-771EC49A3045}">
      <dgm:prSet/>
      <dgm:spPr/>
      <dgm:t>
        <a:bodyPr/>
        <a:lstStyle/>
        <a:p>
          <a:endParaRPr lang="fr-FR"/>
        </a:p>
      </dgm:t>
    </dgm:pt>
    <dgm:pt modelId="{90381401-6D71-4C34-B993-1856421E781D}" type="sibTrans" cxnId="{945CCF12-FC2A-4A6F-B95A-771EC49A3045}">
      <dgm:prSet/>
      <dgm:spPr/>
      <dgm:t>
        <a:bodyPr/>
        <a:lstStyle/>
        <a:p>
          <a:endParaRPr lang="fr-FR"/>
        </a:p>
      </dgm:t>
    </dgm:pt>
    <dgm:pt modelId="{AEB97788-5D11-47A3-AE4D-ACF6BB2AD85F}">
      <dgm:prSet phldrT="[Texte]"/>
      <dgm:spPr/>
      <dgm:t>
        <a:bodyPr/>
        <a:lstStyle/>
        <a:p>
          <a:r>
            <a:rPr lang="fr-FR" dirty="0"/>
            <a:t>2- Notre Projet </a:t>
          </a:r>
        </a:p>
      </dgm:t>
    </dgm:pt>
    <dgm:pt modelId="{0FD855A1-A9CC-4770-BEFE-14DB56F1B872}" type="parTrans" cxnId="{4D6C0B39-263D-4A75-A066-1ED0F7E3BA65}">
      <dgm:prSet/>
      <dgm:spPr/>
      <dgm:t>
        <a:bodyPr/>
        <a:lstStyle/>
        <a:p>
          <a:endParaRPr lang="fr-FR"/>
        </a:p>
      </dgm:t>
    </dgm:pt>
    <dgm:pt modelId="{A7EB6363-2C8F-4D1E-9067-49523F0BD3D9}" type="sibTrans" cxnId="{4D6C0B39-263D-4A75-A066-1ED0F7E3BA65}">
      <dgm:prSet/>
      <dgm:spPr/>
      <dgm:t>
        <a:bodyPr/>
        <a:lstStyle/>
        <a:p>
          <a:endParaRPr lang="fr-FR"/>
        </a:p>
      </dgm:t>
    </dgm:pt>
    <dgm:pt modelId="{00388B66-AB2C-4A2F-9AE6-87B36F4C4C29}">
      <dgm:prSet custT="1"/>
      <dgm:spPr>
        <a:solidFill>
          <a:srgbClr val="D4C2CB">
            <a:alpha val="90000"/>
          </a:srgbClr>
        </a:solidFill>
      </dgm:spPr>
      <dgm:t>
        <a:bodyPr/>
        <a:lstStyle/>
        <a:p>
          <a:r>
            <a:rPr lang="fr-FR" sz="1800" kern="1200" dirty="0"/>
            <a:t>Qu’est ce que le </a:t>
          </a:r>
          <a:r>
            <a:rPr lang="fr-MA" sz="1800" kern="1200" dirty="0">
              <a:solidFill>
                <a:prstClr val="black">
                  <a:hueOff val="0"/>
                  <a:satOff val="0"/>
                  <a:lumOff val="0"/>
                  <a:alphaOff val="0"/>
                </a:prstClr>
              </a:solidFill>
              <a:latin typeface="Calibri" panose="020F0502020204030204"/>
              <a:ea typeface="+mn-ea"/>
              <a:cs typeface="+mn-cs"/>
            </a:rPr>
            <a:t>Natural </a:t>
          </a:r>
          <a:r>
            <a:rPr lang="fr-MA" sz="1800" kern="1200" dirty="0" err="1">
              <a:solidFill>
                <a:prstClr val="black">
                  <a:hueOff val="0"/>
                  <a:satOff val="0"/>
                  <a:lumOff val="0"/>
                  <a:alphaOff val="0"/>
                </a:prstClr>
              </a:solidFill>
              <a:latin typeface="Calibri" panose="020F0502020204030204"/>
              <a:ea typeface="+mn-ea"/>
              <a:cs typeface="+mn-cs"/>
            </a:rPr>
            <a:t>Language</a:t>
          </a:r>
          <a:r>
            <a:rPr lang="fr-MA" sz="1800" kern="1200" dirty="0">
              <a:solidFill>
                <a:prstClr val="black">
                  <a:hueOff val="0"/>
                  <a:satOff val="0"/>
                  <a:lumOff val="0"/>
                  <a:alphaOff val="0"/>
                </a:prstClr>
              </a:solidFill>
              <a:latin typeface="Calibri" panose="020F0502020204030204"/>
              <a:ea typeface="+mn-ea"/>
              <a:cs typeface="+mn-cs"/>
            </a:rPr>
            <a:t> </a:t>
          </a:r>
          <a:r>
            <a:rPr lang="fr-MA" sz="1800" kern="1200" dirty="0" err="1">
              <a:solidFill>
                <a:prstClr val="black">
                  <a:hueOff val="0"/>
                  <a:satOff val="0"/>
                  <a:lumOff val="0"/>
                  <a:alphaOff val="0"/>
                </a:prstClr>
              </a:solidFill>
              <a:latin typeface="Calibri" panose="020F0502020204030204"/>
              <a:ea typeface="+mn-ea"/>
              <a:cs typeface="+mn-cs"/>
            </a:rPr>
            <a:t>Processing</a:t>
          </a:r>
          <a:r>
            <a:rPr lang="fr-FR" sz="1800" kern="1200" dirty="0">
              <a:solidFill>
                <a:prstClr val="black">
                  <a:hueOff val="0"/>
                  <a:satOff val="0"/>
                  <a:lumOff val="0"/>
                  <a:alphaOff val="0"/>
                </a:prstClr>
              </a:solidFill>
              <a:latin typeface="Calibri" panose="020F0502020204030204"/>
              <a:ea typeface="+mn-ea"/>
              <a:cs typeface="+mn-cs"/>
            </a:rPr>
            <a:t>?</a:t>
          </a:r>
        </a:p>
      </dgm:t>
    </dgm:pt>
    <dgm:pt modelId="{D33B62F8-6329-4618-BD55-5E943B9134EB}" type="parTrans" cxnId="{66856162-9143-4FFC-ACFD-33643C4F1345}">
      <dgm:prSet/>
      <dgm:spPr/>
      <dgm:t>
        <a:bodyPr/>
        <a:lstStyle/>
        <a:p>
          <a:endParaRPr lang="fr-FR"/>
        </a:p>
      </dgm:t>
    </dgm:pt>
    <dgm:pt modelId="{17A516D3-5BA5-421F-A733-E412A0554501}" type="sibTrans" cxnId="{66856162-9143-4FFC-ACFD-33643C4F1345}">
      <dgm:prSet/>
      <dgm:spPr/>
      <dgm:t>
        <a:bodyPr/>
        <a:lstStyle/>
        <a:p>
          <a:endParaRPr lang="fr-FR"/>
        </a:p>
      </dgm:t>
    </dgm:pt>
    <dgm:pt modelId="{59FA1ACD-2E51-42CF-B167-AB23A17AC769}">
      <dgm:prSet/>
      <dgm:spPr>
        <a:solidFill>
          <a:srgbClr val="D4C2CB">
            <a:alpha val="90000"/>
          </a:srgbClr>
        </a:solidFill>
      </dgm:spPr>
      <dgm:t>
        <a:bodyPr/>
        <a:lstStyle/>
        <a:p>
          <a:r>
            <a:rPr lang="fr-FR" dirty="0"/>
            <a:t>Introduction</a:t>
          </a:r>
        </a:p>
      </dgm:t>
    </dgm:pt>
    <dgm:pt modelId="{35BD8A53-2544-4D42-91D6-E12E558F9870}" type="parTrans" cxnId="{5FED8567-576A-4F93-8DF5-7292B1580179}">
      <dgm:prSet/>
      <dgm:spPr/>
      <dgm:t>
        <a:bodyPr/>
        <a:lstStyle/>
        <a:p>
          <a:endParaRPr lang="fr-FR"/>
        </a:p>
      </dgm:t>
    </dgm:pt>
    <dgm:pt modelId="{321B7F33-D452-40A7-93B3-96C1BF2985EE}" type="sibTrans" cxnId="{5FED8567-576A-4F93-8DF5-7292B1580179}">
      <dgm:prSet/>
      <dgm:spPr/>
      <dgm:t>
        <a:bodyPr/>
        <a:lstStyle/>
        <a:p>
          <a:endParaRPr lang="fr-FR"/>
        </a:p>
      </dgm:t>
    </dgm:pt>
    <dgm:pt modelId="{0B52BDFC-6EEB-412A-B53B-56E09FFEAD4E}">
      <dgm:prSet custT="1"/>
      <dgm:spPr>
        <a:solidFill>
          <a:srgbClr val="D4C2CB">
            <a:alpha val="90000"/>
          </a:srgbClr>
        </a:solidFill>
      </dgm:spPr>
      <dgm:t>
        <a:bodyPr/>
        <a:lstStyle/>
        <a:p>
          <a:r>
            <a:rPr lang="fr-FR" sz="1800" kern="1200" dirty="0"/>
            <a:t>Qu’est ce que la classification des textes et </a:t>
          </a:r>
          <a:r>
            <a:rPr lang="fr-FR" sz="1800" kern="1200" dirty="0">
              <a:solidFill>
                <a:prstClr val="black">
                  <a:hueOff val="0"/>
                  <a:satOff val="0"/>
                  <a:lumOff val="0"/>
                  <a:alphaOff val="0"/>
                </a:prstClr>
              </a:solidFill>
              <a:latin typeface="Calibri" panose="020F0502020204030204"/>
              <a:ea typeface="+mn-ea"/>
              <a:cs typeface="+mn-cs"/>
            </a:rPr>
            <a:t>en quoi est il nécessaire </a:t>
          </a:r>
          <a:r>
            <a:rPr lang="fr-FR" sz="1800" kern="1200" dirty="0"/>
            <a:t>?</a:t>
          </a:r>
        </a:p>
      </dgm:t>
    </dgm:pt>
    <dgm:pt modelId="{70AB98D9-78D4-4BD4-B361-E6F37464AFCE}" type="parTrans" cxnId="{16453949-3A71-47FD-B84F-4859AE001986}">
      <dgm:prSet/>
      <dgm:spPr/>
      <dgm:t>
        <a:bodyPr/>
        <a:lstStyle/>
        <a:p>
          <a:endParaRPr lang="fr-FR"/>
        </a:p>
      </dgm:t>
    </dgm:pt>
    <dgm:pt modelId="{2604B02B-FCA7-4811-BC32-BB471E71B0E0}" type="sibTrans" cxnId="{16453949-3A71-47FD-B84F-4859AE001986}">
      <dgm:prSet/>
      <dgm:spPr/>
      <dgm:t>
        <a:bodyPr/>
        <a:lstStyle/>
        <a:p>
          <a:endParaRPr lang="fr-FR"/>
        </a:p>
      </dgm:t>
    </dgm:pt>
    <dgm:pt modelId="{D809321F-783E-42E2-B4F6-74F77F97FD7C}">
      <dgm:prSet/>
      <dgm:spPr>
        <a:solidFill>
          <a:srgbClr val="D4C2CB">
            <a:alpha val="90000"/>
          </a:srgbClr>
        </a:solidFill>
      </dgm:spPr>
      <dgm:t>
        <a:bodyPr/>
        <a:lstStyle/>
        <a:p>
          <a:r>
            <a:rPr lang="fr-FR" sz="1800" kern="1200" dirty="0"/>
            <a:t>Sa relation avec python</a:t>
          </a:r>
        </a:p>
      </dgm:t>
    </dgm:pt>
    <dgm:pt modelId="{914C5A93-B640-4691-9F5E-043121C429C4}" type="parTrans" cxnId="{84C2D574-31DE-41B9-BB7B-5C787236B1C3}">
      <dgm:prSet/>
      <dgm:spPr/>
      <dgm:t>
        <a:bodyPr/>
        <a:lstStyle/>
        <a:p>
          <a:endParaRPr lang="fr-MA"/>
        </a:p>
      </dgm:t>
    </dgm:pt>
    <dgm:pt modelId="{9B548316-2B39-44F3-85FC-BBB1D7A3BF6C}" type="sibTrans" cxnId="{84C2D574-31DE-41B9-BB7B-5C787236B1C3}">
      <dgm:prSet/>
      <dgm:spPr/>
      <dgm:t>
        <a:bodyPr/>
        <a:lstStyle/>
        <a:p>
          <a:endParaRPr lang="fr-MA"/>
        </a:p>
      </dgm:t>
    </dgm:pt>
    <dgm:pt modelId="{5108C8DC-23EB-4A63-BFAD-7AA40EF0DA0E}">
      <dgm:prSet/>
      <dgm:spPr>
        <a:solidFill>
          <a:srgbClr val="D4C2CB">
            <a:alpha val="90000"/>
          </a:srgbClr>
        </a:solidFill>
      </dgm:spPr>
      <dgm:t>
        <a:bodyPr/>
        <a:lstStyle/>
        <a:p>
          <a:r>
            <a:rPr lang="fr-FR" dirty="0"/>
            <a:t>Les différentes étapes suivies</a:t>
          </a:r>
        </a:p>
      </dgm:t>
    </dgm:pt>
    <dgm:pt modelId="{6CCCA6BD-F112-465B-8628-DE344366A882}" type="parTrans" cxnId="{8B36C5C2-6B7B-4261-BE13-EC5464CAB0E2}">
      <dgm:prSet/>
      <dgm:spPr/>
      <dgm:t>
        <a:bodyPr/>
        <a:lstStyle/>
        <a:p>
          <a:endParaRPr lang="fr-MA"/>
        </a:p>
      </dgm:t>
    </dgm:pt>
    <dgm:pt modelId="{BEDCF5B8-2545-4DFF-95B6-FD196128B0CE}" type="sibTrans" cxnId="{8B36C5C2-6B7B-4261-BE13-EC5464CAB0E2}">
      <dgm:prSet/>
      <dgm:spPr/>
      <dgm:t>
        <a:bodyPr/>
        <a:lstStyle/>
        <a:p>
          <a:endParaRPr lang="fr-MA"/>
        </a:p>
      </dgm:t>
    </dgm:pt>
    <dgm:pt modelId="{0A4EBCE7-C982-49F4-A42E-A166ABAA9922}" type="pres">
      <dgm:prSet presAssocID="{4936C334-4494-441E-9778-A3AE3AABAD39}" presName="linear" presStyleCnt="0">
        <dgm:presLayoutVars>
          <dgm:dir/>
          <dgm:animLvl val="lvl"/>
          <dgm:resizeHandles val="exact"/>
        </dgm:presLayoutVars>
      </dgm:prSet>
      <dgm:spPr/>
    </dgm:pt>
    <dgm:pt modelId="{AA58F1F2-E217-4CD1-88D7-ABC8BAFEC86A}" type="pres">
      <dgm:prSet presAssocID="{A0E99D9C-96EC-4E77-AB71-08B97C1432BD}" presName="parentLin" presStyleCnt="0"/>
      <dgm:spPr/>
    </dgm:pt>
    <dgm:pt modelId="{C796E3B9-6721-4144-AE61-E854507ED17B}" type="pres">
      <dgm:prSet presAssocID="{A0E99D9C-96EC-4E77-AB71-08B97C1432BD}" presName="parentLeftMargin" presStyleLbl="node1" presStyleIdx="0" presStyleCnt="2"/>
      <dgm:spPr/>
    </dgm:pt>
    <dgm:pt modelId="{A974749F-D772-4BCC-8647-96026CCE3432}" type="pres">
      <dgm:prSet presAssocID="{A0E99D9C-96EC-4E77-AB71-08B97C1432BD}" presName="parentText" presStyleLbl="node1" presStyleIdx="0" presStyleCnt="2">
        <dgm:presLayoutVars>
          <dgm:chMax val="0"/>
          <dgm:bulletEnabled val="1"/>
        </dgm:presLayoutVars>
      </dgm:prSet>
      <dgm:spPr/>
    </dgm:pt>
    <dgm:pt modelId="{377EDDD2-1391-4512-9059-0EAF68A3CA3E}" type="pres">
      <dgm:prSet presAssocID="{A0E99D9C-96EC-4E77-AB71-08B97C1432BD}" presName="negativeSpace" presStyleCnt="0"/>
      <dgm:spPr/>
    </dgm:pt>
    <dgm:pt modelId="{190F3624-46FB-437A-9364-DA83C691F4AA}" type="pres">
      <dgm:prSet presAssocID="{A0E99D9C-96EC-4E77-AB71-08B97C1432BD}" presName="childText" presStyleLbl="conFgAcc1" presStyleIdx="0" presStyleCnt="2" custScaleY="102395" custLinFactNeighborY="-7182">
        <dgm:presLayoutVars>
          <dgm:bulletEnabled val="1"/>
        </dgm:presLayoutVars>
      </dgm:prSet>
      <dgm:spPr/>
    </dgm:pt>
    <dgm:pt modelId="{3F8FEAD9-F276-4596-9A49-6432323B6D11}" type="pres">
      <dgm:prSet presAssocID="{90381401-6D71-4C34-B993-1856421E781D}" presName="spaceBetweenRectangles" presStyleCnt="0"/>
      <dgm:spPr/>
    </dgm:pt>
    <dgm:pt modelId="{07192AEF-12DF-4698-8C10-4AACB268E479}" type="pres">
      <dgm:prSet presAssocID="{AEB97788-5D11-47A3-AE4D-ACF6BB2AD85F}" presName="parentLin" presStyleCnt="0"/>
      <dgm:spPr/>
    </dgm:pt>
    <dgm:pt modelId="{CE618443-4E2F-4238-81F9-AAE01E82E6CB}" type="pres">
      <dgm:prSet presAssocID="{AEB97788-5D11-47A3-AE4D-ACF6BB2AD85F}" presName="parentLeftMargin" presStyleLbl="node1" presStyleIdx="0" presStyleCnt="2"/>
      <dgm:spPr/>
    </dgm:pt>
    <dgm:pt modelId="{8B16BAA6-7D9B-4916-B828-ABCD326C766B}" type="pres">
      <dgm:prSet presAssocID="{AEB97788-5D11-47A3-AE4D-ACF6BB2AD85F}" presName="parentText" presStyleLbl="node1" presStyleIdx="1" presStyleCnt="2">
        <dgm:presLayoutVars>
          <dgm:chMax val="0"/>
          <dgm:bulletEnabled val="1"/>
        </dgm:presLayoutVars>
      </dgm:prSet>
      <dgm:spPr/>
    </dgm:pt>
    <dgm:pt modelId="{FFF32A31-ED9E-487A-BD2B-223C5304BDBB}" type="pres">
      <dgm:prSet presAssocID="{AEB97788-5D11-47A3-AE4D-ACF6BB2AD85F}" presName="negativeSpace" presStyleCnt="0"/>
      <dgm:spPr/>
    </dgm:pt>
    <dgm:pt modelId="{2C66E56F-17CC-43F6-BA12-0720DC183CDE}" type="pres">
      <dgm:prSet presAssocID="{AEB97788-5D11-47A3-AE4D-ACF6BB2AD85F}" presName="childText" presStyleLbl="conFgAcc1" presStyleIdx="1" presStyleCnt="2">
        <dgm:presLayoutVars>
          <dgm:bulletEnabled val="1"/>
        </dgm:presLayoutVars>
      </dgm:prSet>
      <dgm:spPr/>
    </dgm:pt>
  </dgm:ptLst>
  <dgm:cxnLst>
    <dgm:cxn modelId="{3DB4F50F-CACB-4907-B48D-7853C27A7FE9}" type="presOf" srcId="{5108C8DC-23EB-4A63-BFAD-7AA40EF0DA0E}" destId="{2C66E56F-17CC-43F6-BA12-0720DC183CDE}" srcOrd="0" destOrd="1" presId="urn:microsoft.com/office/officeart/2005/8/layout/list1"/>
    <dgm:cxn modelId="{945CCF12-FC2A-4A6F-B95A-771EC49A3045}" srcId="{4936C334-4494-441E-9778-A3AE3AABAD39}" destId="{A0E99D9C-96EC-4E77-AB71-08B97C1432BD}" srcOrd="0" destOrd="0" parTransId="{8180D215-8E3C-4F33-9EFD-11754537F6E6}" sibTransId="{90381401-6D71-4C34-B993-1856421E781D}"/>
    <dgm:cxn modelId="{446A3026-E216-4DCA-B1A6-906E23480618}" type="presOf" srcId="{AEB97788-5D11-47A3-AE4D-ACF6BB2AD85F}" destId="{8B16BAA6-7D9B-4916-B828-ABCD326C766B}" srcOrd="1" destOrd="0" presId="urn:microsoft.com/office/officeart/2005/8/layout/list1"/>
    <dgm:cxn modelId="{4D6C0B39-263D-4A75-A066-1ED0F7E3BA65}" srcId="{4936C334-4494-441E-9778-A3AE3AABAD39}" destId="{AEB97788-5D11-47A3-AE4D-ACF6BB2AD85F}" srcOrd="1" destOrd="0" parTransId="{0FD855A1-A9CC-4770-BEFE-14DB56F1B872}" sibTransId="{A7EB6363-2C8F-4D1E-9067-49523F0BD3D9}"/>
    <dgm:cxn modelId="{66856162-9143-4FFC-ACFD-33643C4F1345}" srcId="{A0E99D9C-96EC-4E77-AB71-08B97C1432BD}" destId="{00388B66-AB2C-4A2F-9AE6-87B36F4C4C29}" srcOrd="0" destOrd="0" parTransId="{D33B62F8-6329-4618-BD55-5E943B9134EB}" sibTransId="{17A516D3-5BA5-421F-A733-E412A0554501}"/>
    <dgm:cxn modelId="{2836B662-449A-4E88-A3B7-172B2D01B437}" type="presOf" srcId="{A0E99D9C-96EC-4E77-AB71-08B97C1432BD}" destId="{A974749F-D772-4BCC-8647-96026CCE3432}" srcOrd="1" destOrd="0" presId="urn:microsoft.com/office/officeart/2005/8/layout/list1"/>
    <dgm:cxn modelId="{5FED8567-576A-4F93-8DF5-7292B1580179}" srcId="{AEB97788-5D11-47A3-AE4D-ACF6BB2AD85F}" destId="{59FA1ACD-2E51-42CF-B167-AB23A17AC769}" srcOrd="0" destOrd="0" parTransId="{35BD8A53-2544-4D42-91D6-E12E558F9870}" sibTransId="{321B7F33-D452-40A7-93B3-96C1BF2985EE}"/>
    <dgm:cxn modelId="{00CFC647-E5C5-4941-952E-CD9578060FE9}" type="presOf" srcId="{0B52BDFC-6EEB-412A-B53B-56E09FFEAD4E}" destId="{190F3624-46FB-437A-9364-DA83C691F4AA}" srcOrd="0" destOrd="1" presId="urn:microsoft.com/office/officeart/2005/8/layout/list1"/>
    <dgm:cxn modelId="{16453949-3A71-47FD-B84F-4859AE001986}" srcId="{A0E99D9C-96EC-4E77-AB71-08B97C1432BD}" destId="{0B52BDFC-6EEB-412A-B53B-56E09FFEAD4E}" srcOrd="1" destOrd="0" parTransId="{70AB98D9-78D4-4BD4-B361-E6F37464AFCE}" sibTransId="{2604B02B-FCA7-4811-BC32-BB471E71B0E0}"/>
    <dgm:cxn modelId="{348D934D-C6CE-450C-9675-B25EADE94D80}" type="presOf" srcId="{D809321F-783E-42E2-B4F6-74F77F97FD7C}" destId="{190F3624-46FB-437A-9364-DA83C691F4AA}" srcOrd="0" destOrd="2" presId="urn:microsoft.com/office/officeart/2005/8/layout/list1"/>
    <dgm:cxn modelId="{84C2D574-31DE-41B9-BB7B-5C787236B1C3}" srcId="{A0E99D9C-96EC-4E77-AB71-08B97C1432BD}" destId="{D809321F-783E-42E2-B4F6-74F77F97FD7C}" srcOrd="2" destOrd="0" parTransId="{914C5A93-B640-4691-9F5E-043121C429C4}" sibTransId="{9B548316-2B39-44F3-85FC-BBB1D7A3BF6C}"/>
    <dgm:cxn modelId="{FCEE8E8F-7A18-49F1-A351-F17B6CCF8BA6}" type="presOf" srcId="{59FA1ACD-2E51-42CF-B167-AB23A17AC769}" destId="{2C66E56F-17CC-43F6-BA12-0720DC183CDE}" srcOrd="0" destOrd="0" presId="urn:microsoft.com/office/officeart/2005/8/layout/list1"/>
    <dgm:cxn modelId="{566D2993-8EE0-4289-9948-6A3A48F395C1}" type="presOf" srcId="{4936C334-4494-441E-9778-A3AE3AABAD39}" destId="{0A4EBCE7-C982-49F4-A42E-A166ABAA9922}" srcOrd="0" destOrd="0" presId="urn:microsoft.com/office/officeart/2005/8/layout/list1"/>
    <dgm:cxn modelId="{8B36C5C2-6B7B-4261-BE13-EC5464CAB0E2}" srcId="{AEB97788-5D11-47A3-AE4D-ACF6BB2AD85F}" destId="{5108C8DC-23EB-4A63-BFAD-7AA40EF0DA0E}" srcOrd="1" destOrd="0" parTransId="{6CCCA6BD-F112-465B-8628-DE344366A882}" sibTransId="{BEDCF5B8-2545-4DFF-95B6-FD196128B0CE}"/>
    <dgm:cxn modelId="{461984C5-313B-4FB7-89EE-C18FCDEA30B8}" type="presOf" srcId="{A0E99D9C-96EC-4E77-AB71-08B97C1432BD}" destId="{C796E3B9-6721-4144-AE61-E854507ED17B}" srcOrd="0" destOrd="0" presId="urn:microsoft.com/office/officeart/2005/8/layout/list1"/>
    <dgm:cxn modelId="{86F899D7-70E4-4C98-9DC9-7C62B55F5A85}" type="presOf" srcId="{00388B66-AB2C-4A2F-9AE6-87B36F4C4C29}" destId="{190F3624-46FB-437A-9364-DA83C691F4AA}" srcOrd="0" destOrd="0" presId="urn:microsoft.com/office/officeart/2005/8/layout/list1"/>
    <dgm:cxn modelId="{B62ADEEA-4032-4A15-A106-9DFB7968F3A6}" type="presOf" srcId="{AEB97788-5D11-47A3-AE4D-ACF6BB2AD85F}" destId="{CE618443-4E2F-4238-81F9-AAE01E82E6CB}" srcOrd="0" destOrd="0" presId="urn:microsoft.com/office/officeart/2005/8/layout/list1"/>
    <dgm:cxn modelId="{5C0502FB-4D0C-48E4-8BBE-7020327F716A}" type="presParOf" srcId="{0A4EBCE7-C982-49F4-A42E-A166ABAA9922}" destId="{AA58F1F2-E217-4CD1-88D7-ABC8BAFEC86A}" srcOrd="0" destOrd="0" presId="urn:microsoft.com/office/officeart/2005/8/layout/list1"/>
    <dgm:cxn modelId="{2D549A26-CC50-4255-8D68-159905091AC5}" type="presParOf" srcId="{AA58F1F2-E217-4CD1-88D7-ABC8BAFEC86A}" destId="{C796E3B9-6721-4144-AE61-E854507ED17B}" srcOrd="0" destOrd="0" presId="urn:microsoft.com/office/officeart/2005/8/layout/list1"/>
    <dgm:cxn modelId="{E2E4E018-12D9-41B6-8F64-A1457EA00A01}" type="presParOf" srcId="{AA58F1F2-E217-4CD1-88D7-ABC8BAFEC86A}" destId="{A974749F-D772-4BCC-8647-96026CCE3432}" srcOrd="1" destOrd="0" presId="urn:microsoft.com/office/officeart/2005/8/layout/list1"/>
    <dgm:cxn modelId="{4B383290-753C-4A2B-9515-19342BFB6F43}" type="presParOf" srcId="{0A4EBCE7-C982-49F4-A42E-A166ABAA9922}" destId="{377EDDD2-1391-4512-9059-0EAF68A3CA3E}" srcOrd="1" destOrd="0" presId="urn:microsoft.com/office/officeart/2005/8/layout/list1"/>
    <dgm:cxn modelId="{1904E31A-0F6B-4B49-96E0-3CDA9E8FCF7C}" type="presParOf" srcId="{0A4EBCE7-C982-49F4-A42E-A166ABAA9922}" destId="{190F3624-46FB-437A-9364-DA83C691F4AA}" srcOrd="2" destOrd="0" presId="urn:microsoft.com/office/officeart/2005/8/layout/list1"/>
    <dgm:cxn modelId="{D9768D7C-6057-4060-9C38-36B9E6C04563}" type="presParOf" srcId="{0A4EBCE7-C982-49F4-A42E-A166ABAA9922}" destId="{3F8FEAD9-F276-4596-9A49-6432323B6D11}" srcOrd="3" destOrd="0" presId="urn:microsoft.com/office/officeart/2005/8/layout/list1"/>
    <dgm:cxn modelId="{C557EC4B-E4ED-4701-BFB8-ACD8258C41F1}" type="presParOf" srcId="{0A4EBCE7-C982-49F4-A42E-A166ABAA9922}" destId="{07192AEF-12DF-4698-8C10-4AACB268E479}" srcOrd="4" destOrd="0" presId="urn:microsoft.com/office/officeart/2005/8/layout/list1"/>
    <dgm:cxn modelId="{5FDC392C-ED80-4486-A2AB-CE3A48C31DAE}" type="presParOf" srcId="{07192AEF-12DF-4698-8C10-4AACB268E479}" destId="{CE618443-4E2F-4238-81F9-AAE01E82E6CB}" srcOrd="0" destOrd="0" presId="urn:microsoft.com/office/officeart/2005/8/layout/list1"/>
    <dgm:cxn modelId="{8871C150-376A-4357-BF6C-343DA08440E2}" type="presParOf" srcId="{07192AEF-12DF-4698-8C10-4AACB268E479}" destId="{8B16BAA6-7D9B-4916-B828-ABCD326C766B}" srcOrd="1" destOrd="0" presId="urn:microsoft.com/office/officeart/2005/8/layout/list1"/>
    <dgm:cxn modelId="{C60B2DB9-A269-433F-AF63-7E2DF1A620D6}" type="presParOf" srcId="{0A4EBCE7-C982-49F4-A42E-A166ABAA9922}" destId="{FFF32A31-ED9E-487A-BD2B-223C5304BDBB}" srcOrd="5" destOrd="0" presId="urn:microsoft.com/office/officeart/2005/8/layout/list1"/>
    <dgm:cxn modelId="{7758244D-1314-4B0A-BED9-C4F44CA1DDBC}" type="presParOf" srcId="{0A4EBCE7-C982-49F4-A42E-A166ABAA9922}" destId="{2C66E56F-17CC-43F6-BA12-0720DC183CD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C17806-F696-4BEB-9A0B-FE0F276136E6}" type="doc">
      <dgm:prSet loTypeId="urn:microsoft.com/office/officeart/2005/8/layout/target3" loCatId="relationship" qsTypeId="urn:microsoft.com/office/officeart/2005/8/quickstyle/simple1" qsCatId="simple" csTypeId="urn:microsoft.com/office/officeart/2005/8/colors/accent0_1" csCatId="mainScheme" phldr="1"/>
      <dgm:spPr/>
      <dgm:t>
        <a:bodyPr/>
        <a:lstStyle/>
        <a:p>
          <a:endParaRPr lang="fr-FR"/>
        </a:p>
      </dgm:t>
    </dgm:pt>
    <dgm:pt modelId="{7B4203FF-2B31-40AB-B45B-ECC051767783}">
      <dgm:prSet/>
      <dgm:spPr>
        <a:solidFill>
          <a:srgbClr val="D4C2CB">
            <a:alpha val="89804"/>
          </a:srgbClr>
        </a:solidFill>
      </dgm:spPr>
      <dgm:t>
        <a:bodyPr/>
        <a:lstStyle/>
        <a:p>
          <a:pPr rtl="0"/>
          <a:r>
            <a:rPr lang="fr-FR" baseline="0" dirty="0"/>
            <a:t>Plan :</a:t>
          </a:r>
        </a:p>
      </dgm:t>
    </dgm:pt>
    <dgm:pt modelId="{3CEDACEC-DA80-47C8-8FB0-E911553BE160}" type="parTrans" cxnId="{9C89E0F1-D1A9-41F0-8F78-DF4AB8460C9A}">
      <dgm:prSet/>
      <dgm:spPr/>
      <dgm:t>
        <a:bodyPr/>
        <a:lstStyle/>
        <a:p>
          <a:endParaRPr lang="fr-FR"/>
        </a:p>
      </dgm:t>
    </dgm:pt>
    <dgm:pt modelId="{E6718AAF-73B6-4B87-8C0B-0B8C4DBD4DF6}" type="sibTrans" cxnId="{9C89E0F1-D1A9-41F0-8F78-DF4AB8460C9A}">
      <dgm:prSet/>
      <dgm:spPr/>
      <dgm:t>
        <a:bodyPr/>
        <a:lstStyle/>
        <a:p>
          <a:endParaRPr lang="fr-FR"/>
        </a:p>
      </dgm:t>
    </dgm:pt>
    <dgm:pt modelId="{92A776D8-4598-4D07-A409-301C8918E358}" type="pres">
      <dgm:prSet presAssocID="{C4C17806-F696-4BEB-9A0B-FE0F276136E6}" presName="Name0" presStyleCnt="0">
        <dgm:presLayoutVars>
          <dgm:chMax val="7"/>
          <dgm:dir/>
          <dgm:animLvl val="lvl"/>
          <dgm:resizeHandles val="exact"/>
        </dgm:presLayoutVars>
      </dgm:prSet>
      <dgm:spPr/>
    </dgm:pt>
    <dgm:pt modelId="{F84AC4BF-A31A-4340-B907-9A9590F8D17B}" type="pres">
      <dgm:prSet presAssocID="{7B4203FF-2B31-40AB-B45B-ECC051767783}" presName="circle1" presStyleLbl="node1" presStyleIdx="0" presStyleCnt="1" custLinFactNeighborX="-1235" custLinFactNeighborY="-447"/>
      <dgm:spPr/>
    </dgm:pt>
    <dgm:pt modelId="{A0374C64-83B9-4D79-B19D-75FB7484F41A}" type="pres">
      <dgm:prSet presAssocID="{7B4203FF-2B31-40AB-B45B-ECC051767783}" presName="space" presStyleCnt="0"/>
      <dgm:spPr/>
    </dgm:pt>
    <dgm:pt modelId="{2AE87533-8A82-4378-B3F2-FBC017CB6198}" type="pres">
      <dgm:prSet presAssocID="{7B4203FF-2B31-40AB-B45B-ECC051767783}" presName="rect1" presStyleLbl="alignAcc1" presStyleIdx="0" presStyleCnt="1" custLinFactY="186758" custLinFactNeighborX="23439" custLinFactNeighborY="200000"/>
      <dgm:spPr/>
    </dgm:pt>
    <dgm:pt modelId="{419F1272-6CD9-42CA-AC50-42DCE3E0328E}" type="pres">
      <dgm:prSet presAssocID="{7B4203FF-2B31-40AB-B45B-ECC051767783}" presName="rect1ParTxNoCh" presStyleLbl="alignAcc1" presStyleIdx="0" presStyleCnt="1">
        <dgm:presLayoutVars>
          <dgm:chMax val="1"/>
          <dgm:bulletEnabled val="1"/>
        </dgm:presLayoutVars>
      </dgm:prSet>
      <dgm:spPr/>
    </dgm:pt>
  </dgm:ptLst>
  <dgm:cxnLst>
    <dgm:cxn modelId="{22BD6C2C-8BFC-4994-805A-BD841B4A19F6}" type="presOf" srcId="{7B4203FF-2B31-40AB-B45B-ECC051767783}" destId="{419F1272-6CD9-42CA-AC50-42DCE3E0328E}" srcOrd="1" destOrd="0" presId="urn:microsoft.com/office/officeart/2005/8/layout/target3"/>
    <dgm:cxn modelId="{E00C812D-BC50-4EE1-BA07-8E89942B508C}" type="presOf" srcId="{7B4203FF-2B31-40AB-B45B-ECC051767783}" destId="{2AE87533-8A82-4378-B3F2-FBC017CB6198}" srcOrd="0" destOrd="0" presId="urn:microsoft.com/office/officeart/2005/8/layout/target3"/>
    <dgm:cxn modelId="{AE857D40-16E4-41F8-8B54-023477D767BF}" type="presOf" srcId="{C4C17806-F696-4BEB-9A0B-FE0F276136E6}" destId="{92A776D8-4598-4D07-A409-301C8918E358}" srcOrd="0" destOrd="0" presId="urn:microsoft.com/office/officeart/2005/8/layout/target3"/>
    <dgm:cxn modelId="{9C89E0F1-D1A9-41F0-8F78-DF4AB8460C9A}" srcId="{C4C17806-F696-4BEB-9A0B-FE0F276136E6}" destId="{7B4203FF-2B31-40AB-B45B-ECC051767783}" srcOrd="0" destOrd="0" parTransId="{3CEDACEC-DA80-47C8-8FB0-E911553BE160}" sibTransId="{E6718AAF-73B6-4B87-8C0B-0B8C4DBD4DF6}"/>
    <dgm:cxn modelId="{532C2E74-CA00-4E58-B09B-77FE367CB9A4}" type="presParOf" srcId="{92A776D8-4598-4D07-A409-301C8918E358}" destId="{F84AC4BF-A31A-4340-B907-9A9590F8D17B}" srcOrd="0" destOrd="0" presId="urn:microsoft.com/office/officeart/2005/8/layout/target3"/>
    <dgm:cxn modelId="{AC01ACE3-2CF9-4220-8238-D69143B9511E}" type="presParOf" srcId="{92A776D8-4598-4D07-A409-301C8918E358}" destId="{A0374C64-83B9-4D79-B19D-75FB7484F41A}" srcOrd="1" destOrd="0" presId="urn:microsoft.com/office/officeart/2005/8/layout/target3"/>
    <dgm:cxn modelId="{49D2365D-43BA-4059-A281-62004FF3438A}" type="presParOf" srcId="{92A776D8-4598-4D07-A409-301C8918E358}" destId="{2AE87533-8A82-4378-B3F2-FBC017CB6198}" srcOrd="2" destOrd="0" presId="urn:microsoft.com/office/officeart/2005/8/layout/target3"/>
    <dgm:cxn modelId="{3B713BBD-EF03-4702-9AE9-D33EC2A781CC}" type="presParOf" srcId="{92A776D8-4598-4D07-A409-301C8918E358}" destId="{419F1272-6CD9-42CA-AC50-42DCE3E0328E}" srcOrd="3" destOrd="0" presId="urn:microsoft.com/office/officeart/2005/8/layout/target3"/>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F3624-46FB-437A-9364-DA83C691F4AA}">
      <dsp:nvSpPr>
        <dsp:cNvPr id="0" name=""/>
        <dsp:cNvSpPr/>
      </dsp:nvSpPr>
      <dsp:spPr>
        <a:xfrm>
          <a:off x="0" y="910022"/>
          <a:ext cx="10100396" cy="1509507"/>
        </a:xfrm>
        <a:prstGeom prst="rect">
          <a:avLst/>
        </a:prstGeom>
        <a:solidFill>
          <a:srgbClr val="D4C2CB">
            <a:alpha val="90000"/>
          </a:srgb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3903" tIns="499872" rIns="783903" bIns="128016" numCol="1" spcCol="1270" anchor="t" anchorCtr="0">
          <a:noAutofit/>
        </a:bodyPr>
        <a:lstStyle/>
        <a:p>
          <a:pPr marL="171450" lvl="1" indent="-171450" algn="l" defTabSz="800100">
            <a:lnSpc>
              <a:spcPct val="90000"/>
            </a:lnSpc>
            <a:spcBef>
              <a:spcPct val="0"/>
            </a:spcBef>
            <a:spcAft>
              <a:spcPct val="15000"/>
            </a:spcAft>
            <a:buChar char="•"/>
          </a:pPr>
          <a:r>
            <a:rPr lang="fr-FR" sz="1800" kern="1200" dirty="0"/>
            <a:t>Qu’est ce que le </a:t>
          </a:r>
          <a:r>
            <a:rPr lang="fr-MA" sz="1800" kern="1200" dirty="0">
              <a:solidFill>
                <a:prstClr val="black">
                  <a:hueOff val="0"/>
                  <a:satOff val="0"/>
                  <a:lumOff val="0"/>
                  <a:alphaOff val="0"/>
                </a:prstClr>
              </a:solidFill>
              <a:latin typeface="Calibri" panose="020F0502020204030204"/>
              <a:ea typeface="+mn-ea"/>
              <a:cs typeface="+mn-cs"/>
            </a:rPr>
            <a:t>Natural </a:t>
          </a:r>
          <a:r>
            <a:rPr lang="fr-MA" sz="1800" kern="1200" dirty="0" err="1">
              <a:solidFill>
                <a:prstClr val="black">
                  <a:hueOff val="0"/>
                  <a:satOff val="0"/>
                  <a:lumOff val="0"/>
                  <a:alphaOff val="0"/>
                </a:prstClr>
              </a:solidFill>
              <a:latin typeface="Calibri" panose="020F0502020204030204"/>
              <a:ea typeface="+mn-ea"/>
              <a:cs typeface="+mn-cs"/>
            </a:rPr>
            <a:t>Language</a:t>
          </a:r>
          <a:r>
            <a:rPr lang="fr-MA" sz="1800" kern="1200" dirty="0">
              <a:solidFill>
                <a:prstClr val="black">
                  <a:hueOff val="0"/>
                  <a:satOff val="0"/>
                  <a:lumOff val="0"/>
                  <a:alphaOff val="0"/>
                </a:prstClr>
              </a:solidFill>
              <a:latin typeface="Calibri" panose="020F0502020204030204"/>
              <a:ea typeface="+mn-ea"/>
              <a:cs typeface="+mn-cs"/>
            </a:rPr>
            <a:t> </a:t>
          </a:r>
          <a:r>
            <a:rPr lang="fr-MA" sz="1800" kern="1200" dirty="0" err="1">
              <a:solidFill>
                <a:prstClr val="black">
                  <a:hueOff val="0"/>
                  <a:satOff val="0"/>
                  <a:lumOff val="0"/>
                  <a:alphaOff val="0"/>
                </a:prstClr>
              </a:solidFill>
              <a:latin typeface="Calibri" panose="020F0502020204030204"/>
              <a:ea typeface="+mn-ea"/>
              <a:cs typeface="+mn-cs"/>
            </a:rPr>
            <a:t>Processing</a:t>
          </a:r>
          <a:r>
            <a:rPr lang="fr-FR" sz="1800" kern="1200" dirty="0">
              <a:solidFill>
                <a:prstClr val="black">
                  <a:hueOff val="0"/>
                  <a:satOff val="0"/>
                  <a:lumOff val="0"/>
                  <a:alphaOff val="0"/>
                </a:prstClr>
              </a:solidFill>
              <a:latin typeface="Calibri" panose="020F0502020204030204"/>
              <a:ea typeface="+mn-ea"/>
              <a:cs typeface="+mn-cs"/>
            </a:rPr>
            <a:t>?</a:t>
          </a:r>
        </a:p>
        <a:p>
          <a:pPr marL="171450" lvl="1" indent="-171450" algn="l" defTabSz="800100">
            <a:lnSpc>
              <a:spcPct val="90000"/>
            </a:lnSpc>
            <a:spcBef>
              <a:spcPct val="0"/>
            </a:spcBef>
            <a:spcAft>
              <a:spcPct val="15000"/>
            </a:spcAft>
            <a:buChar char="•"/>
          </a:pPr>
          <a:r>
            <a:rPr lang="fr-FR" sz="1800" kern="1200" dirty="0"/>
            <a:t>Qu’est ce que la classification des textes et </a:t>
          </a:r>
          <a:r>
            <a:rPr lang="fr-FR" sz="1800" kern="1200" dirty="0">
              <a:solidFill>
                <a:prstClr val="black">
                  <a:hueOff val="0"/>
                  <a:satOff val="0"/>
                  <a:lumOff val="0"/>
                  <a:alphaOff val="0"/>
                </a:prstClr>
              </a:solidFill>
              <a:latin typeface="Calibri" panose="020F0502020204030204"/>
              <a:ea typeface="+mn-ea"/>
              <a:cs typeface="+mn-cs"/>
            </a:rPr>
            <a:t>en quoi est il nécessaire </a:t>
          </a:r>
          <a:r>
            <a:rPr lang="fr-FR" sz="1800" kern="1200" dirty="0"/>
            <a:t>?</a:t>
          </a:r>
        </a:p>
        <a:p>
          <a:pPr marL="171450" lvl="1" indent="-171450" algn="l" defTabSz="800100">
            <a:lnSpc>
              <a:spcPct val="90000"/>
            </a:lnSpc>
            <a:spcBef>
              <a:spcPct val="0"/>
            </a:spcBef>
            <a:spcAft>
              <a:spcPct val="15000"/>
            </a:spcAft>
            <a:buChar char="•"/>
          </a:pPr>
          <a:r>
            <a:rPr lang="fr-FR" sz="1800" kern="1200" dirty="0"/>
            <a:t>Sa relation avec python</a:t>
          </a:r>
        </a:p>
      </dsp:txBody>
      <dsp:txXfrm>
        <a:off x="0" y="910022"/>
        <a:ext cx="10100396" cy="1509507"/>
      </dsp:txXfrm>
    </dsp:sp>
    <dsp:sp modelId="{A974749F-D772-4BCC-8647-96026CCE3432}">
      <dsp:nvSpPr>
        <dsp:cNvPr id="0" name=""/>
        <dsp:cNvSpPr/>
      </dsp:nvSpPr>
      <dsp:spPr>
        <a:xfrm>
          <a:off x="505019" y="565089"/>
          <a:ext cx="7070277" cy="70848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7240" tIns="0" rIns="267240" bIns="0" numCol="1" spcCol="1270" anchor="ctr" anchorCtr="0">
          <a:noAutofit/>
        </a:bodyPr>
        <a:lstStyle/>
        <a:p>
          <a:pPr marL="0" lvl="0" indent="0" algn="l" defTabSz="1066800">
            <a:lnSpc>
              <a:spcPct val="90000"/>
            </a:lnSpc>
            <a:spcBef>
              <a:spcPct val="0"/>
            </a:spcBef>
            <a:spcAft>
              <a:spcPct val="35000"/>
            </a:spcAft>
            <a:buNone/>
          </a:pPr>
          <a:r>
            <a:rPr lang="fr-FR" sz="2400" kern="1200" dirty="0"/>
            <a:t>1- Natural </a:t>
          </a:r>
          <a:r>
            <a:rPr lang="fr-FR" sz="2400" kern="1200" dirty="0" err="1"/>
            <a:t>Language</a:t>
          </a:r>
          <a:r>
            <a:rPr lang="fr-FR" sz="2400" kern="1200" dirty="0"/>
            <a:t> </a:t>
          </a:r>
          <a:r>
            <a:rPr lang="fr-FR" sz="2400" kern="1200" dirty="0" err="1"/>
            <a:t>Processing</a:t>
          </a:r>
          <a:r>
            <a:rPr lang="fr-FR" sz="2400" kern="1200" dirty="0"/>
            <a:t> et </a:t>
          </a:r>
          <a:r>
            <a:rPr lang="fr-FR" sz="2400" kern="1200" dirty="0" err="1"/>
            <a:t>Text</a:t>
          </a:r>
          <a:r>
            <a:rPr lang="fr-FR" sz="2400" kern="1200" dirty="0"/>
            <a:t> classification</a:t>
          </a:r>
        </a:p>
      </dsp:txBody>
      <dsp:txXfrm>
        <a:off x="539604" y="599674"/>
        <a:ext cx="7001107" cy="639310"/>
      </dsp:txXfrm>
    </dsp:sp>
    <dsp:sp modelId="{2C66E56F-17CC-43F6-BA12-0720DC183CDE}">
      <dsp:nvSpPr>
        <dsp:cNvPr id="0" name=""/>
        <dsp:cNvSpPr/>
      </dsp:nvSpPr>
      <dsp:spPr>
        <a:xfrm>
          <a:off x="0" y="2912677"/>
          <a:ext cx="10100396" cy="1398600"/>
        </a:xfrm>
        <a:prstGeom prst="rect">
          <a:avLst/>
        </a:prstGeom>
        <a:solidFill>
          <a:srgbClr val="D4C2CB">
            <a:alpha val="90000"/>
          </a:srgb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3903" tIns="499872" rIns="783903" bIns="170688" numCol="1" spcCol="1270" anchor="t" anchorCtr="0">
          <a:noAutofit/>
        </a:bodyPr>
        <a:lstStyle/>
        <a:p>
          <a:pPr marL="228600" lvl="1" indent="-228600" algn="l" defTabSz="1066800">
            <a:lnSpc>
              <a:spcPct val="90000"/>
            </a:lnSpc>
            <a:spcBef>
              <a:spcPct val="0"/>
            </a:spcBef>
            <a:spcAft>
              <a:spcPct val="15000"/>
            </a:spcAft>
            <a:buChar char="•"/>
          </a:pPr>
          <a:r>
            <a:rPr lang="fr-FR" sz="2400" kern="1200" dirty="0"/>
            <a:t>Introduction</a:t>
          </a:r>
        </a:p>
        <a:p>
          <a:pPr marL="228600" lvl="1" indent="-228600" algn="l" defTabSz="1066800">
            <a:lnSpc>
              <a:spcPct val="90000"/>
            </a:lnSpc>
            <a:spcBef>
              <a:spcPct val="0"/>
            </a:spcBef>
            <a:spcAft>
              <a:spcPct val="15000"/>
            </a:spcAft>
            <a:buChar char="•"/>
          </a:pPr>
          <a:r>
            <a:rPr lang="fr-FR" sz="2400" kern="1200" dirty="0"/>
            <a:t>Les différentes étapes suivies</a:t>
          </a:r>
        </a:p>
      </dsp:txBody>
      <dsp:txXfrm>
        <a:off x="0" y="2912677"/>
        <a:ext cx="10100396" cy="1398600"/>
      </dsp:txXfrm>
    </dsp:sp>
    <dsp:sp modelId="{8B16BAA6-7D9B-4916-B828-ABCD326C766B}">
      <dsp:nvSpPr>
        <dsp:cNvPr id="0" name=""/>
        <dsp:cNvSpPr/>
      </dsp:nvSpPr>
      <dsp:spPr>
        <a:xfrm>
          <a:off x="505019" y="2558437"/>
          <a:ext cx="7070277" cy="70848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7240" tIns="0" rIns="267240" bIns="0" numCol="1" spcCol="1270" anchor="ctr" anchorCtr="0">
          <a:noAutofit/>
        </a:bodyPr>
        <a:lstStyle/>
        <a:p>
          <a:pPr marL="0" lvl="0" indent="0" algn="l" defTabSz="1066800">
            <a:lnSpc>
              <a:spcPct val="90000"/>
            </a:lnSpc>
            <a:spcBef>
              <a:spcPct val="0"/>
            </a:spcBef>
            <a:spcAft>
              <a:spcPct val="35000"/>
            </a:spcAft>
            <a:buNone/>
          </a:pPr>
          <a:r>
            <a:rPr lang="fr-FR" sz="2400" kern="1200" dirty="0"/>
            <a:t>2- Notre Projet </a:t>
          </a:r>
        </a:p>
      </dsp:txBody>
      <dsp:txXfrm>
        <a:off x="539604" y="2593022"/>
        <a:ext cx="7001107"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AC4BF-A31A-4340-B907-9A9590F8D17B}">
      <dsp:nvSpPr>
        <dsp:cNvPr id="0" name=""/>
        <dsp:cNvSpPr/>
      </dsp:nvSpPr>
      <dsp:spPr>
        <a:xfrm>
          <a:off x="-10175" y="-3682"/>
          <a:ext cx="823912" cy="823912"/>
        </a:xfrm>
        <a:prstGeom prst="pie">
          <a:avLst>
            <a:gd name="adj1" fmla="val 5400000"/>
            <a:gd name="adj2" fmla="val 1620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E87533-8A82-4378-B3F2-FBC017CB6198}">
      <dsp:nvSpPr>
        <dsp:cNvPr id="0" name=""/>
        <dsp:cNvSpPr/>
      </dsp:nvSpPr>
      <dsp:spPr>
        <a:xfrm>
          <a:off x="411956" y="0"/>
          <a:ext cx="10284978" cy="823912"/>
        </a:xfrm>
        <a:prstGeom prst="rect">
          <a:avLst/>
        </a:prstGeom>
        <a:solidFill>
          <a:srgbClr val="D4C2CB">
            <a:alpha val="89804"/>
          </a:srgb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fr-FR" sz="3800" kern="1200" baseline="0" dirty="0"/>
            <a:t>Plan :</a:t>
          </a:r>
        </a:p>
      </dsp:txBody>
      <dsp:txXfrm>
        <a:off x="411956" y="0"/>
        <a:ext cx="10284978" cy="8239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DAA2C-F781-4AA9-BC2A-BFE004CEE1DC}" type="datetimeFigureOut">
              <a:rPr lang="fr-MA" smtClean="0"/>
              <a:t>22/07/2020</a:t>
            </a:fld>
            <a:endParaRPr lang="fr-M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041A9-19BD-4481-8081-0BD4E552F97E}" type="slidenum">
              <a:rPr lang="fr-MA" smtClean="0"/>
              <a:t>‹N°›</a:t>
            </a:fld>
            <a:endParaRPr lang="fr-MA"/>
          </a:p>
        </p:txBody>
      </p:sp>
    </p:spTree>
    <p:extLst>
      <p:ext uri="{BB962C8B-B14F-4D97-AF65-F5344CB8AC3E}">
        <p14:creationId xmlns:p14="http://schemas.microsoft.com/office/powerpoint/2010/main" val="265686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9C5C90-15F1-4A26-B081-E4EB1973DA0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MA"/>
          </a:p>
        </p:txBody>
      </p:sp>
      <p:sp>
        <p:nvSpPr>
          <p:cNvPr id="3" name="Sous-titre 2">
            <a:extLst>
              <a:ext uri="{FF2B5EF4-FFF2-40B4-BE49-F238E27FC236}">
                <a16:creationId xmlns:a16="http://schemas.microsoft.com/office/drawing/2014/main" id="{07B89D50-19B4-42D2-A0B4-47562B790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MA"/>
          </a:p>
        </p:txBody>
      </p:sp>
      <p:sp>
        <p:nvSpPr>
          <p:cNvPr id="4" name="Espace réservé de la date 3">
            <a:extLst>
              <a:ext uri="{FF2B5EF4-FFF2-40B4-BE49-F238E27FC236}">
                <a16:creationId xmlns:a16="http://schemas.microsoft.com/office/drawing/2014/main" id="{311BEF21-F55D-4057-B7D5-06EB0615B6EF}"/>
              </a:ext>
            </a:extLst>
          </p:cNvPr>
          <p:cNvSpPr>
            <a:spLocks noGrp="1"/>
          </p:cNvSpPr>
          <p:nvPr>
            <p:ph type="dt" sz="half" idx="10"/>
          </p:nvPr>
        </p:nvSpPr>
        <p:spPr/>
        <p:txBody>
          <a:bodyPr/>
          <a:lstStyle/>
          <a:p>
            <a:fld id="{2C42B2B1-4C26-483F-B7A0-5A2BFA1864DF}" type="datetime1">
              <a:rPr lang="fr-MA" smtClean="0"/>
              <a:t>22/07/2020</a:t>
            </a:fld>
            <a:endParaRPr lang="fr-MA"/>
          </a:p>
        </p:txBody>
      </p:sp>
      <p:sp>
        <p:nvSpPr>
          <p:cNvPr id="5" name="Espace réservé du pied de page 4">
            <a:extLst>
              <a:ext uri="{FF2B5EF4-FFF2-40B4-BE49-F238E27FC236}">
                <a16:creationId xmlns:a16="http://schemas.microsoft.com/office/drawing/2014/main" id="{A596BF80-B25A-4037-86BB-C9BACF9A7EC9}"/>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5D8B3C2C-69D1-480C-AB13-EBD17D6DAD23}"/>
              </a:ext>
            </a:extLst>
          </p:cNvPr>
          <p:cNvSpPr>
            <a:spLocks noGrp="1"/>
          </p:cNvSpPr>
          <p:nvPr>
            <p:ph type="sldNum" sz="quarter" idx="12"/>
          </p:nvPr>
        </p:nvSpPr>
        <p:spPr/>
        <p:txBody>
          <a:bodyPr/>
          <a:lstStyle/>
          <a:p>
            <a:fld id="{CE90F6A9-5731-4DB9-8C6E-5FE96AED7E1F}" type="slidenum">
              <a:rPr lang="fr-MA" smtClean="0"/>
              <a:t>‹N°›</a:t>
            </a:fld>
            <a:endParaRPr lang="fr-MA"/>
          </a:p>
        </p:txBody>
      </p:sp>
    </p:spTree>
    <p:extLst>
      <p:ext uri="{BB962C8B-B14F-4D97-AF65-F5344CB8AC3E}">
        <p14:creationId xmlns:p14="http://schemas.microsoft.com/office/powerpoint/2010/main" val="5715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749D6-7E6A-4E65-921D-B7CE41774693}"/>
              </a:ext>
            </a:extLst>
          </p:cNvPr>
          <p:cNvSpPr>
            <a:spLocks noGrp="1"/>
          </p:cNvSpPr>
          <p:nvPr>
            <p:ph type="title"/>
          </p:nvPr>
        </p:nvSpPr>
        <p:spPr/>
        <p:txBody>
          <a:bodyPr/>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DA730CFF-BDED-4B3D-9C2D-6D389677C2E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3BBA02C9-1D69-47AE-BE8D-665D32541D8E}"/>
              </a:ext>
            </a:extLst>
          </p:cNvPr>
          <p:cNvSpPr>
            <a:spLocks noGrp="1"/>
          </p:cNvSpPr>
          <p:nvPr>
            <p:ph type="dt" sz="half" idx="10"/>
          </p:nvPr>
        </p:nvSpPr>
        <p:spPr/>
        <p:txBody>
          <a:bodyPr/>
          <a:lstStyle/>
          <a:p>
            <a:fld id="{A0881123-5E9C-41E5-81CD-0805CDA747F3}" type="datetime1">
              <a:rPr lang="fr-MA" smtClean="0"/>
              <a:t>22/07/2020</a:t>
            </a:fld>
            <a:endParaRPr lang="fr-MA"/>
          </a:p>
        </p:txBody>
      </p:sp>
      <p:sp>
        <p:nvSpPr>
          <p:cNvPr id="5" name="Espace réservé du pied de page 4">
            <a:extLst>
              <a:ext uri="{FF2B5EF4-FFF2-40B4-BE49-F238E27FC236}">
                <a16:creationId xmlns:a16="http://schemas.microsoft.com/office/drawing/2014/main" id="{D1D01638-19FA-4A2C-AA89-751304C22DEF}"/>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38CD655A-DF1F-44D2-A23C-3D70F078D95E}"/>
              </a:ext>
            </a:extLst>
          </p:cNvPr>
          <p:cNvSpPr>
            <a:spLocks noGrp="1"/>
          </p:cNvSpPr>
          <p:nvPr>
            <p:ph type="sldNum" sz="quarter" idx="12"/>
          </p:nvPr>
        </p:nvSpPr>
        <p:spPr/>
        <p:txBody>
          <a:bodyPr/>
          <a:lstStyle/>
          <a:p>
            <a:fld id="{CE90F6A9-5731-4DB9-8C6E-5FE96AED7E1F}" type="slidenum">
              <a:rPr lang="fr-MA" smtClean="0"/>
              <a:t>‹N°›</a:t>
            </a:fld>
            <a:endParaRPr lang="fr-MA"/>
          </a:p>
        </p:txBody>
      </p:sp>
    </p:spTree>
    <p:extLst>
      <p:ext uri="{BB962C8B-B14F-4D97-AF65-F5344CB8AC3E}">
        <p14:creationId xmlns:p14="http://schemas.microsoft.com/office/powerpoint/2010/main" val="236898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D5F163F-0D0A-430C-BA2A-E3593244F723}"/>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2B91B4DE-F056-4DFB-85D1-8C12F1D7A01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40DD8499-5491-4776-96C3-5F2349B521C6}"/>
              </a:ext>
            </a:extLst>
          </p:cNvPr>
          <p:cNvSpPr>
            <a:spLocks noGrp="1"/>
          </p:cNvSpPr>
          <p:nvPr>
            <p:ph type="dt" sz="half" idx="10"/>
          </p:nvPr>
        </p:nvSpPr>
        <p:spPr/>
        <p:txBody>
          <a:bodyPr/>
          <a:lstStyle/>
          <a:p>
            <a:fld id="{9D773F5A-5BF7-4EED-9DAA-5E2BAD847168}" type="datetime1">
              <a:rPr lang="fr-MA" smtClean="0"/>
              <a:t>22/07/2020</a:t>
            </a:fld>
            <a:endParaRPr lang="fr-MA"/>
          </a:p>
        </p:txBody>
      </p:sp>
      <p:sp>
        <p:nvSpPr>
          <p:cNvPr id="5" name="Espace réservé du pied de page 4">
            <a:extLst>
              <a:ext uri="{FF2B5EF4-FFF2-40B4-BE49-F238E27FC236}">
                <a16:creationId xmlns:a16="http://schemas.microsoft.com/office/drawing/2014/main" id="{78B7DA6B-54FC-44A7-AEC3-971831933FFC}"/>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0C9CCAD0-F8B9-4C71-BA2A-EDB7C0CC4F34}"/>
              </a:ext>
            </a:extLst>
          </p:cNvPr>
          <p:cNvSpPr>
            <a:spLocks noGrp="1"/>
          </p:cNvSpPr>
          <p:nvPr>
            <p:ph type="sldNum" sz="quarter" idx="12"/>
          </p:nvPr>
        </p:nvSpPr>
        <p:spPr/>
        <p:txBody>
          <a:bodyPr/>
          <a:lstStyle/>
          <a:p>
            <a:fld id="{CE90F6A9-5731-4DB9-8C6E-5FE96AED7E1F}" type="slidenum">
              <a:rPr lang="fr-MA" smtClean="0"/>
              <a:t>‹N°›</a:t>
            </a:fld>
            <a:endParaRPr lang="fr-MA"/>
          </a:p>
        </p:txBody>
      </p:sp>
    </p:spTree>
    <p:extLst>
      <p:ext uri="{BB962C8B-B14F-4D97-AF65-F5344CB8AC3E}">
        <p14:creationId xmlns:p14="http://schemas.microsoft.com/office/powerpoint/2010/main" val="224173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3970E4-55F4-481A-A749-9BAC2A41696D}"/>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7C592B9C-9E8F-484B-B62C-FB0D1E5AADD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67DD07C1-7004-4E46-B3AB-27155E35DB81}"/>
              </a:ext>
            </a:extLst>
          </p:cNvPr>
          <p:cNvSpPr>
            <a:spLocks noGrp="1"/>
          </p:cNvSpPr>
          <p:nvPr>
            <p:ph type="dt" sz="half" idx="10"/>
          </p:nvPr>
        </p:nvSpPr>
        <p:spPr/>
        <p:txBody>
          <a:bodyPr/>
          <a:lstStyle/>
          <a:p>
            <a:fld id="{69FC27FE-AC72-4646-827D-19FF78E29722}" type="datetime1">
              <a:rPr lang="fr-MA" smtClean="0"/>
              <a:t>22/07/2020</a:t>
            </a:fld>
            <a:endParaRPr lang="fr-MA"/>
          </a:p>
        </p:txBody>
      </p:sp>
      <p:sp>
        <p:nvSpPr>
          <p:cNvPr id="5" name="Espace réservé du pied de page 4">
            <a:extLst>
              <a:ext uri="{FF2B5EF4-FFF2-40B4-BE49-F238E27FC236}">
                <a16:creationId xmlns:a16="http://schemas.microsoft.com/office/drawing/2014/main" id="{B0AA3BE6-846D-4C72-8B7B-011C1C2F8715}"/>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43271B60-A97A-4688-B532-DC27A0D4EA0D}"/>
              </a:ext>
            </a:extLst>
          </p:cNvPr>
          <p:cNvSpPr>
            <a:spLocks noGrp="1"/>
          </p:cNvSpPr>
          <p:nvPr>
            <p:ph type="sldNum" sz="quarter" idx="12"/>
          </p:nvPr>
        </p:nvSpPr>
        <p:spPr/>
        <p:txBody>
          <a:bodyPr/>
          <a:lstStyle/>
          <a:p>
            <a:fld id="{CE90F6A9-5731-4DB9-8C6E-5FE96AED7E1F}" type="slidenum">
              <a:rPr lang="fr-MA" smtClean="0"/>
              <a:t>‹N°›</a:t>
            </a:fld>
            <a:endParaRPr lang="fr-MA"/>
          </a:p>
        </p:txBody>
      </p:sp>
    </p:spTree>
    <p:extLst>
      <p:ext uri="{BB962C8B-B14F-4D97-AF65-F5344CB8AC3E}">
        <p14:creationId xmlns:p14="http://schemas.microsoft.com/office/powerpoint/2010/main" val="250972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B2B8F-B876-448E-89C4-7FB0E8A03AE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MA"/>
          </a:p>
        </p:txBody>
      </p:sp>
      <p:sp>
        <p:nvSpPr>
          <p:cNvPr id="3" name="Espace réservé du texte 2">
            <a:extLst>
              <a:ext uri="{FF2B5EF4-FFF2-40B4-BE49-F238E27FC236}">
                <a16:creationId xmlns:a16="http://schemas.microsoft.com/office/drawing/2014/main" id="{691BA381-1F11-4105-83FE-3F6136D9F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6BCEC3B-A68F-4AE8-A1C3-2B83D8211022}"/>
              </a:ext>
            </a:extLst>
          </p:cNvPr>
          <p:cNvSpPr>
            <a:spLocks noGrp="1"/>
          </p:cNvSpPr>
          <p:nvPr>
            <p:ph type="dt" sz="half" idx="10"/>
          </p:nvPr>
        </p:nvSpPr>
        <p:spPr/>
        <p:txBody>
          <a:bodyPr/>
          <a:lstStyle/>
          <a:p>
            <a:fld id="{29617675-1EFB-4160-8895-044F47B9A7F9}" type="datetime1">
              <a:rPr lang="fr-MA" smtClean="0"/>
              <a:t>22/07/2020</a:t>
            </a:fld>
            <a:endParaRPr lang="fr-MA"/>
          </a:p>
        </p:txBody>
      </p:sp>
      <p:sp>
        <p:nvSpPr>
          <p:cNvPr id="5" name="Espace réservé du pied de page 4">
            <a:extLst>
              <a:ext uri="{FF2B5EF4-FFF2-40B4-BE49-F238E27FC236}">
                <a16:creationId xmlns:a16="http://schemas.microsoft.com/office/drawing/2014/main" id="{A3AA9492-B21F-4474-B181-651A001F0E1C}"/>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4B56FE81-D785-412B-9551-C473F17F7245}"/>
              </a:ext>
            </a:extLst>
          </p:cNvPr>
          <p:cNvSpPr>
            <a:spLocks noGrp="1"/>
          </p:cNvSpPr>
          <p:nvPr>
            <p:ph type="sldNum" sz="quarter" idx="12"/>
          </p:nvPr>
        </p:nvSpPr>
        <p:spPr/>
        <p:txBody>
          <a:bodyPr/>
          <a:lstStyle/>
          <a:p>
            <a:fld id="{CE90F6A9-5731-4DB9-8C6E-5FE96AED7E1F}" type="slidenum">
              <a:rPr lang="fr-MA" smtClean="0"/>
              <a:t>‹N°›</a:t>
            </a:fld>
            <a:endParaRPr lang="fr-MA"/>
          </a:p>
        </p:txBody>
      </p:sp>
    </p:spTree>
    <p:extLst>
      <p:ext uri="{BB962C8B-B14F-4D97-AF65-F5344CB8AC3E}">
        <p14:creationId xmlns:p14="http://schemas.microsoft.com/office/powerpoint/2010/main" val="139302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7D584D-CCD4-4CA2-A21F-D19558A22888}"/>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E081490A-4D6D-4C56-AAB9-AF00A8FEAB2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contenu 3">
            <a:extLst>
              <a:ext uri="{FF2B5EF4-FFF2-40B4-BE49-F238E27FC236}">
                <a16:creationId xmlns:a16="http://schemas.microsoft.com/office/drawing/2014/main" id="{3515F41A-0EC3-4650-B6A4-4671362C83A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e la date 4">
            <a:extLst>
              <a:ext uri="{FF2B5EF4-FFF2-40B4-BE49-F238E27FC236}">
                <a16:creationId xmlns:a16="http://schemas.microsoft.com/office/drawing/2014/main" id="{AA96C12A-0B11-47F4-89DD-AA58F9FBF043}"/>
              </a:ext>
            </a:extLst>
          </p:cNvPr>
          <p:cNvSpPr>
            <a:spLocks noGrp="1"/>
          </p:cNvSpPr>
          <p:nvPr>
            <p:ph type="dt" sz="half" idx="10"/>
          </p:nvPr>
        </p:nvSpPr>
        <p:spPr/>
        <p:txBody>
          <a:bodyPr/>
          <a:lstStyle/>
          <a:p>
            <a:fld id="{63565AE6-F485-445D-A546-E75DD365D229}" type="datetime1">
              <a:rPr lang="fr-MA" smtClean="0"/>
              <a:t>22/07/2020</a:t>
            </a:fld>
            <a:endParaRPr lang="fr-MA"/>
          </a:p>
        </p:txBody>
      </p:sp>
      <p:sp>
        <p:nvSpPr>
          <p:cNvPr id="6" name="Espace réservé du pied de page 5">
            <a:extLst>
              <a:ext uri="{FF2B5EF4-FFF2-40B4-BE49-F238E27FC236}">
                <a16:creationId xmlns:a16="http://schemas.microsoft.com/office/drawing/2014/main" id="{E460F7F7-7F6B-4B1D-BEB0-CB953E51F57C}"/>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9D886208-5691-4182-BB30-3983DE4B9CAB}"/>
              </a:ext>
            </a:extLst>
          </p:cNvPr>
          <p:cNvSpPr>
            <a:spLocks noGrp="1"/>
          </p:cNvSpPr>
          <p:nvPr>
            <p:ph type="sldNum" sz="quarter" idx="12"/>
          </p:nvPr>
        </p:nvSpPr>
        <p:spPr/>
        <p:txBody>
          <a:bodyPr/>
          <a:lstStyle/>
          <a:p>
            <a:fld id="{CE90F6A9-5731-4DB9-8C6E-5FE96AED7E1F}" type="slidenum">
              <a:rPr lang="fr-MA" smtClean="0"/>
              <a:t>‹N°›</a:t>
            </a:fld>
            <a:endParaRPr lang="fr-MA"/>
          </a:p>
        </p:txBody>
      </p:sp>
    </p:spTree>
    <p:extLst>
      <p:ext uri="{BB962C8B-B14F-4D97-AF65-F5344CB8AC3E}">
        <p14:creationId xmlns:p14="http://schemas.microsoft.com/office/powerpoint/2010/main" val="232910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EC75EA-51D0-4DD2-9163-7D98A5BD05AF}"/>
              </a:ext>
            </a:extLst>
          </p:cNvPr>
          <p:cNvSpPr>
            <a:spLocks noGrp="1"/>
          </p:cNvSpPr>
          <p:nvPr>
            <p:ph type="title"/>
          </p:nvPr>
        </p:nvSpPr>
        <p:spPr>
          <a:xfrm>
            <a:off x="839788" y="365125"/>
            <a:ext cx="10515600" cy="1325563"/>
          </a:xfrm>
        </p:spPr>
        <p:txBody>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6CBBCFC2-CCF9-439E-AD52-ED7E48067F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92C711A-802C-4753-B521-9D5128E547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u texte 4">
            <a:extLst>
              <a:ext uri="{FF2B5EF4-FFF2-40B4-BE49-F238E27FC236}">
                <a16:creationId xmlns:a16="http://schemas.microsoft.com/office/drawing/2014/main" id="{0B285A90-8F1A-4203-BE01-A5D30722C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9196544-6AF9-465C-92AF-4400B76B794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7" name="Espace réservé de la date 6">
            <a:extLst>
              <a:ext uri="{FF2B5EF4-FFF2-40B4-BE49-F238E27FC236}">
                <a16:creationId xmlns:a16="http://schemas.microsoft.com/office/drawing/2014/main" id="{7B0913FA-2B1F-4DA1-8608-66638B2ACA9D}"/>
              </a:ext>
            </a:extLst>
          </p:cNvPr>
          <p:cNvSpPr>
            <a:spLocks noGrp="1"/>
          </p:cNvSpPr>
          <p:nvPr>
            <p:ph type="dt" sz="half" idx="10"/>
          </p:nvPr>
        </p:nvSpPr>
        <p:spPr/>
        <p:txBody>
          <a:bodyPr/>
          <a:lstStyle/>
          <a:p>
            <a:fld id="{B7F2A0A1-807C-485A-BFBA-327A16A39192}" type="datetime1">
              <a:rPr lang="fr-MA" smtClean="0"/>
              <a:t>22/07/2020</a:t>
            </a:fld>
            <a:endParaRPr lang="fr-MA"/>
          </a:p>
        </p:txBody>
      </p:sp>
      <p:sp>
        <p:nvSpPr>
          <p:cNvPr id="8" name="Espace réservé du pied de page 7">
            <a:extLst>
              <a:ext uri="{FF2B5EF4-FFF2-40B4-BE49-F238E27FC236}">
                <a16:creationId xmlns:a16="http://schemas.microsoft.com/office/drawing/2014/main" id="{4181B549-C976-4573-867F-E39EFD3EA11E}"/>
              </a:ext>
            </a:extLst>
          </p:cNvPr>
          <p:cNvSpPr>
            <a:spLocks noGrp="1"/>
          </p:cNvSpPr>
          <p:nvPr>
            <p:ph type="ftr" sz="quarter" idx="11"/>
          </p:nvPr>
        </p:nvSpPr>
        <p:spPr/>
        <p:txBody>
          <a:bodyPr/>
          <a:lstStyle/>
          <a:p>
            <a:endParaRPr lang="fr-MA"/>
          </a:p>
        </p:txBody>
      </p:sp>
      <p:sp>
        <p:nvSpPr>
          <p:cNvPr id="9" name="Espace réservé du numéro de diapositive 8">
            <a:extLst>
              <a:ext uri="{FF2B5EF4-FFF2-40B4-BE49-F238E27FC236}">
                <a16:creationId xmlns:a16="http://schemas.microsoft.com/office/drawing/2014/main" id="{94359CBB-BA52-43EA-AC38-E07193047DE9}"/>
              </a:ext>
            </a:extLst>
          </p:cNvPr>
          <p:cNvSpPr>
            <a:spLocks noGrp="1"/>
          </p:cNvSpPr>
          <p:nvPr>
            <p:ph type="sldNum" sz="quarter" idx="12"/>
          </p:nvPr>
        </p:nvSpPr>
        <p:spPr/>
        <p:txBody>
          <a:bodyPr/>
          <a:lstStyle/>
          <a:p>
            <a:fld id="{CE90F6A9-5731-4DB9-8C6E-5FE96AED7E1F}" type="slidenum">
              <a:rPr lang="fr-MA" smtClean="0"/>
              <a:t>‹N°›</a:t>
            </a:fld>
            <a:endParaRPr lang="fr-MA"/>
          </a:p>
        </p:txBody>
      </p:sp>
    </p:spTree>
    <p:extLst>
      <p:ext uri="{BB962C8B-B14F-4D97-AF65-F5344CB8AC3E}">
        <p14:creationId xmlns:p14="http://schemas.microsoft.com/office/powerpoint/2010/main" val="144794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7ACF4D-D061-41D7-871D-5530F5EB4077}"/>
              </a:ext>
            </a:extLst>
          </p:cNvPr>
          <p:cNvSpPr>
            <a:spLocks noGrp="1"/>
          </p:cNvSpPr>
          <p:nvPr>
            <p:ph type="title"/>
          </p:nvPr>
        </p:nvSpPr>
        <p:spPr/>
        <p:txBody>
          <a:bodyPr/>
          <a:lstStyle/>
          <a:p>
            <a:r>
              <a:rPr lang="fr-FR"/>
              <a:t>Modifiez le style du titre</a:t>
            </a:r>
            <a:endParaRPr lang="fr-MA"/>
          </a:p>
        </p:txBody>
      </p:sp>
      <p:sp>
        <p:nvSpPr>
          <p:cNvPr id="3" name="Espace réservé de la date 2">
            <a:extLst>
              <a:ext uri="{FF2B5EF4-FFF2-40B4-BE49-F238E27FC236}">
                <a16:creationId xmlns:a16="http://schemas.microsoft.com/office/drawing/2014/main" id="{6C12E58A-719B-43F6-BA37-F2390617998C}"/>
              </a:ext>
            </a:extLst>
          </p:cNvPr>
          <p:cNvSpPr>
            <a:spLocks noGrp="1"/>
          </p:cNvSpPr>
          <p:nvPr>
            <p:ph type="dt" sz="half" idx="10"/>
          </p:nvPr>
        </p:nvSpPr>
        <p:spPr/>
        <p:txBody>
          <a:bodyPr/>
          <a:lstStyle/>
          <a:p>
            <a:fld id="{C3E370CC-2F7A-4209-B5FA-D59D9FB51951}" type="datetime1">
              <a:rPr lang="fr-MA" smtClean="0"/>
              <a:t>22/07/2020</a:t>
            </a:fld>
            <a:endParaRPr lang="fr-MA"/>
          </a:p>
        </p:txBody>
      </p:sp>
      <p:sp>
        <p:nvSpPr>
          <p:cNvPr id="4" name="Espace réservé du pied de page 3">
            <a:extLst>
              <a:ext uri="{FF2B5EF4-FFF2-40B4-BE49-F238E27FC236}">
                <a16:creationId xmlns:a16="http://schemas.microsoft.com/office/drawing/2014/main" id="{A4098B82-1026-4CB3-AC20-C8ED63639481}"/>
              </a:ext>
            </a:extLst>
          </p:cNvPr>
          <p:cNvSpPr>
            <a:spLocks noGrp="1"/>
          </p:cNvSpPr>
          <p:nvPr>
            <p:ph type="ftr" sz="quarter" idx="11"/>
          </p:nvPr>
        </p:nvSpPr>
        <p:spPr/>
        <p:txBody>
          <a:bodyPr/>
          <a:lstStyle/>
          <a:p>
            <a:endParaRPr lang="fr-MA"/>
          </a:p>
        </p:txBody>
      </p:sp>
      <p:sp>
        <p:nvSpPr>
          <p:cNvPr id="5" name="Espace réservé du numéro de diapositive 4">
            <a:extLst>
              <a:ext uri="{FF2B5EF4-FFF2-40B4-BE49-F238E27FC236}">
                <a16:creationId xmlns:a16="http://schemas.microsoft.com/office/drawing/2014/main" id="{6E5C1920-4A08-4CAD-B696-C70F74281089}"/>
              </a:ext>
            </a:extLst>
          </p:cNvPr>
          <p:cNvSpPr>
            <a:spLocks noGrp="1"/>
          </p:cNvSpPr>
          <p:nvPr>
            <p:ph type="sldNum" sz="quarter" idx="12"/>
          </p:nvPr>
        </p:nvSpPr>
        <p:spPr/>
        <p:txBody>
          <a:bodyPr/>
          <a:lstStyle/>
          <a:p>
            <a:fld id="{CE90F6A9-5731-4DB9-8C6E-5FE96AED7E1F}" type="slidenum">
              <a:rPr lang="fr-MA" smtClean="0"/>
              <a:t>‹N°›</a:t>
            </a:fld>
            <a:endParaRPr lang="fr-MA"/>
          </a:p>
        </p:txBody>
      </p:sp>
    </p:spTree>
    <p:extLst>
      <p:ext uri="{BB962C8B-B14F-4D97-AF65-F5344CB8AC3E}">
        <p14:creationId xmlns:p14="http://schemas.microsoft.com/office/powerpoint/2010/main" val="51834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D39C2B4-1450-4997-81D1-2CAF0AB84A21}"/>
              </a:ext>
            </a:extLst>
          </p:cNvPr>
          <p:cNvSpPr>
            <a:spLocks noGrp="1"/>
          </p:cNvSpPr>
          <p:nvPr>
            <p:ph type="dt" sz="half" idx="10"/>
          </p:nvPr>
        </p:nvSpPr>
        <p:spPr/>
        <p:txBody>
          <a:bodyPr/>
          <a:lstStyle/>
          <a:p>
            <a:fld id="{9CFD2CA5-FE4D-40DA-82F8-9EC963523405}" type="datetime1">
              <a:rPr lang="fr-MA" smtClean="0"/>
              <a:t>22/07/2020</a:t>
            </a:fld>
            <a:endParaRPr lang="fr-MA"/>
          </a:p>
        </p:txBody>
      </p:sp>
      <p:sp>
        <p:nvSpPr>
          <p:cNvPr id="3" name="Espace réservé du pied de page 2">
            <a:extLst>
              <a:ext uri="{FF2B5EF4-FFF2-40B4-BE49-F238E27FC236}">
                <a16:creationId xmlns:a16="http://schemas.microsoft.com/office/drawing/2014/main" id="{71AD07E4-921A-4C1A-A79D-ACAA9709AEED}"/>
              </a:ext>
            </a:extLst>
          </p:cNvPr>
          <p:cNvSpPr>
            <a:spLocks noGrp="1"/>
          </p:cNvSpPr>
          <p:nvPr>
            <p:ph type="ftr" sz="quarter" idx="11"/>
          </p:nvPr>
        </p:nvSpPr>
        <p:spPr/>
        <p:txBody>
          <a:bodyPr/>
          <a:lstStyle/>
          <a:p>
            <a:endParaRPr lang="fr-MA"/>
          </a:p>
        </p:txBody>
      </p:sp>
      <p:sp>
        <p:nvSpPr>
          <p:cNvPr id="4" name="Espace réservé du numéro de diapositive 3">
            <a:extLst>
              <a:ext uri="{FF2B5EF4-FFF2-40B4-BE49-F238E27FC236}">
                <a16:creationId xmlns:a16="http://schemas.microsoft.com/office/drawing/2014/main" id="{DF6E1EF7-0D78-4A56-89F7-48B9A7BB10BB}"/>
              </a:ext>
            </a:extLst>
          </p:cNvPr>
          <p:cNvSpPr>
            <a:spLocks noGrp="1"/>
          </p:cNvSpPr>
          <p:nvPr>
            <p:ph type="sldNum" sz="quarter" idx="12"/>
          </p:nvPr>
        </p:nvSpPr>
        <p:spPr/>
        <p:txBody>
          <a:bodyPr/>
          <a:lstStyle/>
          <a:p>
            <a:fld id="{CE90F6A9-5731-4DB9-8C6E-5FE96AED7E1F}" type="slidenum">
              <a:rPr lang="fr-MA" smtClean="0"/>
              <a:t>‹N°›</a:t>
            </a:fld>
            <a:endParaRPr lang="fr-MA"/>
          </a:p>
        </p:txBody>
      </p:sp>
    </p:spTree>
    <p:extLst>
      <p:ext uri="{BB962C8B-B14F-4D97-AF65-F5344CB8AC3E}">
        <p14:creationId xmlns:p14="http://schemas.microsoft.com/office/powerpoint/2010/main" val="5163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14FB5-5D00-46CC-8186-3E0B890FC4F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du contenu 2">
            <a:extLst>
              <a:ext uri="{FF2B5EF4-FFF2-40B4-BE49-F238E27FC236}">
                <a16:creationId xmlns:a16="http://schemas.microsoft.com/office/drawing/2014/main" id="{6B828152-6C06-4198-A53F-293A12802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texte 3">
            <a:extLst>
              <a:ext uri="{FF2B5EF4-FFF2-40B4-BE49-F238E27FC236}">
                <a16:creationId xmlns:a16="http://schemas.microsoft.com/office/drawing/2014/main" id="{29389460-22AD-4B36-B37D-2365C5FFE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058A900-F11C-47D8-BF7C-45427248C78F}"/>
              </a:ext>
            </a:extLst>
          </p:cNvPr>
          <p:cNvSpPr>
            <a:spLocks noGrp="1"/>
          </p:cNvSpPr>
          <p:nvPr>
            <p:ph type="dt" sz="half" idx="10"/>
          </p:nvPr>
        </p:nvSpPr>
        <p:spPr/>
        <p:txBody>
          <a:bodyPr/>
          <a:lstStyle/>
          <a:p>
            <a:fld id="{9D832CB1-0304-49A7-8AF8-C6A1F072EA12}" type="datetime1">
              <a:rPr lang="fr-MA" smtClean="0"/>
              <a:t>22/07/2020</a:t>
            </a:fld>
            <a:endParaRPr lang="fr-MA"/>
          </a:p>
        </p:txBody>
      </p:sp>
      <p:sp>
        <p:nvSpPr>
          <p:cNvPr id="6" name="Espace réservé du pied de page 5">
            <a:extLst>
              <a:ext uri="{FF2B5EF4-FFF2-40B4-BE49-F238E27FC236}">
                <a16:creationId xmlns:a16="http://schemas.microsoft.com/office/drawing/2014/main" id="{E5088F3B-53FE-4CA1-8BA3-321D1F431300}"/>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9E8621B3-EE21-4F3D-BD63-68BCEAD819F9}"/>
              </a:ext>
            </a:extLst>
          </p:cNvPr>
          <p:cNvSpPr>
            <a:spLocks noGrp="1"/>
          </p:cNvSpPr>
          <p:nvPr>
            <p:ph type="sldNum" sz="quarter" idx="12"/>
          </p:nvPr>
        </p:nvSpPr>
        <p:spPr/>
        <p:txBody>
          <a:bodyPr/>
          <a:lstStyle/>
          <a:p>
            <a:fld id="{CE90F6A9-5731-4DB9-8C6E-5FE96AED7E1F}" type="slidenum">
              <a:rPr lang="fr-MA" smtClean="0"/>
              <a:t>‹N°›</a:t>
            </a:fld>
            <a:endParaRPr lang="fr-MA"/>
          </a:p>
        </p:txBody>
      </p:sp>
    </p:spTree>
    <p:extLst>
      <p:ext uri="{BB962C8B-B14F-4D97-AF65-F5344CB8AC3E}">
        <p14:creationId xmlns:p14="http://schemas.microsoft.com/office/powerpoint/2010/main" val="217170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C7373-8E18-4456-84E9-62EAB23BC6B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pour une image  2">
            <a:extLst>
              <a:ext uri="{FF2B5EF4-FFF2-40B4-BE49-F238E27FC236}">
                <a16:creationId xmlns:a16="http://schemas.microsoft.com/office/drawing/2014/main" id="{8820685D-4A61-497B-8871-3D55A3DA2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Espace réservé du texte 3">
            <a:extLst>
              <a:ext uri="{FF2B5EF4-FFF2-40B4-BE49-F238E27FC236}">
                <a16:creationId xmlns:a16="http://schemas.microsoft.com/office/drawing/2014/main" id="{46F06277-6CA2-452B-92E7-81A313F4C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77D8AF8-7811-4CF9-A1ED-81924000900D}"/>
              </a:ext>
            </a:extLst>
          </p:cNvPr>
          <p:cNvSpPr>
            <a:spLocks noGrp="1"/>
          </p:cNvSpPr>
          <p:nvPr>
            <p:ph type="dt" sz="half" idx="10"/>
          </p:nvPr>
        </p:nvSpPr>
        <p:spPr/>
        <p:txBody>
          <a:bodyPr/>
          <a:lstStyle/>
          <a:p>
            <a:fld id="{43EFC4FC-C4AD-4FBC-A56B-AAFCD3DBA8B7}" type="datetime1">
              <a:rPr lang="fr-MA" smtClean="0"/>
              <a:t>22/07/2020</a:t>
            </a:fld>
            <a:endParaRPr lang="fr-MA"/>
          </a:p>
        </p:txBody>
      </p:sp>
      <p:sp>
        <p:nvSpPr>
          <p:cNvPr id="6" name="Espace réservé du pied de page 5">
            <a:extLst>
              <a:ext uri="{FF2B5EF4-FFF2-40B4-BE49-F238E27FC236}">
                <a16:creationId xmlns:a16="http://schemas.microsoft.com/office/drawing/2014/main" id="{2837C015-48C9-4E4D-995F-D69311F5FE7D}"/>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6030E234-A300-4A2B-9D62-8CDC237D2068}"/>
              </a:ext>
            </a:extLst>
          </p:cNvPr>
          <p:cNvSpPr>
            <a:spLocks noGrp="1"/>
          </p:cNvSpPr>
          <p:nvPr>
            <p:ph type="sldNum" sz="quarter" idx="12"/>
          </p:nvPr>
        </p:nvSpPr>
        <p:spPr/>
        <p:txBody>
          <a:bodyPr/>
          <a:lstStyle/>
          <a:p>
            <a:fld id="{CE90F6A9-5731-4DB9-8C6E-5FE96AED7E1F}" type="slidenum">
              <a:rPr lang="fr-MA" smtClean="0"/>
              <a:t>‹N°›</a:t>
            </a:fld>
            <a:endParaRPr lang="fr-MA"/>
          </a:p>
        </p:txBody>
      </p:sp>
    </p:spTree>
    <p:extLst>
      <p:ext uri="{BB962C8B-B14F-4D97-AF65-F5344CB8AC3E}">
        <p14:creationId xmlns:p14="http://schemas.microsoft.com/office/powerpoint/2010/main" val="20760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9D8B288-9A63-4256-B7BC-23DCA1B795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D079A391-4BA2-40F4-87CB-FDA4306DD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9876BBB8-D3A0-4B1C-B880-20649AF348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2F248-4B25-4D90-8684-44B29A4CB2FF}" type="datetime1">
              <a:rPr lang="fr-MA" smtClean="0"/>
              <a:t>22/07/2020</a:t>
            </a:fld>
            <a:endParaRPr lang="fr-MA"/>
          </a:p>
        </p:txBody>
      </p:sp>
      <p:sp>
        <p:nvSpPr>
          <p:cNvPr id="5" name="Espace réservé du pied de page 4">
            <a:extLst>
              <a:ext uri="{FF2B5EF4-FFF2-40B4-BE49-F238E27FC236}">
                <a16:creationId xmlns:a16="http://schemas.microsoft.com/office/drawing/2014/main" id="{57C2ACB6-645E-4571-ADEA-3941C8A45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A"/>
          </a:p>
        </p:txBody>
      </p:sp>
      <p:sp>
        <p:nvSpPr>
          <p:cNvPr id="6" name="Espace réservé du numéro de diapositive 5">
            <a:extLst>
              <a:ext uri="{FF2B5EF4-FFF2-40B4-BE49-F238E27FC236}">
                <a16:creationId xmlns:a16="http://schemas.microsoft.com/office/drawing/2014/main" id="{3CDD98B6-0CB5-42E9-A56E-9797F0EDF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0F6A9-5731-4DB9-8C6E-5FE96AED7E1F}" type="slidenum">
              <a:rPr lang="fr-MA" smtClean="0"/>
              <a:t>‹N°›</a:t>
            </a:fld>
            <a:endParaRPr lang="fr-MA"/>
          </a:p>
        </p:txBody>
      </p:sp>
    </p:spTree>
    <p:extLst>
      <p:ext uri="{BB962C8B-B14F-4D97-AF65-F5344CB8AC3E}">
        <p14:creationId xmlns:p14="http://schemas.microsoft.com/office/powerpoint/2010/main" val="2990192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r.wikipedia.org/wiki/Algorithm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fr.wikipedia.org/wiki/Matrice_(math%C3%A9matique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9E35534-54DE-4548-BFFD-1688D97F2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id="{4FAA9061-5599-4E3F-8619-AA9D067931B8}"/>
              </a:ext>
            </a:extLst>
          </p:cNvPr>
          <p:cNvSpPr txBox="1"/>
          <p:nvPr/>
        </p:nvSpPr>
        <p:spPr>
          <a:xfrm>
            <a:off x="335048" y="1542614"/>
            <a:ext cx="6477581" cy="1323439"/>
          </a:xfrm>
          <a:prstGeom prst="rect">
            <a:avLst/>
          </a:prstGeom>
          <a:noFill/>
        </p:spPr>
        <p:txBody>
          <a:bodyPr wrap="square" rtlCol="0">
            <a:spAutoFit/>
          </a:bodyPr>
          <a:lstStyle/>
          <a:p>
            <a:r>
              <a:rPr lang="en-US" altLang="fr-FR" sz="4000" b="1" dirty="0">
                <a:solidFill>
                  <a:schemeClr val="bg1"/>
                </a:solidFill>
              </a:rPr>
              <a:t>Text Classification: Donner à </a:t>
            </a:r>
            <a:r>
              <a:rPr lang="en-US" altLang="fr-FR" sz="4000" b="1" dirty="0" err="1">
                <a:solidFill>
                  <a:schemeClr val="bg1"/>
                </a:solidFill>
              </a:rPr>
              <a:t>chaque</a:t>
            </a:r>
            <a:r>
              <a:rPr lang="en-US" altLang="fr-FR" sz="4000" b="1" dirty="0">
                <a:solidFill>
                  <a:schemeClr val="bg1"/>
                </a:solidFill>
              </a:rPr>
              <a:t> </a:t>
            </a:r>
            <a:r>
              <a:rPr lang="en-US" altLang="fr-FR" sz="4000" b="1" dirty="0" err="1">
                <a:solidFill>
                  <a:schemeClr val="bg1"/>
                </a:solidFill>
              </a:rPr>
              <a:t>texte</a:t>
            </a:r>
            <a:r>
              <a:rPr lang="en-US" altLang="fr-FR" sz="4000" b="1" dirty="0">
                <a:solidFill>
                  <a:schemeClr val="bg1"/>
                </a:solidFill>
              </a:rPr>
              <a:t> </a:t>
            </a:r>
            <a:r>
              <a:rPr lang="en-US" altLang="fr-FR" sz="4000" b="1" dirty="0" err="1">
                <a:solidFill>
                  <a:schemeClr val="bg1"/>
                </a:solidFill>
              </a:rPr>
              <a:t>sa</a:t>
            </a:r>
            <a:r>
              <a:rPr lang="en-US" altLang="fr-FR" sz="4000" b="1" dirty="0">
                <a:solidFill>
                  <a:schemeClr val="bg1"/>
                </a:solidFill>
              </a:rPr>
              <a:t> </a:t>
            </a:r>
            <a:r>
              <a:rPr lang="en-US" altLang="fr-FR" sz="4000" b="1" dirty="0" err="1">
                <a:solidFill>
                  <a:schemeClr val="bg1"/>
                </a:solidFill>
              </a:rPr>
              <a:t>categorie</a:t>
            </a:r>
            <a:r>
              <a:rPr lang="en-US" altLang="fr-FR" sz="4000" b="1" dirty="0">
                <a:solidFill>
                  <a:schemeClr val="bg1"/>
                </a:solidFill>
              </a:rPr>
              <a:t> </a:t>
            </a:r>
            <a:endParaRPr lang="fr-MA" sz="4000" b="1" dirty="0">
              <a:solidFill>
                <a:schemeClr val="bg1"/>
              </a:solidFill>
            </a:endParaRPr>
          </a:p>
        </p:txBody>
      </p:sp>
      <p:sp>
        <p:nvSpPr>
          <p:cNvPr id="7" name="ZoneTexte 6">
            <a:extLst>
              <a:ext uri="{FF2B5EF4-FFF2-40B4-BE49-F238E27FC236}">
                <a16:creationId xmlns:a16="http://schemas.microsoft.com/office/drawing/2014/main" id="{ECC6462C-1745-4A37-8168-513C29DCDF62}"/>
              </a:ext>
            </a:extLst>
          </p:cNvPr>
          <p:cNvSpPr txBox="1"/>
          <p:nvPr/>
        </p:nvSpPr>
        <p:spPr>
          <a:xfrm>
            <a:off x="411829" y="3429000"/>
            <a:ext cx="5402638" cy="646331"/>
          </a:xfrm>
          <a:prstGeom prst="rect">
            <a:avLst/>
          </a:prstGeom>
          <a:noFill/>
        </p:spPr>
        <p:txBody>
          <a:bodyPr wrap="square" rtlCol="0">
            <a:spAutoFit/>
          </a:bodyPr>
          <a:lstStyle/>
          <a:p>
            <a:r>
              <a:rPr lang="fr-FR" sz="1800" dirty="0">
                <a:solidFill>
                  <a:schemeClr val="bg1"/>
                </a:solidFill>
              </a:rPr>
              <a:t>Présenté par : Imane </a:t>
            </a:r>
            <a:r>
              <a:rPr lang="fr-FR" sz="1800" dirty="0" err="1">
                <a:solidFill>
                  <a:schemeClr val="bg1"/>
                </a:solidFill>
              </a:rPr>
              <a:t>Zarhrate</a:t>
            </a:r>
            <a:r>
              <a:rPr lang="fr-FR" sz="1800" dirty="0">
                <a:solidFill>
                  <a:schemeClr val="bg1"/>
                </a:solidFill>
              </a:rPr>
              <a:t> et Tarik </a:t>
            </a:r>
            <a:r>
              <a:rPr lang="fr-FR" sz="1800" dirty="0" err="1">
                <a:solidFill>
                  <a:schemeClr val="bg1"/>
                </a:solidFill>
              </a:rPr>
              <a:t>Dorhmi</a:t>
            </a:r>
            <a:endParaRPr lang="fr-FR" sz="1800" dirty="0">
              <a:solidFill>
                <a:schemeClr val="bg1"/>
              </a:solidFill>
            </a:endParaRPr>
          </a:p>
          <a:p>
            <a:r>
              <a:rPr lang="fr-FR" sz="1800" dirty="0">
                <a:solidFill>
                  <a:schemeClr val="bg1"/>
                </a:solidFill>
              </a:rPr>
              <a:t>Encadré par : Abdelhak </a:t>
            </a:r>
            <a:r>
              <a:rPr lang="fr-FR" sz="1800" dirty="0" err="1">
                <a:solidFill>
                  <a:schemeClr val="bg1"/>
                </a:solidFill>
              </a:rPr>
              <a:t>Mahnoudi</a:t>
            </a:r>
            <a:endParaRPr lang="fr-FR" sz="1800" dirty="0">
              <a:solidFill>
                <a:schemeClr val="bg1"/>
              </a:solidFill>
            </a:endParaRPr>
          </a:p>
        </p:txBody>
      </p:sp>
      <p:sp>
        <p:nvSpPr>
          <p:cNvPr id="9" name="Espace réservé du numéro de diapositive 8">
            <a:extLst>
              <a:ext uri="{FF2B5EF4-FFF2-40B4-BE49-F238E27FC236}">
                <a16:creationId xmlns:a16="http://schemas.microsoft.com/office/drawing/2014/main" id="{7FC8DE0A-68AC-4F74-875C-A2B56B810AA5}"/>
              </a:ext>
            </a:extLst>
          </p:cNvPr>
          <p:cNvSpPr>
            <a:spLocks noGrp="1"/>
          </p:cNvSpPr>
          <p:nvPr>
            <p:ph type="sldNum" sz="quarter" idx="12"/>
          </p:nvPr>
        </p:nvSpPr>
        <p:spPr/>
        <p:txBody>
          <a:bodyPr/>
          <a:lstStyle/>
          <a:p>
            <a:fld id="{CE90F6A9-5731-4DB9-8C6E-5FE96AED7E1F}" type="slidenum">
              <a:rPr lang="fr-MA" smtClean="0"/>
              <a:t>1</a:t>
            </a:fld>
            <a:endParaRPr lang="fr-MA"/>
          </a:p>
        </p:txBody>
      </p:sp>
      <p:sp>
        <p:nvSpPr>
          <p:cNvPr id="2" name="ZoneTexte 1">
            <a:extLst>
              <a:ext uri="{FF2B5EF4-FFF2-40B4-BE49-F238E27FC236}">
                <a16:creationId xmlns:a16="http://schemas.microsoft.com/office/drawing/2014/main" id="{704FAD09-2877-4F63-9CAF-163F410B7CEA}"/>
              </a:ext>
            </a:extLst>
          </p:cNvPr>
          <p:cNvSpPr txBox="1"/>
          <p:nvPr/>
        </p:nvSpPr>
        <p:spPr>
          <a:xfrm>
            <a:off x="335048" y="309642"/>
            <a:ext cx="5821447" cy="923330"/>
          </a:xfrm>
          <a:prstGeom prst="rect">
            <a:avLst/>
          </a:prstGeom>
          <a:noFill/>
          <a:effectLst>
            <a:glow rad="228600">
              <a:schemeClr val="accent6">
                <a:satMod val="175000"/>
                <a:alpha val="40000"/>
              </a:schemeClr>
            </a:glow>
          </a:effectLst>
        </p:spPr>
        <p:txBody>
          <a:bodyPr wrap="square" rtlCol="0">
            <a:spAutoFit/>
          </a:bodyPr>
          <a:lstStyle/>
          <a:p>
            <a:r>
              <a:rPr lang="fr-FR"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Machine Learning</a:t>
            </a:r>
            <a:endParaRPr lang="fr-MA"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5751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509551" y="195445"/>
            <a:ext cx="11084483" cy="6191396"/>
          </a:xfrm>
          <a:solidFill>
            <a:schemeClr val="bg1"/>
          </a:solidFill>
        </p:spPr>
        <p:txBody>
          <a:bodyPr>
            <a:normAutofit/>
          </a:bodyPr>
          <a:lstStyle/>
          <a:p>
            <a:r>
              <a:rPr lang="fr-FR" sz="1600" dirty="0">
                <a:solidFill>
                  <a:schemeClr val="accent2">
                    <a:lumMod val="75000"/>
                  </a:schemeClr>
                </a:solidFill>
                <a:latin typeface="Karla"/>
              </a:rPr>
              <a:t>Téléchargement de la </a:t>
            </a:r>
            <a:r>
              <a:rPr lang="fr-FR" sz="1600" dirty="0" err="1">
                <a:solidFill>
                  <a:schemeClr val="accent2">
                    <a:lumMod val="75000"/>
                  </a:schemeClr>
                </a:solidFill>
                <a:latin typeface="Karla"/>
              </a:rPr>
              <a:t>dataset</a:t>
            </a:r>
            <a:r>
              <a:rPr lang="fr-FR" sz="1600" dirty="0">
                <a:solidFill>
                  <a:schemeClr val="accent2">
                    <a:lumMod val="75000"/>
                  </a:schemeClr>
                </a:solidFill>
                <a:latin typeface="Karla"/>
              </a:rPr>
              <a:t> :</a:t>
            </a:r>
          </a:p>
          <a:p>
            <a:pPr marL="0" indent="0">
              <a:buNone/>
            </a:pPr>
            <a:r>
              <a:rPr lang="fr-FR" sz="1600" dirty="0">
                <a:latin typeface="Karla"/>
              </a:rPr>
              <a:t>Notre </a:t>
            </a:r>
            <a:r>
              <a:rPr lang="fr-FR" sz="1600" dirty="0" err="1">
                <a:latin typeface="Karla"/>
              </a:rPr>
              <a:t>dataset</a:t>
            </a:r>
            <a:r>
              <a:rPr lang="fr-FR" sz="1600" dirty="0">
                <a:latin typeface="Karla"/>
              </a:rPr>
              <a:t> est composée de plusieurs informations sur plusieurs documents , tel que leur catégories , auteur ,headline , short description ..</a:t>
            </a:r>
          </a:p>
          <a:p>
            <a:pPr marL="0" indent="0">
              <a:buNone/>
            </a:pPr>
            <a:endParaRPr lang="fr-FR" sz="1600" dirty="0">
              <a:latin typeface="Karla"/>
            </a:endParaRPr>
          </a:p>
          <a:p>
            <a:pPr marL="0" indent="0">
              <a:buNone/>
            </a:pPr>
            <a:endParaRPr lang="fr-FR" sz="1600" dirty="0">
              <a:latin typeface="Karla"/>
            </a:endParaRPr>
          </a:p>
          <a:p>
            <a:pPr marL="0" indent="0">
              <a:buNone/>
            </a:pPr>
            <a:r>
              <a:rPr lang="fr-FR" sz="1600" dirty="0" err="1">
                <a:latin typeface="Karla"/>
              </a:rPr>
              <a:t>Df.head</a:t>
            </a:r>
            <a:r>
              <a:rPr lang="fr-FR" sz="1600" dirty="0">
                <a:latin typeface="Karla"/>
              </a:rPr>
              <a:t>() :						Df.info() :</a:t>
            </a:r>
          </a:p>
          <a:p>
            <a:pPr marL="0" indent="0">
              <a:buNone/>
            </a:pPr>
            <a:r>
              <a:rPr lang="fr-FR" sz="1600" dirty="0">
                <a:latin typeface="Karla"/>
              </a:rPr>
              <a:t>													</a:t>
            </a:r>
          </a:p>
          <a:p>
            <a:pPr marL="0" indent="0">
              <a:buNone/>
            </a:pPr>
            <a:endParaRPr lang="fr-FR" sz="1600" dirty="0">
              <a:latin typeface="Karla"/>
            </a:endParaRPr>
          </a:p>
          <a:p>
            <a:pPr marL="0" indent="0">
              <a:buNone/>
            </a:pPr>
            <a:endParaRPr lang="fr-FR" sz="1600" dirty="0">
              <a:latin typeface="Karla"/>
            </a:endParaRPr>
          </a:p>
          <a:p>
            <a:pPr marL="0" indent="0">
              <a:buNone/>
            </a:pPr>
            <a:endParaRPr lang="fr-FR" sz="1600" dirty="0">
              <a:latin typeface="Karla"/>
            </a:endParaRPr>
          </a:p>
          <a:p>
            <a:r>
              <a:rPr lang="fr-FR" sz="1600" dirty="0">
                <a:solidFill>
                  <a:schemeClr val="accent2">
                    <a:lumMod val="75000"/>
                  </a:schemeClr>
                </a:solidFill>
                <a:latin typeface="Karla"/>
              </a:rPr>
              <a:t>Afficher les </a:t>
            </a:r>
            <a:r>
              <a:rPr lang="fr-MA" sz="1600" dirty="0" err="1">
                <a:solidFill>
                  <a:schemeClr val="accent2">
                    <a:lumMod val="75000"/>
                  </a:schemeClr>
                </a:solidFill>
                <a:latin typeface="Karla"/>
              </a:rPr>
              <a:t>differentes</a:t>
            </a:r>
            <a:r>
              <a:rPr lang="fr-MA" sz="1600" dirty="0">
                <a:solidFill>
                  <a:schemeClr val="accent2">
                    <a:lumMod val="75000"/>
                  </a:schemeClr>
                </a:solidFill>
                <a:latin typeface="Karla"/>
              </a:rPr>
              <a:t> </a:t>
            </a:r>
            <a:r>
              <a:rPr lang="fr-MA" sz="1600" dirty="0" err="1">
                <a:solidFill>
                  <a:schemeClr val="accent2">
                    <a:lumMod val="75000"/>
                  </a:schemeClr>
                </a:solidFill>
                <a:latin typeface="Karla"/>
              </a:rPr>
              <a:t>categories</a:t>
            </a:r>
            <a:r>
              <a:rPr lang="fr-MA" sz="1600" dirty="0">
                <a:solidFill>
                  <a:schemeClr val="accent2">
                    <a:lumMod val="75000"/>
                  </a:schemeClr>
                </a:solidFill>
                <a:latin typeface="Karla"/>
              </a:rPr>
              <a:t> :</a:t>
            </a:r>
          </a:p>
          <a:p>
            <a:pPr marL="0" indent="0">
              <a:buNone/>
            </a:pPr>
            <a:endParaRPr lang="fr-MA" sz="1600" dirty="0">
              <a:solidFill>
                <a:schemeClr val="accent2">
                  <a:lumMod val="75000"/>
                </a:schemeClr>
              </a:solidFill>
              <a:latin typeface="Karla"/>
            </a:endParaRPr>
          </a:p>
          <a:p>
            <a:pPr marL="0" indent="0">
              <a:buNone/>
            </a:pPr>
            <a:endParaRPr lang="fr-FR" sz="1600" dirty="0">
              <a:latin typeface="Karla"/>
            </a:endParaRPr>
          </a:p>
          <a:p>
            <a:pPr marL="0" indent="0">
              <a:buNone/>
            </a:pPr>
            <a:r>
              <a:rPr lang="fr-FR" sz="1600" dirty="0">
                <a:latin typeface="Karla"/>
              </a:rPr>
              <a:t>					 </a:t>
            </a:r>
            <a:r>
              <a:rPr lang="fr-FR" sz="1600" dirty="0">
                <a:latin typeface="Karla"/>
                <a:sym typeface="Wingdings" panose="05000000000000000000" pitchFamily="2" charset="2"/>
              </a:rPr>
              <a:t></a:t>
            </a:r>
            <a:endParaRPr lang="fr-FR" sz="1600" dirty="0">
              <a:latin typeface="Karla"/>
            </a:endParaRPr>
          </a:p>
        </p:txBody>
      </p:sp>
      <p:pic>
        <p:nvPicPr>
          <p:cNvPr id="11" name="Image 10">
            <a:extLst>
              <a:ext uri="{FF2B5EF4-FFF2-40B4-BE49-F238E27FC236}">
                <a16:creationId xmlns:a16="http://schemas.microsoft.com/office/drawing/2014/main" id="{8E67B647-F457-4F48-8321-D748DF754599}"/>
              </a:ext>
            </a:extLst>
          </p:cNvPr>
          <p:cNvPicPr>
            <a:picLocks noChangeAspect="1"/>
          </p:cNvPicPr>
          <p:nvPr/>
        </p:nvPicPr>
        <p:blipFill>
          <a:blip r:embed="rId2"/>
          <a:stretch>
            <a:fillRect/>
          </a:stretch>
        </p:blipFill>
        <p:spPr>
          <a:xfrm>
            <a:off x="2032460" y="907420"/>
            <a:ext cx="6525208" cy="732916"/>
          </a:xfrm>
          <a:prstGeom prst="rect">
            <a:avLst/>
          </a:prstGeom>
        </p:spPr>
      </p:pic>
      <p:pic>
        <p:nvPicPr>
          <p:cNvPr id="12" name="Image 11">
            <a:extLst>
              <a:ext uri="{FF2B5EF4-FFF2-40B4-BE49-F238E27FC236}">
                <a16:creationId xmlns:a16="http://schemas.microsoft.com/office/drawing/2014/main" id="{8A969446-569A-45E5-9B35-1A739A39C1C3}"/>
              </a:ext>
            </a:extLst>
          </p:cNvPr>
          <p:cNvPicPr>
            <a:picLocks noChangeAspect="1"/>
          </p:cNvPicPr>
          <p:nvPr/>
        </p:nvPicPr>
        <p:blipFill>
          <a:blip r:embed="rId3"/>
          <a:stretch>
            <a:fillRect/>
          </a:stretch>
        </p:blipFill>
        <p:spPr>
          <a:xfrm>
            <a:off x="597966" y="2172573"/>
            <a:ext cx="4509180" cy="1324482"/>
          </a:xfrm>
          <a:prstGeom prst="rect">
            <a:avLst/>
          </a:prstGeom>
        </p:spPr>
      </p:pic>
      <p:pic>
        <p:nvPicPr>
          <p:cNvPr id="13" name="Image 12">
            <a:extLst>
              <a:ext uri="{FF2B5EF4-FFF2-40B4-BE49-F238E27FC236}">
                <a16:creationId xmlns:a16="http://schemas.microsoft.com/office/drawing/2014/main" id="{82C35EEB-8454-4F9B-B996-E3BE0FF12C66}"/>
              </a:ext>
            </a:extLst>
          </p:cNvPr>
          <p:cNvPicPr>
            <a:picLocks noChangeAspect="1"/>
          </p:cNvPicPr>
          <p:nvPr/>
        </p:nvPicPr>
        <p:blipFill>
          <a:blip r:embed="rId4"/>
          <a:stretch>
            <a:fillRect/>
          </a:stretch>
        </p:blipFill>
        <p:spPr>
          <a:xfrm>
            <a:off x="6051792" y="2172572"/>
            <a:ext cx="4132251" cy="1324483"/>
          </a:xfrm>
          <a:prstGeom prst="rect">
            <a:avLst/>
          </a:prstGeom>
        </p:spPr>
      </p:pic>
      <p:pic>
        <p:nvPicPr>
          <p:cNvPr id="14" name="Image 13">
            <a:extLst>
              <a:ext uri="{FF2B5EF4-FFF2-40B4-BE49-F238E27FC236}">
                <a16:creationId xmlns:a16="http://schemas.microsoft.com/office/drawing/2014/main" id="{2A50BDDD-AAF9-486D-A4A7-2F0FDA466876}"/>
              </a:ext>
            </a:extLst>
          </p:cNvPr>
          <p:cNvPicPr>
            <a:picLocks noChangeAspect="1"/>
          </p:cNvPicPr>
          <p:nvPr/>
        </p:nvPicPr>
        <p:blipFill>
          <a:blip r:embed="rId5"/>
          <a:stretch>
            <a:fillRect/>
          </a:stretch>
        </p:blipFill>
        <p:spPr>
          <a:xfrm>
            <a:off x="5639963" y="4232445"/>
            <a:ext cx="5753975" cy="1502508"/>
          </a:xfrm>
          <a:prstGeom prst="rect">
            <a:avLst/>
          </a:prstGeom>
        </p:spPr>
      </p:pic>
      <p:pic>
        <p:nvPicPr>
          <p:cNvPr id="15" name="Image 14">
            <a:extLst>
              <a:ext uri="{FF2B5EF4-FFF2-40B4-BE49-F238E27FC236}">
                <a16:creationId xmlns:a16="http://schemas.microsoft.com/office/drawing/2014/main" id="{A78F8FA1-28DC-41CC-BE2A-B708999C492E}"/>
              </a:ext>
            </a:extLst>
          </p:cNvPr>
          <p:cNvPicPr>
            <a:picLocks noChangeAspect="1"/>
          </p:cNvPicPr>
          <p:nvPr/>
        </p:nvPicPr>
        <p:blipFill>
          <a:blip r:embed="rId6"/>
          <a:stretch>
            <a:fillRect/>
          </a:stretch>
        </p:blipFill>
        <p:spPr>
          <a:xfrm>
            <a:off x="798063" y="4232444"/>
            <a:ext cx="4241607" cy="1562100"/>
          </a:xfrm>
          <a:prstGeom prst="rect">
            <a:avLst/>
          </a:prstGeom>
        </p:spPr>
      </p:pic>
      <p:sp>
        <p:nvSpPr>
          <p:cNvPr id="16" name="Espace réservé du numéro de diapositive 15">
            <a:extLst>
              <a:ext uri="{FF2B5EF4-FFF2-40B4-BE49-F238E27FC236}">
                <a16:creationId xmlns:a16="http://schemas.microsoft.com/office/drawing/2014/main" id="{E3361BE3-74DB-4026-B27B-95E1CF25A0F3}"/>
              </a:ext>
            </a:extLst>
          </p:cNvPr>
          <p:cNvSpPr>
            <a:spLocks noGrp="1"/>
          </p:cNvSpPr>
          <p:nvPr>
            <p:ph type="sldNum" sz="quarter" idx="12"/>
          </p:nvPr>
        </p:nvSpPr>
        <p:spPr/>
        <p:txBody>
          <a:bodyPr/>
          <a:lstStyle/>
          <a:p>
            <a:fld id="{CE90F6A9-5731-4DB9-8C6E-5FE96AED7E1F}" type="slidenum">
              <a:rPr lang="fr-MA" smtClean="0"/>
              <a:t>10</a:t>
            </a:fld>
            <a:endParaRPr lang="fr-MA"/>
          </a:p>
        </p:txBody>
      </p:sp>
    </p:spTree>
    <p:extLst>
      <p:ext uri="{BB962C8B-B14F-4D97-AF65-F5344CB8AC3E}">
        <p14:creationId xmlns:p14="http://schemas.microsoft.com/office/powerpoint/2010/main" val="250343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649155" y="404849"/>
            <a:ext cx="11084483" cy="5821447"/>
          </a:xfrm>
          <a:solidFill>
            <a:schemeClr val="bg1"/>
          </a:solidFill>
        </p:spPr>
        <p:txBody>
          <a:bodyPr>
            <a:normAutofit fontScale="92500" lnSpcReduction="20000"/>
          </a:bodyPr>
          <a:lstStyle/>
          <a:p>
            <a:r>
              <a:rPr lang="fr-FR" sz="1600" dirty="0">
                <a:solidFill>
                  <a:schemeClr val="accent2">
                    <a:lumMod val="75000"/>
                  </a:schemeClr>
                </a:solidFill>
                <a:latin typeface="Karla"/>
              </a:rPr>
              <a:t>Fusion des catégories :</a:t>
            </a:r>
          </a:p>
          <a:p>
            <a:pPr marL="0" indent="0">
              <a:buNone/>
            </a:pPr>
            <a:r>
              <a:rPr lang="fr-FR" sz="1600" dirty="0">
                <a:latin typeface="Karla"/>
              </a:rPr>
              <a:t>On remarque qu’il y a quelques catégories qui peuvent fusionner et donner une seule . </a:t>
            </a:r>
          </a:p>
          <a:p>
            <a:pPr marL="0" indent="0">
              <a:buNone/>
            </a:pPr>
            <a:endParaRPr lang="fr-FR" sz="1600" dirty="0">
              <a:latin typeface="Karla"/>
            </a:endParaRPr>
          </a:p>
          <a:p>
            <a:pPr marL="0" indent="0">
              <a:buNone/>
            </a:pPr>
            <a:endParaRPr lang="fr-FR" sz="1600" dirty="0">
              <a:latin typeface="Karla"/>
            </a:endParaRPr>
          </a:p>
          <a:p>
            <a:pPr marL="0" indent="0">
              <a:buNone/>
            </a:pPr>
            <a:endParaRPr lang="fr-FR" sz="1600" dirty="0">
              <a:latin typeface="Karla"/>
            </a:endParaRPr>
          </a:p>
          <a:p>
            <a:pPr marL="0" indent="0">
              <a:buNone/>
            </a:pPr>
            <a:endParaRPr lang="fr-FR" sz="1600" dirty="0">
              <a:latin typeface="Karla"/>
            </a:endParaRPr>
          </a:p>
          <a:p>
            <a:pPr marL="0" indent="0">
              <a:buNone/>
            </a:pPr>
            <a:endParaRPr lang="fr-FR" sz="1600" dirty="0">
              <a:latin typeface="Karla"/>
            </a:endParaRPr>
          </a:p>
          <a:p>
            <a:pPr marL="0" indent="0">
              <a:buNone/>
            </a:pPr>
            <a:endParaRPr lang="fr-FR" sz="1600" dirty="0">
              <a:latin typeface="Karla"/>
            </a:endParaRPr>
          </a:p>
          <a:p>
            <a:pPr marL="0" indent="0">
              <a:buNone/>
            </a:pPr>
            <a:endParaRPr lang="fr-FR" sz="1600" dirty="0">
              <a:latin typeface="Karla"/>
            </a:endParaRPr>
          </a:p>
          <a:p>
            <a:pPr marL="0" indent="0">
              <a:buNone/>
            </a:pPr>
            <a:endParaRPr lang="fr-FR" sz="1600" dirty="0">
              <a:latin typeface="Karla"/>
            </a:endParaRPr>
          </a:p>
          <a:p>
            <a:pPr marL="0" indent="0">
              <a:buNone/>
            </a:pPr>
            <a:endParaRPr lang="fr-FR" sz="1600" dirty="0">
              <a:latin typeface="Karla"/>
            </a:endParaRPr>
          </a:p>
          <a:p>
            <a:pPr marL="0" indent="0">
              <a:buNone/>
            </a:pPr>
            <a:r>
              <a:rPr lang="fr-FR" sz="1600" dirty="0">
                <a:latin typeface="Karla"/>
              </a:rPr>
              <a:t>On remarque qu’on a réduit le nombre des catégories de 41 à 36.</a:t>
            </a:r>
          </a:p>
          <a:p>
            <a:r>
              <a:rPr lang="fr-FR" sz="1600" dirty="0" err="1">
                <a:solidFill>
                  <a:schemeClr val="accent2">
                    <a:lumMod val="75000"/>
                  </a:schemeClr>
                </a:solidFill>
                <a:latin typeface="Karla"/>
              </a:rPr>
              <a:t>Preprocessing</a:t>
            </a:r>
            <a:r>
              <a:rPr lang="fr-FR" sz="1600" dirty="0">
                <a:solidFill>
                  <a:schemeClr val="accent2">
                    <a:lumMod val="75000"/>
                  </a:schemeClr>
                </a:solidFill>
                <a:latin typeface="Karla"/>
              </a:rPr>
              <a:t> fonction :</a:t>
            </a:r>
          </a:p>
          <a:p>
            <a:pPr marL="0" indent="0">
              <a:buNone/>
            </a:pPr>
            <a:r>
              <a:rPr lang="fr-FR" sz="1600" dirty="0">
                <a:latin typeface="Karla"/>
              </a:rPr>
              <a:t>On va maintenant créer notre fonction </a:t>
            </a:r>
            <a:r>
              <a:rPr lang="fr-FR" sz="1600" dirty="0" err="1">
                <a:latin typeface="Karla"/>
              </a:rPr>
              <a:t>preprocessing</a:t>
            </a:r>
            <a:r>
              <a:rPr lang="fr-FR" sz="1600" dirty="0">
                <a:latin typeface="Karla"/>
              </a:rPr>
              <a:t> qui va faire </a:t>
            </a:r>
            <a:r>
              <a:rPr lang="fr-FR" sz="1600" dirty="0" err="1">
                <a:latin typeface="Karla"/>
              </a:rPr>
              <a:t>lecleaning</a:t>
            </a:r>
            <a:r>
              <a:rPr lang="fr-FR" sz="1600" dirty="0">
                <a:latin typeface="Karla"/>
              </a:rPr>
              <a:t> et traitement du texte . Elle va d’abord mettre tout le document en minuscule  , puis Elle va enlever les HTML tags , ensuite elle va faire du </a:t>
            </a:r>
            <a:r>
              <a:rPr lang="fr-FR" sz="1600" dirty="0" err="1">
                <a:latin typeface="Karla"/>
              </a:rPr>
              <a:t>stemming</a:t>
            </a:r>
            <a:r>
              <a:rPr lang="fr-FR" sz="1600" dirty="0">
                <a:latin typeface="Karla"/>
              </a:rPr>
              <a:t> (transformer le mot en sa racine ) , après elle va enlever la ponctuation , les </a:t>
            </a:r>
            <a:r>
              <a:rPr lang="fr-FR" sz="1600" dirty="0" err="1">
                <a:latin typeface="Karla"/>
              </a:rPr>
              <a:t>stopwords</a:t>
            </a:r>
            <a:r>
              <a:rPr lang="fr-FR" sz="1600" dirty="0">
                <a:latin typeface="Karla"/>
              </a:rPr>
              <a:t> , les espaces de plus , les nombres , les mots de moins d’une lettre , les mots les plus fréquents (</a:t>
            </a:r>
            <a:r>
              <a:rPr lang="fr-FR" sz="1600" dirty="0" err="1">
                <a:latin typeface="Karla"/>
              </a:rPr>
              <a:t>h_pct</a:t>
            </a:r>
            <a:r>
              <a:rPr lang="fr-FR" sz="1600" dirty="0">
                <a:latin typeface="Karla"/>
              </a:rPr>
              <a:t>) et les mots les moins fréquents (</a:t>
            </a:r>
            <a:r>
              <a:rPr lang="fr-FR" sz="1600" dirty="0" err="1">
                <a:latin typeface="Karla"/>
              </a:rPr>
              <a:t>l_pct</a:t>
            </a:r>
            <a:r>
              <a:rPr lang="fr-FR" sz="1600" dirty="0">
                <a:latin typeface="Karla"/>
              </a:rPr>
              <a:t>). Pour finir elle va retourner le texte clean sans les ajouts dont on aura pas besoin.</a:t>
            </a:r>
          </a:p>
          <a:p>
            <a:pPr marL="0" indent="0">
              <a:buNone/>
            </a:pPr>
            <a:endParaRPr lang="fr-FR" sz="1600" dirty="0">
              <a:latin typeface="Karla"/>
            </a:endParaRPr>
          </a:p>
          <a:p>
            <a:pPr marL="0" indent="0">
              <a:buNone/>
            </a:pPr>
            <a:endParaRPr lang="fr-MA" sz="1600" dirty="0">
              <a:solidFill>
                <a:schemeClr val="accent2">
                  <a:lumMod val="75000"/>
                </a:schemeClr>
              </a:solidFill>
              <a:latin typeface="Karla"/>
            </a:endParaRPr>
          </a:p>
          <a:p>
            <a:pPr marL="0" indent="0">
              <a:buNone/>
            </a:pPr>
            <a:endParaRPr lang="fr-FR" sz="1600" dirty="0">
              <a:latin typeface="Karla"/>
            </a:endParaRPr>
          </a:p>
          <a:p>
            <a:pPr marL="0" indent="0">
              <a:buNone/>
            </a:pPr>
            <a:r>
              <a:rPr lang="fr-FR" sz="1600" dirty="0">
                <a:latin typeface="Karla"/>
              </a:rPr>
              <a:t>					 </a:t>
            </a:r>
          </a:p>
        </p:txBody>
      </p:sp>
      <p:pic>
        <p:nvPicPr>
          <p:cNvPr id="2" name="Image 1">
            <a:extLst>
              <a:ext uri="{FF2B5EF4-FFF2-40B4-BE49-F238E27FC236}">
                <a16:creationId xmlns:a16="http://schemas.microsoft.com/office/drawing/2014/main" id="{39B9A433-C75D-4FDB-8589-C45B35C66A25}"/>
              </a:ext>
            </a:extLst>
          </p:cNvPr>
          <p:cNvPicPr>
            <a:picLocks noChangeAspect="1"/>
          </p:cNvPicPr>
          <p:nvPr/>
        </p:nvPicPr>
        <p:blipFill>
          <a:blip r:embed="rId2"/>
          <a:stretch>
            <a:fillRect/>
          </a:stretch>
        </p:blipFill>
        <p:spPr>
          <a:xfrm>
            <a:off x="840600" y="1174994"/>
            <a:ext cx="4534118" cy="2084738"/>
          </a:xfrm>
          <a:prstGeom prst="rect">
            <a:avLst/>
          </a:prstGeom>
        </p:spPr>
      </p:pic>
      <p:pic>
        <p:nvPicPr>
          <p:cNvPr id="4" name="Image 3">
            <a:extLst>
              <a:ext uri="{FF2B5EF4-FFF2-40B4-BE49-F238E27FC236}">
                <a16:creationId xmlns:a16="http://schemas.microsoft.com/office/drawing/2014/main" id="{D6309E1E-73E2-41CF-BFDC-E7B7A2ED4753}"/>
              </a:ext>
            </a:extLst>
          </p:cNvPr>
          <p:cNvPicPr>
            <a:picLocks noChangeAspect="1"/>
          </p:cNvPicPr>
          <p:nvPr/>
        </p:nvPicPr>
        <p:blipFill>
          <a:blip r:embed="rId3"/>
          <a:stretch>
            <a:fillRect/>
          </a:stretch>
        </p:blipFill>
        <p:spPr>
          <a:xfrm>
            <a:off x="5803998" y="1116137"/>
            <a:ext cx="5500360" cy="2312864"/>
          </a:xfrm>
          <a:prstGeom prst="rect">
            <a:avLst/>
          </a:prstGeom>
        </p:spPr>
      </p:pic>
      <p:sp>
        <p:nvSpPr>
          <p:cNvPr id="6" name="Espace réservé du numéro de diapositive 5">
            <a:extLst>
              <a:ext uri="{FF2B5EF4-FFF2-40B4-BE49-F238E27FC236}">
                <a16:creationId xmlns:a16="http://schemas.microsoft.com/office/drawing/2014/main" id="{A8098E00-2481-4FA9-9078-10E711EFD20D}"/>
              </a:ext>
            </a:extLst>
          </p:cNvPr>
          <p:cNvSpPr>
            <a:spLocks noGrp="1"/>
          </p:cNvSpPr>
          <p:nvPr>
            <p:ph type="sldNum" sz="quarter" idx="12"/>
          </p:nvPr>
        </p:nvSpPr>
        <p:spPr/>
        <p:txBody>
          <a:bodyPr/>
          <a:lstStyle/>
          <a:p>
            <a:fld id="{CE90F6A9-5731-4DB9-8C6E-5FE96AED7E1F}" type="slidenum">
              <a:rPr lang="fr-MA" smtClean="0"/>
              <a:t>11</a:t>
            </a:fld>
            <a:endParaRPr lang="fr-MA"/>
          </a:p>
        </p:txBody>
      </p:sp>
    </p:spTree>
    <p:extLst>
      <p:ext uri="{BB962C8B-B14F-4D97-AF65-F5344CB8AC3E}">
        <p14:creationId xmlns:p14="http://schemas.microsoft.com/office/powerpoint/2010/main" val="33177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649155" y="404849"/>
            <a:ext cx="11084483" cy="6016891"/>
          </a:xfrm>
          <a:solidFill>
            <a:schemeClr val="bg1"/>
          </a:solidFill>
        </p:spPr>
        <p:txBody>
          <a:bodyPr>
            <a:normAutofit/>
          </a:bodyPr>
          <a:lstStyle/>
          <a:p>
            <a:pPr marL="0" indent="0">
              <a:buNone/>
            </a:pPr>
            <a:r>
              <a:rPr lang="fr-FR" sz="1600" dirty="0">
                <a:latin typeface="Karla"/>
              </a:rPr>
              <a:t>Voici la fonction en entier :</a:t>
            </a:r>
          </a:p>
          <a:p>
            <a:pPr marL="0" indent="0">
              <a:buNone/>
            </a:pPr>
            <a:endParaRPr lang="fr-MA" sz="1600" dirty="0">
              <a:solidFill>
                <a:schemeClr val="accent2">
                  <a:lumMod val="75000"/>
                </a:schemeClr>
              </a:solidFill>
              <a:latin typeface="Karla"/>
            </a:endParaRPr>
          </a:p>
          <a:p>
            <a:pPr marL="0" indent="0">
              <a:buNone/>
            </a:pPr>
            <a:endParaRPr lang="fr-FR" sz="1600" dirty="0">
              <a:latin typeface="Karla"/>
            </a:endParaRPr>
          </a:p>
          <a:p>
            <a:pPr marL="0" indent="0">
              <a:buNone/>
            </a:pPr>
            <a:r>
              <a:rPr lang="fr-FR" sz="1600" dirty="0">
                <a:latin typeface="Karla"/>
              </a:rPr>
              <a:t>					 </a:t>
            </a:r>
          </a:p>
        </p:txBody>
      </p:sp>
      <p:pic>
        <p:nvPicPr>
          <p:cNvPr id="5" name="Image 4">
            <a:extLst>
              <a:ext uri="{FF2B5EF4-FFF2-40B4-BE49-F238E27FC236}">
                <a16:creationId xmlns:a16="http://schemas.microsoft.com/office/drawing/2014/main" id="{D8F3FFAB-49C8-4ADC-9D37-77DB83C5ED10}"/>
              </a:ext>
            </a:extLst>
          </p:cNvPr>
          <p:cNvPicPr>
            <a:picLocks noChangeAspect="1"/>
          </p:cNvPicPr>
          <p:nvPr/>
        </p:nvPicPr>
        <p:blipFill>
          <a:blip r:embed="rId2"/>
          <a:stretch>
            <a:fillRect/>
          </a:stretch>
        </p:blipFill>
        <p:spPr>
          <a:xfrm>
            <a:off x="1973943" y="943428"/>
            <a:ext cx="8244114" cy="5196115"/>
          </a:xfrm>
          <a:prstGeom prst="rect">
            <a:avLst/>
          </a:prstGeom>
        </p:spPr>
      </p:pic>
      <p:sp>
        <p:nvSpPr>
          <p:cNvPr id="6" name="Espace réservé du numéro de diapositive 5">
            <a:extLst>
              <a:ext uri="{FF2B5EF4-FFF2-40B4-BE49-F238E27FC236}">
                <a16:creationId xmlns:a16="http://schemas.microsoft.com/office/drawing/2014/main" id="{D6C4F629-B133-4171-9DE4-4A1681057037}"/>
              </a:ext>
            </a:extLst>
          </p:cNvPr>
          <p:cNvSpPr>
            <a:spLocks noGrp="1"/>
          </p:cNvSpPr>
          <p:nvPr>
            <p:ph type="sldNum" sz="quarter" idx="12"/>
          </p:nvPr>
        </p:nvSpPr>
        <p:spPr/>
        <p:txBody>
          <a:bodyPr/>
          <a:lstStyle/>
          <a:p>
            <a:fld id="{CE90F6A9-5731-4DB9-8C6E-5FE96AED7E1F}" type="slidenum">
              <a:rPr lang="fr-MA" smtClean="0"/>
              <a:t>12</a:t>
            </a:fld>
            <a:endParaRPr lang="fr-MA"/>
          </a:p>
        </p:txBody>
      </p:sp>
    </p:spTree>
    <p:extLst>
      <p:ext uri="{BB962C8B-B14F-4D97-AF65-F5344CB8AC3E}">
        <p14:creationId xmlns:p14="http://schemas.microsoft.com/office/powerpoint/2010/main" val="418657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649155" y="404849"/>
            <a:ext cx="11084483" cy="5863328"/>
          </a:xfrm>
          <a:solidFill>
            <a:schemeClr val="bg1"/>
          </a:solidFill>
        </p:spPr>
        <p:txBody>
          <a:bodyPr>
            <a:normAutofit/>
          </a:bodyPr>
          <a:lstStyle/>
          <a:p>
            <a:r>
              <a:rPr lang="fr-MA" sz="1600" dirty="0">
                <a:solidFill>
                  <a:schemeClr val="accent2">
                    <a:lumMod val="75000"/>
                  </a:schemeClr>
                </a:solidFill>
                <a:latin typeface="Karla"/>
              </a:rPr>
              <a:t>Trouver la plus  </a:t>
            </a:r>
            <a:r>
              <a:rPr lang="fr-MA" sz="1600" dirty="0" err="1">
                <a:solidFill>
                  <a:schemeClr val="accent2">
                    <a:lumMod val="75000"/>
                  </a:schemeClr>
                </a:solidFill>
                <a:latin typeface="Karla"/>
              </a:rPr>
              <a:t>plus</a:t>
            </a:r>
            <a:r>
              <a:rPr lang="fr-MA" sz="1600" dirty="0">
                <a:solidFill>
                  <a:schemeClr val="accent2">
                    <a:lumMod val="75000"/>
                  </a:schemeClr>
                </a:solidFill>
                <a:latin typeface="Karla"/>
              </a:rPr>
              <a:t>  </a:t>
            </a:r>
            <a:r>
              <a:rPr lang="fr-FR" sz="1600" dirty="0">
                <a:solidFill>
                  <a:schemeClr val="accent2">
                    <a:lumMod val="75000"/>
                  </a:schemeClr>
                </a:solidFill>
                <a:latin typeface="Karla"/>
              </a:rPr>
              <a:t>longue description de la </a:t>
            </a:r>
            <a:r>
              <a:rPr lang="fr-FR" sz="1600" dirty="0" err="1">
                <a:solidFill>
                  <a:schemeClr val="accent2">
                    <a:lumMod val="75000"/>
                  </a:schemeClr>
                </a:solidFill>
                <a:latin typeface="Karla"/>
              </a:rPr>
              <a:t>dataset</a:t>
            </a:r>
            <a:r>
              <a:rPr lang="fr-FR" sz="1600" dirty="0">
                <a:solidFill>
                  <a:schemeClr val="accent2">
                    <a:lumMod val="75000"/>
                  </a:schemeClr>
                </a:solidFill>
                <a:latin typeface="Karla"/>
              </a:rPr>
              <a:t> que l'on va utiliser :</a:t>
            </a:r>
          </a:p>
          <a:p>
            <a:endParaRPr lang="fr-FR" sz="1600" dirty="0">
              <a:solidFill>
                <a:schemeClr val="accent2">
                  <a:lumMod val="75000"/>
                </a:schemeClr>
              </a:solidFill>
              <a:latin typeface="Karla"/>
            </a:endParaRPr>
          </a:p>
          <a:p>
            <a:pPr lvl="8"/>
            <a:endParaRPr lang="fr-FR" sz="100" dirty="0">
              <a:solidFill>
                <a:schemeClr val="accent2">
                  <a:lumMod val="75000"/>
                </a:schemeClr>
              </a:solidFill>
              <a:latin typeface="Karla"/>
            </a:endParaRPr>
          </a:p>
          <a:p>
            <a:pPr marL="0" indent="0">
              <a:buNone/>
            </a:pPr>
            <a:r>
              <a:rPr lang="fr-FR" sz="1600" dirty="0">
                <a:solidFill>
                  <a:schemeClr val="accent2">
                    <a:lumMod val="75000"/>
                  </a:schemeClr>
                </a:solidFill>
                <a:latin typeface="Karla"/>
              </a:rPr>
              <a:t>							</a:t>
            </a:r>
            <a:r>
              <a:rPr lang="fr-FR" sz="1600" dirty="0">
                <a:latin typeface="Karla"/>
                <a:sym typeface="Wingdings" panose="05000000000000000000" pitchFamily="2" charset="2"/>
              </a:rPr>
              <a:t></a:t>
            </a:r>
            <a:endParaRPr lang="fr-FR" sz="1600" dirty="0">
              <a:latin typeface="Karla"/>
            </a:endParaRPr>
          </a:p>
          <a:p>
            <a:endParaRPr lang="fr-MA" sz="1600" dirty="0">
              <a:solidFill>
                <a:schemeClr val="accent2">
                  <a:lumMod val="75000"/>
                </a:schemeClr>
              </a:solidFill>
              <a:latin typeface="Karla"/>
            </a:endParaRPr>
          </a:p>
          <a:p>
            <a:pPr marL="0" indent="0">
              <a:buNone/>
            </a:pPr>
            <a:r>
              <a:rPr lang="fr-FR" sz="1600" dirty="0">
                <a:latin typeface="Karla"/>
              </a:rPr>
              <a:t>On trouve que la 58142 est la plus longue .</a:t>
            </a:r>
          </a:p>
          <a:p>
            <a:r>
              <a:rPr lang="fr-FR" sz="1600" dirty="0" err="1">
                <a:solidFill>
                  <a:schemeClr val="accent2">
                    <a:lumMod val="75000"/>
                  </a:schemeClr>
                </a:solidFill>
                <a:latin typeface="Karla"/>
              </a:rPr>
              <a:t>Prep</a:t>
            </a:r>
            <a:r>
              <a:rPr lang="fr-FR" sz="1600" dirty="0">
                <a:solidFill>
                  <a:schemeClr val="accent2">
                    <a:lumMod val="75000"/>
                  </a:schemeClr>
                </a:solidFill>
                <a:latin typeface="Karla"/>
              </a:rPr>
              <a:t>-fit-</a:t>
            </a:r>
            <a:r>
              <a:rPr lang="fr-FR" sz="1600" dirty="0" err="1">
                <a:solidFill>
                  <a:schemeClr val="accent2">
                    <a:lumMod val="75000"/>
                  </a:schemeClr>
                </a:solidFill>
                <a:latin typeface="Karla"/>
              </a:rPr>
              <a:t>pred</a:t>
            </a:r>
            <a:r>
              <a:rPr lang="fr-FR" sz="1600" dirty="0">
                <a:solidFill>
                  <a:schemeClr val="accent2">
                    <a:lumMod val="75000"/>
                  </a:schemeClr>
                </a:solidFill>
                <a:latin typeface="Karla"/>
              </a:rPr>
              <a:t> fonction:</a:t>
            </a:r>
          </a:p>
          <a:p>
            <a:pPr marL="0" indent="0">
              <a:buNone/>
            </a:pPr>
            <a:r>
              <a:rPr lang="fr-FR" sz="1600" dirty="0" err="1">
                <a:latin typeface="Karla"/>
              </a:rPr>
              <a:t>Prep</a:t>
            </a:r>
            <a:r>
              <a:rPr lang="fr-FR" sz="1600" dirty="0">
                <a:latin typeface="Karla"/>
              </a:rPr>
              <a:t>-fit-</a:t>
            </a:r>
            <a:r>
              <a:rPr lang="fr-FR" sz="1600" dirty="0" err="1">
                <a:latin typeface="Karla"/>
              </a:rPr>
              <a:t>pred</a:t>
            </a:r>
            <a:r>
              <a:rPr lang="fr-FR" sz="1600" dirty="0">
                <a:latin typeface="Karla"/>
              </a:rPr>
              <a:t> est la fonction principale qui nous donne la prédiction et l'</a:t>
            </a:r>
            <a:r>
              <a:rPr lang="fr-FR" sz="1600" dirty="0" err="1">
                <a:latin typeface="Karla"/>
              </a:rPr>
              <a:t>accuracy</a:t>
            </a:r>
            <a:r>
              <a:rPr lang="fr-FR" sz="1600" dirty="0">
                <a:latin typeface="Karla"/>
              </a:rPr>
              <a:t> sur le texte choisi a traité.  Cette fonction va prendre comme paramètre le </a:t>
            </a:r>
            <a:r>
              <a:rPr lang="fr-FR" sz="1600" dirty="0" err="1">
                <a:latin typeface="Karla"/>
              </a:rPr>
              <a:t>dataset</a:t>
            </a:r>
            <a:r>
              <a:rPr lang="fr-FR" sz="1600" dirty="0">
                <a:latin typeface="Karla"/>
              </a:rPr>
              <a:t> , les valeurs </a:t>
            </a:r>
            <a:r>
              <a:rPr lang="fr-FR" sz="1600" dirty="0" err="1">
                <a:latin typeface="Karla"/>
              </a:rPr>
              <a:t>h_pct</a:t>
            </a:r>
            <a:r>
              <a:rPr lang="fr-FR" sz="1600" dirty="0">
                <a:latin typeface="Karla"/>
              </a:rPr>
              <a:t> et </a:t>
            </a:r>
            <a:r>
              <a:rPr lang="fr-FR" sz="1600" dirty="0" err="1">
                <a:latin typeface="Karla"/>
              </a:rPr>
              <a:t>l_pct</a:t>
            </a:r>
            <a:r>
              <a:rPr lang="fr-FR" sz="1600" dirty="0">
                <a:latin typeface="Karla"/>
              </a:rPr>
              <a:t> , le modèle et un </a:t>
            </a:r>
            <a:r>
              <a:rPr lang="fr-MA" sz="1600" dirty="0">
                <a:latin typeface="Karla"/>
              </a:rPr>
              <a:t>indicateur de verbosité et va retourner la prédiction , l’</a:t>
            </a:r>
            <a:r>
              <a:rPr lang="fr-MA" sz="1600" dirty="0" err="1">
                <a:latin typeface="Karla"/>
              </a:rPr>
              <a:t>accuracy</a:t>
            </a:r>
            <a:r>
              <a:rPr lang="fr-MA" sz="1600" dirty="0">
                <a:latin typeface="Karla"/>
              </a:rPr>
              <a:t> et le </a:t>
            </a:r>
            <a:r>
              <a:rPr lang="fr-MA" sz="1600" dirty="0" err="1">
                <a:latin typeface="Karla"/>
              </a:rPr>
              <a:t>modele</a:t>
            </a:r>
            <a:r>
              <a:rPr lang="fr-MA" sz="1600" dirty="0">
                <a:latin typeface="Karla"/>
              </a:rPr>
              <a:t> . </a:t>
            </a:r>
          </a:p>
          <a:p>
            <a:pPr marL="0" indent="0">
              <a:buNone/>
            </a:pPr>
            <a:r>
              <a:rPr lang="fr-MA" sz="1600" dirty="0">
                <a:latin typeface="Karla"/>
              </a:rPr>
              <a:t>On va d’abord utiliser la fonction </a:t>
            </a:r>
            <a:r>
              <a:rPr lang="fr-MA" sz="1600" dirty="0" err="1">
                <a:latin typeface="Karla"/>
              </a:rPr>
              <a:t>processing</a:t>
            </a:r>
            <a:r>
              <a:rPr lang="fr-MA" sz="1600" dirty="0">
                <a:latin typeface="Karla"/>
              </a:rPr>
              <a:t> pour nettoyer la partie short description du modelé que l’on va utiliser qui est la plus longue du </a:t>
            </a:r>
            <a:r>
              <a:rPr lang="fr-MA" sz="1600" dirty="0" err="1">
                <a:latin typeface="Karla"/>
              </a:rPr>
              <a:t>dataset</a:t>
            </a:r>
            <a:r>
              <a:rPr lang="fr-MA" sz="1600" dirty="0">
                <a:latin typeface="Karla"/>
              </a:rPr>
              <a:t>. Ensuite on va </a:t>
            </a:r>
            <a:r>
              <a:rPr lang="fr-MA" sz="1600" dirty="0" err="1">
                <a:latin typeface="Karla"/>
              </a:rPr>
              <a:t>concatener</a:t>
            </a:r>
            <a:r>
              <a:rPr lang="fr-MA" sz="1600" dirty="0">
                <a:latin typeface="Karla"/>
              </a:rPr>
              <a:t> le </a:t>
            </a:r>
            <a:r>
              <a:rPr lang="fr-MA" sz="1600" dirty="0" err="1">
                <a:latin typeface="Karla"/>
              </a:rPr>
              <a:t>resultat</a:t>
            </a:r>
            <a:r>
              <a:rPr lang="fr-MA" sz="1600" dirty="0">
                <a:latin typeface="Karla"/>
              </a:rPr>
              <a:t> de la fonction </a:t>
            </a:r>
            <a:r>
              <a:rPr lang="fr-MA" sz="1600" dirty="0" err="1">
                <a:latin typeface="Karla"/>
              </a:rPr>
              <a:t>processing</a:t>
            </a:r>
            <a:r>
              <a:rPr lang="fr-MA" sz="1600" dirty="0">
                <a:latin typeface="Karla"/>
              </a:rPr>
              <a:t> avec son headline et ensuite on va réutiliser la fonction </a:t>
            </a:r>
            <a:r>
              <a:rPr lang="fr-MA" sz="1600" dirty="0" err="1">
                <a:latin typeface="Karla"/>
              </a:rPr>
              <a:t>processing</a:t>
            </a:r>
            <a:r>
              <a:rPr lang="fr-MA" sz="1600" dirty="0">
                <a:latin typeface="Karla"/>
              </a:rPr>
              <a:t> sur cette concaténation . La première partie du </a:t>
            </a:r>
            <a:r>
              <a:rPr lang="fr-MA" sz="1600" dirty="0" err="1">
                <a:latin typeface="Karla"/>
              </a:rPr>
              <a:t>verbose</a:t>
            </a:r>
            <a:r>
              <a:rPr lang="fr-MA" sz="1600" dirty="0">
                <a:latin typeface="Karla"/>
              </a:rPr>
              <a:t> va nous printer le nombre  de mots du corpus avant son nettoyage , nombre de mots après son nettoyage et le nombre final de mots après le nettoyage de la concaténation .  </a:t>
            </a:r>
          </a:p>
          <a:p>
            <a:pPr marL="0" indent="0">
              <a:buNone/>
            </a:pPr>
            <a:r>
              <a:rPr lang="fr-MA" sz="1600" dirty="0" err="1">
                <a:latin typeface="Karla"/>
              </a:rPr>
              <a:t>Mainteneant</a:t>
            </a:r>
            <a:r>
              <a:rPr lang="fr-MA" sz="1600" dirty="0">
                <a:latin typeface="Karla"/>
              </a:rPr>
              <a:t> on va séparer notre </a:t>
            </a:r>
            <a:r>
              <a:rPr lang="fr-MA" sz="1600" dirty="0" err="1">
                <a:latin typeface="Karla"/>
              </a:rPr>
              <a:t>dataset</a:t>
            </a:r>
            <a:r>
              <a:rPr lang="fr-MA" sz="1600" dirty="0">
                <a:latin typeface="Karla"/>
              </a:rPr>
              <a:t> en 2 partie , une pour le training ou le code va s’entrainer  et une pour le test . C’est la ou la fonction Bow va être utile , l</a:t>
            </a:r>
            <a:r>
              <a:rPr lang="fr-FR" sz="1600" dirty="0">
                <a:latin typeface="Karla"/>
              </a:rPr>
              <a:t>e modèle est formé sur le </a:t>
            </a:r>
            <a:r>
              <a:rPr lang="fr-FR" sz="1600" dirty="0" err="1">
                <a:latin typeface="Karla"/>
              </a:rPr>
              <a:t>BoW</a:t>
            </a:r>
            <a:r>
              <a:rPr lang="fr-FR" sz="1600" dirty="0">
                <a:latin typeface="Karla"/>
              </a:rPr>
              <a:t> d'entraînement et des prédictions sont générées pour le test </a:t>
            </a:r>
            <a:r>
              <a:rPr lang="fr-FR" sz="1600" dirty="0" err="1">
                <a:latin typeface="Karla"/>
              </a:rPr>
              <a:t>BoW</a:t>
            </a:r>
            <a:r>
              <a:rPr lang="fr-FR" sz="1600" dirty="0">
                <a:latin typeface="Karla"/>
              </a:rPr>
              <a:t>. Et pour finir on calcul l’</a:t>
            </a:r>
            <a:r>
              <a:rPr lang="fr-FR" sz="1600" dirty="0" err="1">
                <a:latin typeface="Karla"/>
              </a:rPr>
              <a:t>accuracy</a:t>
            </a:r>
            <a:r>
              <a:rPr lang="fr-FR" sz="1600" dirty="0">
                <a:latin typeface="Karla"/>
              </a:rPr>
              <a:t>. </a:t>
            </a:r>
          </a:p>
          <a:p>
            <a:pPr marL="0" indent="0">
              <a:buNone/>
            </a:pPr>
            <a:r>
              <a:rPr lang="fr-FR" sz="1600" dirty="0">
                <a:latin typeface="Karla"/>
              </a:rPr>
              <a:t>La 2 </a:t>
            </a:r>
            <a:r>
              <a:rPr lang="fr-FR" sz="1600" dirty="0" err="1">
                <a:latin typeface="Karla"/>
              </a:rPr>
              <a:t>eme</a:t>
            </a:r>
            <a:r>
              <a:rPr lang="fr-FR" sz="1600" dirty="0">
                <a:latin typeface="Karla"/>
              </a:rPr>
              <a:t> partie du </a:t>
            </a:r>
            <a:r>
              <a:rPr lang="fr-FR" sz="1600" dirty="0" err="1">
                <a:latin typeface="Karla"/>
              </a:rPr>
              <a:t>verbose</a:t>
            </a:r>
            <a:r>
              <a:rPr lang="fr-FR" sz="1600" dirty="0">
                <a:latin typeface="Karla"/>
              </a:rPr>
              <a:t> va nous printer la classe </a:t>
            </a:r>
            <a:r>
              <a:rPr lang="fr-FR" sz="1600" dirty="0" err="1">
                <a:latin typeface="Karla"/>
              </a:rPr>
              <a:t>predite</a:t>
            </a:r>
            <a:r>
              <a:rPr lang="fr-FR" sz="1600" dirty="0">
                <a:latin typeface="Karla"/>
              </a:rPr>
              <a:t> pour l’histoire 58142 , la classe actuelle qu’elle a et l’</a:t>
            </a:r>
            <a:r>
              <a:rPr lang="fr-FR" sz="1600" dirty="0" err="1">
                <a:latin typeface="Karla"/>
              </a:rPr>
              <a:t>accuracy</a:t>
            </a:r>
            <a:r>
              <a:rPr lang="fr-FR" sz="1600" dirty="0">
                <a:latin typeface="Karla"/>
              </a:rPr>
              <a:t> .</a:t>
            </a:r>
          </a:p>
          <a:p>
            <a:pPr marL="0" indent="0">
              <a:buNone/>
            </a:pPr>
            <a:endParaRPr lang="fr-FR" sz="1600" dirty="0">
              <a:solidFill>
                <a:schemeClr val="accent2">
                  <a:lumMod val="75000"/>
                </a:schemeClr>
              </a:solidFill>
              <a:latin typeface="Karla"/>
            </a:endParaRPr>
          </a:p>
          <a:p>
            <a:pPr marL="0" indent="0">
              <a:buNone/>
            </a:pPr>
            <a:r>
              <a:rPr lang="fr-FR" sz="1600" dirty="0">
                <a:latin typeface="Karla"/>
              </a:rPr>
              <a:t>					 </a:t>
            </a:r>
          </a:p>
        </p:txBody>
      </p:sp>
      <p:pic>
        <p:nvPicPr>
          <p:cNvPr id="4" name="Image 3">
            <a:extLst>
              <a:ext uri="{FF2B5EF4-FFF2-40B4-BE49-F238E27FC236}">
                <a16:creationId xmlns:a16="http://schemas.microsoft.com/office/drawing/2014/main" id="{EF842829-CCA3-40DC-B36F-9C424A888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984" y="979613"/>
            <a:ext cx="5123543" cy="622332"/>
          </a:xfrm>
          <a:prstGeom prst="rect">
            <a:avLst/>
          </a:prstGeom>
        </p:spPr>
      </p:pic>
      <p:pic>
        <p:nvPicPr>
          <p:cNvPr id="7" name="Image 6">
            <a:extLst>
              <a:ext uri="{FF2B5EF4-FFF2-40B4-BE49-F238E27FC236}">
                <a16:creationId xmlns:a16="http://schemas.microsoft.com/office/drawing/2014/main" id="{80243D6C-8E7C-456B-BB09-F5DFDB5DE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2784" y="979613"/>
            <a:ext cx="1905098" cy="622332"/>
          </a:xfrm>
          <a:prstGeom prst="rect">
            <a:avLst/>
          </a:prstGeom>
        </p:spPr>
      </p:pic>
      <p:sp>
        <p:nvSpPr>
          <p:cNvPr id="8" name="Espace réservé du numéro de diapositive 7">
            <a:extLst>
              <a:ext uri="{FF2B5EF4-FFF2-40B4-BE49-F238E27FC236}">
                <a16:creationId xmlns:a16="http://schemas.microsoft.com/office/drawing/2014/main" id="{835651B1-ED54-4E57-8099-D7419237F706}"/>
              </a:ext>
            </a:extLst>
          </p:cNvPr>
          <p:cNvSpPr>
            <a:spLocks noGrp="1"/>
          </p:cNvSpPr>
          <p:nvPr>
            <p:ph type="sldNum" sz="quarter" idx="12"/>
          </p:nvPr>
        </p:nvSpPr>
        <p:spPr/>
        <p:txBody>
          <a:bodyPr/>
          <a:lstStyle/>
          <a:p>
            <a:fld id="{CE90F6A9-5731-4DB9-8C6E-5FE96AED7E1F}" type="slidenum">
              <a:rPr lang="fr-MA" smtClean="0"/>
              <a:t>13</a:t>
            </a:fld>
            <a:endParaRPr lang="fr-MA"/>
          </a:p>
        </p:txBody>
      </p:sp>
    </p:spTree>
    <p:extLst>
      <p:ext uri="{BB962C8B-B14F-4D97-AF65-F5344CB8AC3E}">
        <p14:creationId xmlns:p14="http://schemas.microsoft.com/office/powerpoint/2010/main" val="425689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649155" y="164954"/>
            <a:ext cx="11084483" cy="6191396"/>
          </a:xfrm>
          <a:solidFill>
            <a:schemeClr val="bg1"/>
          </a:solidFill>
        </p:spPr>
        <p:txBody>
          <a:bodyPr>
            <a:normAutofit/>
          </a:bodyPr>
          <a:lstStyle/>
          <a:p>
            <a:pPr marL="0" indent="0">
              <a:buNone/>
            </a:pPr>
            <a:r>
              <a:rPr lang="fr-FR" sz="1600" dirty="0">
                <a:latin typeface="Karla"/>
              </a:rPr>
              <a:t>Voici la fonction en entier :</a:t>
            </a:r>
          </a:p>
          <a:p>
            <a:pPr marL="0" indent="0">
              <a:buNone/>
            </a:pPr>
            <a:endParaRPr lang="fr-MA" sz="1600" dirty="0">
              <a:solidFill>
                <a:schemeClr val="accent2">
                  <a:lumMod val="75000"/>
                </a:schemeClr>
              </a:solidFill>
              <a:latin typeface="Karla"/>
            </a:endParaRPr>
          </a:p>
          <a:p>
            <a:pPr marL="0" indent="0">
              <a:buNone/>
            </a:pPr>
            <a:endParaRPr lang="fr-FR" sz="1600" dirty="0">
              <a:latin typeface="Karla"/>
            </a:endParaRPr>
          </a:p>
          <a:p>
            <a:pPr marL="0" indent="0">
              <a:buNone/>
            </a:pPr>
            <a:r>
              <a:rPr lang="fr-FR" sz="1600" dirty="0">
                <a:latin typeface="Karla"/>
              </a:rPr>
              <a:t>					 </a:t>
            </a:r>
          </a:p>
        </p:txBody>
      </p:sp>
      <p:pic>
        <p:nvPicPr>
          <p:cNvPr id="2" name="Image 1">
            <a:extLst>
              <a:ext uri="{FF2B5EF4-FFF2-40B4-BE49-F238E27FC236}">
                <a16:creationId xmlns:a16="http://schemas.microsoft.com/office/drawing/2014/main" id="{4B7AB9BF-8AE2-4B38-9717-E55D45CD64F8}"/>
              </a:ext>
            </a:extLst>
          </p:cNvPr>
          <p:cNvPicPr>
            <a:picLocks noChangeAspect="1"/>
          </p:cNvPicPr>
          <p:nvPr/>
        </p:nvPicPr>
        <p:blipFill>
          <a:blip r:embed="rId2"/>
          <a:stretch>
            <a:fillRect/>
          </a:stretch>
        </p:blipFill>
        <p:spPr>
          <a:xfrm>
            <a:off x="2163846" y="739896"/>
            <a:ext cx="7517625" cy="5332837"/>
          </a:xfrm>
          <a:prstGeom prst="rect">
            <a:avLst/>
          </a:prstGeom>
        </p:spPr>
      </p:pic>
      <p:sp>
        <p:nvSpPr>
          <p:cNvPr id="4" name="Espace réservé du numéro de diapositive 3">
            <a:extLst>
              <a:ext uri="{FF2B5EF4-FFF2-40B4-BE49-F238E27FC236}">
                <a16:creationId xmlns:a16="http://schemas.microsoft.com/office/drawing/2014/main" id="{E98A9156-9860-4464-9349-8002135BCD4E}"/>
              </a:ext>
            </a:extLst>
          </p:cNvPr>
          <p:cNvSpPr>
            <a:spLocks noGrp="1"/>
          </p:cNvSpPr>
          <p:nvPr>
            <p:ph type="sldNum" sz="quarter" idx="12"/>
          </p:nvPr>
        </p:nvSpPr>
        <p:spPr/>
        <p:txBody>
          <a:bodyPr/>
          <a:lstStyle/>
          <a:p>
            <a:fld id="{CE90F6A9-5731-4DB9-8C6E-5FE96AED7E1F}" type="slidenum">
              <a:rPr lang="fr-MA" smtClean="0"/>
              <a:t>14</a:t>
            </a:fld>
            <a:endParaRPr lang="fr-MA"/>
          </a:p>
        </p:txBody>
      </p:sp>
    </p:spTree>
    <p:extLst>
      <p:ext uri="{BB962C8B-B14F-4D97-AF65-F5344CB8AC3E}">
        <p14:creationId xmlns:p14="http://schemas.microsoft.com/office/powerpoint/2010/main" val="241287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649155" y="404849"/>
            <a:ext cx="11084483" cy="5951501"/>
          </a:xfrm>
          <a:solidFill>
            <a:schemeClr val="bg1"/>
          </a:solidFill>
        </p:spPr>
        <p:txBody>
          <a:bodyPr>
            <a:normAutofit/>
          </a:bodyPr>
          <a:lstStyle/>
          <a:p>
            <a:pPr marL="0" indent="0">
              <a:buNone/>
            </a:pPr>
            <a:r>
              <a:rPr lang="fr-FR" sz="1600" dirty="0">
                <a:latin typeface="Karla"/>
              </a:rPr>
              <a:t>Voici ce que cela donne si on utilise comme </a:t>
            </a:r>
            <a:r>
              <a:rPr lang="fr-FR" sz="1600" dirty="0" err="1">
                <a:latin typeface="Karla"/>
              </a:rPr>
              <a:t>parametre</a:t>
            </a:r>
            <a:r>
              <a:rPr lang="fr-FR" sz="1600" dirty="0">
                <a:latin typeface="Karla"/>
              </a:rPr>
              <a:t> notre </a:t>
            </a:r>
            <a:r>
              <a:rPr lang="fr-FR" sz="1600" dirty="0" err="1">
                <a:latin typeface="Karla"/>
              </a:rPr>
              <a:t>dataset</a:t>
            </a:r>
            <a:r>
              <a:rPr lang="fr-FR" sz="1600" dirty="0">
                <a:latin typeface="Karla"/>
              </a:rPr>
              <a:t> </a:t>
            </a:r>
            <a:r>
              <a:rPr lang="fr-FR" sz="1600" dirty="0" err="1">
                <a:latin typeface="Karla"/>
              </a:rPr>
              <a:t>df</a:t>
            </a:r>
            <a:r>
              <a:rPr lang="fr-FR" sz="1600" dirty="0">
                <a:latin typeface="Karla"/>
              </a:rPr>
              <a:t> , </a:t>
            </a:r>
            <a:r>
              <a:rPr lang="fr-FR" sz="1600" dirty="0" err="1">
                <a:latin typeface="Karla"/>
              </a:rPr>
              <a:t>h_pct</a:t>
            </a:r>
            <a:r>
              <a:rPr lang="fr-FR" sz="1600" dirty="0">
                <a:latin typeface="Karla"/>
              </a:rPr>
              <a:t> = 0 , </a:t>
            </a:r>
            <a:r>
              <a:rPr lang="fr-FR" sz="1600" dirty="0" err="1">
                <a:latin typeface="Karla"/>
              </a:rPr>
              <a:t>l_pct</a:t>
            </a:r>
            <a:r>
              <a:rPr lang="fr-FR" sz="1600" dirty="0">
                <a:latin typeface="Karla"/>
              </a:rPr>
              <a:t>=1 , model = </a:t>
            </a:r>
            <a:r>
              <a:rPr lang="fr-FR" sz="1600" dirty="0" err="1">
                <a:latin typeface="Karla"/>
              </a:rPr>
              <a:t>Linear</a:t>
            </a:r>
            <a:r>
              <a:rPr lang="fr-FR" sz="1600" dirty="0">
                <a:latin typeface="Karla"/>
              </a:rPr>
              <a:t> Support </a:t>
            </a:r>
            <a:r>
              <a:rPr lang="fr-FR" sz="1600" dirty="0" err="1">
                <a:latin typeface="Karla"/>
              </a:rPr>
              <a:t>Vector</a:t>
            </a:r>
            <a:r>
              <a:rPr lang="fr-FR" sz="1600" dirty="0">
                <a:latin typeface="Karla"/>
              </a:rPr>
              <a:t> Classification et </a:t>
            </a:r>
            <a:r>
              <a:rPr lang="fr-FR" sz="1600" dirty="0" err="1">
                <a:latin typeface="Karla"/>
              </a:rPr>
              <a:t>True</a:t>
            </a:r>
            <a:r>
              <a:rPr lang="fr-FR" sz="1600" dirty="0">
                <a:latin typeface="Karla"/>
              </a:rPr>
              <a:t> pour la </a:t>
            </a:r>
            <a:r>
              <a:rPr lang="fr-FR" sz="1600" dirty="0" err="1">
                <a:latin typeface="Karla"/>
              </a:rPr>
              <a:t>verbose</a:t>
            </a:r>
            <a:r>
              <a:rPr lang="fr-FR" sz="1600" dirty="0">
                <a:latin typeface="Karla"/>
              </a:rPr>
              <a:t> :</a:t>
            </a:r>
          </a:p>
          <a:p>
            <a:pPr marL="0" indent="0">
              <a:buNone/>
            </a:pPr>
            <a:endParaRPr lang="fr-MA" sz="1600" dirty="0">
              <a:solidFill>
                <a:schemeClr val="accent2">
                  <a:lumMod val="75000"/>
                </a:schemeClr>
              </a:solidFill>
              <a:latin typeface="Karla"/>
            </a:endParaRPr>
          </a:p>
          <a:p>
            <a:pPr marL="0" indent="0">
              <a:buNone/>
            </a:pPr>
            <a:endParaRPr lang="fr-MA" sz="1600" dirty="0">
              <a:solidFill>
                <a:schemeClr val="accent2">
                  <a:lumMod val="75000"/>
                </a:schemeClr>
              </a:solidFill>
              <a:latin typeface="Karla"/>
            </a:endParaRPr>
          </a:p>
          <a:p>
            <a:pPr marL="0" indent="0">
              <a:buNone/>
            </a:pPr>
            <a:r>
              <a:rPr lang="fr-MA" sz="1600" dirty="0" err="1">
                <a:solidFill>
                  <a:schemeClr val="accent2">
                    <a:lumMod val="75000"/>
                  </a:schemeClr>
                </a:solidFill>
                <a:latin typeface="Karla"/>
              </a:rPr>
              <a:t>Verbose</a:t>
            </a:r>
            <a:r>
              <a:rPr lang="fr-MA" sz="1600" dirty="0">
                <a:solidFill>
                  <a:schemeClr val="accent2">
                    <a:lumMod val="75000"/>
                  </a:schemeClr>
                </a:solidFill>
                <a:latin typeface="Karla"/>
              </a:rPr>
              <a:t> 1 :</a:t>
            </a:r>
          </a:p>
          <a:p>
            <a:pPr marL="0" indent="0">
              <a:buNone/>
            </a:pPr>
            <a:endParaRPr lang="fr-FR" sz="1600" dirty="0">
              <a:latin typeface="Karla"/>
            </a:endParaRPr>
          </a:p>
          <a:p>
            <a:pPr marL="0" indent="0">
              <a:buNone/>
            </a:pPr>
            <a:r>
              <a:rPr lang="fr-FR" sz="1600" dirty="0">
                <a:latin typeface="Karla"/>
              </a:rPr>
              <a:t>					 </a:t>
            </a:r>
          </a:p>
        </p:txBody>
      </p:sp>
      <p:pic>
        <p:nvPicPr>
          <p:cNvPr id="4" name="Image 3">
            <a:extLst>
              <a:ext uri="{FF2B5EF4-FFF2-40B4-BE49-F238E27FC236}">
                <a16:creationId xmlns:a16="http://schemas.microsoft.com/office/drawing/2014/main" id="{0ACFF1A8-9B24-4E9B-81A9-B38951F7188D}"/>
              </a:ext>
            </a:extLst>
          </p:cNvPr>
          <p:cNvPicPr>
            <a:picLocks noChangeAspect="1"/>
          </p:cNvPicPr>
          <p:nvPr/>
        </p:nvPicPr>
        <p:blipFill>
          <a:blip r:embed="rId2"/>
          <a:stretch>
            <a:fillRect/>
          </a:stretch>
        </p:blipFill>
        <p:spPr>
          <a:xfrm>
            <a:off x="777232" y="1014049"/>
            <a:ext cx="6086475" cy="390525"/>
          </a:xfrm>
          <a:prstGeom prst="rect">
            <a:avLst/>
          </a:prstGeom>
        </p:spPr>
      </p:pic>
      <p:pic>
        <p:nvPicPr>
          <p:cNvPr id="5" name="Image 4">
            <a:extLst>
              <a:ext uri="{FF2B5EF4-FFF2-40B4-BE49-F238E27FC236}">
                <a16:creationId xmlns:a16="http://schemas.microsoft.com/office/drawing/2014/main" id="{C9C7302E-A988-45AC-833B-CCB512E094F9}"/>
              </a:ext>
            </a:extLst>
          </p:cNvPr>
          <p:cNvPicPr>
            <a:picLocks noChangeAspect="1"/>
          </p:cNvPicPr>
          <p:nvPr/>
        </p:nvPicPr>
        <p:blipFill>
          <a:blip r:embed="rId3"/>
          <a:stretch>
            <a:fillRect/>
          </a:stretch>
        </p:blipFill>
        <p:spPr>
          <a:xfrm>
            <a:off x="886480" y="2082740"/>
            <a:ext cx="10588892" cy="4052814"/>
          </a:xfrm>
          <a:prstGeom prst="rect">
            <a:avLst/>
          </a:prstGeom>
        </p:spPr>
      </p:pic>
      <p:sp>
        <p:nvSpPr>
          <p:cNvPr id="6" name="Espace réservé du numéro de diapositive 5">
            <a:extLst>
              <a:ext uri="{FF2B5EF4-FFF2-40B4-BE49-F238E27FC236}">
                <a16:creationId xmlns:a16="http://schemas.microsoft.com/office/drawing/2014/main" id="{01ED4913-A6DE-494C-9DEA-F8043D6BCB85}"/>
              </a:ext>
            </a:extLst>
          </p:cNvPr>
          <p:cNvSpPr>
            <a:spLocks noGrp="1"/>
          </p:cNvSpPr>
          <p:nvPr>
            <p:ph type="sldNum" sz="quarter" idx="12"/>
          </p:nvPr>
        </p:nvSpPr>
        <p:spPr/>
        <p:txBody>
          <a:bodyPr/>
          <a:lstStyle/>
          <a:p>
            <a:fld id="{CE90F6A9-5731-4DB9-8C6E-5FE96AED7E1F}" type="slidenum">
              <a:rPr lang="fr-MA" smtClean="0"/>
              <a:t>15</a:t>
            </a:fld>
            <a:endParaRPr lang="fr-MA"/>
          </a:p>
        </p:txBody>
      </p:sp>
    </p:spTree>
    <p:extLst>
      <p:ext uri="{BB962C8B-B14F-4D97-AF65-F5344CB8AC3E}">
        <p14:creationId xmlns:p14="http://schemas.microsoft.com/office/powerpoint/2010/main" val="33483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649155" y="404849"/>
            <a:ext cx="11084483" cy="5951501"/>
          </a:xfrm>
          <a:solidFill>
            <a:schemeClr val="bg1"/>
          </a:solidFill>
        </p:spPr>
        <p:txBody>
          <a:bodyPr>
            <a:normAutofit/>
          </a:bodyPr>
          <a:lstStyle/>
          <a:p>
            <a:pPr marL="0" indent="0">
              <a:buNone/>
            </a:pPr>
            <a:r>
              <a:rPr lang="fr-MA" sz="1600" dirty="0" err="1">
                <a:solidFill>
                  <a:schemeClr val="accent2">
                    <a:lumMod val="75000"/>
                  </a:schemeClr>
                </a:solidFill>
                <a:latin typeface="Karla"/>
              </a:rPr>
              <a:t>Verbose</a:t>
            </a:r>
            <a:r>
              <a:rPr lang="fr-MA" sz="1600" dirty="0">
                <a:solidFill>
                  <a:schemeClr val="accent2">
                    <a:lumMod val="75000"/>
                  </a:schemeClr>
                </a:solidFill>
                <a:latin typeface="Karla"/>
              </a:rPr>
              <a:t> 2 :</a:t>
            </a:r>
          </a:p>
          <a:p>
            <a:pPr marL="0" indent="0">
              <a:buNone/>
            </a:pPr>
            <a:r>
              <a:rPr lang="fr-FR" sz="1600" dirty="0">
                <a:latin typeface="Karla"/>
              </a:rPr>
              <a:t>  La classe prédite :</a:t>
            </a:r>
          </a:p>
          <a:p>
            <a:pPr marL="0" indent="0">
              <a:buNone/>
            </a:pPr>
            <a:r>
              <a:rPr lang="fr-FR" sz="1600" dirty="0">
                <a:latin typeface="Karla"/>
              </a:rPr>
              <a:t>					 	</a:t>
            </a:r>
          </a:p>
          <a:p>
            <a:pPr marL="0" indent="0">
              <a:buNone/>
            </a:pPr>
            <a:r>
              <a:rPr lang="fr-FR" sz="1600" dirty="0">
                <a:latin typeface="Karla"/>
              </a:rPr>
              <a:t>	</a:t>
            </a:r>
          </a:p>
          <a:p>
            <a:pPr marL="0" indent="0">
              <a:buNone/>
            </a:pPr>
            <a:r>
              <a:rPr lang="fr-FR" sz="1600" dirty="0">
                <a:latin typeface="Karla"/>
              </a:rPr>
              <a:t>		</a:t>
            </a:r>
          </a:p>
          <a:p>
            <a:pPr marL="0" indent="0">
              <a:buNone/>
            </a:pPr>
            <a:r>
              <a:rPr lang="fr-FR" sz="1600" dirty="0">
                <a:latin typeface="Karla"/>
              </a:rPr>
              <a:t>					          L’</a:t>
            </a:r>
            <a:r>
              <a:rPr lang="fr-FR" sz="1600" dirty="0" err="1">
                <a:latin typeface="Karla"/>
              </a:rPr>
              <a:t>accuracy</a:t>
            </a:r>
            <a:r>
              <a:rPr lang="fr-FR" sz="1600" dirty="0">
                <a:latin typeface="Karla"/>
              </a:rPr>
              <a:t> :	</a:t>
            </a:r>
          </a:p>
        </p:txBody>
      </p:sp>
      <p:pic>
        <p:nvPicPr>
          <p:cNvPr id="2" name="Image 1">
            <a:extLst>
              <a:ext uri="{FF2B5EF4-FFF2-40B4-BE49-F238E27FC236}">
                <a16:creationId xmlns:a16="http://schemas.microsoft.com/office/drawing/2014/main" id="{6D105FC4-A2FB-4795-9F80-A50E73015687}"/>
              </a:ext>
            </a:extLst>
          </p:cNvPr>
          <p:cNvPicPr>
            <a:picLocks noChangeAspect="1"/>
          </p:cNvPicPr>
          <p:nvPr/>
        </p:nvPicPr>
        <p:blipFill>
          <a:blip r:embed="rId2"/>
          <a:stretch>
            <a:fillRect/>
          </a:stretch>
        </p:blipFill>
        <p:spPr>
          <a:xfrm>
            <a:off x="821944" y="1211056"/>
            <a:ext cx="4784651" cy="4903558"/>
          </a:xfrm>
          <a:prstGeom prst="rect">
            <a:avLst/>
          </a:prstGeom>
        </p:spPr>
      </p:pic>
      <p:pic>
        <p:nvPicPr>
          <p:cNvPr id="6" name="Image 5">
            <a:extLst>
              <a:ext uri="{FF2B5EF4-FFF2-40B4-BE49-F238E27FC236}">
                <a16:creationId xmlns:a16="http://schemas.microsoft.com/office/drawing/2014/main" id="{4279EEEB-C555-4F2F-B9C7-BFB3B88A67CA}"/>
              </a:ext>
            </a:extLst>
          </p:cNvPr>
          <p:cNvPicPr>
            <a:picLocks noChangeAspect="1"/>
          </p:cNvPicPr>
          <p:nvPr/>
        </p:nvPicPr>
        <p:blipFill>
          <a:blip r:embed="rId3"/>
          <a:stretch>
            <a:fillRect/>
          </a:stretch>
        </p:blipFill>
        <p:spPr>
          <a:xfrm>
            <a:off x="5779384" y="2628900"/>
            <a:ext cx="5528463" cy="1600200"/>
          </a:xfrm>
          <a:prstGeom prst="rect">
            <a:avLst/>
          </a:prstGeom>
        </p:spPr>
      </p:pic>
      <p:sp>
        <p:nvSpPr>
          <p:cNvPr id="7" name="Espace réservé du numéro de diapositive 6">
            <a:extLst>
              <a:ext uri="{FF2B5EF4-FFF2-40B4-BE49-F238E27FC236}">
                <a16:creationId xmlns:a16="http://schemas.microsoft.com/office/drawing/2014/main" id="{9E429C11-06E6-4A45-BCBB-91B908FCF959}"/>
              </a:ext>
            </a:extLst>
          </p:cNvPr>
          <p:cNvSpPr>
            <a:spLocks noGrp="1"/>
          </p:cNvSpPr>
          <p:nvPr>
            <p:ph type="sldNum" sz="quarter" idx="12"/>
          </p:nvPr>
        </p:nvSpPr>
        <p:spPr/>
        <p:txBody>
          <a:bodyPr/>
          <a:lstStyle/>
          <a:p>
            <a:fld id="{CE90F6A9-5731-4DB9-8C6E-5FE96AED7E1F}" type="slidenum">
              <a:rPr lang="fr-MA" smtClean="0"/>
              <a:t>16</a:t>
            </a:fld>
            <a:endParaRPr lang="fr-MA"/>
          </a:p>
        </p:txBody>
      </p:sp>
    </p:spTree>
    <p:extLst>
      <p:ext uri="{BB962C8B-B14F-4D97-AF65-F5344CB8AC3E}">
        <p14:creationId xmlns:p14="http://schemas.microsoft.com/office/powerpoint/2010/main" val="4043318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C03160A-A014-43EA-AFA4-AC36EB597AA4}"/>
              </a:ext>
            </a:extLst>
          </p:cNvPr>
          <p:cNvSpPr>
            <a:spLocks noGrp="1"/>
          </p:cNvSpPr>
          <p:nvPr>
            <p:ph idx="1"/>
          </p:nvPr>
        </p:nvSpPr>
        <p:spPr>
          <a:xfrm>
            <a:off x="977803" y="2757161"/>
            <a:ext cx="10515600" cy="921380"/>
          </a:xfrm>
          <a:ln>
            <a:solidFill>
              <a:schemeClr val="tx1"/>
            </a:solidFill>
          </a:ln>
          <a:effectLst>
            <a:outerShdw blurRad="50800" dist="38100" dir="5400000" algn="t" rotWithShape="0">
              <a:prstClr val="black">
                <a:alpha val="40000"/>
              </a:prstClr>
            </a:outerShdw>
          </a:effectLst>
        </p:spPr>
        <p:txBody>
          <a:bodyPr/>
          <a:lstStyle/>
          <a:p>
            <a:pPr marL="0" indent="0" algn="ctr">
              <a:buNone/>
            </a:pPr>
            <a:r>
              <a:rPr lang="fr-F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Merci Pour Votre Attention et pour Le travail que vous nous avez fournit durant cette période difficile .</a:t>
            </a:r>
            <a:endParaRPr lang="fr-MA"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Espace réservé du numéro de diapositive 6">
            <a:extLst>
              <a:ext uri="{FF2B5EF4-FFF2-40B4-BE49-F238E27FC236}">
                <a16:creationId xmlns:a16="http://schemas.microsoft.com/office/drawing/2014/main" id="{C948A0E8-8EBF-4E04-BA52-FF31BAD431F7}"/>
              </a:ext>
            </a:extLst>
          </p:cNvPr>
          <p:cNvSpPr>
            <a:spLocks noGrp="1"/>
          </p:cNvSpPr>
          <p:nvPr>
            <p:ph type="sldNum" sz="quarter" idx="12"/>
          </p:nvPr>
        </p:nvSpPr>
        <p:spPr/>
        <p:txBody>
          <a:bodyPr/>
          <a:lstStyle/>
          <a:p>
            <a:fld id="{CE90F6A9-5731-4DB9-8C6E-5FE96AED7E1F}" type="slidenum">
              <a:rPr lang="fr-MA" smtClean="0"/>
              <a:t>17</a:t>
            </a:fld>
            <a:endParaRPr lang="fr-MA"/>
          </a:p>
        </p:txBody>
      </p:sp>
    </p:spTree>
    <p:extLst>
      <p:ext uri="{BB962C8B-B14F-4D97-AF65-F5344CB8AC3E}">
        <p14:creationId xmlns:p14="http://schemas.microsoft.com/office/powerpoint/2010/main" val="27444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ce réservé du contenu 9">
            <a:extLst>
              <a:ext uri="{FF2B5EF4-FFF2-40B4-BE49-F238E27FC236}">
                <a16:creationId xmlns:a16="http://schemas.microsoft.com/office/drawing/2014/main" id="{277FC796-5CDD-497F-9E88-96E6BB9C051E}"/>
              </a:ext>
            </a:extLst>
          </p:cNvPr>
          <p:cNvGraphicFramePr>
            <a:graphicFrameLocks/>
          </p:cNvGraphicFramePr>
          <p:nvPr>
            <p:extLst>
              <p:ext uri="{D42A27DB-BD31-4B8C-83A1-F6EECF244321}">
                <p14:modId xmlns:p14="http://schemas.microsoft.com/office/powerpoint/2010/main" val="2031637422"/>
              </p:ext>
            </p:extLst>
          </p:nvPr>
        </p:nvGraphicFramePr>
        <p:xfrm>
          <a:off x="1301898" y="1469024"/>
          <a:ext cx="10100396" cy="4876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me 2">
            <a:extLst>
              <a:ext uri="{FF2B5EF4-FFF2-40B4-BE49-F238E27FC236}">
                <a16:creationId xmlns:a16="http://schemas.microsoft.com/office/drawing/2014/main" id="{C62983A1-FA72-43C1-9243-59D3ACADB73E}"/>
              </a:ext>
            </a:extLst>
          </p:cNvPr>
          <p:cNvGraphicFramePr/>
          <p:nvPr>
            <p:extLst>
              <p:ext uri="{D42A27DB-BD31-4B8C-83A1-F6EECF244321}">
                <p14:modId xmlns:p14="http://schemas.microsoft.com/office/powerpoint/2010/main" val="3974697216"/>
              </p:ext>
            </p:extLst>
          </p:nvPr>
        </p:nvGraphicFramePr>
        <p:xfrm>
          <a:off x="885469" y="282006"/>
          <a:ext cx="10696935" cy="8239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Espace réservé du numéro de diapositive 3">
            <a:extLst>
              <a:ext uri="{FF2B5EF4-FFF2-40B4-BE49-F238E27FC236}">
                <a16:creationId xmlns:a16="http://schemas.microsoft.com/office/drawing/2014/main" id="{6E7F01A9-DA95-4307-9512-7FFFB0AED36A}"/>
              </a:ext>
            </a:extLst>
          </p:cNvPr>
          <p:cNvSpPr>
            <a:spLocks noGrp="1"/>
          </p:cNvSpPr>
          <p:nvPr>
            <p:ph type="sldNum" sz="quarter" idx="12"/>
          </p:nvPr>
        </p:nvSpPr>
        <p:spPr/>
        <p:txBody>
          <a:bodyPr/>
          <a:lstStyle/>
          <a:p>
            <a:fld id="{CE90F6A9-5731-4DB9-8C6E-5FE96AED7E1F}" type="slidenum">
              <a:rPr lang="fr-MA" smtClean="0"/>
              <a:t>2</a:t>
            </a:fld>
            <a:endParaRPr lang="fr-MA"/>
          </a:p>
        </p:txBody>
      </p:sp>
    </p:spTree>
    <p:extLst>
      <p:ext uri="{BB962C8B-B14F-4D97-AF65-F5344CB8AC3E}">
        <p14:creationId xmlns:p14="http://schemas.microsoft.com/office/powerpoint/2010/main" val="242248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C05148B6-2887-4366-A9A7-C11C88E4D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ZoneTexte 15">
            <a:extLst>
              <a:ext uri="{FF2B5EF4-FFF2-40B4-BE49-F238E27FC236}">
                <a16:creationId xmlns:a16="http://schemas.microsoft.com/office/drawing/2014/main" id="{4A8D4D53-12BB-44BA-A837-27ABC2EC95BC}"/>
              </a:ext>
            </a:extLst>
          </p:cNvPr>
          <p:cNvSpPr txBox="1"/>
          <p:nvPr/>
        </p:nvSpPr>
        <p:spPr>
          <a:xfrm>
            <a:off x="2289490" y="3154739"/>
            <a:ext cx="7884018" cy="548521"/>
          </a:xfrm>
          <a:prstGeom prst="round2SameRect">
            <a:avLst/>
          </a:prstGeom>
          <a:noFill/>
          <a:ln w="3175">
            <a:solidFill>
              <a:schemeClr val="bg1"/>
            </a:solidFill>
          </a:ln>
          <a:effectLst>
            <a:reflection blurRad="6350" stA="50000" endA="300" endPos="38500" dist="50800" dir="5400000" sy="-100000" algn="bl" rotWithShape="0"/>
          </a:effectLst>
        </p:spPr>
        <p:txBody>
          <a:bodyPr wrap="none" rtlCol="0">
            <a:spAutoFit/>
          </a:bodyPr>
          <a:lstStyle/>
          <a:p>
            <a:r>
              <a:rPr lang="fr-FR" sz="2800" b="1" spc="50" dirty="0">
                <a:ln w="9525" cmpd="sng">
                  <a:solidFill>
                    <a:schemeClr val="accent1"/>
                  </a:solidFill>
                  <a:prstDash val="solid"/>
                </a:ln>
                <a:solidFill>
                  <a:srgbClr val="70AD47">
                    <a:tint val="1000"/>
                  </a:srgbClr>
                </a:solidFill>
                <a:effectLst>
                  <a:glow rad="38100">
                    <a:schemeClr val="accent1">
                      <a:alpha val="40000"/>
                    </a:schemeClr>
                  </a:glow>
                </a:effectLst>
              </a:rPr>
              <a:t>Natural </a:t>
            </a:r>
            <a:r>
              <a:rPr lang="fr-FR" sz="2800" b="1" spc="50" dirty="0" err="1">
                <a:ln w="9525" cmpd="sng">
                  <a:solidFill>
                    <a:schemeClr val="accent1"/>
                  </a:solidFill>
                  <a:prstDash val="solid"/>
                </a:ln>
                <a:solidFill>
                  <a:srgbClr val="70AD47">
                    <a:tint val="1000"/>
                  </a:srgbClr>
                </a:solidFill>
                <a:effectLst>
                  <a:glow rad="38100">
                    <a:schemeClr val="accent1">
                      <a:alpha val="40000"/>
                    </a:schemeClr>
                  </a:glow>
                </a:effectLst>
              </a:rPr>
              <a:t>Language</a:t>
            </a:r>
            <a:r>
              <a:rPr lang="fr-FR" sz="2800" b="1" spc="50" dirty="0">
                <a:ln w="9525" cmpd="sng">
                  <a:solidFill>
                    <a:schemeClr val="accent1"/>
                  </a:solidFill>
                  <a:prstDash val="solid"/>
                </a:ln>
                <a:solidFill>
                  <a:srgbClr val="70AD47">
                    <a:tint val="1000"/>
                  </a:srgbClr>
                </a:solidFill>
                <a:effectLst>
                  <a:glow rad="38100">
                    <a:schemeClr val="accent1">
                      <a:alpha val="40000"/>
                    </a:schemeClr>
                  </a:glow>
                </a:effectLst>
              </a:rPr>
              <a:t> </a:t>
            </a:r>
            <a:r>
              <a:rPr lang="fr-FR" sz="2800" b="1" spc="50" dirty="0" err="1">
                <a:ln w="9525" cmpd="sng">
                  <a:solidFill>
                    <a:schemeClr val="accent1"/>
                  </a:solidFill>
                  <a:prstDash val="solid"/>
                </a:ln>
                <a:solidFill>
                  <a:srgbClr val="70AD47">
                    <a:tint val="1000"/>
                  </a:srgbClr>
                </a:solidFill>
                <a:effectLst>
                  <a:glow rad="38100">
                    <a:schemeClr val="accent1">
                      <a:alpha val="40000"/>
                    </a:schemeClr>
                  </a:glow>
                </a:effectLst>
              </a:rPr>
              <a:t>Processing</a:t>
            </a:r>
            <a:r>
              <a:rPr lang="fr-FR" sz="2800" b="1" spc="50" dirty="0">
                <a:ln w="9525" cmpd="sng">
                  <a:solidFill>
                    <a:schemeClr val="accent1"/>
                  </a:solidFill>
                  <a:prstDash val="solid"/>
                </a:ln>
                <a:solidFill>
                  <a:srgbClr val="70AD47">
                    <a:tint val="1000"/>
                  </a:srgbClr>
                </a:solidFill>
                <a:effectLst>
                  <a:glow rad="38100">
                    <a:schemeClr val="accent1">
                      <a:alpha val="40000"/>
                    </a:schemeClr>
                  </a:glow>
                </a:effectLst>
              </a:rPr>
              <a:t> et </a:t>
            </a:r>
            <a:r>
              <a:rPr lang="fr-FR" sz="2800" b="1" spc="50" dirty="0" err="1">
                <a:ln w="9525" cmpd="sng">
                  <a:solidFill>
                    <a:schemeClr val="accent1"/>
                  </a:solidFill>
                  <a:prstDash val="solid"/>
                </a:ln>
                <a:solidFill>
                  <a:srgbClr val="70AD47">
                    <a:tint val="1000"/>
                  </a:srgbClr>
                </a:solidFill>
                <a:effectLst>
                  <a:glow rad="38100">
                    <a:schemeClr val="accent1">
                      <a:alpha val="40000"/>
                    </a:schemeClr>
                  </a:glow>
                </a:effectLst>
              </a:rPr>
              <a:t>Text</a:t>
            </a:r>
            <a:r>
              <a:rPr lang="fr-FR" sz="2800" b="1" spc="50" dirty="0">
                <a:ln w="9525" cmpd="sng">
                  <a:solidFill>
                    <a:schemeClr val="accent1"/>
                  </a:solidFill>
                  <a:prstDash val="solid"/>
                </a:ln>
                <a:solidFill>
                  <a:srgbClr val="70AD47">
                    <a:tint val="1000"/>
                  </a:srgbClr>
                </a:solidFill>
                <a:effectLst>
                  <a:glow rad="38100">
                    <a:schemeClr val="accent1">
                      <a:alpha val="40000"/>
                    </a:schemeClr>
                  </a:glow>
                </a:effectLst>
              </a:rPr>
              <a:t> Classification</a:t>
            </a:r>
            <a:endParaRPr lang="fr-MA" sz="28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7" name="Espace réservé du numéro de diapositive 16">
            <a:extLst>
              <a:ext uri="{FF2B5EF4-FFF2-40B4-BE49-F238E27FC236}">
                <a16:creationId xmlns:a16="http://schemas.microsoft.com/office/drawing/2014/main" id="{2297340C-8E09-4753-9125-32E3ACABFA51}"/>
              </a:ext>
            </a:extLst>
          </p:cNvPr>
          <p:cNvSpPr>
            <a:spLocks noGrp="1"/>
          </p:cNvSpPr>
          <p:nvPr>
            <p:ph type="sldNum" sz="quarter" idx="12"/>
          </p:nvPr>
        </p:nvSpPr>
        <p:spPr/>
        <p:txBody>
          <a:bodyPr/>
          <a:lstStyle/>
          <a:p>
            <a:fld id="{CE90F6A9-5731-4DB9-8C6E-5FE96AED7E1F}" type="slidenum">
              <a:rPr lang="fr-MA" smtClean="0"/>
              <a:t>3</a:t>
            </a:fld>
            <a:endParaRPr lang="fr-MA"/>
          </a:p>
        </p:txBody>
      </p:sp>
    </p:spTree>
    <p:extLst>
      <p:ext uri="{BB962C8B-B14F-4D97-AF65-F5344CB8AC3E}">
        <p14:creationId xmlns:p14="http://schemas.microsoft.com/office/powerpoint/2010/main" val="228978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DE216C-698D-45A4-A663-78FE895AFCE7}"/>
              </a:ext>
            </a:extLst>
          </p:cNvPr>
          <p:cNvSpPr>
            <a:spLocks noGrp="1"/>
          </p:cNvSpPr>
          <p:nvPr>
            <p:ph type="title"/>
          </p:nvPr>
        </p:nvSpPr>
        <p:spPr>
          <a:xfrm>
            <a:off x="838200" y="607447"/>
            <a:ext cx="10515600" cy="465512"/>
          </a:xfrm>
        </p:spPr>
        <p:txBody>
          <a:bodyPr>
            <a:noAutofit/>
          </a:bodyPr>
          <a:lstStyle/>
          <a:p>
            <a:r>
              <a:rPr lang="fr-FR" sz="3200" kern="1200" dirty="0">
                <a:solidFill>
                  <a:schemeClr val="tx1">
                    <a:lumMod val="65000"/>
                    <a:lumOff val="35000"/>
                  </a:schemeClr>
                </a:solidFill>
              </a:rPr>
              <a:t>1-Qu’est ce que le </a:t>
            </a:r>
            <a:r>
              <a:rPr lang="fr-MA" sz="3200" dirty="0">
                <a:solidFill>
                  <a:schemeClr val="tx1">
                    <a:lumMod val="65000"/>
                    <a:lumOff val="35000"/>
                  </a:schemeClr>
                </a:solidFill>
              </a:rPr>
              <a:t>Natural </a:t>
            </a:r>
            <a:r>
              <a:rPr lang="fr-MA" sz="3200" dirty="0" err="1">
                <a:solidFill>
                  <a:schemeClr val="tx1">
                    <a:lumMod val="65000"/>
                    <a:lumOff val="35000"/>
                  </a:schemeClr>
                </a:solidFill>
              </a:rPr>
              <a:t>Language</a:t>
            </a:r>
            <a:r>
              <a:rPr lang="fr-MA" sz="3200" dirty="0">
                <a:solidFill>
                  <a:schemeClr val="tx1">
                    <a:lumMod val="65000"/>
                    <a:lumOff val="35000"/>
                  </a:schemeClr>
                </a:solidFill>
              </a:rPr>
              <a:t> </a:t>
            </a:r>
            <a:r>
              <a:rPr lang="fr-MA" sz="3200" dirty="0" err="1">
                <a:solidFill>
                  <a:schemeClr val="tx1">
                    <a:lumMod val="65000"/>
                    <a:lumOff val="35000"/>
                  </a:schemeClr>
                </a:solidFill>
              </a:rPr>
              <a:t>Processing</a:t>
            </a:r>
            <a:r>
              <a:rPr lang="fr-FR" sz="3200" dirty="0">
                <a:solidFill>
                  <a:schemeClr val="tx1">
                    <a:lumMod val="65000"/>
                    <a:lumOff val="35000"/>
                  </a:schemeClr>
                </a:solidFill>
              </a:rPr>
              <a:t>?</a:t>
            </a:r>
            <a:br>
              <a:rPr lang="fr-FR" sz="3200" dirty="0">
                <a:solidFill>
                  <a:schemeClr val="tx1">
                    <a:lumMod val="65000"/>
                    <a:lumOff val="35000"/>
                  </a:schemeClr>
                </a:solidFill>
              </a:rPr>
            </a:br>
            <a:endParaRPr lang="fr-MA" sz="3200" dirty="0">
              <a:solidFill>
                <a:schemeClr val="tx1">
                  <a:lumMod val="65000"/>
                  <a:lumOff val="35000"/>
                </a:schemeClr>
              </a:solidFill>
            </a:endParaRPr>
          </a:p>
        </p:txBody>
      </p:sp>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838200" y="1146549"/>
            <a:ext cx="10515600" cy="5030414"/>
          </a:xfrm>
          <a:solidFill>
            <a:schemeClr val="bg1"/>
          </a:solidFill>
        </p:spPr>
        <p:txBody>
          <a:bodyPr/>
          <a:lstStyle/>
          <a:p>
            <a:pPr marL="0" indent="0">
              <a:buNone/>
            </a:pPr>
            <a:r>
              <a:rPr lang="fr-FR" sz="2400" b="0" i="0" dirty="0">
                <a:effectLst/>
                <a:latin typeface="Karla"/>
              </a:rPr>
              <a:t>Le </a:t>
            </a:r>
            <a:r>
              <a:rPr lang="fr-FR" sz="2400" dirty="0">
                <a:latin typeface="Karla"/>
              </a:rPr>
              <a:t>traitement naturel du langage, ou Natural </a:t>
            </a:r>
            <a:r>
              <a:rPr lang="fr-FR" sz="2400" dirty="0" err="1">
                <a:latin typeface="Karla"/>
              </a:rPr>
              <a:t>Language</a:t>
            </a:r>
            <a:r>
              <a:rPr lang="fr-FR" sz="2400" dirty="0">
                <a:latin typeface="Karla"/>
              </a:rPr>
              <a:t> </a:t>
            </a:r>
            <a:r>
              <a:rPr lang="fr-FR" sz="2400" dirty="0" err="1">
                <a:latin typeface="Karla"/>
              </a:rPr>
              <a:t>Processing</a:t>
            </a:r>
            <a:r>
              <a:rPr lang="fr-FR" sz="2400" dirty="0">
                <a:latin typeface="Karla"/>
              </a:rPr>
              <a:t> (NLP) en anglais, est une technologie d’intelligence artificielle visant à permettre aux ordinateurs de comprendre le langage humain.</a:t>
            </a:r>
            <a:endParaRPr lang="fr-MA" sz="2400" dirty="0">
              <a:latin typeface="Karla"/>
            </a:endParaRPr>
          </a:p>
          <a:p>
            <a:pPr marL="0" indent="0" algn="l">
              <a:buNone/>
            </a:pPr>
            <a:r>
              <a:rPr lang="fr-FR" sz="2400" dirty="0">
                <a:latin typeface="Karla"/>
              </a:rPr>
              <a:t>Le NLP peut être divisé en 2 grandes parties, le NLU (Natural </a:t>
            </a:r>
            <a:r>
              <a:rPr lang="fr-FR" sz="2400" dirty="0" err="1">
                <a:latin typeface="Karla"/>
              </a:rPr>
              <a:t>Language</a:t>
            </a:r>
            <a:r>
              <a:rPr lang="fr-FR" sz="2400" dirty="0">
                <a:latin typeface="Karla"/>
              </a:rPr>
              <a:t> </a:t>
            </a:r>
            <a:r>
              <a:rPr lang="fr-FR" sz="2400" dirty="0" err="1">
                <a:latin typeface="Karla"/>
              </a:rPr>
              <a:t>Understanding</a:t>
            </a:r>
            <a:r>
              <a:rPr lang="fr-FR" sz="2400" dirty="0">
                <a:latin typeface="Karla"/>
              </a:rPr>
              <a:t>) et le NLG (Natural </a:t>
            </a:r>
            <a:r>
              <a:rPr lang="fr-FR" sz="2400" dirty="0" err="1">
                <a:latin typeface="Karla"/>
              </a:rPr>
              <a:t>Language</a:t>
            </a:r>
            <a:r>
              <a:rPr lang="fr-FR" sz="2400" dirty="0">
                <a:latin typeface="Karla"/>
              </a:rPr>
              <a:t> </a:t>
            </a:r>
            <a:r>
              <a:rPr lang="fr-FR" sz="2400" dirty="0" err="1">
                <a:latin typeface="Karla"/>
              </a:rPr>
              <a:t>Generation</a:t>
            </a:r>
            <a:r>
              <a:rPr lang="fr-FR" sz="2400" dirty="0">
                <a:latin typeface="Karla"/>
              </a:rPr>
              <a:t>):</a:t>
            </a:r>
          </a:p>
          <a:p>
            <a:pPr marL="0" indent="0" algn="l">
              <a:buNone/>
            </a:pPr>
            <a:r>
              <a:rPr lang="fr-FR" sz="2400" dirty="0">
                <a:latin typeface="Karla"/>
              </a:rPr>
              <a:t>	</a:t>
            </a:r>
          </a:p>
          <a:p>
            <a:pPr lvl="1"/>
            <a:r>
              <a:rPr lang="fr-FR" dirty="0">
                <a:latin typeface="Karla"/>
              </a:rPr>
              <a:t>Le premier est toute la partie « compréhension » du texte, prendre un texte en entrée et pouvoir en ressortir des données.</a:t>
            </a:r>
          </a:p>
          <a:p>
            <a:pPr marL="457200" lvl="1" indent="0">
              <a:buNone/>
            </a:pPr>
            <a:endParaRPr lang="fr-FR" dirty="0">
              <a:latin typeface="Karla"/>
            </a:endParaRPr>
          </a:p>
          <a:p>
            <a:pPr lvl="1"/>
            <a:r>
              <a:rPr lang="fr-FR" dirty="0">
                <a:latin typeface="Karla"/>
              </a:rPr>
              <a:t>Le second, est générer du texte à partir de données, pouvoir construire des phrases cohérentes de manière automatique.</a:t>
            </a:r>
          </a:p>
          <a:p>
            <a:pPr marL="0" indent="0">
              <a:buNone/>
            </a:pPr>
            <a:endParaRPr lang="fr-MA" dirty="0"/>
          </a:p>
        </p:txBody>
      </p:sp>
      <p:pic>
        <p:nvPicPr>
          <p:cNvPr id="5" name="Picture 3" descr="W:\temp\ling\ppt\new_layout\st_569.png">
            <a:extLst>
              <a:ext uri="{FF2B5EF4-FFF2-40B4-BE49-F238E27FC236}">
                <a16:creationId xmlns:a16="http://schemas.microsoft.com/office/drawing/2014/main" id="{D33099AF-386C-4669-8C79-884FF09F9F8E}"/>
              </a:ext>
            </a:extLst>
          </p:cNvPr>
          <p:cNvPicPr>
            <a:picLocks noChangeAspect="1" noChangeArrowheads="1"/>
          </p:cNvPicPr>
          <p:nvPr/>
        </p:nvPicPr>
        <p:blipFill>
          <a:blip r:embed="rId2"/>
          <a:srcRect/>
          <a:stretch>
            <a:fillRect/>
          </a:stretch>
        </p:blipFill>
        <p:spPr bwMode="auto">
          <a:xfrm rot="2700000">
            <a:off x="214220" y="407895"/>
            <a:ext cx="419100" cy="419100"/>
          </a:xfrm>
          <a:prstGeom prst="rect">
            <a:avLst/>
          </a:prstGeom>
          <a:noFill/>
          <a:ln w="9525">
            <a:noFill/>
            <a:miter lim="800000"/>
            <a:headEnd/>
            <a:tailEnd/>
          </a:ln>
        </p:spPr>
      </p:pic>
      <p:sp>
        <p:nvSpPr>
          <p:cNvPr id="4" name="Espace réservé du numéro de diapositive 3">
            <a:extLst>
              <a:ext uri="{FF2B5EF4-FFF2-40B4-BE49-F238E27FC236}">
                <a16:creationId xmlns:a16="http://schemas.microsoft.com/office/drawing/2014/main" id="{466EE697-0C74-4122-9273-E1DCCF4DFD51}"/>
              </a:ext>
            </a:extLst>
          </p:cNvPr>
          <p:cNvSpPr>
            <a:spLocks noGrp="1"/>
          </p:cNvSpPr>
          <p:nvPr>
            <p:ph type="sldNum" sz="quarter" idx="12"/>
          </p:nvPr>
        </p:nvSpPr>
        <p:spPr/>
        <p:txBody>
          <a:bodyPr/>
          <a:lstStyle/>
          <a:p>
            <a:fld id="{CE90F6A9-5731-4DB9-8C6E-5FE96AED7E1F}" type="slidenum">
              <a:rPr lang="fr-MA" smtClean="0"/>
              <a:t>4</a:t>
            </a:fld>
            <a:endParaRPr lang="fr-MA"/>
          </a:p>
        </p:txBody>
      </p:sp>
    </p:spTree>
    <p:extLst>
      <p:ext uri="{BB962C8B-B14F-4D97-AF65-F5344CB8AC3E}">
        <p14:creationId xmlns:p14="http://schemas.microsoft.com/office/powerpoint/2010/main" val="70343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DE216C-698D-45A4-A663-78FE895AFCE7}"/>
              </a:ext>
            </a:extLst>
          </p:cNvPr>
          <p:cNvSpPr>
            <a:spLocks noGrp="1"/>
          </p:cNvSpPr>
          <p:nvPr>
            <p:ph type="title"/>
          </p:nvPr>
        </p:nvSpPr>
        <p:spPr>
          <a:xfrm>
            <a:off x="838200" y="541434"/>
            <a:ext cx="10515600" cy="465512"/>
          </a:xfrm>
        </p:spPr>
        <p:txBody>
          <a:bodyPr>
            <a:normAutofit fontScale="90000"/>
          </a:bodyPr>
          <a:lstStyle/>
          <a:p>
            <a:br>
              <a:rPr lang="fr-FR" dirty="0">
                <a:solidFill>
                  <a:schemeClr val="bg2">
                    <a:lumMod val="50000"/>
                  </a:schemeClr>
                </a:solidFill>
                <a:latin typeface="Calibri" panose="020F0502020204030204"/>
                <a:ea typeface="+mn-ea"/>
                <a:cs typeface="+mn-cs"/>
              </a:rPr>
            </a:br>
            <a:br>
              <a:rPr lang="fr-FR" dirty="0">
                <a:solidFill>
                  <a:schemeClr val="bg2">
                    <a:lumMod val="50000"/>
                  </a:schemeClr>
                </a:solidFill>
                <a:latin typeface="Calibri" panose="020F0502020204030204"/>
                <a:ea typeface="+mn-ea"/>
                <a:cs typeface="+mn-cs"/>
              </a:rPr>
            </a:br>
            <a:r>
              <a:rPr lang="fr-FR" sz="3600" dirty="0">
                <a:solidFill>
                  <a:schemeClr val="tx1">
                    <a:lumMod val="65000"/>
                    <a:lumOff val="35000"/>
                  </a:schemeClr>
                </a:solidFill>
              </a:rPr>
              <a:t>2- Qu’est </a:t>
            </a:r>
            <a:r>
              <a:rPr lang="fr-FR" sz="3600" kern="1200" dirty="0">
                <a:solidFill>
                  <a:schemeClr val="tx1">
                    <a:lumMod val="65000"/>
                    <a:lumOff val="35000"/>
                  </a:schemeClr>
                </a:solidFill>
              </a:rPr>
              <a:t>ce que la classification des textes et en quoi est il nécessaire  ?</a:t>
            </a:r>
            <a:br>
              <a:rPr lang="fr-FR" sz="4400" kern="1200" dirty="0"/>
            </a:br>
            <a:br>
              <a:rPr lang="fr-FR" sz="4400" kern="1200" dirty="0">
                <a:solidFill>
                  <a:prstClr val="black">
                    <a:hueOff val="0"/>
                    <a:satOff val="0"/>
                    <a:lumOff val="0"/>
                    <a:alphaOff val="0"/>
                  </a:prstClr>
                </a:solidFill>
                <a:latin typeface="Calibri" panose="020F0502020204030204"/>
                <a:ea typeface="+mn-ea"/>
                <a:cs typeface="+mn-cs"/>
              </a:rPr>
            </a:br>
            <a:endParaRPr lang="fr-MA" dirty="0"/>
          </a:p>
        </p:txBody>
      </p:sp>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838200" y="1619395"/>
            <a:ext cx="10515600" cy="4802345"/>
          </a:xfrm>
          <a:solidFill>
            <a:schemeClr val="bg1"/>
          </a:solidFill>
        </p:spPr>
        <p:txBody>
          <a:bodyPr>
            <a:normAutofit lnSpcReduction="10000"/>
          </a:bodyPr>
          <a:lstStyle/>
          <a:p>
            <a:pPr marL="0" indent="0">
              <a:buNone/>
            </a:pPr>
            <a:r>
              <a:rPr lang="fr-FR" u="sng" dirty="0">
                <a:solidFill>
                  <a:schemeClr val="accent5">
                    <a:lumMod val="50000"/>
                  </a:schemeClr>
                </a:solidFill>
              </a:rPr>
              <a:t>Définition :</a:t>
            </a:r>
            <a:endParaRPr lang="fr-FR" sz="1800" dirty="0">
              <a:latin typeface="Arial" panose="020B0604020202020204" pitchFamily="34" charset="0"/>
            </a:endParaRPr>
          </a:p>
          <a:p>
            <a:pPr marL="0" indent="0">
              <a:buNone/>
            </a:pPr>
            <a:r>
              <a:rPr lang="fr-FR" sz="1600" dirty="0">
                <a:latin typeface="Arial" panose="020B0604020202020204" pitchFamily="34" charset="0"/>
              </a:rPr>
              <a:t>La classification et catégorisation de documents est l'activité du traitement automatique des langues naturelles qui consiste à classer de façon automatique des ressources documentaires, généralement en provenance d’un corpus.</a:t>
            </a:r>
          </a:p>
          <a:p>
            <a:pPr marL="0" indent="0">
              <a:buNone/>
            </a:pPr>
            <a:r>
              <a:rPr lang="fr-FR" sz="1600" dirty="0">
                <a:latin typeface="Arial" panose="020B0604020202020204" pitchFamily="34" charset="0"/>
              </a:rPr>
              <a:t>Cette classification peut prendre une infinité de formes. On citera ainsi la classification par genre, par thème, ou encore par opinion. La tâche de classification est réalisée avec des </a:t>
            </a:r>
            <a:r>
              <a:rPr lang="fr-FR" sz="1600" dirty="0">
                <a:latin typeface="Arial" panose="020B0604020202020204" pitchFamily="34" charset="0"/>
                <a:hlinkClick r:id="rId2" tooltip="Algorithmes">
                  <a:extLst>
                    <a:ext uri="{A12FA001-AC4F-418D-AE19-62706E023703}">
                      <ahyp:hlinkClr xmlns:ahyp="http://schemas.microsoft.com/office/drawing/2018/hyperlinkcolor" val="tx"/>
                    </a:ext>
                  </a:extLst>
                </a:hlinkClick>
              </a:rPr>
              <a:t>algorithmes</a:t>
            </a:r>
            <a:r>
              <a:rPr lang="fr-FR" sz="1600" dirty="0">
                <a:latin typeface="Arial" panose="020B0604020202020204" pitchFamily="34" charset="0"/>
              </a:rPr>
              <a:t> spécifiques, mis en œuvre par des systèmes de traitement de l'information. </a:t>
            </a:r>
          </a:p>
          <a:p>
            <a:pPr marL="0" indent="0">
              <a:buNone/>
            </a:pPr>
            <a:r>
              <a:rPr lang="fr-FR" u="sng" dirty="0">
                <a:solidFill>
                  <a:schemeClr val="accent5">
                    <a:lumMod val="50000"/>
                  </a:schemeClr>
                </a:solidFill>
              </a:rPr>
              <a:t>Son utilité :</a:t>
            </a:r>
          </a:p>
          <a:p>
            <a:r>
              <a:rPr lang="fr-FR" sz="1600" dirty="0">
                <a:latin typeface="Arial" panose="020B0604020202020204" pitchFamily="34" charset="0"/>
              </a:rPr>
              <a:t>Classer </a:t>
            </a:r>
            <a:r>
              <a:rPr lang="fr-FR" sz="1600" b="1" dirty="0">
                <a:latin typeface="Arial" panose="020B0604020202020204" pitchFamily="34" charset="0"/>
              </a:rPr>
              <a:t>automatiquement</a:t>
            </a:r>
            <a:r>
              <a:rPr lang="fr-FR" sz="1600" dirty="0">
                <a:latin typeface="Arial" panose="020B0604020202020204" pitchFamily="34" charset="0"/>
              </a:rPr>
              <a:t> les documents texte.</a:t>
            </a:r>
          </a:p>
          <a:p>
            <a:r>
              <a:rPr lang="fr-FR" sz="1600" b="1" dirty="0">
                <a:latin typeface="Arial" panose="020B0604020202020204" pitchFamily="34" charset="0"/>
              </a:rPr>
              <a:t>Gagner plus de temps </a:t>
            </a:r>
            <a:r>
              <a:rPr lang="fr-FR" sz="1600" dirty="0">
                <a:latin typeface="Arial" panose="020B0604020202020204" pitchFamily="34" charset="0"/>
              </a:rPr>
              <a:t>en exécutant rapidement les taches.</a:t>
            </a:r>
          </a:p>
          <a:p>
            <a:r>
              <a:rPr lang="fr-FR" sz="1600" dirty="0">
                <a:latin typeface="Arial" panose="020B0604020202020204" pitchFamily="34" charset="0"/>
              </a:rPr>
              <a:t>Marquer du contenu ou des produits à l'aide de catégories pour mieux les classer.</a:t>
            </a:r>
          </a:p>
          <a:p>
            <a:r>
              <a:rPr lang="fr-FR" sz="1600" dirty="0">
                <a:latin typeface="Arial" panose="020B0604020202020204" pitchFamily="34" charset="0"/>
              </a:rPr>
              <a:t>Améliore la navigation et les recherches dans les sites </a:t>
            </a:r>
            <a:r>
              <a:rPr lang="fr-FR" sz="1600" dirty="0" err="1">
                <a:latin typeface="Arial" panose="020B0604020202020204" pitchFamily="34" charset="0"/>
              </a:rPr>
              <a:t>webs</a:t>
            </a:r>
            <a:r>
              <a:rPr lang="fr-FR" sz="1600" dirty="0">
                <a:latin typeface="Arial" panose="020B0604020202020204" pitchFamily="34" charset="0"/>
              </a:rPr>
              <a:t> .</a:t>
            </a:r>
          </a:p>
          <a:p>
            <a:r>
              <a:rPr lang="fr-FR" sz="1600" dirty="0">
                <a:latin typeface="Arial" panose="020B0604020202020204" pitchFamily="34" charset="0"/>
              </a:rPr>
              <a:t>Détection de fraudes et de spam.</a:t>
            </a:r>
          </a:p>
          <a:p>
            <a:r>
              <a:rPr lang="fr-FR" sz="1600" dirty="0">
                <a:latin typeface="Arial" panose="020B0604020202020204" pitchFamily="34" charset="0"/>
              </a:rPr>
              <a:t>Détection de la langue utilisée</a:t>
            </a:r>
          </a:p>
          <a:p>
            <a:r>
              <a:rPr lang="fr-FR" sz="1600" dirty="0">
                <a:latin typeface="Arial" panose="020B0604020202020204" pitchFamily="34" charset="0"/>
              </a:rPr>
              <a:t>….</a:t>
            </a:r>
          </a:p>
          <a:p>
            <a:endParaRPr lang="fr-FR" sz="1600" dirty="0">
              <a:latin typeface="Arial" panose="020B0604020202020204" pitchFamily="34" charset="0"/>
            </a:endParaRPr>
          </a:p>
          <a:p>
            <a:endParaRPr lang="fr-FR" sz="1600" dirty="0">
              <a:latin typeface="Arial" panose="020B0604020202020204" pitchFamily="34" charset="0"/>
            </a:endParaRPr>
          </a:p>
          <a:p>
            <a:endParaRPr lang="fr-FR" sz="1600" dirty="0">
              <a:latin typeface="Arial" panose="020B0604020202020204" pitchFamily="34" charset="0"/>
            </a:endParaRPr>
          </a:p>
          <a:p>
            <a:endParaRPr lang="fr-FR" sz="1600" dirty="0">
              <a:latin typeface="Arial" panose="020B0604020202020204" pitchFamily="34" charset="0"/>
            </a:endParaRPr>
          </a:p>
          <a:p>
            <a:pPr marL="0" indent="0">
              <a:buNone/>
            </a:pPr>
            <a:endParaRPr lang="fr-MA" dirty="0"/>
          </a:p>
        </p:txBody>
      </p:sp>
      <p:pic>
        <p:nvPicPr>
          <p:cNvPr id="5" name="Picture 3" descr="W:\temp\ling\ppt\new_layout\st_569.png">
            <a:extLst>
              <a:ext uri="{FF2B5EF4-FFF2-40B4-BE49-F238E27FC236}">
                <a16:creationId xmlns:a16="http://schemas.microsoft.com/office/drawing/2014/main" id="{D33099AF-386C-4669-8C79-884FF09F9F8E}"/>
              </a:ext>
            </a:extLst>
          </p:cNvPr>
          <p:cNvPicPr>
            <a:picLocks noChangeAspect="1" noChangeArrowheads="1"/>
          </p:cNvPicPr>
          <p:nvPr/>
        </p:nvPicPr>
        <p:blipFill>
          <a:blip r:embed="rId3"/>
          <a:srcRect/>
          <a:stretch>
            <a:fillRect/>
          </a:stretch>
        </p:blipFill>
        <p:spPr bwMode="auto">
          <a:xfrm rot="2700000">
            <a:off x="214220" y="407895"/>
            <a:ext cx="419100" cy="419100"/>
          </a:xfrm>
          <a:prstGeom prst="rect">
            <a:avLst/>
          </a:prstGeom>
          <a:noFill/>
          <a:ln w="9525">
            <a:noFill/>
            <a:miter lim="800000"/>
            <a:headEnd/>
            <a:tailEnd/>
          </a:ln>
        </p:spPr>
      </p:pic>
      <p:sp>
        <p:nvSpPr>
          <p:cNvPr id="15" name="Espace réservé du numéro de diapositive 14">
            <a:extLst>
              <a:ext uri="{FF2B5EF4-FFF2-40B4-BE49-F238E27FC236}">
                <a16:creationId xmlns:a16="http://schemas.microsoft.com/office/drawing/2014/main" id="{57617E86-8E70-45BD-B37E-89F1C5C0980E}"/>
              </a:ext>
            </a:extLst>
          </p:cNvPr>
          <p:cNvSpPr>
            <a:spLocks noGrp="1"/>
          </p:cNvSpPr>
          <p:nvPr>
            <p:ph type="sldNum" sz="quarter" idx="12"/>
          </p:nvPr>
        </p:nvSpPr>
        <p:spPr/>
        <p:txBody>
          <a:bodyPr/>
          <a:lstStyle/>
          <a:p>
            <a:fld id="{CE90F6A9-5731-4DB9-8C6E-5FE96AED7E1F}" type="slidenum">
              <a:rPr lang="fr-MA" smtClean="0"/>
              <a:t>5</a:t>
            </a:fld>
            <a:endParaRPr lang="fr-MA"/>
          </a:p>
        </p:txBody>
      </p:sp>
    </p:spTree>
    <p:extLst>
      <p:ext uri="{BB962C8B-B14F-4D97-AF65-F5344CB8AC3E}">
        <p14:creationId xmlns:p14="http://schemas.microsoft.com/office/powerpoint/2010/main" val="271578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DE216C-698D-45A4-A663-78FE895AFCE7}"/>
              </a:ext>
            </a:extLst>
          </p:cNvPr>
          <p:cNvSpPr>
            <a:spLocks noGrp="1"/>
          </p:cNvSpPr>
          <p:nvPr>
            <p:ph type="title"/>
          </p:nvPr>
        </p:nvSpPr>
        <p:spPr>
          <a:xfrm>
            <a:off x="838200" y="384689"/>
            <a:ext cx="10515600" cy="465512"/>
          </a:xfrm>
        </p:spPr>
        <p:txBody>
          <a:bodyPr>
            <a:normAutofit fontScale="90000"/>
          </a:bodyPr>
          <a:lstStyle/>
          <a:p>
            <a:br>
              <a:rPr lang="fr-FR" dirty="0">
                <a:solidFill>
                  <a:schemeClr val="bg2">
                    <a:lumMod val="50000"/>
                  </a:schemeClr>
                </a:solidFill>
                <a:latin typeface="Calibri" panose="020F0502020204030204"/>
                <a:ea typeface="+mn-ea"/>
                <a:cs typeface="+mn-cs"/>
              </a:rPr>
            </a:br>
            <a:br>
              <a:rPr lang="fr-FR" dirty="0">
                <a:solidFill>
                  <a:schemeClr val="bg2">
                    <a:lumMod val="50000"/>
                  </a:schemeClr>
                </a:solidFill>
                <a:latin typeface="Calibri" panose="020F0502020204030204"/>
                <a:ea typeface="+mn-ea"/>
                <a:cs typeface="+mn-cs"/>
              </a:rPr>
            </a:br>
            <a:r>
              <a:rPr lang="fr-FR" sz="3600" dirty="0">
                <a:solidFill>
                  <a:schemeClr val="tx1">
                    <a:lumMod val="65000"/>
                    <a:lumOff val="35000"/>
                  </a:schemeClr>
                </a:solidFill>
                <a:latin typeface="Calibri" panose="020F0502020204030204"/>
                <a:ea typeface="+mn-ea"/>
                <a:cs typeface="+mn-cs"/>
              </a:rPr>
              <a:t>3</a:t>
            </a:r>
            <a:r>
              <a:rPr lang="fr-FR" sz="3600" dirty="0">
                <a:solidFill>
                  <a:schemeClr val="tx1">
                    <a:lumMod val="65000"/>
                    <a:lumOff val="35000"/>
                  </a:schemeClr>
                </a:solidFill>
              </a:rPr>
              <a:t>- NLP et Python</a:t>
            </a:r>
            <a:r>
              <a:rPr lang="fr-FR" sz="3600" kern="1200" dirty="0">
                <a:solidFill>
                  <a:schemeClr val="tx1">
                    <a:lumMod val="65000"/>
                    <a:lumOff val="35000"/>
                  </a:schemeClr>
                </a:solidFill>
              </a:rPr>
              <a:t>?</a:t>
            </a:r>
            <a:br>
              <a:rPr lang="fr-FR" sz="4400" kern="1200" dirty="0"/>
            </a:br>
            <a:br>
              <a:rPr lang="fr-FR" sz="4400" kern="1200" dirty="0">
                <a:solidFill>
                  <a:prstClr val="black">
                    <a:hueOff val="0"/>
                    <a:satOff val="0"/>
                    <a:lumOff val="0"/>
                    <a:alphaOff val="0"/>
                  </a:prstClr>
                </a:solidFill>
                <a:latin typeface="Calibri" panose="020F0502020204030204"/>
                <a:ea typeface="+mn-ea"/>
                <a:cs typeface="+mn-cs"/>
              </a:rPr>
            </a:br>
            <a:endParaRPr lang="fr-MA" dirty="0"/>
          </a:p>
        </p:txBody>
      </p:sp>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423769" y="998162"/>
            <a:ext cx="4287833" cy="4985004"/>
          </a:xfrm>
          <a:solidFill>
            <a:schemeClr val="bg1"/>
          </a:solidFill>
        </p:spPr>
        <p:txBody>
          <a:bodyPr>
            <a:normAutofit/>
          </a:bodyPr>
          <a:lstStyle/>
          <a:p>
            <a:pPr marL="0" indent="0">
              <a:buNone/>
            </a:pPr>
            <a:r>
              <a:rPr lang="fr-FR" sz="1800" b="1" i="0" dirty="0">
                <a:solidFill>
                  <a:srgbClr val="0A0A0A"/>
                </a:solidFill>
                <a:effectLst/>
                <a:latin typeface="Abhaya Libre"/>
              </a:rPr>
              <a:t>Python</a:t>
            </a:r>
            <a:r>
              <a:rPr lang="fr-FR" sz="1800" b="0" i="0" dirty="0">
                <a:solidFill>
                  <a:srgbClr val="0A0A0A"/>
                </a:solidFill>
                <a:effectLst/>
                <a:latin typeface="Abhaya Libre"/>
              </a:rPr>
              <a:t> est connu depuis longtemps comme un langage de programmation simple à maîtriser, du point de vue de la syntaxe. Python possède également une communauté active et un vaste choix de bibliothèques et de ressources. </a:t>
            </a:r>
          </a:p>
          <a:p>
            <a:pPr marL="0" indent="0">
              <a:buNone/>
            </a:pPr>
            <a:r>
              <a:rPr lang="fr-FR" sz="1800" dirty="0">
                <a:solidFill>
                  <a:srgbClr val="0A0A0A"/>
                </a:solidFill>
                <a:latin typeface="Abhaya Libre"/>
              </a:rPr>
              <a:t>Donc on dispose d’une plate-forme de programmation qu’il est logique d’utiliser avec les technologies émergentes telles que l’apprentissage automatique et la Data Science. Les professionnels travaillant avec des applications de science des données ne veulent pas s’embourber dans des exigences de programmation compliquées. Ils veulent utiliser des langages de programmation tels que Python pour effectuer des tâches sans tracas. </a:t>
            </a:r>
            <a:endParaRPr lang="fr-FR" sz="1800" dirty="0">
              <a:latin typeface="Arial" panose="020B0604020202020204" pitchFamily="34" charset="0"/>
            </a:endParaRPr>
          </a:p>
          <a:p>
            <a:endParaRPr lang="fr-FR" sz="1600" dirty="0">
              <a:latin typeface="Arial" panose="020B0604020202020204" pitchFamily="34" charset="0"/>
            </a:endParaRPr>
          </a:p>
          <a:p>
            <a:endParaRPr lang="fr-FR" sz="1600" dirty="0">
              <a:latin typeface="Arial" panose="020B0604020202020204" pitchFamily="34" charset="0"/>
            </a:endParaRPr>
          </a:p>
          <a:p>
            <a:pPr marL="0" indent="0">
              <a:buNone/>
            </a:pPr>
            <a:endParaRPr lang="fr-MA" dirty="0"/>
          </a:p>
        </p:txBody>
      </p:sp>
      <p:pic>
        <p:nvPicPr>
          <p:cNvPr id="5" name="Picture 3" descr="W:\temp\ling\ppt\new_layout\st_569.png">
            <a:extLst>
              <a:ext uri="{FF2B5EF4-FFF2-40B4-BE49-F238E27FC236}">
                <a16:creationId xmlns:a16="http://schemas.microsoft.com/office/drawing/2014/main" id="{D33099AF-386C-4669-8C79-884FF09F9F8E}"/>
              </a:ext>
            </a:extLst>
          </p:cNvPr>
          <p:cNvPicPr>
            <a:picLocks noChangeAspect="1" noChangeArrowheads="1"/>
          </p:cNvPicPr>
          <p:nvPr/>
        </p:nvPicPr>
        <p:blipFill>
          <a:blip r:embed="rId2"/>
          <a:srcRect/>
          <a:stretch>
            <a:fillRect/>
          </a:stretch>
        </p:blipFill>
        <p:spPr bwMode="auto">
          <a:xfrm rot="2700000">
            <a:off x="214220" y="407895"/>
            <a:ext cx="419100" cy="419100"/>
          </a:xfrm>
          <a:prstGeom prst="rect">
            <a:avLst/>
          </a:prstGeom>
          <a:noFill/>
          <a:ln w="9525">
            <a:noFill/>
            <a:miter lim="800000"/>
            <a:headEnd/>
            <a:tailEnd/>
          </a:ln>
        </p:spPr>
      </p:pic>
      <p:pic>
        <p:nvPicPr>
          <p:cNvPr id="6" name="Image 5">
            <a:extLst>
              <a:ext uri="{FF2B5EF4-FFF2-40B4-BE49-F238E27FC236}">
                <a16:creationId xmlns:a16="http://schemas.microsoft.com/office/drawing/2014/main" id="{4FCD22BD-A18A-4090-B8F1-6D7B3748C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474" y="384690"/>
            <a:ext cx="4369575" cy="948520"/>
          </a:xfrm>
          <a:prstGeom prst="rect">
            <a:avLst/>
          </a:prstGeom>
        </p:spPr>
      </p:pic>
      <p:sp>
        <p:nvSpPr>
          <p:cNvPr id="7" name="ZoneTexte 6">
            <a:extLst>
              <a:ext uri="{FF2B5EF4-FFF2-40B4-BE49-F238E27FC236}">
                <a16:creationId xmlns:a16="http://schemas.microsoft.com/office/drawing/2014/main" id="{007EB857-A62C-4704-97BC-D880DB59261B}"/>
              </a:ext>
            </a:extLst>
          </p:cNvPr>
          <p:cNvSpPr txBox="1"/>
          <p:nvPr/>
        </p:nvSpPr>
        <p:spPr>
          <a:xfrm>
            <a:off x="5605063" y="1458851"/>
            <a:ext cx="5584122" cy="4524315"/>
          </a:xfrm>
          <a:prstGeom prst="rect">
            <a:avLst/>
          </a:prstGeom>
          <a:solidFill>
            <a:schemeClr val="bg1"/>
          </a:solidFill>
        </p:spPr>
        <p:txBody>
          <a:bodyPr wrap="square" rtlCol="0">
            <a:spAutoFit/>
          </a:bodyPr>
          <a:lstStyle/>
          <a:p>
            <a:r>
              <a:rPr lang="fr-FR" sz="1600" dirty="0"/>
              <a:t>Parmi </a:t>
            </a:r>
            <a:r>
              <a:rPr lang="fr-FR" sz="1600" dirty="0">
                <a:solidFill>
                  <a:srgbClr val="0A0A0A"/>
                </a:solidFill>
                <a:latin typeface="Abhaya Libre"/>
              </a:rPr>
              <a:t>l</a:t>
            </a:r>
            <a:r>
              <a:rPr lang="fr-FR" sz="1600" b="0" i="0" dirty="0">
                <a:solidFill>
                  <a:srgbClr val="0A0A0A"/>
                </a:solidFill>
                <a:effectLst/>
                <a:latin typeface="Abhaya Libre"/>
              </a:rPr>
              <a:t>es Librairies Python pour Data Science on trouve :</a:t>
            </a:r>
          </a:p>
          <a:p>
            <a:pPr marL="285750" indent="-285750">
              <a:buFont typeface="Arial" panose="020B0604020202020204" pitchFamily="34" charset="0"/>
              <a:buChar char="•"/>
            </a:pPr>
            <a:r>
              <a:rPr lang="fr-FR" sz="1600" dirty="0">
                <a:solidFill>
                  <a:schemeClr val="accent2">
                    <a:lumMod val="75000"/>
                  </a:schemeClr>
                </a:solidFill>
                <a:latin typeface="Abhaya Libre"/>
              </a:rPr>
              <a:t>NLTK :</a:t>
            </a:r>
            <a:r>
              <a:rPr lang="fr-MA" sz="1600" dirty="0">
                <a:solidFill>
                  <a:schemeClr val="accent2">
                    <a:lumMod val="75000"/>
                  </a:schemeClr>
                </a:solidFill>
                <a:latin typeface="Abhaya Libre"/>
              </a:rPr>
              <a:t> </a:t>
            </a:r>
            <a:r>
              <a:rPr lang="fr-MA" sz="1600" dirty="0">
                <a:solidFill>
                  <a:srgbClr val="0A0A0A"/>
                </a:solidFill>
                <a:latin typeface="Abhaya Libre"/>
              </a:rPr>
              <a:t>Elle </a:t>
            </a:r>
            <a:r>
              <a:rPr lang="fr-FR" sz="1600" dirty="0">
                <a:solidFill>
                  <a:srgbClr val="0A0A0A"/>
                </a:solidFill>
                <a:latin typeface="Abhaya Libre"/>
              </a:rPr>
              <a:t>permet un traitement automatiques des langues , elle fournit aussi des démonstrations graphiques, des données-échantillon et des tutoriels </a:t>
            </a:r>
          </a:p>
          <a:p>
            <a:endParaRPr lang="fr-FR" sz="1600" dirty="0">
              <a:solidFill>
                <a:srgbClr val="0A0A0A"/>
              </a:solidFill>
              <a:latin typeface="Abhaya Libre"/>
            </a:endParaRPr>
          </a:p>
          <a:p>
            <a:pPr marL="285750" indent="-285750">
              <a:buFont typeface="Arial" panose="020B0604020202020204" pitchFamily="34" charset="0"/>
              <a:buChar char="•"/>
            </a:pPr>
            <a:r>
              <a:rPr lang="fr-FR" sz="1600" dirty="0">
                <a:solidFill>
                  <a:schemeClr val="accent2">
                    <a:lumMod val="75000"/>
                  </a:schemeClr>
                </a:solidFill>
                <a:latin typeface="Abhaya Libre"/>
              </a:rPr>
              <a:t>SKLEARN : </a:t>
            </a:r>
            <a:r>
              <a:rPr lang="fr-MA" sz="1600" dirty="0">
                <a:solidFill>
                  <a:srgbClr val="0A0A0A"/>
                </a:solidFill>
                <a:latin typeface="Abhaya Libre"/>
              </a:rPr>
              <a:t>Elle est destinée à l'apprentissage automatique. </a:t>
            </a:r>
            <a:r>
              <a:rPr lang="fr-FR" sz="1600" dirty="0">
                <a:solidFill>
                  <a:srgbClr val="0A0A0A"/>
                </a:solidFill>
                <a:latin typeface="Abhaya Libre"/>
              </a:rPr>
              <a:t>Elle comprend notamment des fonctions pour estimer des forets aléatoires ,des régressions logistiques , des algorithmes de classification, et les machines à vecteurs de support.</a:t>
            </a:r>
          </a:p>
          <a:p>
            <a:endParaRPr lang="fr-FR" sz="1600" u="sng" dirty="0">
              <a:solidFill>
                <a:srgbClr val="0A0A0A"/>
              </a:solidFill>
              <a:latin typeface="Abhaya Libre"/>
            </a:endParaRPr>
          </a:p>
          <a:p>
            <a:pPr marL="285750" indent="-285750">
              <a:buFont typeface="Arial" panose="020B0604020202020204" pitchFamily="34" charset="0"/>
              <a:buChar char="•"/>
            </a:pPr>
            <a:r>
              <a:rPr lang="fr-FR" sz="1600" dirty="0" err="1">
                <a:solidFill>
                  <a:schemeClr val="accent2">
                    <a:lumMod val="75000"/>
                  </a:schemeClr>
                </a:solidFill>
                <a:latin typeface="Abhaya Libre"/>
              </a:rPr>
              <a:t>Numpy</a:t>
            </a:r>
            <a:r>
              <a:rPr lang="fr-FR" sz="1600" dirty="0">
                <a:solidFill>
                  <a:schemeClr val="accent2">
                    <a:lumMod val="75000"/>
                  </a:schemeClr>
                </a:solidFill>
                <a:latin typeface="Abhaya Libre"/>
              </a:rPr>
              <a:t> : </a:t>
            </a:r>
            <a:r>
              <a:rPr lang="fr-FR" sz="1600" dirty="0">
                <a:solidFill>
                  <a:srgbClr val="0A0A0A"/>
                </a:solidFill>
                <a:latin typeface="Abhaya Libre"/>
              </a:rPr>
              <a:t>Elle destinée à manipuler des </a:t>
            </a:r>
            <a:r>
              <a:rPr lang="fr-FR" sz="1600" dirty="0">
                <a:solidFill>
                  <a:srgbClr val="0A0A0A"/>
                </a:solidFill>
                <a:latin typeface="Abhaya Libre"/>
                <a:hlinkClick r:id="rId4" tooltip="Matrice (mathématiques)">
                  <a:extLst>
                    <a:ext uri="{A12FA001-AC4F-418D-AE19-62706E023703}">
                      <ahyp:hlinkClr xmlns:ahyp="http://schemas.microsoft.com/office/drawing/2018/hyperlinkcolor" val="tx"/>
                    </a:ext>
                  </a:extLst>
                </a:hlinkClick>
              </a:rPr>
              <a:t>matrices</a:t>
            </a:r>
            <a:r>
              <a:rPr lang="fr-FR" sz="1600" dirty="0">
                <a:solidFill>
                  <a:srgbClr val="0A0A0A"/>
                </a:solidFill>
                <a:latin typeface="Abhaya Libre"/>
              </a:rPr>
              <a:t> ou tableaux multidimensionnels ainsi que des fonctions mathématiques opérant sur ces tableaux.</a:t>
            </a:r>
          </a:p>
          <a:p>
            <a:endParaRPr lang="fr-FR" sz="1600" dirty="0">
              <a:solidFill>
                <a:srgbClr val="0A0A0A"/>
              </a:solidFill>
              <a:latin typeface="Abhaya Libre"/>
            </a:endParaRPr>
          </a:p>
          <a:p>
            <a:pPr marL="285750" indent="-285750">
              <a:buFont typeface="Arial" panose="020B0604020202020204" pitchFamily="34" charset="0"/>
              <a:buChar char="•"/>
            </a:pPr>
            <a:r>
              <a:rPr lang="fr-FR" sz="1600" dirty="0">
                <a:solidFill>
                  <a:schemeClr val="accent2">
                    <a:lumMod val="75000"/>
                  </a:schemeClr>
                </a:solidFill>
                <a:latin typeface="Abhaya Libre"/>
              </a:rPr>
              <a:t>Pandas : </a:t>
            </a:r>
            <a:r>
              <a:rPr lang="fr-FR" sz="1600" dirty="0">
                <a:solidFill>
                  <a:srgbClr val="0A0A0A"/>
                </a:solidFill>
                <a:latin typeface="Abhaya Libre"/>
              </a:rPr>
              <a:t>Elle permet la manipulation et l'analyse des données. Elle propose en particulier des structures de données et des opérations de manipulation de tableaux numériques et de séries temporelles.</a:t>
            </a:r>
          </a:p>
        </p:txBody>
      </p:sp>
      <p:sp>
        <p:nvSpPr>
          <p:cNvPr id="9" name="Espace réservé du numéro de diapositive 8">
            <a:extLst>
              <a:ext uri="{FF2B5EF4-FFF2-40B4-BE49-F238E27FC236}">
                <a16:creationId xmlns:a16="http://schemas.microsoft.com/office/drawing/2014/main" id="{637ADC51-1956-4174-93FF-FBAFABF65A74}"/>
              </a:ext>
            </a:extLst>
          </p:cNvPr>
          <p:cNvSpPr>
            <a:spLocks noGrp="1"/>
          </p:cNvSpPr>
          <p:nvPr>
            <p:ph type="sldNum" sz="quarter" idx="12"/>
          </p:nvPr>
        </p:nvSpPr>
        <p:spPr/>
        <p:txBody>
          <a:bodyPr/>
          <a:lstStyle/>
          <a:p>
            <a:fld id="{CE90F6A9-5731-4DB9-8C6E-5FE96AED7E1F}" type="slidenum">
              <a:rPr lang="fr-MA" smtClean="0"/>
              <a:t>6</a:t>
            </a:fld>
            <a:endParaRPr lang="fr-MA"/>
          </a:p>
        </p:txBody>
      </p:sp>
    </p:spTree>
    <p:extLst>
      <p:ext uri="{BB962C8B-B14F-4D97-AF65-F5344CB8AC3E}">
        <p14:creationId xmlns:p14="http://schemas.microsoft.com/office/powerpoint/2010/main" val="344771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C05148B6-2887-4366-A9A7-C11C88E4D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ZoneTexte 15">
            <a:extLst>
              <a:ext uri="{FF2B5EF4-FFF2-40B4-BE49-F238E27FC236}">
                <a16:creationId xmlns:a16="http://schemas.microsoft.com/office/drawing/2014/main" id="{4A8D4D53-12BB-44BA-A837-27ABC2EC95BC}"/>
              </a:ext>
            </a:extLst>
          </p:cNvPr>
          <p:cNvSpPr txBox="1"/>
          <p:nvPr/>
        </p:nvSpPr>
        <p:spPr>
          <a:xfrm>
            <a:off x="4020568" y="3022115"/>
            <a:ext cx="3992647" cy="548521"/>
          </a:xfrm>
          <a:prstGeom prst="round2SameRect">
            <a:avLst/>
          </a:prstGeom>
          <a:noFill/>
          <a:ln w="3175">
            <a:solidFill>
              <a:schemeClr val="bg1"/>
            </a:solidFill>
          </a:ln>
          <a:effectLst>
            <a:reflection blurRad="6350" stA="50000" endA="300" endPos="38500" dist="50800" dir="5400000" sy="-100000" algn="bl" rotWithShape="0"/>
          </a:effectLst>
        </p:spPr>
        <p:txBody>
          <a:bodyPr wrap="square" rtlCol="0">
            <a:spAutoFit/>
          </a:bodyPr>
          <a:lstStyle/>
          <a:p>
            <a:pPr algn="ctr"/>
            <a:r>
              <a:rPr lang="fr-FR" sz="2800" b="1" spc="50" dirty="0">
                <a:ln w="9525" cmpd="sng">
                  <a:solidFill>
                    <a:schemeClr val="accent1"/>
                  </a:solidFill>
                  <a:prstDash val="solid"/>
                </a:ln>
                <a:solidFill>
                  <a:srgbClr val="70AD47">
                    <a:tint val="1000"/>
                  </a:srgbClr>
                </a:solidFill>
                <a:effectLst>
                  <a:glow rad="38100">
                    <a:schemeClr val="accent1">
                      <a:alpha val="40000"/>
                    </a:schemeClr>
                  </a:glow>
                </a:effectLst>
              </a:rPr>
              <a:t>Notre Projet</a:t>
            </a:r>
            <a:endParaRPr lang="fr-MA" sz="28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Espace réservé du numéro de diapositive 1">
            <a:extLst>
              <a:ext uri="{FF2B5EF4-FFF2-40B4-BE49-F238E27FC236}">
                <a16:creationId xmlns:a16="http://schemas.microsoft.com/office/drawing/2014/main" id="{E4479D14-ED59-45EC-8617-EAB27D1479DB}"/>
              </a:ext>
            </a:extLst>
          </p:cNvPr>
          <p:cNvSpPr>
            <a:spLocks noGrp="1"/>
          </p:cNvSpPr>
          <p:nvPr>
            <p:ph type="sldNum" sz="quarter" idx="12"/>
          </p:nvPr>
        </p:nvSpPr>
        <p:spPr/>
        <p:txBody>
          <a:bodyPr/>
          <a:lstStyle/>
          <a:p>
            <a:fld id="{CE90F6A9-5731-4DB9-8C6E-5FE96AED7E1F}" type="slidenum">
              <a:rPr lang="fr-MA" smtClean="0"/>
              <a:t>7</a:t>
            </a:fld>
            <a:endParaRPr lang="fr-MA"/>
          </a:p>
        </p:txBody>
      </p:sp>
    </p:spTree>
    <p:extLst>
      <p:ext uri="{BB962C8B-B14F-4D97-AF65-F5344CB8AC3E}">
        <p14:creationId xmlns:p14="http://schemas.microsoft.com/office/powerpoint/2010/main" val="369598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DE216C-698D-45A4-A663-78FE895AFCE7}"/>
              </a:ext>
            </a:extLst>
          </p:cNvPr>
          <p:cNvSpPr>
            <a:spLocks noGrp="1"/>
          </p:cNvSpPr>
          <p:nvPr>
            <p:ph type="title"/>
          </p:nvPr>
        </p:nvSpPr>
        <p:spPr>
          <a:xfrm>
            <a:off x="838200" y="607447"/>
            <a:ext cx="10515600" cy="465512"/>
          </a:xfrm>
        </p:spPr>
        <p:txBody>
          <a:bodyPr>
            <a:noAutofit/>
          </a:bodyPr>
          <a:lstStyle/>
          <a:p>
            <a:r>
              <a:rPr lang="fr-FR" sz="3200" dirty="0">
                <a:solidFill>
                  <a:schemeClr val="tx1">
                    <a:lumMod val="65000"/>
                    <a:lumOff val="35000"/>
                  </a:schemeClr>
                </a:solidFill>
              </a:rPr>
              <a:t>1- Introduction</a:t>
            </a:r>
            <a:br>
              <a:rPr lang="fr-FR" sz="3200" dirty="0">
                <a:solidFill>
                  <a:schemeClr val="tx1">
                    <a:lumMod val="65000"/>
                    <a:lumOff val="35000"/>
                  </a:schemeClr>
                </a:solidFill>
              </a:rPr>
            </a:br>
            <a:endParaRPr lang="fr-MA" sz="3200" dirty="0">
              <a:solidFill>
                <a:schemeClr val="tx1">
                  <a:lumMod val="65000"/>
                  <a:lumOff val="35000"/>
                </a:schemeClr>
              </a:solidFill>
            </a:endParaRPr>
          </a:p>
        </p:txBody>
      </p:sp>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838200" y="1348974"/>
            <a:ext cx="10515600" cy="4277030"/>
          </a:xfrm>
          <a:solidFill>
            <a:schemeClr val="bg1"/>
          </a:solidFill>
        </p:spPr>
        <p:txBody>
          <a:bodyPr>
            <a:normAutofit/>
          </a:bodyPr>
          <a:lstStyle/>
          <a:p>
            <a:pPr marL="0" indent="0">
              <a:buNone/>
            </a:pPr>
            <a:r>
              <a:rPr lang="fr-FR" sz="2400" dirty="0">
                <a:latin typeface="Karla"/>
              </a:rPr>
              <a:t>Durant ce semestre nous avons été initié au </a:t>
            </a:r>
            <a:r>
              <a:rPr lang="fr-FR" sz="2400" dirty="0" err="1">
                <a:latin typeface="Karla"/>
              </a:rPr>
              <a:t>maching</a:t>
            </a:r>
            <a:r>
              <a:rPr lang="fr-FR" sz="2400" dirty="0">
                <a:latin typeface="Karla"/>
              </a:rPr>
              <a:t> </a:t>
            </a:r>
            <a:r>
              <a:rPr lang="fr-FR" sz="2400" dirty="0" err="1">
                <a:latin typeface="Karla"/>
              </a:rPr>
              <a:t>learning</a:t>
            </a:r>
            <a:r>
              <a:rPr lang="fr-FR" sz="2400" dirty="0">
                <a:latin typeface="Karla"/>
              </a:rPr>
              <a:t> et quelques uns de ses fonctionnements .  Nous avons assimilé plusieurs méthodes et algorithmes qui nous seront utiles pour travailler tout projet concernant le Natural </a:t>
            </a:r>
            <a:r>
              <a:rPr lang="fr-FR" sz="2400" dirty="0" err="1">
                <a:latin typeface="Karla"/>
              </a:rPr>
              <a:t>Language</a:t>
            </a:r>
            <a:r>
              <a:rPr lang="fr-FR" sz="2400" dirty="0">
                <a:latin typeface="Karla"/>
              </a:rPr>
              <a:t> </a:t>
            </a:r>
            <a:r>
              <a:rPr lang="fr-FR" sz="2400" dirty="0" err="1">
                <a:latin typeface="Karla"/>
              </a:rPr>
              <a:t>Processing</a:t>
            </a:r>
            <a:r>
              <a:rPr lang="fr-FR" sz="2400" dirty="0">
                <a:latin typeface="Karla"/>
              </a:rPr>
              <a:t> .</a:t>
            </a:r>
          </a:p>
          <a:p>
            <a:pPr marL="0" indent="0">
              <a:buNone/>
            </a:pPr>
            <a:r>
              <a:rPr lang="fr-FR" sz="2400" dirty="0">
                <a:latin typeface="Karla"/>
              </a:rPr>
              <a:t>Pour matérialiser ces informations acquises et avoir une meilleure idée de ce qu’est le machine </a:t>
            </a:r>
            <a:r>
              <a:rPr lang="fr-FR" sz="2400" dirty="0" err="1">
                <a:latin typeface="Karla"/>
              </a:rPr>
              <a:t>learning</a:t>
            </a:r>
            <a:r>
              <a:rPr lang="fr-FR" sz="2400" dirty="0">
                <a:latin typeface="Karla"/>
              </a:rPr>
              <a:t> , notre professeur nous a donné libre recours de choisir un projet concernant le NLP à réaliser .</a:t>
            </a:r>
          </a:p>
          <a:p>
            <a:pPr marL="0" indent="0">
              <a:buNone/>
            </a:pPr>
            <a:r>
              <a:rPr lang="fr-FR" sz="2400" dirty="0">
                <a:latin typeface="Karla"/>
              </a:rPr>
              <a:t>Pour notre part , nous avons choisis de créer un algorithme en relation avec le </a:t>
            </a:r>
            <a:r>
              <a:rPr lang="fr-FR" sz="2400" dirty="0" err="1">
                <a:solidFill>
                  <a:schemeClr val="accent2">
                    <a:lumMod val="75000"/>
                  </a:schemeClr>
                </a:solidFill>
                <a:latin typeface="Karla"/>
              </a:rPr>
              <a:t>Text</a:t>
            </a:r>
            <a:r>
              <a:rPr lang="fr-FR" sz="2400" dirty="0">
                <a:solidFill>
                  <a:schemeClr val="accent2">
                    <a:lumMod val="75000"/>
                  </a:schemeClr>
                </a:solidFill>
                <a:latin typeface="Karla"/>
              </a:rPr>
              <a:t> Classification . </a:t>
            </a:r>
            <a:r>
              <a:rPr lang="fr-FR" sz="2400" dirty="0">
                <a:latin typeface="Karla"/>
              </a:rPr>
              <a:t>L’objectif de notre code sera de prédire , à partir d’un document textuel , la catégorie ou la classe de celui-ci et de donner le pourcentage de précision de sa prédiction .</a:t>
            </a:r>
            <a:endParaRPr lang="fr-MA" sz="2400" dirty="0">
              <a:latin typeface="Karla"/>
            </a:endParaRPr>
          </a:p>
        </p:txBody>
      </p:sp>
      <p:pic>
        <p:nvPicPr>
          <p:cNvPr id="5" name="Picture 3" descr="W:\temp\ling\ppt\new_layout\st_569.png">
            <a:extLst>
              <a:ext uri="{FF2B5EF4-FFF2-40B4-BE49-F238E27FC236}">
                <a16:creationId xmlns:a16="http://schemas.microsoft.com/office/drawing/2014/main" id="{D33099AF-386C-4669-8C79-884FF09F9F8E}"/>
              </a:ext>
            </a:extLst>
          </p:cNvPr>
          <p:cNvPicPr>
            <a:picLocks noChangeAspect="1" noChangeArrowheads="1"/>
          </p:cNvPicPr>
          <p:nvPr/>
        </p:nvPicPr>
        <p:blipFill>
          <a:blip r:embed="rId2"/>
          <a:srcRect/>
          <a:stretch>
            <a:fillRect/>
          </a:stretch>
        </p:blipFill>
        <p:spPr bwMode="auto">
          <a:xfrm rot="2700000">
            <a:off x="214220" y="407895"/>
            <a:ext cx="419100" cy="419100"/>
          </a:xfrm>
          <a:prstGeom prst="rect">
            <a:avLst/>
          </a:prstGeom>
          <a:noFill/>
          <a:ln w="9525">
            <a:noFill/>
            <a:miter lim="800000"/>
            <a:headEnd/>
            <a:tailEnd/>
          </a:ln>
        </p:spPr>
      </p:pic>
      <p:sp>
        <p:nvSpPr>
          <p:cNvPr id="4" name="Espace réservé du numéro de diapositive 3">
            <a:extLst>
              <a:ext uri="{FF2B5EF4-FFF2-40B4-BE49-F238E27FC236}">
                <a16:creationId xmlns:a16="http://schemas.microsoft.com/office/drawing/2014/main" id="{F3D6652E-C4E2-41B3-A496-6EB0C4072A8D}"/>
              </a:ext>
            </a:extLst>
          </p:cNvPr>
          <p:cNvSpPr>
            <a:spLocks noGrp="1"/>
          </p:cNvSpPr>
          <p:nvPr>
            <p:ph type="sldNum" sz="quarter" idx="12"/>
          </p:nvPr>
        </p:nvSpPr>
        <p:spPr/>
        <p:txBody>
          <a:bodyPr/>
          <a:lstStyle/>
          <a:p>
            <a:fld id="{CE90F6A9-5731-4DB9-8C6E-5FE96AED7E1F}" type="slidenum">
              <a:rPr lang="fr-MA" smtClean="0"/>
              <a:t>8</a:t>
            </a:fld>
            <a:endParaRPr lang="fr-MA"/>
          </a:p>
        </p:txBody>
      </p:sp>
    </p:spTree>
    <p:extLst>
      <p:ext uri="{BB962C8B-B14F-4D97-AF65-F5344CB8AC3E}">
        <p14:creationId xmlns:p14="http://schemas.microsoft.com/office/powerpoint/2010/main" val="293316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DE216C-698D-45A4-A663-78FE895AFCE7}"/>
              </a:ext>
            </a:extLst>
          </p:cNvPr>
          <p:cNvSpPr>
            <a:spLocks noGrp="1"/>
          </p:cNvSpPr>
          <p:nvPr>
            <p:ph type="title"/>
          </p:nvPr>
        </p:nvSpPr>
        <p:spPr>
          <a:xfrm>
            <a:off x="838200" y="607447"/>
            <a:ext cx="10515600" cy="465512"/>
          </a:xfrm>
        </p:spPr>
        <p:txBody>
          <a:bodyPr>
            <a:noAutofit/>
          </a:bodyPr>
          <a:lstStyle/>
          <a:p>
            <a:br>
              <a:rPr lang="fr-FR" sz="3200" dirty="0">
                <a:solidFill>
                  <a:schemeClr val="tx1">
                    <a:lumMod val="65000"/>
                    <a:lumOff val="35000"/>
                  </a:schemeClr>
                </a:solidFill>
              </a:rPr>
            </a:br>
            <a:r>
              <a:rPr lang="fr-FR" sz="3200" dirty="0">
                <a:solidFill>
                  <a:schemeClr val="tx1">
                    <a:lumMod val="65000"/>
                    <a:lumOff val="35000"/>
                  </a:schemeClr>
                </a:solidFill>
              </a:rPr>
              <a:t>2- Les différentes étapes suivies</a:t>
            </a:r>
            <a:br>
              <a:rPr lang="fr-FR" sz="1200" dirty="0"/>
            </a:br>
            <a:br>
              <a:rPr lang="fr-FR" sz="3200" dirty="0">
                <a:solidFill>
                  <a:schemeClr val="tx1">
                    <a:lumMod val="65000"/>
                    <a:lumOff val="35000"/>
                  </a:schemeClr>
                </a:solidFill>
              </a:rPr>
            </a:br>
            <a:endParaRPr lang="fr-MA" sz="3200" dirty="0">
              <a:solidFill>
                <a:schemeClr val="tx1">
                  <a:lumMod val="65000"/>
                  <a:lumOff val="35000"/>
                </a:schemeClr>
              </a:solidFill>
            </a:endParaRPr>
          </a:p>
        </p:txBody>
      </p:sp>
      <p:sp>
        <p:nvSpPr>
          <p:cNvPr id="3" name="Espace réservé du contenu 2">
            <a:extLst>
              <a:ext uri="{FF2B5EF4-FFF2-40B4-BE49-F238E27FC236}">
                <a16:creationId xmlns:a16="http://schemas.microsoft.com/office/drawing/2014/main" id="{5658EB19-7A6D-4D1C-98FB-48C3BB28F403}"/>
              </a:ext>
            </a:extLst>
          </p:cNvPr>
          <p:cNvSpPr>
            <a:spLocks noGrp="1"/>
          </p:cNvSpPr>
          <p:nvPr>
            <p:ph idx="1"/>
          </p:nvPr>
        </p:nvSpPr>
        <p:spPr>
          <a:xfrm>
            <a:off x="838200" y="1348973"/>
            <a:ext cx="10515600" cy="4901579"/>
          </a:xfrm>
          <a:solidFill>
            <a:schemeClr val="bg1"/>
          </a:solidFill>
        </p:spPr>
        <p:txBody>
          <a:bodyPr>
            <a:normAutofit/>
          </a:bodyPr>
          <a:lstStyle/>
          <a:p>
            <a:r>
              <a:rPr lang="fr-FR" sz="1600" dirty="0">
                <a:solidFill>
                  <a:schemeClr val="accent2">
                    <a:lumMod val="75000"/>
                  </a:schemeClr>
                </a:solidFill>
                <a:latin typeface="Karla"/>
              </a:rPr>
              <a:t>Importer les librairies nécessaires :</a:t>
            </a:r>
          </a:p>
          <a:p>
            <a:pPr marL="0" indent="0">
              <a:buNone/>
            </a:pPr>
            <a:r>
              <a:rPr lang="fr-FR" sz="1600" dirty="0">
                <a:latin typeface="Karla"/>
              </a:rPr>
              <a:t>Comme cité tout à l’heure nous auront besoins dans notre code certaines bibliothèques pour que notre code marche .</a:t>
            </a:r>
          </a:p>
          <a:p>
            <a:pPr marL="0" indent="0">
              <a:buNone/>
            </a:pPr>
            <a:endParaRPr lang="fr-FR" sz="2400" dirty="0">
              <a:latin typeface="Karla"/>
            </a:endParaRPr>
          </a:p>
          <a:p>
            <a:pPr marL="0" indent="0">
              <a:buNone/>
            </a:pPr>
            <a:endParaRPr lang="fr-FR" sz="2400" dirty="0">
              <a:latin typeface="Karla"/>
            </a:endParaRPr>
          </a:p>
          <a:p>
            <a:pPr marL="0" indent="0">
              <a:buNone/>
            </a:pPr>
            <a:endParaRPr lang="fr-FR" sz="2400" dirty="0">
              <a:latin typeface="Karla"/>
            </a:endParaRPr>
          </a:p>
          <a:p>
            <a:r>
              <a:rPr lang="fr-FR" sz="1600" dirty="0">
                <a:solidFill>
                  <a:schemeClr val="accent2">
                    <a:lumMod val="75000"/>
                  </a:schemeClr>
                </a:solidFill>
                <a:latin typeface="Karla"/>
              </a:rPr>
              <a:t>Bag of </a:t>
            </a:r>
            <a:r>
              <a:rPr lang="fr-FR" sz="1600" dirty="0" err="1">
                <a:solidFill>
                  <a:schemeClr val="accent2">
                    <a:lumMod val="75000"/>
                  </a:schemeClr>
                </a:solidFill>
                <a:latin typeface="Karla"/>
              </a:rPr>
              <a:t>Words</a:t>
            </a:r>
            <a:r>
              <a:rPr lang="fr-FR" sz="1600" dirty="0">
                <a:solidFill>
                  <a:schemeClr val="accent2">
                    <a:lumMod val="75000"/>
                  </a:schemeClr>
                </a:solidFill>
                <a:latin typeface="Karla"/>
              </a:rPr>
              <a:t> :</a:t>
            </a:r>
          </a:p>
          <a:p>
            <a:pPr marL="0" indent="0">
              <a:buNone/>
            </a:pPr>
            <a:r>
              <a:rPr lang="en-US" sz="1600" dirty="0">
                <a:latin typeface="Karla"/>
              </a:rPr>
              <a:t>On </a:t>
            </a:r>
            <a:r>
              <a:rPr lang="en-US" sz="1600" dirty="0" err="1">
                <a:latin typeface="Karla"/>
              </a:rPr>
              <a:t>va</a:t>
            </a:r>
            <a:r>
              <a:rPr lang="en-US" sz="1600" dirty="0">
                <a:latin typeface="Karla"/>
              </a:rPr>
              <a:t> </a:t>
            </a:r>
            <a:r>
              <a:rPr lang="en-US" sz="1600" dirty="0" err="1">
                <a:latin typeface="Karla"/>
              </a:rPr>
              <a:t>ensuite</a:t>
            </a:r>
            <a:r>
              <a:rPr lang="en-US" sz="1600" dirty="0">
                <a:latin typeface="Karla"/>
              </a:rPr>
              <a:t> </a:t>
            </a:r>
            <a:r>
              <a:rPr lang="en-US" sz="1600" dirty="0" err="1">
                <a:latin typeface="Karla"/>
              </a:rPr>
              <a:t>appeler</a:t>
            </a:r>
            <a:r>
              <a:rPr lang="en-US" sz="1600" dirty="0">
                <a:latin typeface="Karla"/>
              </a:rPr>
              <a:t> la </a:t>
            </a:r>
            <a:r>
              <a:rPr lang="en-US" sz="1600" dirty="0" err="1">
                <a:latin typeface="Karla"/>
              </a:rPr>
              <a:t>fonction</a:t>
            </a:r>
            <a:r>
              <a:rPr lang="en-US" sz="1600" dirty="0">
                <a:latin typeface="Karla"/>
              </a:rPr>
              <a:t> </a:t>
            </a:r>
            <a:r>
              <a:rPr lang="en-US" sz="1600" dirty="0" err="1">
                <a:latin typeface="Karla"/>
              </a:rPr>
              <a:t>CountVectorizer</a:t>
            </a:r>
            <a:r>
              <a:rPr lang="en-US" sz="1600" dirty="0">
                <a:latin typeface="Karla"/>
              </a:rPr>
              <a:t> que </a:t>
            </a:r>
            <a:r>
              <a:rPr lang="en-US" sz="1600" dirty="0" err="1">
                <a:latin typeface="Karla"/>
              </a:rPr>
              <a:t>l’on</a:t>
            </a:r>
            <a:r>
              <a:rPr lang="en-US" sz="1600" dirty="0">
                <a:latin typeface="Karla"/>
              </a:rPr>
              <a:t> </a:t>
            </a:r>
            <a:r>
              <a:rPr lang="en-US" sz="1600" dirty="0" err="1">
                <a:latin typeface="Karla"/>
              </a:rPr>
              <a:t>va</a:t>
            </a:r>
            <a:r>
              <a:rPr lang="en-US" sz="1600" dirty="0">
                <a:latin typeface="Karla"/>
              </a:rPr>
              <a:t> </a:t>
            </a:r>
            <a:r>
              <a:rPr lang="en-US" sz="1600" dirty="0" err="1">
                <a:latin typeface="Karla"/>
              </a:rPr>
              <a:t>utiliser</a:t>
            </a:r>
            <a:r>
              <a:rPr lang="en-US" sz="1600" dirty="0">
                <a:latin typeface="Karla"/>
              </a:rPr>
              <a:t> après , qui </a:t>
            </a:r>
            <a:r>
              <a:rPr lang="en-US" sz="1600" dirty="0" err="1">
                <a:latin typeface="Karla"/>
              </a:rPr>
              <a:t>convertit</a:t>
            </a:r>
            <a:r>
              <a:rPr lang="en-US" sz="1600" dirty="0">
                <a:latin typeface="Karla"/>
              </a:rPr>
              <a:t> le corpus </a:t>
            </a:r>
            <a:r>
              <a:rPr lang="en-US" sz="1600" dirty="0" err="1">
                <a:latin typeface="Karla"/>
              </a:rPr>
              <a:t>en</a:t>
            </a:r>
            <a:r>
              <a:rPr lang="en-US" sz="1600" dirty="0">
                <a:latin typeface="Karla"/>
              </a:rPr>
              <a:t> un sac de mots (</a:t>
            </a:r>
            <a:r>
              <a:rPr lang="en-US" sz="1600" dirty="0" err="1">
                <a:latin typeface="Karla"/>
              </a:rPr>
              <a:t>BoW</a:t>
            </a:r>
            <a:r>
              <a:rPr lang="en-US" sz="1600" dirty="0">
                <a:latin typeface="Karla"/>
              </a:rPr>
              <a:t>). Un Bow </a:t>
            </a:r>
            <a:r>
              <a:rPr lang="en-US" sz="1600" dirty="0" err="1">
                <a:latin typeface="Karla"/>
              </a:rPr>
              <a:t>est</a:t>
            </a:r>
            <a:r>
              <a:rPr lang="en-US" sz="1600" dirty="0">
                <a:latin typeface="Karla"/>
              </a:rPr>
              <a:t> </a:t>
            </a:r>
            <a:r>
              <a:rPr lang="en-US" sz="1600" dirty="0" err="1">
                <a:latin typeface="Karla"/>
              </a:rPr>
              <a:t>une</a:t>
            </a:r>
            <a:r>
              <a:rPr lang="en-US" sz="1600" dirty="0">
                <a:latin typeface="Karla"/>
              </a:rPr>
              <a:t> </a:t>
            </a:r>
            <a:r>
              <a:rPr lang="fr-MA" sz="1600" dirty="0">
                <a:latin typeface="Karla"/>
              </a:rPr>
              <a:t>représentation de mots ou phrase en </a:t>
            </a:r>
            <a:r>
              <a:rPr lang="fr-FR" sz="1600" dirty="0">
                <a:latin typeface="Karla"/>
              </a:rPr>
              <a:t>un vecteur dont la composante i indique le nombre d'occurrences du </a:t>
            </a:r>
            <a:r>
              <a:rPr lang="fr-FR" sz="1600" dirty="0" err="1">
                <a:latin typeface="Karla"/>
              </a:rPr>
              <a:t>i-ème</a:t>
            </a:r>
            <a:r>
              <a:rPr lang="fr-FR" sz="1600" dirty="0">
                <a:latin typeface="Karla"/>
              </a:rPr>
              <a:t> mot du dictionnaire dans le document.</a:t>
            </a:r>
          </a:p>
          <a:p>
            <a:pPr marL="0" indent="0">
              <a:buNone/>
            </a:pPr>
            <a:endParaRPr lang="fr-FR" sz="1600" dirty="0">
              <a:latin typeface="Karla"/>
            </a:endParaRPr>
          </a:p>
        </p:txBody>
      </p:sp>
      <p:pic>
        <p:nvPicPr>
          <p:cNvPr id="5" name="Picture 3" descr="W:\temp\ling\ppt\new_layout\st_569.png">
            <a:extLst>
              <a:ext uri="{FF2B5EF4-FFF2-40B4-BE49-F238E27FC236}">
                <a16:creationId xmlns:a16="http://schemas.microsoft.com/office/drawing/2014/main" id="{D33099AF-386C-4669-8C79-884FF09F9F8E}"/>
              </a:ext>
            </a:extLst>
          </p:cNvPr>
          <p:cNvPicPr>
            <a:picLocks noChangeAspect="1" noChangeArrowheads="1"/>
          </p:cNvPicPr>
          <p:nvPr/>
        </p:nvPicPr>
        <p:blipFill>
          <a:blip r:embed="rId2"/>
          <a:srcRect/>
          <a:stretch>
            <a:fillRect/>
          </a:stretch>
        </p:blipFill>
        <p:spPr bwMode="auto">
          <a:xfrm rot="2700000">
            <a:off x="214220" y="407895"/>
            <a:ext cx="419100" cy="419100"/>
          </a:xfrm>
          <a:prstGeom prst="rect">
            <a:avLst/>
          </a:prstGeom>
          <a:noFill/>
          <a:ln w="9525">
            <a:noFill/>
            <a:miter lim="800000"/>
            <a:headEnd/>
            <a:tailEnd/>
          </a:ln>
        </p:spPr>
      </p:pic>
      <p:pic>
        <p:nvPicPr>
          <p:cNvPr id="6" name="Image 5">
            <a:extLst>
              <a:ext uri="{FF2B5EF4-FFF2-40B4-BE49-F238E27FC236}">
                <a16:creationId xmlns:a16="http://schemas.microsoft.com/office/drawing/2014/main" id="{493E70E5-2A43-4087-9F9A-D88BA52C6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056" y="2122409"/>
            <a:ext cx="8115717" cy="1082267"/>
          </a:xfrm>
          <a:prstGeom prst="rect">
            <a:avLst/>
          </a:prstGeom>
        </p:spPr>
      </p:pic>
      <p:pic>
        <p:nvPicPr>
          <p:cNvPr id="8" name="Image 7">
            <a:extLst>
              <a:ext uri="{FF2B5EF4-FFF2-40B4-BE49-F238E27FC236}">
                <a16:creationId xmlns:a16="http://schemas.microsoft.com/office/drawing/2014/main" id="{5CC0CB2C-BE32-4D48-B7EC-024A32D213C7}"/>
              </a:ext>
            </a:extLst>
          </p:cNvPr>
          <p:cNvPicPr>
            <a:picLocks noChangeAspect="1"/>
          </p:cNvPicPr>
          <p:nvPr/>
        </p:nvPicPr>
        <p:blipFill>
          <a:blip r:embed="rId4"/>
          <a:stretch>
            <a:fillRect/>
          </a:stretch>
        </p:blipFill>
        <p:spPr>
          <a:xfrm>
            <a:off x="1443056" y="4675007"/>
            <a:ext cx="7381875" cy="834020"/>
          </a:xfrm>
          <a:prstGeom prst="rect">
            <a:avLst/>
          </a:prstGeom>
        </p:spPr>
      </p:pic>
      <p:sp>
        <p:nvSpPr>
          <p:cNvPr id="9" name="Espace réservé du numéro de diapositive 8">
            <a:extLst>
              <a:ext uri="{FF2B5EF4-FFF2-40B4-BE49-F238E27FC236}">
                <a16:creationId xmlns:a16="http://schemas.microsoft.com/office/drawing/2014/main" id="{D9DA7DD2-56B3-48DE-AD89-4CC23D2D9E84}"/>
              </a:ext>
            </a:extLst>
          </p:cNvPr>
          <p:cNvSpPr>
            <a:spLocks noGrp="1"/>
          </p:cNvSpPr>
          <p:nvPr>
            <p:ph type="sldNum" sz="quarter" idx="12"/>
          </p:nvPr>
        </p:nvSpPr>
        <p:spPr/>
        <p:txBody>
          <a:bodyPr/>
          <a:lstStyle/>
          <a:p>
            <a:fld id="{CE90F6A9-5731-4DB9-8C6E-5FE96AED7E1F}" type="slidenum">
              <a:rPr lang="fr-MA" smtClean="0"/>
              <a:t>9</a:t>
            </a:fld>
            <a:endParaRPr lang="fr-MA"/>
          </a:p>
        </p:txBody>
      </p:sp>
    </p:spTree>
    <p:extLst>
      <p:ext uri="{BB962C8B-B14F-4D97-AF65-F5344CB8AC3E}">
        <p14:creationId xmlns:p14="http://schemas.microsoft.com/office/powerpoint/2010/main" val="3814709272"/>
      </p:ext>
    </p:extLst>
  </p:cSld>
  <p:clrMapOvr>
    <a:masterClrMapping/>
  </p:clrMapOvr>
</p:sld>
</file>

<file path=ppt/theme/theme1.xml><?xml version="1.0" encoding="utf-8"?>
<a:theme xmlns:a="http://schemas.openxmlformats.org/drawingml/2006/main" name="Thème Office">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1417</Words>
  <Application>Microsoft Office PowerPoint</Application>
  <PresentationFormat>Grand écran</PresentationFormat>
  <Paragraphs>142</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Abhaya Libre</vt:lpstr>
      <vt:lpstr>Arial</vt:lpstr>
      <vt:lpstr>Calibri</vt:lpstr>
      <vt:lpstr>Calibri Light</vt:lpstr>
      <vt:lpstr>Karla</vt:lpstr>
      <vt:lpstr>Thème Office</vt:lpstr>
      <vt:lpstr>Présentation PowerPoint</vt:lpstr>
      <vt:lpstr>Présentation PowerPoint</vt:lpstr>
      <vt:lpstr>Présentation PowerPoint</vt:lpstr>
      <vt:lpstr>1-Qu’est ce que le Natural Language Processing? </vt:lpstr>
      <vt:lpstr>  2- Qu’est ce que la classification des textes et en quoi est il nécessaire  ?  </vt:lpstr>
      <vt:lpstr>  3- NLP et Python?  </vt:lpstr>
      <vt:lpstr>Présentation PowerPoint</vt:lpstr>
      <vt:lpstr>1- Introduction </vt:lpstr>
      <vt:lpstr> 2- Les différentes étapes suivies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imanezarh@gmail.com</dc:creator>
  <cp:lastModifiedBy>imanezarh@gmail.com</cp:lastModifiedBy>
  <cp:revision>194</cp:revision>
  <dcterms:created xsi:type="dcterms:W3CDTF">2020-07-19T13:00:08Z</dcterms:created>
  <dcterms:modified xsi:type="dcterms:W3CDTF">2020-07-21T23:22:44Z</dcterms:modified>
</cp:coreProperties>
</file>