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AF3"/>
    <a:srgbClr val="5EEC3C"/>
    <a:srgbClr val="2B30FF"/>
    <a:srgbClr val="350048"/>
    <a:srgbClr val="601700"/>
    <a:srgbClr val="F6E56A"/>
    <a:srgbClr val="FBE197"/>
    <a:srgbClr val="C125FF"/>
    <a:srgbClr val="FFA3FF"/>
    <a:srgbClr val="D47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48" y="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C1F99-C2D4-4715-B7CA-C23007FE3FE0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2DA23-4014-4981-ABB5-767DF7851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635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9871" y="3487980"/>
            <a:ext cx="2137870" cy="152705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2B30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</a:t>
            </a:r>
            <a:endParaRPr lang="en-US" dirty="0" smtClean="0"/>
          </a:p>
          <a:p>
            <a:r>
              <a:rPr lang="en-US" dirty="0" smtClean="0"/>
              <a:t>edit Master </a:t>
            </a:r>
            <a:r>
              <a:rPr lang="en-US" dirty="0"/>
              <a:t>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4" y="3182570"/>
            <a:ext cx="6108201" cy="122164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769394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739290"/>
            <a:ext cx="794066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2B3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502815"/>
            <a:ext cx="7940660" cy="320680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6413610" cy="91622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rgbClr val="2B3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197405"/>
            <a:ext cx="6413610" cy="335951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093365" cy="78776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2B3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7" y="1655520"/>
            <a:ext cx="4040188" cy="458115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7" y="2113635"/>
            <a:ext cx="4040188" cy="2290575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58115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6"/>
            <a:ext cx="4041775" cy="229057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3335275"/>
            <a:ext cx="6108201" cy="1221640"/>
          </a:xfrm>
        </p:spPr>
        <p:txBody>
          <a:bodyPr>
            <a:normAutofit/>
          </a:bodyPr>
          <a:lstStyle/>
          <a:p>
            <a:r>
              <a:rPr lang="en-US" sz="2000" b="1" dirty="0"/>
              <a:t>Classify gestures by reading muscle </a:t>
            </a:r>
            <a:r>
              <a:rPr lang="en-US" sz="2000" b="1" dirty="0" smtClean="0"/>
              <a:t>activity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/>
              <a:t> </a:t>
            </a:r>
            <a:r>
              <a:rPr lang="en-US" sz="1600" dirty="0" err="1" smtClean="0"/>
              <a:t>Iman</a:t>
            </a:r>
            <a:r>
              <a:rPr lang="en-US" sz="1600" dirty="0" smtClean="0"/>
              <a:t> </a:t>
            </a:r>
            <a:r>
              <a:rPr lang="en-US" sz="1600" dirty="0" err="1" smtClean="0"/>
              <a:t>Fekri</a:t>
            </a:r>
            <a:r>
              <a:rPr lang="en-US" sz="1600" dirty="0"/>
              <a:t> </a:t>
            </a:r>
            <a:r>
              <a:rPr lang="en-US" sz="1600" dirty="0" smtClean="0"/>
              <a:t>and Mohammad </a:t>
            </a:r>
            <a:r>
              <a:rPr lang="en-US" sz="1600" dirty="0"/>
              <a:t>Hossein </a:t>
            </a:r>
            <a:r>
              <a:rPr lang="en-US" sz="1600" dirty="0" err="1"/>
              <a:t>Bayati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35"/>
          <a:stretch/>
        </p:blipFill>
        <p:spPr>
          <a:xfrm>
            <a:off x="907080" y="433880"/>
            <a:ext cx="1448658" cy="460861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874784" y="2113635"/>
            <a:ext cx="5418173" cy="305409"/>
          </a:xfrm>
        </p:spPr>
        <p:txBody>
          <a:bodyPr>
            <a:normAutofit fontScale="90000"/>
          </a:bodyPr>
          <a:lstStyle/>
          <a:p>
            <a:r>
              <a:rPr lang="en-US" sz="1300" dirty="0">
                <a:solidFill>
                  <a:srgbClr val="FFFF00"/>
                </a:solidFill>
                <a:effectLst/>
              </a:rPr>
              <a:t>model = SVC(kernel = </a:t>
            </a:r>
            <a:r>
              <a:rPr lang="en-US" sz="1300" dirty="0">
                <a:solidFill>
                  <a:srgbClr val="FF0000"/>
                </a:solidFill>
                <a:effectLst/>
              </a:rPr>
              <a:t>'</a:t>
            </a:r>
            <a:r>
              <a:rPr lang="en-US" sz="1300" dirty="0" err="1">
                <a:solidFill>
                  <a:srgbClr val="FF0000"/>
                </a:solidFill>
                <a:effectLst/>
              </a:rPr>
              <a:t>rbf</a:t>
            </a:r>
            <a:r>
              <a:rPr lang="en-US" sz="1300" dirty="0">
                <a:solidFill>
                  <a:srgbClr val="FFFF00"/>
                </a:solidFill>
                <a:effectLst/>
              </a:rPr>
              <a:t>',</a:t>
            </a:r>
            <a:r>
              <a:rPr lang="en-US" sz="1300" dirty="0" err="1">
                <a:solidFill>
                  <a:srgbClr val="FFFF00"/>
                </a:solidFill>
                <a:effectLst/>
              </a:rPr>
              <a:t>decision_function_shape</a:t>
            </a:r>
            <a:r>
              <a:rPr lang="en-US" sz="1300" dirty="0">
                <a:solidFill>
                  <a:srgbClr val="FFFF00"/>
                </a:solidFill>
                <a:effectLst/>
              </a:rPr>
              <a:t>='</a:t>
            </a:r>
            <a:r>
              <a:rPr lang="en-US" sz="1300" dirty="0" err="1">
                <a:solidFill>
                  <a:srgbClr val="FFFF00"/>
                </a:solidFill>
                <a:effectLst/>
              </a:rPr>
              <a:t>ovo</a:t>
            </a:r>
            <a:r>
              <a:rPr lang="en-US" sz="1300" dirty="0">
                <a:solidFill>
                  <a:srgbClr val="FFFF00"/>
                </a:solidFill>
                <a:effectLst/>
              </a:rPr>
              <a:t>')</a:t>
            </a:r>
            <a:br>
              <a:rPr lang="en-US" sz="1300" dirty="0">
                <a:solidFill>
                  <a:srgbClr val="FFFF00"/>
                </a:solidFill>
                <a:effectLst/>
              </a:rPr>
            </a:br>
            <a:r>
              <a:rPr lang="en-US" sz="1300" dirty="0" err="1">
                <a:solidFill>
                  <a:srgbClr val="FFFF00"/>
                </a:solidFill>
                <a:effectLst/>
              </a:rPr>
              <a:t>model.fit</a:t>
            </a:r>
            <a:r>
              <a:rPr lang="en-US" sz="1300" dirty="0">
                <a:solidFill>
                  <a:srgbClr val="FFFF00"/>
                </a:solidFill>
                <a:effectLst/>
              </a:rPr>
              <a:t>(</a:t>
            </a:r>
            <a:r>
              <a:rPr lang="en-US" sz="1300" dirty="0" err="1">
                <a:solidFill>
                  <a:srgbClr val="FFFF00"/>
                </a:solidFill>
                <a:effectLst/>
              </a:rPr>
              <a:t>X_train</a:t>
            </a:r>
            <a:r>
              <a:rPr lang="en-US" sz="1300" dirty="0">
                <a:solidFill>
                  <a:srgbClr val="FFFF00"/>
                </a:solidFill>
                <a:effectLst/>
              </a:rPr>
              <a:t>, </a:t>
            </a:r>
            <a:r>
              <a:rPr lang="en-US" sz="1300" dirty="0" err="1" smtClean="0">
                <a:solidFill>
                  <a:srgbClr val="FFFF00"/>
                </a:solidFill>
                <a:effectLst/>
              </a:rPr>
              <a:t>y_train</a:t>
            </a:r>
            <a:r>
              <a:rPr lang="fa-IR" sz="1300" dirty="0" smtClean="0">
                <a:solidFill>
                  <a:srgbClr val="FFFF00"/>
                </a:solidFill>
                <a:effectLst/>
              </a:rPr>
              <a:t>(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1197405"/>
            <a:ext cx="3425819" cy="335915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2876980"/>
            <a:ext cx="3665537" cy="167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8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12092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Comparison of four methods at a glance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90" y="1502815"/>
            <a:ext cx="2974975" cy="137434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705" y="1502815"/>
            <a:ext cx="2974975" cy="138328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45" y="3182570"/>
            <a:ext cx="2974975" cy="147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8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8720" y="935200"/>
            <a:ext cx="5104058" cy="916230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dirty="0">
                <a:solidFill>
                  <a:srgbClr val="FFFF00"/>
                </a:solidFill>
              </a:rPr>
              <a:t>model = </a:t>
            </a:r>
            <a:r>
              <a:rPr lang="en-US" dirty="0" err="1">
                <a:solidFill>
                  <a:srgbClr val="FFFF00"/>
                </a:solidFill>
              </a:rPr>
              <a:t>MLPClassifier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hidden_layer_sizes</a:t>
            </a:r>
            <a:r>
              <a:rPr lang="en-US" dirty="0">
                <a:solidFill>
                  <a:srgbClr val="FF0000"/>
                </a:solidFill>
              </a:rPr>
              <a:t>=(80,), activation='</a:t>
            </a:r>
            <a:r>
              <a:rPr lang="en-US" dirty="0" err="1">
                <a:solidFill>
                  <a:srgbClr val="FF0000"/>
                </a:solidFill>
              </a:rPr>
              <a:t>relu</a:t>
            </a:r>
            <a:r>
              <a:rPr lang="en-US" dirty="0">
                <a:solidFill>
                  <a:srgbClr val="FF0000"/>
                </a:solidFill>
              </a:rPr>
              <a:t>', solver='</a:t>
            </a:r>
            <a:r>
              <a:rPr lang="en-US" dirty="0" err="1">
                <a:solidFill>
                  <a:srgbClr val="FF0000"/>
                </a:solidFill>
              </a:rPr>
              <a:t>adam</a:t>
            </a:r>
            <a:r>
              <a:rPr lang="en-US" dirty="0">
                <a:solidFill>
                  <a:srgbClr val="FF0000"/>
                </a:solidFill>
              </a:rPr>
              <a:t>',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                      alpha=0.1,max_iter=100</a:t>
            </a:r>
            <a:r>
              <a:rPr lang="en-US" dirty="0">
                <a:solidFill>
                  <a:srgbClr val="FFFF00"/>
                </a:solidFill>
              </a:rPr>
              <a:t>, shuffle=True, </a:t>
            </a:r>
            <a:r>
              <a:rPr lang="en-US" dirty="0" err="1">
                <a:solidFill>
                  <a:srgbClr val="FFFF00"/>
                </a:solidFill>
              </a:rPr>
              <a:t>random_state</a:t>
            </a:r>
            <a:r>
              <a:rPr lang="en-US" dirty="0">
                <a:solidFill>
                  <a:srgbClr val="FFFF00"/>
                </a:solidFill>
              </a:rPr>
              <a:t>=93)</a:t>
            </a:r>
          </a:p>
          <a:p>
            <a:pPr algn="l"/>
            <a:r>
              <a:rPr lang="en-US" dirty="0" err="1">
                <a:solidFill>
                  <a:srgbClr val="FFFF00"/>
                </a:solidFill>
              </a:rPr>
              <a:t>model.fit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X_train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y_train</a:t>
            </a:r>
            <a:r>
              <a:rPr lang="en-US" dirty="0">
                <a:solidFill>
                  <a:srgbClr val="FFFF00"/>
                </a:solidFill>
              </a:rPr>
              <a:t>)</a:t>
            </a:r>
          </a:p>
          <a:p>
            <a:pPr algn="l"/>
            <a:r>
              <a:rPr lang="en-US" dirty="0" err="1">
                <a:solidFill>
                  <a:srgbClr val="FFFF00"/>
                </a:solidFill>
              </a:rPr>
              <a:t>model.score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X_test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y_test</a:t>
            </a:r>
            <a:r>
              <a:rPr lang="en-US" dirty="0">
                <a:solidFill>
                  <a:srgbClr val="FFFF00"/>
                </a:solidFill>
              </a:rPr>
              <a:t>)</a:t>
            </a:r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688" y="1780674"/>
            <a:ext cx="916230" cy="39182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90" y="1780674"/>
            <a:ext cx="2805428" cy="3030537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295" y="2419045"/>
            <a:ext cx="4041775" cy="15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7733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6401" y="1502102"/>
            <a:ext cx="3008313" cy="884603"/>
          </a:xfrm>
        </p:spPr>
        <p:txBody>
          <a:bodyPr/>
          <a:lstStyle/>
          <a:p>
            <a:r>
              <a:rPr lang="en-US" sz="1200" dirty="0" err="1">
                <a:solidFill>
                  <a:srgbClr val="FFFF00"/>
                </a:solidFill>
              </a:rPr>
              <a:t>clf</a:t>
            </a:r>
            <a:r>
              <a:rPr lang="en-US" sz="1200" dirty="0">
                <a:solidFill>
                  <a:srgbClr val="FFFF00"/>
                </a:solidFill>
              </a:rPr>
              <a:t> = </a:t>
            </a:r>
            <a:r>
              <a:rPr lang="en-US" sz="1200" dirty="0" err="1">
                <a:solidFill>
                  <a:srgbClr val="FFFF00"/>
                </a:solidFill>
              </a:rPr>
              <a:t>tree.DecisionTreeClassifier</a:t>
            </a:r>
            <a:r>
              <a:rPr lang="en-US" sz="1200" dirty="0">
                <a:solidFill>
                  <a:srgbClr val="FFFF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max_depth</a:t>
            </a:r>
            <a:r>
              <a:rPr lang="en-US" sz="1200" dirty="0">
                <a:solidFill>
                  <a:srgbClr val="FF0000"/>
                </a:solidFill>
              </a:rPr>
              <a:t>=18, </a:t>
            </a:r>
            <a:r>
              <a:rPr lang="en-US" sz="1200" dirty="0" err="1">
                <a:solidFill>
                  <a:srgbClr val="FF0000"/>
                </a:solidFill>
              </a:rPr>
              <a:t>random_state</a:t>
            </a:r>
            <a:r>
              <a:rPr lang="en-US" sz="1200" dirty="0">
                <a:solidFill>
                  <a:srgbClr val="FF0000"/>
                </a:solidFill>
              </a:rPr>
              <a:t>=42, </a:t>
            </a:r>
            <a:r>
              <a:rPr lang="en-US" sz="1200" dirty="0" err="1">
                <a:solidFill>
                  <a:srgbClr val="FF0000"/>
                </a:solidFill>
              </a:rPr>
              <a:t>ccp_alpha</a:t>
            </a:r>
            <a:r>
              <a:rPr lang="en-US" sz="1200" dirty="0">
                <a:solidFill>
                  <a:srgbClr val="FF0000"/>
                </a:solidFill>
              </a:rPr>
              <a:t>=0.001</a:t>
            </a:r>
            <a:r>
              <a:rPr lang="en-US" sz="1200" dirty="0">
                <a:solidFill>
                  <a:srgbClr val="FFFF00"/>
                </a:solidFill>
              </a:rPr>
              <a:t>)</a:t>
            </a:r>
          </a:p>
          <a:p>
            <a:r>
              <a:rPr lang="en-US" sz="1200" dirty="0" err="1">
                <a:solidFill>
                  <a:srgbClr val="FFFF00"/>
                </a:solidFill>
              </a:rPr>
              <a:t>clf.fit</a:t>
            </a:r>
            <a:r>
              <a:rPr lang="en-US" sz="1200" dirty="0">
                <a:solidFill>
                  <a:srgbClr val="FFFF00"/>
                </a:solidFill>
              </a:rPr>
              <a:t>(</a:t>
            </a:r>
            <a:r>
              <a:rPr lang="en-US" sz="1200" dirty="0" err="1">
                <a:solidFill>
                  <a:srgbClr val="FFFF00"/>
                </a:solidFill>
              </a:rPr>
              <a:t>X_train</a:t>
            </a:r>
            <a:r>
              <a:rPr lang="en-US" sz="1200" dirty="0">
                <a:solidFill>
                  <a:srgbClr val="FFFF00"/>
                </a:solidFill>
              </a:rPr>
              <a:t>, </a:t>
            </a:r>
            <a:r>
              <a:rPr lang="en-US" sz="1200" dirty="0" err="1">
                <a:solidFill>
                  <a:srgbClr val="FFFF00"/>
                </a:solidFill>
              </a:rPr>
              <a:t>y_train</a:t>
            </a:r>
            <a:r>
              <a:rPr lang="en-US" sz="1200" dirty="0">
                <a:solidFill>
                  <a:srgbClr val="FFFF00"/>
                </a:solidFill>
              </a:rPr>
              <a:t>)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3" y="586585"/>
            <a:ext cx="2767965" cy="31559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50360" y="1091585"/>
            <a:ext cx="5111750" cy="516338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360" y="1713743"/>
            <a:ext cx="5111750" cy="316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1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Show the confusion matrix and the final results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61" y="1200150"/>
            <a:ext cx="3148278" cy="339407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590" y="1958390"/>
            <a:ext cx="4038600" cy="187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5770" y="1655520"/>
            <a:ext cx="6413610" cy="916229"/>
          </a:xfrm>
        </p:spPr>
        <p:txBody>
          <a:bodyPr>
            <a:normAutofit fontScale="90000"/>
          </a:bodyPr>
          <a:lstStyle/>
          <a:p>
            <a:r>
              <a:rPr lang="en-US" sz="1300" dirty="0" err="1">
                <a:solidFill>
                  <a:srgbClr val="FFFF00"/>
                </a:solidFill>
                <a:effectLst/>
              </a:rPr>
              <a:t>nca</a:t>
            </a:r>
            <a:r>
              <a:rPr lang="en-US" sz="1300" dirty="0">
                <a:solidFill>
                  <a:srgbClr val="FFFF00"/>
                </a:solidFill>
                <a:effectLst/>
              </a:rPr>
              <a:t> = </a:t>
            </a:r>
            <a:r>
              <a:rPr lang="en-US" sz="1300" dirty="0" err="1">
                <a:solidFill>
                  <a:srgbClr val="FFFF00"/>
                </a:solidFill>
                <a:effectLst/>
              </a:rPr>
              <a:t>NeighborhoodComponentsAnalysis</a:t>
            </a:r>
            <a:r>
              <a:rPr lang="en-US" sz="1300" dirty="0">
                <a:solidFill>
                  <a:srgbClr val="FFFF00"/>
                </a:solidFill>
                <a:effectLst/>
              </a:rPr>
              <a:t>(</a:t>
            </a:r>
            <a:r>
              <a:rPr lang="en-US" sz="1300" dirty="0" err="1">
                <a:solidFill>
                  <a:srgbClr val="FFFF00"/>
                </a:solidFill>
                <a:effectLst/>
              </a:rPr>
              <a:t>random_state</a:t>
            </a:r>
            <a:r>
              <a:rPr lang="en-US" sz="1300" dirty="0">
                <a:solidFill>
                  <a:srgbClr val="FFFF00"/>
                </a:solidFill>
                <a:effectLst/>
              </a:rPr>
              <a:t>=42)</a:t>
            </a:r>
            <a:br>
              <a:rPr lang="en-US" sz="1300" dirty="0">
                <a:solidFill>
                  <a:srgbClr val="FFFF00"/>
                </a:solidFill>
                <a:effectLst/>
              </a:rPr>
            </a:br>
            <a:r>
              <a:rPr lang="en-US" sz="1300" dirty="0" err="1">
                <a:solidFill>
                  <a:srgbClr val="FFFF00"/>
                </a:solidFill>
                <a:effectLst/>
              </a:rPr>
              <a:t>knn</a:t>
            </a:r>
            <a:r>
              <a:rPr lang="en-US" sz="1300" dirty="0">
                <a:solidFill>
                  <a:srgbClr val="FFFF00"/>
                </a:solidFill>
                <a:effectLst/>
              </a:rPr>
              <a:t> = </a:t>
            </a:r>
            <a:r>
              <a:rPr lang="en-US" sz="1300" dirty="0" err="1">
                <a:solidFill>
                  <a:srgbClr val="FFFF00"/>
                </a:solidFill>
                <a:effectLst/>
              </a:rPr>
              <a:t>KNeighborsClassifier</a:t>
            </a:r>
            <a:r>
              <a:rPr lang="en-US" sz="1300" dirty="0">
                <a:solidFill>
                  <a:srgbClr val="FFFF00"/>
                </a:solidFill>
                <a:effectLst/>
              </a:rPr>
              <a:t>(</a:t>
            </a:r>
            <a:r>
              <a:rPr lang="en-US" sz="1300" dirty="0" err="1">
                <a:solidFill>
                  <a:srgbClr val="FF0000"/>
                </a:solidFill>
                <a:effectLst/>
              </a:rPr>
              <a:t>n_neighbors</a:t>
            </a:r>
            <a:r>
              <a:rPr lang="en-US" sz="1300" dirty="0">
                <a:solidFill>
                  <a:srgbClr val="FF0000"/>
                </a:solidFill>
                <a:effectLst/>
              </a:rPr>
              <a:t>=4</a:t>
            </a:r>
            <a:r>
              <a:rPr lang="en-US" sz="1300" dirty="0">
                <a:solidFill>
                  <a:srgbClr val="FFFF00"/>
                </a:solidFill>
                <a:effectLst/>
              </a:rPr>
              <a:t>)</a:t>
            </a:r>
            <a:br>
              <a:rPr lang="en-US" sz="1300" dirty="0">
                <a:solidFill>
                  <a:srgbClr val="FFFF00"/>
                </a:solidFill>
                <a:effectLst/>
              </a:rPr>
            </a:br>
            <a:r>
              <a:rPr lang="en-US" sz="1300" dirty="0" err="1">
                <a:solidFill>
                  <a:srgbClr val="FFFF00"/>
                </a:solidFill>
                <a:effectLst/>
              </a:rPr>
              <a:t>nca_pipe</a:t>
            </a:r>
            <a:r>
              <a:rPr lang="en-US" sz="1300" dirty="0">
                <a:solidFill>
                  <a:srgbClr val="FFFF00"/>
                </a:solidFill>
                <a:effectLst/>
              </a:rPr>
              <a:t> = Pipeline([('</a:t>
            </a:r>
            <a:r>
              <a:rPr lang="en-US" sz="1300" dirty="0" err="1">
                <a:solidFill>
                  <a:srgbClr val="FFFF00"/>
                </a:solidFill>
                <a:effectLst/>
              </a:rPr>
              <a:t>nca</a:t>
            </a:r>
            <a:r>
              <a:rPr lang="en-US" sz="1300" dirty="0">
                <a:solidFill>
                  <a:srgbClr val="FFFF00"/>
                </a:solidFill>
                <a:effectLst/>
              </a:rPr>
              <a:t>', </a:t>
            </a:r>
            <a:r>
              <a:rPr lang="en-US" sz="1300" dirty="0" err="1">
                <a:solidFill>
                  <a:srgbClr val="FFFF00"/>
                </a:solidFill>
                <a:effectLst/>
              </a:rPr>
              <a:t>nca</a:t>
            </a:r>
            <a:r>
              <a:rPr lang="en-US" sz="1300" dirty="0">
                <a:solidFill>
                  <a:srgbClr val="FFFF00"/>
                </a:solidFill>
                <a:effectLst/>
              </a:rPr>
              <a:t>), ('</a:t>
            </a:r>
            <a:r>
              <a:rPr lang="en-US" sz="1300" dirty="0" err="1">
                <a:solidFill>
                  <a:srgbClr val="FFFF00"/>
                </a:solidFill>
                <a:effectLst/>
              </a:rPr>
              <a:t>knn</a:t>
            </a:r>
            <a:r>
              <a:rPr lang="en-US" sz="1300" dirty="0">
                <a:solidFill>
                  <a:srgbClr val="FFFF00"/>
                </a:solidFill>
                <a:effectLst/>
              </a:rPr>
              <a:t>', </a:t>
            </a:r>
            <a:r>
              <a:rPr lang="en-US" sz="1300" dirty="0" err="1">
                <a:solidFill>
                  <a:srgbClr val="FFFF00"/>
                </a:solidFill>
                <a:effectLst/>
              </a:rPr>
              <a:t>knn</a:t>
            </a:r>
            <a:r>
              <a:rPr lang="en-US" sz="1300" dirty="0">
                <a:solidFill>
                  <a:srgbClr val="FFFF00"/>
                </a:solidFill>
                <a:effectLst/>
              </a:rPr>
              <a:t>)])</a:t>
            </a:r>
            <a:br>
              <a:rPr lang="en-US" sz="1300" dirty="0">
                <a:solidFill>
                  <a:srgbClr val="FFFF00"/>
                </a:solidFill>
                <a:effectLst/>
              </a:rPr>
            </a:br>
            <a:r>
              <a:rPr lang="en-US" sz="1300" dirty="0" err="1">
                <a:solidFill>
                  <a:srgbClr val="FFFF00"/>
                </a:solidFill>
                <a:effectLst/>
              </a:rPr>
              <a:t>nca_pipe.fit</a:t>
            </a:r>
            <a:r>
              <a:rPr lang="en-US" sz="1300" dirty="0">
                <a:solidFill>
                  <a:srgbClr val="FFFF00"/>
                </a:solidFill>
                <a:effectLst/>
              </a:rPr>
              <a:t>(</a:t>
            </a:r>
            <a:r>
              <a:rPr lang="en-US" sz="1300" dirty="0" err="1">
                <a:solidFill>
                  <a:srgbClr val="FFFF00"/>
                </a:solidFill>
                <a:effectLst/>
              </a:rPr>
              <a:t>X_train</a:t>
            </a:r>
            <a:r>
              <a:rPr lang="en-US" sz="1300" dirty="0">
                <a:solidFill>
                  <a:srgbClr val="FFFF00"/>
                </a:solidFill>
                <a:effectLst/>
              </a:rPr>
              <a:t>, </a:t>
            </a:r>
            <a:r>
              <a:rPr lang="en-US" sz="1300" dirty="0" err="1">
                <a:solidFill>
                  <a:srgbClr val="FFFF00"/>
                </a:solidFill>
                <a:effectLst/>
              </a:rPr>
              <a:t>y_train</a:t>
            </a:r>
            <a:r>
              <a:rPr lang="en-US" sz="1300" dirty="0">
                <a:solidFill>
                  <a:srgbClr val="FFFF00"/>
                </a:solidFill>
                <a:effectLst/>
              </a:rPr>
              <a:t>)</a:t>
            </a:r>
            <a:br>
              <a:rPr lang="en-US" sz="1300" dirty="0">
                <a:solidFill>
                  <a:srgbClr val="FFFF00"/>
                </a:solidFill>
                <a:effectLst/>
              </a:rPr>
            </a:br>
            <a:r>
              <a:rPr lang="en-US" sz="1300" dirty="0">
                <a:solidFill>
                  <a:srgbClr val="FFFF00"/>
                </a:solidFill>
                <a:effectLst/>
              </a:rPr>
              <a:t>print(</a:t>
            </a:r>
            <a:r>
              <a:rPr lang="en-US" sz="1300" dirty="0" err="1">
                <a:solidFill>
                  <a:srgbClr val="FFFF00"/>
                </a:solidFill>
                <a:effectLst/>
              </a:rPr>
              <a:t>nca_pipe.score</a:t>
            </a:r>
            <a:r>
              <a:rPr lang="en-US" sz="1300" dirty="0">
                <a:solidFill>
                  <a:srgbClr val="FFFF00"/>
                </a:solidFill>
                <a:effectLst/>
              </a:rPr>
              <a:t>(</a:t>
            </a:r>
            <a:r>
              <a:rPr lang="en-US" sz="1300" dirty="0" err="1">
                <a:solidFill>
                  <a:srgbClr val="FFFF00"/>
                </a:solidFill>
                <a:effectLst/>
              </a:rPr>
              <a:t>X_test</a:t>
            </a:r>
            <a:r>
              <a:rPr lang="en-US" sz="1300" dirty="0">
                <a:solidFill>
                  <a:srgbClr val="FFFF00"/>
                </a:solidFill>
                <a:effectLst/>
              </a:rPr>
              <a:t>, </a:t>
            </a:r>
            <a:r>
              <a:rPr lang="en-US" sz="1300" dirty="0" err="1">
                <a:solidFill>
                  <a:srgbClr val="FFFF00"/>
                </a:solidFill>
                <a:effectLst/>
              </a:rPr>
              <a:t>y_test</a:t>
            </a:r>
            <a:r>
              <a:rPr lang="en-US" sz="1300" dirty="0">
                <a:solidFill>
                  <a:srgbClr val="FFFF00"/>
                </a:solidFill>
                <a:effectLst/>
              </a:rPr>
              <a:t>))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5" y="433880"/>
            <a:ext cx="1932940" cy="44005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1197404"/>
            <a:ext cx="3175924" cy="335915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770" y="2724454"/>
            <a:ext cx="3970330" cy="183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2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59785" y="3487979"/>
            <a:ext cx="5650086" cy="1068935"/>
          </a:xfrm>
        </p:spPr>
        <p:txBody>
          <a:bodyPr/>
          <a:lstStyle/>
          <a:p>
            <a:r>
              <a:rPr lang="en-US" b="1" dirty="0">
                <a:solidFill>
                  <a:srgbClr val="92D050"/>
                </a:solidFill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0156017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655519"/>
            <a:ext cx="7940660" cy="3054101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878992"/>
            <a:ext cx="7940660" cy="763525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Data collected from the robot arm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65195" y="1502815"/>
            <a:ext cx="5943600" cy="326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281175"/>
            <a:ext cx="6260905" cy="91622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Smart methods are used to check accuracy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1670" y="1044700"/>
            <a:ext cx="6413610" cy="35122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recurrent neural network (RNN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Random </a:t>
            </a:r>
            <a:r>
              <a:rPr lang="en-US" dirty="0" smtClean="0">
                <a:solidFill>
                  <a:srgbClr val="FFFF00"/>
                </a:solidFill>
              </a:rPr>
              <a:t>forest (RF)</a:t>
            </a:r>
          </a:p>
          <a:p>
            <a:r>
              <a:rPr lang="en-US" b="1" dirty="0">
                <a:solidFill>
                  <a:srgbClr val="5EEC3C"/>
                </a:solidFill>
              </a:rPr>
              <a:t>Support Vector </a:t>
            </a:r>
            <a:r>
              <a:rPr lang="en-US" b="1" dirty="0" smtClean="0">
                <a:solidFill>
                  <a:srgbClr val="5EEC3C"/>
                </a:solidFill>
              </a:rPr>
              <a:t>Classification</a:t>
            </a:r>
            <a:r>
              <a:rPr lang="en-US" dirty="0">
                <a:solidFill>
                  <a:srgbClr val="5EEC3C"/>
                </a:solidFill>
              </a:rPr>
              <a:t> </a:t>
            </a:r>
            <a:r>
              <a:rPr lang="en-US" dirty="0" smtClean="0">
                <a:solidFill>
                  <a:srgbClr val="5EEC3C"/>
                </a:solidFill>
              </a:rPr>
              <a:t>(SVC)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Decision </a:t>
            </a:r>
            <a:r>
              <a:rPr lang="en-US" dirty="0" smtClean="0">
                <a:solidFill>
                  <a:srgbClr val="00B0F0"/>
                </a:solidFill>
              </a:rPr>
              <a:t>Tree</a:t>
            </a:r>
          </a:p>
          <a:p>
            <a:r>
              <a:rPr lang="en-US" dirty="0">
                <a:solidFill>
                  <a:srgbClr val="FA6AF3"/>
                </a:solidFill>
              </a:rPr>
              <a:t>M</a:t>
            </a:r>
            <a:r>
              <a:rPr lang="en-US" dirty="0" smtClean="0">
                <a:solidFill>
                  <a:srgbClr val="FA6AF3"/>
                </a:solidFill>
              </a:rPr>
              <a:t>ultilayer </a:t>
            </a:r>
            <a:r>
              <a:rPr lang="en-US" dirty="0">
                <a:solidFill>
                  <a:srgbClr val="FA6AF3"/>
                </a:solidFill>
              </a:rPr>
              <a:t>perceptron (</a:t>
            </a:r>
            <a:r>
              <a:rPr lang="en-US" b="1" dirty="0">
                <a:solidFill>
                  <a:srgbClr val="FA6AF3"/>
                </a:solidFill>
              </a:rPr>
              <a:t>MLP</a:t>
            </a:r>
            <a:r>
              <a:rPr lang="en-US" dirty="0" smtClean="0">
                <a:solidFill>
                  <a:srgbClr val="FA6AF3"/>
                </a:solidFill>
              </a:rPr>
              <a:t>)</a:t>
            </a:r>
          </a:p>
          <a:p>
            <a:r>
              <a:rPr lang="en-US" dirty="0">
                <a:solidFill>
                  <a:srgbClr val="7030A0"/>
                </a:solidFill>
              </a:rPr>
              <a:t>Nearest </a:t>
            </a:r>
            <a:r>
              <a:rPr lang="en-US" dirty="0" smtClean="0">
                <a:solidFill>
                  <a:srgbClr val="7030A0"/>
                </a:solidFill>
              </a:rPr>
              <a:t>neighbor (NN)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17900" y="878063"/>
            <a:ext cx="8093365" cy="78776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Data preprocessing methods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48965" y="2419045"/>
            <a:ext cx="4040188" cy="137434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1) Data distribution</a:t>
            </a:r>
            <a:endParaRPr lang="fa-IR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2) Data standardization</a:t>
            </a:r>
            <a:endParaRPr lang="fa-IR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3) Shuffle </a:t>
            </a:r>
            <a:r>
              <a:rPr lang="en-US" dirty="0">
                <a:solidFill>
                  <a:srgbClr val="FFFF00"/>
                </a:solidFill>
              </a:rPr>
              <a:t>data</a:t>
            </a:r>
          </a:p>
        </p:txBody>
      </p:sp>
      <p:pic>
        <p:nvPicPr>
          <p:cNvPr id="11" name="Content Placeholder 10"/>
          <p:cNvPicPr>
            <a:picLocks noGrp="1"/>
          </p:cNvPicPr>
          <p:nvPr>
            <p:ph sz="quarter" idx="4"/>
          </p:nvPr>
        </p:nvPicPr>
        <p:blipFill rotWithShape="1">
          <a:blip r:embed="rId2"/>
          <a:srcRect l="3778"/>
          <a:stretch/>
        </p:blipFill>
        <p:spPr>
          <a:xfrm>
            <a:off x="3961180" y="1665823"/>
            <a:ext cx="4428445" cy="258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recurrent neural network (RNN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1670" y="1197405"/>
            <a:ext cx="3206805" cy="3359510"/>
          </a:xfrm>
        </p:spPr>
        <p:txBody>
          <a:bodyPr>
            <a:normAutofit fontScale="32500" lnSpcReduction="2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model = Sequential()</a:t>
            </a:r>
          </a:p>
          <a:p>
            <a:r>
              <a:rPr lang="en-US" dirty="0">
                <a:solidFill>
                  <a:srgbClr val="FFC000"/>
                </a:solidFill>
              </a:rPr>
              <a:t> </a:t>
            </a:r>
          </a:p>
          <a:p>
            <a:r>
              <a:rPr lang="en-US" dirty="0" err="1">
                <a:solidFill>
                  <a:srgbClr val="FFC000"/>
                </a:solidFill>
              </a:rPr>
              <a:t>model.add</a:t>
            </a:r>
            <a:r>
              <a:rPr lang="en-US" dirty="0">
                <a:solidFill>
                  <a:srgbClr val="FFC000"/>
                </a:solidFill>
              </a:rPr>
              <a:t>(LSTM(units=50, </a:t>
            </a:r>
            <a:r>
              <a:rPr lang="en-US" dirty="0" err="1">
                <a:solidFill>
                  <a:srgbClr val="FFC000"/>
                </a:solidFill>
              </a:rPr>
              <a:t>return_sequences</a:t>
            </a:r>
            <a:r>
              <a:rPr lang="en-US" dirty="0">
                <a:solidFill>
                  <a:srgbClr val="FFC000"/>
                </a:solidFill>
              </a:rPr>
              <a:t>=True, </a:t>
            </a:r>
            <a:r>
              <a:rPr lang="en-US" dirty="0" err="1">
                <a:solidFill>
                  <a:srgbClr val="FFC000"/>
                </a:solidFill>
              </a:rPr>
              <a:t>input_shape</a:t>
            </a:r>
            <a:r>
              <a:rPr lang="en-US" dirty="0">
                <a:solidFill>
                  <a:srgbClr val="FFC000"/>
                </a:solidFill>
              </a:rPr>
              <a:t>=(</a:t>
            </a:r>
            <a:r>
              <a:rPr lang="en-US" dirty="0" err="1">
                <a:solidFill>
                  <a:srgbClr val="FFC000"/>
                </a:solidFill>
              </a:rPr>
              <a:t>X_train.shape</a:t>
            </a:r>
            <a:r>
              <a:rPr lang="en-US" dirty="0">
                <a:solidFill>
                  <a:srgbClr val="FFC000"/>
                </a:solidFill>
              </a:rPr>
              <a:t>[1], 8)))</a:t>
            </a:r>
          </a:p>
          <a:p>
            <a:r>
              <a:rPr lang="en-US" dirty="0" err="1">
                <a:solidFill>
                  <a:srgbClr val="FFC000"/>
                </a:solidFill>
              </a:rPr>
              <a:t>model.add</a:t>
            </a:r>
            <a:r>
              <a:rPr lang="en-US" dirty="0">
                <a:solidFill>
                  <a:srgbClr val="FFC000"/>
                </a:solidFill>
              </a:rPr>
              <a:t>(Dropout(0.2)) #dropout rate = 20%</a:t>
            </a:r>
          </a:p>
          <a:p>
            <a:r>
              <a:rPr lang="en-US" dirty="0">
                <a:solidFill>
                  <a:srgbClr val="FFC000"/>
                </a:solidFill>
              </a:rPr>
              <a:t> </a:t>
            </a:r>
          </a:p>
          <a:p>
            <a:r>
              <a:rPr lang="en-US" dirty="0" err="1">
                <a:solidFill>
                  <a:srgbClr val="FFC000"/>
                </a:solidFill>
              </a:rPr>
              <a:t>model.add</a:t>
            </a:r>
            <a:r>
              <a:rPr lang="en-US" dirty="0">
                <a:solidFill>
                  <a:srgbClr val="FFC000"/>
                </a:solidFill>
              </a:rPr>
              <a:t>(LSTM(units = 50, </a:t>
            </a:r>
            <a:r>
              <a:rPr lang="en-US" dirty="0" err="1">
                <a:solidFill>
                  <a:srgbClr val="FFC000"/>
                </a:solidFill>
              </a:rPr>
              <a:t>return_sequences</a:t>
            </a:r>
            <a:r>
              <a:rPr lang="en-US" dirty="0">
                <a:solidFill>
                  <a:srgbClr val="FFC000"/>
                </a:solidFill>
              </a:rPr>
              <a:t> = True))</a:t>
            </a:r>
          </a:p>
          <a:p>
            <a:r>
              <a:rPr lang="en-US" dirty="0" err="1">
                <a:solidFill>
                  <a:srgbClr val="FFC000"/>
                </a:solidFill>
              </a:rPr>
              <a:t>model.add</a:t>
            </a:r>
            <a:r>
              <a:rPr lang="en-US" dirty="0">
                <a:solidFill>
                  <a:srgbClr val="FFC000"/>
                </a:solidFill>
              </a:rPr>
              <a:t>(Dropout(0.2))</a:t>
            </a:r>
          </a:p>
          <a:p>
            <a:r>
              <a:rPr lang="en-US" dirty="0">
                <a:solidFill>
                  <a:srgbClr val="FFC000"/>
                </a:solidFill>
              </a:rPr>
              <a:t> </a:t>
            </a:r>
          </a:p>
          <a:p>
            <a:r>
              <a:rPr lang="en-US" dirty="0" err="1">
                <a:solidFill>
                  <a:srgbClr val="FFC000"/>
                </a:solidFill>
              </a:rPr>
              <a:t>model.add</a:t>
            </a:r>
            <a:r>
              <a:rPr lang="en-US" dirty="0">
                <a:solidFill>
                  <a:srgbClr val="FFC000"/>
                </a:solidFill>
              </a:rPr>
              <a:t>(LSTM(units = 50, </a:t>
            </a:r>
            <a:r>
              <a:rPr lang="en-US" dirty="0" err="1">
                <a:solidFill>
                  <a:srgbClr val="FFC000"/>
                </a:solidFill>
              </a:rPr>
              <a:t>return_sequences</a:t>
            </a:r>
            <a:r>
              <a:rPr lang="en-US" dirty="0">
                <a:solidFill>
                  <a:srgbClr val="FFC000"/>
                </a:solidFill>
              </a:rPr>
              <a:t> = True))</a:t>
            </a:r>
          </a:p>
          <a:p>
            <a:r>
              <a:rPr lang="en-US" dirty="0" err="1">
                <a:solidFill>
                  <a:srgbClr val="FFC000"/>
                </a:solidFill>
              </a:rPr>
              <a:t>model.add</a:t>
            </a:r>
            <a:r>
              <a:rPr lang="en-US" dirty="0">
                <a:solidFill>
                  <a:srgbClr val="FFC000"/>
                </a:solidFill>
              </a:rPr>
              <a:t>(Dropout(0.2))</a:t>
            </a:r>
          </a:p>
          <a:p>
            <a:r>
              <a:rPr lang="en-US" dirty="0">
                <a:solidFill>
                  <a:srgbClr val="FFC000"/>
                </a:solidFill>
              </a:rPr>
              <a:t> </a:t>
            </a:r>
          </a:p>
          <a:p>
            <a:r>
              <a:rPr lang="en-US" dirty="0" err="1">
                <a:solidFill>
                  <a:srgbClr val="FFC000"/>
                </a:solidFill>
              </a:rPr>
              <a:t>model.add</a:t>
            </a:r>
            <a:r>
              <a:rPr lang="en-US" dirty="0">
                <a:solidFill>
                  <a:srgbClr val="FFC000"/>
                </a:solidFill>
              </a:rPr>
              <a:t>(LSTM(units = 50))</a:t>
            </a:r>
          </a:p>
          <a:p>
            <a:r>
              <a:rPr lang="en-US" dirty="0" err="1">
                <a:solidFill>
                  <a:srgbClr val="FFC000"/>
                </a:solidFill>
              </a:rPr>
              <a:t>model.add</a:t>
            </a:r>
            <a:r>
              <a:rPr lang="en-US" dirty="0">
                <a:solidFill>
                  <a:srgbClr val="FFC000"/>
                </a:solidFill>
              </a:rPr>
              <a:t>(Dropout(0.2))</a:t>
            </a:r>
          </a:p>
          <a:p>
            <a:r>
              <a:rPr lang="en-US" dirty="0">
                <a:solidFill>
                  <a:srgbClr val="FFC000"/>
                </a:solidFill>
              </a:rPr>
              <a:t> </a:t>
            </a:r>
          </a:p>
          <a:p>
            <a:r>
              <a:rPr lang="en-US" dirty="0" err="1">
                <a:solidFill>
                  <a:srgbClr val="FFC000"/>
                </a:solidFill>
              </a:rPr>
              <a:t>model.add</a:t>
            </a:r>
            <a:r>
              <a:rPr lang="en-US" dirty="0">
                <a:solidFill>
                  <a:srgbClr val="FFC000"/>
                </a:solidFill>
              </a:rPr>
              <a:t>(Dense(units = 64))</a:t>
            </a:r>
          </a:p>
          <a:p>
            <a:r>
              <a:rPr lang="en-US" dirty="0" err="1">
                <a:solidFill>
                  <a:srgbClr val="FFC000"/>
                </a:solidFill>
              </a:rPr>
              <a:t>model.add</a:t>
            </a:r>
            <a:r>
              <a:rPr lang="en-US" dirty="0">
                <a:solidFill>
                  <a:srgbClr val="FFC000"/>
                </a:solidFill>
              </a:rPr>
              <a:t>(Dense(units = 128))</a:t>
            </a:r>
          </a:p>
          <a:p>
            <a:r>
              <a:rPr lang="en-US" dirty="0">
                <a:solidFill>
                  <a:srgbClr val="FFC000"/>
                </a:solidFill>
              </a:rPr>
              <a:t> </a:t>
            </a:r>
          </a:p>
          <a:p>
            <a:r>
              <a:rPr lang="en-US" dirty="0" err="1">
                <a:solidFill>
                  <a:srgbClr val="FFC000"/>
                </a:solidFill>
              </a:rPr>
              <a:t>model.add</a:t>
            </a:r>
            <a:r>
              <a:rPr lang="en-US" dirty="0">
                <a:solidFill>
                  <a:srgbClr val="FFC000"/>
                </a:solidFill>
              </a:rPr>
              <a:t>(Dense(units = 4, activation="</a:t>
            </a:r>
            <a:r>
              <a:rPr lang="en-US" dirty="0" err="1">
                <a:solidFill>
                  <a:srgbClr val="FFC000"/>
                </a:solidFill>
              </a:rPr>
              <a:t>softmax</a:t>
            </a:r>
            <a:r>
              <a:rPr lang="en-US" dirty="0">
                <a:solidFill>
                  <a:srgbClr val="FFC000"/>
                </a:solidFill>
              </a:rPr>
              <a:t>")) #4 as the output classes</a:t>
            </a:r>
          </a:p>
          <a:p>
            <a:r>
              <a:rPr lang="en-US" dirty="0" err="1">
                <a:solidFill>
                  <a:srgbClr val="FFC000"/>
                </a:solidFill>
              </a:rPr>
              <a:t>model.compile</a:t>
            </a:r>
            <a:r>
              <a:rPr lang="en-US" dirty="0">
                <a:solidFill>
                  <a:srgbClr val="FFC000"/>
                </a:solidFill>
              </a:rPr>
              <a:t>(optimizer = "</a:t>
            </a:r>
            <a:r>
              <a:rPr lang="en-US" dirty="0" err="1">
                <a:solidFill>
                  <a:srgbClr val="FFC000"/>
                </a:solidFill>
              </a:rPr>
              <a:t>adam</a:t>
            </a:r>
            <a:r>
              <a:rPr lang="en-US" dirty="0">
                <a:solidFill>
                  <a:srgbClr val="FFC000"/>
                </a:solidFill>
              </a:rPr>
              <a:t>" , loss = "</a:t>
            </a:r>
            <a:r>
              <a:rPr lang="en-US" dirty="0" err="1">
                <a:solidFill>
                  <a:srgbClr val="FFC000"/>
                </a:solidFill>
              </a:rPr>
              <a:t>categorical_crossentropy</a:t>
            </a:r>
            <a:r>
              <a:rPr lang="en-US" dirty="0">
                <a:solidFill>
                  <a:srgbClr val="FFC000"/>
                </a:solidFill>
              </a:rPr>
              <a:t>", metrics=["accuracy"]) 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75" y="1212778"/>
            <a:ext cx="3054100" cy="297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648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Display accuracy and loss graph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0" y="1197403"/>
            <a:ext cx="6108200" cy="335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909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Display accuracy and loss graph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1670" y="1044700"/>
            <a:ext cx="6108200" cy="371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75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86585"/>
            <a:ext cx="8229600" cy="476644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Show the confusion matrix and the final results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18" y="1200150"/>
            <a:ext cx="3342364" cy="339407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60930"/>
            <a:ext cx="4038600" cy="166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35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835" y="676972"/>
            <a:ext cx="3321050" cy="383540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91309" y="1655520"/>
            <a:ext cx="4002167" cy="626632"/>
          </a:xfrm>
        </p:spPr>
        <p:txBody>
          <a:bodyPr>
            <a:normAutofit fontScale="90000"/>
          </a:bodyPr>
          <a:lstStyle/>
          <a:p>
            <a:r>
              <a:rPr lang="en-US" sz="1300" dirty="0">
                <a:solidFill>
                  <a:srgbClr val="FFFF00"/>
                </a:solidFill>
                <a:effectLst/>
              </a:rPr>
              <a:t>#fit of the classifier to the training data</a:t>
            </a:r>
            <a:br>
              <a:rPr lang="en-US" sz="1300" dirty="0">
                <a:solidFill>
                  <a:srgbClr val="FFFF00"/>
                </a:solidFill>
                <a:effectLst/>
              </a:rPr>
            </a:br>
            <a:r>
              <a:rPr lang="en-US" sz="1300" dirty="0" err="1">
                <a:solidFill>
                  <a:srgbClr val="FFFF00"/>
                </a:solidFill>
                <a:effectLst/>
              </a:rPr>
              <a:t>rf_model</a:t>
            </a:r>
            <a:r>
              <a:rPr lang="en-US" sz="1300" dirty="0">
                <a:solidFill>
                  <a:srgbClr val="FFFF00"/>
                </a:solidFill>
                <a:effectLst/>
              </a:rPr>
              <a:t> = </a:t>
            </a:r>
            <a:r>
              <a:rPr lang="en-US" sz="1300" dirty="0" err="1">
                <a:solidFill>
                  <a:srgbClr val="FFFF00"/>
                </a:solidFill>
                <a:effectLst/>
              </a:rPr>
              <a:t>RandomForestClassifier</a:t>
            </a:r>
            <a:r>
              <a:rPr lang="en-US" sz="1300" dirty="0">
                <a:solidFill>
                  <a:srgbClr val="FFFF00"/>
                </a:solidFill>
                <a:effectLst/>
              </a:rPr>
              <a:t>(</a:t>
            </a:r>
            <a:r>
              <a:rPr lang="en-US" sz="1300" dirty="0" err="1">
                <a:solidFill>
                  <a:srgbClr val="FF0000"/>
                </a:solidFill>
                <a:effectLst/>
              </a:rPr>
              <a:t>n_estimators</a:t>
            </a:r>
            <a:r>
              <a:rPr lang="en-US" sz="1300" dirty="0">
                <a:solidFill>
                  <a:srgbClr val="FF0000"/>
                </a:solidFill>
                <a:effectLst/>
              </a:rPr>
              <a:t>=100</a:t>
            </a:r>
            <a:r>
              <a:rPr lang="en-US" sz="1300" dirty="0">
                <a:solidFill>
                  <a:srgbClr val="FFFF00"/>
                </a:solidFill>
                <a:effectLst/>
              </a:rPr>
              <a:t>,random_state=93)</a:t>
            </a:r>
            <a:br>
              <a:rPr lang="en-US" sz="1300" dirty="0">
                <a:solidFill>
                  <a:srgbClr val="FFFF00"/>
                </a:solidFill>
                <a:effectLst/>
              </a:rPr>
            </a:br>
            <a:r>
              <a:rPr lang="en-US" sz="1300" dirty="0" err="1">
                <a:solidFill>
                  <a:srgbClr val="FFFF00"/>
                </a:solidFill>
                <a:effectLst/>
              </a:rPr>
              <a:t>rf_model.fit</a:t>
            </a:r>
            <a:r>
              <a:rPr lang="en-US" sz="1300" dirty="0">
                <a:solidFill>
                  <a:srgbClr val="FFFF00"/>
                </a:solidFill>
                <a:effectLst/>
              </a:rPr>
              <a:t>(</a:t>
            </a:r>
            <a:r>
              <a:rPr lang="en-US" sz="1300" dirty="0" err="1">
                <a:solidFill>
                  <a:srgbClr val="FFFF00"/>
                </a:solidFill>
                <a:effectLst/>
              </a:rPr>
              <a:t>X_train_rf</a:t>
            </a:r>
            <a:r>
              <a:rPr lang="en-US" sz="1300" dirty="0">
                <a:solidFill>
                  <a:srgbClr val="FFFF00"/>
                </a:solidFill>
                <a:effectLst/>
              </a:rPr>
              <a:t>, </a:t>
            </a:r>
            <a:r>
              <a:rPr lang="en-US" sz="1300" dirty="0" err="1">
                <a:solidFill>
                  <a:srgbClr val="FFFF00"/>
                </a:solidFill>
                <a:effectLst/>
              </a:rPr>
              <a:t>y_train_rf</a:t>
            </a:r>
            <a:r>
              <a:rPr lang="en-US" sz="1300" dirty="0">
                <a:solidFill>
                  <a:srgbClr val="FFFF00"/>
                </a:solidFill>
                <a:effectLst/>
              </a:rPr>
              <a:t>)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1197405"/>
            <a:ext cx="3395049" cy="335915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042" y="3029505"/>
            <a:ext cx="3687485" cy="152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0269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On-screen Show (16:9)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Classify gestures by reading muscle activity    Iman Fekri and Mohammad Hossein Bayati</vt:lpstr>
      <vt:lpstr>Data collected from the robot arm</vt:lpstr>
      <vt:lpstr>Smart methods are used to check accuracy</vt:lpstr>
      <vt:lpstr>Data preprocessing methods</vt:lpstr>
      <vt:lpstr>recurrent neural network (RNN)</vt:lpstr>
      <vt:lpstr>Display accuracy and loss graph</vt:lpstr>
      <vt:lpstr>Display accuracy and loss graph</vt:lpstr>
      <vt:lpstr>Show the confusion matrix and the final results</vt:lpstr>
      <vt:lpstr>#fit of the classifier to the training data rf_model = RandomForestClassifier(n_estimators=100,random_state=93) rf_model.fit(X_train_rf, y_train_rf) </vt:lpstr>
      <vt:lpstr>model = SVC(kernel = 'rbf',decision_function_shape='ovo') model.fit(X_train, y_train( </vt:lpstr>
      <vt:lpstr>Comparison of four methods at a glance</vt:lpstr>
      <vt:lpstr>PowerPoint Presentation</vt:lpstr>
      <vt:lpstr>PowerPoint Presentation</vt:lpstr>
      <vt:lpstr>Show the confusion matrix and the final results</vt:lpstr>
      <vt:lpstr>nca = NeighborhoodComponentsAnalysis(random_state=42) knn = KNeighborsClassifier(n_neighbors=4) nca_pipe = Pipeline([('nca', nca), ('knn', knn)]) nca_pipe.fit(X_train, y_train) print(nca_pipe.score(X_test, y_test)) 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2024-02-04T04:54:05Z</dcterms:modified>
</cp:coreProperties>
</file>