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42"/>
  </p:notesMasterIdLst>
  <p:sldIdLst>
    <p:sldId id="256" r:id="rId2"/>
    <p:sldId id="257" r:id="rId3"/>
    <p:sldId id="314" r:id="rId4"/>
    <p:sldId id="315" r:id="rId5"/>
    <p:sldId id="316" r:id="rId6"/>
    <p:sldId id="317" r:id="rId7"/>
    <p:sldId id="318" r:id="rId8"/>
    <p:sldId id="319" r:id="rId9"/>
    <p:sldId id="324" r:id="rId10"/>
    <p:sldId id="320" r:id="rId11"/>
    <p:sldId id="323" r:id="rId12"/>
    <p:sldId id="328" r:id="rId13"/>
    <p:sldId id="330" r:id="rId14"/>
    <p:sldId id="329" r:id="rId15"/>
    <p:sldId id="331" r:id="rId16"/>
    <p:sldId id="332" r:id="rId17"/>
    <p:sldId id="333" r:id="rId18"/>
    <p:sldId id="334" r:id="rId19"/>
    <p:sldId id="325" r:id="rId20"/>
    <p:sldId id="335" r:id="rId21"/>
    <p:sldId id="336" r:id="rId22"/>
    <p:sldId id="338" r:id="rId23"/>
    <p:sldId id="337" r:id="rId24"/>
    <p:sldId id="339" r:id="rId25"/>
    <p:sldId id="340" r:id="rId26"/>
    <p:sldId id="341" r:id="rId27"/>
    <p:sldId id="342" r:id="rId28"/>
    <p:sldId id="343" r:id="rId29"/>
    <p:sldId id="344" r:id="rId30"/>
    <p:sldId id="345" r:id="rId31"/>
    <p:sldId id="346" r:id="rId32"/>
    <p:sldId id="349" r:id="rId33"/>
    <p:sldId id="347" r:id="rId34"/>
    <p:sldId id="348" r:id="rId35"/>
    <p:sldId id="350" r:id="rId36"/>
    <p:sldId id="351" r:id="rId37"/>
    <p:sldId id="352" r:id="rId38"/>
    <p:sldId id="353" r:id="rId39"/>
    <p:sldId id="354" r:id="rId40"/>
    <p:sldId id="355" r:id="rId41"/>
  </p:sldIdLst>
  <p:sldSz cx="9144000" cy="5143500" type="screen16x9"/>
  <p:notesSz cx="6858000" cy="9144000"/>
  <p:embeddedFontLst>
    <p:embeddedFont>
      <p:font typeface="Aharoni" panose="02010803020104030203" pitchFamily="2" charset="-79"/>
      <p:bold r:id="rId43"/>
    </p:embeddedFont>
    <p:embeddedFont>
      <p:font typeface="Amatic SC" panose="020B0604020202020204" charset="-79"/>
      <p:regular r:id="rId44"/>
      <p:bold r:id="rId45"/>
    </p:embeddedFont>
    <p:embeddedFont>
      <p:font typeface="Arial Black" panose="020B0A04020102020204" pitchFamily="34" charset="0"/>
      <p:bold r:id="rId46"/>
    </p:embeddedFont>
    <p:embeddedFont>
      <p:font typeface="Roboto Mono" panose="020B060402020202020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F5631B-366D-42DE-B059-62B05F56CFBE}">
  <a:tblStyle styleId="{FEF5631B-366D-42DE-B059-62B05F56CF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1171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3949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931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6759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423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52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14954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552740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991922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99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902534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0535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3003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50891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72871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20326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55987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82374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270684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8572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82725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325507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08488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564079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14449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337046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574853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16174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089775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35359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7372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81152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8502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8125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789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6395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0189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95079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28475" y="488452"/>
            <a:ext cx="5886900" cy="16971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6000" b="1">
                <a:latin typeface="Amatic SC"/>
                <a:ea typeface="Amatic SC"/>
                <a:cs typeface="Amatic SC"/>
                <a:sym typeface="Amatic SC"/>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28475" y="2164081"/>
            <a:ext cx="5886900" cy="40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atin typeface="Roboto Mono"/>
                <a:ea typeface="Roboto Mono"/>
                <a:cs typeface="Roboto Mono"/>
                <a:sym typeface="Roboto Mon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 name="Google Shape;17;p4"/>
          <p:cNvSpPr txBox="1">
            <a:spLocks noGrp="1"/>
          </p:cNvSpPr>
          <p:nvPr>
            <p:ph type="body" idx="1"/>
          </p:nvPr>
        </p:nvSpPr>
        <p:spPr>
          <a:xfrm>
            <a:off x="720000" y="1139700"/>
            <a:ext cx="7704000" cy="34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AutoNum type="arabicPeriod"/>
              <a:defRPr sz="1150"/>
            </a:lvl1pPr>
            <a:lvl2pPr marL="914400" lvl="1" indent="-304800">
              <a:spcBef>
                <a:spcPts val="1600"/>
              </a:spcBef>
              <a:spcAft>
                <a:spcPts val="0"/>
              </a:spcAft>
              <a:buSzPts val="1200"/>
              <a:buAutoNum type="alphaLcPeriod"/>
              <a:defRPr sz="1200"/>
            </a:lvl2pPr>
            <a:lvl3pPr marL="1371600" lvl="2" indent="-304800">
              <a:spcBef>
                <a:spcPts val="1600"/>
              </a:spcBef>
              <a:spcAft>
                <a:spcPts val="0"/>
              </a:spcAft>
              <a:buSzPts val="1200"/>
              <a:buAutoNum type="romanLcPeriod"/>
              <a:defRPr sz="1200"/>
            </a:lvl3pPr>
            <a:lvl4pPr marL="1828800" lvl="3" indent="-304800">
              <a:spcBef>
                <a:spcPts val="1600"/>
              </a:spcBef>
              <a:spcAft>
                <a:spcPts val="0"/>
              </a:spcAft>
              <a:buSzPts val="1200"/>
              <a:buAutoNum type="arabicPeriod"/>
              <a:defRPr sz="1200"/>
            </a:lvl4pPr>
            <a:lvl5pPr marL="2286000" lvl="4" indent="-304800">
              <a:spcBef>
                <a:spcPts val="1600"/>
              </a:spcBef>
              <a:spcAft>
                <a:spcPts val="0"/>
              </a:spcAft>
              <a:buSzPts val="1200"/>
              <a:buAutoNum type="alphaLcPeriod"/>
              <a:defRPr sz="1200"/>
            </a:lvl5pPr>
            <a:lvl6pPr marL="2743200" lvl="5" indent="-304800">
              <a:spcBef>
                <a:spcPts val="1600"/>
              </a:spcBef>
              <a:spcAft>
                <a:spcPts val="0"/>
              </a:spcAft>
              <a:buSzPts val="1200"/>
              <a:buAutoNum type="romanLcPeriod"/>
              <a:defRPr sz="1200"/>
            </a:lvl6pPr>
            <a:lvl7pPr marL="3200400" lvl="6" indent="-304800">
              <a:spcBef>
                <a:spcPts val="1600"/>
              </a:spcBef>
              <a:spcAft>
                <a:spcPts val="0"/>
              </a:spcAft>
              <a:buSzPts val="1200"/>
              <a:buAutoNum type="arabicPeriod"/>
              <a:defRPr sz="1200"/>
            </a:lvl7pPr>
            <a:lvl8pPr marL="3657600" lvl="7" indent="-304800">
              <a:spcBef>
                <a:spcPts val="1600"/>
              </a:spcBef>
              <a:spcAft>
                <a:spcPts val="0"/>
              </a:spcAft>
              <a:buSzPts val="1200"/>
              <a:buAutoNum type="alphaLcPeriod"/>
              <a:defRPr sz="1200"/>
            </a:lvl8pPr>
            <a:lvl9pPr marL="4114800" lvl="8" indent="-304800">
              <a:spcBef>
                <a:spcPts val="1600"/>
              </a:spcBef>
              <a:spcAft>
                <a:spcPts val="1600"/>
              </a:spcAft>
              <a:buSzPts val="1200"/>
              <a:buAutoNum type="romanLcPeriod"/>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15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4000"/>
              <a:buFont typeface="Amatic SC"/>
              <a:buNone/>
              <a:defRPr sz="4000" b="1">
                <a:solidFill>
                  <a:schemeClr val="lt2"/>
                </a:solidFill>
                <a:highlight>
                  <a:schemeClr val="dk1"/>
                </a:highlight>
                <a:latin typeface="Amatic SC"/>
                <a:ea typeface="Amatic SC"/>
                <a:cs typeface="Amatic SC"/>
                <a:sym typeface="Amatic SC"/>
              </a:defRPr>
            </a:lvl1pPr>
            <a:lvl2pPr lvl="1">
              <a:spcBef>
                <a:spcPts val="0"/>
              </a:spcBef>
              <a:spcAft>
                <a:spcPts val="0"/>
              </a:spcAft>
              <a:buClr>
                <a:schemeClr val="lt2"/>
              </a:buClr>
              <a:buSzPts val="4000"/>
              <a:buFont typeface="Amatic SC"/>
              <a:buNone/>
              <a:defRPr sz="4000" b="1">
                <a:solidFill>
                  <a:schemeClr val="lt2"/>
                </a:solidFill>
                <a:highlight>
                  <a:schemeClr val="dk1"/>
                </a:highlight>
                <a:latin typeface="Amatic SC"/>
                <a:ea typeface="Amatic SC"/>
                <a:cs typeface="Amatic SC"/>
                <a:sym typeface="Amatic SC"/>
              </a:defRPr>
            </a:lvl2pPr>
            <a:lvl3pPr lvl="2">
              <a:spcBef>
                <a:spcPts val="0"/>
              </a:spcBef>
              <a:spcAft>
                <a:spcPts val="0"/>
              </a:spcAft>
              <a:buClr>
                <a:schemeClr val="lt2"/>
              </a:buClr>
              <a:buSzPts val="4000"/>
              <a:buFont typeface="Amatic SC"/>
              <a:buNone/>
              <a:defRPr sz="4000" b="1">
                <a:solidFill>
                  <a:schemeClr val="lt2"/>
                </a:solidFill>
                <a:highlight>
                  <a:schemeClr val="dk1"/>
                </a:highlight>
                <a:latin typeface="Amatic SC"/>
                <a:ea typeface="Amatic SC"/>
                <a:cs typeface="Amatic SC"/>
                <a:sym typeface="Amatic SC"/>
              </a:defRPr>
            </a:lvl3pPr>
            <a:lvl4pPr lvl="3">
              <a:spcBef>
                <a:spcPts val="0"/>
              </a:spcBef>
              <a:spcAft>
                <a:spcPts val="0"/>
              </a:spcAft>
              <a:buClr>
                <a:schemeClr val="lt2"/>
              </a:buClr>
              <a:buSzPts val="4000"/>
              <a:buFont typeface="Amatic SC"/>
              <a:buNone/>
              <a:defRPr sz="4000" b="1">
                <a:solidFill>
                  <a:schemeClr val="lt2"/>
                </a:solidFill>
                <a:highlight>
                  <a:schemeClr val="dk1"/>
                </a:highlight>
                <a:latin typeface="Amatic SC"/>
                <a:ea typeface="Amatic SC"/>
                <a:cs typeface="Amatic SC"/>
                <a:sym typeface="Amatic SC"/>
              </a:defRPr>
            </a:lvl4pPr>
            <a:lvl5pPr lvl="4">
              <a:spcBef>
                <a:spcPts val="0"/>
              </a:spcBef>
              <a:spcAft>
                <a:spcPts val="0"/>
              </a:spcAft>
              <a:buClr>
                <a:schemeClr val="lt2"/>
              </a:buClr>
              <a:buSzPts val="4000"/>
              <a:buFont typeface="Amatic SC"/>
              <a:buNone/>
              <a:defRPr sz="4000" b="1">
                <a:solidFill>
                  <a:schemeClr val="lt2"/>
                </a:solidFill>
                <a:highlight>
                  <a:schemeClr val="dk1"/>
                </a:highlight>
                <a:latin typeface="Amatic SC"/>
                <a:ea typeface="Amatic SC"/>
                <a:cs typeface="Amatic SC"/>
                <a:sym typeface="Amatic SC"/>
              </a:defRPr>
            </a:lvl5pPr>
            <a:lvl6pPr lvl="5">
              <a:spcBef>
                <a:spcPts val="0"/>
              </a:spcBef>
              <a:spcAft>
                <a:spcPts val="0"/>
              </a:spcAft>
              <a:buClr>
                <a:schemeClr val="lt2"/>
              </a:buClr>
              <a:buSzPts val="4000"/>
              <a:buFont typeface="Amatic SC"/>
              <a:buNone/>
              <a:defRPr sz="4000" b="1">
                <a:solidFill>
                  <a:schemeClr val="lt2"/>
                </a:solidFill>
                <a:highlight>
                  <a:schemeClr val="dk1"/>
                </a:highlight>
                <a:latin typeface="Amatic SC"/>
                <a:ea typeface="Amatic SC"/>
                <a:cs typeface="Amatic SC"/>
                <a:sym typeface="Amatic SC"/>
              </a:defRPr>
            </a:lvl6pPr>
            <a:lvl7pPr lvl="6">
              <a:spcBef>
                <a:spcPts val="0"/>
              </a:spcBef>
              <a:spcAft>
                <a:spcPts val="0"/>
              </a:spcAft>
              <a:buClr>
                <a:schemeClr val="lt2"/>
              </a:buClr>
              <a:buSzPts val="4000"/>
              <a:buFont typeface="Amatic SC"/>
              <a:buNone/>
              <a:defRPr sz="4000" b="1">
                <a:solidFill>
                  <a:schemeClr val="lt2"/>
                </a:solidFill>
                <a:highlight>
                  <a:schemeClr val="dk1"/>
                </a:highlight>
                <a:latin typeface="Amatic SC"/>
                <a:ea typeface="Amatic SC"/>
                <a:cs typeface="Amatic SC"/>
                <a:sym typeface="Amatic SC"/>
              </a:defRPr>
            </a:lvl7pPr>
            <a:lvl8pPr lvl="7">
              <a:spcBef>
                <a:spcPts val="0"/>
              </a:spcBef>
              <a:spcAft>
                <a:spcPts val="0"/>
              </a:spcAft>
              <a:buClr>
                <a:schemeClr val="lt2"/>
              </a:buClr>
              <a:buSzPts val="4000"/>
              <a:buFont typeface="Amatic SC"/>
              <a:buNone/>
              <a:defRPr sz="4000" b="1">
                <a:solidFill>
                  <a:schemeClr val="lt2"/>
                </a:solidFill>
                <a:highlight>
                  <a:schemeClr val="dk1"/>
                </a:highlight>
                <a:latin typeface="Amatic SC"/>
                <a:ea typeface="Amatic SC"/>
                <a:cs typeface="Amatic SC"/>
                <a:sym typeface="Amatic SC"/>
              </a:defRPr>
            </a:lvl8pPr>
            <a:lvl9pPr lvl="8">
              <a:spcBef>
                <a:spcPts val="0"/>
              </a:spcBef>
              <a:spcAft>
                <a:spcPts val="0"/>
              </a:spcAft>
              <a:buClr>
                <a:schemeClr val="lt2"/>
              </a:buClr>
              <a:buSzPts val="4000"/>
              <a:buFont typeface="Amatic SC"/>
              <a:buNone/>
              <a:defRPr sz="4000" b="1">
                <a:solidFill>
                  <a:schemeClr val="lt2"/>
                </a:solidFill>
                <a:highlight>
                  <a:schemeClr val="dk1"/>
                </a:highlight>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1pPr>
            <a:lvl2pPr marL="914400" lvl="1" indent="-317500">
              <a:lnSpc>
                <a:spcPct val="100000"/>
              </a:lnSpc>
              <a:spcBef>
                <a:spcPts val="1600"/>
              </a:spcBef>
              <a:spcAft>
                <a:spcPts val="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2pPr>
            <a:lvl3pPr marL="1371600" lvl="2" indent="-317500">
              <a:lnSpc>
                <a:spcPct val="100000"/>
              </a:lnSpc>
              <a:spcBef>
                <a:spcPts val="1600"/>
              </a:spcBef>
              <a:spcAft>
                <a:spcPts val="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3pPr>
            <a:lvl4pPr marL="1828800" lvl="3" indent="-317500">
              <a:lnSpc>
                <a:spcPct val="100000"/>
              </a:lnSpc>
              <a:spcBef>
                <a:spcPts val="1600"/>
              </a:spcBef>
              <a:spcAft>
                <a:spcPts val="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4pPr>
            <a:lvl5pPr marL="2286000" lvl="4" indent="-317500">
              <a:lnSpc>
                <a:spcPct val="100000"/>
              </a:lnSpc>
              <a:spcBef>
                <a:spcPts val="1600"/>
              </a:spcBef>
              <a:spcAft>
                <a:spcPts val="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5pPr>
            <a:lvl6pPr marL="2743200" lvl="5" indent="-317500">
              <a:lnSpc>
                <a:spcPct val="100000"/>
              </a:lnSpc>
              <a:spcBef>
                <a:spcPts val="1600"/>
              </a:spcBef>
              <a:spcAft>
                <a:spcPts val="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6pPr>
            <a:lvl7pPr marL="3200400" lvl="6" indent="-317500">
              <a:lnSpc>
                <a:spcPct val="100000"/>
              </a:lnSpc>
              <a:spcBef>
                <a:spcPts val="1600"/>
              </a:spcBef>
              <a:spcAft>
                <a:spcPts val="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7pPr>
            <a:lvl8pPr marL="3657600" lvl="7" indent="-317500">
              <a:lnSpc>
                <a:spcPct val="100000"/>
              </a:lnSpc>
              <a:spcBef>
                <a:spcPts val="1600"/>
              </a:spcBef>
              <a:spcAft>
                <a:spcPts val="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8pPr>
            <a:lvl9pPr marL="4114800" lvl="8" indent="-317500">
              <a:lnSpc>
                <a:spcPct val="100000"/>
              </a:lnSpc>
              <a:spcBef>
                <a:spcPts val="1600"/>
              </a:spcBef>
              <a:spcAft>
                <a:spcPts val="160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s://cbeci.org/" TargetMode="External"/><Relationship Id="rId3" Type="http://schemas.openxmlformats.org/officeDocument/2006/relationships/hyperlink" Target="https://www.nyse.com/market-data/historical" TargetMode="External"/><Relationship Id="rId7" Type="http://schemas.openxmlformats.org/officeDocument/2006/relationships/hyperlink" Target="https://www.blockchain.com/charts/market-cap"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hyperlink" Target="https://opendata.stackexchange.com/questions/11955/total-cryptocurrency-market-cap-over-time" TargetMode="External"/><Relationship Id="rId5" Type="http://schemas.openxmlformats.org/officeDocument/2006/relationships/hyperlink" Target="https://finance.yahoo.com/quote/%5EGSPC/history?period1=1221404400&amp;period2=1230649200&amp;interval=1d&amp;filter=history&amp;frequency=1d" TargetMode="External"/><Relationship Id="rId10" Type="http://schemas.openxmlformats.org/officeDocument/2006/relationships/image" Target="../media/image2.png"/><Relationship Id="rId4" Type="http://schemas.openxmlformats.org/officeDocument/2006/relationships/hyperlink" Target="https://www.nasdaq.com/market-activity/quotes/historical" TargetMode="External"/><Relationship Id="rId9" Type="http://schemas.openxmlformats.org/officeDocument/2006/relationships/hyperlink" Target="https://allstarcharts.com/u-s-stock-market-bottomed-2008-march-2009/"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techflare.blog/how-to-calculate-historical-volatility-and-sharpe-ratio-in-python/" TargetMode="External"/><Relationship Id="rId7"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hyperlink" Target="https://economictimes.indiatimes.com/markets/stocks/news/5-reasons-why-bitcoin-cryptocurrency-prices-are-on-the-rise/articleshow/80764149.cms?from=mdr" TargetMode="External"/><Relationship Id="rId5" Type="http://schemas.openxmlformats.org/officeDocument/2006/relationships/hyperlink" Target="https://quantivity.wordpress.com/2011/02/21/why-log-returns/" TargetMode="External"/><Relationship Id="rId4" Type="http://schemas.openxmlformats.org/officeDocument/2006/relationships/hyperlink" Target="https://www.investopedia.com/articles/technical/02/010702.as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www.cryptodatadownload.com/data/gemini/" TargetMode="External"/><Relationship Id="rId7" Type="http://schemas.openxmlformats.org/officeDocument/2006/relationships/hyperlink" Target="https://ca.finance.yahoo.com/quote/GLD?p=GLD&amp;.tsrc=fin-srch"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finance.yahoo.com/cryptocurrencies/" TargetMode="External"/><Relationship Id="rId5" Type="http://schemas.openxmlformats.org/officeDocument/2006/relationships/hyperlink" Target="https://www.relbanks.com/worlds-top-banks/market-cap-2017" TargetMode="External"/><Relationship Id="rId4" Type="http://schemas.openxmlformats.org/officeDocument/2006/relationships/hyperlink" Target="https://finance.yahoo.com/quote/DOGE-USD/history/?guccounter=1&amp;guce_referrer=aHR0cHM6Ly93d3cuZ29vZ2xlLmNvbS8&amp;guce_referrer_sig=AQAAAAO3SqW9qKC_GsAp1sHyCu9ZeCBV717muWK5Fa3nnlS5C02NTyiXFt0e0U_RPVzOUznllLjN5USx3JOG40MgwWwWxNEleT_Td6vzWT_4aSak7GidmrfslbC9l4C7GBXFSGYqm7eStQulF7XNSuZNiLFX08kDO8SltYeDFskj-gUC"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4"/>
        <p:cNvGrpSpPr/>
        <p:nvPr/>
      </p:nvGrpSpPr>
      <p:grpSpPr>
        <a:xfrm>
          <a:off x="0" y="0"/>
          <a:ext cx="0" cy="0"/>
          <a:chOff x="0" y="0"/>
          <a:chExt cx="0" cy="0"/>
        </a:xfrm>
      </p:grpSpPr>
      <p:sp>
        <p:nvSpPr>
          <p:cNvPr id="165" name="Google Shape;165;p30"/>
          <p:cNvSpPr txBox="1">
            <a:spLocks noGrp="1"/>
          </p:cNvSpPr>
          <p:nvPr>
            <p:ph type="ctrTitle"/>
          </p:nvPr>
        </p:nvSpPr>
        <p:spPr>
          <a:xfrm>
            <a:off x="1554047" y="1613555"/>
            <a:ext cx="5886900" cy="1354127"/>
          </a:xfrm>
          <a:prstGeom prst="rect">
            <a:avLst/>
          </a:prstGeom>
        </p:spPr>
        <p:txBody>
          <a:bodyPr spcFirstLastPara="1" wrap="square" lIns="91425" tIns="91425" rIns="91425" bIns="91425" anchor="ctr" anchorCtr="0">
            <a:noAutofit/>
          </a:bodyPr>
          <a:lstStyle/>
          <a:p>
            <a:pPr lvl="0"/>
            <a:r>
              <a:rPr lang="en-US" sz="3200" dirty="0">
                <a:highlight>
                  <a:schemeClr val="dk1"/>
                </a:highlight>
              </a:rPr>
              <a:t>Dab 103</a:t>
            </a:r>
            <a:br>
              <a:rPr lang="en-US" sz="3200" dirty="0">
                <a:highlight>
                  <a:schemeClr val="dk1"/>
                </a:highlight>
              </a:rPr>
            </a:br>
            <a:br>
              <a:rPr lang="en-US" sz="3200" dirty="0">
                <a:highlight>
                  <a:schemeClr val="dk1"/>
                </a:highlight>
              </a:rPr>
            </a:br>
            <a:r>
              <a:rPr lang="en-US" sz="3200" dirty="0">
                <a:highlight>
                  <a:schemeClr val="dk1"/>
                </a:highlight>
              </a:rPr>
              <a:t>Cryptocurrencies: An Infographic</a:t>
            </a:r>
            <a:endParaRPr sz="3200" dirty="0">
              <a:highlight>
                <a:schemeClr val="dk1"/>
              </a:highlight>
            </a:endParaRPr>
          </a:p>
        </p:txBody>
      </p:sp>
      <p:pic>
        <p:nvPicPr>
          <p:cNvPr id="56" name="Picture 55">
            <a:extLst>
              <a:ext uri="{FF2B5EF4-FFF2-40B4-BE49-F238E27FC236}">
                <a16:creationId xmlns:a16="http://schemas.microsoft.com/office/drawing/2014/main" id="{F6B7DDAC-8104-4CF9-9319-574C155C02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
        <p:nvSpPr>
          <p:cNvPr id="59" name="TextBox 58">
            <a:extLst>
              <a:ext uri="{FF2B5EF4-FFF2-40B4-BE49-F238E27FC236}">
                <a16:creationId xmlns:a16="http://schemas.microsoft.com/office/drawing/2014/main" id="{3011FF09-0C45-4AB9-97F1-223D4891B4B2}"/>
              </a:ext>
            </a:extLst>
          </p:cNvPr>
          <p:cNvSpPr txBox="1"/>
          <p:nvPr/>
        </p:nvSpPr>
        <p:spPr>
          <a:xfrm>
            <a:off x="136809" y="3414361"/>
            <a:ext cx="4240696" cy="1692771"/>
          </a:xfrm>
          <a:prstGeom prst="rect">
            <a:avLst/>
          </a:prstGeom>
          <a:noFill/>
        </p:spPr>
        <p:txBody>
          <a:bodyPr wrap="square" rtlCol="0">
            <a:spAutoFit/>
          </a:bodyPr>
          <a:lstStyle/>
          <a:p>
            <a:r>
              <a:rPr lang="en-US" dirty="0">
                <a:solidFill>
                  <a:schemeClr val="tx2"/>
                </a:solidFill>
                <a:latin typeface="Aharoni" panose="02010803020104030203" pitchFamily="2" charset="-79"/>
                <a:cs typeface="Aharoni" panose="02010803020104030203" pitchFamily="2" charset="-79"/>
              </a:rPr>
              <a:t>Group: </a:t>
            </a:r>
            <a:r>
              <a:rPr lang="en-US" sz="2000" dirty="0">
                <a:solidFill>
                  <a:schemeClr val="tx2"/>
                </a:solidFill>
                <a:latin typeface="Aharoni" panose="02010803020104030203" pitchFamily="2" charset="-79"/>
                <a:cs typeface="Aharoni" panose="02010803020104030203" pitchFamily="2" charset="-79"/>
              </a:rPr>
              <a:t>002</a:t>
            </a:r>
          </a:p>
          <a:p>
            <a:r>
              <a:rPr lang="en-US" dirty="0">
                <a:solidFill>
                  <a:schemeClr val="tx2"/>
                </a:solidFill>
                <a:latin typeface="Aharoni" panose="02010803020104030203" pitchFamily="2" charset="-79"/>
                <a:cs typeface="Aharoni" panose="02010803020104030203" pitchFamily="2" charset="-79"/>
              </a:rPr>
              <a:t>SUBMITTED BY:</a:t>
            </a:r>
          </a:p>
          <a:p>
            <a:r>
              <a:rPr lang="en-US" dirty="0">
                <a:solidFill>
                  <a:schemeClr val="tx2"/>
                </a:solidFill>
                <a:latin typeface="Aharoni" panose="02010803020104030203" pitchFamily="2" charset="-79"/>
                <a:cs typeface="Aharoni" panose="02010803020104030203" pitchFamily="2" charset="-79"/>
              </a:rPr>
              <a:t>AASHUTOSH SEHGAL</a:t>
            </a:r>
          </a:p>
          <a:p>
            <a:r>
              <a:rPr lang="en-US" dirty="0">
                <a:solidFill>
                  <a:schemeClr val="tx2"/>
                </a:solidFill>
                <a:latin typeface="Aharoni" panose="02010803020104030203" pitchFamily="2" charset="-79"/>
                <a:cs typeface="Aharoni" panose="02010803020104030203" pitchFamily="2" charset="-79"/>
              </a:rPr>
              <a:t>IMAN FATIMA</a:t>
            </a:r>
          </a:p>
          <a:p>
            <a:r>
              <a:rPr lang="en-US" dirty="0">
                <a:solidFill>
                  <a:schemeClr val="tx2"/>
                </a:solidFill>
                <a:latin typeface="Aharoni" panose="02010803020104030203" pitchFamily="2" charset="-79"/>
                <a:cs typeface="Aharoni" panose="02010803020104030203" pitchFamily="2" charset="-79"/>
              </a:rPr>
              <a:t>JASMINE</a:t>
            </a:r>
            <a:br>
              <a:rPr lang="en-US" dirty="0">
                <a:solidFill>
                  <a:schemeClr val="tx2"/>
                </a:solidFill>
                <a:latin typeface="Aharoni" panose="02010803020104030203" pitchFamily="2" charset="-79"/>
                <a:cs typeface="Aharoni" panose="02010803020104030203" pitchFamily="2" charset="-79"/>
              </a:rPr>
            </a:br>
            <a:r>
              <a:rPr lang="en-US" dirty="0">
                <a:solidFill>
                  <a:schemeClr val="tx2"/>
                </a:solidFill>
                <a:latin typeface="Aharoni" panose="02010803020104030203" pitchFamily="2" charset="-79"/>
                <a:cs typeface="Aharoni" panose="02010803020104030203" pitchFamily="2" charset="-79"/>
              </a:rPr>
              <a:t>RUBALDEEP KAUR</a:t>
            </a:r>
            <a:br>
              <a:rPr lang="en-US" dirty="0">
                <a:solidFill>
                  <a:schemeClr val="tx2"/>
                </a:solidFill>
                <a:latin typeface="Aharoni" panose="02010803020104030203" pitchFamily="2" charset="-79"/>
                <a:cs typeface="Aharoni" panose="02010803020104030203" pitchFamily="2" charset="-79"/>
              </a:rPr>
            </a:br>
            <a:r>
              <a:rPr lang="en-US" dirty="0">
                <a:solidFill>
                  <a:schemeClr val="tx2"/>
                </a:solidFill>
                <a:latin typeface="Aharoni" panose="02010803020104030203" pitchFamily="2" charset="-79"/>
                <a:cs typeface="Aharoni" panose="02010803020104030203" pitchFamily="2" charset="-79"/>
              </a:rPr>
              <a:t>UMAIR NABEEL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680272" y="501017"/>
            <a:ext cx="7704000" cy="572700"/>
          </a:xfrm>
          <a:prstGeom prst="rect">
            <a:avLst/>
          </a:prstGeom>
        </p:spPr>
        <p:txBody>
          <a:bodyPr spcFirstLastPara="1" wrap="square" lIns="91425" tIns="91425" rIns="91425" bIns="91425" anchor="t" anchorCtr="0">
            <a:noAutofit/>
          </a:bodyPr>
          <a:lstStyle/>
          <a:p>
            <a:r>
              <a:rPr lang="en-IN" dirty="0"/>
              <a:t>Exploratory Data Analysis</a:t>
            </a:r>
            <a:br>
              <a:rPr lang="en-IN" dirty="0"/>
            </a:br>
            <a:br>
              <a:rPr lang="en-US" dirty="0"/>
            </a:br>
            <a:endParaRPr dirty="0"/>
          </a:p>
        </p:txBody>
      </p:sp>
      <p:sp>
        <p:nvSpPr>
          <p:cNvPr id="221" name="Google Shape;221;p31"/>
          <p:cNvSpPr txBox="1">
            <a:spLocks noGrp="1"/>
          </p:cNvSpPr>
          <p:nvPr>
            <p:ph type="body" idx="1"/>
          </p:nvPr>
        </p:nvSpPr>
        <p:spPr>
          <a:xfrm>
            <a:off x="680272" y="1497262"/>
            <a:ext cx="7020502" cy="3145221"/>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We have used 4 datasets in our project, from which 3 are related to cryptocurrencies, namely Bitcoin, Ethereum and Dogecoin from year 2017 to 2021.</a:t>
            </a:r>
          </a:p>
          <a:p>
            <a:pPr marL="0" lvl="0" indent="0">
              <a:buNone/>
            </a:pPr>
            <a:endParaRPr lang="en-US" sz="1600" dirty="0">
              <a:latin typeface="Arial" panose="020B0604020202020204" pitchFamily="34" charset="0"/>
              <a:cs typeface="Arial" panose="020B0604020202020204" pitchFamily="34" charset="0"/>
            </a:endParaRPr>
          </a:p>
          <a:p>
            <a:pPr marL="0" lvl="0" indent="0">
              <a:buNone/>
            </a:pPr>
            <a:r>
              <a:rPr lang="en-US" sz="1600" dirty="0">
                <a:latin typeface="Arial" panose="020B0604020202020204" pitchFamily="34" charset="0"/>
                <a:cs typeface="Arial" panose="020B0604020202020204" pitchFamily="34" charset="0"/>
              </a:rPr>
              <a:t>Vol. column of </a:t>
            </a:r>
            <a:r>
              <a:rPr lang="en-US" sz="1600" dirty="0" err="1">
                <a:latin typeface="Arial" panose="020B0604020202020204" pitchFamily="34" charset="0"/>
                <a:cs typeface="Arial" panose="020B0604020202020204" pitchFamily="34" charset="0"/>
              </a:rPr>
              <a:t>btc</a:t>
            </a:r>
            <a:r>
              <a:rPr lang="en-US" sz="1600" dirty="0">
                <a:latin typeface="Arial" panose="020B0604020202020204" pitchFamily="34" charset="0"/>
                <a:cs typeface="Arial" panose="020B0604020202020204" pitchFamily="34" charset="0"/>
              </a:rPr>
              <a:t>, eth and doge have “K”, “M”, “B” which makes the values invalid for analysis, Market Cap column in banks data is in Billions and needs correction which we will do in later stage. Date of information column is irrelevant and region should be converted to category data type to reduce space.</a:t>
            </a: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3638825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1" name="Google Shape;221;p31"/>
          <p:cNvSpPr txBox="1">
            <a:spLocks noGrp="1"/>
          </p:cNvSpPr>
          <p:nvPr>
            <p:ph type="body" idx="1"/>
          </p:nvPr>
        </p:nvSpPr>
        <p:spPr>
          <a:xfrm>
            <a:off x="794427" y="918315"/>
            <a:ext cx="7020502" cy="1073929"/>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The pie chart explains the obvious fact that bitcoin being the oldest has the maximum share in market capital of 79.6%, whereas Ethereum has 19.1% and the most recent dogecoin has 1.3% which is still quite significant despite been in market for shorter span of time.</a:t>
            </a: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pic>
        <p:nvPicPr>
          <p:cNvPr id="3" name="Picture 2">
            <a:extLst>
              <a:ext uri="{FF2B5EF4-FFF2-40B4-BE49-F238E27FC236}">
                <a16:creationId xmlns:a16="http://schemas.microsoft.com/office/drawing/2014/main" id="{172D3F60-4318-40B5-93F9-F9F76C8BBB18}"/>
              </a:ext>
            </a:extLst>
          </p:cNvPr>
          <p:cNvPicPr>
            <a:picLocks noChangeAspect="1"/>
          </p:cNvPicPr>
          <p:nvPr/>
        </p:nvPicPr>
        <p:blipFill>
          <a:blip r:embed="rId4"/>
          <a:stretch>
            <a:fillRect/>
          </a:stretch>
        </p:blipFill>
        <p:spPr>
          <a:xfrm>
            <a:off x="2753833" y="2434854"/>
            <a:ext cx="2877281" cy="2476846"/>
          </a:xfrm>
          <a:prstGeom prst="rect">
            <a:avLst/>
          </a:prstGeom>
        </p:spPr>
      </p:pic>
      <p:sp>
        <p:nvSpPr>
          <p:cNvPr id="7" name="Google Shape;220;p31">
            <a:extLst>
              <a:ext uri="{FF2B5EF4-FFF2-40B4-BE49-F238E27FC236}">
                <a16:creationId xmlns:a16="http://schemas.microsoft.com/office/drawing/2014/main" id="{8A43CB56-C5F2-4431-AF02-13AF64F874E8}"/>
              </a:ext>
            </a:extLst>
          </p:cNvPr>
          <p:cNvSpPr txBox="1">
            <a:spLocks noGrp="1"/>
          </p:cNvSpPr>
          <p:nvPr>
            <p:ph type="title"/>
          </p:nvPr>
        </p:nvSpPr>
        <p:spPr>
          <a:xfrm>
            <a:off x="680272" y="126118"/>
            <a:ext cx="7704000" cy="487811"/>
          </a:xfrm>
          <a:prstGeom prst="rect">
            <a:avLst/>
          </a:prstGeom>
        </p:spPr>
        <p:txBody>
          <a:bodyPr spcFirstLastPara="1" wrap="square" lIns="91425" tIns="91425" rIns="91425" bIns="91425" anchor="t" anchorCtr="0">
            <a:noAutofit/>
          </a:bodyPr>
          <a:lstStyle/>
          <a:p>
            <a:r>
              <a:rPr lang="en-IN" dirty="0"/>
              <a:t>Market Share</a:t>
            </a:r>
            <a:br>
              <a:rPr lang="en-IN" dirty="0"/>
            </a:br>
            <a:br>
              <a:rPr lang="en-US" dirty="0"/>
            </a:br>
            <a:endParaRPr dirty="0"/>
          </a:p>
        </p:txBody>
      </p:sp>
    </p:spTree>
    <p:extLst>
      <p:ext uri="{BB962C8B-B14F-4D97-AF65-F5344CB8AC3E}">
        <p14:creationId xmlns:p14="http://schemas.microsoft.com/office/powerpoint/2010/main" val="4055422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680272" y="2675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Histogram with median for Bitcoin</a:t>
            </a:r>
            <a:endParaRPr dirty="0"/>
          </a:p>
        </p:txBody>
      </p:sp>
      <p:sp>
        <p:nvSpPr>
          <p:cNvPr id="221" name="Google Shape;221;p31"/>
          <p:cNvSpPr txBox="1">
            <a:spLocks noGrp="1"/>
          </p:cNvSpPr>
          <p:nvPr>
            <p:ph type="body" idx="1"/>
          </p:nvPr>
        </p:nvSpPr>
        <p:spPr>
          <a:xfrm>
            <a:off x="720000" y="990104"/>
            <a:ext cx="7020502" cy="1072612"/>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The closing price was noticed to be below 20000 for many days, the plot is right skewed as we can see a tail at the right side of the plot. The dashed line shows the median representing half of the time closing prices were under $8300.</a:t>
            </a: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pic>
        <p:nvPicPr>
          <p:cNvPr id="8" name="Picture 7">
            <a:extLst>
              <a:ext uri="{FF2B5EF4-FFF2-40B4-BE49-F238E27FC236}">
                <a16:creationId xmlns:a16="http://schemas.microsoft.com/office/drawing/2014/main" id="{3D525037-0B66-478C-94CF-8D5B8D52C535}"/>
              </a:ext>
            </a:extLst>
          </p:cNvPr>
          <p:cNvPicPr>
            <a:picLocks noChangeAspect="1"/>
          </p:cNvPicPr>
          <p:nvPr/>
        </p:nvPicPr>
        <p:blipFill>
          <a:blip r:embed="rId4"/>
          <a:stretch>
            <a:fillRect/>
          </a:stretch>
        </p:blipFill>
        <p:spPr>
          <a:xfrm>
            <a:off x="720000" y="2147777"/>
            <a:ext cx="6524135" cy="2864783"/>
          </a:xfrm>
          <a:prstGeom prst="rect">
            <a:avLst/>
          </a:prstGeom>
        </p:spPr>
      </p:pic>
    </p:spTree>
    <p:extLst>
      <p:ext uri="{BB962C8B-B14F-4D97-AF65-F5344CB8AC3E}">
        <p14:creationId xmlns:p14="http://schemas.microsoft.com/office/powerpoint/2010/main" val="1898894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20000" y="26961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Boxplot for </a:t>
            </a:r>
            <a:r>
              <a:rPr lang="en-US" dirty="0" err="1"/>
              <a:t>btc</a:t>
            </a:r>
            <a:endParaRPr dirty="0"/>
          </a:p>
        </p:txBody>
      </p:sp>
      <p:sp>
        <p:nvSpPr>
          <p:cNvPr id="221" name="Google Shape;221;p31"/>
          <p:cNvSpPr txBox="1">
            <a:spLocks noGrp="1"/>
          </p:cNvSpPr>
          <p:nvPr>
            <p:ph type="body" idx="1"/>
          </p:nvPr>
        </p:nvSpPr>
        <p:spPr>
          <a:xfrm>
            <a:off x="720000" y="1117570"/>
            <a:ext cx="7020502" cy="892577"/>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On the box plot below, we see that bitcoin closing price was most of the time between 7000 and 11000 in the last 3 years. All values over 18000 are outliers (using IQR). Outliers are specific to this data sample.</a:t>
            </a:r>
            <a:endParaRPr sz="16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pic>
        <p:nvPicPr>
          <p:cNvPr id="3" name="Picture 2">
            <a:extLst>
              <a:ext uri="{FF2B5EF4-FFF2-40B4-BE49-F238E27FC236}">
                <a16:creationId xmlns:a16="http://schemas.microsoft.com/office/drawing/2014/main" id="{F0ECB6F2-0B2D-4FED-AE30-AD34FD85D105}"/>
              </a:ext>
            </a:extLst>
          </p:cNvPr>
          <p:cNvPicPr>
            <a:picLocks noChangeAspect="1"/>
          </p:cNvPicPr>
          <p:nvPr/>
        </p:nvPicPr>
        <p:blipFill>
          <a:blip r:embed="rId4"/>
          <a:stretch>
            <a:fillRect/>
          </a:stretch>
        </p:blipFill>
        <p:spPr>
          <a:xfrm>
            <a:off x="720000" y="2285400"/>
            <a:ext cx="6744056" cy="2774768"/>
          </a:xfrm>
          <a:prstGeom prst="rect">
            <a:avLst/>
          </a:prstGeom>
        </p:spPr>
      </p:pic>
    </p:spTree>
    <p:extLst>
      <p:ext uri="{BB962C8B-B14F-4D97-AF65-F5344CB8AC3E}">
        <p14:creationId xmlns:p14="http://schemas.microsoft.com/office/powerpoint/2010/main" val="3743357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680272" y="34550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Histogram with median for eth </a:t>
            </a:r>
            <a:endParaRPr dirty="0"/>
          </a:p>
        </p:txBody>
      </p:sp>
      <p:sp>
        <p:nvSpPr>
          <p:cNvPr id="221" name="Google Shape;221;p31"/>
          <p:cNvSpPr txBox="1">
            <a:spLocks noGrp="1"/>
          </p:cNvSpPr>
          <p:nvPr>
            <p:ph type="body" idx="1"/>
          </p:nvPr>
        </p:nvSpPr>
        <p:spPr>
          <a:xfrm>
            <a:off x="720000" y="1118299"/>
            <a:ext cx="7020502" cy="925075"/>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The closing price was noticed to be below 1000 for most days, the plot is right skewed as we can see a tail at the right side of the plot. The dashed line shows the median representing half of the closing prices were under 278.4.</a:t>
            </a: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pic>
        <p:nvPicPr>
          <p:cNvPr id="6" name="Picture 5">
            <a:extLst>
              <a:ext uri="{FF2B5EF4-FFF2-40B4-BE49-F238E27FC236}">
                <a16:creationId xmlns:a16="http://schemas.microsoft.com/office/drawing/2014/main" id="{74A2F500-A10B-4030-BB8D-9497CD0054CD}"/>
              </a:ext>
            </a:extLst>
          </p:cNvPr>
          <p:cNvPicPr>
            <a:picLocks noChangeAspect="1"/>
          </p:cNvPicPr>
          <p:nvPr/>
        </p:nvPicPr>
        <p:blipFill>
          <a:blip r:embed="rId4"/>
          <a:stretch>
            <a:fillRect/>
          </a:stretch>
        </p:blipFill>
        <p:spPr>
          <a:xfrm>
            <a:off x="720000" y="2243470"/>
            <a:ext cx="6669628" cy="2679403"/>
          </a:xfrm>
          <a:prstGeom prst="rect">
            <a:avLst/>
          </a:prstGeom>
        </p:spPr>
      </p:pic>
    </p:spTree>
    <p:extLst>
      <p:ext uri="{BB962C8B-B14F-4D97-AF65-F5344CB8AC3E}">
        <p14:creationId xmlns:p14="http://schemas.microsoft.com/office/powerpoint/2010/main" val="1644466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680272" y="31214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Boxplot for eth</a:t>
            </a:r>
            <a:endParaRPr dirty="0"/>
          </a:p>
        </p:txBody>
      </p:sp>
      <p:sp>
        <p:nvSpPr>
          <p:cNvPr id="221" name="Google Shape;221;p31"/>
          <p:cNvSpPr txBox="1">
            <a:spLocks noGrp="1"/>
          </p:cNvSpPr>
          <p:nvPr>
            <p:ph type="body" idx="1"/>
          </p:nvPr>
        </p:nvSpPr>
        <p:spPr>
          <a:xfrm>
            <a:off x="720000" y="1043142"/>
            <a:ext cx="7020502" cy="606227"/>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The below box plot depicts that the closing price  was mostly in between 300 and 500 in the last 3 years. All values that lies above 900 are outliers as per the box plot.</a:t>
            </a: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pic>
        <p:nvPicPr>
          <p:cNvPr id="6" name="Picture 5">
            <a:extLst>
              <a:ext uri="{FF2B5EF4-FFF2-40B4-BE49-F238E27FC236}">
                <a16:creationId xmlns:a16="http://schemas.microsoft.com/office/drawing/2014/main" id="{2AC6AD54-CB2A-4D95-8E5F-1507B14C05D6}"/>
              </a:ext>
            </a:extLst>
          </p:cNvPr>
          <p:cNvPicPr>
            <a:picLocks noChangeAspect="1"/>
          </p:cNvPicPr>
          <p:nvPr/>
        </p:nvPicPr>
        <p:blipFill>
          <a:blip r:embed="rId4"/>
          <a:stretch>
            <a:fillRect/>
          </a:stretch>
        </p:blipFill>
        <p:spPr>
          <a:xfrm>
            <a:off x="720000" y="1999050"/>
            <a:ext cx="6818484" cy="3010837"/>
          </a:xfrm>
          <a:prstGeom prst="rect">
            <a:avLst/>
          </a:prstGeom>
        </p:spPr>
      </p:pic>
    </p:spTree>
    <p:extLst>
      <p:ext uri="{BB962C8B-B14F-4D97-AF65-F5344CB8AC3E}">
        <p14:creationId xmlns:p14="http://schemas.microsoft.com/office/powerpoint/2010/main" val="427326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680272" y="27691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Histogram with median for doge</a:t>
            </a:r>
            <a:endParaRPr dirty="0"/>
          </a:p>
        </p:txBody>
      </p:sp>
      <p:sp>
        <p:nvSpPr>
          <p:cNvPr id="221" name="Google Shape;221;p31"/>
          <p:cNvSpPr txBox="1">
            <a:spLocks noGrp="1"/>
          </p:cNvSpPr>
          <p:nvPr>
            <p:ph type="body" idx="1"/>
          </p:nvPr>
        </p:nvSpPr>
        <p:spPr>
          <a:xfrm>
            <a:off x="720000" y="1121221"/>
            <a:ext cx="7020502" cy="893177"/>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The closing price was noticed to be below 0.1 for many days, the plot is unimodal as there is only one peak and most of the time price were 0.1 dollars or less. The dashed line shows the median representing half of the closing prices were under 0.003.</a:t>
            </a: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pic>
        <p:nvPicPr>
          <p:cNvPr id="3" name="Picture 2">
            <a:extLst>
              <a:ext uri="{FF2B5EF4-FFF2-40B4-BE49-F238E27FC236}">
                <a16:creationId xmlns:a16="http://schemas.microsoft.com/office/drawing/2014/main" id="{0797172B-31CC-4FBB-B97A-35571F438057}"/>
              </a:ext>
            </a:extLst>
          </p:cNvPr>
          <p:cNvPicPr>
            <a:picLocks noChangeAspect="1"/>
          </p:cNvPicPr>
          <p:nvPr/>
        </p:nvPicPr>
        <p:blipFill>
          <a:blip r:embed="rId4"/>
          <a:stretch>
            <a:fillRect/>
          </a:stretch>
        </p:blipFill>
        <p:spPr>
          <a:xfrm>
            <a:off x="720000" y="2286000"/>
            <a:ext cx="6797219" cy="2580581"/>
          </a:xfrm>
          <a:prstGeom prst="rect">
            <a:avLst/>
          </a:prstGeom>
        </p:spPr>
      </p:pic>
    </p:spTree>
    <p:extLst>
      <p:ext uri="{BB962C8B-B14F-4D97-AF65-F5344CB8AC3E}">
        <p14:creationId xmlns:p14="http://schemas.microsoft.com/office/powerpoint/2010/main" val="1358715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680272" y="33779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Boxplot for doge</a:t>
            </a:r>
            <a:endParaRPr dirty="0"/>
          </a:p>
        </p:txBody>
      </p:sp>
      <p:sp>
        <p:nvSpPr>
          <p:cNvPr id="221" name="Google Shape;221;p31"/>
          <p:cNvSpPr txBox="1">
            <a:spLocks noGrp="1"/>
          </p:cNvSpPr>
          <p:nvPr>
            <p:ph type="body" idx="1"/>
          </p:nvPr>
        </p:nvSpPr>
        <p:spPr>
          <a:xfrm>
            <a:off x="720000" y="1142484"/>
            <a:ext cx="7020502" cy="882544"/>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On the box plot below, we see that Dogecoin closing price was most of the time between 0.002 and 0.004 in the last 3 years. All values over 0.006 are outliers (using IQR). Outliers are specific to this data sample of 2017 to 2021.</a:t>
            </a: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pic>
        <p:nvPicPr>
          <p:cNvPr id="3" name="Picture 2">
            <a:extLst>
              <a:ext uri="{FF2B5EF4-FFF2-40B4-BE49-F238E27FC236}">
                <a16:creationId xmlns:a16="http://schemas.microsoft.com/office/drawing/2014/main" id="{B974E86B-DB8C-4EEB-87F2-1BA2A459A5C7}"/>
              </a:ext>
            </a:extLst>
          </p:cNvPr>
          <p:cNvPicPr>
            <a:picLocks noChangeAspect="1"/>
          </p:cNvPicPr>
          <p:nvPr/>
        </p:nvPicPr>
        <p:blipFill>
          <a:blip r:embed="rId4"/>
          <a:stretch>
            <a:fillRect/>
          </a:stretch>
        </p:blipFill>
        <p:spPr>
          <a:xfrm>
            <a:off x="720000" y="2257022"/>
            <a:ext cx="6340019" cy="2729648"/>
          </a:xfrm>
          <a:prstGeom prst="rect">
            <a:avLst/>
          </a:prstGeom>
        </p:spPr>
      </p:pic>
    </p:spTree>
    <p:extLst>
      <p:ext uri="{BB962C8B-B14F-4D97-AF65-F5344CB8AC3E}">
        <p14:creationId xmlns:p14="http://schemas.microsoft.com/office/powerpoint/2010/main" val="4004265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603042" y="2802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Volume of coins traded</a:t>
            </a:r>
            <a:endParaRPr dirty="0"/>
          </a:p>
        </p:txBody>
      </p:sp>
      <p:sp>
        <p:nvSpPr>
          <p:cNvPr id="221" name="Google Shape;221;p31"/>
          <p:cNvSpPr txBox="1">
            <a:spLocks noGrp="1"/>
          </p:cNvSpPr>
          <p:nvPr>
            <p:ph type="body" idx="1"/>
          </p:nvPr>
        </p:nvSpPr>
        <p:spPr>
          <a:xfrm>
            <a:off x="719999" y="1070917"/>
            <a:ext cx="7703999" cy="1063298"/>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Volume indicates how many shares or currencies are bought and sold during given period of time. Volume of Ethereum traded on daily basis is much higher than the bitcoin  as shown in the graph. Moreover, the bitcoin is more expensive so this explains why on same scale it shows less movement than Ethereum.</a:t>
            </a: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pic>
        <p:nvPicPr>
          <p:cNvPr id="6" name="Picture 5">
            <a:extLst>
              <a:ext uri="{FF2B5EF4-FFF2-40B4-BE49-F238E27FC236}">
                <a16:creationId xmlns:a16="http://schemas.microsoft.com/office/drawing/2014/main" id="{AEC20A29-CABC-460B-8306-F8F84A6AE1E0}"/>
              </a:ext>
            </a:extLst>
          </p:cNvPr>
          <p:cNvPicPr>
            <a:picLocks noChangeAspect="1"/>
          </p:cNvPicPr>
          <p:nvPr/>
        </p:nvPicPr>
        <p:blipFill>
          <a:blip r:embed="rId4"/>
          <a:stretch>
            <a:fillRect/>
          </a:stretch>
        </p:blipFill>
        <p:spPr>
          <a:xfrm>
            <a:off x="719999" y="2352183"/>
            <a:ext cx="6462213" cy="2634953"/>
          </a:xfrm>
          <a:prstGeom prst="rect">
            <a:avLst/>
          </a:prstGeom>
        </p:spPr>
      </p:pic>
    </p:spTree>
    <p:extLst>
      <p:ext uri="{BB962C8B-B14F-4D97-AF65-F5344CB8AC3E}">
        <p14:creationId xmlns:p14="http://schemas.microsoft.com/office/powerpoint/2010/main" val="2414669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4"/>
        <p:cNvGrpSpPr/>
        <p:nvPr/>
      </p:nvGrpSpPr>
      <p:grpSpPr>
        <a:xfrm>
          <a:off x="0" y="0"/>
          <a:ext cx="0" cy="0"/>
          <a:chOff x="0" y="0"/>
          <a:chExt cx="0" cy="0"/>
        </a:xfrm>
      </p:grpSpPr>
      <p:sp>
        <p:nvSpPr>
          <p:cNvPr id="165" name="Google Shape;165;p30"/>
          <p:cNvSpPr txBox="1">
            <a:spLocks noGrp="1"/>
          </p:cNvSpPr>
          <p:nvPr>
            <p:ph type="ctrTitle"/>
          </p:nvPr>
        </p:nvSpPr>
        <p:spPr>
          <a:xfrm>
            <a:off x="1532783" y="1894686"/>
            <a:ext cx="5886900" cy="1354127"/>
          </a:xfrm>
          <a:prstGeom prst="rect">
            <a:avLst/>
          </a:prstGeom>
        </p:spPr>
        <p:txBody>
          <a:bodyPr spcFirstLastPara="1" wrap="square" lIns="91425" tIns="91425" rIns="91425" bIns="91425" anchor="ctr" anchorCtr="0">
            <a:noAutofit/>
          </a:bodyPr>
          <a:lstStyle/>
          <a:p>
            <a:pPr lvl="0"/>
            <a:r>
              <a:rPr lang="en-US" sz="4000" dirty="0"/>
              <a:t>DATA CLEANING/TRANSFORMATION AND DATA ANALYSIS</a:t>
            </a:r>
            <a:endParaRPr sz="4000" dirty="0">
              <a:highlight>
                <a:schemeClr val="dk1"/>
              </a:highlight>
            </a:endParaRPr>
          </a:p>
        </p:txBody>
      </p:sp>
      <p:pic>
        <p:nvPicPr>
          <p:cNvPr id="56" name="Picture 55">
            <a:extLst>
              <a:ext uri="{FF2B5EF4-FFF2-40B4-BE49-F238E27FC236}">
                <a16:creationId xmlns:a16="http://schemas.microsoft.com/office/drawing/2014/main" id="{F6B7DDAC-8104-4CF9-9319-574C155C02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1291722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20000" y="51416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a:t>
            </a:r>
            <a:endParaRPr dirty="0"/>
          </a:p>
        </p:txBody>
      </p:sp>
      <p:sp>
        <p:nvSpPr>
          <p:cNvPr id="221" name="Google Shape;221;p31"/>
          <p:cNvSpPr txBox="1">
            <a:spLocks noGrp="1"/>
          </p:cNvSpPr>
          <p:nvPr>
            <p:ph type="body" idx="1"/>
          </p:nvPr>
        </p:nvSpPr>
        <p:spPr>
          <a:xfrm>
            <a:off x="720000" y="1344393"/>
            <a:ext cx="7020502" cy="3145221"/>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Over the last decade, an increasing number of people from all over the world are investing in cryptocurrency. Cryptocurrency is a type of decentralized, distributed currency that is used to make transactions over the internet, same as you would with normal currency but without any intermediary bank.  </a:t>
            </a:r>
          </a:p>
          <a:p>
            <a:pPr marL="0" lvl="0" indent="0">
              <a:buNone/>
            </a:pPr>
            <a:r>
              <a:rPr lang="en-US" sz="1600" dirty="0">
                <a:latin typeface="Arial" panose="020B0604020202020204" pitchFamily="34" charset="0"/>
                <a:cs typeface="Arial" panose="020B0604020202020204" pitchFamily="34" charset="0"/>
              </a:rPr>
              <a:t>The most commonly used Cryptocurrency is powered by the “Blockchain” technology which first came to light in 2008. Blockchain is essentially a digital ledger that keeps record of transactions and helps tracking assets. The legitimacy of every transaction is verified through the distributed peer-to-peer system and then added to the ledger and once added, it is immutable, which accounts for security. Blockchain facilitates an entirely different perspective, which is that no one is a trusted user. </a:t>
            </a:r>
            <a:endParaRPr sz="1600" dirty="0">
              <a:highlight>
                <a:schemeClr val="dk1"/>
              </a:highligh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20000" y="63112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Cleaning</a:t>
            </a:r>
            <a:endParaRPr dirty="0"/>
          </a:p>
        </p:txBody>
      </p:sp>
      <p:sp>
        <p:nvSpPr>
          <p:cNvPr id="221" name="Google Shape;221;p31"/>
          <p:cNvSpPr txBox="1">
            <a:spLocks noGrp="1"/>
          </p:cNvSpPr>
          <p:nvPr>
            <p:ph type="body" idx="1"/>
          </p:nvPr>
        </p:nvSpPr>
        <p:spPr>
          <a:xfrm>
            <a:off x="826326" y="1719366"/>
            <a:ext cx="7020502" cy="2707949"/>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1. There are no missing value in the cryptocurrencies datasets, therefore, we need not to perform any data cleaning.</a:t>
            </a:r>
          </a:p>
          <a:p>
            <a:pPr marL="0" lvl="0" indent="0">
              <a:buNone/>
            </a:pPr>
            <a:r>
              <a:rPr lang="en-US" sz="1600" dirty="0">
                <a:latin typeface="Arial" panose="020B0604020202020204" pitchFamily="34" charset="0"/>
                <a:cs typeface="Arial" panose="020B0604020202020204" pitchFamily="34" charset="0"/>
              </a:rPr>
              <a:t>We can check any available null values in the dataset using </a:t>
            </a:r>
            <a:r>
              <a:rPr lang="en-US" sz="1600" dirty="0" err="1">
                <a:latin typeface="Arial" panose="020B0604020202020204" pitchFamily="34" charset="0"/>
                <a:cs typeface="Arial" panose="020B0604020202020204" pitchFamily="34" charset="0"/>
              </a:rPr>
              <a:t>isnull</a:t>
            </a:r>
            <a:r>
              <a:rPr lang="en-US" sz="1600" dirty="0">
                <a:latin typeface="Arial" panose="020B0604020202020204" pitchFamily="34" charset="0"/>
                <a:cs typeface="Arial" panose="020B0604020202020204" pitchFamily="34" charset="0"/>
              </a:rPr>
              <a:t>() method present in  Python.</a:t>
            </a:r>
          </a:p>
          <a:p>
            <a:pPr marL="0" lvl="0" indent="0">
              <a:buNone/>
            </a:pPr>
            <a:endParaRPr lang="en-US" sz="1600" dirty="0">
              <a:latin typeface="Arial" panose="020B0604020202020204" pitchFamily="34" charset="0"/>
              <a:cs typeface="Arial" panose="020B0604020202020204" pitchFamily="34" charset="0"/>
            </a:endParaRPr>
          </a:p>
          <a:p>
            <a:pPr marL="0" lvl="0" indent="0">
              <a:buNone/>
            </a:pPr>
            <a:r>
              <a:rPr lang="en-US" sz="1600" dirty="0">
                <a:latin typeface="Arial" panose="020B0604020202020204" pitchFamily="34" charset="0"/>
                <a:cs typeface="Arial" panose="020B0604020202020204" pitchFamily="34" charset="0"/>
              </a:rPr>
              <a:t>2. When combining the dataset of bitcoin and gold for analysis there are some missing values which were removed. The reason that gold prices are "</a:t>
            </a:r>
            <a:r>
              <a:rPr lang="en-US" sz="1600" dirty="0" err="1">
                <a:latin typeface="Arial" panose="020B0604020202020204" pitchFamily="34" charset="0"/>
                <a:cs typeface="Arial" panose="020B0604020202020204" pitchFamily="34" charset="0"/>
              </a:rPr>
              <a:t>NaN</a:t>
            </a:r>
            <a:r>
              <a:rPr lang="en-US" sz="1600" dirty="0">
                <a:latin typeface="Arial" panose="020B0604020202020204" pitchFamily="34" charset="0"/>
                <a:cs typeface="Arial" panose="020B0604020202020204" pitchFamily="34" charset="0"/>
              </a:rPr>
              <a:t>" is because bitcoin market never sleeps. Crypto markets work 24/7 while gold is traded on stock exchanges which are closed on weekends and holidays.</a:t>
            </a: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1561226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627109" y="31852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Transformation</a:t>
            </a:r>
            <a:endParaRPr dirty="0"/>
          </a:p>
        </p:txBody>
      </p:sp>
      <p:sp>
        <p:nvSpPr>
          <p:cNvPr id="221" name="Google Shape;221;p31"/>
          <p:cNvSpPr txBox="1">
            <a:spLocks noGrp="1"/>
          </p:cNvSpPr>
          <p:nvPr>
            <p:ph type="body" idx="1"/>
          </p:nvPr>
        </p:nvSpPr>
        <p:spPr>
          <a:xfrm>
            <a:off x="794428" y="1442920"/>
            <a:ext cx="7020502" cy="3129080"/>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1. The volume column in datasets is of type character and data is in millions(M). So it was converted from character to float  and millions were converted to zeros to compare the coins traded on daily basis.</a:t>
            </a:r>
          </a:p>
          <a:p>
            <a:pPr marL="0" lvl="0" indent="0">
              <a:buNone/>
            </a:pPr>
            <a:endParaRPr lang="en-US" sz="1600" dirty="0">
              <a:latin typeface="Arial" panose="020B0604020202020204" pitchFamily="34" charset="0"/>
              <a:cs typeface="Arial" panose="020B0604020202020204" pitchFamily="34" charset="0"/>
            </a:endParaRPr>
          </a:p>
          <a:p>
            <a:pPr marL="0" lvl="0" indent="0">
              <a:buNone/>
            </a:pPr>
            <a:r>
              <a:rPr lang="en-US" sz="1600" dirty="0">
                <a:latin typeface="Arial" panose="020B0604020202020204" pitchFamily="34" charset="0"/>
                <a:cs typeface="Arial" panose="020B0604020202020204" pitchFamily="34" charset="0"/>
              </a:rPr>
              <a:t>2. Suffix was added in header of dogecoin dataset as all the datasets have same header names.</a:t>
            </a:r>
          </a:p>
          <a:p>
            <a:pPr marL="0" lvl="0" indent="0">
              <a:buNone/>
            </a:pPr>
            <a:endParaRPr lang="en-US" sz="1600" dirty="0">
              <a:latin typeface="Arial" panose="020B0604020202020204" pitchFamily="34" charset="0"/>
              <a:cs typeface="Arial" panose="020B0604020202020204" pitchFamily="34" charset="0"/>
            </a:endParaRPr>
          </a:p>
          <a:p>
            <a:pPr marL="0" lvl="0" indent="0">
              <a:buNone/>
            </a:pPr>
            <a:r>
              <a:rPr lang="en-US" sz="1600" dirty="0">
                <a:latin typeface="Arial" panose="020B0604020202020204" pitchFamily="34" charset="0"/>
                <a:cs typeface="Arial" panose="020B0604020202020204" pitchFamily="34" charset="0"/>
              </a:rPr>
              <a:t>3. All the cryptocurrencies dataset were merged into single dataset and further suffixes were added in headers of Bitcoin and Ethereum dataset.</a:t>
            </a:r>
          </a:p>
          <a:p>
            <a:pPr marL="0" lvl="0" indent="0">
              <a:buNone/>
            </a:pPr>
            <a:endParaRPr lang="en-US" sz="1600" dirty="0">
              <a:latin typeface="Arial" panose="020B0604020202020204" pitchFamily="34" charset="0"/>
              <a:cs typeface="Arial" panose="020B0604020202020204" pitchFamily="34" charset="0"/>
            </a:endParaRPr>
          </a:p>
          <a:p>
            <a:pPr marL="0" lvl="0" indent="0">
              <a:buNone/>
            </a:pPr>
            <a:r>
              <a:rPr lang="en-US" sz="1600" dirty="0">
                <a:latin typeface="Arial" panose="020B0604020202020204" pitchFamily="34" charset="0"/>
                <a:cs typeface="Arial" panose="020B0604020202020204" pitchFamily="34" charset="0"/>
              </a:rPr>
              <a:t>4. For comparing bitcoin and gold few columns were dropped and the  remaining columns were renamed.</a:t>
            </a: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2291667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4"/>
        <p:cNvGrpSpPr/>
        <p:nvPr/>
      </p:nvGrpSpPr>
      <p:grpSpPr>
        <a:xfrm>
          <a:off x="0" y="0"/>
          <a:ext cx="0" cy="0"/>
          <a:chOff x="0" y="0"/>
          <a:chExt cx="0" cy="0"/>
        </a:xfrm>
      </p:grpSpPr>
      <p:sp>
        <p:nvSpPr>
          <p:cNvPr id="165" name="Google Shape;165;p30"/>
          <p:cNvSpPr txBox="1">
            <a:spLocks noGrp="1"/>
          </p:cNvSpPr>
          <p:nvPr>
            <p:ph type="ctrTitle"/>
          </p:nvPr>
        </p:nvSpPr>
        <p:spPr>
          <a:xfrm>
            <a:off x="1532783" y="1894686"/>
            <a:ext cx="5886900" cy="1354127"/>
          </a:xfrm>
          <a:prstGeom prst="rect">
            <a:avLst/>
          </a:prstGeom>
        </p:spPr>
        <p:txBody>
          <a:bodyPr spcFirstLastPara="1" wrap="square" lIns="91425" tIns="91425" rIns="91425" bIns="91425" anchor="ctr" anchorCtr="0">
            <a:noAutofit/>
          </a:bodyPr>
          <a:lstStyle/>
          <a:p>
            <a:pPr lvl="0"/>
            <a:r>
              <a:rPr lang="en-US" dirty="0">
                <a:highlight>
                  <a:schemeClr val="dk1"/>
                </a:highlight>
              </a:rPr>
              <a:t>Answers to questions</a:t>
            </a:r>
            <a:endParaRPr dirty="0">
              <a:highlight>
                <a:schemeClr val="dk1"/>
              </a:highlight>
            </a:endParaRPr>
          </a:p>
        </p:txBody>
      </p:sp>
      <p:pic>
        <p:nvPicPr>
          <p:cNvPr id="56" name="Picture 55">
            <a:extLst>
              <a:ext uri="{FF2B5EF4-FFF2-40B4-BE49-F238E27FC236}">
                <a16:creationId xmlns:a16="http://schemas.microsoft.com/office/drawing/2014/main" id="{F6B7DDAC-8104-4CF9-9319-574C155C02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2354129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680272" y="429835"/>
            <a:ext cx="7704000" cy="572700"/>
          </a:xfrm>
          <a:prstGeom prst="rect">
            <a:avLst/>
          </a:prstGeom>
        </p:spPr>
        <p:txBody>
          <a:bodyPr spcFirstLastPara="1" wrap="square" lIns="91425" tIns="91425" rIns="91425" bIns="91425" anchor="t" anchorCtr="0">
            <a:noAutofit/>
          </a:bodyPr>
          <a:lstStyle/>
          <a:p>
            <a:pPr lvl="0"/>
            <a:r>
              <a:rPr lang="en-US" dirty="0"/>
              <a:t>1) Why bitcoin became famous and what heights did it reached during its peak? </a:t>
            </a:r>
            <a:endParaRPr dirty="0"/>
          </a:p>
        </p:txBody>
      </p:sp>
      <p:sp>
        <p:nvSpPr>
          <p:cNvPr id="221" name="Google Shape;221;p31"/>
          <p:cNvSpPr txBox="1">
            <a:spLocks noGrp="1"/>
          </p:cNvSpPr>
          <p:nvPr>
            <p:ph type="body" idx="1"/>
          </p:nvPr>
        </p:nvSpPr>
        <p:spPr>
          <a:xfrm>
            <a:off x="805061" y="2073348"/>
            <a:ext cx="7020502" cy="1780538"/>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For this we will use Candlestick charts which provide an easy-to-interpret picture of price action.</a:t>
            </a:r>
          </a:p>
          <a:p>
            <a:pPr marL="0" lvl="0" indent="0">
              <a:buNone/>
            </a:pPr>
            <a:r>
              <a:rPr lang="en-US" sz="1600" dirty="0">
                <a:latin typeface="Arial" panose="020B0604020202020204" pitchFamily="34" charset="0"/>
                <a:cs typeface="Arial" panose="020B0604020202020204" pitchFamily="34" charset="0"/>
              </a:rPr>
              <a:t>The filled portion of the candlestick is called the body. The lines above and below the body represent the high/low range and are called shadows (or “wicks” or “tails”). The high is marked by the top of the upper shadow and the low by the bottom of the lower shadow.</a:t>
            </a: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3932736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1" name="Google Shape;221;p31"/>
          <p:cNvSpPr txBox="1">
            <a:spLocks noGrp="1"/>
          </p:cNvSpPr>
          <p:nvPr>
            <p:ph type="body" idx="1"/>
          </p:nvPr>
        </p:nvSpPr>
        <p:spPr>
          <a:xfrm>
            <a:off x="637598" y="325889"/>
            <a:ext cx="7020502" cy="1003181"/>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As can be seen from the chart there are two distinguished peaks first in Dec 2017 where price surged close to 20K dollars and next one is recent where price surged to more than 60K dollars per coin.</a:t>
            </a: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pic>
        <p:nvPicPr>
          <p:cNvPr id="3" name="Picture 2">
            <a:extLst>
              <a:ext uri="{FF2B5EF4-FFF2-40B4-BE49-F238E27FC236}">
                <a16:creationId xmlns:a16="http://schemas.microsoft.com/office/drawing/2014/main" id="{50DBDA1C-3099-450E-A3F5-1A6FF6A27103}"/>
              </a:ext>
            </a:extLst>
          </p:cNvPr>
          <p:cNvPicPr>
            <a:picLocks noChangeAspect="1"/>
          </p:cNvPicPr>
          <p:nvPr/>
        </p:nvPicPr>
        <p:blipFill>
          <a:blip r:embed="rId4"/>
          <a:stretch>
            <a:fillRect/>
          </a:stretch>
        </p:blipFill>
        <p:spPr>
          <a:xfrm>
            <a:off x="287079" y="1329070"/>
            <a:ext cx="7371021" cy="3732028"/>
          </a:xfrm>
          <a:prstGeom prst="rect">
            <a:avLst/>
          </a:prstGeom>
        </p:spPr>
      </p:pic>
    </p:spTree>
    <p:extLst>
      <p:ext uri="{BB962C8B-B14F-4D97-AF65-F5344CB8AC3E}">
        <p14:creationId xmlns:p14="http://schemas.microsoft.com/office/powerpoint/2010/main" val="3971675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1" name="Google Shape;221;p31"/>
          <p:cNvSpPr txBox="1">
            <a:spLocks noGrp="1"/>
          </p:cNvSpPr>
          <p:nvPr>
            <p:ph type="body" idx="1"/>
          </p:nvPr>
        </p:nvSpPr>
        <p:spPr>
          <a:xfrm>
            <a:off x="730634" y="489096"/>
            <a:ext cx="7020502" cy="3906633"/>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Even the most casual observer of the digital currency scene will be aware that 2017 was a record year in terms of price movement. Bitcoin was the marquee attraction for new giant investors and corporations given its incredible rise from 900 dollars in January 2017 to 20,000 dollars by December 2017. [8]</a:t>
            </a:r>
          </a:p>
          <a:p>
            <a:pPr marL="0" lvl="0" indent="0">
              <a:buNone/>
            </a:pPr>
            <a:endParaRPr lang="en-US" sz="1600" dirty="0">
              <a:latin typeface="Arial" panose="020B0604020202020204" pitchFamily="34" charset="0"/>
              <a:cs typeface="Arial" panose="020B0604020202020204" pitchFamily="34" charset="0"/>
            </a:endParaRPr>
          </a:p>
          <a:p>
            <a:pPr marL="0" lvl="0" indent="0">
              <a:buNone/>
            </a:pPr>
            <a:r>
              <a:rPr lang="en-US" sz="1600" dirty="0">
                <a:latin typeface="Arial" panose="020B0604020202020204" pitchFamily="34" charset="0"/>
                <a:cs typeface="Arial" panose="020B0604020202020204" pitchFamily="34" charset="0"/>
              </a:rPr>
              <a:t>In early 2021 Recently, there has been a trend where public companies are converting their cash treasuries into cryptocurrency. Square, an American payments company, bought 50 million dollar worth of Bitcoins. </a:t>
            </a:r>
            <a:r>
              <a:rPr lang="en-US" dirty="0"/>
              <a:t> </a:t>
            </a:r>
            <a:r>
              <a:rPr lang="en-US" sz="1600" dirty="0">
                <a:latin typeface="Arial" panose="020B0604020202020204" pitchFamily="34" charset="0"/>
                <a:cs typeface="Arial" panose="020B0604020202020204" pitchFamily="34" charset="0"/>
              </a:rPr>
              <a:t>Following this, </a:t>
            </a:r>
            <a:r>
              <a:rPr lang="en-US" sz="1600" dirty="0" err="1">
                <a:latin typeface="Arial" panose="020B0604020202020204" pitchFamily="34" charset="0"/>
                <a:cs typeface="Arial" panose="020B0604020202020204" pitchFamily="34" charset="0"/>
              </a:rPr>
              <a:t>Microstrategy</a:t>
            </a:r>
            <a:r>
              <a:rPr lang="en-US" sz="1600" dirty="0">
                <a:latin typeface="Arial" panose="020B0604020202020204" pitchFamily="34" charset="0"/>
                <a:cs typeface="Arial" panose="020B0604020202020204" pitchFamily="34" charset="0"/>
              </a:rPr>
              <a:t>- a public listed company in the US, converted 425 million dollars worth of cash reserves into Bitcoin, considering it to be a better store of value. Many companies have since followed this trend. The confidence of corporate giants on cryptocurrencies has added more merit to it as a currency and value store.[10]</a:t>
            </a: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257387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631130" y="301515"/>
            <a:ext cx="7881740" cy="1003181"/>
          </a:xfrm>
          <a:prstGeom prst="rect">
            <a:avLst/>
          </a:prstGeom>
        </p:spPr>
        <p:txBody>
          <a:bodyPr spcFirstLastPara="1" wrap="square" lIns="91425" tIns="91425" rIns="91425" bIns="91425" anchor="t" anchorCtr="0">
            <a:noAutofit/>
          </a:bodyPr>
          <a:lstStyle/>
          <a:p>
            <a:pPr lvl="0"/>
            <a:r>
              <a:rPr lang="en-US" sz="3200" dirty="0"/>
              <a:t>2) Are other Cryptocurrencies prices dependent on Bitcoin, are the major peaks and crashes co-related?</a:t>
            </a:r>
            <a:endParaRPr sz="3200" dirty="0"/>
          </a:p>
        </p:txBody>
      </p:sp>
      <p:sp>
        <p:nvSpPr>
          <p:cNvPr id="221" name="Google Shape;221;p31"/>
          <p:cNvSpPr txBox="1">
            <a:spLocks noGrp="1"/>
          </p:cNvSpPr>
          <p:nvPr>
            <p:ph type="body" idx="1"/>
          </p:nvPr>
        </p:nvSpPr>
        <p:spPr>
          <a:xfrm>
            <a:off x="720000" y="1412193"/>
            <a:ext cx="7703999" cy="747770"/>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Next we will look at dependency of Ethereum and Dogecoin on Bitcoin. Also as dogecoin is called Meme coin because it was started as a joke and to mock the bitcoin.</a:t>
            </a: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pic>
        <p:nvPicPr>
          <p:cNvPr id="3" name="Picture 2">
            <a:extLst>
              <a:ext uri="{FF2B5EF4-FFF2-40B4-BE49-F238E27FC236}">
                <a16:creationId xmlns:a16="http://schemas.microsoft.com/office/drawing/2014/main" id="{BA5A92CF-F06C-4A18-9B8E-7693ADFD60D4}"/>
              </a:ext>
            </a:extLst>
          </p:cNvPr>
          <p:cNvPicPr>
            <a:picLocks noChangeAspect="1"/>
          </p:cNvPicPr>
          <p:nvPr/>
        </p:nvPicPr>
        <p:blipFill>
          <a:blip r:embed="rId4"/>
          <a:stretch>
            <a:fillRect/>
          </a:stretch>
        </p:blipFill>
        <p:spPr>
          <a:xfrm>
            <a:off x="720000" y="2436197"/>
            <a:ext cx="6446345" cy="2638793"/>
          </a:xfrm>
          <a:prstGeom prst="rect">
            <a:avLst/>
          </a:prstGeom>
        </p:spPr>
      </p:pic>
    </p:spTree>
    <p:extLst>
      <p:ext uri="{BB962C8B-B14F-4D97-AF65-F5344CB8AC3E}">
        <p14:creationId xmlns:p14="http://schemas.microsoft.com/office/powerpoint/2010/main" val="2648778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1" name="Google Shape;221;p31"/>
          <p:cNvSpPr txBox="1">
            <a:spLocks noGrp="1"/>
          </p:cNvSpPr>
          <p:nvPr>
            <p:ph type="body" idx="1"/>
          </p:nvPr>
        </p:nvSpPr>
        <p:spPr>
          <a:xfrm>
            <a:off x="751898" y="689787"/>
            <a:ext cx="7371376" cy="3763925"/>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We calculate the Pearson correlation between the closing prices of BTC, ETH, and LTC. Pearson correlation is a measure of the linear correlation between two variables X and Y. It has a value between +1 and −1, where 1 is the total positive linear correlation, 0 is no linear correlation, and −1 is the total negative linear correlation.</a:t>
            </a:r>
          </a:p>
          <a:p>
            <a:pPr marL="0" lvl="0" indent="0">
              <a:buNone/>
            </a:pPr>
            <a:r>
              <a:rPr lang="en-US" sz="1600" dirty="0">
                <a:latin typeface="Arial" panose="020B0604020202020204" pitchFamily="34" charset="0"/>
                <a:cs typeface="Arial" panose="020B0604020202020204" pitchFamily="34" charset="0"/>
              </a:rPr>
              <a:t>(BTC, ETH) and (ETH,DOGE) were highly correlated as per the data. This means, when BTC closing price increased, ETH prices followed. Similarly is it safe to say that when prices of ETH increased DOGE followed.</a:t>
            </a:r>
          </a:p>
          <a:p>
            <a:pPr marL="0" lvl="0" indent="0">
              <a:buNone/>
            </a:pPr>
            <a:r>
              <a:rPr lang="en-US" sz="1600" dirty="0">
                <a:latin typeface="Arial" panose="020B0604020202020204" pitchFamily="34" charset="0"/>
                <a:cs typeface="Arial" panose="020B0604020202020204" pitchFamily="34" charset="0"/>
              </a:rPr>
              <a:t>BTC and Doge have high positive relationship correlated with 0.62 Pearson correlation coefficient.</a:t>
            </a:r>
          </a:p>
          <a:p>
            <a:pPr marL="0" lvl="0" indent="0">
              <a:buNone/>
            </a:pPr>
            <a:r>
              <a:rPr lang="en-US" sz="1600" dirty="0">
                <a:latin typeface="Arial" panose="020B0604020202020204" pitchFamily="34" charset="0"/>
                <a:cs typeface="Arial" panose="020B0604020202020204" pitchFamily="34" charset="0"/>
              </a:rPr>
              <a:t>The knowledge of the correlation coefficient helps to determine percentage the influence of Bitcoin over Dogecoin. The share of BTC price affecting trend in Dogecoin is the most important factor. The other part covers all the other things, such as media, events or regulations.</a:t>
            </a: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3353103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631129" y="163292"/>
            <a:ext cx="7881740" cy="1003181"/>
          </a:xfrm>
          <a:prstGeom prst="rect">
            <a:avLst/>
          </a:prstGeom>
        </p:spPr>
        <p:txBody>
          <a:bodyPr spcFirstLastPara="1" wrap="square" lIns="91425" tIns="91425" rIns="91425" bIns="91425" anchor="t" anchorCtr="0">
            <a:noAutofit/>
          </a:bodyPr>
          <a:lstStyle/>
          <a:p>
            <a:pPr lvl="0"/>
            <a:r>
              <a:rPr lang="en-US" sz="3200" dirty="0"/>
              <a:t>3) What is expected ROI (Return on Investment) when investing in Cryptocurrencies for a long term? How did Dogecoin which started as joke and ended up being worth half billion dollars?  </a:t>
            </a:r>
            <a:endParaRPr sz="3200" dirty="0"/>
          </a:p>
        </p:txBody>
      </p:sp>
      <p:sp>
        <p:nvSpPr>
          <p:cNvPr id="221" name="Google Shape;221;p31"/>
          <p:cNvSpPr txBox="1">
            <a:spLocks noGrp="1"/>
          </p:cNvSpPr>
          <p:nvPr>
            <p:ph type="body" idx="1"/>
          </p:nvPr>
        </p:nvSpPr>
        <p:spPr>
          <a:xfrm>
            <a:off x="808870" y="2050147"/>
            <a:ext cx="7703999" cy="2834368"/>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Buy and hold is a passive investment strategy in which an investor buys a cryptocurrency and holds it for a long period, regardless of fluctuations in the market. Let’s analyze returns using the Buy and hold strategy for the past 3 years. We calculate the return percentage, where t represents a certain period and price0 is the initial closing price.[7]</a:t>
            </a:r>
          </a:p>
          <a:p>
            <a:pPr marL="0" lvl="0" indent="0">
              <a:buNone/>
            </a:pPr>
            <a:r>
              <a:rPr lang="en-US" sz="1600" dirty="0">
                <a:latin typeface="Arial" panose="020B0604020202020204" pitchFamily="34" charset="0"/>
                <a:cs typeface="Arial" panose="020B0604020202020204" pitchFamily="34" charset="0"/>
              </a:rPr>
              <a:t>return(t,0) = price(t)-price(0)/price(0)</a:t>
            </a:r>
          </a:p>
          <a:p>
            <a:pPr marL="0" lvl="0" indent="0">
              <a:buNone/>
            </a:pPr>
            <a:r>
              <a:rPr lang="en-US" sz="1600" dirty="0">
                <a:latin typeface="Arial" panose="020B0604020202020204" pitchFamily="34" charset="0"/>
                <a:cs typeface="Arial" panose="020B0604020202020204" pitchFamily="34" charset="0"/>
              </a:rPr>
              <a:t>or</a:t>
            </a:r>
          </a:p>
          <a:p>
            <a:pPr marL="0" lvl="0" indent="0">
              <a:buNone/>
            </a:pPr>
            <a:r>
              <a:rPr lang="en-US" sz="1600" dirty="0">
                <a:latin typeface="Arial" panose="020B0604020202020204" pitchFamily="34" charset="0"/>
                <a:cs typeface="Arial" panose="020B0604020202020204" pitchFamily="34" charset="0"/>
              </a:rPr>
              <a:t>ROI = (Present Value of Investment - Initial value of investment) / Initial Value of Investment</a:t>
            </a: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2644846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1" name="Google Shape;221;p31"/>
          <p:cNvSpPr txBox="1">
            <a:spLocks noGrp="1"/>
          </p:cNvSpPr>
          <p:nvPr>
            <p:ph type="body" idx="1"/>
          </p:nvPr>
        </p:nvSpPr>
        <p:spPr>
          <a:xfrm>
            <a:off x="704551" y="338913"/>
            <a:ext cx="7020502" cy="1003181"/>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We can see that DOGE was the most profitable for the month of Apr'21. Other two currencies also returned high amount during the same period. All three cryptocurrencies fluctuated a lot but all gained if compared to year 2017.</a:t>
            </a: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pic>
        <p:nvPicPr>
          <p:cNvPr id="3" name="Picture 2">
            <a:extLst>
              <a:ext uri="{FF2B5EF4-FFF2-40B4-BE49-F238E27FC236}">
                <a16:creationId xmlns:a16="http://schemas.microsoft.com/office/drawing/2014/main" id="{396B4DC2-D2DA-494E-9072-F704FC18B409}"/>
              </a:ext>
            </a:extLst>
          </p:cNvPr>
          <p:cNvPicPr>
            <a:picLocks noChangeAspect="1"/>
          </p:cNvPicPr>
          <p:nvPr/>
        </p:nvPicPr>
        <p:blipFill>
          <a:blip r:embed="rId4"/>
          <a:stretch>
            <a:fillRect/>
          </a:stretch>
        </p:blipFill>
        <p:spPr>
          <a:xfrm>
            <a:off x="805061" y="1648046"/>
            <a:ext cx="6819483" cy="3295759"/>
          </a:xfrm>
          <a:prstGeom prst="rect">
            <a:avLst/>
          </a:prstGeom>
        </p:spPr>
      </p:pic>
    </p:spTree>
    <p:extLst>
      <p:ext uri="{BB962C8B-B14F-4D97-AF65-F5344CB8AC3E}">
        <p14:creationId xmlns:p14="http://schemas.microsoft.com/office/powerpoint/2010/main" val="955934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1" name="Google Shape;221;p31"/>
          <p:cNvSpPr txBox="1">
            <a:spLocks noGrp="1"/>
          </p:cNvSpPr>
          <p:nvPr>
            <p:ph type="body" idx="1"/>
          </p:nvPr>
        </p:nvSpPr>
        <p:spPr>
          <a:xfrm>
            <a:off x="709368" y="812765"/>
            <a:ext cx="7020502" cy="3145221"/>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Bitcoin was blockchain's first trial run that made out into this world in 2009, as of May 2021, 10,115 different cryptocurrencies exist according to Google and the number is still on the rise.  A money system with nobody in control, no laws, and no regulations. That was rather a wild experiment which turned into a revolution. Businesses began creating their own cryptocurrencies and selling the coins as a way to raise money, like shares on a stock market. And people treated cryptocurrencies like a stock market too, investing in different ones, trying to buy low and sell high. [6]</a:t>
            </a:r>
          </a:p>
          <a:p>
            <a:pPr marL="0" lvl="0" indent="0">
              <a:buNone/>
            </a:pPr>
            <a:r>
              <a:rPr lang="en-US" sz="1600" dirty="0">
                <a:latin typeface="Arial" panose="020B0604020202020204" pitchFamily="34" charset="0"/>
                <a:cs typeface="Arial" panose="020B0604020202020204" pitchFamily="34" charset="0"/>
              </a:rPr>
              <a:t>Cryptocurrencies are generally measured in “COINS” and new ones are added to the system through “MINING” which is a process of solving complex mathematical problems with help of computer programs. Mining requires lots of hardware and processing power. </a:t>
            </a: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37586548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1" name="Google Shape;221;p31"/>
          <p:cNvSpPr txBox="1">
            <a:spLocks noGrp="1"/>
          </p:cNvSpPr>
          <p:nvPr>
            <p:ph type="body" idx="1"/>
          </p:nvPr>
        </p:nvSpPr>
        <p:spPr>
          <a:xfrm>
            <a:off x="604042" y="320722"/>
            <a:ext cx="7020502" cy="1157204"/>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Dogecoin have the highest return of the three cryptocurrencies with return of more than 10000% in three years whereas bitcoin return is 1400% and of Ethereum is close 1150%. So if one wants to invest in cryptocurrencies dogecoin is the best one for long term investment.</a:t>
            </a:r>
            <a:endParaRPr sz="16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pic>
        <p:nvPicPr>
          <p:cNvPr id="6" name="Picture 5">
            <a:extLst>
              <a:ext uri="{FF2B5EF4-FFF2-40B4-BE49-F238E27FC236}">
                <a16:creationId xmlns:a16="http://schemas.microsoft.com/office/drawing/2014/main" id="{072E03FF-CD85-487A-B9E5-61D69E84809D}"/>
              </a:ext>
            </a:extLst>
          </p:cNvPr>
          <p:cNvPicPr>
            <a:picLocks noChangeAspect="1"/>
          </p:cNvPicPr>
          <p:nvPr/>
        </p:nvPicPr>
        <p:blipFill>
          <a:blip r:embed="rId4"/>
          <a:stretch>
            <a:fillRect/>
          </a:stretch>
        </p:blipFill>
        <p:spPr>
          <a:xfrm>
            <a:off x="743772" y="1690577"/>
            <a:ext cx="6741041" cy="3355485"/>
          </a:xfrm>
          <a:prstGeom prst="rect">
            <a:avLst/>
          </a:prstGeom>
        </p:spPr>
      </p:pic>
    </p:spTree>
    <p:extLst>
      <p:ext uri="{BB962C8B-B14F-4D97-AF65-F5344CB8AC3E}">
        <p14:creationId xmlns:p14="http://schemas.microsoft.com/office/powerpoint/2010/main" val="39501062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631130" y="272167"/>
            <a:ext cx="7881740" cy="1250838"/>
          </a:xfrm>
          <a:prstGeom prst="rect">
            <a:avLst/>
          </a:prstGeom>
        </p:spPr>
        <p:txBody>
          <a:bodyPr spcFirstLastPara="1" wrap="square" lIns="91425" tIns="91425" rIns="91425" bIns="91425" anchor="t" anchorCtr="0">
            <a:noAutofit/>
          </a:bodyPr>
          <a:lstStyle/>
          <a:p>
            <a:pPr lvl="0"/>
            <a:r>
              <a:rPr lang="en-US" sz="3200" dirty="0"/>
              <a:t>4) How volatile is Bitcoin compared to gold? Does investing in volatile cryptocurrency really good investment? </a:t>
            </a:r>
            <a:endParaRPr sz="3200" dirty="0"/>
          </a:p>
        </p:txBody>
      </p:sp>
      <p:sp>
        <p:nvSpPr>
          <p:cNvPr id="221" name="Google Shape;221;p31"/>
          <p:cNvSpPr txBox="1">
            <a:spLocks noGrp="1"/>
          </p:cNvSpPr>
          <p:nvPr>
            <p:ph type="body" idx="1"/>
          </p:nvPr>
        </p:nvSpPr>
        <p:spPr>
          <a:xfrm>
            <a:off x="808870" y="1796343"/>
            <a:ext cx="7703999" cy="2435415"/>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The question that we are going to answer here is "How volatile is Bitcoin compared to gold? And which one of them is a better investment?". Since both are assets that people regularly invest in, we thought it would be interesting to perform an analysis and see which one has more returns and less risks or vice versa.</a:t>
            </a:r>
          </a:p>
          <a:p>
            <a:pPr marL="0" lvl="0" indent="0">
              <a:buNone/>
            </a:pPr>
            <a:r>
              <a:rPr lang="en-US" sz="1600" dirty="0">
                <a:latin typeface="Arial" panose="020B0604020202020204" pitchFamily="34" charset="0"/>
                <a:cs typeface="Arial" panose="020B0604020202020204" pitchFamily="34" charset="0"/>
              </a:rPr>
              <a:t>Based on the time-frame we selected the annual return of gold is 9.5% while that of bitcoin is 66.8%. While bitcoin has a higher return, it has more risks which can be visualized through volatility, which represents the degree of variability in returns of our assets.</a:t>
            </a: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21739264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1" name="Google Shape;221;p31"/>
          <p:cNvSpPr txBox="1">
            <a:spLocks noGrp="1"/>
          </p:cNvSpPr>
          <p:nvPr>
            <p:ph type="body" idx="1"/>
          </p:nvPr>
        </p:nvSpPr>
        <p:spPr>
          <a:xfrm>
            <a:off x="707606" y="417743"/>
            <a:ext cx="7676666" cy="1113345"/>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Compared to Bitcoin, gold prices are a flat line! Are gold price returns really that far from bitcoin? Gold is steady compared to bitcoin because gold is an $11 trillion dollar regularized market while cryptocurrency market is only 600 billion dollars that relies heavily on technology and 'word-of-mouth'. Let's explore this further with volatility.</a:t>
            </a: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pic>
        <p:nvPicPr>
          <p:cNvPr id="3" name="Picture 2">
            <a:extLst>
              <a:ext uri="{FF2B5EF4-FFF2-40B4-BE49-F238E27FC236}">
                <a16:creationId xmlns:a16="http://schemas.microsoft.com/office/drawing/2014/main" id="{DAFC799B-8E9D-406E-99FD-21E8CC3243E9}"/>
              </a:ext>
            </a:extLst>
          </p:cNvPr>
          <p:cNvPicPr>
            <a:picLocks noChangeAspect="1"/>
          </p:cNvPicPr>
          <p:nvPr/>
        </p:nvPicPr>
        <p:blipFill>
          <a:blip r:embed="rId4"/>
          <a:stretch>
            <a:fillRect/>
          </a:stretch>
        </p:blipFill>
        <p:spPr>
          <a:xfrm>
            <a:off x="723055" y="1913860"/>
            <a:ext cx="6772898" cy="2987749"/>
          </a:xfrm>
          <a:prstGeom prst="rect">
            <a:avLst/>
          </a:prstGeom>
        </p:spPr>
      </p:pic>
    </p:spTree>
    <p:extLst>
      <p:ext uri="{BB962C8B-B14F-4D97-AF65-F5344CB8AC3E}">
        <p14:creationId xmlns:p14="http://schemas.microsoft.com/office/powerpoint/2010/main" val="561977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1" name="Google Shape;221;p31"/>
          <p:cNvSpPr txBox="1">
            <a:spLocks noGrp="1"/>
          </p:cNvSpPr>
          <p:nvPr>
            <p:ph type="body" idx="1"/>
          </p:nvPr>
        </p:nvSpPr>
        <p:spPr>
          <a:xfrm>
            <a:off x="723055" y="188727"/>
            <a:ext cx="7020502" cy="1395524"/>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The formula for volatility is</a:t>
            </a:r>
          </a:p>
          <a:p>
            <a:pPr marL="0" lvl="0" indent="0">
              <a:buNone/>
            </a:pPr>
            <a:r>
              <a:rPr lang="en-US" sz="1600" dirty="0">
                <a:latin typeface="Arial" panose="020B0604020202020204" pitchFamily="34" charset="0"/>
                <a:cs typeface="Arial" panose="020B0604020202020204" pitchFamily="34" charset="0"/>
              </a:rPr>
              <a:t>volatility = standard deviation(sum(return)) * Square root(trading days)</a:t>
            </a:r>
          </a:p>
          <a:p>
            <a:pPr marL="0" lvl="0" indent="0">
              <a:buNone/>
            </a:pPr>
            <a:endParaRPr lang="en-US" sz="1600" dirty="0">
              <a:latin typeface="Arial" panose="020B0604020202020204" pitchFamily="34" charset="0"/>
              <a:cs typeface="Arial" panose="020B0604020202020204" pitchFamily="34" charset="0"/>
            </a:endParaRPr>
          </a:p>
          <a:p>
            <a:pPr marL="0" lvl="0" indent="0">
              <a:buNone/>
            </a:pPr>
            <a:r>
              <a:rPr lang="en-US" sz="1600" dirty="0">
                <a:latin typeface="Arial" panose="020B0604020202020204" pitchFamily="34" charset="0"/>
                <a:cs typeface="Arial" panose="020B0604020202020204" pitchFamily="34" charset="0"/>
              </a:rPr>
              <a:t>While gold has smaller returns , it does not have high risks like bitcoin whose volatility is never a straight line.[9]</a:t>
            </a: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pic>
        <p:nvPicPr>
          <p:cNvPr id="3" name="Picture 2">
            <a:extLst>
              <a:ext uri="{FF2B5EF4-FFF2-40B4-BE49-F238E27FC236}">
                <a16:creationId xmlns:a16="http://schemas.microsoft.com/office/drawing/2014/main" id="{B8502755-0F4A-4071-9EF6-24702EAD30C4}"/>
              </a:ext>
            </a:extLst>
          </p:cNvPr>
          <p:cNvPicPr>
            <a:picLocks noChangeAspect="1"/>
          </p:cNvPicPr>
          <p:nvPr/>
        </p:nvPicPr>
        <p:blipFill>
          <a:blip r:embed="rId4"/>
          <a:stretch>
            <a:fillRect/>
          </a:stretch>
        </p:blipFill>
        <p:spPr>
          <a:xfrm>
            <a:off x="723055" y="1703039"/>
            <a:ext cx="6762266" cy="3251734"/>
          </a:xfrm>
          <a:prstGeom prst="rect">
            <a:avLst/>
          </a:prstGeom>
        </p:spPr>
      </p:pic>
    </p:spTree>
    <p:extLst>
      <p:ext uri="{BB962C8B-B14F-4D97-AF65-F5344CB8AC3E}">
        <p14:creationId xmlns:p14="http://schemas.microsoft.com/office/powerpoint/2010/main" val="868277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1" name="Google Shape;221;p31"/>
          <p:cNvSpPr txBox="1">
            <a:spLocks noGrp="1"/>
          </p:cNvSpPr>
          <p:nvPr>
            <p:ph type="body" idx="1"/>
          </p:nvPr>
        </p:nvSpPr>
        <p:spPr>
          <a:xfrm>
            <a:off x="686448" y="555967"/>
            <a:ext cx="7676666" cy="1209038"/>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Bitcoin is way more distributed along the x-axis than gold. And wider the distribution, the more the price fluctuates.</a:t>
            </a:r>
            <a:endParaRPr sz="16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pic>
        <p:nvPicPr>
          <p:cNvPr id="6" name="Picture 5">
            <a:extLst>
              <a:ext uri="{FF2B5EF4-FFF2-40B4-BE49-F238E27FC236}">
                <a16:creationId xmlns:a16="http://schemas.microsoft.com/office/drawing/2014/main" id="{AE592E35-907F-4DE6-A260-895128A4764A}"/>
              </a:ext>
            </a:extLst>
          </p:cNvPr>
          <p:cNvPicPr>
            <a:picLocks noChangeAspect="1"/>
          </p:cNvPicPr>
          <p:nvPr/>
        </p:nvPicPr>
        <p:blipFill>
          <a:blip r:embed="rId4"/>
          <a:stretch>
            <a:fillRect/>
          </a:stretch>
        </p:blipFill>
        <p:spPr>
          <a:xfrm>
            <a:off x="756060" y="1664144"/>
            <a:ext cx="6868484" cy="3229640"/>
          </a:xfrm>
          <a:prstGeom prst="rect">
            <a:avLst/>
          </a:prstGeom>
        </p:spPr>
      </p:pic>
    </p:spTree>
    <p:extLst>
      <p:ext uri="{BB962C8B-B14F-4D97-AF65-F5344CB8AC3E}">
        <p14:creationId xmlns:p14="http://schemas.microsoft.com/office/powerpoint/2010/main" val="3289942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19998" y="119033"/>
            <a:ext cx="7881740" cy="567805"/>
          </a:xfrm>
          <a:prstGeom prst="rect">
            <a:avLst/>
          </a:prstGeom>
        </p:spPr>
        <p:txBody>
          <a:bodyPr spcFirstLastPara="1" wrap="square" lIns="91425" tIns="91425" rIns="91425" bIns="91425" anchor="t" anchorCtr="0">
            <a:noAutofit/>
          </a:bodyPr>
          <a:lstStyle/>
          <a:p>
            <a:pPr lvl="0"/>
            <a:r>
              <a:rPr lang="en-US" sz="3200" dirty="0"/>
              <a:t>Conclusion</a:t>
            </a:r>
            <a:endParaRPr sz="3200" dirty="0"/>
          </a:p>
        </p:txBody>
      </p:sp>
      <p:sp>
        <p:nvSpPr>
          <p:cNvPr id="221" name="Google Shape;221;p31"/>
          <p:cNvSpPr txBox="1">
            <a:spLocks noGrp="1"/>
          </p:cNvSpPr>
          <p:nvPr>
            <p:ph type="body" idx="1"/>
          </p:nvPr>
        </p:nvSpPr>
        <p:spPr>
          <a:xfrm>
            <a:off x="808868" y="891756"/>
            <a:ext cx="7703999" cy="3756292"/>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We found out that cryptocurrencies are trend creators and trend followers their prices are highly influenced by trends on social media and competition amongst major companies. </a:t>
            </a:r>
          </a:p>
          <a:p>
            <a:pPr marL="0" lvl="0" indent="0">
              <a:buNone/>
            </a:pPr>
            <a:endParaRPr lang="en-US" sz="1600" dirty="0">
              <a:latin typeface="Arial" panose="020B0604020202020204" pitchFamily="34" charset="0"/>
              <a:cs typeface="Arial" panose="020B0604020202020204" pitchFamily="34" charset="0"/>
            </a:endParaRPr>
          </a:p>
          <a:p>
            <a:pPr marL="0" lvl="0" indent="0">
              <a:buNone/>
            </a:pPr>
            <a:r>
              <a:rPr lang="en-US" sz="1600" dirty="0">
                <a:latin typeface="Arial" panose="020B0604020202020204" pitchFamily="34" charset="0"/>
                <a:cs typeface="Arial" panose="020B0604020202020204" pitchFamily="34" charset="0"/>
              </a:rPr>
              <a:t>(BTC, ETH) and (ETH,DOGE) were highly correlated as per the data. This means, when BTC closing price increased, ETH prices followed. Similarly is it safe to say that when prices of ETH increased DOGE followed.</a:t>
            </a:r>
          </a:p>
          <a:p>
            <a:pPr marL="0" lvl="0" indent="0">
              <a:buNone/>
            </a:pPr>
            <a:endParaRPr lang="en-US" sz="1600" dirty="0">
              <a:latin typeface="Arial" panose="020B0604020202020204" pitchFamily="34" charset="0"/>
              <a:cs typeface="Arial" panose="020B0604020202020204" pitchFamily="34" charset="0"/>
            </a:endParaRPr>
          </a:p>
          <a:p>
            <a:pPr marL="0" lvl="0" indent="0">
              <a:buNone/>
            </a:pPr>
            <a:r>
              <a:rPr lang="en-US" sz="1600" dirty="0">
                <a:latin typeface="Arial" panose="020B0604020202020204" pitchFamily="34" charset="0"/>
                <a:cs typeface="Arial" panose="020B0604020202020204" pitchFamily="34" charset="0"/>
              </a:rPr>
              <a:t>Dogecoin have the highest return of the three cryptocurrencies with return of more than 10000% in three years whereas bitcoin return is 1400% and of </a:t>
            </a:r>
            <a:r>
              <a:rPr lang="en-US" sz="1600" dirty="0" err="1">
                <a:latin typeface="Arial" panose="020B0604020202020204" pitchFamily="34" charset="0"/>
                <a:cs typeface="Arial" panose="020B0604020202020204" pitchFamily="34" charset="0"/>
              </a:rPr>
              <a:t>ethereum</a:t>
            </a:r>
            <a:r>
              <a:rPr lang="en-US" sz="1600" dirty="0">
                <a:latin typeface="Arial" panose="020B0604020202020204" pitchFamily="34" charset="0"/>
                <a:cs typeface="Arial" panose="020B0604020202020204" pitchFamily="34" charset="0"/>
              </a:rPr>
              <a:t> is close 1150%. So if one wants to invest in cryptocurrencies dogecoin is the best one for long term investment.</a:t>
            </a: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605831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19999" y="474185"/>
            <a:ext cx="7881740" cy="567805"/>
          </a:xfrm>
          <a:prstGeom prst="rect">
            <a:avLst/>
          </a:prstGeom>
        </p:spPr>
        <p:txBody>
          <a:bodyPr spcFirstLastPara="1" wrap="square" lIns="91425" tIns="91425" rIns="91425" bIns="91425" anchor="t" anchorCtr="0">
            <a:noAutofit/>
          </a:bodyPr>
          <a:lstStyle/>
          <a:p>
            <a:pPr lvl="0"/>
            <a:r>
              <a:rPr lang="en-US" sz="3200" dirty="0"/>
              <a:t>Conclusion (Contd.)</a:t>
            </a:r>
            <a:endParaRPr sz="3200" dirty="0"/>
          </a:p>
        </p:txBody>
      </p:sp>
      <p:sp>
        <p:nvSpPr>
          <p:cNvPr id="221" name="Google Shape;221;p31"/>
          <p:cNvSpPr txBox="1">
            <a:spLocks noGrp="1"/>
          </p:cNvSpPr>
          <p:nvPr>
            <p:ph type="body" idx="1"/>
          </p:nvPr>
        </p:nvSpPr>
        <p:spPr>
          <a:xfrm>
            <a:off x="808870" y="1254643"/>
            <a:ext cx="7703999" cy="3756292"/>
          </a:xfrm>
          <a:prstGeom prst="rect">
            <a:avLst/>
          </a:prstGeom>
        </p:spPr>
        <p:txBody>
          <a:bodyPr spcFirstLastPara="1" wrap="square" lIns="0" tIns="91425" rIns="0" bIns="91425" anchor="t" anchorCtr="0">
            <a:noAutofit/>
          </a:bodyPr>
          <a:lstStyle/>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r>
              <a:rPr lang="en-US" sz="1600" dirty="0">
                <a:latin typeface="Arial" panose="020B0604020202020204" pitchFamily="34" charset="0"/>
                <a:cs typeface="Arial" panose="020B0604020202020204" pitchFamily="34" charset="0"/>
              </a:rPr>
              <a:t>Compared to Bitcoin, gold prices are a flat line! Are gold price returns really that far from bitcoin? Gold is steady compared to bitcoin because gold is an $11 trillion dollar regularized market while cryptocurrency market is only 600 billion dollars that relies heavily on technology and 'word-of-mouth'. it is clear now that while gold has smaller returns , it does not have high risks like bitcoin whose volatility.</a:t>
            </a: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2760396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19999" y="367860"/>
            <a:ext cx="7881740" cy="567805"/>
          </a:xfrm>
          <a:prstGeom prst="rect">
            <a:avLst/>
          </a:prstGeom>
        </p:spPr>
        <p:txBody>
          <a:bodyPr spcFirstLastPara="1" wrap="square" lIns="91425" tIns="91425" rIns="91425" bIns="91425" anchor="t" anchorCtr="0">
            <a:noAutofit/>
          </a:bodyPr>
          <a:lstStyle/>
          <a:p>
            <a:pPr lvl="0"/>
            <a:r>
              <a:rPr lang="en-US" sz="3200" dirty="0"/>
              <a:t>Recommendation</a:t>
            </a:r>
            <a:endParaRPr sz="3200" dirty="0"/>
          </a:p>
        </p:txBody>
      </p:sp>
      <p:sp>
        <p:nvSpPr>
          <p:cNvPr id="221" name="Google Shape;221;p31"/>
          <p:cNvSpPr txBox="1">
            <a:spLocks noGrp="1"/>
          </p:cNvSpPr>
          <p:nvPr>
            <p:ph type="body" idx="1"/>
          </p:nvPr>
        </p:nvSpPr>
        <p:spPr>
          <a:xfrm>
            <a:off x="808870" y="1360967"/>
            <a:ext cx="7703999" cy="3649968"/>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Our suggestion for crypto enthusiasts is that instead of reading a few positive or negative articles or tweets about crypto-world, they should look for resources that elaborates trends not just stating them. From our thorough analysis we found the following:</a:t>
            </a:r>
          </a:p>
          <a:p>
            <a:pPr marL="0" lvl="0" indent="0">
              <a:buNone/>
            </a:pPr>
            <a:endParaRPr lang="en-US" sz="1600" dirty="0">
              <a:latin typeface="Arial" panose="020B0604020202020204" pitchFamily="34" charset="0"/>
              <a:cs typeface="Arial" panose="020B0604020202020204" pitchFamily="34" charset="0"/>
            </a:endParaRPr>
          </a:p>
          <a:p>
            <a:pPr marL="0" lvl="0" indent="0">
              <a:buNone/>
            </a:pPr>
            <a:r>
              <a:rPr lang="en-US" sz="1600" dirty="0">
                <a:latin typeface="Arial" panose="020B0604020202020204" pitchFamily="34" charset="0"/>
                <a:cs typeface="Arial" panose="020B0604020202020204" pitchFamily="34" charset="0"/>
              </a:rPr>
              <a:t>For long term investment cryptocurrencies is a safe bet but not for short term, gold on the other hand is a safer investment for both short and long term because gold's volatility is more or less a straight line meaning it is a steady market which includes fewer risks and fewer jumps but has lesser return as well. </a:t>
            </a:r>
          </a:p>
          <a:p>
            <a:pPr marL="0" lvl="0" indent="0">
              <a:buNone/>
            </a:pPr>
            <a:endParaRPr lang="en-US" sz="1600" dirty="0">
              <a:latin typeface="Arial" panose="020B0604020202020204" pitchFamily="34" charset="0"/>
              <a:cs typeface="Arial" panose="020B0604020202020204" pitchFamily="34" charset="0"/>
            </a:endParaRPr>
          </a:p>
          <a:p>
            <a:pPr marL="0" lvl="0" indent="0">
              <a:buNone/>
            </a:pPr>
            <a:r>
              <a:rPr lang="en-US" sz="1600" dirty="0">
                <a:latin typeface="Arial" panose="020B0604020202020204" pitchFamily="34" charset="0"/>
                <a:cs typeface="Arial" panose="020B0604020202020204" pitchFamily="34" charset="0"/>
              </a:rPr>
              <a:t>The price of bitcoin is largely derived by trends, so you are at more risk of losing your investment for short term investment and that is evident by the high volatility. So short term investment should not be made in cryptocurrencies.</a:t>
            </a: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37045675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19999" y="793162"/>
            <a:ext cx="7881740" cy="567805"/>
          </a:xfrm>
          <a:prstGeom prst="rect">
            <a:avLst/>
          </a:prstGeom>
        </p:spPr>
        <p:txBody>
          <a:bodyPr spcFirstLastPara="1" wrap="square" lIns="91425" tIns="91425" rIns="91425" bIns="91425" anchor="t" anchorCtr="0">
            <a:noAutofit/>
          </a:bodyPr>
          <a:lstStyle/>
          <a:p>
            <a:pPr lvl="0"/>
            <a:r>
              <a:rPr lang="en-US" sz="3200" dirty="0"/>
              <a:t>References and Resources</a:t>
            </a:r>
            <a:endParaRPr sz="3200" dirty="0"/>
          </a:p>
        </p:txBody>
      </p:sp>
      <p:sp>
        <p:nvSpPr>
          <p:cNvPr id="221" name="Google Shape;221;p31"/>
          <p:cNvSpPr txBox="1">
            <a:spLocks noGrp="1"/>
          </p:cNvSpPr>
          <p:nvPr>
            <p:ph type="body" idx="1"/>
          </p:nvPr>
        </p:nvSpPr>
        <p:spPr>
          <a:xfrm>
            <a:off x="808870" y="1360967"/>
            <a:ext cx="7703999" cy="2838893"/>
          </a:xfrm>
          <a:prstGeom prst="rect">
            <a:avLst/>
          </a:prstGeom>
        </p:spPr>
        <p:txBody>
          <a:bodyPr spcFirstLastPara="1" wrap="square" lIns="0" tIns="91425" rIns="0" bIns="91425" anchor="t" anchorCtr="0">
            <a:noAutofit/>
          </a:bodyPr>
          <a:lstStyle/>
          <a:p>
            <a:pPr>
              <a:buClr>
                <a:srgbClr val="FFFFFF"/>
              </a:buClr>
            </a:pPr>
            <a:r>
              <a:rPr lang="en-US" sz="1600"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latin typeface="Arial Black"/>
                <a:ea typeface="+mn-lt"/>
                <a:cs typeface="+mn-lt"/>
                <a:hlinkClick r:id="rId3">
                  <a:extLst>
                    <a:ext uri="{A12FA001-AC4F-418D-AE19-62706E023703}">
                      <ahyp:hlinkClr xmlns:ahyp="http://schemas.microsoft.com/office/drawing/2018/hyperlinkcolor" val="tx"/>
                    </a:ext>
                  </a:extLst>
                </a:hlinkClick>
              </a:rPr>
              <a:t>https://www.nyse.com/market-data/historical</a:t>
            </a:r>
            <a:endParaRPr lang="en-US" sz="1600"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latin typeface="Arial Black"/>
            </a:endParaRPr>
          </a:p>
          <a:p>
            <a:pPr>
              <a:buClr>
                <a:srgbClr val="FFFFFF"/>
              </a:buClr>
            </a:pPr>
            <a:r>
              <a:rPr lang="en-US" sz="1600"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latin typeface="Arial Black"/>
                <a:ea typeface="+mn-lt"/>
                <a:cs typeface="+mn-lt"/>
                <a:hlinkClick r:id="rId4">
                  <a:extLst>
                    <a:ext uri="{A12FA001-AC4F-418D-AE19-62706E023703}">
                      <ahyp:hlinkClr xmlns:ahyp="http://schemas.microsoft.com/office/drawing/2018/hyperlinkcolor" val="tx"/>
                    </a:ext>
                  </a:extLst>
                </a:hlinkClick>
              </a:rPr>
              <a:t>https://www.nasdaq.com/market-activity/quotes/historical</a:t>
            </a:r>
            <a:endParaRPr lang="en-US" sz="1600"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latin typeface="Arial Black"/>
              <a:ea typeface="+mn-lt"/>
              <a:cs typeface="+mn-lt"/>
            </a:endParaRPr>
          </a:p>
          <a:p>
            <a:pPr>
              <a:buClr>
                <a:srgbClr val="FFFFFF"/>
              </a:buClr>
            </a:pPr>
            <a:r>
              <a:rPr lang="en-US" sz="1600"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latin typeface="Arial Black"/>
                <a:ea typeface="+mn-lt"/>
                <a:cs typeface="+mn-lt"/>
                <a:hlinkClick r:id="rId5">
                  <a:extLst>
                    <a:ext uri="{A12FA001-AC4F-418D-AE19-62706E023703}">
                      <ahyp:hlinkClr xmlns:ahyp="http://schemas.microsoft.com/office/drawing/2018/hyperlinkcolor" val="tx"/>
                    </a:ext>
                  </a:extLst>
                </a:hlinkClick>
              </a:rPr>
              <a:t>https://finance.yahoo.com/quote/%5EGSPC/history?period1=1221404400&amp;period2=1230649200&amp;interval=1d&amp;filter=history&amp;frequency=1d</a:t>
            </a:r>
            <a:endParaRPr lang="en-US" sz="1600"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latin typeface="Arial Black"/>
            </a:endParaRPr>
          </a:p>
          <a:p>
            <a:pPr>
              <a:buClr>
                <a:srgbClr val="FFFFFF"/>
              </a:buClr>
            </a:pPr>
            <a:r>
              <a:rPr lang="en-US" sz="1600"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latin typeface="Arial Black"/>
                <a:hlinkClick r:id="rId6">
                  <a:extLst>
                    <a:ext uri="{A12FA001-AC4F-418D-AE19-62706E023703}">
                      <ahyp:hlinkClr xmlns:ahyp="http://schemas.microsoft.com/office/drawing/2018/hyperlinkcolor" val="tx"/>
                    </a:ext>
                  </a:extLst>
                </a:hlinkClick>
              </a:rPr>
              <a:t>https://opendata.stackexchange.com/questions/11955/total-cryptocurrency-market-cap-over-time</a:t>
            </a:r>
            <a:endParaRPr lang="en-US" sz="1600"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r>
              <a:rPr lang="en-US" sz="1600"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latin typeface="Arial Black"/>
                <a:hlinkClick r:id="rId7">
                  <a:extLst>
                    <a:ext uri="{A12FA001-AC4F-418D-AE19-62706E023703}">
                      <ahyp:hlinkClr xmlns:ahyp="http://schemas.microsoft.com/office/drawing/2018/hyperlinkcolor" val="tx"/>
                    </a:ext>
                  </a:extLst>
                </a:hlinkClick>
              </a:rPr>
              <a:t>https://www.blockchain.com/charts/market-cap</a:t>
            </a:r>
            <a:endParaRPr lang="en-US" sz="1600"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r>
              <a:rPr lang="en-US" sz="1600"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latin typeface="Arial Black"/>
                <a:hlinkClick r:id="rId8">
                  <a:extLst>
                    <a:ext uri="{A12FA001-AC4F-418D-AE19-62706E023703}">
                      <ahyp:hlinkClr xmlns:ahyp="http://schemas.microsoft.com/office/drawing/2018/hyperlinkcolor" val="tx"/>
                    </a:ext>
                  </a:extLst>
                </a:hlinkClick>
              </a:rPr>
              <a:t>https://cbeci.org/</a:t>
            </a:r>
            <a:endParaRPr lang="en-US" sz="1600"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r>
              <a:rPr lang="en-US" sz="1600"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latin typeface="Arial Black"/>
                <a:hlinkClick r:id="rId9">
                  <a:extLst>
                    <a:ext uri="{A12FA001-AC4F-418D-AE19-62706E023703}">
                      <ahyp:hlinkClr xmlns:ahyp="http://schemas.microsoft.com/office/drawing/2018/hyperlinkcolor" val="tx"/>
                    </a:ext>
                  </a:extLst>
                </a:hlinkClick>
              </a:rPr>
              <a:t>https://allstarcharts.com/u-s-stock-market-bottomed-2008-march-2009/</a:t>
            </a:r>
            <a:endParaRPr lang="en-US" sz="1600"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latin typeface="Arial Black"/>
              <a:ea typeface="+mn-lt"/>
              <a:cs typeface="+mn-lt"/>
            </a:endParaRPr>
          </a:p>
          <a:p>
            <a:pPr marL="0" lvl="0" indent="0">
              <a:buNone/>
            </a:pPr>
            <a:endParaRPr sz="1600" dirty="0">
              <a:solidFill>
                <a:schemeClr val="accent6">
                  <a:lumMod val="60000"/>
                  <a:lumOff val="40000"/>
                </a:schemeClr>
              </a:solidFill>
              <a:highlight>
                <a:schemeClr val="dk1"/>
              </a:highligh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4876663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19999" y="793162"/>
            <a:ext cx="7881740" cy="567805"/>
          </a:xfrm>
          <a:prstGeom prst="rect">
            <a:avLst/>
          </a:prstGeom>
        </p:spPr>
        <p:txBody>
          <a:bodyPr spcFirstLastPara="1" wrap="square" lIns="91425" tIns="91425" rIns="91425" bIns="91425" anchor="t" anchorCtr="0">
            <a:noAutofit/>
          </a:bodyPr>
          <a:lstStyle/>
          <a:p>
            <a:pPr lvl="0"/>
            <a:r>
              <a:rPr lang="en-US" sz="3200" dirty="0"/>
              <a:t>References and Resources</a:t>
            </a:r>
            <a:endParaRPr sz="3200" dirty="0"/>
          </a:p>
        </p:txBody>
      </p:sp>
      <p:sp>
        <p:nvSpPr>
          <p:cNvPr id="221" name="Google Shape;221;p31"/>
          <p:cNvSpPr txBox="1">
            <a:spLocks noGrp="1"/>
          </p:cNvSpPr>
          <p:nvPr>
            <p:ph type="body" idx="1"/>
          </p:nvPr>
        </p:nvSpPr>
        <p:spPr>
          <a:xfrm>
            <a:off x="720002" y="1524443"/>
            <a:ext cx="7703999" cy="2094614"/>
          </a:xfrm>
          <a:prstGeom prst="rect">
            <a:avLst/>
          </a:prstGeom>
        </p:spPr>
        <p:txBody>
          <a:bodyPr spcFirstLastPara="1" wrap="square" lIns="0" tIns="91425" rIns="0" bIns="91425" anchor="t" anchorCtr="0">
            <a:noAutofit/>
          </a:bodyPr>
          <a:lstStyle/>
          <a:p>
            <a:pPr>
              <a:buClr>
                <a:srgbClr val="FFFFFF"/>
              </a:buClr>
              <a:buFont typeface="+mj-lt"/>
              <a:buAutoNum type="arabicPeriod" startAt="7"/>
            </a:pPr>
            <a:r>
              <a:rPr lang="en-US" sz="1600"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latin typeface="Arial Black"/>
                <a:ea typeface="+mn-lt"/>
                <a:cs typeface="+mn-lt"/>
              </a:rPr>
              <a:t>Formula for Volatility was taken from [</a:t>
            </a:r>
            <a:r>
              <a:rPr lang="en-US" sz="1600" u="sng"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latin typeface="Arial Black"/>
                <a:ea typeface="+mn-lt"/>
                <a:cs typeface="+mn-lt"/>
                <a:hlinkClick r:id="rId3">
                  <a:extLst>
                    <a:ext uri="{A12FA001-AC4F-418D-AE19-62706E023703}">
                      <ahyp:hlinkClr xmlns:ahyp="http://schemas.microsoft.com/office/drawing/2018/hyperlinkcolor" val="tx"/>
                    </a:ext>
                  </a:extLst>
                </a:hlinkClick>
              </a:rPr>
              <a:t>http://techflare.blog/how-to-calculate-historical-volatility-and-sharpe-ratio-in-python/</a:t>
            </a:r>
            <a:r>
              <a:rPr lang="en-US" sz="1600" u="sng"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latin typeface="Arial Black"/>
                <a:ea typeface="+mn-lt"/>
                <a:cs typeface="+mn-lt"/>
              </a:rPr>
              <a:t> ]</a:t>
            </a:r>
            <a:endParaRPr lang="en-US" sz="1600"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latin typeface="Arial Black"/>
              <a:cs typeface="+mn-lt"/>
            </a:endParaRPr>
          </a:p>
          <a:p>
            <a:pPr>
              <a:buClr>
                <a:srgbClr val="FFFFFF"/>
              </a:buClr>
              <a:buFont typeface="+mj-lt"/>
              <a:buAutoNum type="arabicPeriod" startAt="7"/>
            </a:pPr>
            <a:r>
              <a:rPr lang="en-US" sz="1600" u="sng"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latin typeface="Arial Black"/>
                <a:ea typeface="+mn-lt"/>
                <a:cs typeface="+mn-lt"/>
                <a:hlinkClick r:id="rId4">
                  <a:extLst>
                    <a:ext uri="{A12FA001-AC4F-418D-AE19-62706E023703}">
                      <ahyp:hlinkClr xmlns:ahyp="http://schemas.microsoft.com/office/drawing/2018/hyperlinkcolor" val="tx"/>
                    </a:ext>
                  </a:extLst>
                </a:hlinkClick>
              </a:rPr>
              <a:t>https://www.investopedia.com/articles/technical/02/010702.asp</a:t>
            </a:r>
            <a:endParaRPr lang="en-US" sz="1600" u="sng"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latin typeface="Arial Black"/>
              <a:ea typeface="+mn-lt"/>
              <a:cs typeface="+mn-lt"/>
            </a:endParaRPr>
          </a:p>
          <a:p>
            <a:pPr>
              <a:buClr>
                <a:srgbClr val="FFFFFF"/>
              </a:buClr>
              <a:buFont typeface="+mj-lt"/>
              <a:buAutoNum type="arabicPeriod" startAt="7"/>
            </a:pPr>
            <a:r>
              <a:rPr lang="en-US" sz="1600" u="sng"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latin typeface="Arial Black"/>
                <a:ea typeface="+mn-lt"/>
                <a:cs typeface="+mn-lt"/>
                <a:hlinkClick r:id="rId5">
                  <a:extLst>
                    <a:ext uri="{A12FA001-AC4F-418D-AE19-62706E023703}">
                      <ahyp:hlinkClr xmlns:ahyp="http://schemas.microsoft.com/office/drawing/2018/hyperlinkcolor" val="tx"/>
                    </a:ext>
                  </a:extLst>
                </a:hlinkClick>
              </a:rPr>
              <a:t>https://quantivity.wordpress.com/2011/02/21/why-log-returns/</a:t>
            </a:r>
            <a:endParaRPr lang="en-US" sz="1600" u="sng"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latin typeface="Arial Black"/>
              <a:ea typeface="+mn-lt"/>
              <a:cs typeface="+mn-lt"/>
            </a:endParaRPr>
          </a:p>
          <a:p>
            <a:pPr>
              <a:buClr>
                <a:srgbClr val="FFFFFF"/>
              </a:buClr>
              <a:buFont typeface="+mj-lt"/>
              <a:buAutoNum type="arabicPeriod" startAt="7"/>
            </a:pPr>
            <a:r>
              <a:rPr lang="en-US" sz="1600" u="sng"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latin typeface="Arial Black"/>
                <a:ea typeface="+mn-lt"/>
                <a:cs typeface="+mn-lt"/>
                <a:hlinkClick r:id="rId6">
                  <a:extLst>
                    <a:ext uri="{A12FA001-AC4F-418D-AE19-62706E023703}">
                      <ahyp:hlinkClr xmlns:ahyp="http://schemas.microsoft.com/office/drawing/2018/hyperlinkcolor" val="tx"/>
                    </a:ext>
                  </a:extLst>
                </a:hlinkClick>
              </a:rPr>
              <a:t>https://economictimes.indiatimes.com/markets/stocks/news/5-reasons-why-bitcoin-cryptocurrency-prices-are-on-the-rise/articleshow/80764149.cms?from=mdr</a:t>
            </a:r>
            <a:endParaRPr sz="1600" dirty="0">
              <a:solidFill>
                <a:schemeClr val="accent6">
                  <a:lumMod val="60000"/>
                  <a:lumOff val="40000"/>
                </a:schemeClr>
              </a:solidFill>
              <a:highlight>
                <a:schemeClr val="dk1"/>
              </a:highligh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3255684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20000" y="50353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Inspiration</a:t>
            </a:r>
            <a:endParaRPr dirty="0"/>
          </a:p>
        </p:txBody>
      </p:sp>
      <p:sp>
        <p:nvSpPr>
          <p:cNvPr id="221" name="Google Shape;221;p31"/>
          <p:cNvSpPr txBox="1">
            <a:spLocks noGrp="1"/>
          </p:cNvSpPr>
          <p:nvPr>
            <p:ph type="body" idx="1"/>
          </p:nvPr>
        </p:nvSpPr>
        <p:spPr>
          <a:xfrm>
            <a:off x="720000" y="1344393"/>
            <a:ext cx="7020502" cy="3145221"/>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The force that motivated us to pursue this amazing journey of understanding the world of Cryptocurrency is to analyze the investment opportunities for both short term and long term investments. </a:t>
            </a:r>
          </a:p>
          <a:p>
            <a:pPr marL="0" lvl="0" indent="0">
              <a:buNone/>
            </a:pPr>
            <a:r>
              <a:rPr lang="en-US" sz="1600" dirty="0">
                <a:latin typeface="Arial" panose="020B0604020202020204" pitchFamily="34" charset="0"/>
                <a:cs typeface="Arial" panose="020B0604020202020204" pitchFamily="34" charset="0"/>
              </a:rPr>
              <a:t>Even though the nature of this market is agile, it is safe to say that cryptocurrency’s market is rapidly increasing, as the market capitalization briefly reached more than 1,000 billion USD. Even though, it may seem like an elusive subject to potential buyers or amateur crypto enthusiasts, with this project we hope to provide some insights into the crypto-world to get them started. [4]</a:t>
            </a:r>
          </a:p>
          <a:p>
            <a:pPr marL="0" lvl="0" indent="0">
              <a:buNone/>
            </a:pPr>
            <a:r>
              <a:rPr lang="en-US" sz="1600" dirty="0">
                <a:latin typeface="Arial" panose="020B0604020202020204" pitchFamily="34" charset="0"/>
                <a:cs typeface="Arial" panose="020B0604020202020204" pitchFamily="34" charset="0"/>
              </a:rPr>
              <a:t>We aim to provide a detailed descriptive analysis of some major cryptocurrencies in the market today namely Bitcoin, Ethereum and Dogecoin, over the period of 2017-21. </a:t>
            </a: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33384521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4"/>
        <p:cNvGrpSpPr/>
        <p:nvPr/>
      </p:nvGrpSpPr>
      <p:grpSpPr>
        <a:xfrm>
          <a:off x="0" y="0"/>
          <a:ext cx="0" cy="0"/>
          <a:chOff x="0" y="0"/>
          <a:chExt cx="0" cy="0"/>
        </a:xfrm>
      </p:grpSpPr>
      <p:sp>
        <p:nvSpPr>
          <p:cNvPr id="165" name="Google Shape;165;p30"/>
          <p:cNvSpPr txBox="1">
            <a:spLocks noGrp="1"/>
          </p:cNvSpPr>
          <p:nvPr>
            <p:ph type="ctrTitle"/>
          </p:nvPr>
        </p:nvSpPr>
        <p:spPr>
          <a:xfrm>
            <a:off x="1543415" y="1996328"/>
            <a:ext cx="5886900" cy="1354127"/>
          </a:xfrm>
          <a:prstGeom prst="rect">
            <a:avLst/>
          </a:prstGeom>
        </p:spPr>
        <p:txBody>
          <a:bodyPr spcFirstLastPara="1" wrap="square" lIns="91425" tIns="91425" rIns="91425" bIns="91425" anchor="ctr" anchorCtr="0">
            <a:noAutofit/>
          </a:bodyPr>
          <a:lstStyle/>
          <a:p>
            <a:pPr lvl="0"/>
            <a:r>
              <a:rPr lang="en-US" dirty="0">
                <a:highlight>
                  <a:schemeClr val="dk1"/>
                </a:highlight>
              </a:rPr>
              <a:t>Thank You</a:t>
            </a:r>
            <a:endParaRPr dirty="0">
              <a:highlight>
                <a:schemeClr val="dk1"/>
              </a:highlight>
            </a:endParaRPr>
          </a:p>
        </p:txBody>
      </p:sp>
      <p:pic>
        <p:nvPicPr>
          <p:cNvPr id="56" name="Picture 55">
            <a:extLst>
              <a:ext uri="{FF2B5EF4-FFF2-40B4-BE49-F238E27FC236}">
                <a16:creationId xmlns:a16="http://schemas.microsoft.com/office/drawing/2014/main" id="{F6B7DDAC-8104-4CF9-9319-574C155C02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3055775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20000" y="65388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Problem Statement</a:t>
            </a:r>
            <a:endParaRPr dirty="0"/>
          </a:p>
        </p:txBody>
      </p:sp>
      <p:sp>
        <p:nvSpPr>
          <p:cNvPr id="221" name="Google Shape;221;p31"/>
          <p:cNvSpPr txBox="1">
            <a:spLocks noGrp="1"/>
          </p:cNvSpPr>
          <p:nvPr>
            <p:ph type="body" idx="1"/>
          </p:nvPr>
        </p:nvSpPr>
        <p:spPr>
          <a:xfrm>
            <a:off x="720000" y="1535779"/>
            <a:ext cx="7020502" cy="3145221"/>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Cryptocurrencies like Bitcoin, Ethereum and others gained a lot of attention in 2017 when they reached new heights, Whereas Dogecoin gained attention in 2021. Cryptocurrencies are volatile as there is speculation whether they are good investment or not. Given the high variance in prices, can data and statistical analytics methods can be used to provide better investment opportunities to general public?</a:t>
            </a: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1255339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20000" y="5549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High Level Project Goal</a:t>
            </a:r>
            <a:endParaRPr dirty="0"/>
          </a:p>
        </p:txBody>
      </p:sp>
      <p:sp>
        <p:nvSpPr>
          <p:cNvPr id="221" name="Google Shape;221;p31"/>
          <p:cNvSpPr txBox="1">
            <a:spLocks noGrp="1"/>
          </p:cNvSpPr>
          <p:nvPr>
            <p:ph type="body" idx="1"/>
          </p:nvPr>
        </p:nvSpPr>
        <p:spPr>
          <a:xfrm>
            <a:off x="720000" y="1562944"/>
            <a:ext cx="7020502" cy="3145221"/>
          </a:xfrm>
          <a:prstGeom prst="rect">
            <a:avLst/>
          </a:prstGeom>
        </p:spPr>
        <p:txBody>
          <a:bodyPr spcFirstLastPara="1" wrap="square" lIns="0" tIns="91425" rIns="0" bIns="91425" anchor="t" anchorCtr="0">
            <a:noAutofit/>
          </a:bodyPr>
          <a:lstStyle/>
          <a:p>
            <a:pPr marL="285750" lvl="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Analyze the trading data of cryptocurrencies using traditional and statistical metrics.</a:t>
            </a:r>
          </a:p>
          <a:p>
            <a:pPr marL="285750" lvl="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Compare cryptocurrency with other markets and check volatility between the two.</a:t>
            </a:r>
          </a:p>
          <a:p>
            <a:pPr marL="285750" lvl="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Analyze dependency of cryptocurrencies on Bitcoin.</a:t>
            </a: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3790273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20000" y="43533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Questions Our Project Would Answer</a:t>
            </a:r>
            <a:endParaRPr dirty="0"/>
          </a:p>
        </p:txBody>
      </p:sp>
      <p:sp>
        <p:nvSpPr>
          <p:cNvPr id="221" name="Google Shape;221;p31"/>
          <p:cNvSpPr txBox="1">
            <a:spLocks noGrp="1"/>
          </p:cNvSpPr>
          <p:nvPr>
            <p:ph type="body" idx="1"/>
          </p:nvPr>
        </p:nvSpPr>
        <p:spPr>
          <a:xfrm>
            <a:off x="720000" y="1562944"/>
            <a:ext cx="7020502" cy="3145221"/>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1) Why bitcoin became famous and what heights did it reached during its peak? </a:t>
            </a:r>
          </a:p>
          <a:p>
            <a:pPr marL="0" lvl="0" indent="0">
              <a:buNone/>
            </a:pPr>
            <a:endParaRPr lang="en-US" sz="1600" dirty="0">
              <a:latin typeface="Arial" panose="020B0604020202020204" pitchFamily="34" charset="0"/>
              <a:cs typeface="Arial" panose="020B0604020202020204" pitchFamily="34" charset="0"/>
            </a:endParaRPr>
          </a:p>
          <a:p>
            <a:pPr marL="0" lvl="0" indent="0">
              <a:buNone/>
            </a:pPr>
            <a:r>
              <a:rPr lang="en-US" sz="1600" dirty="0">
                <a:latin typeface="Arial" panose="020B0604020202020204" pitchFamily="34" charset="0"/>
                <a:cs typeface="Arial" panose="020B0604020202020204" pitchFamily="34" charset="0"/>
              </a:rPr>
              <a:t>2) Are other Cryptocurrencies prices dependent on Bitcoin, are the major peaks and crashes co-related? </a:t>
            </a:r>
          </a:p>
          <a:p>
            <a:pPr marL="0" lvl="0" indent="0">
              <a:buNone/>
            </a:pPr>
            <a:endParaRPr lang="en-US" sz="1600" dirty="0">
              <a:latin typeface="Arial" panose="020B0604020202020204" pitchFamily="34" charset="0"/>
              <a:cs typeface="Arial" panose="020B0604020202020204" pitchFamily="34" charset="0"/>
            </a:endParaRPr>
          </a:p>
          <a:p>
            <a:pPr marL="0" lvl="0" indent="0">
              <a:buNone/>
            </a:pPr>
            <a:r>
              <a:rPr lang="en-US" sz="1600" dirty="0">
                <a:latin typeface="Arial" panose="020B0604020202020204" pitchFamily="34" charset="0"/>
                <a:cs typeface="Arial" panose="020B0604020202020204" pitchFamily="34" charset="0"/>
              </a:rPr>
              <a:t>3) What is expected ROI (Return on Investment) when investing in Cryptocurrencies for a long term? How did Dogecoin which started as joke and ended up being worth half billion dollars? Did Twitter influence it? </a:t>
            </a:r>
          </a:p>
          <a:p>
            <a:pPr marL="0" lvl="0" indent="0">
              <a:buNone/>
            </a:pPr>
            <a:endParaRPr lang="en-US" sz="1600" dirty="0">
              <a:latin typeface="Arial" panose="020B0604020202020204" pitchFamily="34" charset="0"/>
              <a:cs typeface="Arial" panose="020B0604020202020204" pitchFamily="34" charset="0"/>
            </a:endParaRPr>
          </a:p>
          <a:p>
            <a:pPr marL="0" lvl="0" indent="0">
              <a:buNone/>
            </a:pPr>
            <a:r>
              <a:rPr lang="en-US" sz="1600" dirty="0">
                <a:latin typeface="Arial" panose="020B0604020202020204" pitchFamily="34" charset="0"/>
                <a:cs typeface="Arial" panose="020B0604020202020204" pitchFamily="34" charset="0"/>
              </a:rPr>
              <a:t>4) How volatile is Bitcoin compared to gold? Does investing in volatile cryptocurrency really good investment? </a:t>
            </a:r>
          </a:p>
          <a:p>
            <a:pPr marL="0" lvl="0" indent="0">
              <a:buNone/>
            </a:pPr>
            <a:r>
              <a:rPr lang="en-US" sz="1600" dirty="0">
                <a:latin typeface="Arial" panose="020B0604020202020204" pitchFamily="34" charset="0"/>
                <a:cs typeface="Arial" panose="020B0604020202020204" pitchFamily="34" charset="0"/>
              </a:rPr>
              <a:t> </a:t>
            </a: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3302671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680272" y="42304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dataset</a:t>
            </a:r>
            <a:endParaRPr dirty="0"/>
          </a:p>
        </p:txBody>
      </p:sp>
      <p:sp>
        <p:nvSpPr>
          <p:cNvPr id="221" name="Google Shape;221;p31"/>
          <p:cNvSpPr txBox="1">
            <a:spLocks noGrp="1"/>
          </p:cNvSpPr>
          <p:nvPr>
            <p:ph type="body" idx="1"/>
          </p:nvPr>
        </p:nvSpPr>
        <p:spPr>
          <a:xfrm>
            <a:off x="680272" y="1469638"/>
            <a:ext cx="7020502" cy="3145221"/>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Our dataset is collected from a Cryptocurrency exchange known as Gemini and for Dogecoin and gold dataset we have used Yahoo Finance. [3]</a:t>
            </a:r>
          </a:p>
          <a:p>
            <a:pPr marL="285750" lvl="0" indent="-285750" defTabSz="457200" fontAlgn="base">
              <a:spcBef>
                <a:spcPct val="20000"/>
              </a:spcBef>
              <a:spcAft>
                <a:spcPts val="600"/>
              </a:spcAft>
              <a:buClr>
                <a:prstClr val="white"/>
              </a:buClr>
              <a:buSzTx/>
              <a:buFont typeface="Arial" pitchFamily="34" charset="0"/>
              <a:buChar char="•"/>
            </a:pPr>
            <a:r>
              <a:rPr lang="en-US" sz="1600" b="1" u="sng" kern="1200" cap="small" dirty="0">
                <a:solidFill>
                  <a:srgbClr val="CF7133"/>
                </a:solidFill>
                <a:effectLst>
                  <a:glow rad="38100">
                    <a:prstClr val="black">
                      <a:lumMod val="50000"/>
                      <a:lumOff val="50000"/>
                      <a:alpha val="20000"/>
                    </a:prstClr>
                  </a:glow>
                  <a:outerShdw blurRad="44450" dist="12700" dir="13860000" algn="tl" rotWithShape="0">
                    <a:srgbClr val="000000">
                      <a:alpha val="20000"/>
                    </a:srgbClr>
                  </a:outerShdw>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Gemini Exchange Link</a:t>
            </a:r>
            <a:r>
              <a:rPr lang="en-US" sz="1600" b="1" kern="1200" cap="small" dirty="0">
                <a:solidFill>
                  <a:srgbClr val="CF7133"/>
                </a:solidFill>
                <a:effectLst>
                  <a:glow rad="38100">
                    <a:prstClr val="black">
                      <a:lumMod val="50000"/>
                      <a:lumOff val="50000"/>
                      <a:alpha val="20000"/>
                    </a:prstClr>
                  </a:glow>
                  <a:outerShdw blurRad="44450" dist="12700" dir="13860000" algn="tl" rotWithShape="0">
                    <a:srgbClr val="000000">
                      <a:alpha val="20000"/>
                    </a:srgbClr>
                  </a:outerShdw>
                </a:effectLst>
                <a:latin typeface="Arial" panose="020B0604020202020204" pitchFamily="34" charset="0"/>
                <a:cs typeface="Arial" panose="020B0604020202020204" pitchFamily="34" charset="0"/>
              </a:rPr>
              <a:t> </a:t>
            </a:r>
          </a:p>
          <a:p>
            <a:pPr marL="285750" lvl="0" indent="-285750" defTabSz="457200" fontAlgn="base">
              <a:spcBef>
                <a:spcPct val="20000"/>
              </a:spcBef>
              <a:spcAft>
                <a:spcPts val="600"/>
              </a:spcAft>
              <a:buClr>
                <a:prstClr val="white"/>
              </a:buClr>
              <a:buSzTx/>
              <a:buFont typeface="Arial" pitchFamily="34" charset="0"/>
              <a:buChar char="•"/>
            </a:pPr>
            <a:r>
              <a:rPr lang="en-US" sz="1600" b="1" u="sng" kern="1200" cap="small" dirty="0" err="1">
                <a:solidFill>
                  <a:srgbClr val="CF7133"/>
                </a:solidFill>
                <a:effectLst>
                  <a:glow rad="38100">
                    <a:prstClr val="black">
                      <a:lumMod val="50000"/>
                      <a:lumOff val="50000"/>
                      <a:alpha val="20000"/>
                    </a:prstClr>
                  </a:glow>
                  <a:outerShdw blurRad="44450" dist="12700" dir="13860000" algn="tl" rotWithShape="0">
                    <a:srgbClr val="000000">
                      <a:alpha val="20000"/>
                    </a:srgbClr>
                  </a:outerShdw>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DogeCoin</a:t>
            </a:r>
            <a:r>
              <a:rPr lang="en-US" sz="1600" b="1" u="sng" kern="1200" cap="small" dirty="0">
                <a:solidFill>
                  <a:srgbClr val="CF7133"/>
                </a:solidFill>
                <a:effectLst>
                  <a:glow rad="38100">
                    <a:prstClr val="black">
                      <a:lumMod val="50000"/>
                      <a:lumOff val="50000"/>
                      <a:alpha val="20000"/>
                    </a:prstClr>
                  </a:glow>
                  <a:outerShdw blurRad="44450" dist="12700" dir="13860000" algn="tl" rotWithShape="0">
                    <a:srgbClr val="000000">
                      <a:alpha val="20000"/>
                    </a:srgbClr>
                  </a:outerShdw>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Data By Yahoo Finance</a:t>
            </a:r>
            <a:endParaRPr lang="en-US" sz="1600" b="1" u="sng" kern="1200" cap="small" dirty="0">
              <a:solidFill>
                <a:srgbClr val="CF7133"/>
              </a:solidFill>
              <a:effectLst>
                <a:glow rad="38100">
                  <a:prstClr val="black">
                    <a:lumMod val="50000"/>
                    <a:lumOff val="50000"/>
                    <a:alpha val="20000"/>
                  </a:prstClr>
                </a:glow>
                <a:outerShdw blurRad="44450" dist="12700" dir="13860000" algn="tl" rotWithShape="0">
                  <a:srgbClr val="000000">
                    <a:alpha val="20000"/>
                  </a:srgbClr>
                </a:outerShdw>
              </a:effectLst>
              <a:latin typeface="Arial" panose="020B0604020202020204" pitchFamily="34" charset="0"/>
              <a:cs typeface="Arial" panose="020B0604020202020204" pitchFamily="34" charset="0"/>
            </a:endParaRPr>
          </a:p>
          <a:p>
            <a:pPr marL="285750" lvl="0" indent="-285750" defTabSz="457200">
              <a:spcBef>
                <a:spcPct val="20000"/>
              </a:spcBef>
              <a:spcAft>
                <a:spcPts val="600"/>
              </a:spcAft>
              <a:buClr>
                <a:srgbClr val="FFFFFF"/>
              </a:buClr>
              <a:buSzTx/>
              <a:buFont typeface="Arial" pitchFamily="34" charset="0"/>
              <a:buChar char="•"/>
            </a:pPr>
            <a:r>
              <a:rPr lang="en-US" sz="1600" b="1" u="sng" kern="1200" cap="small" dirty="0">
                <a:solidFill>
                  <a:srgbClr val="CF7133"/>
                </a:solidFill>
                <a:effectLst>
                  <a:glow rad="38100">
                    <a:prstClr val="black">
                      <a:lumMod val="50000"/>
                      <a:lumOff val="50000"/>
                      <a:alpha val="20000"/>
                    </a:prstClr>
                  </a:glow>
                  <a:outerShdw blurRad="44450" dist="12700" dir="13860000" algn="tl" rotWithShape="0">
                    <a:srgbClr val="000000">
                      <a:alpha val="20000"/>
                    </a:srgbClr>
                  </a:outerShdw>
                </a:effectLst>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Banks Market capital by </a:t>
            </a:r>
            <a:r>
              <a:rPr lang="en-US" sz="1600" b="1" u="sng" kern="1200" cap="small" dirty="0" err="1">
                <a:solidFill>
                  <a:srgbClr val="CF7133"/>
                </a:solidFill>
                <a:effectLst>
                  <a:glow rad="38100">
                    <a:prstClr val="black">
                      <a:lumMod val="50000"/>
                      <a:lumOff val="50000"/>
                      <a:alpha val="20000"/>
                    </a:prstClr>
                  </a:glow>
                  <a:outerShdw blurRad="44450" dist="12700" dir="13860000" algn="tl" rotWithShape="0">
                    <a:srgbClr val="000000">
                      <a:alpha val="20000"/>
                    </a:srgbClr>
                  </a:outerShdw>
                </a:effectLst>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relbanks</a:t>
            </a:r>
            <a:endParaRPr lang="en-US" sz="1600" b="1" u="sng" kern="1200" cap="small" dirty="0">
              <a:solidFill>
                <a:srgbClr val="CF7133"/>
              </a:solidFill>
              <a:effectLst>
                <a:glow rad="38100">
                  <a:prstClr val="black">
                    <a:lumMod val="50000"/>
                    <a:lumOff val="50000"/>
                    <a:alpha val="20000"/>
                  </a:prstClr>
                </a:glow>
                <a:outerShdw blurRad="44450" dist="12700" dir="13860000" algn="tl" rotWithShape="0">
                  <a:srgbClr val="000000">
                    <a:alpha val="20000"/>
                  </a:srgbClr>
                </a:outerShdw>
              </a:effectLst>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endParaRPr>
          </a:p>
          <a:p>
            <a:pPr marL="285750" lvl="0" indent="-285750" defTabSz="457200" fontAlgn="base">
              <a:spcBef>
                <a:spcPct val="20000"/>
              </a:spcBef>
              <a:spcAft>
                <a:spcPts val="600"/>
              </a:spcAft>
              <a:buClr>
                <a:prstClr val="white"/>
              </a:buClr>
              <a:buSzTx/>
              <a:buFont typeface="Arial" pitchFamily="34" charset="0"/>
              <a:buChar char="•"/>
            </a:pPr>
            <a:r>
              <a:rPr lang="en-US" sz="1600" b="1" u="sng" kern="1200" cap="small" dirty="0">
                <a:solidFill>
                  <a:srgbClr val="CF7133"/>
                </a:solidFill>
                <a:effectLst>
                  <a:glow rad="38100">
                    <a:prstClr val="black">
                      <a:lumMod val="50000"/>
                      <a:lumOff val="50000"/>
                      <a:alpha val="20000"/>
                    </a:prstClr>
                  </a:glow>
                  <a:outerShdw blurRad="44450" dist="12700" dir="13860000" algn="tl" rotWithShape="0">
                    <a:srgbClr val="000000">
                      <a:alpha val="20000"/>
                    </a:srgbClr>
                  </a:outerShdw>
                </a:effectLst>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Cryptocurrency market capital by yahoo finance</a:t>
            </a:r>
            <a:endParaRPr lang="en-US" sz="1600" b="1" u="sng" kern="1200" cap="small" dirty="0">
              <a:solidFill>
                <a:srgbClr val="CF7133"/>
              </a:solidFill>
              <a:effectLst>
                <a:glow rad="38100">
                  <a:prstClr val="black">
                    <a:lumMod val="50000"/>
                    <a:lumOff val="50000"/>
                    <a:alpha val="20000"/>
                  </a:prstClr>
                </a:glow>
                <a:outerShdw blurRad="44450" dist="12700" dir="13860000" algn="tl" rotWithShape="0">
                  <a:srgbClr val="000000">
                    <a:alpha val="20000"/>
                  </a:srgbClr>
                </a:outerShdw>
              </a:effectLst>
              <a:latin typeface="Arial" panose="020B0604020202020204" pitchFamily="34" charset="0"/>
              <a:cs typeface="Arial" panose="020B0604020202020204" pitchFamily="34" charset="0"/>
            </a:endParaRPr>
          </a:p>
          <a:p>
            <a:pPr marL="285750" lvl="0" indent="-285750" defTabSz="457200">
              <a:spcBef>
                <a:spcPct val="20000"/>
              </a:spcBef>
              <a:spcAft>
                <a:spcPts val="600"/>
              </a:spcAft>
              <a:buClr>
                <a:srgbClr val="FFFFFF"/>
              </a:buClr>
              <a:buSzTx/>
              <a:buFont typeface="Arial" pitchFamily="34" charset="0"/>
              <a:buChar char="•"/>
            </a:pPr>
            <a:r>
              <a:rPr lang="en-US" sz="1600" b="1" u="sng" kern="1200" cap="small" dirty="0">
                <a:solidFill>
                  <a:srgbClr val="CF7133"/>
                </a:solidFill>
                <a:effectLst>
                  <a:glow rad="38100">
                    <a:prstClr val="black">
                      <a:lumMod val="50000"/>
                      <a:lumOff val="50000"/>
                      <a:alpha val="20000"/>
                    </a:prstClr>
                  </a:glow>
                  <a:outerShdw blurRad="44450" dist="12700" dir="13860000" algn="tl" rotWithShape="0">
                    <a:srgbClr val="000000">
                      <a:alpha val="20000"/>
                    </a:srgbClr>
                  </a:outerShdw>
                </a:effectLst>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Gold Market Dataset By Yahoo Finance</a:t>
            </a:r>
            <a:endParaRPr lang="en-US" sz="1600" b="1" u="sng" kern="1200" cap="small" dirty="0">
              <a:solidFill>
                <a:srgbClr val="CF7133"/>
              </a:solidFill>
              <a:effectLst>
                <a:glow rad="38100">
                  <a:prstClr val="black">
                    <a:lumMod val="50000"/>
                    <a:lumOff val="50000"/>
                    <a:alpha val="20000"/>
                  </a:prstClr>
                </a:glow>
                <a:outerShdw blurRad="44450" dist="12700" dir="13860000" algn="tl" rotWithShape="0">
                  <a:srgbClr val="000000">
                    <a:alpha val="20000"/>
                  </a:srgbClr>
                </a:outerShdw>
              </a:effectLst>
              <a:latin typeface="Arial" panose="020B0604020202020204" pitchFamily="34" charset="0"/>
              <a:cs typeface="Arial" panose="020B0604020202020204" pitchFamily="34" charset="0"/>
            </a:endParaRP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691797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680272" y="43166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Description</a:t>
            </a:r>
            <a:endParaRPr dirty="0"/>
          </a:p>
        </p:txBody>
      </p:sp>
      <p:sp>
        <p:nvSpPr>
          <p:cNvPr id="221" name="Google Shape;221;p31"/>
          <p:cNvSpPr txBox="1">
            <a:spLocks noGrp="1"/>
          </p:cNvSpPr>
          <p:nvPr>
            <p:ph type="body" idx="1"/>
          </p:nvPr>
        </p:nvSpPr>
        <p:spPr>
          <a:xfrm>
            <a:off x="815693" y="1507639"/>
            <a:ext cx="7020502" cy="2716557"/>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In this project, our focus is on two major cryptocurrencies and a meme coin, we will through our data cleaning and transformation and with the analysis of data answer the questions in our proposal. Data cleaning/transformation includes finding and removing missing values if any, transforming columns to make them compatible for analysis. </a:t>
            </a:r>
          </a:p>
          <a:p>
            <a:pPr marL="0" lvl="0" indent="0">
              <a:buNone/>
            </a:pPr>
            <a:r>
              <a:rPr lang="en-US" sz="1600" dirty="0">
                <a:latin typeface="Arial" panose="020B0604020202020204" pitchFamily="34" charset="0"/>
                <a:cs typeface="Arial" panose="020B0604020202020204" pitchFamily="34" charset="0"/>
              </a:rPr>
              <a:t>Later  while answering questions, we will take individual question explain its' key points through appropriate plots also we will see the volatility of the cryptocurrency as compared to gold and based on all these analysis we will provide our audience with suggestions giving them a brief and thorough idea about cryptocurrencies before entering into its world.</a:t>
            </a: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4273558600"/>
      </p:ext>
    </p:extLst>
  </p:cSld>
  <p:clrMapOvr>
    <a:masterClrMapping/>
  </p:clrMapOvr>
</p:sld>
</file>

<file path=ppt/theme/theme1.xml><?xml version="1.0" encoding="utf-8"?>
<a:theme xmlns:a="http://schemas.openxmlformats.org/drawingml/2006/main" name="Simple Light">
  <a:themeElements>
    <a:clrScheme name="Simple Light">
      <a:dk1>
        <a:srgbClr val="081D32"/>
      </a:dk1>
      <a:lt1>
        <a:srgbClr val="FFFFFF"/>
      </a:lt1>
      <a:dk2>
        <a:srgbClr val="B4DEFF"/>
      </a:dk2>
      <a:lt2>
        <a:srgbClr val="53FDD8"/>
      </a:lt2>
      <a:accent1>
        <a:srgbClr val="F7F169"/>
      </a:accent1>
      <a:accent2>
        <a:srgbClr val="60EF01"/>
      </a:accent2>
      <a:accent3>
        <a:srgbClr val="6A79FF"/>
      </a:accent3>
      <a:accent4>
        <a:srgbClr val="E852BE"/>
      </a:accent4>
      <a:accent5>
        <a:srgbClr val="EB8000"/>
      </a:accent5>
      <a:accent6>
        <a:srgbClr val="C62A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TotalTime>
  <Words>3087</Words>
  <Application>Microsoft Office PowerPoint</Application>
  <PresentationFormat>On-screen Show (16:9)</PresentationFormat>
  <Paragraphs>161</Paragraphs>
  <Slides>40</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Amatic SC</vt:lpstr>
      <vt:lpstr>Aharoni</vt:lpstr>
      <vt:lpstr>Arial</vt:lpstr>
      <vt:lpstr>Arial Black</vt:lpstr>
      <vt:lpstr>Roboto Mono</vt:lpstr>
      <vt:lpstr>Simple Light</vt:lpstr>
      <vt:lpstr>Dab 103  Cryptocurrencies: An Infographic</vt:lpstr>
      <vt:lpstr>Introduction</vt:lpstr>
      <vt:lpstr>PowerPoint Presentation</vt:lpstr>
      <vt:lpstr>Inspiration</vt:lpstr>
      <vt:lpstr>Problem Statement</vt:lpstr>
      <vt:lpstr>High Level Project Goal</vt:lpstr>
      <vt:lpstr>Questions Our Project Would Answer</vt:lpstr>
      <vt:lpstr>dataset</vt:lpstr>
      <vt:lpstr>Description</vt:lpstr>
      <vt:lpstr>Exploratory Data Analysis  </vt:lpstr>
      <vt:lpstr>Market Share  </vt:lpstr>
      <vt:lpstr>Histogram with median for Bitcoin</vt:lpstr>
      <vt:lpstr>Boxplot for btc</vt:lpstr>
      <vt:lpstr>Histogram with median for eth </vt:lpstr>
      <vt:lpstr>Boxplot for eth</vt:lpstr>
      <vt:lpstr>Histogram with median for doge</vt:lpstr>
      <vt:lpstr>Boxplot for doge</vt:lpstr>
      <vt:lpstr>Volume of coins traded</vt:lpstr>
      <vt:lpstr>DATA CLEANING/TRANSFORMATION AND DATA ANALYSIS</vt:lpstr>
      <vt:lpstr>Data Cleaning</vt:lpstr>
      <vt:lpstr>Data Transformation</vt:lpstr>
      <vt:lpstr>Answers to questions</vt:lpstr>
      <vt:lpstr>1) Why bitcoin became famous and what heights did it reached during its peak? </vt:lpstr>
      <vt:lpstr>PowerPoint Presentation</vt:lpstr>
      <vt:lpstr>PowerPoint Presentation</vt:lpstr>
      <vt:lpstr>2) Are other Cryptocurrencies prices dependent on Bitcoin, are the major peaks and crashes co-related?</vt:lpstr>
      <vt:lpstr>PowerPoint Presentation</vt:lpstr>
      <vt:lpstr>3) What is expected ROI (Return on Investment) when investing in Cryptocurrencies for a long term? How did Dogecoin which started as joke and ended up being worth half billion dollars?  </vt:lpstr>
      <vt:lpstr>PowerPoint Presentation</vt:lpstr>
      <vt:lpstr>PowerPoint Presentation</vt:lpstr>
      <vt:lpstr>4) How volatile is Bitcoin compared to gold? Does investing in volatile cryptocurrency really good investment? </vt:lpstr>
      <vt:lpstr>PowerPoint Presentation</vt:lpstr>
      <vt:lpstr>PowerPoint Presentation</vt:lpstr>
      <vt:lpstr>PowerPoint Presentation</vt:lpstr>
      <vt:lpstr>Conclusion</vt:lpstr>
      <vt:lpstr>Conclusion (Contd.)</vt:lpstr>
      <vt:lpstr>Recommendation</vt:lpstr>
      <vt:lpstr>References and Resources</vt:lpstr>
      <vt:lpstr>References and 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Dab 103  Cryptocurrencies: An Infographic</dc:title>
  <dc:creator>Aashutosh Sehgal</dc:creator>
  <cp:lastModifiedBy>Yuvraj</cp:lastModifiedBy>
  <cp:revision>172</cp:revision>
  <dcterms:modified xsi:type="dcterms:W3CDTF">2021-07-31T17:14:44Z</dcterms:modified>
</cp:coreProperties>
</file>