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C35013-AE43-4953-ABB3-014612C49560}">
  <a:tblStyle styleId="{30C35013-AE43-4953-ABB3-014612C49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0205EC-688F-49A0-A53F-01E798953B7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007fae6d34_2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g1007fae6d34_2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each team member individually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d9bfb30c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g102d9bfb30c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70f1f3d2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g10470f1f3d2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shown here, when the variables are compressed into two dimensions, we can distinguish NonPEO and PEO, but not necessarily PEO_Master and PEO_NonMaster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fc291183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g104fc291183_0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Isaac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d9bfb30c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Google Shape;130;g102d9bfb30c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07fae7065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Google Shape;142;g1007fae7065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27de7b41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" name="Google Shape;154;gfa27de7b41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70f1f3d2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7" name="Google Shape;167;g10470f1f3d2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b7aa283ee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8" name="Google Shape;178;gfb7aa283ee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a27de7b41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6" name="Google Shape;186;gfa27de7b41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a27de7b41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gfa27de7b41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b7aa283ee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Google Shape;30;gfb7aa283ee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27de7b41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4" name="Google Shape;204;gfa27de7b41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4a14bdc82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g104a14bdc82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283e665c0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3" name="Google Shape;223;g10283e665c0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4a2c7f15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g104a2c7f15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283e665c0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4" name="Google Shape;244;g10283e665c0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4fc291183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8" name="Google Shape;258;g104fc291183_1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4fc291183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7" name="Google Shape;267;g104fc291183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b68fa3573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5" name="Google Shape;275;gfb68fa3573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b7aa283e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9" name="Google Shape;289;gfb7aa283ee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4fc291183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8" name="Google Shape;298;g104fc291183_1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4a14bdc8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g104a14bdc8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7aa283ee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7" name="Google Shape;307;gfb7aa283ee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f931dcc3d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5" name="Google Shape;315;gcf931dcc3d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b7aa283e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3" name="Google Shape;323;gfb7aa283ee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470f1f747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0" name="Google Shape;330;g10470f1f747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470f1f747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g10470f1f747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470f1f747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g10470f1f747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b7aa283ee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Google Shape;63;gfb7aa283ee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70f1f74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Google Shape;71;g10470f1f74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a14bdc8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g104a14bdc82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a14bdc82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g104a14bdc82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63500" dir="8100000" dist="12699">
              <a:srgbClr val="FFFFFF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505200"/>
            <a:ext cx="7772400" cy="1752600"/>
          </a:xfrm>
          <a:prstGeom prst="rect">
            <a:avLst/>
          </a:prstGeom>
          <a:noFill/>
          <a:ln>
            <a:noFill/>
          </a:ln>
          <a:effectLst>
            <a:outerShdw blurRad="63500" dir="8100000" dist="12699">
              <a:srgbClr val="FFFFFF">
                <a:alpha val="7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76975"/>
            <a:ext cx="91440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2300"/>
            </a:lvl1pPr>
            <a:lvl2pPr lvl="1">
              <a:buNone/>
              <a:defRPr sz="2300"/>
            </a:lvl2pPr>
            <a:lvl3pPr lvl="2">
              <a:buNone/>
              <a:defRPr sz="2300"/>
            </a:lvl3pPr>
            <a:lvl4pPr lvl="3">
              <a:buNone/>
              <a:defRPr sz="2300"/>
            </a:lvl4pPr>
            <a:lvl5pPr lvl="4">
              <a:buNone/>
              <a:defRPr sz="2300"/>
            </a:lvl5pPr>
            <a:lvl6pPr lvl="5">
              <a:buNone/>
              <a:defRPr sz="2300"/>
            </a:lvl6pPr>
            <a:lvl7pPr lvl="6">
              <a:buNone/>
              <a:defRPr sz="2300"/>
            </a:lvl7pPr>
            <a:lvl8pPr lvl="7">
              <a:buNone/>
              <a:defRPr sz="2300"/>
            </a:lvl8pPr>
            <a:lvl9pPr lvl="8">
              <a:buNone/>
              <a:defRPr sz="2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6975"/>
            <a:ext cx="91440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63500" dir="8100000" dist="12699">
              <a:srgbClr val="FFFFFF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63500" dir="8100000" dist="12699">
              <a:srgbClr val="FFFFFF">
                <a:alpha val="7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000">
              <a:highlight>
                <a:srgbClr val="000000"/>
              </a:highlight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709350" y="2027500"/>
            <a:ext cx="7725300" cy="14793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709500" y="2027500"/>
            <a:ext cx="77253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Capstone Project: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Final Presentation</a:t>
            </a:r>
            <a:endParaRPr b="1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685800" y="3850875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Developing an ML model to predict which existing Paychex clients are most likely to purchase PEO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A Team • 12.01.2021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DSC 383W / 483: Data Science Capstone • FALL2021ASE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207700"/>
            <a:ext cx="39433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EDA</a:t>
            </a:r>
            <a:r>
              <a:rPr lang="en-US" sz="3800">
                <a:solidFill>
                  <a:srgbClr val="FFFFFF"/>
                </a:solidFill>
              </a:rPr>
              <a:t>: PEO over Total Clients by State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75" y="1772525"/>
            <a:ext cx="5265698" cy="33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398" y="1908561"/>
            <a:ext cx="644600" cy="30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164375" y="2367000"/>
            <a:ext cx="2233200" cy="2124000"/>
          </a:xfrm>
          <a:prstGeom prst="rect">
            <a:avLst/>
          </a:prstGeom>
          <a:noFill/>
          <a:ln cap="flat" cmpd="sng" w="3810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Highest PEO:Total Ratio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Idaho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New Mexico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Florida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Lowest PEO:Total Ratio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Montana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Arkansas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North Dakota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EDA</a:t>
            </a:r>
            <a:r>
              <a:rPr lang="en-US" sz="3800">
                <a:solidFill>
                  <a:srgbClr val="FFFFFF"/>
                </a:solidFill>
              </a:rPr>
              <a:t>: </a:t>
            </a:r>
            <a:r>
              <a:rPr lang="en-US" sz="3800">
                <a:solidFill>
                  <a:srgbClr val="FFFFFF"/>
                </a:solidFill>
              </a:rPr>
              <a:t>t-SNE Visualization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17" name="Google Shape;117;p13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244400" y="5412450"/>
            <a:ext cx="6655200" cy="74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NonPEO vs PEO_Any are </a:t>
            </a:r>
            <a:r>
              <a:rPr b="1" lang="en-US" sz="1600"/>
              <a:t>highly </a:t>
            </a:r>
            <a:r>
              <a:rPr b="1" lang="en-US" sz="1600"/>
              <a:t>separable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PEO_NonMaster vs PEO_Master are </a:t>
            </a:r>
            <a:r>
              <a:rPr b="1" lang="en-US" sz="1600"/>
              <a:t>not very separable</a:t>
            </a:r>
            <a:endParaRPr b="1" sz="1600"/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592" y="1047875"/>
            <a:ext cx="6912009" cy="424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Methods</a:t>
            </a:r>
            <a:r>
              <a:rPr lang="en-US" sz="3800">
                <a:solidFill>
                  <a:srgbClr val="FFFFFF"/>
                </a:solidFill>
              </a:rPr>
              <a:t>: ML Pipeline Diagram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400"/>
            <a:ext cx="2798350" cy="52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2600"/>
            <a:ext cx="9143999" cy="397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3445">
                <a:solidFill>
                  <a:srgbClr val="FFFFFF"/>
                </a:solidFill>
              </a:rPr>
              <a:t>Feature Importance using Random Forest</a:t>
            </a:r>
            <a:endParaRPr sz="3445">
              <a:solidFill>
                <a:srgbClr val="FFFFFF"/>
              </a:solidFill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254650" y="4985025"/>
            <a:ext cx="4634700" cy="113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Most </a:t>
            </a:r>
            <a:r>
              <a:rPr b="1" lang="en-US" sz="1700"/>
              <a:t>important</a:t>
            </a:r>
            <a:r>
              <a:rPr b="1" lang="en-US" sz="1700"/>
              <a:t> features: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/>
              <a:t>Average Number Products Binned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/>
              <a:t>Average Net Revenue Normalized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/>
              <a:t>Min Net Revenue Normalized</a:t>
            </a:r>
            <a:endParaRPr b="1" sz="1700"/>
          </a:p>
        </p:txBody>
      </p:sp>
      <p:sp>
        <p:nvSpPr>
          <p:cNvPr id="137" name="Google Shape;137;p15"/>
          <p:cNvSpPr/>
          <p:nvPr/>
        </p:nvSpPr>
        <p:spPr>
          <a:xfrm>
            <a:off x="5815325" y="1236150"/>
            <a:ext cx="277800" cy="265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838075" y="2536950"/>
            <a:ext cx="277800" cy="135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334775" y="2687300"/>
            <a:ext cx="277800" cy="120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</a:rPr>
              <a:t>K-Means Clustering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76425" y="3037525"/>
            <a:ext cx="82683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47" name="Google Shape;147;p16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0" y="1209725"/>
            <a:ext cx="3705225" cy="231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125" y="3941599"/>
            <a:ext cx="3705225" cy="230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000" y="3931925"/>
            <a:ext cx="3705225" cy="230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125" y="1209725"/>
            <a:ext cx="37052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</a:rPr>
              <a:t>Binary Dataset Split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42450" y="1327350"/>
            <a:ext cx="82683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977275" y="2105100"/>
            <a:ext cx="1293000" cy="7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SMOTE</a:t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19749" t="0"/>
          <a:stretch/>
        </p:blipFill>
        <p:spPr>
          <a:xfrm>
            <a:off x="227950" y="1215450"/>
            <a:ext cx="3381526" cy="21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225" y="3695424"/>
            <a:ext cx="4213800" cy="21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5">
            <a:alphaModFix/>
          </a:blip>
          <a:srcRect b="0" l="0" r="11394" t="0"/>
          <a:stretch/>
        </p:blipFill>
        <p:spPr>
          <a:xfrm>
            <a:off x="5389150" y="1245693"/>
            <a:ext cx="3630449" cy="21304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17"/>
          <p:cNvGraphicFramePr/>
          <p:nvPr/>
        </p:nvGraphicFramePr>
        <p:xfrm>
          <a:off x="227950" y="405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{30C35013-AE43-4953-ABB3-014612C49560}</a:tableStyleId>
              </a:tblPr>
              <a:tblGrid>
                <a:gridCol w="1021675"/>
                <a:gridCol w="793675"/>
              </a:tblGrid>
              <a:tr h="41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Split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rgbClr val="FFFFFF"/>
                </a:solidFill>
              </a:rPr>
              <a:t>Multiclass Dataset Split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3977275" y="2105100"/>
            <a:ext cx="1293000" cy="7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SMOTE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0" y="1231188"/>
            <a:ext cx="3520270" cy="21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675" y="1102638"/>
            <a:ext cx="3568924" cy="214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337" y="3647225"/>
            <a:ext cx="3824875" cy="22938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18"/>
          <p:cNvGraphicFramePr/>
          <p:nvPr/>
        </p:nvGraphicFramePr>
        <p:xfrm>
          <a:off x="227950" y="405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{30C35013-AE43-4953-ABB3-014612C49560}</a:tableStyleId>
              </a:tblPr>
              <a:tblGrid>
                <a:gridCol w="1021675"/>
                <a:gridCol w="793675"/>
              </a:tblGrid>
              <a:tr h="41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Split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Methods</a:t>
            </a:r>
            <a:r>
              <a:rPr lang="en-US" sz="3800">
                <a:solidFill>
                  <a:srgbClr val="FFFFFF"/>
                </a:solidFill>
              </a:rPr>
              <a:t>: ML Pipeline Diagram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0" y="965874"/>
            <a:ext cx="5996438" cy="52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rgbClr val="FFFFFF"/>
                </a:solidFill>
              </a:rPr>
              <a:t>Results</a:t>
            </a:r>
            <a:r>
              <a:rPr lang="en-US" sz="2900">
                <a:solidFill>
                  <a:srgbClr val="FFFFFF"/>
                </a:solidFill>
              </a:rPr>
              <a:t>: Binary Models optimized with Optuna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1348500" y="5493725"/>
            <a:ext cx="6447000" cy="70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Gradient Boosting Algorithms are the best performers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SMOTE has low impact in the binary case</a:t>
            </a:r>
            <a:endParaRPr b="1" sz="1700"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8800"/>
            <a:ext cx="8839202" cy="426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Results</a:t>
            </a:r>
            <a:r>
              <a:rPr lang="en-US" sz="3800">
                <a:solidFill>
                  <a:srgbClr val="FFFFFF"/>
                </a:solidFill>
              </a:rPr>
              <a:t>: Multiclass Models </a:t>
            </a:r>
            <a:r>
              <a:rPr lang="en-US" sz="3800">
                <a:solidFill>
                  <a:srgbClr val="FFFFFF"/>
                </a:solidFill>
              </a:rPr>
              <a:t>optimized with Optuna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433500" y="5531850"/>
            <a:ext cx="8277000" cy="64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XGBoost and LGBM</a:t>
            </a:r>
            <a:r>
              <a:rPr b="1" lang="en-US" sz="1500"/>
              <a:t>: more flexible and slightly better recall in the minority classes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SMOTE has big impact in the minority classes</a:t>
            </a:r>
            <a:endParaRPr b="1" sz="1500"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24413"/>
            <a:ext cx="8991599" cy="429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</a:rPr>
              <a:t>Overview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442450" y="1327350"/>
            <a:ext cx="82683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Project Sponsor: 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Paychex, Inc.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Academic Advisor: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Prof. Ajay Anand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Team Members: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Ledion Lico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Jordan Pappas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Isaac Manly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Brian Winn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Expected Delivery Date: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December 13, 2021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Results</a:t>
            </a:r>
            <a:r>
              <a:rPr lang="en-US" sz="3800">
                <a:solidFill>
                  <a:srgbClr val="FFFFFF"/>
                </a:solidFill>
              </a:rPr>
              <a:t>: </a:t>
            </a:r>
            <a:r>
              <a:rPr lang="en-US" sz="3800">
                <a:solidFill>
                  <a:srgbClr val="FFFFFF"/>
                </a:solidFill>
              </a:rPr>
              <a:t>XGBoost (Grid Search)</a:t>
            </a:r>
            <a:endParaRPr sz="3800">
              <a:solidFill>
                <a:srgbClr val="FFFFFF"/>
              </a:solidFill>
            </a:endParaRPr>
          </a:p>
        </p:txBody>
      </p:sp>
      <p:graphicFrame>
        <p:nvGraphicFramePr>
          <p:cNvPr id="208" name="Google Shape;208;p22"/>
          <p:cNvGraphicFramePr/>
          <p:nvPr/>
        </p:nvGraphicFramePr>
        <p:xfrm>
          <a:off x="136525" y="14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{E80205EC-688F-49A0-A53F-01E798953B78}</a:tableStyleId>
              </a:tblPr>
              <a:tblGrid>
                <a:gridCol w="1975650"/>
                <a:gridCol w="1273250"/>
                <a:gridCol w="1312800"/>
                <a:gridCol w="1714450"/>
                <a:gridCol w="1283700"/>
                <a:gridCol w="1311100"/>
              </a:tblGrid>
              <a:tr h="7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Binary XGBoost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Multiclass XGBoost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hMerge="1"/>
                <a:tc hMerge="1"/>
              </a:tr>
              <a:tr h="88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Classes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Non PEO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PEO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Non PEO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PEO Non_Master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PEO_Master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/>
                        <a:t>69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r>
                        <a:rPr lang="en-US"/>
                        <a:t>.98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Score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</a:t>
                      </a: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u="sng">
                <a:solidFill>
                  <a:srgbClr val="FFFFFF"/>
                </a:solidFill>
              </a:rPr>
              <a:t>Results</a:t>
            </a:r>
            <a:r>
              <a:rPr lang="en-US" sz="3800">
                <a:solidFill>
                  <a:srgbClr val="FFFFFF"/>
                </a:solidFill>
              </a:rPr>
              <a:t>: XGBoost (Optuna)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442450" y="1327350"/>
            <a:ext cx="82683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" y="3435072"/>
            <a:ext cx="9144000" cy="296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" y="833472"/>
            <a:ext cx="9144000" cy="296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2958900" y="833475"/>
            <a:ext cx="287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Binary</a:t>
            </a:r>
            <a:endParaRPr b="1" sz="2400"/>
          </a:p>
        </p:txBody>
      </p:sp>
      <p:sp>
        <p:nvSpPr>
          <p:cNvPr id="220" name="Google Shape;220;p23"/>
          <p:cNvSpPr txBox="1"/>
          <p:nvPr/>
        </p:nvSpPr>
        <p:spPr>
          <a:xfrm>
            <a:off x="2958900" y="3518025"/>
            <a:ext cx="287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Multiclass</a:t>
            </a:r>
            <a:endParaRPr b="1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Results</a:t>
            </a:r>
            <a:r>
              <a:rPr lang="en-US" sz="3800">
                <a:solidFill>
                  <a:srgbClr val="FFFFFF"/>
                </a:solidFill>
              </a:rPr>
              <a:t>: XGBoost </a:t>
            </a:r>
            <a:r>
              <a:rPr lang="en-US" sz="3800">
                <a:solidFill>
                  <a:srgbClr val="FFFFFF"/>
                </a:solidFill>
              </a:rPr>
              <a:t>(Optuna)</a:t>
            </a:r>
            <a:endParaRPr sz="3800">
              <a:solidFill>
                <a:srgbClr val="FFFFFF"/>
              </a:solidFill>
            </a:endParaRPr>
          </a:p>
        </p:txBody>
      </p:sp>
      <p:graphicFrame>
        <p:nvGraphicFramePr>
          <p:cNvPr id="227" name="Google Shape;227;p24"/>
          <p:cNvGraphicFramePr/>
          <p:nvPr/>
        </p:nvGraphicFramePr>
        <p:xfrm>
          <a:off x="143525" y="14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{E80205EC-688F-49A0-A53F-01E798953B78}</a:tableStyleId>
              </a:tblPr>
              <a:tblGrid>
                <a:gridCol w="1972525"/>
                <a:gridCol w="1272775"/>
                <a:gridCol w="1309175"/>
                <a:gridCol w="1711750"/>
                <a:gridCol w="1254125"/>
                <a:gridCol w="1336575"/>
              </a:tblGrid>
              <a:tr h="6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Binary XGBoost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Multiclass XGBoost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hMerge="1"/>
                <a:tc hMerge="1"/>
              </a:tr>
              <a:tr h="8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Classes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Non PEO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PEO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Non PEO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PEO Non_Master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PEO_Master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(+.01)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(+.16)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(+.04)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(+.01)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(+.06)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0.59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(-.03)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(+.08)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Score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(+.12)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0.53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(-.01)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(+.07)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788088" y="5590350"/>
            <a:ext cx="7567800" cy="49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Optuna is more flexible and time </a:t>
            </a:r>
            <a:r>
              <a:rPr b="1" lang="en-US" sz="2000"/>
              <a:t>efficient than Grid Search</a:t>
            </a:r>
            <a:endParaRPr b="1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Results</a:t>
            </a:r>
            <a:r>
              <a:rPr lang="en-US" sz="3800">
                <a:solidFill>
                  <a:srgbClr val="FFFFFF"/>
                </a:solidFill>
              </a:rPr>
              <a:t>: XGBoost Validation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76200" y="1399300"/>
            <a:ext cx="43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Binary Model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591275" y="1399300"/>
            <a:ext cx="42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Multi-Class Model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1071600" y="5545275"/>
            <a:ext cx="7000800" cy="55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Validation results are similar to test results</a:t>
            </a:r>
            <a:endParaRPr b="1" sz="2400"/>
          </a:p>
        </p:txBody>
      </p: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225" y="2192712"/>
            <a:ext cx="3886750" cy="31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50" y="2192700"/>
            <a:ext cx="3744500" cy="30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Results</a:t>
            </a:r>
            <a:r>
              <a:rPr lang="en-US" sz="3800">
                <a:solidFill>
                  <a:srgbClr val="FFFFFF"/>
                </a:solidFill>
              </a:rPr>
              <a:t>: XGBoost Test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76200" y="1399300"/>
            <a:ext cx="43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Binary Model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4591275" y="1399300"/>
            <a:ext cx="42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Multiclass</a:t>
            </a: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0" y="5568425"/>
            <a:ext cx="9144000" cy="61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The number of the PEO clients we </a:t>
            </a:r>
            <a:r>
              <a:rPr b="1" lang="en-US"/>
              <a:t>misclassify as Non_PEO is similar across binary and multiclass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We have a “good” misclassification towards PEO Non_Master in multiclass</a:t>
            </a:r>
            <a:endParaRPr b="1"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000" y="2013400"/>
            <a:ext cx="4217700" cy="340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50" y="2010375"/>
            <a:ext cx="4014475" cy="32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/>
        </p:nvSpPr>
        <p:spPr>
          <a:xfrm>
            <a:off x="5179450" y="3235425"/>
            <a:ext cx="705300" cy="1477500"/>
          </a:xfrm>
          <a:prstGeom prst="rect">
            <a:avLst/>
          </a:prstGeom>
          <a:noFill/>
          <a:ln cap="flat" cmpd="sng" w="11430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982000" y="3802625"/>
            <a:ext cx="705300" cy="615600"/>
          </a:xfrm>
          <a:prstGeom prst="rect">
            <a:avLst/>
          </a:prstGeom>
          <a:noFill/>
          <a:ln cap="flat" cmpd="sng" w="11430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Results</a:t>
            </a:r>
            <a:r>
              <a:rPr lang="en-US" sz="3800">
                <a:solidFill>
                  <a:srgbClr val="FFFFFF"/>
                </a:solidFill>
              </a:rPr>
              <a:t>: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  <p:sp>
        <p:nvSpPr>
          <p:cNvPr id="263" name="Google Shape;263;p27"/>
          <p:cNvSpPr txBox="1"/>
          <p:nvPr/>
        </p:nvSpPr>
        <p:spPr>
          <a:xfrm>
            <a:off x="626900" y="1747750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685800" y="1089000"/>
            <a:ext cx="77724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SMOTE helps overcome dataset imbalance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XGBoost and LGBM models outperform other models in binary classification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XGBoost outperform other models in multiclass classification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Optuna dramatically improves model performance,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being time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efficient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 cases of larger datasets, LGBM is recommended, as less computation time is needed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Methods</a:t>
            </a:r>
            <a:r>
              <a:rPr lang="en-US" sz="3800">
                <a:solidFill>
                  <a:srgbClr val="FFFFFF"/>
                </a:solidFill>
              </a:rPr>
              <a:t>: ML Pipeline Diagram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5875"/>
            <a:ext cx="8839199" cy="528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Deliverable</a:t>
            </a:r>
            <a:r>
              <a:rPr lang="en-US" sz="3800">
                <a:solidFill>
                  <a:srgbClr val="FFFFFF"/>
                </a:solidFill>
              </a:rPr>
              <a:t>: Client Lists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146525" y="1578825"/>
            <a:ext cx="415800" cy="204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4800050" y="2364025"/>
            <a:ext cx="415800" cy="9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25" y="1127377"/>
            <a:ext cx="3868675" cy="2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860" y="1081050"/>
            <a:ext cx="4072490" cy="23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1722150" y="5306850"/>
            <a:ext cx="5699700" cy="92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Client list is built in Google Colab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Has client lookup and adjustable threshold features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Can be exported to Excel (.xlsx)</a:t>
            </a:r>
            <a:endParaRPr b="1" sz="1600"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733" y="3840823"/>
            <a:ext cx="4089441" cy="11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0822" y="3580487"/>
            <a:ext cx="4494565" cy="16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Achievements</a:t>
            </a:r>
            <a:r>
              <a:rPr lang="en-US" sz="3800">
                <a:solidFill>
                  <a:srgbClr val="FFFFFF"/>
                </a:solidFill>
              </a:rPr>
              <a:t>: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442450" y="1327350"/>
            <a:ext cx="82683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437850" y="1460100"/>
            <a:ext cx="8268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Identified </a:t>
            </a:r>
            <a:r>
              <a:rPr lang="en-US" sz="2000"/>
              <a:t>interesting</a:t>
            </a:r>
            <a:r>
              <a:rPr lang="en-US" sz="2000"/>
              <a:t> patterns and the most important Paychex client features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Built a reliable model to identify high-likelihood PEO clients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Optimized the model in multiclass classification to identify PEO_Master clients with improved recall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Provided the Paychex Sales team with the tools to predict high-likelihood clients, including an adjustable probability threshold</a:t>
            </a:r>
            <a:endParaRPr sz="2000"/>
          </a:p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Challenges</a:t>
            </a:r>
            <a:r>
              <a:rPr lang="en-US" sz="3800">
                <a:solidFill>
                  <a:srgbClr val="FFFFFF"/>
                </a:solidFill>
              </a:rPr>
              <a:t>: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442450" y="1327350"/>
            <a:ext cx="82683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437850" y="1951350"/>
            <a:ext cx="8268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Immense data imbalance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Defining the optimal model architecture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Optimizing the recall on the PEO_Master class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Missing domain knowledge on Paychex sales process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Developing the best interface for the sales team</a:t>
            </a:r>
            <a:endParaRPr sz="2000"/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</a:rPr>
              <a:t>Agenda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1679850" y="1299700"/>
            <a:ext cx="57843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AutoNum type="arabicPeriod"/>
            </a:pPr>
            <a:r>
              <a:rPr b="1" lang="en-US" sz="3000">
                <a:solidFill>
                  <a:schemeClr val="dk1"/>
                </a:solidFill>
              </a:rPr>
              <a:t>Vision / Goals  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AutoNum type="arabicPeriod"/>
            </a:pPr>
            <a:r>
              <a:rPr b="1" lang="en-US" sz="3000">
                <a:solidFill>
                  <a:schemeClr val="dk1"/>
                </a:solidFill>
              </a:rPr>
              <a:t>Dataset Description / EDA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AutoNum type="arabicPeriod"/>
            </a:pPr>
            <a:r>
              <a:rPr b="1" lang="en-US" sz="3000">
                <a:solidFill>
                  <a:schemeClr val="dk1"/>
                </a:solidFill>
              </a:rPr>
              <a:t>Methods / Results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AutoNum type="arabicPeriod"/>
            </a:pPr>
            <a:r>
              <a:rPr b="1" lang="en-US" sz="3000">
                <a:solidFill>
                  <a:schemeClr val="dk1"/>
                </a:solidFill>
              </a:rPr>
              <a:t>Challenges / Next steps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Future Work</a:t>
            </a:r>
            <a:r>
              <a:rPr lang="en-US" sz="3800">
                <a:solidFill>
                  <a:srgbClr val="FFFFFF"/>
                </a:solidFill>
              </a:rPr>
              <a:t>: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28625" y="1951350"/>
            <a:ext cx="8562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Alternate resampling methods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Further optimizing XGBoost and LGBM results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Anomaly detection for sequential model framework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Alternate prediction applications for sales team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Collect additional data from Paychex PEO clients</a:t>
            </a:r>
            <a:endParaRPr sz="2000"/>
          </a:p>
        </p:txBody>
      </p:sp>
      <p:sp>
        <p:nvSpPr>
          <p:cNvPr id="312" name="Google Shape;312;p32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Acknowledgements</a:t>
            </a:r>
            <a:r>
              <a:rPr lang="en-US" sz="3800">
                <a:solidFill>
                  <a:srgbClr val="FFFFFF"/>
                </a:solidFill>
              </a:rPr>
              <a:t>: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437850" y="2163450"/>
            <a:ext cx="8268300" cy="2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</a:rPr>
              <a:t>Special thanks to the Paychex Data Science and Sales Teams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-US" sz="2000">
                <a:solidFill>
                  <a:schemeClr val="dk1"/>
                </a:solidFill>
              </a:rPr>
              <a:t>Special thanks to Professors Anand and Caliskan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-US" sz="2000">
                <a:solidFill>
                  <a:schemeClr val="dk1"/>
                </a:solidFill>
              </a:rPr>
              <a:t>Special thanks to Google Suite (Colab, Docs, and Slides)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-US" sz="2000">
                <a:solidFill>
                  <a:schemeClr val="dk1"/>
                </a:solidFill>
              </a:rPr>
              <a:t>Special thanks to Slack (Private Slack Channel)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20" name="Google Shape;320;p33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442450" y="1327350"/>
            <a:ext cx="82683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6500">
                <a:solidFill>
                  <a:schemeClr val="dk1"/>
                </a:solidFill>
              </a:rPr>
              <a:t>Q&amp;A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27" name="Google Shape;327;p34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442450" y="1327350"/>
            <a:ext cx="82683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dk1"/>
                </a:solidFill>
              </a:rPr>
              <a:t>Thank You!</a:t>
            </a:r>
            <a:endParaRPr b="1" sz="6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The A Team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34" name="Google Shape;334;p35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Goals</a:t>
            </a:r>
            <a:r>
              <a:rPr lang="en-US" sz="3800">
                <a:solidFill>
                  <a:srgbClr val="FFFFFF"/>
                </a:solidFill>
              </a:rPr>
              <a:t>: Business Understanding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442450" y="1327350"/>
            <a:ext cx="82683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000"/>
              <a:t>Paychex would like to introduce PEO (Professional Employer Organization) to clients who are likely to be a good fit for the upsell service.</a:t>
            </a:r>
            <a:endParaRPr b="1" sz="2000"/>
          </a:p>
          <a:p>
            <a:pPr indent="0" lvl="0" marL="0" rtl="0" algn="l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Introducing Paychex Clients to additional products can be a win-win:</a:t>
            </a:r>
            <a:endParaRPr sz="2000"/>
          </a:p>
          <a:p>
            <a:pPr indent="-355600" lvl="0" marL="457200" rtl="0" algn="l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solidFill>
                  <a:srgbClr val="0F9D58"/>
                </a:solidFill>
              </a:rPr>
              <a:t>Additional revenue</a:t>
            </a:r>
            <a:r>
              <a:rPr lang="en-US" sz="2000"/>
              <a:t> for Paychex</a:t>
            </a:r>
            <a:endParaRPr sz="2000"/>
          </a:p>
          <a:p>
            <a:pPr indent="-355600" lvl="0" marL="45720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solidFill>
                  <a:srgbClr val="0F9D58"/>
                </a:solidFill>
              </a:rPr>
              <a:t>Cost savings</a:t>
            </a:r>
            <a:r>
              <a:rPr lang="en-US" sz="2000"/>
              <a:t> and </a:t>
            </a:r>
            <a:r>
              <a:rPr lang="en-US" sz="2000">
                <a:solidFill>
                  <a:srgbClr val="0F9D58"/>
                </a:solidFill>
              </a:rPr>
              <a:t>service improvement</a:t>
            </a:r>
            <a:r>
              <a:rPr lang="en-US" sz="2000"/>
              <a:t> for client</a:t>
            </a:r>
            <a:endParaRPr sz="2000"/>
          </a:p>
          <a:p>
            <a:pPr indent="0" lvl="0" marL="0" rtl="0" algn="l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/>
              <a:t>Objective:</a:t>
            </a:r>
            <a:r>
              <a:rPr lang="en-US" sz="2400"/>
              <a:t> </a:t>
            </a:r>
            <a:endParaRPr sz="2400"/>
          </a:p>
          <a:p>
            <a:pPr indent="0" lvl="0" marL="0" rtl="0" algn="ctr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/>
              <a:t>Develop a model that predicts which existing Paychex Clients are most likely to purchase PEO (Basic or Master plan).</a:t>
            </a:r>
            <a:endParaRPr b="1" sz="2400"/>
          </a:p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60950" y="4050150"/>
            <a:ext cx="8222100" cy="182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Goals</a:t>
            </a:r>
            <a:r>
              <a:rPr lang="en-US" sz="3800">
                <a:solidFill>
                  <a:srgbClr val="FFFFFF"/>
                </a:solidFill>
              </a:rPr>
              <a:t>: Vision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442450" y="1327350"/>
            <a:ext cx="8268300" cy="47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Project Vision: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</a:rPr>
              <a:t>Paychex wants to increase revenue for its business and reduce costs/improve service for its clients by selling more PEO products.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Project Goals: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Perform exploratory data analysis.</a:t>
            </a:r>
            <a:endParaRPr sz="2000">
              <a:solidFill>
                <a:srgbClr val="0070C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Create a supervised classification model for PEO upsells </a:t>
            </a:r>
            <a:endParaRPr sz="2000">
              <a:solidFill>
                <a:srgbClr val="0070C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</a:rPr>
              <a:t>(Non master or Master).</a:t>
            </a:r>
            <a:endParaRPr sz="2000">
              <a:solidFill>
                <a:srgbClr val="0070C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Propose plausible scenarios on how to deploy and scale the model.</a:t>
            </a:r>
            <a:endParaRPr sz="2000">
              <a:solidFill>
                <a:srgbClr val="0070C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Deliver a list of the most probable Paychex clients to buy PEO services.</a:t>
            </a:r>
            <a:endParaRPr sz="2200">
              <a:solidFill>
                <a:srgbClr val="0070C0"/>
              </a:solidFill>
            </a:endParaRPr>
          </a:p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400" u="sng">
                <a:solidFill>
                  <a:srgbClr val="FFFFFF"/>
                </a:solidFill>
              </a:rPr>
              <a:t>Goals</a:t>
            </a:r>
            <a:r>
              <a:rPr lang="en-US" sz="3400">
                <a:solidFill>
                  <a:srgbClr val="FFFFFF"/>
                </a:solidFill>
              </a:rPr>
              <a:t>: Project Charter</a:t>
            </a:r>
            <a:endParaRPr sz="3400">
              <a:solidFill>
                <a:srgbClr val="FFFFFF"/>
              </a:solidFill>
            </a:endParaRPr>
          </a:p>
        </p:txBody>
      </p:sp>
      <p:graphicFrame>
        <p:nvGraphicFramePr>
          <p:cNvPr id="67" name="Google Shape;67;p8"/>
          <p:cNvGraphicFramePr/>
          <p:nvPr/>
        </p:nvGraphicFramePr>
        <p:xfrm>
          <a:off x="0" y="926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{30C35013-AE43-4953-ABB3-014612C49560}</a:tableStyleId>
              </a:tblPr>
              <a:tblGrid>
                <a:gridCol w="3058600"/>
                <a:gridCol w="1513450"/>
                <a:gridCol w="2285975"/>
                <a:gridCol w="2285975"/>
              </a:tblGrid>
              <a:tr h="99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Task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sng"/>
                        <a:t>Target date</a:t>
                      </a:r>
                      <a:endParaRPr b="1" sz="18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sng"/>
                        <a:t>Actual Date</a:t>
                      </a:r>
                      <a:endParaRPr b="1" sz="18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Status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0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Get Access to Data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09/28</a:t>
                      </a:r>
                      <a:r>
                        <a:rPr lang="en-US" sz="1600"/>
                        <a:t>/</a:t>
                      </a:r>
                      <a:r>
                        <a:rPr lang="en-US"/>
                        <a:t>2021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09/28/2021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Present Project Charter 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10/15/2021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24242"/>
                          </a:solidFill>
                        </a:rPr>
                        <a:t>10/13/2021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Exploratory Data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10/15/2021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10/13/2021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Baseline Model Development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10/25/2021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10/25/2021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r>
                        <a:rPr lang="en-US"/>
                        <a:t>dditional Model Development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Comparison Framework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11/20/2021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11/22/2021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Presentation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12/01/2021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12/01/2021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Report and </a:t>
                      </a:r>
                      <a:r>
                        <a:rPr lang="en-US"/>
                        <a:t>Code Delivery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12/13/2021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 Progress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</a:rPr>
              <a:t>Definitions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138275" y="1327350"/>
            <a:ext cx="88491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Recall</a:t>
            </a:r>
            <a:r>
              <a:rPr lang="en-US" sz="1800">
                <a:solidFill>
                  <a:schemeClr val="dk1"/>
                </a:solidFill>
              </a:rPr>
              <a:t> = measurement of ability to find all relevant cases within dataset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Precision</a:t>
            </a:r>
            <a:r>
              <a:rPr lang="en-US" sz="1800">
                <a:solidFill>
                  <a:schemeClr val="dk1"/>
                </a:solidFill>
              </a:rPr>
              <a:t> = </a:t>
            </a:r>
            <a:r>
              <a:rPr lang="en-US" sz="1800">
                <a:solidFill>
                  <a:schemeClr val="dk1"/>
                </a:solidFill>
              </a:rPr>
              <a:t>measurement of ability to find </a:t>
            </a:r>
            <a:r>
              <a:rPr lang="en-US" sz="1800">
                <a:solidFill>
                  <a:schemeClr val="dk1"/>
                </a:solidFill>
              </a:rPr>
              <a:t>all relevant cases within predicted set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F1-Score</a:t>
            </a:r>
            <a:r>
              <a:rPr lang="en-US" sz="1800">
                <a:solidFill>
                  <a:schemeClr val="dk1"/>
                </a:solidFill>
              </a:rPr>
              <a:t> = harmonic mean between recall and precision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SMOTE</a:t>
            </a:r>
            <a:r>
              <a:rPr lang="en-US" sz="1800">
                <a:solidFill>
                  <a:schemeClr val="dk1"/>
                </a:solidFill>
              </a:rPr>
              <a:t> = method to generate synthetic samples for the minority class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Optuna</a:t>
            </a:r>
            <a:r>
              <a:rPr lang="en-US" sz="1800">
                <a:solidFill>
                  <a:schemeClr val="dk1"/>
                </a:solidFill>
              </a:rPr>
              <a:t> = method to automatically optimize model performance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K-Means</a:t>
            </a:r>
            <a:r>
              <a:rPr lang="en-US" sz="1800">
                <a:solidFill>
                  <a:schemeClr val="dk1"/>
                </a:solidFill>
              </a:rPr>
              <a:t> = algorithm </a:t>
            </a:r>
            <a:r>
              <a:rPr lang="en-US" sz="1800">
                <a:solidFill>
                  <a:schemeClr val="dk1"/>
                </a:solidFill>
              </a:rPr>
              <a:t>used </a:t>
            </a:r>
            <a:r>
              <a:rPr lang="en-US" sz="1800">
                <a:solidFill>
                  <a:schemeClr val="dk1"/>
                </a:solidFill>
              </a:rPr>
              <a:t>to find groups not explicitly labeled in the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XGBoost</a:t>
            </a:r>
            <a:r>
              <a:rPr lang="en-US" sz="1800">
                <a:solidFill>
                  <a:schemeClr val="dk1"/>
                </a:solidFill>
              </a:rPr>
              <a:t> = algorithm built by a sequence of initially weak models into increasingly more powerful models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00" y="2854000"/>
            <a:ext cx="7037999" cy="21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EDA</a:t>
            </a:r>
            <a:r>
              <a:rPr lang="en-US" sz="3800">
                <a:solidFill>
                  <a:srgbClr val="FFFFFF"/>
                </a:solidFill>
              </a:rPr>
              <a:t>: Dataset Description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636025" y="1027550"/>
            <a:ext cx="8337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</a:rPr>
              <a:t>40K+ sample clients, </a:t>
            </a:r>
            <a:r>
              <a:rPr lang="en-US" sz="2400">
                <a:solidFill>
                  <a:schemeClr val="dk1"/>
                </a:solidFill>
              </a:rPr>
              <a:t>1 record per client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1 target variable (3 labels) for PEO status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35 potential predictive variables across client attributes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No missing values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1977200" y="2854000"/>
            <a:ext cx="788100" cy="216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765325" y="2854025"/>
            <a:ext cx="4977600" cy="216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284850" y="5130575"/>
            <a:ext cx="172800" cy="52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5621100" y="5133238"/>
            <a:ext cx="172800" cy="52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/>
        </p:nvSpPr>
        <p:spPr>
          <a:xfrm>
            <a:off x="1472450" y="5767525"/>
            <a:ext cx="179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Target Variable</a:t>
            </a:r>
            <a:endParaRPr b="1" sz="1700"/>
          </a:p>
        </p:txBody>
      </p:sp>
      <p:sp>
        <p:nvSpPr>
          <p:cNvPr id="91" name="Google Shape;91;p10"/>
          <p:cNvSpPr txBox="1"/>
          <p:nvPr/>
        </p:nvSpPr>
        <p:spPr>
          <a:xfrm>
            <a:off x="4461600" y="5767550"/>
            <a:ext cx="249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Predictive </a:t>
            </a:r>
            <a:r>
              <a:rPr b="1" lang="en-US" sz="1700"/>
              <a:t>Variables</a:t>
            </a:r>
            <a:endParaRPr b="1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0" y="0"/>
            <a:ext cx="9144000" cy="926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0" y="0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FFFFFF"/>
                </a:solidFill>
              </a:rPr>
              <a:t>EDA</a:t>
            </a:r>
            <a:r>
              <a:rPr lang="en-US" sz="3800">
                <a:solidFill>
                  <a:srgbClr val="FFFFFF"/>
                </a:solidFill>
              </a:rPr>
              <a:t>: State Histogram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95309" y="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5" y="1673400"/>
            <a:ext cx="9092451" cy="28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1206300" y="5289100"/>
            <a:ext cx="6731400" cy="46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New York, California, and Florida have the highest counts.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default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E8EAE9"/>
      </a:accent3>
      <a:accent4>
        <a:srgbClr val="99CCFF"/>
      </a:accent4>
      <a:accent5>
        <a:srgbClr val="CCCCFF"/>
      </a:accent5>
      <a:accent6>
        <a:srgbClr val="E8EAE9"/>
      </a:accent6>
      <a:hlink>
        <a:srgbClr val="3333CC"/>
      </a:hlink>
      <a:folHlink>
        <a:srgbClr val="AF6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