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
      <p:font typeface="Roboto"/>
      <p:regular r:id="rId31"/>
      <p:bold r:id="rId32"/>
      <p:italic r:id="rId33"/>
      <p:boldItalic r:id="rId34"/>
    </p:embeddedFont>
    <p:embeddedFont>
      <p:font typeface="Alfa Slab One"/>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ProximaNova-boldItalic.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AlfaSlabOne-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fbda01f35_2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fbda01f35_2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Isaac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fbda01f3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fbda01f3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Isaac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5eb19d6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5eb19d6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Isaac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fbda01f35_2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cfbda01f35_2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Isaac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fbda01f35_2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fbda01f35_2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Arnav</a:t>
            </a:r>
            <a:endParaRPr/>
          </a:p>
          <a:p>
            <a:pPr indent="0" lvl="0" marL="0" rtl="0" algn="l">
              <a:spcBef>
                <a:spcPts val="0"/>
              </a:spcBef>
              <a:spcAft>
                <a:spcPts val="0"/>
              </a:spcAft>
              <a:buNone/>
            </a:pPr>
            <a:r>
              <a:rPr lang="en"/>
              <a:t>Senators (personal + campaign/press separate nodes) 100 v 170</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307c9815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307c9815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Arnav</a:t>
            </a:r>
            <a:endParaRPr/>
          </a:p>
          <a:p>
            <a:pPr indent="0" lvl="0" marL="0" rtl="0" algn="l">
              <a:spcBef>
                <a:spcPts val="0"/>
              </a:spcBef>
              <a:spcAft>
                <a:spcPts val="0"/>
              </a:spcAft>
              <a:buNone/>
            </a:pPr>
            <a:r>
              <a:rPr lang="en"/>
              <a:t>-Generally fairly uniform, but Republicans are smoller, less proclivity towards climate action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fbda01f35_2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fbda01f35_2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Arnav</a:t>
            </a:r>
            <a:endParaRPr/>
          </a:p>
          <a:p>
            <a:pPr indent="0" lvl="0" marL="0" rtl="0" algn="l">
              <a:spcBef>
                <a:spcPts val="0"/>
              </a:spcBef>
              <a:spcAft>
                <a:spcPts val="0"/>
              </a:spcAft>
              <a:buNone/>
            </a:pPr>
            <a:r>
              <a:rPr lang="en"/>
              <a:t>Brian Shatz is biggest blue circle (has the most likes), very pro-climate action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307c9815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307c9815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Tony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Correlation matrix</a:t>
            </a:r>
            <a:endParaRPr/>
          </a:p>
          <a:p>
            <a:pPr indent="-298450" lvl="0" marL="457200" rtl="0" algn="l">
              <a:spcBef>
                <a:spcPts val="0"/>
              </a:spcBef>
              <a:spcAft>
                <a:spcPts val="0"/>
              </a:spcAft>
              <a:buSzPts val="1100"/>
              <a:buChar char="●"/>
            </a:pPr>
            <a:r>
              <a:rPr lang="en"/>
              <a:t>Using raw quantity to proxy </a:t>
            </a:r>
            <a:endParaRPr/>
          </a:p>
          <a:p>
            <a:pPr indent="-298450" lvl="0" marL="457200" rtl="0" algn="l">
              <a:spcBef>
                <a:spcPts val="0"/>
              </a:spcBef>
              <a:spcAft>
                <a:spcPts val="0"/>
              </a:spcAft>
              <a:buSzPts val="1100"/>
              <a:buChar char="●"/>
            </a:pPr>
            <a:r>
              <a:rPr lang="en"/>
              <a:t>Talk about the funding data; discrepancies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fbda01f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fbda01f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Tony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307c9815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307c9815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Tony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307c9815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307c9815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Arnav</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307c9815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307c9815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fbda01f35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fbda01f35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Tony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307c9815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307c9815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rPr lang="en"/>
              <a:t>Arnav</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5e2861d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5e2861d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Arnav</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fbda01f35_2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fbda01f35_2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Arnav</a:t>
            </a:r>
            <a:endParaRPr/>
          </a:p>
          <a:p>
            <a:pPr indent="0" lvl="0" marL="0" rtl="0" algn="l">
              <a:spcBef>
                <a:spcPts val="0"/>
              </a:spcBef>
              <a:spcAft>
                <a:spcPts val="0"/>
              </a:spcAft>
              <a:buNone/>
            </a:pPr>
            <a:r>
              <a:rPr lang="en"/>
              <a:t>Drop stop words - </a:t>
            </a:r>
            <a:r>
              <a:rPr lang="en"/>
              <a:t>removing</a:t>
            </a:r>
            <a:r>
              <a:rPr lang="en"/>
              <a:t> </a:t>
            </a:r>
            <a:r>
              <a:rPr lang="en"/>
              <a:t>irrelevant</a:t>
            </a:r>
            <a:r>
              <a:rPr lang="en"/>
              <a:t> words</a:t>
            </a:r>
            <a:endParaRPr/>
          </a:p>
          <a:p>
            <a:pPr indent="0" lvl="0" marL="0" rtl="0" algn="l">
              <a:spcBef>
                <a:spcPts val="0"/>
              </a:spcBef>
              <a:spcAft>
                <a:spcPts val="0"/>
              </a:spcAft>
              <a:buNone/>
            </a:pPr>
            <a:r>
              <a:rPr lang="en"/>
              <a:t>Lemmatization</a:t>
            </a:r>
            <a:r>
              <a:rPr lang="en"/>
              <a:t> - de-tense (return to base form)</a:t>
            </a:r>
            <a:endParaRPr/>
          </a:p>
          <a:p>
            <a:pPr indent="0" lvl="0" marL="0" rtl="0" algn="l">
              <a:spcBef>
                <a:spcPts val="0"/>
              </a:spcBef>
              <a:spcAft>
                <a:spcPts val="0"/>
              </a:spcAft>
              <a:buNone/>
            </a:pPr>
            <a:r>
              <a:rPr lang="en"/>
              <a:t>Term frequency inverse document frequency -&gt; each tweet becomes a matrix of term frequency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fbda01f35_2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fbda01f35_2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Tony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Based on our premise, we knew we had to capture Twitter data about senators, as well as </a:t>
            </a:r>
            <a:r>
              <a:rPr lang="en"/>
              <a:t>auxiliary</a:t>
            </a:r>
            <a:r>
              <a:rPr lang="en"/>
              <a:t> information about them. This entailed things like political affiliation and financial contributions, since we believed those were traditionally the biggest factors for one’s stance on climate change. As a result, we had to reference Wikipedia, the Federal Election Commission (FEC). We used the former for political affiliation, and the latter for their campaign contributions.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a:t>
            </a:r>
            <a:r>
              <a:rPr lang="en"/>
              <a:t>the Twitter data, this was a matter of firstly obtaining a dataset containing all the Twitter handles of the 116th Congress’ Senators. Thankfully, this was found on Harvard’s Dataverse. However, this resulted with 180 Twitter accounts. For reference, there are 100 senators at any given time. As such, we whittled it down to 82 accounts after validating it against Wikipedia and CSPAN entries for senator Twitter handles.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we utilized a set of words to query our Tweets from our senators by. Of the 500,000 scraped, 11,000 ultimately pertained to the words we had provided.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fbda01f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fbda01f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666666"/>
                </a:solidFill>
                <a:latin typeface="Proxima Nova"/>
                <a:ea typeface="Proxima Nova"/>
                <a:cs typeface="Proxima Nova"/>
                <a:sym typeface="Proxima Nova"/>
              </a:rPr>
              <a:t>Tony</a:t>
            </a:r>
            <a:endParaRPr sz="1400">
              <a:solidFill>
                <a:srgbClr val="666666"/>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n" sz="1400">
                <a:solidFill>
                  <a:srgbClr val="666666"/>
                </a:solidFill>
                <a:latin typeface="Proxima Nova"/>
                <a:ea typeface="Proxima Nova"/>
                <a:cs typeface="Proxima Nova"/>
                <a:sym typeface="Proxima Nova"/>
              </a:rPr>
              <a:t>There were three main problems involved in data acquisition. Primarily time constraints with Tweepy / Twarc, the two APIs we used to obtain Twitter data, as well as inaccuracies within our sources of data prior to our processing, and aggregating the data we derived from the sources.</a:t>
            </a:r>
            <a:endParaRPr sz="1400">
              <a:solidFill>
                <a:srgbClr val="666666"/>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n" sz="1400">
                <a:solidFill>
                  <a:srgbClr val="666666"/>
                </a:solidFill>
                <a:latin typeface="Proxima Nova"/>
                <a:ea typeface="Proxima Nova"/>
                <a:cs typeface="Proxima Nova"/>
                <a:sym typeface="Proxima Nova"/>
              </a:rPr>
              <a:t>The first issue was pretty self explanatory; because Twitter sets rate-limits for the amount of queries that can be made towards its database, so we had to stagger our calls for both identifying relationships between senators on Twitter, as well as scraping Tweets. This ended up taking about 2 hours for obtaining relational data about our senators, and </a:t>
            </a:r>
            <a:r>
              <a:rPr b="1" lang="en" sz="1400">
                <a:solidFill>
                  <a:srgbClr val="666666"/>
                </a:solidFill>
                <a:latin typeface="Proxima Nova"/>
                <a:ea typeface="Proxima Nova"/>
                <a:cs typeface="Proxima Nova"/>
                <a:sym typeface="Proxima Nova"/>
              </a:rPr>
              <a:t>7</a:t>
            </a:r>
            <a:r>
              <a:rPr lang="en" sz="1400">
                <a:solidFill>
                  <a:srgbClr val="666666"/>
                </a:solidFill>
                <a:latin typeface="Proxima Nova"/>
                <a:ea typeface="Proxima Nova"/>
                <a:cs typeface="Proxima Nova"/>
                <a:sym typeface="Proxima Nova"/>
              </a:rPr>
              <a:t> </a:t>
            </a:r>
            <a:r>
              <a:rPr b="1" lang="en" sz="1400">
                <a:solidFill>
                  <a:srgbClr val="666666"/>
                </a:solidFill>
                <a:latin typeface="Proxima Nova"/>
                <a:ea typeface="Proxima Nova"/>
                <a:cs typeface="Proxima Nova"/>
                <a:sym typeface="Proxima Nova"/>
              </a:rPr>
              <a:t>hours </a:t>
            </a:r>
            <a:r>
              <a:rPr lang="en" sz="1400">
                <a:solidFill>
                  <a:srgbClr val="666666"/>
                </a:solidFill>
                <a:latin typeface="Proxima Nova"/>
                <a:ea typeface="Proxima Nova"/>
                <a:cs typeface="Proxima Nova"/>
                <a:sym typeface="Proxima Nova"/>
              </a:rPr>
              <a:t>for the tweets.</a:t>
            </a:r>
            <a:endParaRPr sz="1400">
              <a:solidFill>
                <a:srgbClr val="666666"/>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n" sz="1400">
                <a:solidFill>
                  <a:srgbClr val="666666"/>
                </a:solidFill>
                <a:latin typeface="Proxima Nova"/>
                <a:ea typeface="Proxima Nova"/>
                <a:cs typeface="Proxima Nova"/>
                <a:sym typeface="Proxima Nova"/>
              </a:rPr>
              <a:t>Secondly, some of the data wasn’t wholly accurate. Namely, the database used to verify official Twitter handles, as well as the financial database (though this was directly provided by the Federal Election Commission). For instance, Mitch McConnell was slated as having the official Twitter handle @McConnellPress despite @LeaderMcConell seeming to be the de facto account that McConnell uses for public engagement.</a:t>
            </a:r>
            <a:endParaRPr sz="1400">
              <a:solidFill>
                <a:srgbClr val="666666"/>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n" sz="1400">
                <a:solidFill>
                  <a:srgbClr val="666666"/>
                </a:solidFill>
                <a:latin typeface="Proxima Nova"/>
                <a:ea typeface="Proxima Nova"/>
                <a:cs typeface="Proxima Nova"/>
                <a:sym typeface="Proxima Nova"/>
              </a:rPr>
              <a:t>Lastly,</a:t>
            </a:r>
            <a:endParaRPr sz="1400">
              <a:solidFill>
                <a:srgbClr val="666666"/>
              </a:solidFill>
              <a:latin typeface="Proxima Nova"/>
              <a:ea typeface="Proxima Nova"/>
              <a:cs typeface="Proxima Nova"/>
              <a:sym typeface="Proxima Nova"/>
            </a:endParaRPr>
          </a:p>
          <a:p>
            <a:pPr indent="-317500" lvl="1" marL="914400" rtl="0" algn="l">
              <a:lnSpc>
                <a:spcPct val="115000"/>
              </a:lnSpc>
              <a:spcBef>
                <a:spcPts val="1200"/>
              </a:spcBef>
              <a:spcAft>
                <a:spcPts val="0"/>
              </a:spcAft>
              <a:buClr>
                <a:srgbClr val="666666"/>
              </a:buClr>
              <a:buSzPts val="1400"/>
              <a:buFont typeface="Proxima Nova"/>
              <a:buChar char="○"/>
            </a:pPr>
            <a:r>
              <a:rPr lang="en" sz="1400">
                <a:solidFill>
                  <a:srgbClr val="666666"/>
                </a:solidFill>
                <a:latin typeface="Proxima Nova"/>
                <a:ea typeface="Proxima Nova"/>
                <a:cs typeface="Proxima Nova"/>
                <a:sym typeface="Proxima Nova"/>
              </a:rPr>
              <a:t>Since the datasets involved in validating official accounts concerned themselves with </a:t>
            </a:r>
            <a:r>
              <a:rPr b="1" lang="en" sz="1400">
                <a:solidFill>
                  <a:srgbClr val="666666"/>
                </a:solidFill>
                <a:latin typeface="Proxima Nova"/>
                <a:ea typeface="Proxima Nova"/>
                <a:cs typeface="Proxima Nova"/>
                <a:sym typeface="Proxima Nova"/>
              </a:rPr>
              <a:t>both </a:t>
            </a:r>
            <a:r>
              <a:rPr lang="en" sz="1400">
                <a:solidFill>
                  <a:srgbClr val="666666"/>
                </a:solidFill>
                <a:latin typeface="Proxima Nova"/>
                <a:ea typeface="Proxima Nova"/>
                <a:cs typeface="Proxima Nova"/>
                <a:sym typeface="Proxima Nova"/>
              </a:rPr>
              <a:t>Senate and House, it was difficult to </a:t>
            </a:r>
            <a:endParaRPr sz="1400">
              <a:solidFill>
                <a:srgbClr val="666666"/>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666666"/>
              </a:buClr>
              <a:buSzPts val="1400"/>
              <a:buFont typeface="Proxima Nova"/>
              <a:buChar char="○"/>
            </a:pPr>
            <a:r>
              <a:rPr lang="en" sz="1400">
                <a:solidFill>
                  <a:srgbClr val="666666"/>
                </a:solidFill>
                <a:latin typeface="Proxima Nova"/>
                <a:ea typeface="Proxima Nova"/>
                <a:cs typeface="Proxima Nova"/>
                <a:sym typeface="Proxima Nova"/>
              </a:rPr>
              <a:t>Had to relate twitter handle, to financial data. 2 disparate data sets. As a result, it became a challenge to figure out how to link </a:t>
            </a:r>
            <a:endParaRPr sz="1400">
              <a:solidFill>
                <a:srgbClr val="666666"/>
              </a:solidFill>
              <a:latin typeface="Proxima Nova"/>
              <a:ea typeface="Proxima Nova"/>
              <a:cs typeface="Proxima Nova"/>
              <a:sym typeface="Proxima Nova"/>
            </a:endParaRPr>
          </a:p>
          <a:p>
            <a:pPr indent="-317500" lvl="2" marL="1371600" rtl="0" algn="l">
              <a:lnSpc>
                <a:spcPct val="115000"/>
              </a:lnSpc>
              <a:spcBef>
                <a:spcPts val="0"/>
              </a:spcBef>
              <a:spcAft>
                <a:spcPts val="0"/>
              </a:spcAft>
              <a:buClr>
                <a:srgbClr val="666666"/>
              </a:buClr>
              <a:buSzPts val="1400"/>
              <a:buFont typeface="Proxima Nova"/>
              <a:buChar char="■"/>
            </a:pPr>
            <a:r>
              <a:rPr lang="en" sz="1400">
                <a:solidFill>
                  <a:srgbClr val="666666"/>
                </a:solidFill>
                <a:latin typeface="Proxima Nova"/>
                <a:ea typeface="Proxima Nova"/>
                <a:cs typeface="Proxima Nova"/>
                <a:sym typeface="Proxima Nova"/>
              </a:rPr>
              <a:t>Build out a 2 step process: get the name returned from Twitter handle, and then get the finances returned from the name.</a:t>
            </a:r>
            <a:endParaRPr sz="1400">
              <a:solidFill>
                <a:srgbClr val="666666"/>
              </a:solidFill>
              <a:latin typeface="Proxima Nova"/>
              <a:ea typeface="Proxima Nova"/>
              <a:cs typeface="Proxima Nova"/>
              <a:sym typeface="Proxima Nova"/>
            </a:endParaRPr>
          </a:p>
          <a:p>
            <a:pPr indent="-317500" lvl="2" marL="1371600" rtl="0" algn="l">
              <a:lnSpc>
                <a:spcPct val="115000"/>
              </a:lnSpc>
              <a:spcBef>
                <a:spcPts val="0"/>
              </a:spcBef>
              <a:spcAft>
                <a:spcPts val="0"/>
              </a:spcAft>
              <a:buClr>
                <a:srgbClr val="666666"/>
              </a:buClr>
              <a:buSzPts val="1400"/>
              <a:buFont typeface="Proxima Nova"/>
              <a:buChar char="■"/>
            </a:pPr>
            <a:r>
              <a:rPr lang="en" sz="1400">
                <a:solidFill>
                  <a:srgbClr val="666666"/>
                </a:solidFill>
                <a:latin typeface="Proxima Nova"/>
                <a:ea typeface="Proxima Nova"/>
                <a:cs typeface="Proxima Nova"/>
                <a:sym typeface="Proxima Nova"/>
              </a:rPr>
              <a:t>Didn’t resolve all issues though; names differed from formal registration to Wikipedia entry.</a:t>
            </a:r>
            <a:endParaRPr sz="1400">
              <a:solidFill>
                <a:srgbClr val="666666"/>
              </a:solidFill>
              <a:latin typeface="Proxima Nova"/>
              <a:ea typeface="Proxima Nova"/>
              <a:cs typeface="Proxima Nova"/>
              <a:sym typeface="Proxima Nova"/>
            </a:endParaRPr>
          </a:p>
          <a:p>
            <a:pPr indent="-317500" lvl="1" marL="914400" rtl="0" algn="l">
              <a:lnSpc>
                <a:spcPct val="115000"/>
              </a:lnSpc>
              <a:spcBef>
                <a:spcPts val="0"/>
              </a:spcBef>
              <a:spcAft>
                <a:spcPts val="0"/>
              </a:spcAft>
              <a:buClr>
                <a:srgbClr val="666666"/>
              </a:buClr>
              <a:buSzPts val="1400"/>
              <a:buFont typeface="Proxima Nova"/>
              <a:buChar char="○"/>
            </a:pPr>
            <a:r>
              <a:rPr lang="en" sz="1400">
                <a:solidFill>
                  <a:srgbClr val="666666"/>
                </a:solidFill>
                <a:latin typeface="Proxima Nova"/>
                <a:ea typeface="Proxima Nova"/>
                <a:cs typeface="Proxima Nova"/>
                <a:sym typeface="Proxima Nova"/>
              </a:rPr>
              <a:t>Eventually settled on using a heuristic of last name to hash; creating two hashtables between twitter handle and name, and then name and finances. There was only 1 duplicate in all 100 senators, so it made it an appropriate choice when trying to expedite lookups.</a:t>
            </a:r>
            <a:endParaRPr sz="1400">
              <a:solidFill>
                <a:srgbClr val="666666"/>
              </a:solidFill>
              <a:latin typeface="Proxima Nova"/>
              <a:ea typeface="Proxima Nova"/>
              <a:cs typeface="Proxima Nova"/>
              <a:sym typeface="Proxima Nova"/>
            </a:endParaRPr>
          </a:p>
          <a:p>
            <a:pPr indent="-317500" lvl="2" marL="1371600" rtl="0" algn="l">
              <a:lnSpc>
                <a:spcPct val="115000"/>
              </a:lnSpc>
              <a:spcBef>
                <a:spcPts val="0"/>
              </a:spcBef>
              <a:spcAft>
                <a:spcPts val="0"/>
              </a:spcAft>
              <a:buClr>
                <a:srgbClr val="666666"/>
              </a:buClr>
              <a:buSzPts val="1400"/>
              <a:buFont typeface="Proxima Nova"/>
              <a:buChar char="■"/>
            </a:pPr>
            <a:r>
              <a:rPr lang="en" sz="1400">
                <a:solidFill>
                  <a:srgbClr val="666666"/>
                </a:solidFill>
                <a:latin typeface="Proxima Nova"/>
                <a:ea typeface="Proxima Nova"/>
                <a:cs typeface="Proxima Nova"/>
                <a:sym typeface="Proxima Nova"/>
              </a:rPr>
              <a:t>This conferred a benefit of constant lookup, between </a:t>
            </a:r>
            <a:endParaRPr sz="1400">
              <a:solidFill>
                <a:srgbClr val="666666"/>
              </a:solidFill>
              <a:latin typeface="Proxima Nova"/>
              <a:ea typeface="Proxima Nova"/>
              <a:cs typeface="Proxima Nova"/>
              <a:sym typeface="Proxima Nova"/>
            </a:endParaRPr>
          </a:p>
          <a:p>
            <a:pPr indent="-317500" lvl="2" marL="1371600" rtl="0" algn="l">
              <a:lnSpc>
                <a:spcPct val="115000"/>
              </a:lnSpc>
              <a:spcBef>
                <a:spcPts val="0"/>
              </a:spcBef>
              <a:spcAft>
                <a:spcPts val="0"/>
              </a:spcAft>
              <a:buClr>
                <a:srgbClr val="666666"/>
              </a:buClr>
              <a:buSzPts val="1400"/>
              <a:buFont typeface="Proxima Nova"/>
              <a:buChar char="■"/>
            </a:pPr>
            <a:r>
              <a:rPr lang="en" sz="1400">
                <a:solidFill>
                  <a:srgbClr val="666666"/>
                </a:solidFill>
                <a:latin typeface="Proxima Nova"/>
                <a:ea typeface="Proxima Nova"/>
                <a:cs typeface="Proxima Nova"/>
                <a:sym typeface="Proxima Nova"/>
              </a:rPr>
              <a:t>NOT exhaustive though! Some cracks fell through when trying to programmatically input data. Some names are registered differently to how </a:t>
            </a:r>
            <a:endParaRPr sz="1400">
              <a:solidFill>
                <a:srgbClr val="666666"/>
              </a:solidFill>
              <a:latin typeface="Proxima Nova"/>
              <a:ea typeface="Proxima Nova"/>
              <a:cs typeface="Proxima Nova"/>
              <a:sym typeface="Proxima Nova"/>
            </a:endParaRPr>
          </a:p>
          <a:p>
            <a:pPr indent="-317500" lvl="2" marL="1371600" rtl="0" algn="l">
              <a:lnSpc>
                <a:spcPct val="115000"/>
              </a:lnSpc>
              <a:spcBef>
                <a:spcPts val="0"/>
              </a:spcBef>
              <a:spcAft>
                <a:spcPts val="0"/>
              </a:spcAft>
              <a:buClr>
                <a:srgbClr val="666666"/>
              </a:buClr>
              <a:buSzPts val="1400"/>
              <a:buFont typeface="Proxima Nova"/>
              <a:buChar char="■"/>
            </a:pPr>
            <a:r>
              <a:rPr lang="en" sz="1400">
                <a:solidFill>
                  <a:srgbClr val="666666"/>
                </a:solidFill>
                <a:latin typeface="Proxima Nova"/>
                <a:ea typeface="Proxima Nova"/>
                <a:cs typeface="Proxima Nova"/>
                <a:sym typeface="Proxima Nova"/>
              </a:rPr>
              <a:t>Difficulty programmatically inputting data</a:t>
            </a:r>
            <a:endParaRPr sz="1400">
              <a:solidFill>
                <a:srgbClr val="666666"/>
              </a:solidFill>
              <a:latin typeface="Proxima Nova"/>
              <a:ea typeface="Proxima Nova"/>
              <a:cs typeface="Proxima Nova"/>
              <a:sym typeface="Proxima Nov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fbda01f3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fbda01f3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Tony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Trace through the input to output...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5eb19d64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5eb19d64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Isaac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kaggle.com/edqian/twitter-climate-change-sentiment-dataset" TargetMode="External"/><Relationship Id="rId4" Type="http://schemas.openxmlformats.org/officeDocument/2006/relationships/hyperlink" Target="https://dataverse.harvard.edu/dataset.xhtml?persistentId=doi:10.7910/DVN/MBOJNS" TargetMode="External"/><Relationship Id="rId9" Type="http://schemas.openxmlformats.org/officeDocument/2006/relationships/hyperlink" Target="https://github.com/oduwsdl/US-Congress" TargetMode="External"/><Relationship Id="rId5" Type="http://schemas.openxmlformats.org/officeDocument/2006/relationships/hyperlink" Target="https://networkx.org/" TargetMode="External"/><Relationship Id="rId6" Type="http://schemas.openxmlformats.org/officeDocument/2006/relationships/hyperlink" Target="https://journals.plos.org/plosone/article?id=10.1371/journal.pone.0136092" TargetMode="External"/><Relationship Id="rId7" Type="http://schemas.openxmlformats.org/officeDocument/2006/relationships/hyperlink" Target="https://www.fec.gov/campaign-finance-data/campaign-finance-statistics/" TargetMode="External"/><Relationship Id="rId8" Type="http://schemas.openxmlformats.org/officeDocument/2006/relationships/hyperlink" Target="http://election-finance.com/candidates/P6000716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Climate Change Sentiments Amongst the 116th US Congress</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Tony Lai, Isaac Manly, Arnav Sharma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SVM</a:t>
            </a:r>
            <a:endParaRPr/>
          </a:p>
        </p:txBody>
      </p:sp>
      <p:sp>
        <p:nvSpPr>
          <p:cNvPr id="145" name="Google Shape;145;p22"/>
          <p:cNvSpPr txBox="1"/>
          <p:nvPr>
            <p:ph idx="1" type="body"/>
          </p:nvPr>
        </p:nvSpPr>
        <p:spPr>
          <a:xfrm>
            <a:off x="311700" y="1146150"/>
            <a:ext cx="3714000" cy="3123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Looks to maximize the hyperplane</a:t>
            </a:r>
            <a:endParaRPr/>
          </a:p>
          <a:p>
            <a:pPr indent="-342900" lvl="0" marL="457200" rtl="0" algn="l">
              <a:spcBef>
                <a:spcPts val="0"/>
              </a:spcBef>
              <a:spcAft>
                <a:spcPts val="0"/>
              </a:spcAft>
              <a:buSzPts val="1800"/>
              <a:buChar char="●"/>
            </a:pPr>
            <a:r>
              <a:rPr lang="en"/>
              <a:t>Chosen because of positive historical performance in sentiment analysis</a:t>
            </a:r>
            <a:endParaRPr/>
          </a:p>
        </p:txBody>
      </p:sp>
      <p:pic>
        <p:nvPicPr>
          <p:cNvPr id="146" name="Google Shape;146;p22"/>
          <p:cNvPicPr preferRelativeResize="0"/>
          <p:nvPr/>
        </p:nvPicPr>
        <p:blipFill>
          <a:blip r:embed="rId3">
            <a:alphaModFix/>
          </a:blip>
          <a:stretch>
            <a:fillRect/>
          </a:stretch>
        </p:blipFill>
        <p:spPr>
          <a:xfrm>
            <a:off x="4025696" y="1187296"/>
            <a:ext cx="4907600" cy="30827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data from the University of Waterloo</a:t>
            </a:r>
            <a:endParaRPr/>
          </a:p>
        </p:txBody>
      </p:sp>
      <p:sp>
        <p:nvSpPr>
          <p:cNvPr id="152" name="Google Shape;152;p23"/>
          <p:cNvSpPr txBox="1"/>
          <p:nvPr>
            <p:ph idx="1" type="body"/>
          </p:nvPr>
        </p:nvSpPr>
        <p:spPr>
          <a:xfrm>
            <a:off x="233875" y="1635500"/>
            <a:ext cx="4626600" cy="342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Imbalanced</a:t>
            </a:r>
            <a:endParaRPr/>
          </a:p>
          <a:p>
            <a:pPr indent="-342900" lvl="0" marL="457200" rtl="0" algn="l">
              <a:spcBef>
                <a:spcPts val="0"/>
              </a:spcBef>
              <a:spcAft>
                <a:spcPts val="0"/>
              </a:spcAft>
              <a:buSzPts val="1800"/>
              <a:buChar char="●"/>
            </a:pPr>
            <a:r>
              <a:rPr lang="en"/>
              <a:t>~34,000 samples</a:t>
            </a:r>
            <a:endParaRPr/>
          </a:p>
          <a:p>
            <a:pPr indent="-342900" lvl="0" marL="457200" rtl="0" algn="l">
              <a:spcBef>
                <a:spcPts val="0"/>
              </a:spcBef>
              <a:spcAft>
                <a:spcPts val="0"/>
              </a:spcAft>
              <a:buSzPts val="1800"/>
              <a:buChar char="●"/>
            </a:pPr>
            <a:r>
              <a:rPr lang="en"/>
              <a:t>Labeled manually by 3 independent researchers</a:t>
            </a:r>
            <a:endParaRPr/>
          </a:p>
        </p:txBody>
      </p:sp>
      <p:pic>
        <p:nvPicPr>
          <p:cNvPr id="153" name="Google Shape;153;p23"/>
          <p:cNvPicPr preferRelativeResize="0"/>
          <p:nvPr/>
        </p:nvPicPr>
        <p:blipFill>
          <a:blip r:embed="rId3">
            <a:alphaModFix/>
          </a:blip>
          <a:stretch>
            <a:fillRect/>
          </a:stretch>
        </p:blipFill>
        <p:spPr>
          <a:xfrm>
            <a:off x="5003575" y="1511125"/>
            <a:ext cx="3436850" cy="3547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Climate Stance Classifier With SVM</a:t>
            </a:r>
            <a:endParaRPr/>
          </a:p>
        </p:txBody>
      </p:sp>
      <p:sp>
        <p:nvSpPr>
          <p:cNvPr id="159" name="Google Shape;159;p24"/>
          <p:cNvSpPr txBox="1"/>
          <p:nvPr>
            <p:ph idx="1" type="body"/>
          </p:nvPr>
        </p:nvSpPr>
        <p:spPr>
          <a:xfrm>
            <a:off x="311700" y="1160300"/>
            <a:ext cx="5150100" cy="345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Pro: 1</a:t>
            </a:r>
            <a:endParaRPr sz="2000"/>
          </a:p>
          <a:p>
            <a:pPr indent="-355600" lvl="0" marL="457200" rtl="0" algn="l">
              <a:spcBef>
                <a:spcPts val="0"/>
              </a:spcBef>
              <a:spcAft>
                <a:spcPts val="0"/>
              </a:spcAft>
              <a:buSzPts val="2000"/>
              <a:buChar char="●"/>
            </a:pPr>
            <a:r>
              <a:rPr lang="en" sz="2000"/>
              <a:t>Anti: -1</a:t>
            </a:r>
            <a:endParaRPr sz="2000"/>
          </a:p>
          <a:p>
            <a:pPr indent="-355600" lvl="0" marL="457200" rtl="0" algn="l">
              <a:spcBef>
                <a:spcPts val="0"/>
              </a:spcBef>
              <a:spcAft>
                <a:spcPts val="0"/>
              </a:spcAft>
              <a:buSzPts val="2000"/>
              <a:buChar char="●"/>
            </a:pPr>
            <a:r>
              <a:rPr lang="en" sz="2000"/>
              <a:t>Neutral: 0 </a:t>
            </a:r>
            <a:endParaRPr sz="2000"/>
          </a:p>
          <a:p>
            <a:pPr indent="-355600" lvl="0" marL="457200" rtl="0" algn="l">
              <a:spcBef>
                <a:spcPts val="0"/>
              </a:spcBef>
              <a:spcAft>
                <a:spcPts val="0"/>
              </a:spcAft>
              <a:buSzPts val="2000"/>
              <a:buChar char="●"/>
            </a:pPr>
            <a:r>
              <a:rPr lang="en" sz="2000"/>
              <a:t>High accuracy due to majority class</a:t>
            </a:r>
            <a:endParaRPr sz="2000"/>
          </a:p>
          <a:p>
            <a:pPr indent="-355600" lvl="0" marL="457200" rtl="0" algn="l">
              <a:spcBef>
                <a:spcPts val="0"/>
              </a:spcBef>
              <a:spcAft>
                <a:spcPts val="0"/>
              </a:spcAft>
              <a:buSzPts val="2000"/>
              <a:buChar char="●"/>
            </a:pPr>
            <a:r>
              <a:rPr lang="en" sz="2000"/>
              <a:t>Low recalls due to data imbalance</a:t>
            </a:r>
            <a:endParaRPr sz="2000"/>
          </a:p>
          <a:p>
            <a:pPr indent="0" lvl="0" marL="457200" rtl="0" algn="l">
              <a:spcBef>
                <a:spcPts val="1200"/>
              </a:spcBef>
              <a:spcAft>
                <a:spcPts val="1200"/>
              </a:spcAft>
              <a:buNone/>
            </a:pPr>
            <a:r>
              <a:t/>
            </a:r>
            <a:endParaRPr/>
          </a:p>
        </p:txBody>
      </p:sp>
      <p:pic>
        <p:nvPicPr>
          <p:cNvPr id="160" name="Google Shape;160;p24"/>
          <p:cNvPicPr preferRelativeResize="0"/>
          <p:nvPr/>
        </p:nvPicPr>
        <p:blipFill>
          <a:blip r:embed="rId3">
            <a:alphaModFix/>
          </a:blip>
          <a:stretch>
            <a:fillRect/>
          </a:stretch>
        </p:blipFill>
        <p:spPr>
          <a:xfrm>
            <a:off x="5591075" y="1048563"/>
            <a:ext cx="3276600" cy="2619375"/>
          </a:xfrm>
          <a:prstGeom prst="rect">
            <a:avLst/>
          </a:prstGeom>
          <a:noFill/>
          <a:ln>
            <a:noFill/>
          </a:ln>
        </p:spPr>
      </p:pic>
      <p:pic>
        <p:nvPicPr>
          <p:cNvPr id="161" name="Google Shape;161;p24"/>
          <p:cNvPicPr preferRelativeResize="0"/>
          <p:nvPr/>
        </p:nvPicPr>
        <p:blipFill rotWithShape="1">
          <a:blip r:embed="rId4">
            <a:alphaModFix/>
          </a:blip>
          <a:srcRect b="0" l="0" r="0" t="3437"/>
          <a:stretch/>
        </p:blipFill>
        <p:spPr>
          <a:xfrm>
            <a:off x="5591075" y="3667950"/>
            <a:ext cx="3276600" cy="11205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Stance Classifier applied to Senator Tweets</a:t>
            </a:r>
            <a:endParaRPr/>
          </a:p>
        </p:txBody>
      </p:sp>
      <p:sp>
        <p:nvSpPr>
          <p:cNvPr id="167" name="Google Shape;167;p25"/>
          <p:cNvSpPr txBox="1"/>
          <p:nvPr>
            <p:ph idx="1" type="body"/>
          </p:nvPr>
        </p:nvSpPr>
        <p:spPr>
          <a:xfrm>
            <a:off x="311700" y="1089550"/>
            <a:ext cx="4428600" cy="347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Democrats had 7527 tweets</a:t>
            </a:r>
            <a:endParaRPr/>
          </a:p>
          <a:p>
            <a:pPr indent="-342900" lvl="0" marL="457200" rtl="0" algn="l">
              <a:spcBef>
                <a:spcPts val="0"/>
              </a:spcBef>
              <a:spcAft>
                <a:spcPts val="0"/>
              </a:spcAft>
              <a:buSzPts val="1800"/>
              <a:buChar char="●"/>
            </a:pPr>
            <a:r>
              <a:rPr lang="en"/>
              <a:t>Republicans had 3118 tweets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Aggregated</a:t>
            </a:r>
            <a:r>
              <a:rPr lang="en"/>
              <a:t> stance per senator is the average of their stances on each tweet: </a:t>
            </a:r>
            <a:endParaRPr/>
          </a:p>
          <a:p>
            <a:pPr indent="-317500" lvl="1" marL="914400" rtl="0" algn="l">
              <a:spcBef>
                <a:spcPts val="0"/>
              </a:spcBef>
              <a:spcAft>
                <a:spcPts val="0"/>
              </a:spcAft>
              <a:buSzPts val="1400"/>
              <a:buChar char="○"/>
            </a:pPr>
            <a:r>
              <a:rPr lang="en"/>
              <a:t>Average(# of Pro, # of Neutral, # of Anti)</a:t>
            </a:r>
            <a:endParaRPr/>
          </a:p>
        </p:txBody>
      </p:sp>
      <p:pic>
        <p:nvPicPr>
          <p:cNvPr id="168" name="Google Shape;168;p25"/>
          <p:cNvPicPr preferRelativeResize="0"/>
          <p:nvPr/>
        </p:nvPicPr>
        <p:blipFill>
          <a:blip r:embed="rId3">
            <a:alphaModFix/>
          </a:blip>
          <a:stretch>
            <a:fillRect/>
          </a:stretch>
        </p:blipFill>
        <p:spPr>
          <a:xfrm>
            <a:off x="5499400" y="1089550"/>
            <a:ext cx="3546355" cy="3581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Implementation</a:t>
            </a:r>
            <a:endParaRPr/>
          </a:p>
        </p:txBody>
      </p:sp>
      <p:sp>
        <p:nvSpPr>
          <p:cNvPr id="174" name="Google Shape;174;p26"/>
          <p:cNvSpPr txBox="1"/>
          <p:nvPr>
            <p:ph idx="1" type="body"/>
          </p:nvPr>
        </p:nvSpPr>
        <p:spPr>
          <a:xfrm>
            <a:off x="311700" y="1152475"/>
            <a:ext cx="4188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NetworkX</a:t>
            </a:r>
            <a:endParaRPr/>
          </a:p>
          <a:p>
            <a:pPr indent="-342900" lvl="0" marL="457200" rtl="0" algn="l">
              <a:spcBef>
                <a:spcPts val="0"/>
              </a:spcBef>
              <a:spcAft>
                <a:spcPts val="0"/>
              </a:spcAft>
              <a:buSzPts val="1800"/>
              <a:buChar char="●"/>
            </a:pPr>
            <a:r>
              <a:rPr lang="en"/>
              <a:t>Nodes: Senators</a:t>
            </a:r>
            <a:endParaRPr/>
          </a:p>
          <a:p>
            <a:pPr indent="-342900" lvl="0" marL="457200" rtl="0" algn="l">
              <a:spcBef>
                <a:spcPts val="0"/>
              </a:spcBef>
              <a:spcAft>
                <a:spcPts val="0"/>
              </a:spcAft>
              <a:buSzPts val="1800"/>
              <a:buChar char="●"/>
            </a:pPr>
            <a:r>
              <a:rPr lang="en"/>
              <a:t>Hue: Party</a:t>
            </a:r>
            <a:endParaRPr/>
          </a:p>
          <a:p>
            <a:pPr indent="-342900" lvl="0" marL="457200" rtl="0" algn="l">
              <a:spcBef>
                <a:spcPts val="0"/>
              </a:spcBef>
              <a:spcAft>
                <a:spcPts val="0"/>
              </a:spcAft>
              <a:buSzPts val="1800"/>
              <a:buChar char="●"/>
            </a:pPr>
            <a:r>
              <a:rPr lang="en"/>
              <a:t>Edge: Following on twitter or “Friend”</a:t>
            </a:r>
            <a:endParaRPr/>
          </a:p>
        </p:txBody>
      </p:sp>
      <p:pic>
        <p:nvPicPr>
          <p:cNvPr id="175" name="Google Shape;175;p26"/>
          <p:cNvPicPr preferRelativeResize="0"/>
          <p:nvPr/>
        </p:nvPicPr>
        <p:blipFill>
          <a:blip r:embed="rId3">
            <a:alphaModFix/>
          </a:blip>
          <a:stretch>
            <a:fillRect/>
          </a:stretch>
        </p:blipFill>
        <p:spPr>
          <a:xfrm>
            <a:off x="5111850" y="1017713"/>
            <a:ext cx="3820976" cy="3820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1: Size by Stance</a:t>
            </a:r>
            <a:endParaRPr/>
          </a:p>
        </p:txBody>
      </p:sp>
      <p:pic>
        <p:nvPicPr>
          <p:cNvPr id="181" name="Google Shape;181;p27"/>
          <p:cNvPicPr preferRelativeResize="0"/>
          <p:nvPr/>
        </p:nvPicPr>
        <p:blipFill>
          <a:blip r:embed="rId3">
            <a:alphaModFix/>
          </a:blip>
          <a:stretch>
            <a:fillRect/>
          </a:stretch>
        </p:blipFill>
        <p:spPr>
          <a:xfrm>
            <a:off x="4053975" y="445725"/>
            <a:ext cx="4697776" cy="4697776"/>
          </a:xfrm>
          <a:prstGeom prst="rect">
            <a:avLst/>
          </a:prstGeom>
          <a:noFill/>
          <a:ln>
            <a:noFill/>
          </a:ln>
        </p:spPr>
      </p:pic>
      <p:pic>
        <p:nvPicPr>
          <p:cNvPr id="182" name="Google Shape;182;p27"/>
          <p:cNvPicPr preferRelativeResize="0"/>
          <p:nvPr/>
        </p:nvPicPr>
        <p:blipFill>
          <a:blip r:embed="rId4">
            <a:alphaModFix/>
          </a:blip>
          <a:stretch>
            <a:fillRect/>
          </a:stretch>
        </p:blipFill>
        <p:spPr>
          <a:xfrm>
            <a:off x="311700" y="758137"/>
            <a:ext cx="2606250" cy="1896700"/>
          </a:xfrm>
          <a:prstGeom prst="rect">
            <a:avLst/>
          </a:prstGeom>
          <a:noFill/>
          <a:ln>
            <a:noFill/>
          </a:ln>
        </p:spPr>
      </p:pic>
      <p:pic>
        <p:nvPicPr>
          <p:cNvPr id="183" name="Google Shape;183;p27"/>
          <p:cNvPicPr preferRelativeResize="0"/>
          <p:nvPr/>
        </p:nvPicPr>
        <p:blipFill>
          <a:blip r:embed="rId5">
            <a:alphaModFix/>
          </a:blip>
          <a:stretch>
            <a:fillRect/>
          </a:stretch>
        </p:blipFill>
        <p:spPr>
          <a:xfrm>
            <a:off x="311700" y="2824148"/>
            <a:ext cx="2606250" cy="18967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2: Sizes by likes</a:t>
            </a:r>
            <a:endParaRPr/>
          </a:p>
        </p:txBody>
      </p:sp>
      <p:pic>
        <p:nvPicPr>
          <p:cNvPr id="189" name="Google Shape;189;p28"/>
          <p:cNvPicPr preferRelativeResize="0"/>
          <p:nvPr/>
        </p:nvPicPr>
        <p:blipFill>
          <a:blip r:embed="rId3">
            <a:alphaModFix/>
          </a:blip>
          <a:stretch>
            <a:fillRect/>
          </a:stretch>
        </p:blipFill>
        <p:spPr>
          <a:xfrm rot="10800000">
            <a:off x="4543275" y="466888"/>
            <a:ext cx="4752825" cy="4752825"/>
          </a:xfrm>
          <a:prstGeom prst="rect">
            <a:avLst/>
          </a:prstGeom>
          <a:noFill/>
          <a:ln>
            <a:noFill/>
          </a:ln>
        </p:spPr>
      </p:pic>
      <p:pic>
        <p:nvPicPr>
          <p:cNvPr id="190" name="Google Shape;190;p28"/>
          <p:cNvPicPr preferRelativeResize="0"/>
          <p:nvPr/>
        </p:nvPicPr>
        <p:blipFill>
          <a:blip r:embed="rId4">
            <a:alphaModFix/>
          </a:blip>
          <a:stretch>
            <a:fillRect/>
          </a:stretch>
        </p:blipFill>
        <p:spPr>
          <a:xfrm>
            <a:off x="152400" y="560525"/>
            <a:ext cx="2360188" cy="1717625"/>
          </a:xfrm>
          <a:prstGeom prst="rect">
            <a:avLst/>
          </a:prstGeom>
          <a:noFill/>
          <a:ln>
            <a:noFill/>
          </a:ln>
        </p:spPr>
      </p:pic>
      <p:pic>
        <p:nvPicPr>
          <p:cNvPr id="191" name="Google Shape;191;p28"/>
          <p:cNvPicPr preferRelativeResize="0"/>
          <p:nvPr/>
        </p:nvPicPr>
        <p:blipFill>
          <a:blip r:embed="rId5">
            <a:alphaModFix/>
          </a:blip>
          <a:stretch>
            <a:fillRect/>
          </a:stretch>
        </p:blipFill>
        <p:spPr>
          <a:xfrm>
            <a:off x="311700" y="2879500"/>
            <a:ext cx="2273150" cy="1641400"/>
          </a:xfrm>
          <a:prstGeom prst="rect">
            <a:avLst/>
          </a:prstGeom>
          <a:noFill/>
          <a:ln>
            <a:noFill/>
          </a:ln>
        </p:spPr>
      </p:pic>
      <p:pic>
        <p:nvPicPr>
          <p:cNvPr id="192" name="Google Shape;192;p28"/>
          <p:cNvPicPr preferRelativeResize="0"/>
          <p:nvPr/>
        </p:nvPicPr>
        <p:blipFill>
          <a:blip r:embed="rId6">
            <a:alphaModFix/>
          </a:blip>
          <a:stretch>
            <a:fillRect/>
          </a:stretch>
        </p:blipFill>
        <p:spPr>
          <a:xfrm>
            <a:off x="2655600" y="560516"/>
            <a:ext cx="2360200" cy="17176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9"/>
          <p:cNvPicPr preferRelativeResize="0"/>
          <p:nvPr/>
        </p:nvPicPr>
        <p:blipFill>
          <a:blip r:embed="rId3">
            <a:alphaModFix/>
          </a:blip>
          <a:stretch>
            <a:fillRect/>
          </a:stretch>
        </p:blipFill>
        <p:spPr>
          <a:xfrm>
            <a:off x="159300" y="2145063"/>
            <a:ext cx="3784074" cy="1431225"/>
          </a:xfrm>
          <a:prstGeom prst="rect">
            <a:avLst/>
          </a:prstGeom>
          <a:noFill/>
          <a:ln>
            <a:noFill/>
          </a:ln>
        </p:spPr>
      </p:pic>
      <p:pic>
        <p:nvPicPr>
          <p:cNvPr id="198" name="Google Shape;198;p29"/>
          <p:cNvPicPr preferRelativeResize="0"/>
          <p:nvPr/>
        </p:nvPicPr>
        <p:blipFill>
          <a:blip r:embed="rId4">
            <a:alphaModFix/>
          </a:blip>
          <a:stretch>
            <a:fillRect/>
          </a:stretch>
        </p:blipFill>
        <p:spPr>
          <a:xfrm>
            <a:off x="3983200" y="49525"/>
            <a:ext cx="5206550" cy="5206550"/>
          </a:xfrm>
          <a:prstGeom prst="rect">
            <a:avLst/>
          </a:prstGeom>
          <a:noFill/>
          <a:ln>
            <a:noFill/>
          </a:ln>
        </p:spPr>
      </p:pic>
      <p:sp>
        <p:nvSpPr>
          <p:cNvPr id="199" name="Google Shape;199;p29"/>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3: Sizes by FEC Contributions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of Findings</a:t>
            </a:r>
            <a:endParaRPr/>
          </a:p>
        </p:txBody>
      </p:sp>
      <p:sp>
        <p:nvSpPr>
          <p:cNvPr id="205" name="Google Shape;20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Results</a:t>
            </a:r>
            <a:r>
              <a:rPr lang="en"/>
              <a:t> could be impacted because of inherent bias of internet leaning towards affirming climate change.</a:t>
            </a:r>
            <a:endParaRPr/>
          </a:p>
          <a:p>
            <a:pPr indent="-317500" lvl="1" marL="914400" rtl="0" algn="l">
              <a:spcBef>
                <a:spcPts val="0"/>
              </a:spcBef>
              <a:spcAft>
                <a:spcPts val="0"/>
              </a:spcAft>
              <a:buSzPts val="1400"/>
              <a:buChar char="○"/>
            </a:pPr>
            <a:r>
              <a:rPr lang="en"/>
              <a:t>Engagement for Democrat tweets regarding climate change was far higher than Republican ones.</a:t>
            </a:r>
            <a:endParaRPr/>
          </a:p>
          <a:p>
            <a:pPr indent="-342900" lvl="0" marL="457200" rtl="0" algn="l">
              <a:spcBef>
                <a:spcPts val="0"/>
              </a:spcBef>
              <a:spcAft>
                <a:spcPts val="0"/>
              </a:spcAft>
              <a:buSzPts val="1800"/>
              <a:buChar char="●"/>
            </a:pPr>
            <a:r>
              <a:rPr lang="en"/>
              <a:t>Sentiment on climate change was not dramatically tied to political affiliation nor contributions</a:t>
            </a:r>
            <a:endParaRPr/>
          </a:p>
          <a:p>
            <a:pPr indent="-317500" lvl="1" marL="914400" rtl="0" algn="l">
              <a:spcBef>
                <a:spcPts val="0"/>
              </a:spcBef>
              <a:spcAft>
                <a:spcPts val="0"/>
              </a:spcAft>
              <a:buSzPts val="1400"/>
              <a:buChar char="○"/>
            </a:pPr>
            <a:r>
              <a:rPr lang="en"/>
              <a:t>While Republicans tended to stray away from strong stances of affirming climate change (&lt;1), none fell into climate denial designations (&lt;0).</a:t>
            </a:r>
            <a:endParaRPr/>
          </a:p>
          <a:p>
            <a:pPr indent="-317500" lvl="1" marL="914400" rtl="0" algn="l">
              <a:spcBef>
                <a:spcPts val="0"/>
              </a:spcBef>
              <a:spcAft>
                <a:spcPts val="0"/>
              </a:spcAft>
              <a:buSzPts val="1400"/>
              <a:buChar char="○"/>
            </a:pPr>
            <a:r>
              <a:rPr lang="en"/>
              <a:t>Could break down </a:t>
            </a:r>
            <a:r>
              <a:rPr lang="en"/>
              <a:t>contributions</a:t>
            </a:r>
            <a:r>
              <a:rPr lang="en"/>
              <a:t> further; not all donors are the same.</a:t>
            </a:r>
            <a:endParaRPr/>
          </a:p>
          <a:p>
            <a:pPr indent="-342900" lvl="0" marL="457200" rtl="0" algn="l">
              <a:spcBef>
                <a:spcPts val="0"/>
              </a:spcBef>
              <a:spcAft>
                <a:spcPts val="0"/>
              </a:spcAft>
              <a:buSzPts val="1800"/>
              <a:buChar char="●"/>
            </a:pPr>
            <a:r>
              <a:rPr lang="en"/>
              <a:t>Personal accounts also reflect the views, or more official accounts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Improvements and Future Work</a:t>
            </a:r>
            <a:endParaRPr/>
          </a:p>
        </p:txBody>
      </p:sp>
      <p:sp>
        <p:nvSpPr>
          <p:cNvPr id="211" name="Google Shape;21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Computational limits</a:t>
            </a:r>
            <a:endParaRPr/>
          </a:p>
          <a:p>
            <a:pPr indent="-342900" lvl="0" marL="457200" rtl="0" algn="l">
              <a:spcBef>
                <a:spcPts val="0"/>
              </a:spcBef>
              <a:spcAft>
                <a:spcPts val="0"/>
              </a:spcAft>
              <a:buSzPts val="1800"/>
              <a:buChar char="●"/>
            </a:pPr>
            <a:r>
              <a:rPr lang="en"/>
              <a:t>Upsampling techniques could prove useful</a:t>
            </a:r>
            <a:endParaRPr/>
          </a:p>
          <a:p>
            <a:pPr indent="-342900" lvl="0" marL="457200" rtl="0" algn="l">
              <a:spcBef>
                <a:spcPts val="0"/>
              </a:spcBef>
              <a:spcAft>
                <a:spcPts val="0"/>
              </a:spcAft>
              <a:buSzPts val="1800"/>
              <a:buChar char="●"/>
            </a:pPr>
            <a:r>
              <a:rPr lang="en"/>
              <a:t>Explore </a:t>
            </a:r>
            <a:r>
              <a:rPr lang="en"/>
              <a:t>additional</a:t>
            </a:r>
            <a:r>
              <a:rPr lang="en"/>
              <a:t> keywords to identify climate related tweets</a:t>
            </a:r>
            <a:endParaRPr/>
          </a:p>
          <a:p>
            <a:pPr indent="-342900" lvl="0" marL="457200" rtl="0" algn="l">
              <a:spcBef>
                <a:spcPts val="0"/>
              </a:spcBef>
              <a:spcAft>
                <a:spcPts val="0"/>
              </a:spcAft>
              <a:buSzPts val="1800"/>
              <a:buChar char="●"/>
            </a:pPr>
            <a:r>
              <a:rPr lang="en"/>
              <a:t>Expand scope to the house of representatives</a:t>
            </a:r>
            <a:endParaRPr/>
          </a:p>
          <a:p>
            <a:pPr indent="-342900" lvl="0" marL="457200" rtl="0" algn="l">
              <a:spcBef>
                <a:spcPts val="0"/>
              </a:spcBef>
              <a:spcAft>
                <a:spcPts val="0"/>
              </a:spcAft>
              <a:buSzPts val="1800"/>
              <a:buChar char="●"/>
            </a:pPr>
            <a:r>
              <a:rPr lang="en"/>
              <a:t>Create a more advanced and accurate classification model for sentiment analysis</a:t>
            </a:r>
            <a:endParaRPr/>
          </a:p>
          <a:p>
            <a:pPr indent="-317500" lvl="1" marL="914400" rtl="0" algn="l">
              <a:spcBef>
                <a:spcPts val="0"/>
              </a:spcBef>
              <a:spcAft>
                <a:spcPts val="0"/>
              </a:spcAft>
              <a:buSzPts val="1400"/>
              <a:buChar char="○"/>
            </a:pPr>
            <a:r>
              <a:rPr lang="en"/>
              <a:t>Deep Learning, gradient boosted methods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and Background</a:t>
            </a:r>
            <a:endParaRPr/>
          </a:p>
        </p:txBody>
      </p:sp>
      <p:sp>
        <p:nvSpPr>
          <p:cNvPr id="63" name="Google Shape;63;p14"/>
          <p:cNvSpPr txBox="1"/>
          <p:nvPr>
            <p:ph idx="1" type="body"/>
          </p:nvPr>
        </p:nvSpPr>
        <p:spPr>
          <a:xfrm>
            <a:off x="311700" y="12359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800"/>
              <a:t>What can we learn about information sources of climate change that people trust and internalize?</a:t>
            </a:r>
            <a:endParaRPr sz="2800"/>
          </a:p>
          <a:p>
            <a:pPr indent="0" lvl="0" marL="0" rtl="0" algn="ctr">
              <a:spcBef>
                <a:spcPts val="1200"/>
              </a:spcBef>
              <a:spcAft>
                <a:spcPts val="0"/>
              </a:spcAft>
              <a:buNone/>
            </a:pPr>
            <a:r>
              <a:t/>
            </a:r>
            <a:endParaRPr sz="2800"/>
          </a:p>
          <a:p>
            <a:pPr indent="0" lvl="0" marL="0" rtl="0" algn="l">
              <a:spcBef>
                <a:spcPts val="1200"/>
              </a:spcBef>
              <a:spcAft>
                <a:spcPts val="0"/>
              </a:spcAft>
              <a:buNone/>
            </a:pPr>
            <a:r>
              <a:t/>
            </a:r>
            <a:endParaRPr sz="2800"/>
          </a:p>
          <a:p>
            <a:pPr indent="0" lvl="0" marL="0" rtl="0" algn="l">
              <a:spcBef>
                <a:spcPts val="1200"/>
              </a:spcBef>
              <a:spcAft>
                <a:spcPts val="1200"/>
              </a:spcAft>
              <a:buNone/>
            </a:pPr>
            <a:r>
              <a:t/>
            </a:r>
            <a:endParaRPr sz="2800"/>
          </a:p>
        </p:txBody>
      </p:sp>
      <p:sp>
        <p:nvSpPr>
          <p:cNvPr id="64" name="Google Shape;64;p14"/>
          <p:cNvSpPr/>
          <p:nvPr/>
        </p:nvSpPr>
        <p:spPr>
          <a:xfrm>
            <a:off x="295750" y="2709925"/>
            <a:ext cx="4186200" cy="22710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4662050" y="2709925"/>
            <a:ext cx="4186200" cy="22710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nvSpPr>
        <p:spPr>
          <a:xfrm>
            <a:off x="568600" y="3063475"/>
            <a:ext cx="36405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600">
                <a:solidFill>
                  <a:schemeClr val="dk2"/>
                </a:solidFill>
                <a:latin typeface="Proxima Nova"/>
                <a:ea typeface="Proxima Nova"/>
                <a:cs typeface="Proxima Nova"/>
                <a:sym typeface="Proxima Nova"/>
              </a:rPr>
              <a:t>We focus on U.S’ 116th Senators as figures of “trust”, seeking to learn </a:t>
            </a:r>
            <a:r>
              <a:rPr b="1" lang="en" sz="1600">
                <a:solidFill>
                  <a:schemeClr val="dk2"/>
                </a:solidFill>
                <a:latin typeface="Proxima Nova"/>
                <a:ea typeface="Proxima Nova"/>
                <a:cs typeface="Proxima Nova"/>
                <a:sym typeface="Proxima Nova"/>
              </a:rPr>
              <a:t>how</a:t>
            </a:r>
            <a:r>
              <a:rPr lang="en" sz="1600">
                <a:solidFill>
                  <a:schemeClr val="dk2"/>
                </a:solidFill>
                <a:latin typeface="Proxima Nova"/>
                <a:ea typeface="Proxima Nova"/>
                <a:cs typeface="Proxima Nova"/>
                <a:sym typeface="Proxima Nova"/>
              </a:rPr>
              <a:t> politicians </a:t>
            </a:r>
            <a:r>
              <a:rPr b="1" lang="en" sz="1600">
                <a:solidFill>
                  <a:schemeClr val="dk2"/>
                </a:solidFill>
                <a:latin typeface="Proxima Nova"/>
                <a:ea typeface="Proxima Nova"/>
                <a:cs typeface="Proxima Nova"/>
                <a:sym typeface="Proxima Nova"/>
              </a:rPr>
              <a:t>view climate change</a:t>
            </a:r>
            <a:r>
              <a:rPr lang="en" sz="1600">
                <a:solidFill>
                  <a:schemeClr val="dk2"/>
                </a:solidFill>
                <a:latin typeface="Proxima Nova"/>
                <a:ea typeface="Proxima Nova"/>
                <a:cs typeface="Proxima Nova"/>
                <a:sym typeface="Proxima Nova"/>
              </a:rPr>
              <a:t>, and </a:t>
            </a:r>
            <a:r>
              <a:rPr b="1" lang="en" sz="1600">
                <a:solidFill>
                  <a:schemeClr val="dk2"/>
                </a:solidFill>
                <a:latin typeface="Proxima Nova"/>
                <a:ea typeface="Proxima Nova"/>
                <a:cs typeface="Proxima Nova"/>
                <a:sym typeface="Proxima Nova"/>
              </a:rPr>
              <a:t>how</a:t>
            </a:r>
            <a:r>
              <a:rPr lang="en" sz="1600">
                <a:solidFill>
                  <a:schemeClr val="dk2"/>
                </a:solidFill>
                <a:latin typeface="Proxima Nova"/>
                <a:ea typeface="Proxima Nova"/>
                <a:cs typeface="Proxima Nova"/>
                <a:sym typeface="Proxima Nova"/>
              </a:rPr>
              <a:t> they publicly express said views </a:t>
            </a:r>
            <a:r>
              <a:rPr b="1" lang="en" sz="1600">
                <a:solidFill>
                  <a:schemeClr val="dk2"/>
                </a:solidFill>
                <a:latin typeface="Proxima Nova"/>
                <a:ea typeface="Proxima Nova"/>
                <a:cs typeface="Proxima Nova"/>
                <a:sym typeface="Proxima Nova"/>
              </a:rPr>
              <a:t>in relation to one another</a:t>
            </a:r>
            <a:r>
              <a:rPr lang="en" sz="1600">
                <a:solidFill>
                  <a:schemeClr val="dk2"/>
                </a:solidFill>
                <a:latin typeface="Proxima Nova"/>
                <a:ea typeface="Proxima Nova"/>
                <a:cs typeface="Proxima Nova"/>
                <a:sym typeface="Proxima Nova"/>
              </a:rPr>
              <a:t>.</a:t>
            </a:r>
            <a:endParaRPr sz="1600">
              <a:latin typeface="Proxima Nova"/>
              <a:ea typeface="Proxima Nova"/>
              <a:cs typeface="Proxima Nova"/>
              <a:sym typeface="Proxima Nova"/>
            </a:endParaRPr>
          </a:p>
        </p:txBody>
      </p:sp>
      <p:sp>
        <p:nvSpPr>
          <p:cNvPr id="67" name="Google Shape;67;p14"/>
          <p:cNvSpPr txBox="1"/>
          <p:nvPr/>
        </p:nvSpPr>
        <p:spPr>
          <a:xfrm>
            <a:off x="4820750" y="2844925"/>
            <a:ext cx="3868800" cy="200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2"/>
                </a:solidFill>
                <a:latin typeface="Proxima Nova"/>
                <a:ea typeface="Proxima Nova"/>
                <a:cs typeface="Proxima Nova"/>
                <a:sym typeface="Proxima Nova"/>
              </a:rPr>
              <a:t>We want to...</a:t>
            </a:r>
            <a:endParaRPr b="1" sz="1600">
              <a:solidFill>
                <a:schemeClr val="dk2"/>
              </a:solidFill>
              <a:latin typeface="Proxima Nova"/>
              <a:ea typeface="Proxima Nova"/>
              <a:cs typeface="Proxima Nova"/>
              <a:sym typeface="Proxima Nova"/>
            </a:endParaRPr>
          </a:p>
          <a:p>
            <a:pPr indent="-330200" lvl="0" marL="457200" rtl="0" algn="l">
              <a:lnSpc>
                <a:spcPct val="115000"/>
              </a:lnSpc>
              <a:spcBef>
                <a:spcPts val="1200"/>
              </a:spcBef>
              <a:spcAft>
                <a:spcPts val="0"/>
              </a:spcAft>
              <a:buClr>
                <a:schemeClr val="dk2"/>
              </a:buClr>
              <a:buSzPts val="1600"/>
              <a:buFont typeface="Proxima Nova"/>
              <a:buChar char="●"/>
            </a:pPr>
            <a:r>
              <a:rPr lang="en" sz="1600">
                <a:solidFill>
                  <a:schemeClr val="dk2"/>
                </a:solidFill>
                <a:latin typeface="Proxima Nova"/>
                <a:ea typeface="Proxima Nova"/>
                <a:cs typeface="Proxima Nova"/>
                <a:sym typeface="Proxima Nova"/>
              </a:rPr>
              <a:t>Empower people to understand the bases of their representatives’ views</a:t>
            </a:r>
            <a:endParaRPr sz="1600">
              <a:solidFill>
                <a:schemeClr val="dk2"/>
              </a:solidFill>
              <a:latin typeface="Proxima Nova"/>
              <a:ea typeface="Proxima Nova"/>
              <a:cs typeface="Proxima Nova"/>
              <a:sym typeface="Proxima Nova"/>
            </a:endParaRPr>
          </a:p>
          <a:p>
            <a:pPr indent="-330200" lvl="0" marL="457200" rtl="0" algn="l">
              <a:lnSpc>
                <a:spcPct val="115000"/>
              </a:lnSpc>
              <a:spcBef>
                <a:spcPts val="0"/>
              </a:spcBef>
              <a:spcAft>
                <a:spcPts val="0"/>
              </a:spcAft>
              <a:buClr>
                <a:schemeClr val="dk2"/>
              </a:buClr>
              <a:buSzPts val="1600"/>
              <a:buFont typeface="Proxima Nova"/>
              <a:buChar char="●"/>
            </a:pPr>
            <a:r>
              <a:rPr lang="en" sz="1600">
                <a:solidFill>
                  <a:schemeClr val="dk2"/>
                </a:solidFill>
                <a:latin typeface="Proxima Nova"/>
                <a:ea typeface="Proxima Nova"/>
                <a:cs typeface="Proxima Nova"/>
                <a:sym typeface="Proxima Nova"/>
              </a:rPr>
              <a:t>Evaluate politicians and track misinformation </a:t>
            </a:r>
            <a:endParaRPr sz="1600">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 &amp; 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22" name="Google Shape;22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u="sng">
                <a:solidFill>
                  <a:schemeClr val="hlink"/>
                </a:solidFill>
                <a:hlinkClick r:id="rId3"/>
              </a:rPr>
              <a:t>https://www.kaggle.com/edqian/twitter-climate-change-sentiment-dataset</a:t>
            </a:r>
            <a:endParaRPr/>
          </a:p>
          <a:p>
            <a:pPr indent="-342900" lvl="0" marL="457200" rtl="0" algn="l">
              <a:spcBef>
                <a:spcPts val="0"/>
              </a:spcBef>
              <a:spcAft>
                <a:spcPts val="0"/>
              </a:spcAft>
              <a:buSzPts val="1800"/>
              <a:buAutoNum type="arabicPeriod"/>
            </a:pPr>
            <a:r>
              <a:rPr lang="en" u="sng">
                <a:solidFill>
                  <a:schemeClr val="hlink"/>
                </a:solidFill>
                <a:hlinkClick r:id="rId4"/>
              </a:rPr>
              <a:t>https://dataverse.harvard.edu/dataset.xhtml?persistentId=doi:10.7910/DVN/MBOJNS</a:t>
            </a:r>
            <a:endParaRPr/>
          </a:p>
          <a:p>
            <a:pPr indent="-342900" lvl="0" marL="457200" rtl="0" algn="l">
              <a:spcBef>
                <a:spcPts val="0"/>
              </a:spcBef>
              <a:spcAft>
                <a:spcPts val="0"/>
              </a:spcAft>
              <a:buSzPts val="1800"/>
              <a:buAutoNum type="arabicPeriod"/>
            </a:pPr>
            <a:r>
              <a:rPr lang="en" u="sng">
                <a:solidFill>
                  <a:schemeClr val="hlink"/>
                </a:solidFill>
                <a:hlinkClick r:id="rId5"/>
              </a:rPr>
              <a:t>https://networkx.org/</a:t>
            </a:r>
            <a:endParaRPr/>
          </a:p>
          <a:p>
            <a:pPr indent="-342900" lvl="0" marL="457200" rtl="0" algn="l">
              <a:spcBef>
                <a:spcPts val="0"/>
              </a:spcBef>
              <a:spcAft>
                <a:spcPts val="0"/>
              </a:spcAft>
              <a:buSzPts val="1800"/>
              <a:buAutoNum type="arabicPeriod"/>
            </a:pPr>
            <a:r>
              <a:rPr lang="en" u="sng">
                <a:solidFill>
                  <a:schemeClr val="hlink"/>
                </a:solidFill>
                <a:hlinkClick r:id="rId6"/>
              </a:rPr>
              <a:t>https://journals.plos.org/plosone/article?id=10.1371/journal.pone.0136092</a:t>
            </a:r>
            <a:endParaRPr/>
          </a:p>
          <a:p>
            <a:pPr indent="-342900" lvl="0" marL="457200" rtl="0" algn="l">
              <a:spcBef>
                <a:spcPts val="0"/>
              </a:spcBef>
              <a:spcAft>
                <a:spcPts val="0"/>
              </a:spcAft>
              <a:buSzPts val="1800"/>
              <a:buAutoNum type="arabicPeriod"/>
            </a:pPr>
            <a:r>
              <a:rPr lang="en" u="sng">
                <a:solidFill>
                  <a:schemeClr val="hlink"/>
                </a:solidFill>
                <a:hlinkClick r:id="rId7"/>
              </a:rPr>
              <a:t>https://www.fec.gov/campaign-finance-data/campaign-finance-statistics/</a:t>
            </a:r>
            <a:endParaRPr/>
          </a:p>
          <a:p>
            <a:pPr indent="-342900" lvl="0" marL="457200" rtl="0" algn="l">
              <a:spcBef>
                <a:spcPts val="0"/>
              </a:spcBef>
              <a:spcAft>
                <a:spcPts val="0"/>
              </a:spcAft>
              <a:buSzPts val="1800"/>
              <a:buAutoNum type="arabicPeriod"/>
            </a:pPr>
            <a:r>
              <a:rPr lang="en" u="sng">
                <a:solidFill>
                  <a:schemeClr val="hlink"/>
                </a:solidFill>
                <a:hlinkClick r:id="rId8"/>
              </a:rPr>
              <a:t>http://election-finance.com/candidates/P60007168/</a:t>
            </a:r>
            <a:endParaRPr/>
          </a:p>
          <a:p>
            <a:pPr indent="-342900" lvl="0" marL="457200" rtl="0" algn="l">
              <a:spcBef>
                <a:spcPts val="0"/>
              </a:spcBef>
              <a:spcAft>
                <a:spcPts val="0"/>
              </a:spcAft>
              <a:buSzPts val="1800"/>
              <a:buAutoNum type="arabicPeriod"/>
            </a:pPr>
            <a:r>
              <a:rPr lang="en" u="sng">
                <a:solidFill>
                  <a:schemeClr val="hlink"/>
                </a:solidFill>
                <a:hlinkClick r:id="rId9"/>
              </a:rPr>
              <a:t>https://github.com/oduwsdl/US-Congress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Plan</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Collect Twitter data from the 116th US Congress, including all tweets related to the climate and their like counts, as well as the network of followings/ers between members.</a:t>
            </a:r>
            <a:endParaRPr/>
          </a:p>
          <a:p>
            <a:pPr indent="-342900" lvl="0" marL="457200" rtl="0" algn="l">
              <a:spcBef>
                <a:spcPts val="0"/>
              </a:spcBef>
              <a:spcAft>
                <a:spcPts val="0"/>
              </a:spcAft>
              <a:buSzPts val="1800"/>
              <a:buChar char="●"/>
            </a:pPr>
            <a:r>
              <a:rPr lang="en"/>
              <a:t>Use sentiment analysis to determine the view of climate change / climate action in the tweets of each member</a:t>
            </a:r>
            <a:endParaRPr/>
          </a:p>
          <a:p>
            <a:pPr indent="-342900" lvl="0" marL="457200" rtl="0" algn="l">
              <a:spcBef>
                <a:spcPts val="0"/>
              </a:spcBef>
              <a:spcAft>
                <a:spcPts val="0"/>
              </a:spcAft>
              <a:buSzPts val="1800"/>
              <a:buChar char="●"/>
            </a:pPr>
            <a:r>
              <a:rPr lang="en"/>
              <a:t>Visualize a network which encapsulates the follow relationships between members, while also displaying their climate sentiment, influence (likes), and political affiliation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Hurdles and </a:t>
            </a:r>
            <a:r>
              <a:rPr lang="en"/>
              <a:t>Adaptations</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Getting twitter dev access was harder/time consuming than we thought</a:t>
            </a:r>
            <a:endParaRPr/>
          </a:p>
          <a:p>
            <a:pPr indent="-317500" lvl="1" marL="914400" rtl="0" algn="l">
              <a:spcBef>
                <a:spcPts val="0"/>
              </a:spcBef>
              <a:spcAft>
                <a:spcPts val="0"/>
              </a:spcAft>
              <a:buSzPts val="1400"/>
              <a:buChar char="○"/>
            </a:pPr>
            <a:r>
              <a:rPr lang="en"/>
              <a:t>Alternate API access tools are unreliable</a:t>
            </a:r>
            <a:endParaRPr/>
          </a:p>
          <a:p>
            <a:pPr indent="-342900" lvl="0" marL="457200" rtl="0" algn="l">
              <a:spcBef>
                <a:spcPts val="0"/>
              </a:spcBef>
              <a:spcAft>
                <a:spcPts val="0"/>
              </a:spcAft>
              <a:buSzPts val="1800"/>
              <a:buChar char="●"/>
            </a:pPr>
            <a:r>
              <a:rPr lang="en"/>
              <a:t>Data is hard to source; hard to clean and parse; large. </a:t>
            </a:r>
            <a:endParaRPr/>
          </a:p>
          <a:p>
            <a:pPr indent="-317500" lvl="1" marL="914400" rtl="0" algn="l">
              <a:spcBef>
                <a:spcPts val="0"/>
              </a:spcBef>
              <a:spcAft>
                <a:spcPts val="0"/>
              </a:spcAft>
              <a:buSzPts val="1400"/>
              <a:buChar char="○"/>
            </a:pPr>
            <a:r>
              <a:rPr lang="en"/>
              <a:t>Being programmatic was sometimes not worth the effort; manual data entry for party affiliation.</a:t>
            </a:r>
            <a:endParaRPr/>
          </a:p>
          <a:p>
            <a:pPr indent="-342900" lvl="0" marL="457200" rtl="0" algn="l">
              <a:spcBef>
                <a:spcPts val="0"/>
              </a:spcBef>
              <a:spcAft>
                <a:spcPts val="0"/>
              </a:spcAft>
              <a:buSzPts val="1800"/>
              <a:buChar char="●"/>
            </a:pPr>
            <a:r>
              <a:rPr lang="en"/>
              <a:t>Relevant tweets were based on keywords, so may be incomplete</a:t>
            </a:r>
            <a:endParaRPr/>
          </a:p>
          <a:p>
            <a:pPr indent="-342900" lvl="0" marL="457200" rtl="0" algn="l">
              <a:spcBef>
                <a:spcPts val="0"/>
              </a:spcBef>
              <a:spcAft>
                <a:spcPts val="0"/>
              </a:spcAft>
              <a:buSzPts val="1800"/>
              <a:buChar char="●"/>
            </a:pPr>
            <a:r>
              <a:rPr lang="en"/>
              <a:t>Traditional sentiment analysis largely inaccurate </a:t>
            </a:r>
            <a:endParaRPr/>
          </a:p>
          <a:p>
            <a:pPr indent="-342900" lvl="0" marL="457200" rtl="0" algn="l">
              <a:spcBef>
                <a:spcPts val="0"/>
              </a:spcBef>
              <a:spcAft>
                <a:spcPts val="0"/>
              </a:spcAft>
              <a:buSzPts val="1800"/>
              <a:buChar char="●"/>
            </a:pPr>
            <a:r>
              <a:rPr lang="en"/>
              <a:t>Trained a stance classifier to address this inaccuracy</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grpSp>
        <p:nvGrpSpPr>
          <p:cNvPr id="85" name="Google Shape;85;p17"/>
          <p:cNvGrpSpPr/>
          <p:nvPr/>
        </p:nvGrpSpPr>
        <p:grpSpPr>
          <a:xfrm>
            <a:off x="5632317" y="1189775"/>
            <a:ext cx="3305700" cy="3483050"/>
            <a:chOff x="5632317" y="1189775"/>
            <a:chExt cx="3305700" cy="3483050"/>
          </a:xfrm>
        </p:grpSpPr>
        <p:sp>
          <p:nvSpPr>
            <p:cNvPr id="86" name="Google Shape;86;p17"/>
            <p:cNvSpPr/>
            <p:nvPr/>
          </p:nvSpPr>
          <p:spPr>
            <a:xfrm>
              <a:off x="5632317" y="1189775"/>
              <a:ext cx="3305700" cy="669000"/>
            </a:xfrm>
            <a:prstGeom prst="chevron">
              <a:avLst>
                <a:gd fmla="val 50000" name="adj"/>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Modeling</a:t>
              </a:r>
              <a:endParaRPr>
                <a:solidFill>
                  <a:srgbClr val="FFFFFF"/>
                </a:solidFill>
                <a:latin typeface="Roboto"/>
                <a:ea typeface="Roboto"/>
                <a:cs typeface="Roboto"/>
                <a:sym typeface="Roboto"/>
              </a:endParaRPr>
            </a:p>
          </p:txBody>
        </p:sp>
        <p:sp>
          <p:nvSpPr>
            <p:cNvPr id="87" name="Google Shape;87;p17"/>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Sentiment Analysis classifier </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Network modeling</a:t>
              </a:r>
              <a:endParaRPr sz="1200">
                <a:latin typeface="Roboto"/>
                <a:ea typeface="Roboto"/>
                <a:cs typeface="Roboto"/>
                <a:sym typeface="Roboto"/>
              </a:endParaRPr>
            </a:p>
          </p:txBody>
        </p:sp>
      </p:grpSp>
      <p:grpSp>
        <p:nvGrpSpPr>
          <p:cNvPr id="88" name="Google Shape;88;p17"/>
          <p:cNvGrpSpPr/>
          <p:nvPr/>
        </p:nvGrpSpPr>
        <p:grpSpPr>
          <a:xfrm>
            <a:off x="0" y="1189989"/>
            <a:ext cx="3546900" cy="3482836"/>
            <a:chOff x="0" y="1189989"/>
            <a:chExt cx="3546900" cy="3482836"/>
          </a:xfrm>
        </p:grpSpPr>
        <p:sp>
          <p:nvSpPr>
            <p:cNvPr id="89" name="Google Shape;89;p17"/>
            <p:cNvSpPr/>
            <p:nvPr/>
          </p:nvSpPr>
          <p:spPr>
            <a:xfrm>
              <a:off x="0" y="1189989"/>
              <a:ext cx="3546900" cy="669000"/>
            </a:xfrm>
            <a:prstGeom prst="homePlate">
              <a:avLst>
                <a:gd fmla="val 50000" name="adj"/>
              </a:avLst>
            </a:prstGeom>
            <a:solidFill>
              <a:srgbClr val="0856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Acquisition</a:t>
              </a:r>
              <a:endParaRPr>
                <a:solidFill>
                  <a:srgbClr val="FFFFFF"/>
                </a:solidFill>
                <a:latin typeface="Roboto"/>
                <a:ea typeface="Roboto"/>
                <a:cs typeface="Roboto"/>
                <a:sym typeface="Roboto"/>
              </a:endParaRPr>
            </a:p>
          </p:txBody>
        </p:sp>
        <p:sp>
          <p:nvSpPr>
            <p:cNvPr id="90" name="Google Shape;90;p17"/>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Twitter Developer accounts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Twarc and Tweepy</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Sourcing data online</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Scrape senator tweets and ‘Friends’</a:t>
              </a:r>
              <a:endParaRPr sz="1200">
                <a:latin typeface="Roboto"/>
                <a:ea typeface="Roboto"/>
                <a:cs typeface="Roboto"/>
                <a:sym typeface="Roboto"/>
              </a:endParaRPr>
            </a:p>
          </p:txBody>
        </p:sp>
      </p:grpSp>
      <p:grpSp>
        <p:nvGrpSpPr>
          <p:cNvPr id="91" name="Google Shape;91;p17"/>
          <p:cNvGrpSpPr/>
          <p:nvPr/>
        </p:nvGrpSpPr>
        <p:grpSpPr>
          <a:xfrm>
            <a:off x="2944204" y="1189775"/>
            <a:ext cx="3305700" cy="3483050"/>
            <a:chOff x="2944204" y="1189775"/>
            <a:chExt cx="3305700" cy="3483050"/>
          </a:xfrm>
        </p:grpSpPr>
        <p:sp>
          <p:nvSpPr>
            <p:cNvPr id="92" name="Google Shape;92;p17"/>
            <p:cNvSpPr/>
            <p:nvPr/>
          </p:nvSpPr>
          <p:spPr>
            <a:xfrm>
              <a:off x="2944204" y="1189775"/>
              <a:ext cx="3305700" cy="669000"/>
            </a:xfrm>
            <a:prstGeom prst="chevron">
              <a:avLst>
                <a:gd fmla="val 50000" name="adj"/>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Data Preprocessing</a:t>
              </a:r>
              <a:endParaRPr>
                <a:solidFill>
                  <a:srgbClr val="FFFFFF"/>
                </a:solidFill>
                <a:latin typeface="Roboto"/>
                <a:ea typeface="Roboto"/>
                <a:cs typeface="Roboto"/>
                <a:sym typeface="Roboto"/>
              </a:endParaRPr>
            </a:p>
          </p:txBody>
        </p:sp>
        <p:sp>
          <p:nvSpPr>
            <p:cNvPr id="93" name="Google Shape;93;p17"/>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Process tweets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Drop stop words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Apply lower casing</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Manually apply political stance</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Lemmatization</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tf-idf vectorization</a:t>
              </a:r>
              <a:endParaRPr sz="1200">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Acquisition</a:t>
            </a:r>
            <a:endParaRPr/>
          </a:p>
        </p:txBody>
      </p:sp>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n"/>
              <a:t>Used a combination of python packages Twarc and Tweepy to gather Senator’s tweets</a:t>
            </a:r>
            <a:endParaRPr/>
          </a:p>
          <a:p>
            <a:pPr indent="-304165" lvl="1" marL="914400" rtl="0" algn="l">
              <a:spcBef>
                <a:spcPts val="0"/>
              </a:spcBef>
              <a:spcAft>
                <a:spcPts val="0"/>
              </a:spcAft>
              <a:buSzPct val="100000"/>
              <a:buChar char="○"/>
            </a:pPr>
            <a:r>
              <a:rPr lang="en"/>
              <a:t>180 Twitter accounts of 116th Congress Senators pulled from public dataset found in Harvard’s Dataverse</a:t>
            </a:r>
            <a:endParaRPr/>
          </a:p>
          <a:p>
            <a:pPr indent="-304165" lvl="1" marL="914400" rtl="0" algn="l">
              <a:spcBef>
                <a:spcPts val="0"/>
              </a:spcBef>
              <a:spcAft>
                <a:spcPts val="0"/>
              </a:spcAft>
              <a:buSzPct val="100000"/>
              <a:buChar char="○"/>
            </a:pPr>
            <a:r>
              <a:rPr lang="en"/>
              <a:t>~82 Twitter accounts after cross-referencing it against </a:t>
            </a:r>
            <a:r>
              <a:rPr lang="en"/>
              <a:t>official </a:t>
            </a:r>
            <a:r>
              <a:rPr lang="en"/>
              <a:t>Wikipedia entries of senators’ Twitter UID</a:t>
            </a:r>
            <a:endParaRPr/>
          </a:p>
          <a:p>
            <a:pPr indent="-304165" lvl="1" marL="914400" rtl="0" algn="l">
              <a:spcBef>
                <a:spcPts val="0"/>
              </a:spcBef>
              <a:spcAft>
                <a:spcPts val="0"/>
              </a:spcAft>
              <a:buSzPct val="100000"/>
              <a:buChar char="○"/>
            </a:pPr>
            <a:r>
              <a:rPr lang="en"/>
              <a:t>Scraped ~500,000 tweets</a:t>
            </a:r>
            <a:endParaRPr/>
          </a:p>
          <a:p>
            <a:pPr indent="-325755" lvl="0" marL="457200" rtl="0" algn="l">
              <a:spcBef>
                <a:spcPts val="0"/>
              </a:spcBef>
              <a:spcAft>
                <a:spcPts val="0"/>
              </a:spcAft>
              <a:buSzPct val="100000"/>
              <a:buChar char="●"/>
            </a:pPr>
            <a:r>
              <a:rPr lang="en"/>
              <a:t>Sourced from a variety of </a:t>
            </a:r>
            <a:r>
              <a:rPr lang="en"/>
              <a:t>databases in order to obtain financial data</a:t>
            </a:r>
            <a:endParaRPr/>
          </a:p>
          <a:p>
            <a:pPr indent="-304165" lvl="1" marL="914400" rtl="0" algn="l">
              <a:spcBef>
                <a:spcPts val="0"/>
              </a:spcBef>
              <a:spcAft>
                <a:spcPts val="0"/>
              </a:spcAft>
              <a:buSzPct val="100000"/>
              <a:buChar char="○"/>
            </a:pPr>
            <a:r>
              <a:rPr lang="en"/>
              <a:t>Programatically injected a dataset of &gt;400 individuals constituting the 116th Congress and their financial campaigns via Federal Election Comission (FEC)</a:t>
            </a:r>
            <a:endParaRPr/>
          </a:p>
          <a:p>
            <a:pPr indent="-304165" lvl="1" marL="914400" rtl="0" algn="l">
              <a:spcBef>
                <a:spcPts val="0"/>
              </a:spcBef>
              <a:spcAft>
                <a:spcPts val="0"/>
              </a:spcAft>
              <a:buSzPct val="100000"/>
              <a:buChar char="○"/>
            </a:pPr>
            <a:r>
              <a:rPr lang="en"/>
              <a:t>Manually input political affiliation of all senators from Wikipedia</a:t>
            </a:r>
            <a:endParaRPr/>
          </a:p>
          <a:p>
            <a:pPr indent="-325755" lvl="0" marL="457200" rtl="0" algn="l">
              <a:spcBef>
                <a:spcPts val="0"/>
              </a:spcBef>
              <a:spcAft>
                <a:spcPts val="0"/>
              </a:spcAft>
              <a:buSzPct val="100000"/>
              <a:buChar char="●"/>
            </a:pPr>
            <a:r>
              <a:rPr lang="en"/>
              <a:t>Identified tweets by keywords: ‘global’, ‘warming’, ‘climate’, ‘change’</a:t>
            </a:r>
            <a:endParaRPr/>
          </a:p>
          <a:p>
            <a:pPr indent="-304165" lvl="1" marL="914400" rtl="0" algn="l">
              <a:spcBef>
                <a:spcPts val="0"/>
              </a:spcBef>
              <a:spcAft>
                <a:spcPts val="0"/>
              </a:spcAft>
              <a:buSzPct val="100000"/>
              <a:buChar char="○"/>
            </a:pPr>
            <a:r>
              <a:rPr lang="en" sz="1400"/>
              <a:t>Identified ~11,000 related to climate change	</a:t>
            </a:r>
            <a:endParaRPr/>
          </a:p>
          <a:p>
            <a:pPr indent="-304165" lvl="1" marL="914400" rtl="0" algn="l">
              <a:spcBef>
                <a:spcPts val="0"/>
              </a:spcBef>
              <a:spcAft>
                <a:spcPts val="0"/>
              </a:spcAft>
              <a:buSzPct val="100000"/>
              <a:buChar char="○"/>
            </a:pPr>
            <a:r>
              <a:rPr lang="en"/>
              <a:t>Shown by Cody et al., 2015 to have high precision in identifying climate related tweets</a:t>
            </a:r>
            <a:endParaRPr/>
          </a:p>
          <a:p>
            <a:pPr indent="0" lvl="0" marL="0" rtl="0" algn="l">
              <a:lnSpc>
                <a:spcPct val="135714"/>
              </a:lnSpc>
              <a:spcBef>
                <a:spcPts val="120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Acquisition, Cont’d.</a:t>
            </a:r>
            <a:endParaRPr/>
          </a:p>
        </p:txBody>
      </p:sp>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Issues with Tweepy &amp; Twarc</a:t>
            </a:r>
            <a:endParaRPr/>
          </a:p>
          <a:p>
            <a:pPr indent="-317500" lvl="1" marL="914400" rtl="0" algn="l">
              <a:spcBef>
                <a:spcPts val="0"/>
              </a:spcBef>
              <a:spcAft>
                <a:spcPts val="0"/>
              </a:spcAft>
              <a:buSzPts val="1400"/>
              <a:buChar char="○"/>
            </a:pPr>
            <a:r>
              <a:rPr lang="en"/>
              <a:t>Rate limiting; time outs were necessary given the 450-requests-per-15 minute interval we had.</a:t>
            </a:r>
            <a:endParaRPr/>
          </a:p>
          <a:p>
            <a:pPr indent="-317500" lvl="1" marL="914400" rtl="0" algn="l">
              <a:spcBef>
                <a:spcPts val="0"/>
              </a:spcBef>
              <a:spcAft>
                <a:spcPts val="0"/>
              </a:spcAft>
              <a:buSzPts val="1400"/>
              <a:buChar char="○"/>
            </a:pPr>
            <a:r>
              <a:rPr lang="en"/>
              <a:t>Twarc took 7 hours to scrape Tweets.</a:t>
            </a:r>
            <a:endParaRPr/>
          </a:p>
          <a:p>
            <a:pPr indent="-342900" lvl="0" marL="457200" rtl="0" algn="l">
              <a:spcBef>
                <a:spcPts val="0"/>
              </a:spcBef>
              <a:spcAft>
                <a:spcPts val="0"/>
              </a:spcAft>
              <a:buSzPts val="1800"/>
              <a:buChar char="●"/>
            </a:pPr>
            <a:r>
              <a:rPr lang="en"/>
              <a:t>Veracity</a:t>
            </a:r>
            <a:r>
              <a:rPr lang="en"/>
              <a:t> of </a:t>
            </a:r>
            <a:r>
              <a:rPr lang="en"/>
              <a:t>datasets</a:t>
            </a:r>
            <a:endParaRPr/>
          </a:p>
          <a:p>
            <a:pPr indent="-317500" lvl="1" marL="914400" rtl="0" algn="l">
              <a:spcBef>
                <a:spcPts val="0"/>
              </a:spcBef>
              <a:spcAft>
                <a:spcPts val="0"/>
              </a:spcAft>
              <a:buSzPts val="1400"/>
              <a:buChar char="○"/>
            </a:pPr>
            <a:r>
              <a:rPr lang="en"/>
              <a:t>Some of the data was incomplete (e.g: @LeaderMcConnell vs. @McConnellPress)</a:t>
            </a:r>
            <a:endParaRPr/>
          </a:p>
          <a:p>
            <a:pPr indent="-317500" lvl="1" marL="914400" rtl="0" algn="l">
              <a:spcBef>
                <a:spcPts val="0"/>
              </a:spcBef>
              <a:spcAft>
                <a:spcPts val="0"/>
              </a:spcAft>
              <a:buSzPts val="1400"/>
              <a:buChar char="○"/>
            </a:pPr>
            <a:r>
              <a:rPr lang="en"/>
              <a:t>Campaign finance contributions are not wholly accurate (e.g: Ted Cruz received 0 funding)</a:t>
            </a:r>
            <a:endParaRPr/>
          </a:p>
          <a:p>
            <a:pPr indent="-342900" lvl="0" marL="457200" rtl="0" algn="l">
              <a:spcBef>
                <a:spcPts val="0"/>
              </a:spcBef>
              <a:spcAft>
                <a:spcPts val="0"/>
              </a:spcAft>
              <a:buSzPts val="1800"/>
              <a:buChar char="●"/>
            </a:pPr>
            <a:r>
              <a:rPr lang="en"/>
              <a:t>Issues with consolidating data</a:t>
            </a:r>
            <a:endParaRPr sz="950">
              <a:solidFill>
                <a:srgbClr val="000000"/>
              </a:solidFill>
              <a:latin typeface="Consolas"/>
              <a:ea typeface="Consolas"/>
              <a:cs typeface="Consolas"/>
              <a:sym typeface="Consolas"/>
            </a:endParaRPr>
          </a:p>
          <a:p>
            <a:pPr indent="-317500" lvl="1" marL="914400" rtl="0" algn="l">
              <a:spcBef>
                <a:spcPts val="0"/>
              </a:spcBef>
              <a:spcAft>
                <a:spcPts val="0"/>
              </a:spcAft>
              <a:buSzPts val="1400"/>
              <a:buChar char="○"/>
            </a:pPr>
            <a:r>
              <a:rPr lang="en"/>
              <a:t>We had to relate Twitter Handles, names, and finances. Only thing in common in all these data sets was name. </a:t>
            </a:r>
            <a:endParaRPr/>
          </a:p>
          <a:p>
            <a:pPr indent="-317500" lvl="1" marL="914400" rtl="0" algn="l">
              <a:spcBef>
                <a:spcPts val="0"/>
              </a:spcBef>
              <a:spcAft>
                <a:spcPts val="0"/>
              </a:spcAft>
              <a:buSzPts val="1400"/>
              <a:buChar char="○"/>
            </a:pPr>
            <a:r>
              <a:rPr lang="en"/>
              <a:t>Senators had different aliases in both their formal registration within the FEC and in common discourse. e.g:</a:t>
            </a:r>
            <a:endParaRPr/>
          </a:p>
          <a:p>
            <a:pPr indent="-317500" lvl="2" marL="1371600" rtl="0" algn="l">
              <a:spcBef>
                <a:spcPts val="0"/>
              </a:spcBef>
              <a:spcAft>
                <a:spcPts val="0"/>
              </a:spcAft>
              <a:buSzPts val="1400"/>
              <a:buChar char="■"/>
            </a:pPr>
            <a:r>
              <a:rPr lang="en"/>
              <a:t>Bernie Sanders (Common) / Bernard Sanders (FEC)</a:t>
            </a:r>
            <a:endParaRPr/>
          </a:p>
          <a:p>
            <a:pPr indent="-317500" lvl="2" marL="1371600" rtl="0" algn="l">
              <a:spcBef>
                <a:spcPts val="0"/>
              </a:spcBef>
              <a:spcAft>
                <a:spcPts val="0"/>
              </a:spcAft>
              <a:buSzPts val="1400"/>
              <a:buChar char="■"/>
            </a:pPr>
            <a:r>
              <a:rPr lang="en"/>
              <a:t>Ted Cruz (Common) / Rafael Edward “Ted” Cruz (FEC)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p:nvPr/>
        </p:nvSpPr>
        <p:spPr>
          <a:xfrm>
            <a:off x="4685775" y="1557650"/>
            <a:ext cx="4146600" cy="16644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p:nvPr/>
        </p:nvSpPr>
        <p:spPr>
          <a:xfrm>
            <a:off x="262000" y="1162550"/>
            <a:ext cx="4127400" cy="3501000"/>
          </a:xfrm>
          <a:prstGeom prst="rect">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Pipeline Visualization</a:t>
            </a:r>
            <a:endParaRPr/>
          </a:p>
        </p:txBody>
      </p:sp>
      <p:sp>
        <p:nvSpPr>
          <p:cNvPr id="113" name="Google Shape;113;p20"/>
          <p:cNvSpPr txBox="1"/>
          <p:nvPr/>
        </p:nvSpPr>
        <p:spPr>
          <a:xfrm>
            <a:off x="362050" y="3143825"/>
            <a:ext cx="3307800" cy="104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000">
                <a:latin typeface="Consolas"/>
                <a:ea typeface="Consolas"/>
                <a:cs typeface="Consolas"/>
                <a:sym typeface="Consolas"/>
              </a:rPr>
              <a:t>P60007168|SANDERS, BERNARD|C|1|DEM|218907026.62|12701500|221001358.61|6601500|4743726.76|2650205.79|0|0|0|0|0|0|202554495.98|00|00||||||14702.52|0|12/31/2020|4428413.87|0</a:t>
            </a:r>
            <a:endParaRPr>
              <a:latin typeface="Proxima Nova"/>
              <a:ea typeface="Proxima Nova"/>
              <a:cs typeface="Proxima Nova"/>
              <a:sym typeface="Proxima Nova"/>
            </a:endParaRPr>
          </a:p>
        </p:txBody>
      </p:sp>
      <p:sp>
        <p:nvSpPr>
          <p:cNvPr id="114" name="Google Shape;114;p20"/>
          <p:cNvSpPr txBox="1"/>
          <p:nvPr/>
        </p:nvSpPr>
        <p:spPr>
          <a:xfrm>
            <a:off x="362050" y="2036175"/>
            <a:ext cx="3307800" cy="66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950">
                <a:latin typeface="Consolas"/>
                <a:ea typeface="Consolas"/>
                <a:cs typeface="Consolas"/>
                <a:sym typeface="Consolas"/>
              </a:rPr>
              <a:t>Bernie Sanders ,Sen,3-Jan-07,SenSanders,SenSanders,SenSanders,SenSanders,</a:t>
            </a:r>
            <a:endParaRPr>
              <a:latin typeface="Proxima Nova"/>
              <a:ea typeface="Proxima Nova"/>
              <a:cs typeface="Proxima Nova"/>
              <a:sym typeface="Proxima Nova"/>
            </a:endParaRPr>
          </a:p>
        </p:txBody>
      </p:sp>
      <p:sp>
        <p:nvSpPr>
          <p:cNvPr id="115" name="Google Shape;115;p20"/>
          <p:cNvSpPr txBox="1"/>
          <p:nvPr/>
        </p:nvSpPr>
        <p:spPr>
          <a:xfrm>
            <a:off x="362050" y="1264825"/>
            <a:ext cx="3558900" cy="33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50">
                <a:latin typeface="Consolas"/>
                <a:ea typeface="Consolas"/>
                <a:cs typeface="Consolas"/>
                <a:sym typeface="Consolas"/>
              </a:rPr>
              <a:t>SenSanders,29442313,https://twitter.com/SenSanders</a:t>
            </a:r>
            <a:endParaRPr sz="950">
              <a:latin typeface="Consolas"/>
              <a:ea typeface="Consolas"/>
              <a:cs typeface="Consolas"/>
              <a:sym typeface="Consolas"/>
            </a:endParaRPr>
          </a:p>
        </p:txBody>
      </p:sp>
      <p:cxnSp>
        <p:nvCxnSpPr>
          <p:cNvPr id="116" name="Google Shape;116;p20"/>
          <p:cNvCxnSpPr>
            <a:stCxn id="115" idx="2"/>
          </p:cNvCxnSpPr>
          <p:nvPr/>
        </p:nvCxnSpPr>
        <p:spPr>
          <a:xfrm>
            <a:off x="2141500" y="1595725"/>
            <a:ext cx="0" cy="4461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20"/>
          <p:cNvCxnSpPr/>
          <p:nvPr/>
        </p:nvCxnSpPr>
        <p:spPr>
          <a:xfrm>
            <a:off x="2141500" y="2664175"/>
            <a:ext cx="0" cy="4461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20"/>
          <p:cNvSpPr txBox="1"/>
          <p:nvPr/>
        </p:nvSpPr>
        <p:spPr>
          <a:xfrm>
            <a:off x="567325" y="1646600"/>
            <a:ext cx="1416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Proxima Nova"/>
                <a:ea typeface="Proxima Nova"/>
                <a:cs typeface="Proxima Nova"/>
                <a:sym typeface="Proxima Nova"/>
              </a:rPr>
              <a:t>Input:</a:t>
            </a:r>
            <a:r>
              <a:rPr lang="en" sz="1000">
                <a:latin typeface="Proxima Nova"/>
                <a:ea typeface="Proxima Nova"/>
                <a:cs typeface="Proxima Nova"/>
                <a:sym typeface="Proxima Nova"/>
              </a:rPr>
              <a:t> </a:t>
            </a:r>
            <a:r>
              <a:rPr lang="en" sz="900">
                <a:solidFill>
                  <a:srgbClr val="FF0000"/>
                </a:solidFill>
                <a:latin typeface="Consolas"/>
                <a:ea typeface="Consolas"/>
                <a:cs typeface="Consolas"/>
                <a:sym typeface="Consolas"/>
              </a:rPr>
              <a:t>SenSanders</a:t>
            </a:r>
            <a:endParaRPr sz="900">
              <a:solidFill>
                <a:srgbClr val="FF0000"/>
              </a:solidFill>
              <a:latin typeface="Consolas"/>
              <a:ea typeface="Consolas"/>
              <a:cs typeface="Consolas"/>
              <a:sym typeface="Consolas"/>
            </a:endParaRPr>
          </a:p>
        </p:txBody>
      </p:sp>
      <p:sp>
        <p:nvSpPr>
          <p:cNvPr id="119" name="Google Shape;119;p20"/>
          <p:cNvSpPr txBox="1"/>
          <p:nvPr/>
        </p:nvSpPr>
        <p:spPr>
          <a:xfrm>
            <a:off x="2425700" y="1646600"/>
            <a:ext cx="1416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Proxima Nova"/>
                <a:ea typeface="Proxima Nova"/>
                <a:cs typeface="Proxima Nova"/>
                <a:sym typeface="Proxima Nova"/>
              </a:rPr>
              <a:t>Output</a:t>
            </a:r>
            <a:r>
              <a:rPr b="1" lang="en" sz="1000">
                <a:latin typeface="Proxima Nova"/>
                <a:ea typeface="Proxima Nova"/>
                <a:cs typeface="Proxima Nova"/>
                <a:sym typeface="Proxima Nova"/>
              </a:rPr>
              <a:t>:</a:t>
            </a:r>
            <a:r>
              <a:rPr lang="en" sz="1000">
                <a:latin typeface="Proxima Nova"/>
                <a:ea typeface="Proxima Nova"/>
                <a:cs typeface="Proxima Nova"/>
                <a:sym typeface="Proxima Nova"/>
              </a:rPr>
              <a:t> </a:t>
            </a:r>
            <a:r>
              <a:rPr lang="en" sz="900">
                <a:solidFill>
                  <a:srgbClr val="FF0000"/>
                </a:solidFill>
                <a:latin typeface="Consolas"/>
                <a:ea typeface="Consolas"/>
                <a:cs typeface="Consolas"/>
                <a:sym typeface="Consolas"/>
              </a:rPr>
              <a:t>SenSanders</a:t>
            </a:r>
            <a:endParaRPr sz="900">
              <a:solidFill>
                <a:srgbClr val="FF0000"/>
              </a:solidFill>
              <a:latin typeface="Consolas"/>
              <a:ea typeface="Consolas"/>
              <a:cs typeface="Consolas"/>
              <a:sym typeface="Consolas"/>
            </a:endParaRPr>
          </a:p>
        </p:txBody>
      </p:sp>
      <p:sp>
        <p:nvSpPr>
          <p:cNvPr id="120" name="Google Shape;120;p20"/>
          <p:cNvSpPr txBox="1"/>
          <p:nvPr/>
        </p:nvSpPr>
        <p:spPr>
          <a:xfrm>
            <a:off x="567325" y="2754250"/>
            <a:ext cx="1416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Proxima Nova"/>
                <a:ea typeface="Proxima Nova"/>
                <a:cs typeface="Proxima Nova"/>
                <a:sym typeface="Proxima Nova"/>
              </a:rPr>
              <a:t>Input:</a:t>
            </a:r>
            <a:r>
              <a:rPr lang="en" sz="1000">
                <a:latin typeface="Proxima Nova"/>
                <a:ea typeface="Proxima Nova"/>
                <a:cs typeface="Proxima Nova"/>
                <a:sym typeface="Proxima Nova"/>
              </a:rPr>
              <a:t> </a:t>
            </a:r>
            <a:r>
              <a:rPr lang="en" sz="900">
                <a:solidFill>
                  <a:srgbClr val="FF0000"/>
                </a:solidFill>
                <a:latin typeface="Consolas"/>
                <a:ea typeface="Consolas"/>
                <a:cs typeface="Consolas"/>
                <a:sym typeface="Consolas"/>
              </a:rPr>
              <a:t>SenSanders</a:t>
            </a:r>
            <a:endParaRPr sz="900">
              <a:solidFill>
                <a:srgbClr val="FF0000"/>
              </a:solidFill>
              <a:latin typeface="Consolas"/>
              <a:ea typeface="Consolas"/>
              <a:cs typeface="Consolas"/>
              <a:sym typeface="Consolas"/>
            </a:endParaRPr>
          </a:p>
        </p:txBody>
      </p:sp>
      <p:sp>
        <p:nvSpPr>
          <p:cNvPr id="121" name="Google Shape;121;p20"/>
          <p:cNvSpPr txBox="1"/>
          <p:nvPr/>
        </p:nvSpPr>
        <p:spPr>
          <a:xfrm>
            <a:off x="2425700" y="2754250"/>
            <a:ext cx="1416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Proxima Nova"/>
                <a:ea typeface="Proxima Nova"/>
                <a:cs typeface="Proxima Nova"/>
                <a:sym typeface="Proxima Nova"/>
              </a:rPr>
              <a:t>Output</a:t>
            </a:r>
            <a:r>
              <a:rPr b="1" lang="en" sz="1000">
                <a:latin typeface="Proxima Nova"/>
                <a:ea typeface="Proxima Nova"/>
                <a:cs typeface="Proxima Nova"/>
                <a:sym typeface="Proxima Nova"/>
              </a:rPr>
              <a:t>:</a:t>
            </a:r>
            <a:r>
              <a:rPr lang="en" sz="1000">
                <a:latin typeface="Proxima Nova"/>
                <a:ea typeface="Proxima Nova"/>
                <a:cs typeface="Proxima Nova"/>
                <a:sym typeface="Proxima Nova"/>
              </a:rPr>
              <a:t> </a:t>
            </a:r>
            <a:r>
              <a:rPr lang="en" sz="900">
                <a:solidFill>
                  <a:srgbClr val="FF0000"/>
                </a:solidFill>
                <a:latin typeface="Consolas"/>
                <a:ea typeface="Consolas"/>
                <a:cs typeface="Consolas"/>
                <a:sym typeface="Consolas"/>
              </a:rPr>
              <a:t>SANDERS</a:t>
            </a:r>
            <a:endParaRPr sz="900">
              <a:solidFill>
                <a:srgbClr val="FF0000"/>
              </a:solidFill>
              <a:latin typeface="Consolas"/>
              <a:ea typeface="Consolas"/>
              <a:cs typeface="Consolas"/>
              <a:sym typeface="Consolas"/>
            </a:endParaRPr>
          </a:p>
        </p:txBody>
      </p:sp>
      <p:sp>
        <p:nvSpPr>
          <p:cNvPr id="122" name="Google Shape;122;p20"/>
          <p:cNvSpPr txBox="1"/>
          <p:nvPr/>
        </p:nvSpPr>
        <p:spPr>
          <a:xfrm>
            <a:off x="4793175" y="1646600"/>
            <a:ext cx="39318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Proxima Nova"/>
                <a:ea typeface="Proxima Nova"/>
                <a:cs typeface="Proxima Nova"/>
                <a:sym typeface="Proxima Nova"/>
              </a:rPr>
              <a:t>Hashtable here consisted of data pulled from a csv file with name and Twitter Handle looked like this. Stored data with key:value of Twitter Handle : Last Name.</a:t>
            </a:r>
            <a:endParaRPr sz="900">
              <a:latin typeface="Proxima Nova"/>
              <a:ea typeface="Proxima Nova"/>
              <a:cs typeface="Proxima Nova"/>
              <a:sym typeface="Proxima Nova"/>
            </a:endParaRPr>
          </a:p>
          <a:p>
            <a:pPr indent="0" lvl="0" marL="0" rtl="0" algn="l">
              <a:spcBef>
                <a:spcPts val="0"/>
              </a:spcBef>
              <a:spcAft>
                <a:spcPts val="0"/>
              </a:spcAft>
              <a:buNone/>
            </a:pPr>
            <a:r>
              <a:t/>
            </a:r>
            <a:endParaRPr sz="900">
              <a:latin typeface="Proxima Nova"/>
              <a:ea typeface="Proxima Nova"/>
              <a:cs typeface="Proxima Nova"/>
              <a:sym typeface="Proxima Nova"/>
            </a:endParaRPr>
          </a:p>
          <a:p>
            <a:pPr indent="0" lvl="0" marL="457200" rtl="0" algn="l">
              <a:spcBef>
                <a:spcPts val="0"/>
              </a:spcBef>
              <a:spcAft>
                <a:spcPts val="0"/>
              </a:spcAft>
              <a:buNone/>
            </a:pPr>
            <a:r>
              <a:rPr lang="en" sz="800">
                <a:latin typeface="Consolas"/>
                <a:ea typeface="Consolas"/>
                <a:cs typeface="Consolas"/>
                <a:sym typeface="Consolas"/>
              </a:rPr>
              <a:t>// input from csv as row. Indexing to access each element</a:t>
            </a:r>
            <a:endParaRPr sz="800">
              <a:latin typeface="Consolas"/>
              <a:ea typeface="Consolas"/>
              <a:cs typeface="Consolas"/>
              <a:sym typeface="Consolas"/>
            </a:endParaRPr>
          </a:p>
          <a:p>
            <a:pPr indent="0" lvl="0" marL="457200" rtl="0" algn="l">
              <a:spcBef>
                <a:spcPts val="0"/>
              </a:spcBef>
              <a:spcAft>
                <a:spcPts val="0"/>
              </a:spcAft>
              <a:buNone/>
            </a:pPr>
            <a:r>
              <a:rPr lang="en" sz="800">
                <a:latin typeface="Consolas"/>
                <a:ea typeface="Consolas"/>
                <a:cs typeface="Consolas"/>
                <a:sym typeface="Consolas"/>
              </a:rPr>
              <a:t>LastName = row[0].upper().split(“ ”, 1)[1]</a:t>
            </a:r>
            <a:endParaRPr sz="800">
              <a:latin typeface="Consolas"/>
              <a:ea typeface="Consolas"/>
              <a:cs typeface="Consolas"/>
              <a:sym typeface="Consolas"/>
            </a:endParaRPr>
          </a:p>
          <a:p>
            <a:pPr indent="0" lvl="0" marL="457200" rtl="0" algn="l">
              <a:spcBef>
                <a:spcPts val="0"/>
              </a:spcBef>
              <a:spcAft>
                <a:spcPts val="0"/>
              </a:spcAft>
              <a:buNone/>
            </a:pPr>
            <a:r>
              <a:rPr lang="en" sz="800">
                <a:latin typeface="Consolas"/>
                <a:ea typeface="Consolas"/>
                <a:cs typeface="Consolas"/>
                <a:sym typeface="Consolas"/>
              </a:rPr>
              <a:t>TwitterHandle = row[5]</a:t>
            </a:r>
            <a:endParaRPr sz="800">
              <a:latin typeface="Consolas"/>
              <a:ea typeface="Consolas"/>
              <a:cs typeface="Consolas"/>
              <a:sym typeface="Consolas"/>
            </a:endParaRPr>
          </a:p>
          <a:p>
            <a:pPr indent="0" lvl="0" marL="457200" rtl="0" algn="l">
              <a:spcBef>
                <a:spcPts val="0"/>
              </a:spcBef>
              <a:spcAft>
                <a:spcPts val="0"/>
              </a:spcAft>
              <a:buNone/>
            </a:pPr>
            <a:r>
              <a:rPr lang="en" sz="800">
                <a:latin typeface="Consolas"/>
                <a:ea typeface="Consolas"/>
                <a:cs typeface="Consolas"/>
                <a:sym typeface="Consolas"/>
              </a:rPr>
              <a:t>dict[TwitterHandle] = LastName</a:t>
            </a:r>
            <a:endParaRPr sz="800">
              <a:latin typeface="Consolas"/>
              <a:ea typeface="Consolas"/>
              <a:cs typeface="Consolas"/>
              <a:sym typeface="Consolas"/>
            </a:endParaRPr>
          </a:p>
          <a:p>
            <a:pPr indent="0" lvl="0" marL="0" rtl="0" algn="l">
              <a:spcBef>
                <a:spcPts val="0"/>
              </a:spcBef>
              <a:spcAft>
                <a:spcPts val="0"/>
              </a:spcAft>
              <a:buNone/>
            </a:pPr>
            <a:r>
              <a:t/>
            </a:r>
            <a:endParaRPr sz="900">
              <a:latin typeface="Proxima Nova"/>
              <a:ea typeface="Proxima Nova"/>
              <a:cs typeface="Proxima Nova"/>
              <a:sym typeface="Proxima Nova"/>
            </a:endParaRPr>
          </a:p>
          <a:p>
            <a:pPr indent="0" lvl="0" marL="0" rtl="0" algn="l">
              <a:spcBef>
                <a:spcPts val="0"/>
              </a:spcBef>
              <a:spcAft>
                <a:spcPts val="0"/>
              </a:spcAft>
              <a:buNone/>
            </a:pPr>
            <a:r>
              <a:rPr b="1" lang="en" sz="800">
                <a:latin typeface="Consolas"/>
                <a:ea typeface="Consolas"/>
                <a:cs typeface="Consolas"/>
                <a:sym typeface="Consolas"/>
              </a:rPr>
              <a:t>dict[“SenSanders”] = “SANDERS”</a:t>
            </a:r>
            <a:endParaRPr b="1" sz="800">
              <a:latin typeface="Consolas"/>
              <a:ea typeface="Consolas"/>
              <a:cs typeface="Consolas"/>
              <a:sym typeface="Consolas"/>
            </a:endParaRPr>
          </a:p>
        </p:txBody>
      </p:sp>
      <p:cxnSp>
        <p:nvCxnSpPr>
          <p:cNvPr id="123" name="Google Shape;123;p20"/>
          <p:cNvCxnSpPr/>
          <p:nvPr/>
        </p:nvCxnSpPr>
        <p:spPr>
          <a:xfrm>
            <a:off x="2141488" y="4085125"/>
            <a:ext cx="0" cy="446100"/>
          </a:xfrm>
          <a:prstGeom prst="straightConnector1">
            <a:avLst/>
          </a:prstGeom>
          <a:noFill/>
          <a:ln cap="flat" cmpd="sng" w="9525">
            <a:solidFill>
              <a:schemeClr val="dk2"/>
            </a:solidFill>
            <a:prstDash val="solid"/>
            <a:round/>
            <a:headEnd len="med" w="med" type="none"/>
            <a:tailEnd len="med" w="med" type="triangle"/>
          </a:ln>
        </p:spPr>
      </p:cxnSp>
      <p:sp>
        <p:nvSpPr>
          <p:cNvPr id="124" name="Google Shape;124;p20"/>
          <p:cNvSpPr txBox="1"/>
          <p:nvPr/>
        </p:nvSpPr>
        <p:spPr>
          <a:xfrm>
            <a:off x="567313" y="4192525"/>
            <a:ext cx="1416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Proxima Nova"/>
                <a:ea typeface="Proxima Nova"/>
                <a:cs typeface="Proxima Nova"/>
                <a:sym typeface="Proxima Nova"/>
              </a:rPr>
              <a:t>Input:</a:t>
            </a:r>
            <a:r>
              <a:rPr lang="en" sz="1000">
                <a:latin typeface="Proxima Nova"/>
                <a:ea typeface="Proxima Nova"/>
                <a:cs typeface="Proxima Nova"/>
                <a:sym typeface="Proxima Nova"/>
              </a:rPr>
              <a:t> </a:t>
            </a:r>
            <a:r>
              <a:rPr lang="en" sz="900">
                <a:solidFill>
                  <a:srgbClr val="FF0000"/>
                </a:solidFill>
                <a:latin typeface="Consolas"/>
                <a:ea typeface="Consolas"/>
                <a:cs typeface="Consolas"/>
                <a:sym typeface="Consolas"/>
              </a:rPr>
              <a:t>SANDERS</a:t>
            </a:r>
            <a:endParaRPr sz="900">
              <a:solidFill>
                <a:srgbClr val="FF0000"/>
              </a:solidFill>
              <a:latin typeface="Consolas"/>
              <a:ea typeface="Consolas"/>
              <a:cs typeface="Consolas"/>
              <a:sym typeface="Consolas"/>
            </a:endParaRPr>
          </a:p>
        </p:txBody>
      </p:sp>
      <p:sp>
        <p:nvSpPr>
          <p:cNvPr id="125" name="Google Shape;125;p20"/>
          <p:cNvSpPr txBox="1"/>
          <p:nvPr/>
        </p:nvSpPr>
        <p:spPr>
          <a:xfrm>
            <a:off x="2425688" y="4192525"/>
            <a:ext cx="1416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Proxima Nova"/>
                <a:ea typeface="Proxima Nova"/>
                <a:cs typeface="Proxima Nova"/>
                <a:sym typeface="Proxima Nova"/>
              </a:rPr>
              <a:t>Output:</a:t>
            </a:r>
            <a:r>
              <a:rPr lang="en" sz="1000">
                <a:latin typeface="Proxima Nova"/>
                <a:ea typeface="Proxima Nova"/>
                <a:cs typeface="Proxima Nova"/>
                <a:sym typeface="Proxima Nova"/>
              </a:rPr>
              <a:t> </a:t>
            </a:r>
            <a:r>
              <a:rPr lang="en" sz="900">
                <a:solidFill>
                  <a:srgbClr val="FF0000"/>
                </a:solidFill>
                <a:latin typeface="Consolas"/>
                <a:ea typeface="Consolas"/>
                <a:cs typeface="Consolas"/>
                <a:sym typeface="Consolas"/>
              </a:rPr>
              <a:t>218907026.62</a:t>
            </a:r>
            <a:endParaRPr sz="900">
              <a:solidFill>
                <a:srgbClr val="FF0000"/>
              </a:solidFill>
              <a:latin typeface="Consolas"/>
              <a:ea typeface="Consolas"/>
              <a:cs typeface="Consolas"/>
              <a:sym typeface="Consolas"/>
            </a:endParaRPr>
          </a:p>
        </p:txBody>
      </p:sp>
      <p:sp>
        <p:nvSpPr>
          <p:cNvPr id="126" name="Google Shape;126;p20"/>
          <p:cNvSpPr/>
          <p:nvPr/>
        </p:nvSpPr>
        <p:spPr>
          <a:xfrm>
            <a:off x="4685775" y="3505850"/>
            <a:ext cx="4146600" cy="1408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nvSpPr>
        <p:spPr>
          <a:xfrm>
            <a:off x="4774750" y="3594350"/>
            <a:ext cx="37086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Proxima Nova"/>
                <a:ea typeface="Proxima Nova"/>
                <a:cs typeface="Proxima Nova"/>
                <a:sym typeface="Proxima Nova"/>
              </a:rPr>
              <a:t>Like above, we pulled the last name from the csv file, and then instantiated a hashset based in the key:value pair of </a:t>
            </a:r>
            <a:endParaRPr sz="900">
              <a:latin typeface="Proxima Nova"/>
              <a:ea typeface="Proxima Nova"/>
              <a:cs typeface="Proxima Nova"/>
              <a:sym typeface="Proxima Nova"/>
            </a:endParaRPr>
          </a:p>
          <a:p>
            <a:pPr indent="0" lvl="0" marL="0" rtl="0" algn="l">
              <a:spcBef>
                <a:spcPts val="0"/>
              </a:spcBef>
              <a:spcAft>
                <a:spcPts val="0"/>
              </a:spcAft>
              <a:buNone/>
            </a:pPr>
            <a:r>
              <a:rPr lang="en" sz="900">
                <a:latin typeface="Proxima Nova"/>
                <a:ea typeface="Proxima Nova"/>
                <a:cs typeface="Proxima Nova"/>
                <a:sym typeface="Proxima Nova"/>
              </a:rPr>
              <a:t>Last Name : Contributions.</a:t>
            </a:r>
            <a:endParaRPr sz="900">
              <a:latin typeface="Proxima Nova"/>
              <a:ea typeface="Proxima Nova"/>
              <a:cs typeface="Proxima Nova"/>
              <a:sym typeface="Proxima Nova"/>
            </a:endParaRPr>
          </a:p>
          <a:p>
            <a:pPr indent="0" lvl="0" marL="457200" rtl="0" algn="l">
              <a:spcBef>
                <a:spcPts val="0"/>
              </a:spcBef>
              <a:spcAft>
                <a:spcPts val="0"/>
              </a:spcAft>
              <a:buNone/>
            </a:pPr>
            <a:r>
              <a:rPr lang="en" sz="800">
                <a:latin typeface="Consolas"/>
                <a:ea typeface="Consolas"/>
                <a:cs typeface="Consolas"/>
                <a:sym typeface="Consolas"/>
              </a:rPr>
              <a:t>LastName = row</a:t>
            </a:r>
            <a:r>
              <a:rPr lang="en" sz="800">
                <a:latin typeface="Consolas"/>
                <a:ea typeface="Consolas"/>
                <a:cs typeface="Consolas"/>
                <a:sym typeface="Consolas"/>
              </a:rPr>
              <a:t>[1].split(',')</a:t>
            </a:r>
            <a:endParaRPr sz="800">
              <a:latin typeface="Consolas"/>
              <a:ea typeface="Consolas"/>
              <a:cs typeface="Consolas"/>
              <a:sym typeface="Consolas"/>
            </a:endParaRPr>
          </a:p>
          <a:p>
            <a:pPr indent="0" lvl="0" marL="457200" rtl="0" algn="l">
              <a:spcBef>
                <a:spcPts val="0"/>
              </a:spcBef>
              <a:spcAft>
                <a:spcPts val="0"/>
              </a:spcAft>
              <a:buNone/>
            </a:pPr>
            <a:r>
              <a:rPr lang="en" sz="800">
                <a:latin typeface="Consolas"/>
                <a:ea typeface="Consolas"/>
                <a:cs typeface="Consolas"/>
                <a:sym typeface="Consolas"/>
              </a:rPr>
              <a:t>Contributions = row[5]</a:t>
            </a:r>
            <a:endParaRPr sz="800">
              <a:latin typeface="Consolas"/>
              <a:ea typeface="Consolas"/>
              <a:cs typeface="Consolas"/>
              <a:sym typeface="Consolas"/>
            </a:endParaRPr>
          </a:p>
          <a:p>
            <a:pPr indent="0" lvl="0" marL="457200" rtl="0" algn="l">
              <a:spcBef>
                <a:spcPts val="0"/>
              </a:spcBef>
              <a:spcAft>
                <a:spcPts val="0"/>
              </a:spcAft>
              <a:buNone/>
            </a:pPr>
            <a:r>
              <a:rPr lang="en" sz="800">
                <a:latin typeface="Consolas"/>
                <a:ea typeface="Consolas"/>
                <a:cs typeface="Consolas"/>
                <a:sym typeface="Consolas"/>
              </a:rPr>
              <a:t>dict[LastName] = Contributions</a:t>
            </a:r>
            <a:endParaRPr sz="800">
              <a:latin typeface="Consolas"/>
              <a:ea typeface="Consolas"/>
              <a:cs typeface="Consolas"/>
              <a:sym typeface="Consolas"/>
            </a:endParaRPr>
          </a:p>
          <a:p>
            <a:pPr indent="0" lvl="0" marL="0" rtl="0" algn="l">
              <a:spcBef>
                <a:spcPts val="0"/>
              </a:spcBef>
              <a:spcAft>
                <a:spcPts val="0"/>
              </a:spcAft>
              <a:buNone/>
            </a:pPr>
            <a:r>
              <a:t/>
            </a:r>
            <a:endParaRPr sz="900">
              <a:latin typeface="Proxima Nova"/>
              <a:ea typeface="Proxima Nova"/>
              <a:cs typeface="Proxima Nova"/>
              <a:sym typeface="Proxima Nova"/>
            </a:endParaRPr>
          </a:p>
          <a:p>
            <a:pPr indent="0" lvl="0" marL="0" rtl="0" algn="l">
              <a:spcBef>
                <a:spcPts val="0"/>
              </a:spcBef>
              <a:spcAft>
                <a:spcPts val="0"/>
              </a:spcAft>
              <a:buNone/>
            </a:pPr>
            <a:r>
              <a:rPr b="1" lang="en" sz="800">
                <a:latin typeface="Consolas"/>
                <a:ea typeface="Consolas"/>
                <a:cs typeface="Consolas"/>
                <a:sym typeface="Consolas"/>
              </a:rPr>
              <a:t>dict[“SANDERS”</a:t>
            </a:r>
            <a:r>
              <a:rPr b="1" lang="en" sz="800">
                <a:latin typeface="Consolas"/>
                <a:ea typeface="Consolas"/>
                <a:cs typeface="Consolas"/>
                <a:sym typeface="Consolas"/>
              </a:rPr>
              <a:t>] = </a:t>
            </a:r>
            <a:r>
              <a:rPr b="1" lang="en" sz="800">
                <a:latin typeface="Consolas"/>
                <a:ea typeface="Consolas"/>
                <a:cs typeface="Consolas"/>
                <a:sym typeface="Consolas"/>
              </a:rPr>
              <a:t>218907026.62</a:t>
            </a:r>
            <a:endParaRPr b="1" sz="800">
              <a:latin typeface="Consolas"/>
              <a:ea typeface="Consolas"/>
              <a:cs typeface="Consolas"/>
              <a:sym typeface="Consolas"/>
            </a:endParaRPr>
          </a:p>
        </p:txBody>
      </p:sp>
      <p:cxnSp>
        <p:nvCxnSpPr>
          <p:cNvPr id="128" name="Google Shape;128;p20"/>
          <p:cNvCxnSpPr/>
          <p:nvPr/>
        </p:nvCxnSpPr>
        <p:spPr>
          <a:xfrm>
            <a:off x="3669850" y="2369775"/>
            <a:ext cx="1104900" cy="630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20"/>
          <p:cNvCxnSpPr/>
          <p:nvPr/>
        </p:nvCxnSpPr>
        <p:spPr>
          <a:xfrm>
            <a:off x="3669850" y="3761975"/>
            <a:ext cx="1104900" cy="6300"/>
          </a:xfrm>
          <a:prstGeom prst="straightConnector1">
            <a:avLst/>
          </a:prstGeom>
          <a:noFill/>
          <a:ln cap="flat" cmpd="sng" w="9525">
            <a:solidFill>
              <a:schemeClr val="dk2"/>
            </a:solidFill>
            <a:prstDash val="solid"/>
            <a:round/>
            <a:headEnd len="med" w="med" type="none"/>
            <a:tailEnd len="med" w="med" type="triangle"/>
          </a:ln>
        </p:spPr>
      </p:cxnSp>
      <p:sp>
        <p:nvSpPr>
          <p:cNvPr id="130" name="Google Shape;130;p20"/>
          <p:cNvSpPr txBox="1"/>
          <p:nvPr/>
        </p:nvSpPr>
        <p:spPr>
          <a:xfrm>
            <a:off x="5025850" y="789475"/>
            <a:ext cx="3206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output: </a:t>
            </a:r>
            <a:r>
              <a:rPr lang="en" sz="1000">
                <a:latin typeface="Consolas"/>
                <a:ea typeface="Consolas"/>
                <a:cs typeface="Consolas"/>
                <a:sym typeface="Consolas"/>
              </a:rPr>
              <a:t>financeDict[lastNameDict[“SenSanders”]] = 218907026.62</a:t>
            </a:r>
            <a:endParaRPr sz="1000">
              <a:latin typeface="Consolas"/>
              <a:ea typeface="Consolas"/>
              <a:cs typeface="Consolas"/>
              <a:sym typeface="Consolas"/>
            </a:endParaRPr>
          </a:p>
        </p:txBody>
      </p:sp>
      <p:sp>
        <p:nvSpPr>
          <p:cNvPr id="131" name="Google Shape;131;p20"/>
          <p:cNvSpPr txBox="1"/>
          <p:nvPr/>
        </p:nvSpPr>
        <p:spPr>
          <a:xfrm>
            <a:off x="5025850" y="789475"/>
            <a:ext cx="3206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output: </a:t>
            </a:r>
            <a:r>
              <a:rPr lang="en" sz="1000">
                <a:latin typeface="Consolas"/>
                <a:ea typeface="Consolas"/>
                <a:cs typeface="Consolas"/>
                <a:sym typeface="Consolas"/>
              </a:rPr>
              <a:t>financeDict[lastNameDict[“SenSanders”]] = 218907026.62</a:t>
            </a:r>
            <a:endParaRPr sz="10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Analysis</a:t>
            </a:r>
            <a:endParaRPr/>
          </a:p>
        </p:txBody>
      </p:sp>
      <p:sp>
        <p:nvSpPr>
          <p:cNvPr id="137" name="Google Shape;137;p21"/>
          <p:cNvSpPr txBox="1"/>
          <p:nvPr>
            <p:ph idx="1" type="body"/>
          </p:nvPr>
        </p:nvSpPr>
        <p:spPr>
          <a:xfrm>
            <a:off x="311700" y="1153225"/>
            <a:ext cx="4598400" cy="341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topic of climate change is well recognized as intractable to traditional sentiment analysis</a:t>
            </a:r>
            <a:endParaRPr/>
          </a:p>
          <a:p>
            <a:pPr indent="-342900" lvl="0" marL="457200" rtl="0" algn="l">
              <a:spcBef>
                <a:spcPts val="0"/>
              </a:spcBef>
              <a:spcAft>
                <a:spcPts val="0"/>
              </a:spcAft>
              <a:buSzPts val="1800"/>
              <a:buChar char="●"/>
            </a:pPr>
            <a:r>
              <a:rPr lang="en"/>
              <a:t>Our project requires a </a:t>
            </a:r>
            <a:r>
              <a:rPr lang="en"/>
              <a:t>specialized method to identify stances toward climate change</a:t>
            </a:r>
            <a:r>
              <a:rPr lang="en"/>
              <a:t> </a:t>
            </a:r>
            <a:endParaRPr/>
          </a:p>
          <a:p>
            <a:pPr indent="0" lvl="0" marL="457200" rtl="0" algn="l">
              <a:spcBef>
                <a:spcPts val="1200"/>
              </a:spcBef>
              <a:spcAft>
                <a:spcPts val="1200"/>
              </a:spcAft>
              <a:buNone/>
            </a:pPr>
            <a:r>
              <a:t/>
            </a:r>
            <a:endParaRPr/>
          </a:p>
        </p:txBody>
      </p:sp>
      <p:pic>
        <p:nvPicPr>
          <p:cNvPr id="138" name="Google Shape;138;p21"/>
          <p:cNvPicPr preferRelativeResize="0"/>
          <p:nvPr/>
        </p:nvPicPr>
        <p:blipFill>
          <a:blip r:embed="rId3">
            <a:alphaModFix/>
          </a:blip>
          <a:stretch>
            <a:fillRect/>
          </a:stretch>
        </p:blipFill>
        <p:spPr>
          <a:xfrm>
            <a:off x="5178775" y="643825"/>
            <a:ext cx="3717599" cy="1775850"/>
          </a:xfrm>
          <a:prstGeom prst="rect">
            <a:avLst/>
          </a:prstGeom>
          <a:noFill/>
          <a:ln>
            <a:noFill/>
          </a:ln>
        </p:spPr>
      </p:pic>
      <p:pic>
        <p:nvPicPr>
          <p:cNvPr id="139" name="Google Shape;139;p21"/>
          <p:cNvPicPr preferRelativeResize="0"/>
          <p:nvPr/>
        </p:nvPicPr>
        <p:blipFill>
          <a:blip r:embed="rId4">
            <a:alphaModFix/>
          </a:blip>
          <a:stretch>
            <a:fillRect/>
          </a:stretch>
        </p:blipFill>
        <p:spPr>
          <a:xfrm>
            <a:off x="5174825" y="2793175"/>
            <a:ext cx="3725502" cy="1775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