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2FE16E-22D1-48B9-ACD7-1D18157E5131}">
  <a:tblStyle styleId="{8C2FE16E-22D1-48B9-ACD7-1D18157E51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7b943f2f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7b943f2f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7b943f2f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7b943f2f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7b943f2f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7b943f2f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7b943f2f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7b943f2f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7b943f2f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7b943f2f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7b943f2f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7b943f2f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7b943f2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7b943f2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0a74842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0a74842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7b943f2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7b943f2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7b943f2f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7b943f2f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7b943f2f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7b943f2f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7b943f2f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7b943f2f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7b943f2f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7b943f2f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7b943f2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7b943f2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7b943f2f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7b943f2f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7b943f2f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7b943f2f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News Detection with Unsupervised Learning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DSCC 440 Data Mining</a:t>
            </a:r>
            <a:endParaRPr/>
          </a:p>
          <a:p>
            <a:pPr indent="0" lvl="0" marL="0" rtl="0" algn="l">
              <a:spcBef>
                <a:spcPts val="0"/>
              </a:spcBef>
              <a:spcAft>
                <a:spcPts val="0"/>
              </a:spcAft>
              <a:buNone/>
            </a:pPr>
            <a:r>
              <a:rPr lang="en"/>
              <a:t>Jordan Pappas, Isaac Manly </a:t>
            </a:r>
            <a:endParaRPr/>
          </a:p>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3133150" y="3632104"/>
            <a:ext cx="5475224" cy="113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17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Term Frequency - Inverse Document Frequency(tf-idf)</a:t>
            </a:r>
            <a:endParaRPr/>
          </a:p>
        </p:txBody>
      </p:sp>
      <p:sp>
        <p:nvSpPr>
          <p:cNvPr id="123" name="Google Shape;123;p22"/>
          <p:cNvSpPr txBox="1"/>
          <p:nvPr/>
        </p:nvSpPr>
        <p:spPr>
          <a:xfrm>
            <a:off x="423700" y="1507575"/>
            <a:ext cx="8533200" cy="3458700"/>
          </a:xfrm>
          <a:prstGeom prst="rect">
            <a:avLst/>
          </a:prstGeom>
          <a:noFill/>
          <a:ln>
            <a:noFill/>
          </a:ln>
        </p:spPr>
        <p:txBody>
          <a:bodyPr anchorCtr="0" anchor="t" bIns="91425" lIns="91425" spcFirstLastPara="1" rIns="91425" wrap="square" tIns="91425">
            <a:noAutofit/>
          </a:bodyPr>
          <a:lstStyle/>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a:t>
            </a:r>
            <a:r>
              <a:rPr lang="en" sz="1200">
                <a:latin typeface="Times New Roman"/>
                <a:ea typeface="Times New Roman"/>
                <a:cs typeface="Times New Roman"/>
                <a:sym typeface="Times New Roman"/>
              </a:rPr>
              <a:t>lustering of tf-idf involved applying KMeans clustering to word frequency vectors of the text.</a:t>
            </a:r>
            <a:endParaRPr sz="1200">
              <a:latin typeface="Times New Roman"/>
              <a:ea typeface="Times New Roman"/>
              <a:cs typeface="Times New Roman"/>
              <a:sym typeface="Times New Roman"/>
            </a:endParaRPr>
          </a:p>
          <a:p>
            <a:pPr indent="-304800" lvl="1" marL="9144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Works by grouping similar texts together, using their cluster label as the feature</a:t>
            </a:r>
            <a:endParaRPr sz="1200">
              <a:latin typeface="Times New Roman"/>
              <a:ea typeface="Times New Roman"/>
              <a:cs typeface="Times New Roman"/>
              <a:sym typeface="Times New Roman"/>
            </a:endParaRPr>
          </a:p>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There was no clear elbow, so we chose K = 8 after multiple trial evaluations.</a:t>
            </a:r>
            <a:endParaRPr sz="12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24" name="Google Shape;124;p22"/>
          <p:cNvPicPr preferRelativeResize="0"/>
          <p:nvPr/>
        </p:nvPicPr>
        <p:blipFill>
          <a:blip r:embed="rId3">
            <a:alphaModFix/>
          </a:blip>
          <a:stretch>
            <a:fillRect/>
          </a:stretch>
        </p:blipFill>
        <p:spPr>
          <a:xfrm>
            <a:off x="960400" y="2420593"/>
            <a:ext cx="3611600" cy="25456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Text Clustering with KMeans </a:t>
            </a:r>
            <a:endParaRPr/>
          </a:p>
        </p:txBody>
      </p:sp>
      <p:sp>
        <p:nvSpPr>
          <p:cNvPr id="130" name="Google Shape;130;p23"/>
          <p:cNvSpPr txBox="1"/>
          <p:nvPr/>
        </p:nvSpPr>
        <p:spPr>
          <a:xfrm>
            <a:off x="423700" y="1507575"/>
            <a:ext cx="8533200" cy="3458700"/>
          </a:xfrm>
          <a:prstGeom prst="rect">
            <a:avLst/>
          </a:prstGeom>
          <a:noFill/>
          <a:ln>
            <a:noFill/>
          </a:ln>
        </p:spPr>
        <p:txBody>
          <a:bodyPr anchorCtr="0" anchor="t" bIns="91425" lIns="91425" spcFirstLastPara="1" rIns="91425" wrap="square" tIns="91425">
            <a:noAutofit/>
          </a:bodyPr>
          <a:lstStyle/>
          <a:p>
            <a:pPr indent="-298450" lvl="0" marL="457200" marR="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Created a feature that clustered the most similar text frequency vectors</a:t>
            </a:r>
            <a:endParaRPr sz="1100">
              <a:latin typeface="Times New Roman"/>
              <a:ea typeface="Times New Roman"/>
              <a:cs typeface="Times New Roman"/>
              <a:sym typeface="Times New Roman"/>
            </a:endParaRPr>
          </a:p>
          <a:p>
            <a:pPr indent="-298450" lvl="0" marL="457200" marR="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PCA was used to transform the clustered data into 2 components.</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31" name="Google Shape;131;p23"/>
          <p:cNvPicPr preferRelativeResize="0"/>
          <p:nvPr/>
        </p:nvPicPr>
        <p:blipFill>
          <a:blip r:embed="rId3">
            <a:alphaModFix/>
          </a:blip>
          <a:stretch>
            <a:fillRect/>
          </a:stretch>
        </p:blipFill>
        <p:spPr>
          <a:xfrm>
            <a:off x="970250" y="2034400"/>
            <a:ext cx="4294950" cy="280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a:t>
            </a:r>
            <a:endParaRPr/>
          </a:p>
        </p:txBody>
      </p:sp>
      <p:sp>
        <p:nvSpPr>
          <p:cNvPr id="137" name="Google Shape;137;p24"/>
          <p:cNvSpPr txBox="1"/>
          <p:nvPr/>
        </p:nvSpPr>
        <p:spPr>
          <a:xfrm>
            <a:off x="413850" y="1537150"/>
            <a:ext cx="8418600" cy="3488100"/>
          </a:xfrm>
          <a:prstGeom prst="rect">
            <a:avLst/>
          </a:prstGeom>
          <a:noFill/>
          <a:ln>
            <a:noFill/>
          </a:ln>
        </p:spPr>
        <p:txBody>
          <a:bodyPr anchorCtr="0" anchor="t" bIns="91425" lIns="91425" spcFirstLastPara="1" rIns="91425" wrap="square" tIns="91425">
            <a:noAutofit/>
          </a:bodyPr>
          <a:lstStyle/>
          <a:p>
            <a:pPr indent="-330200" lvl="0" marL="4572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BIRCH. </a:t>
            </a:r>
            <a:endParaRPr sz="1300">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Features: </a:t>
            </a:r>
            <a:endParaRPr sz="1300">
              <a:latin typeface="Times New Roman"/>
              <a:ea typeface="Times New Roman"/>
              <a:cs typeface="Times New Roman"/>
              <a:sym typeface="Times New Roman"/>
            </a:endParaRPr>
          </a:p>
          <a:p>
            <a:pPr indent="-330200" lvl="2" marL="13716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Content, context, and combination of content and context from Liar dataset</a:t>
            </a:r>
            <a:endParaRPr sz="1300">
              <a:latin typeface="Times New Roman"/>
              <a:ea typeface="Times New Roman"/>
              <a:cs typeface="Times New Roman"/>
              <a:sym typeface="Times New Roman"/>
            </a:endParaRPr>
          </a:p>
          <a:p>
            <a:pPr indent="-330200" lvl="2" marL="13716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C</a:t>
            </a:r>
            <a:r>
              <a:rPr lang="en" sz="1300">
                <a:latin typeface="Times New Roman"/>
                <a:ea typeface="Times New Roman"/>
                <a:cs typeface="Times New Roman"/>
                <a:sym typeface="Times New Roman"/>
              </a:rPr>
              <a:t>ontent from Kaggle dataset</a:t>
            </a:r>
            <a:endParaRPr sz="1300">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KMeans</a:t>
            </a:r>
            <a:endParaRPr sz="1300">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Features: </a:t>
            </a:r>
            <a:endParaRPr sz="1300">
              <a:latin typeface="Times New Roman"/>
              <a:ea typeface="Times New Roman"/>
              <a:cs typeface="Times New Roman"/>
              <a:sym typeface="Times New Roman"/>
            </a:endParaRPr>
          </a:p>
          <a:p>
            <a:pPr indent="-330200" lvl="2" marL="13716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Content, context, and combination of content and context from Liar dataset</a:t>
            </a:r>
            <a:endParaRPr sz="1300">
              <a:latin typeface="Times New Roman"/>
              <a:ea typeface="Times New Roman"/>
              <a:cs typeface="Times New Roman"/>
              <a:sym typeface="Times New Roman"/>
            </a:endParaRPr>
          </a:p>
          <a:p>
            <a:pPr indent="-330200" lvl="2" marL="13716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Content from Kaggle dataset</a:t>
            </a:r>
            <a:endParaRPr sz="1300">
              <a:latin typeface="Times New Roman"/>
              <a:ea typeface="Times New Roman"/>
              <a:cs typeface="Times New Roman"/>
              <a:sym typeface="Times New Roman"/>
            </a:endParaRPr>
          </a:p>
          <a:p>
            <a:pPr indent="0" lvl="0" marL="1371600" marR="4572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SzPts val="1600"/>
              <a:buFont typeface="Times New Roman"/>
              <a:buChar char="●"/>
            </a:pPr>
            <a:r>
              <a:rPr lang="en" sz="1300">
                <a:latin typeface="Times New Roman"/>
                <a:ea typeface="Times New Roman"/>
                <a:cs typeface="Times New Roman"/>
                <a:sym typeface="Times New Roman"/>
              </a:rPr>
              <a:t>The evaluation for these models will be similar to that of standard classifiers. Since we are attempting to differentiate our data into two clusters, true and false, those cluster labels will be interpreted as their class label. For instance, a perfect unsupervised method, consisting of only true articles in one cluster, and false in the other, would have an accuracy of 1.</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Context</a:t>
            </a:r>
            <a:endParaRPr/>
          </a:p>
        </p:txBody>
      </p:sp>
      <p:sp>
        <p:nvSpPr>
          <p:cNvPr id="143" name="Google Shape;143;p25"/>
          <p:cNvSpPr txBox="1"/>
          <p:nvPr/>
        </p:nvSpPr>
        <p:spPr>
          <a:xfrm>
            <a:off x="394150" y="1566700"/>
            <a:ext cx="8438100" cy="3271200"/>
          </a:xfrm>
          <a:prstGeom prst="rect">
            <a:avLst/>
          </a:prstGeom>
          <a:noFill/>
          <a:ln>
            <a:noFill/>
          </a:ln>
        </p:spPr>
        <p:txBody>
          <a:bodyPr anchorCtr="0" anchor="t" bIns="91425" lIns="91425" spcFirstLastPara="1" rIns="91425" wrap="square" tIns="91425">
            <a:noAutofit/>
          </a:bodyPr>
          <a:lstStyle/>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The two methods perform similarly on Liar, but partitioning performs slightly better. </a:t>
            </a:r>
            <a:endParaRPr sz="1200">
              <a:latin typeface="Times New Roman"/>
              <a:ea typeface="Times New Roman"/>
              <a:cs typeface="Times New Roman"/>
              <a:sym typeface="Times New Roman"/>
            </a:endParaRPr>
          </a:p>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The content features used included party, word count, location of speaker, and the topic of the speaker. </a:t>
            </a:r>
            <a:endParaRPr sz="12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44" name="Google Shape;144;p25"/>
          <p:cNvPicPr preferRelativeResize="0"/>
          <p:nvPr/>
        </p:nvPicPr>
        <p:blipFill>
          <a:blip r:embed="rId3">
            <a:alphaModFix/>
          </a:blip>
          <a:stretch>
            <a:fillRect/>
          </a:stretch>
        </p:blipFill>
        <p:spPr>
          <a:xfrm>
            <a:off x="876300" y="2315550"/>
            <a:ext cx="5379325" cy="1877350"/>
          </a:xfrm>
          <a:prstGeom prst="rect">
            <a:avLst/>
          </a:prstGeom>
          <a:noFill/>
          <a:ln>
            <a:noFill/>
          </a:ln>
        </p:spPr>
      </p:pic>
      <p:pic>
        <p:nvPicPr>
          <p:cNvPr id="145" name="Google Shape;145;p25"/>
          <p:cNvPicPr preferRelativeResize="0"/>
          <p:nvPr/>
        </p:nvPicPr>
        <p:blipFill>
          <a:blip r:embed="rId4">
            <a:alphaModFix/>
          </a:blip>
          <a:stretch>
            <a:fillRect/>
          </a:stretch>
        </p:blipFill>
        <p:spPr>
          <a:xfrm>
            <a:off x="6439138" y="2174900"/>
            <a:ext cx="2609850"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Content</a:t>
            </a:r>
            <a:endParaRPr/>
          </a:p>
        </p:txBody>
      </p:sp>
      <p:sp>
        <p:nvSpPr>
          <p:cNvPr id="151" name="Google Shape;151;p26"/>
          <p:cNvSpPr txBox="1"/>
          <p:nvPr/>
        </p:nvSpPr>
        <p:spPr>
          <a:xfrm>
            <a:off x="394150" y="1566700"/>
            <a:ext cx="8438100" cy="3271200"/>
          </a:xfrm>
          <a:prstGeom prst="rect">
            <a:avLst/>
          </a:prstGeom>
          <a:noFill/>
          <a:ln>
            <a:noFill/>
          </a:ln>
        </p:spPr>
        <p:txBody>
          <a:bodyPr anchorCtr="0" anchor="t" bIns="91425" lIns="91425" spcFirstLastPara="1" rIns="91425" wrap="square" tIns="91425">
            <a:noAutofit/>
          </a:bodyPr>
          <a:lstStyle/>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Both methods perform decently on the kaggle dataset with respect to accuracy. However, BIRCH performance drops rapidly on the Liar dataset. This is due to BIRCH assigning the majority of observations to one cluster. KMeans performs well on the content of the Liar dataset with an accuracy of 0.69. </a:t>
            </a:r>
            <a:endParaRPr sz="1200">
              <a:latin typeface="Times New Roman"/>
              <a:ea typeface="Times New Roman"/>
              <a:cs typeface="Times New Roman"/>
              <a:sym typeface="Times New Roman"/>
            </a:endParaRPr>
          </a:p>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The content features used were the percentage of different parts of grammar, word count, sentiment, and tf-idf cluster. </a:t>
            </a:r>
            <a:endParaRPr sz="12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52" name="Google Shape;152;p26"/>
          <p:cNvPicPr preferRelativeResize="0"/>
          <p:nvPr/>
        </p:nvPicPr>
        <p:blipFill>
          <a:blip r:embed="rId3">
            <a:alphaModFix/>
          </a:blip>
          <a:stretch>
            <a:fillRect/>
          </a:stretch>
        </p:blipFill>
        <p:spPr>
          <a:xfrm>
            <a:off x="876275" y="2615300"/>
            <a:ext cx="3193200" cy="2175225"/>
          </a:xfrm>
          <a:prstGeom prst="rect">
            <a:avLst/>
          </a:prstGeom>
          <a:noFill/>
          <a:ln>
            <a:noFill/>
          </a:ln>
        </p:spPr>
      </p:pic>
      <p:pic>
        <p:nvPicPr>
          <p:cNvPr id="153" name="Google Shape;153;p26"/>
          <p:cNvPicPr preferRelativeResize="0"/>
          <p:nvPr/>
        </p:nvPicPr>
        <p:blipFill>
          <a:blip r:embed="rId4">
            <a:alphaModFix/>
          </a:blip>
          <a:stretch>
            <a:fillRect/>
          </a:stretch>
        </p:blipFill>
        <p:spPr>
          <a:xfrm>
            <a:off x="5308500" y="2615288"/>
            <a:ext cx="2609850" cy="233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Context / Content</a:t>
            </a:r>
            <a:endParaRPr/>
          </a:p>
        </p:txBody>
      </p:sp>
      <p:sp>
        <p:nvSpPr>
          <p:cNvPr id="159" name="Google Shape;159;p27"/>
          <p:cNvSpPr txBox="1"/>
          <p:nvPr/>
        </p:nvSpPr>
        <p:spPr>
          <a:xfrm>
            <a:off x="394150" y="1566700"/>
            <a:ext cx="8438100" cy="3271200"/>
          </a:xfrm>
          <a:prstGeom prst="rect">
            <a:avLst/>
          </a:prstGeom>
          <a:noFill/>
          <a:ln>
            <a:noFill/>
          </a:ln>
        </p:spPr>
        <p:txBody>
          <a:bodyPr anchorCtr="0" anchor="t" bIns="91425" lIns="91425" spcFirstLastPara="1" rIns="91425" wrap="square" tIns="91425">
            <a:noAutofit/>
          </a:bodyPr>
          <a:lstStyle/>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The two methods perform similarly on Liar, but partitioning performs better on accuracy and recall.</a:t>
            </a:r>
            <a:endParaRPr sz="1200">
              <a:latin typeface="Times New Roman"/>
              <a:ea typeface="Times New Roman"/>
              <a:cs typeface="Times New Roman"/>
              <a:sym typeface="Times New Roman"/>
            </a:endParaRPr>
          </a:p>
          <a:p>
            <a:pPr indent="-323850" lvl="1" marL="9144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This is likely due to the high dimensionality of combining context and content features and the added noise from each additional feature. </a:t>
            </a:r>
            <a:endParaRPr sz="1200">
              <a:latin typeface="Times New Roman"/>
              <a:ea typeface="Times New Roman"/>
              <a:cs typeface="Times New Roman"/>
              <a:sym typeface="Times New Roman"/>
            </a:endParaRPr>
          </a:p>
          <a:p>
            <a:pPr indent="-323850" lvl="0" marL="457200" marR="457200" rtl="0" algn="l">
              <a:lnSpc>
                <a:spcPct val="115000"/>
              </a:lnSpc>
              <a:spcBef>
                <a:spcPts val="0"/>
              </a:spcBef>
              <a:spcAft>
                <a:spcPts val="0"/>
              </a:spcAft>
              <a:buSzPts val="1500"/>
              <a:buFont typeface="Roboto"/>
              <a:buChar char="●"/>
            </a:pPr>
            <a:r>
              <a:rPr lang="en" sz="1200">
                <a:latin typeface="Times New Roman"/>
                <a:ea typeface="Times New Roman"/>
                <a:cs typeface="Times New Roman"/>
                <a:sym typeface="Times New Roman"/>
              </a:rPr>
              <a:t>The features used were the features from both the content and context sections above. </a:t>
            </a:r>
            <a:endParaRPr sz="1500">
              <a:latin typeface="Roboto"/>
              <a:ea typeface="Roboto"/>
              <a:cs typeface="Roboto"/>
              <a:sym typeface="Roboto"/>
            </a:endParaRPr>
          </a:p>
        </p:txBody>
      </p:sp>
      <p:pic>
        <p:nvPicPr>
          <p:cNvPr id="160" name="Google Shape;160;p27"/>
          <p:cNvPicPr preferRelativeResize="0"/>
          <p:nvPr/>
        </p:nvPicPr>
        <p:blipFill>
          <a:blip r:embed="rId3">
            <a:alphaModFix/>
          </a:blip>
          <a:stretch>
            <a:fillRect/>
          </a:stretch>
        </p:blipFill>
        <p:spPr>
          <a:xfrm>
            <a:off x="828025" y="2670100"/>
            <a:ext cx="5428925" cy="1893800"/>
          </a:xfrm>
          <a:prstGeom prst="rect">
            <a:avLst/>
          </a:prstGeom>
          <a:noFill/>
          <a:ln>
            <a:noFill/>
          </a:ln>
        </p:spPr>
      </p:pic>
      <p:pic>
        <p:nvPicPr>
          <p:cNvPr id="161" name="Google Shape;161;p27"/>
          <p:cNvPicPr preferRelativeResize="0"/>
          <p:nvPr/>
        </p:nvPicPr>
        <p:blipFill>
          <a:blip r:embed="rId4">
            <a:alphaModFix/>
          </a:blip>
          <a:stretch>
            <a:fillRect/>
          </a:stretch>
        </p:blipFill>
        <p:spPr>
          <a:xfrm>
            <a:off x="6371400" y="2348650"/>
            <a:ext cx="2609850" cy="22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7" name="Google Shape;167;p28"/>
          <p:cNvSpPr txBox="1"/>
          <p:nvPr/>
        </p:nvSpPr>
        <p:spPr>
          <a:xfrm>
            <a:off x="433550" y="1547000"/>
            <a:ext cx="8277000" cy="3231900"/>
          </a:xfrm>
          <a:prstGeom prst="rect">
            <a:avLst/>
          </a:prstGeom>
          <a:noFill/>
          <a:ln>
            <a:noFill/>
          </a:ln>
        </p:spPr>
        <p:txBody>
          <a:bodyPr anchorCtr="0" anchor="t" bIns="91425" lIns="91425" spcFirstLastPara="1" rIns="91425" wrap="square" tIns="91425">
            <a:noAutofit/>
          </a:bodyPr>
          <a:lstStyle/>
          <a:p>
            <a:pPr indent="-330200" lvl="0" marL="457200" marR="457200" rtl="0" algn="l">
              <a:lnSpc>
                <a:spcPct val="115000"/>
              </a:lnSpc>
              <a:spcBef>
                <a:spcPts val="0"/>
              </a:spcBef>
              <a:spcAft>
                <a:spcPts val="0"/>
              </a:spcAft>
              <a:buSzPts val="1600"/>
              <a:buFont typeface="Roboto"/>
              <a:buAutoNum type="arabicPeriod"/>
            </a:pPr>
            <a:r>
              <a:rPr lang="en" sz="1300">
                <a:latin typeface="Times New Roman"/>
                <a:ea typeface="Times New Roman"/>
                <a:cs typeface="Times New Roman"/>
                <a:sym typeface="Times New Roman"/>
              </a:rPr>
              <a:t>We approached the task of fake news detection with unsupervised learning by using their content and context. This task is considerably more difficult than implementing supervised learning. To engineer our content features, we employed sentiment analysis, clustering of tf-idf’s, and LIWC from two datasets: Liar and Kaggle Fake News. After extracting new content features, we tested algorithms BIRCH and KMeans performance on the context, the content, and then both combined. </a:t>
            </a:r>
            <a:endParaRPr sz="1300">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SzPts val="1600"/>
              <a:buFont typeface="Roboto"/>
              <a:buAutoNum type="arabicPeriod"/>
            </a:pPr>
            <a:r>
              <a:rPr lang="en" sz="1300">
                <a:latin typeface="Times New Roman"/>
                <a:ea typeface="Times New Roman"/>
                <a:cs typeface="Times New Roman"/>
                <a:sym typeface="Times New Roman"/>
              </a:rPr>
              <a:t>The best results were achieved by KMeans on the content of the Liar data, resulting in an accuracy of 0.69, a precision of 0.75, and a recall of 0.89.  For this task, partitioning methods are likely better than hierarchical clustering. </a:t>
            </a:r>
            <a:endParaRPr sz="1300">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SzPts val="1600"/>
              <a:buFont typeface="Roboto"/>
              <a:buAutoNum type="arabicPeriod"/>
            </a:pPr>
            <a:r>
              <a:rPr lang="en" sz="1300">
                <a:latin typeface="Times New Roman"/>
                <a:ea typeface="Times New Roman"/>
                <a:cs typeface="Times New Roman"/>
                <a:sym typeface="Times New Roman"/>
              </a:rPr>
              <a:t>Future work in the area should explore alternative methods of feature extraction from the content of text. For example, we did not represent all parts of speech from the text. Other types of unsupervised learning should also be tested, especially those that cannot be implemented as a binary classifier.</a:t>
            </a:r>
            <a:endParaRPr sz="16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3" name="Google Shape;173;p29"/>
          <p:cNvSpPr txBox="1"/>
          <p:nvPr/>
        </p:nvSpPr>
        <p:spPr>
          <a:xfrm>
            <a:off x="423775" y="1418900"/>
            <a:ext cx="8296500" cy="35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[10] Bisaillon, Clément. “Fake and Real News Dataset.” </a:t>
            </a:r>
            <a:r>
              <a:rPr i="1" lang="en" sz="700">
                <a:latin typeface="Times New Roman"/>
                <a:ea typeface="Times New Roman"/>
                <a:cs typeface="Times New Roman"/>
                <a:sym typeface="Times New Roman"/>
              </a:rPr>
              <a:t>Kaggle</a:t>
            </a:r>
            <a:r>
              <a:rPr lang="en" sz="700">
                <a:latin typeface="Times New Roman"/>
                <a:ea typeface="Times New Roman"/>
                <a:cs typeface="Times New Roman"/>
                <a:sym typeface="Times New Roman"/>
              </a:rPr>
              <a:t>, 26 Mar. 2020, www.kaggle.com/clmentbisaillon/fake-and-real-news-dataset.</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[2] Bovet, Alexandre, and Hernán A. Makse. “Influence of Fake News in Twitter during the 2016 US Presidential Election.” </a:t>
            </a:r>
            <a:r>
              <a:rPr i="1" lang="en" sz="700">
                <a:latin typeface="Times New Roman"/>
                <a:ea typeface="Times New Roman"/>
                <a:cs typeface="Times New Roman"/>
                <a:sym typeface="Times New Roman"/>
              </a:rPr>
              <a:t>Nature News</a:t>
            </a:r>
            <a:r>
              <a:rPr lang="en" sz="700">
                <a:latin typeface="Times New Roman"/>
                <a:ea typeface="Times New Roman"/>
                <a:cs typeface="Times New Roman"/>
                <a:sym typeface="Times New Roman"/>
              </a:rPr>
              <a:t>, Nature Publishing Group, 2 Jan. 2019, www.nature.com/articles/s41467-018-07761-2.</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[5] Darley, John, and Paget Gross. “A Hypothesis-Confirming Bias in Labeling Effects.” </a:t>
            </a:r>
            <a:r>
              <a:rPr i="1" lang="en" sz="700">
                <a:latin typeface="Times New Roman"/>
                <a:ea typeface="Times New Roman"/>
                <a:cs typeface="Times New Roman"/>
                <a:sym typeface="Times New Roman"/>
              </a:rPr>
              <a:t>Dimensions</a:t>
            </a:r>
            <a:r>
              <a:rPr lang="en" sz="700">
                <a:latin typeface="Times New Roman"/>
                <a:ea typeface="Times New Roman"/>
                <a:cs typeface="Times New Roman"/>
                <a:sym typeface="Times New Roman"/>
              </a:rPr>
              <a:t>, 1983, app.dimensions.ai/details/publication/pub.1001508409.</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[1] Geiger, A.W. “Key Findings about the Online News Landscape in America.” </a:t>
            </a:r>
            <a:r>
              <a:rPr i="1" lang="en" sz="700">
                <a:latin typeface="Times New Roman"/>
                <a:ea typeface="Times New Roman"/>
                <a:cs typeface="Times New Roman"/>
                <a:sym typeface="Times New Roman"/>
              </a:rPr>
              <a:t>Pew Research Center</a:t>
            </a:r>
            <a:r>
              <a:rPr lang="en" sz="700">
                <a:latin typeface="Times New Roman"/>
                <a:ea typeface="Times New Roman"/>
                <a:cs typeface="Times New Roman"/>
                <a:sym typeface="Times New Roman"/>
              </a:rPr>
              <a:t>, Pew Research Center, 30 May 2020, www.pewresearch.org/fact-tank/2019/09/11/key-findings-about-the-online-news-landscape-in-america/.</a:t>
            </a:r>
            <a:endParaRPr sz="700">
              <a:latin typeface="Times New Roman"/>
              <a:ea typeface="Times New Roman"/>
              <a:cs typeface="Times New Roman"/>
              <a:sym typeface="Times New Roman"/>
            </a:endParaRPr>
          </a:p>
          <a:p>
            <a:pPr indent="0" lvl="0" marL="0" marR="457200" rtl="0" algn="l">
              <a:lnSpc>
                <a:spcPct val="115000"/>
              </a:lnSpc>
              <a:spcBef>
                <a:spcPts val="1200"/>
              </a:spcBef>
              <a:spcAft>
                <a:spcPts val="0"/>
              </a:spcAft>
              <a:buNone/>
            </a:pPr>
            <a:r>
              <a:rPr lang="en" sz="700">
                <a:latin typeface="Times New Roman"/>
                <a:ea typeface="Times New Roman"/>
                <a:cs typeface="Times New Roman"/>
                <a:sym typeface="Times New Roman"/>
              </a:rPr>
              <a:t>[11] Han, Jiawei., Micheline Kamber, and Jian Pei. </a:t>
            </a:r>
            <a:r>
              <a:rPr i="1" lang="en" sz="700">
                <a:latin typeface="Times New Roman"/>
                <a:ea typeface="Times New Roman"/>
                <a:cs typeface="Times New Roman"/>
                <a:sym typeface="Times New Roman"/>
              </a:rPr>
              <a:t>Data Mining: Concepts and Techniques, Third Edition</a:t>
            </a:r>
            <a:r>
              <a:rPr lang="en" sz="700">
                <a:latin typeface="Times New Roman"/>
                <a:ea typeface="Times New Roman"/>
                <a:cs typeface="Times New Roman"/>
                <a:sym typeface="Times New Roman"/>
              </a:rPr>
              <a:t>. 3rd ed. Waltham, Mass.: Morgan Kaufmann Publishers, 2012.</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[3] Khan, Junaed Younus, et al. “[PDF] A Benchmark Study on Machine Learning Methods for Fake News Detection: Semantic Scholar.” </a:t>
            </a:r>
            <a:r>
              <a:rPr i="1" lang="en" sz="700">
                <a:latin typeface="Times New Roman"/>
                <a:ea typeface="Times New Roman"/>
                <a:cs typeface="Times New Roman"/>
                <a:sym typeface="Times New Roman"/>
              </a:rPr>
              <a:t>arXiv</a:t>
            </a:r>
            <a:r>
              <a:rPr lang="en" sz="700">
                <a:latin typeface="Times New Roman"/>
                <a:ea typeface="Times New Roman"/>
                <a:cs typeface="Times New Roman"/>
                <a:sym typeface="Times New Roman"/>
              </a:rPr>
              <a:t>, 1 Jan. 1970, www.semanticscholar.org/paper/A-Benchmark-Study-on-Machine-Learning-Methods-for-Khan-Khondaker/09adaadcd4cc3e7aafef6573df7cab133cb9517b.</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[6] Moscadelli, Andrea, et al. “Fake News and Covid-19 in Italy: Results of a Quantitative Observational Study.” </a:t>
            </a:r>
            <a:r>
              <a:rPr i="1" lang="en" sz="700">
                <a:latin typeface="Times New Roman"/>
                <a:ea typeface="Times New Roman"/>
                <a:cs typeface="Times New Roman"/>
                <a:sym typeface="Times New Roman"/>
              </a:rPr>
              <a:t>MDPI</a:t>
            </a:r>
            <a:r>
              <a:rPr lang="en" sz="700">
                <a:latin typeface="Times New Roman"/>
                <a:ea typeface="Times New Roman"/>
                <a:cs typeface="Times New Roman"/>
                <a:sym typeface="Times New Roman"/>
              </a:rPr>
              <a:t>, Multidisciplinary Digital Publishing Institute, 12 Aug. 2020, www.mdpi.com/1660-4601/17/16/5850.</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[4] Nelson, Jacob, and Harsh Taneja. “The Small, Disloyal Fake News Audience: The Role of Audience Availability in Fake News Consumption.” </a:t>
            </a:r>
            <a:r>
              <a:rPr i="1" lang="en" sz="700">
                <a:latin typeface="Times New Roman"/>
                <a:ea typeface="Times New Roman"/>
                <a:cs typeface="Times New Roman"/>
                <a:sym typeface="Times New Roman"/>
              </a:rPr>
              <a:t>SSRN</a:t>
            </a:r>
            <a:r>
              <a:rPr lang="en" sz="700">
                <a:latin typeface="Times New Roman"/>
                <a:ea typeface="Times New Roman"/>
                <a:cs typeface="Times New Roman"/>
                <a:sym typeface="Times New Roman"/>
              </a:rPr>
              <a:t>, 30 Jan. 2018, papers.ssrn.com/sol3/papers.cfm?abstract_id=3107731.</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[8] Siva Charan Reddy Gangireddy Indraprastha Institute of Information Technology, et al. “Unsupervised Fake News Detection: A Graph-Based Approach.” </a:t>
            </a:r>
            <a:r>
              <a:rPr i="1" lang="en" sz="700">
                <a:latin typeface="Times New Roman"/>
                <a:ea typeface="Times New Roman"/>
                <a:cs typeface="Times New Roman"/>
                <a:sym typeface="Times New Roman"/>
              </a:rPr>
              <a:t>Unsupervised Fake News Detection | Proceedings of the 31st ACM Conference on Hypertext and Social Media</a:t>
            </a:r>
            <a:r>
              <a:rPr lang="en" sz="700">
                <a:latin typeface="Times New Roman"/>
                <a:ea typeface="Times New Roman"/>
                <a:cs typeface="Times New Roman"/>
                <a:sym typeface="Times New Roman"/>
              </a:rPr>
              <a:t>, 1 July 2020, dl.acm.org/doi/10.1145/3372923.3404783.</a:t>
            </a:r>
            <a:endParaRPr sz="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700">
                <a:latin typeface="Times New Roman"/>
                <a:ea typeface="Times New Roman"/>
                <a:cs typeface="Times New Roman"/>
                <a:sym typeface="Times New Roman"/>
              </a:rPr>
              <a:t>[9] thiagorainmaker77. “thiagorainmaker77/liar_dataset.” </a:t>
            </a:r>
            <a:r>
              <a:rPr i="1" lang="en" sz="700">
                <a:latin typeface="Times New Roman"/>
                <a:ea typeface="Times New Roman"/>
                <a:cs typeface="Times New Roman"/>
                <a:sym typeface="Times New Roman"/>
              </a:rPr>
              <a:t>GitHub</a:t>
            </a:r>
            <a:r>
              <a:rPr lang="en" sz="700">
                <a:latin typeface="Times New Roman"/>
                <a:ea typeface="Times New Roman"/>
                <a:cs typeface="Times New Roman"/>
                <a:sym typeface="Times New Roman"/>
              </a:rPr>
              <a:t>, github.com/thiagorainmaker77/liar_dataset.</a:t>
            </a:r>
            <a:endParaRPr sz="7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700">
                <a:latin typeface="Times New Roman"/>
                <a:ea typeface="Times New Roman"/>
                <a:cs typeface="Times New Roman"/>
                <a:sym typeface="Times New Roman"/>
              </a:rPr>
              <a:t>[7] Yang, Shuo, et al. “Unsupervised Fake News Detection on Social Media: A Generative Approach.” </a:t>
            </a:r>
            <a:r>
              <a:rPr i="1" lang="en" sz="700">
                <a:latin typeface="Times New Roman"/>
                <a:ea typeface="Times New Roman"/>
                <a:cs typeface="Times New Roman"/>
                <a:sym typeface="Times New Roman"/>
              </a:rPr>
              <a:t>Proceedings of the AAAI Conference on Artificial Intelligence</a:t>
            </a:r>
            <a:r>
              <a:rPr lang="en" sz="700">
                <a:latin typeface="Times New Roman"/>
                <a:ea typeface="Times New Roman"/>
                <a:cs typeface="Times New Roman"/>
                <a:sym typeface="Times New Roman"/>
              </a:rPr>
              <a:t>, ojs.aaai.org//index.php/AAAI/article/view/4508.</a:t>
            </a:r>
            <a:r>
              <a:rPr lang="en" sz="700">
                <a:latin typeface="Times New Roman"/>
                <a:ea typeface="Times New Roman"/>
                <a:cs typeface="Times New Roman"/>
                <a:sym typeface="Times New Roman"/>
              </a:rPr>
              <a:t> </a:t>
            </a:r>
            <a:r>
              <a:rPr lang="en" sz="700">
                <a:latin typeface="Times New Roman"/>
                <a:ea typeface="Times New Roman"/>
                <a:cs typeface="Times New Roman"/>
                <a:sym typeface="Times New Roman"/>
              </a:rPr>
              <a:t>.</a:t>
            </a:r>
            <a:endParaRPr sz="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Motivation</a:t>
            </a:r>
            <a:endParaRPr/>
          </a:p>
        </p:txBody>
      </p:sp>
      <p:sp>
        <p:nvSpPr>
          <p:cNvPr id="72" name="Google Shape;72;p14"/>
          <p:cNvSpPr txBox="1"/>
          <p:nvPr/>
        </p:nvSpPr>
        <p:spPr>
          <a:xfrm>
            <a:off x="413850" y="1487875"/>
            <a:ext cx="8418600" cy="3369900"/>
          </a:xfrm>
          <a:prstGeom prst="rect">
            <a:avLst/>
          </a:prstGeom>
          <a:noFill/>
          <a:ln>
            <a:noFill/>
          </a:ln>
        </p:spPr>
        <p:txBody>
          <a:bodyPr anchorCtr="0" anchor="t" bIns="91425" lIns="91425" spcFirstLastPara="1" rIns="91425" wrap="square" tIns="91425">
            <a:noAutofit/>
          </a:bodyPr>
          <a:lstStyle/>
          <a:p>
            <a:pPr indent="-317500" lvl="0" marL="4572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Social media is increasingly relied upon by Americans for news updates. </a:t>
            </a:r>
            <a:endParaRPr>
              <a:latin typeface="Times New Roman"/>
              <a:ea typeface="Times New Roman"/>
              <a:cs typeface="Times New Roman"/>
              <a:sym typeface="Times New Roman"/>
            </a:endParaRPr>
          </a:p>
          <a:p>
            <a:pPr indent="-317500" lvl="1" marL="9144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In 2019, the Pew Research Center found that </a:t>
            </a:r>
            <a:r>
              <a:rPr lang="en">
                <a:solidFill>
                  <a:srgbClr val="FF0000"/>
                </a:solidFill>
                <a:latin typeface="Times New Roman"/>
                <a:ea typeface="Times New Roman"/>
                <a:cs typeface="Times New Roman"/>
                <a:sym typeface="Times New Roman"/>
              </a:rPr>
              <a:t>4 in 10</a:t>
            </a:r>
            <a:r>
              <a:rPr lang="en">
                <a:latin typeface="Times New Roman"/>
                <a:ea typeface="Times New Roman"/>
                <a:cs typeface="Times New Roman"/>
                <a:sym typeface="Times New Roman"/>
              </a:rPr>
              <a:t> </a:t>
            </a:r>
            <a:r>
              <a:rPr lang="en">
                <a:solidFill>
                  <a:srgbClr val="FF0000"/>
                </a:solidFill>
                <a:latin typeface="Times New Roman"/>
                <a:ea typeface="Times New Roman"/>
                <a:cs typeface="Times New Roman"/>
                <a:sym typeface="Times New Roman"/>
              </a:rPr>
              <a:t>Americans</a:t>
            </a:r>
            <a:r>
              <a:rPr lang="en">
                <a:latin typeface="Times New Roman"/>
                <a:ea typeface="Times New Roman"/>
                <a:cs typeface="Times New Roman"/>
                <a:sym typeface="Times New Roman"/>
              </a:rPr>
              <a:t> consume news on Facebook and that </a:t>
            </a:r>
            <a:r>
              <a:rPr lang="en">
                <a:solidFill>
                  <a:srgbClr val="FF0000"/>
                </a:solidFill>
                <a:latin typeface="Times New Roman"/>
                <a:ea typeface="Times New Roman"/>
                <a:cs typeface="Times New Roman"/>
                <a:sym typeface="Times New Roman"/>
              </a:rPr>
              <a:t>52% of survey respondents</a:t>
            </a:r>
            <a:r>
              <a:rPr lang="en">
                <a:latin typeface="Times New Roman"/>
                <a:ea typeface="Times New Roman"/>
                <a:cs typeface="Times New Roman"/>
                <a:sym typeface="Times New Roman"/>
              </a:rPr>
              <a:t> have changed their social media behavior due to the issue of fake news</a:t>
            </a:r>
            <a:r>
              <a:rPr baseline="30000" lang="en">
                <a:latin typeface="Times New Roman"/>
                <a:ea typeface="Times New Roman"/>
                <a:cs typeface="Times New Roman"/>
                <a:sym typeface="Times New Roman"/>
              </a:rPr>
              <a:t>1</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This increased reliance on social media for news, without proper fake news filtering, can have </a:t>
            </a:r>
            <a:r>
              <a:rPr lang="en">
                <a:latin typeface="Times New Roman"/>
                <a:ea typeface="Times New Roman"/>
                <a:cs typeface="Times New Roman"/>
                <a:sym typeface="Times New Roman"/>
              </a:rPr>
              <a:t>devastating</a:t>
            </a:r>
            <a:r>
              <a:rPr lang="en">
                <a:latin typeface="Times New Roman"/>
                <a:ea typeface="Times New Roman"/>
                <a:cs typeface="Times New Roman"/>
                <a:sym typeface="Times New Roman"/>
              </a:rPr>
              <a:t> effects.</a:t>
            </a:r>
            <a:endParaRPr>
              <a:latin typeface="Times New Roman"/>
              <a:ea typeface="Times New Roman"/>
              <a:cs typeface="Times New Roman"/>
              <a:sym typeface="Times New Roman"/>
            </a:endParaRPr>
          </a:p>
          <a:p>
            <a:pPr indent="-317500" lvl="1" marL="9144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Early in the novel coronavirus pandemic, Italy was one of the hardest hit countries. A group of researchers at the University of Florence studied the circulation of fake news during this period. Of their sample, </a:t>
            </a:r>
            <a:r>
              <a:rPr lang="en">
                <a:solidFill>
                  <a:srgbClr val="FF0000"/>
                </a:solidFill>
                <a:latin typeface="Times New Roman"/>
                <a:ea typeface="Times New Roman"/>
                <a:cs typeface="Times New Roman"/>
                <a:sym typeface="Times New Roman"/>
              </a:rPr>
              <a:t>23.1%</a:t>
            </a:r>
            <a:r>
              <a:rPr lang="en">
                <a:latin typeface="Times New Roman"/>
                <a:ea typeface="Times New Roman"/>
                <a:cs typeface="Times New Roman"/>
                <a:sym typeface="Times New Roman"/>
              </a:rPr>
              <a:t> </a:t>
            </a:r>
            <a:r>
              <a:rPr lang="en">
                <a:solidFill>
                  <a:srgbClr val="FF0000"/>
                </a:solidFill>
                <a:latin typeface="Times New Roman"/>
                <a:ea typeface="Times New Roman"/>
                <a:cs typeface="Times New Roman"/>
                <a:sym typeface="Times New Roman"/>
              </a:rPr>
              <a:t>of total shares </a:t>
            </a:r>
            <a:r>
              <a:rPr lang="en">
                <a:latin typeface="Times New Roman"/>
                <a:ea typeface="Times New Roman"/>
                <a:cs typeface="Times New Roman"/>
                <a:sym typeface="Times New Roman"/>
              </a:rPr>
              <a:t>containing a website link were fake. </a:t>
            </a:r>
            <a:endParaRPr>
              <a:latin typeface="Times New Roman"/>
              <a:ea typeface="Times New Roman"/>
              <a:cs typeface="Times New Roman"/>
              <a:sym typeface="Times New Roman"/>
            </a:endParaRPr>
          </a:p>
          <a:p>
            <a:pPr indent="-317500" lvl="1" marL="9144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They found that fake news “indubitably” impacted health communications during the pandemic</a:t>
            </a:r>
            <a:r>
              <a:rPr baseline="30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marR="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Thus, in a global health crisis, implementations of fake news detection models by social media providers may save lives.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78" name="Google Shape;78;p15"/>
          <p:cNvSpPr txBox="1"/>
          <p:nvPr/>
        </p:nvSpPr>
        <p:spPr>
          <a:xfrm>
            <a:off x="433550" y="1340075"/>
            <a:ext cx="8493600" cy="3527400"/>
          </a:xfrm>
          <a:prstGeom prst="rect">
            <a:avLst/>
          </a:prstGeom>
          <a:noFill/>
          <a:ln>
            <a:noFill/>
          </a:ln>
        </p:spPr>
        <p:txBody>
          <a:bodyPr anchorCtr="0" anchor="t" bIns="91425" lIns="91425" spcFirstLastPara="1" rIns="91425" wrap="square" tIns="91425">
            <a:noAutofit/>
          </a:bodyPr>
          <a:lstStyle/>
          <a:p>
            <a:pPr indent="-311150" lvl="0" marL="457200" marR="457200" rtl="0" algn="l">
              <a:lnSpc>
                <a:spcPct val="115000"/>
              </a:lnSpc>
              <a:spcBef>
                <a:spcPts val="0"/>
              </a:spcBef>
              <a:spcAft>
                <a:spcPts val="0"/>
              </a:spcAft>
              <a:buSzPts val="1300"/>
              <a:buFont typeface="Roboto"/>
              <a:buChar char="●"/>
            </a:pPr>
            <a:r>
              <a:rPr lang="en" sz="1300">
                <a:solidFill>
                  <a:srgbClr val="FF0000"/>
                </a:solidFill>
                <a:latin typeface="Times New Roman"/>
                <a:ea typeface="Times New Roman"/>
                <a:cs typeface="Times New Roman"/>
                <a:sym typeface="Times New Roman"/>
              </a:rPr>
              <a:t>Supervised learning techniques:</a:t>
            </a:r>
            <a:endParaRPr sz="1300">
              <a:solidFill>
                <a:srgbClr val="FF0000"/>
              </a:solidFill>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SzPts val="1600"/>
              <a:buFont typeface="Roboto"/>
              <a:buChar char="○"/>
            </a:pPr>
            <a:r>
              <a:rPr lang="en" sz="1300">
                <a:latin typeface="Times New Roman"/>
                <a:ea typeface="Times New Roman"/>
                <a:cs typeface="Times New Roman"/>
                <a:sym typeface="Times New Roman"/>
              </a:rPr>
              <a:t>In 2019, Khan, Afroz, et al. studied the efficacy of popular classification methods. Their models focused on the content of the news articles which includes the word count, subject, sentiment, number of nouns, etc. of the text within the articles. Their accuracies ranged from 0.54 to 0.95, with Naive Bayes performing the best</a:t>
            </a:r>
            <a:r>
              <a:rPr baseline="30000" lang="en" sz="1300">
                <a:latin typeface="Times New Roman"/>
                <a:ea typeface="Times New Roman"/>
                <a:cs typeface="Times New Roman"/>
                <a:sym typeface="Times New Roman"/>
              </a:rPr>
              <a:t>3</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04800" lvl="0" marL="457200" marR="457200" rtl="0" algn="l">
              <a:lnSpc>
                <a:spcPct val="115000"/>
              </a:lnSpc>
              <a:spcBef>
                <a:spcPts val="0"/>
              </a:spcBef>
              <a:spcAft>
                <a:spcPts val="0"/>
              </a:spcAft>
              <a:buSzPts val="1200"/>
              <a:buFont typeface="Times New Roman"/>
              <a:buChar char="●"/>
            </a:pPr>
            <a:r>
              <a:rPr lang="en" sz="1300">
                <a:solidFill>
                  <a:srgbClr val="FF0000"/>
                </a:solidFill>
                <a:latin typeface="Times New Roman"/>
                <a:ea typeface="Times New Roman"/>
                <a:cs typeface="Times New Roman"/>
                <a:sym typeface="Times New Roman"/>
              </a:rPr>
              <a:t>Network graph models:</a:t>
            </a:r>
            <a:endParaRPr sz="1300">
              <a:solidFill>
                <a:srgbClr val="FF0000"/>
              </a:solidFill>
              <a:latin typeface="Times New Roman"/>
              <a:ea typeface="Times New Roman"/>
              <a:cs typeface="Times New Roman"/>
              <a:sym typeface="Times New Roman"/>
            </a:endParaRPr>
          </a:p>
          <a:p>
            <a:pPr indent="-311150" lvl="1" marL="914400" marR="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 study by Alexandre Bovet and Hernan Makse used this approach to determine that during the 5 months preceding the 2016 election, 25% of news-related tweets spread either fake or extremely biased news. They found significant differences between graph densities given political leaning.</a:t>
            </a:r>
            <a:endParaRPr sz="1300">
              <a:latin typeface="Times New Roman"/>
              <a:ea typeface="Times New Roman"/>
              <a:cs typeface="Times New Roman"/>
              <a:sym typeface="Times New Roman"/>
            </a:endParaRPr>
          </a:p>
          <a:p>
            <a:pPr indent="-311150" lvl="0" marL="457200" marR="457200" rtl="0" algn="l">
              <a:lnSpc>
                <a:spcPct val="115000"/>
              </a:lnSpc>
              <a:spcBef>
                <a:spcPts val="0"/>
              </a:spcBef>
              <a:spcAft>
                <a:spcPts val="0"/>
              </a:spcAft>
              <a:buSzPts val="1300"/>
              <a:buFont typeface="Times New Roman"/>
              <a:buChar char="●"/>
            </a:pPr>
            <a:r>
              <a:rPr lang="en" sz="1300">
                <a:solidFill>
                  <a:srgbClr val="FF0000"/>
                </a:solidFill>
                <a:latin typeface="Times New Roman"/>
                <a:ea typeface="Times New Roman"/>
                <a:cs typeface="Times New Roman"/>
                <a:sym typeface="Times New Roman"/>
              </a:rPr>
              <a:t>Bayesian network models:</a:t>
            </a:r>
            <a:endParaRPr sz="1300">
              <a:solidFill>
                <a:srgbClr val="FF0000"/>
              </a:solidFill>
              <a:latin typeface="Times New Roman"/>
              <a:ea typeface="Times New Roman"/>
              <a:cs typeface="Times New Roman"/>
              <a:sym typeface="Times New Roman"/>
            </a:endParaRPr>
          </a:p>
          <a:p>
            <a:pPr indent="-311150" lvl="1" marL="914400" marR="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In 2019, Yang, Shu, et al. leveraged a Bayesian network model to capture the conditional probabilities between the truth of news, the user’s opinion, and the credibility of news. Their method used both the context and content of tweets to model the truth of user’s posts. Their accuracy was 0.76 on the Liar dataset, and 0.68 on the Buzzfeed dataset</a:t>
            </a:r>
            <a:r>
              <a:rPr baseline="30000" lang="en" sz="1300">
                <a:latin typeface="Times New Roman"/>
                <a:ea typeface="Times New Roman"/>
                <a:cs typeface="Times New Roman"/>
                <a:sym typeface="Times New Roman"/>
              </a:rPr>
              <a:t>7</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4" name="Google Shape;84;p16"/>
          <p:cNvSpPr txBox="1"/>
          <p:nvPr/>
        </p:nvSpPr>
        <p:spPr>
          <a:xfrm>
            <a:off x="423700" y="1448450"/>
            <a:ext cx="8454300" cy="3448800"/>
          </a:xfrm>
          <a:prstGeom prst="rect">
            <a:avLst/>
          </a:prstGeom>
          <a:noFill/>
          <a:ln>
            <a:noFill/>
          </a:ln>
        </p:spPr>
        <p:txBody>
          <a:bodyPr anchorCtr="0" anchor="t" bIns="91425" lIns="91425" spcFirstLastPara="1" rIns="91425" wrap="square" tIns="91425">
            <a:noAutofit/>
          </a:bodyPr>
          <a:lstStyle/>
          <a:p>
            <a:pPr indent="-349250" lvl="0" marL="457200" marR="457200" rtl="0" algn="l">
              <a:lnSpc>
                <a:spcPct val="115000"/>
              </a:lnSpc>
              <a:spcBef>
                <a:spcPts val="0"/>
              </a:spcBef>
              <a:spcAft>
                <a:spcPts val="0"/>
              </a:spcAft>
              <a:buSzPts val="1900"/>
              <a:buFont typeface="Roboto"/>
              <a:buChar char="●"/>
            </a:pPr>
            <a:r>
              <a:rPr lang="en" sz="1600">
                <a:latin typeface="Times New Roman"/>
                <a:ea typeface="Times New Roman"/>
                <a:cs typeface="Times New Roman"/>
                <a:sym typeface="Times New Roman"/>
              </a:rPr>
              <a:t>Traditionally, supervised learning methods have been used to tackle fake news detection, but there is one serious limitation to this family of techniques: the data must be reliably labeled before training. </a:t>
            </a:r>
            <a:endParaRPr sz="1600">
              <a:latin typeface="Times New Roman"/>
              <a:ea typeface="Times New Roman"/>
              <a:cs typeface="Times New Roman"/>
              <a:sym typeface="Times New Roman"/>
            </a:endParaRPr>
          </a:p>
          <a:p>
            <a:pPr indent="-349250" lvl="0" marL="457200" marR="457200" rtl="0" algn="l">
              <a:lnSpc>
                <a:spcPct val="115000"/>
              </a:lnSpc>
              <a:spcBef>
                <a:spcPts val="0"/>
              </a:spcBef>
              <a:spcAft>
                <a:spcPts val="0"/>
              </a:spcAft>
              <a:buSzPts val="1900"/>
              <a:buFont typeface="Roboto"/>
              <a:buChar char="●"/>
            </a:pPr>
            <a:r>
              <a:rPr lang="en" sz="1600">
                <a:latin typeface="Times New Roman"/>
                <a:ea typeface="Times New Roman"/>
                <a:cs typeface="Times New Roman"/>
                <a:sym typeface="Times New Roman"/>
              </a:rPr>
              <a:t>Unsupervised learning methods, however, avoid this limitation, as they don’t require labels. </a:t>
            </a:r>
            <a:endParaRPr sz="1600">
              <a:latin typeface="Times New Roman"/>
              <a:ea typeface="Times New Roman"/>
              <a:cs typeface="Times New Roman"/>
              <a:sym typeface="Times New Roman"/>
            </a:endParaRPr>
          </a:p>
          <a:p>
            <a:pPr indent="-349250" lvl="0" marL="457200" marR="457200" rtl="0" algn="l">
              <a:lnSpc>
                <a:spcPct val="115000"/>
              </a:lnSpc>
              <a:spcBef>
                <a:spcPts val="0"/>
              </a:spcBef>
              <a:spcAft>
                <a:spcPts val="0"/>
              </a:spcAft>
              <a:buSzPts val="1900"/>
              <a:buFont typeface="Roboto"/>
              <a:buChar char="●"/>
            </a:pPr>
            <a:r>
              <a:rPr lang="en" sz="1600">
                <a:latin typeface="Times New Roman"/>
                <a:ea typeface="Times New Roman"/>
                <a:cs typeface="Times New Roman"/>
                <a:sym typeface="Times New Roman"/>
              </a:rPr>
              <a:t>Additionally, unsupervised learning will be more generalizable than supervised learning, because supervised learning will only perform well on news topics that it has been trained on beforehand, while unsupervised learning requires no training at all. </a:t>
            </a:r>
            <a:endParaRPr sz="1600">
              <a:latin typeface="Times New Roman"/>
              <a:ea typeface="Times New Roman"/>
              <a:cs typeface="Times New Roman"/>
              <a:sym typeface="Times New Roman"/>
            </a:endParaRPr>
          </a:p>
          <a:p>
            <a:pPr indent="-349250" lvl="0" marL="457200" marR="457200" rtl="0" algn="l">
              <a:lnSpc>
                <a:spcPct val="115000"/>
              </a:lnSpc>
              <a:spcBef>
                <a:spcPts val="0"/>
              </a:spcBef>
              <a:spcAft>
                <a:spcPts val="0"/>
              </a:spcAft>
              <a:buSzPts val="1900"/>
              <a:buFont typeface="Roboto"/>
              <a:buChar char="●"/>
            </a:pPr>
            <a:r>
              <a:rPr lang="en" sz="1600">
                <a:latin typeface="Times New Roman"/>
                <a:ea typeface="Times New Roman"/>
                <a:cs typeface="Times New Roman"/>
                <a:sym typeface="Times New Roman"/>
              </a:rPr>
              <a:t>Accordingly, we will explore the predictive value of unsupervised clustering, including hierarchical and partitioning methods, using both the content and context of news article data.</a:t>
            </a:r>
            <a:endParaRPr sz="1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aphicFrame>
        <p:nvGraphicFramePr>
          <p:cNvPr id="90" name="Google Shape;90;p17"/>
          <p:cNvGraphicFramePr/>
          <p:nvPr/>
        </p:nvGraphicFramePr>
        <p:xfrm>
          <a:off x="952525" y="1377125"/>
          <a:ext cx="3000000" cy="3000000"/>
        </p:xfrm>
        <a:graphic>
          <a:graphicData uri="http://schemas.openxmlformats.org/drawingml/2006/table">
            <a:tbl>
              <a:tblPr>
                <a:noFill/>
                <a:tableStyleId>{8C2FE16E-22D1-48B9-ACD7-1D18157E5131}</a:tableStyleId>
              </a:tblPr>
              <a:tblGrid>
                <a:gridCol w="3619500"/>
                <a:gridCol w="3619500"/>
              </a:tblGrid>
              <a:tr h="389800">
                <a:tc>
                  <a:txBody>
                    <a:bodyPr/>
                    <a:lstStyle/>
                    <a:p>
                      <a:pPr indent="0" lvl="0" marL="0" rtl="0" algn="l">
                        <a:spcBef>
                          <a:spcPts val="0"/>
                        </a:spcBef>
                        <a:spcAft>
                          <a:spcPts val="0"/>
                        </a:spcAft>
                        <a:buNone/>
                      </a:pPr>
                      <a:r>
                        <a:rPr lang="en"/>
                        <a:t>Kaggle Fake News</a:t>
                      </a:r>
                      <a:endParaRPr/>
                    </a:p>
                  </a:txBody>
                  <a:tcPr marT="91425" marB="91425" marR="91425" marL="91425"/>
                </a:tc>
                <a:tc>
                  <a:txBody>
                    <a:bodyPr/>
                    <a:lstStyle/>
                    <a:p>
                      <a:pPr indent="0" lvl="0" marL="0" rtl="0" algn="l">
                        <a:spcBef>
                          <a:spcPts val="0"/>
                        </a:spcBef>
                        <a:spcAft>
                          <a:spcPts val="0"/>
                        </a:spcAft>
                        <a:buNone/>
                      </a:pPr>
                      <a:r>
                        <a:rPr lang="en"/>
                        <a:t>Liar</a:t>
                      </a:r>
                      <a:endParaRPr/>
                    </a:p>
                  </a:txBody>
                  <a:tcPr marT="91425" marB="91425" marR="91425" marL="91425"/>
                </a:tc>
              </a:tr>
              <a:tr h="3125825">
                <a:tc>
                  <a:txBody>
                    <a:bodyPr/>
                    <a:lstStyle/>
                    <a:p>
                      <a:pPr indent="0" lvl="0" marL="0" rtl="0" algn="l">
                        <a:spcBef>
                          <a:spcPts val="0"/>
                        </a:spcBef>
                        <a:spcAft>
                          <a:spcPts val="0"/>
                        </a:spcAft>
                        <a:buNone/>
                      </a:pPr>
                      <a:r>
                        <a:rPr lang="en"/>
                        <a:t>Included approximately 13,000 samples.</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Features Included:</a:t>
                      </a:r>
                      <a:endParaRPr/>
                    </a:p>
                    <a:p>
                      <a:pPr indent="-317500" lvl="0" marL="457200" rtl="0" algn="l">
                        <a:spcBef>
                          <a:spcPts val="0"/>
                        </a:spcBef>
                        <a:spcAft>
                          <a:spcPts val="0"/>
                        </a:spcAft>
                        <a:buSzPts val="1400"/>
                        <a:buAutoNum type="arabicPeriod"/>
                      </a:pPr>
                      <a:r>
                        <a:rPr lang="en"/>
                        <a:t>Headline</a:t>
                      </a:r>
                      <a:endParaRPr/>
                    </a:p>
                    <a:p>
                      <a:pPr indent="-317500" lvl="0" marL="457200" rtl="0" algn="l">
                        <a:spcBef>
                          <a:spcPts val="0"/>
                        </a:spcBef>
                        <a:spcAft>
                          <a:spcPts val="0"/>
                        </a:spcAft>
                        <a:buSzPts val="1400"/>
                        <a:buAutoNum type="arabicPeriod"/>
                      </a:pPr>
                      <a:r>
                        <a:rPr lang="en"/>
                        <a:t>Text</a:t>
                      </a:r>
                      <a:endParaRPr/>
                    </a:p>
                    <a:p>
                      <a:pPr indent="-317500" lvl="0" marL="457200" rtl="0" algn="l">
                        <a:spcBef>
                          <a:spcPts val="0"/>
                        </a:spcBef>
                        <a:spcAft>
                          <a:spcPts val="0"/>
                        </a:spcAft>
                        <a:buSzPts val="1400"/>
                        <a:buAutoNum type="arabicPeriod"/>
                      </a:pPr>
                      <a:r>
                        <a:rPr lang="en"/>
                        <a:t>Subject</a:t>
                      </a:r>
                      <a:endParaRPr/>
                    </a:p>
                    <a:p>
                      <a:pPr indent="-317500" lvl="0" marL="457200" rtl="0" algn="l">
                        <a:spcBef>
                          <a:spcPts val="0"/>
                        </a:spcBef>
                        <a:spcAft>
                          <a:spcPts val="0"/>
                        </a:spcAft>
                        <a:buSzPts val="1400"/>
                        <a:buAutoNum type="arabicPeriod"/>
                      </a:pPr>
                      <a:r>
                        <a:rPr lang="en"/>
                        <a:t>Date</a:t>
                      </a:r>
                      <a:endParaRPr/>
                    </a:p>
                  </a:txBody>
                  <a:tcPr marT="91425" marB="91425" marR="91425" marL="91425"/>
                </a:tc>
                <a:tc>
                  <a:txBody>
                    <a:bodyPr/>
                    <a:lstStyle/>
                    <a:p>
                      <a:pPr indent="0" lvl="0" marL="0" rtl="0" algn="l">
                        <a:spcBef>
                          <a:spcPts val="0"/>
                        </a:spcBef>
                        <a:spcAft>
                          <a:spcPts val="0"/>
                        </a:spcAft>
                        <a:buNone/>
                      </a:pPr>
                      <a:r>
                        <a:rPr lang="en" sz="1100">
                          <a:solidFill>
                            <a:srgbClr val="24292E"/>
                          </a:solidFill>
                          <a:highlight>
                            <a:srgbClr val="FFFFFF"/>
                          </a:highlight>
                        </a:rPr>
                        <a:t>Included Approximately 44,000 samples.</a:t>
                      </a:r>
                      <a:br>
                        <a:rPr lang="en" sz="1100">
                          <a:solidFill>
                            <a:srgbClr val="24292E"/>
                          </a:solidFill>
                          <a:highlight>
                            <a:srgbClr val="FFFFFF"/>
                          </a:highlight>
                        </a:rPr>
                      </a:br>
                      <a:r>
                        <a:rPr lang="en" sz="1100">
                          <a:solidFill>
                            <a:srgbClr val="24292E"/>
                          </a:solidFill>
                          <a:highlight>
                            <a:srgbClr val="FFFFFF"/>
                          </a:highlight>
                        </a:rPr>
                        <a:t>            Features Included:</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ID of the statement ([ID].json).</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label.</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statement.</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subject(s).</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speaker.</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speaker's job title.</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state info.</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The party affiliation.</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Barely true counts.</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False counts.</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Half true counts.</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Mostly true counts.</a:t>
                      </a:r>
                      <a:endParaRPr sz="1100">
                        <a:solidFill>
                          <a:srgbClr val="24292E"/>
                        </a:solidFill>
                        <a:highlight>
                          <a:srgbClr val="FFFFFF"/>
                        </a:highlight>
                      </a:endParaRPr>
                    </a:p>
                    <a:p>
                      <a:pPr indent="-298450" lvl="0" marL="457200" rtl="0" algn="l">
                        <a:spcBef>
                          <a:spcPts val="0"/>
                        </a:spcBef>
                        <a:spcAft>
                          <a:spcPts val="0"/>
                        </a:spcAft>
                        <a:buClr>
                          <a:srgbClr val="24292E"/>
                        </a:buClr>
                        <a:buSzPts val="1100"/>
                        <a:buAutoNum type="arabicPeriod"/>
                      </a:pPr>
                      <a:r>
                        <a:rPr lang="en" sz="1100">
                          <a:solidFill>
                            <a:srgbClr val="24292E"/>
                          </a:solidFill>
                          <a:highlight>
                            <a:srgbClr val="FFFFFF"/>
                          </a:highlight>
                        </a:rPr>
                        <a:t>Pants on fire counts.</a:t>
                      </a:r>
                      <a:endParaRPr sz="1100">
                        <a:solidFill>
                          <a:srgbClr val="24292E"/>
                        </a:solidFill>
                        <a:highlight>
                          <a:srgbClr val="FFFFFF"/>
                        </a:highlight>
                      </a:endParaRPr>
                    </a:p>
                    <a:p>
                      <a:pPr indent="-298450" lvl="0" marL="457200" rtl="0" algn="l">
                        <a:lnSpc>
                          <a:spcPct val="115000"/>
                        </a:lnSpc>
                        <a:spcBef>
                          <a:spcPts val="0"/>
                        </a:spcBef>
                        <a:spcAft>
                          <a:spcPts val="0"/>
                        </a:spcAft>
                        <a:buClr>
                          <a:srgbClr val="24292E"/>
                        </a:buClr>
                        <a:buSzPts val="1100"/>
                        <a:buAutoNum type="arabicPeriod"/>
                      </a:pPr>
                      <a:r>
                        <a:rPr lang="en" sz="1100">
                          <a:solidFill>
                            <a:srgbClr val="24292E"/>
                          </a:solidFill>
                          <a:highlight>
                            <a:srgbClr val="FFFFFF"/>
                          </a:highlight>
                        </a:rPr>
                        <a:t>The context (venue / location of the speech or statement).</a:t>
                      </a:r>
                      <a:endParaRPr sz="1100">
                        <a:solidFill>
                          <a:srgbClr val="24292E"/>
                        </a:solidFill>
                        <a:highlight>
                          <a:srgbClr val="FFFFFF"/>
                        </a:highlight>
                      </a:endParaRPr>
                    </a:p>
                    <a:p>
                      <a:pPr indent="0" lvl="0" marL="0" rtl="0" algn="l">
                        <a:spcBef>
                          <a:spcPts val="0"/>
                        </a:spcBef>
                        <a:spcAft>
                          <a:spcPts val="0"/>
                        </a:spcAft>
                        <a:buNone/>
                      </a:pPr>
                      <a:r>
                        <a:rPr lang="en" sz="1100"/>
                        <a:t>Columns 9 - 13 were converted to 1 binary T/F feature</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Exploration</a:t>
            </a:r>
            <a:endParaRPr/>
          </a:p>
          <a:p>
            <a:pPr indent="0" lvl="0" marL="0" rtl="0" algn="l">
              <a:spcBef>
                <a:spcPts val="0"/>
              </a:spcBef>
              <a:spcAft>
                <a:spcPts val="0"/>
              </a:spcAft>
              <a:buNone/>
            </a:pPr>
            <a:r>
              <a:t/>
            </a:r>
            <a:endParaRPr/>
          </a:p>
        </p:txBody>
      </p:sp>
      <p:sp>
        <p:nvSpPr>
          <p:cNvPr id="96" name="Google Shape;96;p18"/>
          <p:cNvSpPr txBox="1"/>
          <p:nvPr/>
        </p:nvSpPr>
        <p:spPr>
          <a:xfrm>
            <a:off x="413850" y="1566700"/>
            <a:ext cx="8418600" cy="3241800"/>
          </a:xfrm>
          <a:prstGeom prst="rect">
            <a:avLst/>
          </a:prstGeom>
          <a:noFill/>
          <a:ln>
            <a:noFill/>
          </a:ln>
        </p:spPr>
        <p:txBody>
          <a:bodyPr anchorCtr="0" anchor="t" bIns="91425" lIns="91425" spcFirstLastPara="1" rIns="91425" wrap="square" tIns="91425">
            <a:noAutofit/>
          </a:bodyPr>
          <a:lstStyle/>
          <a:p>
            <a:pPr indent="-298450" lvl="0" marL="457200" marR="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LDA topic modeling:</a:t>
            </a:r>
            <a:endParaRPr sz="1100">
              <a:latin typeface="Times New Roman"/>
              <a:ea typeface="Times New Roman"/>
              <a:cs typeface="Times New Roman"/>
              <a:sym typeface="Times New Roman"/>
            </a:endParaRPr>
          </a:p>
          <a:p>
            <a:pPr indent="-298450" lvl="1" marL="914400" marR="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Used to </a:t>
            </a:r>
            <a:r>
              <a:rPr lang="en" sz="1100">
                <a:latin typeface="Times New Roman"/>
                <a:ea typeface="Times New Roman"/>
                <a:cs typeface="Times New Roman"/>
                <a:sym typeface="Times New Roman"/>
              </a:rPr>
              <a:t>understand the subjects covered in the data</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45720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298450" lvl="0" marL="457200" marR="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Topic modeling shows that our data is predominantly political in nature.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906200" y="2033325"/>
            <a:ext cx="3281525" cy="229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Text</a:t>
            </a:r>
            <a:endParaRPr/>
          </a:p>
        </p:txBody>
      </p:sp>
      <p:sp>
        <p:nvSpPr>
          <p:cNvPr id="103" name="Google Shape;103;p19"/>
          <p:cNvSpPr txBox="1"/>
          <p:nvPr/>
        </p:nvSpPr>
        <p:spPr>
          <a:xfrm>
            <a:off x="423700" y="1507575"/>
            <a:ext cx="8533200" cy="3458700"/>
          </a:xfrm>
          <a:prstGeom prst="rect">
            <a:avLst/>
          </a:prstGeom>
          <a:noFill/>
          <a:ln>
            <a:noFill/>
          </a:ln>
        </p:spPr>
        <p:txBody>
          <a:bodyPr anchorCtr="0" anchor="t" bIns="91425" lIns="91425" spcFirstLastPara="1" rIns="91425" wrap="square" tIns="91425">
            <a:noAutofit/>
          </a:bodyPr>
          <a:lstStyle/>
          <a:p>
            <a:pPr indent="-330200" lvl="0" marL="457200" marR="457200" rtl="0" algn="l">
              <a:lnSpc>
                <a:spcPct val="115000"/>
              </a:lnSpc>
              <a:spcBef>
                <a:spcPts val="0"/>
              </a:spcBef>
              <a:spcAft>
                <a:spcPts val="0"/>
              </a:spcAft>
              <a:buSzPts val="1600"/>
              <a:buFont typeface="Times New Roman"/>
              <a:buAutoNum type="arabicPeriod"/>
            </a:pPr>
            <a:r>
              <a:rPr lang="en" sz="1600">
                <a:solidFill>
                  <a:srgbClr val="292929"/>
                </a:solidFill>
                <a:highlight>
                  <a:srgbClr val="FFFFFF"/>
                </a:highlight>
                <a:latin typeface="Times New Roman"/>
                <a:ea typeface="Times New Roman"/>
                <a:cs typeface="Times New Roman"/>
                <a:sym typeface="Times New Roman"/>
              </a:rPr>
              <a:t>Remove </a:t>
            </a:r>
            <a:r>
              <a:rPr lang="en" sz="1600">
                <a:solidFill>
                  <a:srgbClr val="292929"/>
                </a:solidFill>
                <a:highlight>
                  <a:srgbClr val="FFFFFF"/>
                </a:highlight>
                <a:latin typeface="Times New Roman"/>
                <a:ea typeface="Times New Roman"/>
                <a:cs typeface="Times New Roman"/>
                <a:sym typeface="Times New Roman"/>
              </a:rPr>
              <a:t>unnecessary words</a:t>
            </a:r>
            <a:r>
              <a:rPr lang="en" sz="1600">
                <a:solidFill>
                  <a:srgbClr val="292929"/>
                </a:solidFill>
                <a:highlight>
                  <a:srgbClr val="FFFFFF"/>
                </a:highlight>
                <a:latin typeface="Times New Roman"/>
                <a:ea typeface="Times New Roman"/>
                <a:cs typeface="Times New Roman"/>
                <a:sym typeface="Times New Roman"/>
              </a:rPr>
              <a:t>:</a:t>
            </a:r>
            <a:endParaRPr sz="1600">
              <a:solidFill>
                <a:srgbClr val="292929"/>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SzPts val="1600"/>
              <a:buFont typeface="Times New Roman"/>
              <a:buAutoNum type="alphaLcPeriod"/>
            </a:pPr>
            <a:r>
              <a:rPr lang="en" sz="1600">
                <a:solidFill>
                  <a:srgbClr val="292929"/>
                </a:solidFill>
                <a:highlight>
                  <a:srgbClr val="FFFFFF"/>
                </a:highlight>
                <a:latin typeface="Times New Roman"/>
                <a:ea typeface="Times New Roman"/>
                <a:cs typeface="Times New Roman"/>
                <a:sym typeface="Times New Roman"/>
              </a:rPr>
              <a:t>stopwords: remove common words that do not have much meaning</a:t>
            </a:r>
            <a:endParaRPr sz="1600">
              <a:solidFill>
                <a:srgbClr val="292929"/>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SzPts val="1600"/>
              <a:buFont typeface="Times New Roman"/>
              <a:buAutoNum type="alphaLcPeriod"/>
            </a:pPr>
            <a:r>
              <a:rPr lang="en" sz="1600">
                <a:solidFill>
                  <a:srgbClr val="292929"/>
                </a:solidFill>
                <a:highlight>
                  <a:srgbClr val="FFFFFF"/>
                </a:highlight>
                <a:latin typeface="Times New Roman"/>
                <a:ea typeface="Times New Roman"/>
                <a:cs typeface="Times New Roman"/>
                <a:sym typeface="Times New Roman"/>
              </a:rPr>
              <a:t>punctuations: remove common punctuations </a:t>
            </a:r>
            <a:r>
              <a:rPr lang="en" sz="1600">
                <a:solidFill>
                  <a:srgbClr val="292929"/>
                </a:solidFill>
                <a:highlight>
                  <a:srgbClr val="FFFFFF"/>
                </a:highlight>
                <a:latin typeface="Times New Roman"/>
                <a:ea typeface="Times New Roman"/>
                <a:cs typeface="Times New Roman"/>
                <a:sym typeface="Times New Roman"/>
              </a:rPr>
              <a:t>that do not have much meaning</a:t>
            </a:r>
            <a:endParaRPr sz="1600">
              <a:solidFill>
                <a:srgbClr val="292929"/>
              </a:solidFill>
              <a:highlight>
                <a:srgbClr val="FFFFFF"/>
              </a:highlight>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Clr>
                <a:srgbClr val="292929"/>
              </a:buClr>
              <a:buSzPts val="1600"/>
              <a:buFont typeface="Times New Roman"/>
              <a:buAutoNum type="arabicPeriod"/>
            </a:pPr>
            <a:r>
              <a:rPr lang="en" sz="1600">
                <a:solidFill>
                  <a:srgbClr val="292929"/>
                </a:solidFill>
                <a:highlight>
                  <a:srgbClr val="FFFFFF"/>
                </a:highlight>
                <a:latin typeface="Times New Roman"/>
                <a:ea typeface="Times New Roman"/>
                <a:cs typeface="Times New Roman"/>
                <a:sym typeface="Times New Roman"/>
              </a:rPr>
              <a:t>Keep informative words:</a:t>
            </a:r>
            <a:endParaRPr sz="1600">
              <a:solidFill>
                <a:srgbClr val="292929"/>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Clr>
                <a:srgbClr val="292929"/>
              </a:buClr>
              <a:buSzPts val="1600"/>
              <a:buFont typeface="Times New Roman"/>
              <a:buAutoNum type="alphaLcPeriod"/>
            </a:pPr>
            <a:r>
              <a:rPr lang="en" sz="1600">
                <a:solidFill>
                  <a:srgbClr val="292929"/>
                </a:solidFill>
                <a:highlight>
                  <a:srgbClr val="FFFFFF"/>
                </a:highlight>
                <a:latin typeface="Times New Roman"/>
                <a:ea typeface="Times New Roman"/>
                <a:cs typeface="Times New Roman"/>
                <a:sym typeface="Times New Roman"/>
              </a:rPr>
              <a:t>emojis: 😋, 😢…etc</a:t>
            </a:r>
            <a:endParaRPr sz="1600">
              <a:solidFill>
                <a:srgbClr val="292929"/>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Clr>
                <a:srgbClr val="292929"/>
              </a:buClr>
              <a:buSzPts val="1600"/>
              <a:buFont typeface="Times New Roman"/>
              <a:buAutoNum type="alphaLcPeriod"/>
            </a:pPr>
            <a:r>
              <a:rPr lang="en" sz="1600">
                <a:solidFill>
                  <a:srgbClr val="292929"/>
                </a:solidFill>
                <a:highlight>
                  <a:srgbClr val="FFFFFF"/>
                </a:highlight>
                <a:latin typeface="Times New Roman"/>
                <a:ea typeface="Times New Roman"/>
                <a:cs typeface="Times New Roman"/>
                <a:sym typeface="Times New Roman"/>
              </a:rPr>
              <a:t>special characters: “:)“, “&gt;&lt;”…etc</a:t>
            </a:r>
            <a:endParaRPr sz="1600">
              <a:solidFill>
                <a:srgbClr val="292929"/>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Clr>
                <a:srgbClr val="292929"/>
              </a:buClr>
              <a:buSzPts val="1600"/>
              <a:buFont typeface="Times New Roman"/>
              <a:buAutoNum type="alphaLcPeriod"/>
            </a:pPr>
            <a:r>
              <a:rPr lang="en" sz="1600">
                <a:solidFill>
                  <a:srgbClr val="292929"/>
                </a:solidFill>
                <a:highlight>
                  <a:srgbClr val="FFFFFF"/>
                </a:highlight>
                <a:latin typeface="Times New Roman"/>
                <a:ea typeface="Times New Roman"/>
                <a:cs typeface="Times New Roman"/>
                <a:sym typeface="Times New Roman"/>
              </a:rPr>
              <a:t>some punctuations: “!!”, “~”, “…”…etc</a:t>
            </a:r>
            <a:endParaRPr sz="1600">
              <a:solidFill>
                <a:srgbClr val="292929"/>
              </a:solidFill>
              <a:highlight>
                <a:srgbClr val="FFFFFF"/>
              </a:highlight>
              <a:latin typeface="Times New Roman"/>
              <a:ea typeface="Times New Roman"/>
              <a:cs typeface="Times New Roman"/>
              <a:sym typeface="Times New Roman"/>
            </a:endParaRPr>
          </a:p>
          <a:p>
            <a:pPr indent="-330200" lvl="0" marL="457200" marR="457200" rtl="0" algn="l">
              <a:lnSpc>
                <a:spcPct val="115000"/>
              </a:lnSpc>
              <a:spcBef>
                <a:spcPts val="0"/>
              </a:spcBef>
              <a:spcAft>
                <a:spcPts val="0"/>
              </a:spcAft>
              <a:buClr>
                <a:srgbClr val="292929"/>
              </a:buClr>
              <a:buSzPts val="1600"/>
              <a:buFont typeface="Times New Roman"/>
              <a:buAutoNum type="arabicPeriod"/>
            </a:pPr>
            <a:r>
              <a:rPr lang="en" sz="1600">
                <a:solidFill>
                  <a:srgbClr val="444444"/>
                </a:solidFill>
                <a:highlight>
                  <a:srgbClr val="FFFFFF"/>
                </a:highlight>
                <a:latin typeface="Times New Roman"/>
                <a:ea typeface="Times New Roman"/>
                <a:cs typeface="Times New Roman"/>
                <a:sym typeface="Times New Roman"/>
              </a:rPr>
              <a:t>Stem tokens: </a:t>
            </a:r>
            <a:endParaRPr sz="1600">
              <a:solidFill>
                <a:srgbClr val="444444"/>
              </a:solidFill>
              <a:highlight>
                <a:srgbClr val="FFFFFF"/>
              </a:highlight>
              <a:latin typeface="Times New Roman"/>
              <a:ea typeface="Times New Roman"/>
              <a:cs typeface="Times New Roman"/>
              <a:sym typeface="Times New Roman"/>
            </a:endParaRPr>
          </a:p>
          <a:p>
            <a:pPr indent="-330200" lvl="1" marL="914400" marR="457200" rtl="0" algn="l">
              <a:lnSpc>
                <a:spcPct val="115000"/>
              </a:lnSpc>
              <a:spcBef>
                <a:spcPts val="0"/>
              </a:spcBef>
              <a:spcAft>
                <a:spcPts val="0"/>
              </a:spcAft>
              <a:buClr>
                <a:srgbClr val="292929"/>
              </a:buClr>
              <a:buSzPts val="1600"/>
              <a:buFont typeface="Times New Roman"/>
              <a:buAutoNum type="alphaLcPeriod"/>
            </a:pPr>
            <a:r>
              <a:rPr lang="en" sz="1600">
                <a:solidFill>
                  <a:srgbClr val="444444"/>
                </a:solidFill>
                <a:highlight>
                  <a:srgbClr val="FFFFFF"/>
                </a:highlight>
                <a:latin typeface="Times New Roman"/>
                <a:ea typeface="Times New Roman"/>
                <a:cs typeface="Times New Roman"/>
                <a:sym typeface="Times New Roman"/>
              </a:rPr>
              <a:t>cut off the end or the beginning of the word by taking into account a list of common prefixes and suffixes that can be found in an inflected word</a:t>
            </a:r>
            <a:endParaRPr sz="1600">
              <a:solidFill>
                <a:srgbClr val="444444"/>
              </a:solidFill>
              <a:highlight>
                <a:srgbClr val="FFFFFF"/>
              </a:highlight>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LIWC</a:t>
            </a:r>
            <a:endParaRPr/>
          </a:p>
        </p:txBody>
      </p:sp>
      <p:sp>
        <p:nvSpPr>
          <p:cNvPr id="109" name="Google Shape;109;p20"/>
          <p:cNvSpPr txBox="1"/>
          <p:nvPr/>
        </p:nvSpPr>
        <p:spPr>
          <a:xfrm>
            <a:off x="423700" y="1507575"/>
            <a:ext cx="8533200" cy="3458700"/>
          </a:xfrm>
          <a:prstGeom prst="rect">
            <a:avLst/>
          </a:prstGeom>
          <a:noFill/>
          <a:ln>
            <a:noFill/>
          </a:ln>
        </p:spPr>
        <p:txBody>
          <a:bodyPr anchorCtr="0" anchor="t" bIns="91425" lIns="91425" spcFirstLastPara="1" rIns="91425" wrap="square" tIns="91425">
            <a:noAutofit/>
          </a:bodyPr>
          <a:lstStyle/>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LIWC,  we implemented an NLP package named spaCy. </a:t>
            </a:r>
            <a:endParaRPr sz="1200">
              <a:latin typeface="Times New Roman"/>
              <a:ea typeface="Times New Roman"/>
              <a:cs typeface="Times New Roman"/>
              <a:sym typeface="Times New Roman"/>
            </a:endParaRPr>
          </a:p>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each observation, the number of adverbs, nouns, adjectives, and proper nouns out of the total word count were calculated. </a:t>
            </a:r>
            <a:endParaRPr sz="1200">
              <a:latin typeface="Times New Roman"/>
              <a:ea typeface="Times New Roman"/>
              <a:cs typeface="Times New Roman"/>
              <a:sym typeface="Times New Roman"/>
            </a:endParaRPr>
          </a:p>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Below</a:t>
            </a:r>
            <a:r>
              <a:rPr lang="en" sz="1200">
                <a:latin typeface="Times New Roman"/>
                <a:ea typeface="Times New Roman"/>
                <a:cs typeface="Times New Roman"/>
                <a:sym typeface="Times New Roman"/>
              </a:rPr>
              <a:t> is an example of how spaCy processes language. </a:t>
            </a:r>
            <a:endParaRPr sz="12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832300" y="2467950"/>
            <a:ext cx="5365525" cy="233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r>
              <a:rPr lang="en"/>
              <a:t>Vader Sentiment Analysis</a:t>
            </a:r>
            <a:endParaRPr/>
          </a:p>
        </p:txBody>
      </p:sp>
      <p:sp>
        <p:nvSpPr>
          <p:cNvPr id="116" name="Google Shape;116;p21"/>
          <p:cNvSpPr txBox="1"/>
          <p:nvPr/>
        </p:nvSpPr>
        <p:spPr>
          <a:xfrm>
            <a:off x="423700" y="1507575"/>
            <a:ext cx="8533200" cy="3458700"/>
          </a:xfrm>
          <a:prstGeom prst="rect">
            <a:avLst/>
          </a:prstGeom>
          <a:noFill/>
          <a:ln>
            <a:noFill/>
          </a:ln>
        </p:spPr>
        <p:txBody>
          <a:bodyPr anchorCtr="0" anchor="t" bIns="91425" lIns="91425" spcFirstLastPara="1" rIns="91425" wrap="square" tIns="91425">
            <a:noAutofit/>
          </a:bodyPr>
          <a:lstStyle/>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Vader Sentiment Analysis was implemented t</a:t>
            </a:r>
            <a:r>
              <a:rPr lang="en" sz="1200">
                <a:latin typeface="Times New Roman"/>
                <a:ea typeface="Times New Roman"/>
                <a:cs typeface="Times New Roman"/>
                <a:sym typeface="Times New Roman"/>
              </a:rPr>
              <a:t>o capture the sentiment of a text article.</a:t>
            </a:r>
            <a:endParaRPr sz="1200">
              <a:latin typeface="Times New Roman"/>
              <a:ea typeface="Times New Roman"/>
              <a:cs typeface="Times New Roman"/>
              <a:sym typeface="Times New Roman"/>
            </a:endParaRPr>
          </a:p>
          <a:p>
            <a:pPr indent="-304800" lvl="0" marL="457200" marR="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process relies on a dictionary that maps lexical features to emotion intensities.</a:t>
            </a:r>
            <a:endParaRPr sz="1200">
              <a:latin typeface="Times New Roman"/>
              <a:ea typeface="Times New Roman"/>
              <a:cs typeface="Times New Roman"/>
              <a:sym typeface="Times New Roman"/>
            </a:endParaRPr>
          </a:p>
          <a:p>
            <a:pPr indent="0" lvl="0" marL="0" marR="457200" rtl="0" algn="l">
              <a:lnSpc>
                <a:spcPct val="115000"/>
              </a:lnSpc>
              <a:spcBef>
                <a:spcPts val="0"/>
              </a:spcBef>
              <a:spcAft>
                <a:spcPts val="0"/>
              </a:spcAft>
              <a:buNone/>
            </a:pPr>
            <a:r>
              <a:t/>
            </a:r>
            <a:endParaRPr sz="1100">
              <a:latin typeface="Times New Roman"/>
              <a:ea typeface="Times New Roman"/>
              <a:cs typeface="Times New Roman"/>
              <a:sym typeface="Times New Roman"/>
            </a:endParaRPr>
          </a:p>
        </p:txBody>
      </p:sp>
      <p:pic>
        <p:nvPicPr>
          <p:cNvPr id="117" name="Google Shape;117;p21"/>
          <p:cNvPicPr preferRelativeResize="0"/>
          <p:nvPr/>
        </p:nvPicPr>
        <p:blipFill>
          <a:blip r:embed="rId3">
            <a:alphaModFix/>
          </a:blip>
          <a:stretch>
            <a:fillRect/>
          </a:stretch>
        </p:blipFill>
        <p:spPr>
          <a:xfrm>
            <a:off x="973850" y="2118500"/>
            <a:ext cx="3316675" cy="284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