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85" r:id="rId4"/>
    <p:sldId id="274" r:id="rId5"/>
    <p:sldId id="258" r:id="rId6"/>
    <p:sldId id="260" r:id="rId7"/>
    <p:sldId id="263" r:id="rId8"/>
    <p:sldId id="261" r:id="rId9"/>
    <p:sldId id="262" r:id="rId10"/>
    <p:sldId id="272" r:id="rId11"/>
    <p:sldId id="287" r:id="rId12"/>
    <p:sldId id="281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D73B86-907D-4865-BF23-3EF984F0B2BE}" v="212" dt="2023-11-15T03:34:16.131"/>
    <p1510:client id="{9C866860-DD17-4E57-87C3-8A0F979578CA}" v="1763" dt="2023-11-15T03:11:37.9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16EE1-97D5-48D2-270B-8DC10EDFE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BAB4AD-A6CC-AA9D-7633-19E5E354C8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36E7E-5B48-1887-8241-F009F5ACA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3684-9A6B-4179-B913-9CECF28334CC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DD595-DF5F-A82F-432F-A9610339D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EADAD-4AF8-143E-3EAE-3C86A27D8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7436-BB09-4A55-A78D-1DEB57EFC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48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45413-B2AF-202D-F2FB-86FD13C3F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68396-A0B1-E2EF-6DCB-907EDEC5F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D6CC0-FB4B-0774-2BB8-88A893D72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3684-9A6B-4179-B913-9CECF28334CC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1AE40-1F1A-85D5-AFA2-A88EA1471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77C8D-75C9-BBC3-40C5-FE5F27ECA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7436-BB09-4A55-A78D-1DEB57EFC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99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1CB18A-C248-5E26-B18A-60F252A437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49C825-D9B1-DAA9-9031-D3FD19BE2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C99AA-632C-F302-3E65-CD497E29D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3684-9A6B-4179-B913-9CECF28334CC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1BBD4-AE6D-82A5-33E5-105DCE050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715AE-9A84-B06B-EF7B-3C7E0C5DE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7436-BB09-4A55-A78D-1DEB57EFC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76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BCEBB-73F6-AF97-4D40-74E68A067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05D05-AFA8-7F3D-CF7B-683AA7AEB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09FAE-D26B-8437-F366-46072B1CF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3684-9A6B-4179-B913-9CECF28334CC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E2021-994D-3BC0-C0C1-54FE50046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7678E-C2BF-F8F4-DFAE-699D089E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7436-BB09-4A55-A78D-1DEB57EFC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926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6D1D1-A46A-BB29-9D87-F7B7358BA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94F4E-015E-9528-CA05-C3FF4983C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0C02F-554D-FCED-0CBF-4F4778E3F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3684-9A6B-4179-B913-9CECF28334CC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AEB55-076E-3BCF-A8FA-22A7590DA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E4EA2-B360-1BF0-E354-0A8064D7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7436-BB09-4A55-A78D-1DEB57EFC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91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0F46F-35FB-9242-2476-16F9FC010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93B07-430F-91F1-CFA9-29EDA20A8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2094F-91D8-CE80-1CF1-33A00BBCB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F9A757-E8C3-C044-C8EE-B6660EE24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3684-9A6B-4179-B913-9CECF28334CC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7A611-4E26-E492-8EFF-3B296301B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480C7B-EBC8-9BFE-8CB8-3329B1B56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7436-BB09-4A55-A78D-1DEB57EFC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096A8-F9EA-0B1B-07B7-A2A52AF5B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2892C-FC48-5FBE-9D29-B827D5DE7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C8D00-A16C-62B4-078C-281DCDFCC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DBD871-DD13-D488-7AB6-DD4088B8CF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BF463D-C282-F9F7-8300-E56DA08CE4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826D6C-8E50-D5CD-24F6-198604B63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3684-9A6B-4179-B913-9CECF28334CC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12CD8E-DEC6-5254-0ED9-933A721AF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E62D66-F16C-C531-5167-FBB65DEF2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7436-BB09-4A55-A78D-1DEB57EFC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401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9E9B5-4B6F-3DD8-8416-2570FA7EF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203450-C77D-2780-6701-42D9B41A6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3684-9A6B-4179-B913-9CECF28334CC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E0AB97-D7C2-4AC7-8F88-97D3CBBE7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59C0D0-D597-F866-00E6-8874D13E7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7436-BB09-4A55-A78D-1DEB57EFC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76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68EB03-A9AD-A3E0-219D-DC91782EC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3684-9A6B-4179-B913-9CECF28334CC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9931C2-FD2D-A30A-0BF5-E88587E99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5D80D6-8A1C-AFE8-75AA-66C40AB48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7436-BB09-4A55-A78D-1DEB57EFC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73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A7CD6-C4B7-E139-16F9-7022A996C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23A5B-A8AD-F380-CCFA-782066D58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89BDA-4FF8-14FB-76A1-19C6AAA09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929A4-3649-AD96-7249-2F163BA8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3684-9A6B-4179-B913-9CECF28334CC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97590-70DB-0757-ABC6-812C18BA1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FAC11-8350-3301-E9AF-35C28D1BD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7436-BB09-4A55-A78D-1DEB57EFC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07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FDBF8-857D-B467-D153-0A143BD55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C9ADFA-E81E-1788-178C-D00F6D2920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9EE1BE-B66D-04A3-355F-61229C00B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9F8662-19AF-4A9F-DF9C-64FF0D2BD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3684-9A6B-4179-B913-9CECF28334CC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B670F2-DDD8-EDA8-D753-12FD5BF16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C9A41-6643-4C99-ED71-E30129CD2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7436-BB09-4A55-A78D-1DEB57EFC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57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8B3070-6014-2127-3EFC-496FE141F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28BA4-7411-4E90-32FE-88C708672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E0CB4-E8A4-ECB9-8AB3-539141A76A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B3684-9A6B-4179-B913-9CECF28334CC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E20D7-17B7-AAA3-7AF3-A1112E7A1B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D2AE8-97CB-2854-67AF-6883737501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D7436-BB09-4A55-A78D-1DEB57EFC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59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iqueideas.site/10-spectacular-are-home-equity-loans-a-good-idea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wfunding.com/home-loan-programs-explained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wfunding.com/home-loan-programs-explained/" TargetMode="External"/><Relationship Id="rId7" Type="http://schemas.openxmlformats.org/officeDocument/2006/relationships/image" Target="../media/image15.tm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tmp"/><Relationship Id="rId5" Type="http://schemas.openxmlformats.org/officeDocument/2006/relationships/image" Target="../media/image13.tmp"/><Relationship Id="rId4" Type="http://schemas.openxmlformats.org/officeDocument/2006/relationships/image" Target="../media/image12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wfunding.com/home-loan-programs-explained/" TargetMode="External"/><Relationship Id="rId7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wfunding.com/home-loan-programs-explained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iqueideas.site/10-spectacular-are-home-equity-loans-a-good-idea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wfunding.com/home-loan-programs-explained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wfunding.com/home-loan-programs-explained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wfunding.com/home-loan-programs-explained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wfunding.com/home-loan-programs-explained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wfunding.com/home-loan-programs-explained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wfunding.com/home-loan-programs-explained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wfunding.com/home-loan-programs-explained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 descr="A calculator and model houses on money">
            <a:extLst>
              <a:ext uri="{FF2B5EF4-FFF2-40B4-BE49-F238E27FC236}">
                <a16:creationId xmlns:a16="http://schemas.microsoft.com/office/drawing/2014/main" id="{F26DBCA9-E213-7804-8191-C0608F85146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2109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11BAA369-4EDF-1019-084D-7E4AE9D61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24226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Housing Loan Approval Predication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313637CA-6257-6AF4-60E5-1EC87D47B6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Qonesha</a:t>
            </a:r>
            <a:r>
              <a:rPr lang="en-US" dirty="0">
                <a:solidFill>
                  <a:srgbClr val="FFFFFF"/>
                </a:solidFill>
              </a:rPr>
              <a:t> Hunter, Hayden Jackson, Iman </a:t>
            </a:r>
            <a:r>
              <a:rPr lang="en-US" dirty="0" err="1">
                <a:solidFill>
                  <a:srgbClr val="FFFFFF"/>
                </a:solidFill>
              </a:rPr>
              <a:t>Malih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A'Nayah</a:t>
            </a:r>
            <a:r>
              <a:rPr lang="en-US" dirty="0">
                <a:solidFill>
                  <a:srgbClr val="FFFFFF"/>
                </a:solidFill>
              </a:rPr>
              <a:t> McCollough,  John Olton, Ryan </a:t>
            </a:r>
            <a:r>
              <a:rPr lang="en-US" dirty="0" err="1">
                <a:solidFill>
                  <a:srgbClr val="FFFFFF"/>
                </a:solidFill>
              </a:rPr>
              <a:t>Woyce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9066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uple of people sitting at a table">
            <a:extLst>
              <a:ext uri="{FF2B5EF4-FFF2-40B4-BE49-F238E27FC236}">
                <a16:creationId xmlns:a16="http://schemas.microsoft.com/office/drawing/2014/main" id="{2CFB154D-45BE-FB91-151B-F282806E2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A502C9AB-C1AF-B3E9-96F9-F43D73C55D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837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uple of people sitting at a table">
            <a:extLst>
              <a:ext uri="{FF2B5EF4-FFF2-40B4-BE49-F238E27FC236}">
                <a16:creationId xmlns:a16="http://schemas.microsoft.com/office/drawing/2014/main" id="{2CFB154D-45BE-FB91-151B-F282806E2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71AE0BC-5125-8FE0-174D-B5FC0C49D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8919" y="-1"/>
            <a:ext cx="3995470" cy="1267904"/>
          </a:xfrm>
          <a:noFill/>
        </p:spPr>
        <p:txBody>
          <a:bodyPr>
            <a:normAutofit fontScale="90000"/>
          </a:bodyPr>
          <a:lstStyle/>
          <a:p>
            <a:r>
              <a:rPr lang="en-US" dirty="0"/>
              <a:t>     Model Building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4D862F-FA8C-98F8-B6D8-EDFC7B562197}"/>
              </a:ext>
            </a:extLst>
          </p:cNvPr>
          <p:cNvSpPr txBox="1"/>
          <p:nvPr/>
        </p:nvSpPr>
        <p:spPr>
          <a:xfrm>
            <a:off x="1291737" y="1102062"/>
            <a:ext cx="2118731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Logistic Regression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BEE753-590D-DA32-6E9D-3DBFE6081D30}"/>
              </a:ext>
            </a:extLst>
          </p:cNvPr>
          <p:cNvSpPr txBox="1"/>
          <p:nvPr/>
        </p:nvSpPr>
        <p:spPr>
          <a:xfrm>
            <a:off x="6780741" y="4264777"/>
            <a:ext cx="2118731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K-Nearest Neighbors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3E732C-C202-9D18-8884-D35CA7EEA177}"/>
              </a:ext>
            </a:extLst>
          </p:cNvPr>
          <p:cNvSpPr txBox="1"/>
          <p:nvPr/>
        </p:nvSpPr>
        <p:spPr>
          <a:xfrm>
            <a:off x="6882722" y="1030864"/>
            <a:ext cx="1914772" cy="64633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Support Vector Machine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125104-B25B-3F5B-B68B-9A059FBCCCB5}"/>
              </a:ext>
            </a:extLst>
          </p:cNvPr>
          <p:cNvSpPr txBox="1"/>
          <p:nvPr/>
        </p:nvSpPr>
        <p:spPr>
          <a:xfrm>
            <a:off x="901036" y="4305091"/>
            <a:ext cx="211873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Decision Tree</a:t>
            </a:r>
          </a:p>
        </p:txBody>
      </p:sp>
      <p:pic>
        <p:nvPicPr>
          <p:cNvPr id="18" name="Picture 1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6513216-1B15-53EF-92D9-262ED7C7DB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78" y="2267930"/>
            <a:ext cx="3731607" cy="1800476"/>
          </a:xfrm>
          <a:prstGeom prst="rect">
            <a:avLst/>
          </a:prstGeom>
        </p:spPr>
      </p:pic>
      <p:pic>
        <p:nvPicPr>
          <p:cNvPr id="22" name="Picture 21" descr="A screenshot of a graph&#10;&#10;Description automatically generated">
            <a:extLst>
              <a:ext uri="{FF2B5EF4-FFF2-40B4-BE49-F238E27FC236}">
                <a16:creationId xmlns:a16="http://schemas.microsoft.com/office/drawing/2014/main" id="{B879920E-DDC2-B038-BAD2-55CCFDCEFF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126" y="2129883"/>
            <a:ext cx="3731607" cy="1979241"/>
          </a:xfrm>
          <a:prstGeom prst="rect">
            <a:avLst/>
          </a:prstGeom>
        </p:spPr>
      </p:pic>
      <p:pic>
        <p:nvPicPr>
          <p:cNvPr id="26" name="Picture 25" descr="A screenshot of a graph&#10;&#10;Description automatically generated">
            <a:extLst>
              <a:ext uri="{FF2B5EF4-FFF2-40B4-BE49-F238E27FC236}">
                <a16:creationId xmlns:a16="http://schemas.microsoft.com/office/drawing/2014/main" id="{523B5896-1778-6214-58D0-B76503633D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42" y="4911108"/>
            <a:ext cx="3405174" cy="1800474"/>
          </a:xfrm>
          <a:prstGeom prst="rect">
            <a:avLst/>
          </a:prstGeom>
        </p:spPr>
      </p:pic>
      <p:pic>
        <p:nvPicPr>
          <p:cNvPr id="28" name="Picture 2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138652B-1489-3266-73E2-A6CC659561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126" y="5092106"/>
            <a:ext cx="4207264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477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uple of people sitting at a table">
            <a:extLst>
              <a:ext uri="{FF2B5EF4-FFF2-40B4-BE49-F238E27FC236}">
                <a16:creationId xmlns:a16="http://schemas.microsoft.com/office/drawing/2014/main" id="{2CFB154D-45BE-FB91-151B-F282806E2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9346" y="-1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71AE0BC-5125-8FE0-174D-B5FC0C49D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8919" y="-1"/>
            <a:ext cx="4441764" cy="1267904"/>
          </a:xfrm>
          <a:noFill/>
        </p:spPr>
        <p:txBody>
          <a:bodyPr>
            <a:normAutofit fontScale="90000"/>
          </a:bodyPr>
          <a:lstStyle/>
          <a:p>
            <a:r>
              <a:rPr lang="en-US" dirty="0"/>
              <a:t>Model Building cont.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8CF271-CA17-EF46-4616-E94BF36F5EE9}"/>
              </a:ext>
            </a:extLst>
          </p:cNvPr>
          <p:cNvSpPr txBox="1"/>
          <p:nvPr/>
        </p:nvSpPr>
        <p:spPr>
          <a:xfrm>
            <a:off x="4088919" y="2668437"/>
            <a:ext cx="4014162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                   Model	                      Accuracy</a:t>
            </a:r>
          </a:p>
          <a:p>
            <a:r>
              <a:rPr lang="en-US" dirty="0"/>
              <a:t>0	Logistic Regression	80.434783</a:t>
            </a:r>
          </a:p>
          <a:p>
            <a:r>
              <a:rPr lang="en-US" dirty="0"/>
              <a:t>1	SVM	                   79.347826</a:t>
            </a:r>
          </a:p>
          <a:p>
            <a:r>
              <a:rPr lang="en-US" dirty="0"/>
              <a:t>3	KNN	                   74.456522</a:t>
            </a:r>
          </a:p>
          <a:p>
            <a:r>
              <a:rPr lang="en-US" dirty="0"/>
              <a:t>2	Decision Tree	68.478261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004FA9-0848-A404-3C83-37A01B07A3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346" y="0"/>
            <a:ext cx="3496192" cy="32993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BAF8A58-8028-D6AB-C3E0-9762798843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5154" y="21212"/>
            <a:ext cx="3496193" cy="32993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74222D2-19AE-1150-C556-E1B178DE1D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5154" y="3558622"/>
            <a:ext cx="3477500" cy="329938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A0515BB-1B4B-2A1F-9374-52850748EF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3352" y="3558620"/>
            <a:ext cx="3500200" cy="329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21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ouple of people sitting at a table">
            <a:extLst>
              <a:ext uri="{FF2B5EF4-FFF2-40B4-BE49-F238E27FC236}">
                <a16:creationId xmlns:a16="http://schemas.microsoft.com/office/drawing/2014/main" id="{2CFB154D-45BE-FB91-151B-F282806E25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169" r="11607" b="-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71AE0BC-5125-8FE0-174D-B5FC0C49D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922526A7-79D7-9461-7967-A39989971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As for the machine learning algorithm, we tested a few models such as Logistic Regression, Support Vector Machine, Decision Tree, and K-Nearest Neighbors and it suggests that the Logistic Regression algorithm gives us the maximum accuracy of 79%. Compared to the other 3 Machine Learning Classification Algorithms, the logistic regression model fits best overall. </a:t>
            </a:r>
          </a:p>
        </p:txBody>
      </p:sp>
    </p:spTree>
    <p:extLst>
      <p:ext uri="{BB962C8B-B14F-4D97-AF65-F5344CB8AC3E}">
        <p14:creationId xmlns:p14="http://schemas.microsoft.com/office/powerpoint/2010/main" val="3593170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 descr="A calculator and model houses on money">
            <a:extLst>
              <a:ext uri="{FF2B5EF4-FFF2-40B4-BE49-F238E27FC236}">
                <a16:creationId xmlns:a16="http://schemas.microsoft.com/office/drawing/2014/main" id="{F26DBCA9-E213-7804-8191-C0608F85146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2109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11BAA369-4EDF-1019-084D-7E4AE9D61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6754484" cy="1508104"/>
          </a:xfrm>
        </p:spPr>
        <p:txBody>
          <a:bodyPr>
            <a:normAutofit/>
          </a:bodyPr>
          <a:lstStyle/>
          <a:p>
            <a:r>
              <a:rPr lang="en-US" sz="4600" dirty="0">
                <a:solidFill>
                  <a:srgbClr val="FFFFFF"/>
                </a:solidFill>
              </a:rPr>
              <a:t>Home Loan Approval Independent Variables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313637CA-6257-6AF4-60E5-1EC87D47B6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508105"/>
            <a:ext cx="6754484" cy="534988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Gender,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 Marriage,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 Dependents,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 Education,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 Self-Employment,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 Applicant Income,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 Co-Applicant Income,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 Loan Amount,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 The Loan Term,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 Credit History,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 And Property Area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01DF5D-EF64-A49C-41F2-497E51DFD8F7}"/>
              </a:ext>
            </a:extLst>
          </p:cNvPr>
          <p:cNvSpPr txBox="1"/>
          <p:nvPr/>
        </p:nvSpPr>
        <p:spPr>
          <a:xfrm>
            <a:off x="6754484" y="0"/>
            <a:ext cx="524485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Home Loan Approval Dependent Variable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6F45D9-53FC-A835-0C80-CE21E0306F0D}"/>
              </a:ext>
            </a:extLst>
          </p:cNvPr>
          <p:cNvSpPr txBox="1"/>
          <p:nvPr/>
        </p:nvSpPr>
        <p:spPr>
          <a:xfrm>
            <a:off x="7599872" y="2087592"/>
            <a:ext cx="408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Loan Status</a:t>
            </a:r>
          </a:p>
        </p:txBody>
      </p:sp>
    </p:spTree>
    <p:extLst>
      <p:ext uri="{BB962C8B-B14F-4D97-AF65-F5344CB8AC3E}">
        <p14:creationId xmlns:p14="http://schemas.microsoft.com/office/powerpoint/2010/main" val="7933708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uiExpand="1" build="p"/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uple of people sitting at a table">
            <a:extLst>
              <a:ext uri="{FF2B5EF4-FFF2-40B4-BE49-F238E27FC236}">
                <a16:creationId xmlns:a16="http://schemas.microsoft.com/office/drawing/2014/main" id="{2CFB154D-45BE-FB91-151B-F282806E2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40904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71AE0BC-5125-8FE0-174D-B5FC0C49D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Understanding the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008CE9-7401-14A1-DFF9-75B4A262B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3151" y="1650740"/>
            <a:ext cx="5181600" cy="4376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Reading in the csv </a:t>
            </a:r>
          </a:p>
          <a:p>
            <a:r>
              <a:rPr lang="en-US" dirty="0">
                <a:cs typeface="Calibri"/>
              </a:rPr>
              <a:t>Getting the data information</a:t>
            </a:r>
          </a:p>
          <a:p>
            <a:r>
              <a:rPr lang="en-US" dirty="0">
                <a:cs typeface="Calibri"/>
              </a:rPr>
              <a:t>Checking the statistical importance of each numerical column </a:t>
            </a:r>
          </a:p>
          <a:p>
            <a:r>
              <a:rPr lang="en-US" dirty="0">
                <a:cs typeface="Calibri"/>
              </a:rPr>
              <a:t>Checking for null values then applying  the measures of central tendency to fill in the missing data.</a:t>
            </a:r>
          </a:p>
        </p:txBody>
      </p:sp>
      <p:pic>
        <p:nvPicPr>
          <p:cNvPr id="8" name="Picture 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1A2DD76-982B-0EC2-1CE1-B1962A509B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163" y="2095314"/>
            <a:ext cx="1991003" cy="2667372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3EDE3154-B777-D76D-ADE7-6AD9CE8B20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578" y="3835029"/>
            <a:ext cx="3029373" cy="26578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34FE276-3E6F-9C73-F7D1-4D1CE4A92D65}"/>
              </a:ext>
            </a:extLst>
          </p:cNvPr>
          <p:cNvSpPr txBox="1"/>
          <p:nvPr/>
        </p:nvSpPr>
        <p:spPr>
          <a:xfrm>
            <a:off x="6624325" y="1662251"/>
            <a:ext cx="1604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9AA7D3-BDAF-51EE-2AB9-515BB68A9DD0}"/>
              </a:ext>
            </a:extLst>
          </p:cNvPr>
          <p:cNvSpPr txBox="1"/>
          <p:nvPr/>
        </p:nvSpPr>
        <p:spPr>
          <a:xfrm>
            <a:off x="9664688" y="3285238"/>
            <a:ext cx="1284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After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30DBE53-9743-03A0-7E2D-E307D96614D8}"/>
              </a:ext>
            </a:extLst>
          </p:cNvPr>
          <p:cNvCxnSpPr>
            <a:cxnSpLocks/>
          </p:cNvCxnSpPr>
          <p:nvPr/>
        </p:nvCxnSpPr>
        <p:spPr>
          <a:xfrm>
            <a:off x="5483292" y="5263161"/>
            <a:ext cx="257904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509748-CD51-8C02-F63E-3EE300A6C683}"/>
              </a:ext>
            </a:extLst>
          </p:cNvPr>
          <p:cNvCxnSpPr>
            <a:cxnSpLocks/>
          </p:cNvCxnSpPr>
          <p:nvPr/>
        </p:nvCxnSpPr>
        <p:spPr>
          <a:xfrm flipV="1">
            <a:off x="5483292" y="4628207"/>
            <a:ext cx="889515" cy="6247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392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uple of people sitting at a table">
            <a:extLst>
              <a:ext uri="{FF2B5EF4-FFF2-40B4-BE49-F238E27FC236}">
                <a16:creationId xmlns:a16="http://schemas.microsoft.com/office/drawing/2014/main" id="{2CFB154D-45BE-FB91-151B-F282806E2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71AE0BC-5125-8FE0-174D-B5FC0C49D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Percentage Rates of Applicants Who are Approved vs Those Who are Not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D5948F15-2D25-B572-388E-630E9C05AD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815137" y="2053431"/>
            <a:ext cx="3895725" cy="38957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F2007B-B078-852B-8271-B7C3B38CA4BD}"/>
              </a:ext>
            </a:extLst>
          </p:cNvPr>
          <p:cNvSpPr txBox="1"/>
          <p:nvPr/>
        </p:nvSpPr>
        <p:spPr>
          <a:xfrm>
            <a:off x="1130060" y="2139351"/>
            <a:ext cx="52448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approval of a home loan is approximately 69%.</a:t>
            </a:r>
          </a:p>
        </p:txBody>
      </p:sp>
    </p:spTree>
    <p:extLst>
      <p:ext uri="{BB962C8B-B14F-4D97-AF65-F5344CB8AC3E}">
        <p14:creationId xmlns:p14="http://schemas.microsoft.com/office/powerpoint/2010/main" val="2297612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uple of people sitting at a table">
            <a:extLst>
              <a:ext uri="{FF2B5EF4-FFF2-40B4-BE49-F238E27FC236}">
                <a16:creationId xmlns:a16="http://schemas.microsoft.com/office/drawing/2014/main" id="{2CFB154D-45BE-FB91-151B-F282806E2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71AE0BC-5125-8FE0-174D-B5FC0C49D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Between Genders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6DC0F95-F08A-3F21-E8D6-CE06B15BAA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172200" y="2007209"/>
            <a:ext cx="5181600" cy="398817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E24839D-B9D3-B557-D3E6-614FD41A1B70}"/>
              </a:ext>
            </a:extLst>
          </p:cNvPr>
          <p:cNvSpPr txBox="1"/>
          <p:nvPr/>
        </p:nvSpPr>
        <p:spPr>
          <a:xfrm>
            <a:off x="933090" y="2007209"/>
            <a:ext cx="48034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Males are more likely to be approved for a home loan then a female.</a:t>
            </a:r>
          </a:p>
        </p:txBody>
      </p:sp>
    </p:spTree>
    <p:extLst>
      <p:ext uri="{BB962C8B-B14F-4D97-AF65-F5344CB8AC3E}">
        <p14:creationId xmlns:p14="http://schemas.microsoft.com/office/powerpoint/2010/main" val="19978093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uple of people sitting at a table">
            <a:extLst>
              <a:ext uri="{FF2B5EF4-FFF2-40B4-BE49-F238E27FC236}">
                <a16:creationId xmlns:a16="http://schemas.microsoft.com/office/drawing/2014/main" id="{2CFB154D-45BE-FB91-151B-F282806E2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71AE0BC-5125-8FE0-174D-B5FC0C49D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Between Married Status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ECB23A-90E3-3630-5935-5AC29A9FD4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49454"/>
            <a:ext cx="5181600" cy="4351338"/>
          </a:xfrm>
        </p:spPr>
        <p:txBody>
          <a:bodyPr/>
          <a:lstStyle/>
          <a:p>
            <a:r>
              <a:rPr lang="en-US" dirty="0"/>
              <a:t>From the studies you can see that being married has a major impact rather than being single to try and get a home loan.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A68F969-D624-283F-0ACF-F9954A3793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172200" y="1834814"/>
            <a:ext cx="5181600" cy="433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73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uple of people sitting at a table">
            <a:extLst>
              <a:ext uri="{FF2B5EF4-FFF2-40B4-BE49-F238E27FC236}">
                <a16:creationId xmlns:a16="http://schemas.microsoft.com/office/drawing/2014/main" id="{2CFB154D-45BE-FB91-151B-F282806E2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71AE0BC-5125-8FE0-174D-B5FC0C49D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Between Education Status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ECB23A-90E3-3630-5935-5AC29A9FD4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From the studies you can see that being a graduate has a major impact rather than being non-grad to try and get a home loan.</a:t>
            </a:r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400496B-0C63-C067-CDC1-B6C864C21A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172200" y="1945292"/>
            <a:ext cx="5181600" cy="411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3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uple of people sitting at a table">
            <a:extLst>
              <a:ext uri="{FF2B5EF4-FFF2-40B4-BE49-F238E27FC236}">
                <a16:creationId xmlns:a16="http://schemas.microsoft.com/office/drawing/2014/main" id="{2CFB154D-45BE-FB91-151B-F282806E2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71AE0BC-5125-8FE0-174D-B5FC0C49D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Between Self-Employed or Not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ECB23A-90E3-3630-5935-5AC29A9FD4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From the studies you can see that a person that isn’t self-employed has a major impact rather than </a:t>
            </a:r>
            <a:r>
              <a:rPr lang="en-US"/>
              <a:t>being self-employed </a:t>
            </a:r>
            <a:r>
              <a:rPr lang="en-US" dirty="0"/>
              <a:t>to try and get a home loan.</a:t>
            </a:r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4DC2362-4E2E-3E6F-A04B-0C8EA354E6A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189288" y="1825625"/>
            <a:ext cx="514742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013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uple of people sitting at a table">
            <a:extLst>
              <a:ext uri="{FF2B5EF4-FFF2-40B4-BE49-F238E27FC236}">
                <a16:creationId xmlns:a16="http://schemas.microsoft.com/office/drawing/2014/main" id="{2CFB154D-45BE-FB91-151B-F282806E2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71AE0BC-5125-8FE0-174D-B5FC0C49D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Between Property Area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ECB23A-90E3-3630-5935-5AC29A9FD4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Semiurban has best and worst chance of approval and denial.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B4013D9-4C0A-C2CB-DC31-7026E52019A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172200" y="2041179"/>
            <a:ext cx="5181600" cy="392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56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366</Words>
  <Application>Microsoft Office PowerPoint</Application>
  <PresentationFormat>Widescreen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Housing Loan Approval Predication</vt:lpstr>
      <vt:lpstr>Home Loan Approval Independent Variables</vt:lpstr>
      <vt:lpstr>Understanding the Data</vt:lpstr>
      <vt:lpstr>The Percentage Rates of Applicants Who are Approved vs Those Who are Not</vt:lpstr>
      <vt:lpstr>Comparison Between Genders</vt:lpstr>
      <vt:lpstr>Comparison Between Married Status</vt:lpstr>
      <vt:lpstr>Comparison Between Education Status</vt:lpstr>
      <vt:lpstr>Comparison Between Self-Employed or Not</vt:lpstr>
      <vt:lpstr>Comparison Between Property Area</vt:lpstr>
      <vt:lpstr>PowerPoint Presentation</vt:lpstr>
      <vt:lpstr>     Model Building </vt:lpstr>
      <vt:lpstr>Model Building cont.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Olton</dc:creator>
  <cp:lastModifiedBy>A M</cp:lastModifiedBy>
  <cp:revision>162</cp:revision>
  <dcterms:created xsi:type="dcterms:W3CDTF">2023-11-10T00:43:05Z</dcterms:created>
  <dcterms:modified xsi:type="dcterms:W3CDTF">2023-11-16T23:54:26Z</dcterms:modified>
</cp:coreProperties>
</file>