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6" r:id="rId9"/>
    <p:sldId id="263" r:id="rId10"/>
    <p:sldId id="277" r:id="rId11"/>
    <p:sldId id="264" r:id="rId12"/>
    <p:sldId id="265" r:id="rId13"/>
    <p:sldId id="266" r:id="rId14"/>
    <p:sldId id="267" r:id="rId15"/>
    <p:sldId id="268" r:id="rId16"/>
    <p:sldId id="283" r:id="rId17"/>
    <p:sldId id="279" r:id="rId18"/>
    <p:sldId id="281" r:id="rId19"/>
    <p:sldId id="282" r:id="rId20"/>
    <p:sldId id="278" r:id="rId21"/>
    <p:sldId id="275" r:id="rId22"/>
    <p:sldId id="284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F0439-A098-487C-A8A0-A177A23BE2E9}" type="datetimeFigureOut">
              <a:rPr lang="el-GR" smtClean="0"/>
              <a:t>5/3/2019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3C61A-EB01-41B3-80D3-DCD342C4281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024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1736A-25FB-46F4-93E7-867C17D82254}" type="datetimeFigureOut">
              <a:rPr lang="el-GR" smtClean="0"/>
              <a:t>5/3/2019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6068B-A4FD-42CA-8120-7487A45F97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973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QTT#cite_note-2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l.wikipedia.org/wiki/Transmission_Control_Protoco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Καλησπέρα</a:t>
            </a:r>
            <a:r>
              <a:rPr lang="el-GR" baseline="0" dirty="0" smtClean="0"/>
              <a:t>. Ονομάζομαι Γιάννης </a:t>
            </a:r>
            <a:r>
              <a:rPr lang="el-GR" baseline="0" dirty="0" err="1" smtClean="0"/>
              <a:t>Μανουσαρίδης</a:t>
            </a:r>
            <a:r>
              <a:rPr lang="el-GR" baseline="0" dirty="0" smtClean="0"/>
              <a:t> και θα σας μιλήσω για ένα λειτουργικό σύστημα και συγκεκριμένα το </a:t>
            </a:r>
            <a:r>
              <a:rPr lang="en-US" baseline="0" dirty="0" smtClean="0"/>
              <a:t>RIOT </a:t>
            </a:r>
            <a:r>
              <a:rPr lang="el-GR" baseline="0" dirty="0" smtClean="0"/>
              <a:t>το οποίο απευθύνεται σε συσκευές για το διαδίκτυο των πραγμάτων</a:t>
            </a:r>
            <a:r>
              <a:rPr lang="en-US" baseline="0" dirty="0" smtClean="0"/>
              <a:t>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7464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222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onstrained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Protocol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specialized Internet Application Protocol for constrained devices,</a:t>
            </a:r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Queuing Telemetry Transport for sensor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User Datagram Protocol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Transmission Control Protocol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39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Για</a:t>
            </a:r>
            <a:r>
              <a:rPr lang="el-GR" baseline="0" dirty="0" smtClean="0"/>
              <a:t> υψηλού επιπέδου συσκευές όπως σταθεροί υπολογιστές, </a:t>
            </a:r>
            <a:r>
              <a:rPr lang="el-GR" baseline="0" dirty="0" err="1" smtClean="0"/>
              <a:t>λάπτοτ</a:t>
            </a:r>
            <a:r>
              <a:rPr lang="el-GR" baseline="0" dirty="0" smtClean="0"/>
              <a:t>, </a:t>
            </a:r>
            <a:r>
              <a:rPr lang="el-GR" baseline="0" dirty="0" err="1" smtClean="0"/>
              <a:t>τάμπλετ</a:t>
            </a:r>
            <a:r>
              <a:rPr lang="el-GR" baseline="0" dirty="0" smtClean="0"/>
              <a:t> , ακόμα για </a:t>
            </a:r>
            <a:r>
              <a:rPr lang="en-US" baseline="0" dirty="0" smtClean="0"/>
              <a:t>raspberry pi</a:t>
            </a:r>
            <a:r>
              <a:rPr lang="el-GR" baseline="0" dirty="0" smtClean="0"/>
              <a:t> έχουμε διάφορα λειτουργικά συστήματα βλέπε </a:t>
            </a:r>
          </a:p>
          <a:p>
            <a:r>
              <a:rPr lang="en-US" baseline="0" dirty="0" smtClean="0"/>
              <a:t>Windows, Linux, </a:t>
            </a:r>
            <a:r>
              <a:rPr lang="en-US" baseline="0" dirty="0" err="1" smtClean="0"/>
              <a:t>Debian</a:t>
            </a:r>
            <a:r>
              <a:rPr lang="en-US" baseline="0" dirty="0" smtClean="0"/>
              <a:t> </a:t>
            </a:r>
            <a:r>
              <a:rPr lang="el-GR" baseline="0" dirty="0" smtClean="0"/>
              <a:t>και πολλά άλλα. Το θέμα είναι τι γίνεται για ποιο μικρές συσκευές οι οποίες έχουν περιορισμένες υλικές δυνατότητες. Φυσικά ένα </a:t>
            </a:r>
          </a:p>
          <a:p>
            <a:r>
              <a:rPr lang="el-GR" baseline="0" dirty="0" smtClean="0"/>
              <a:t>Λειτουργικό σύστημα για αυτές τις συσκευές πρέπει να λάβει υπόψιν αυτούς τους περιορισμούς</a:t>
            </a:r>
            <a:r>
              <a:rPr lang="el-GR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Arduino , esp8266</a:t>
            </a:r>
            <a:endParaRPr lang="el-GR" baseline="0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584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050" dirty="0" smtClean="0"/>
              <a:t>Θα δούμε</a:t>
            </a:r>
            <a:r>
              <a:rPr lang="el-GR" sz="1050" baseline="0" dirty="0" smtClean="0"/>
              <a:t> τώρα λίγο τους περιορισμούς που έχουν οι </a:t>
            </a:r>
            <a:r>
              <a:rPr lang="el-GR" sz="1050" baseline="0" dirty="0" err="1" smtClean="0"/>
              <a:t>μικροελεγκτές</a:t>
            </a:r>
            <a:r>
              <a:rPr lang="el-GR" sz="1050" baseline="0" dirty="0" smtClean="0"/>
              <a:t> για να καταλάβουμε και το πως πρέπει να είναι ένα </a:t>
            </a:r>
            <a:r>
              <a:rPr lang="en-US" sz="1050" baseline="0" dirty="0" smtClean="0"/>
              <a:t>OS </a:t>
            </a:r>
            <a:r>
              <a:rPr lang="el-GR" sz="1050" baseline="0" dirty="0" smtClean="0"/>
              <a:t>για </a:t>
            </a:r>
            <a:r>
              <a:rPr lang="el-GR" sz="1050" baseline="0" dirty="0" err="1" smtClean="0"/>
              <a:t>αυτούς.</a:t>
            </a:r>
            <a:r>
              <a:rPr lang="el-GR" sz="1050" dirty="0" err="1" smtClean="0"/>
              <a:t>Ένας</a:t>
            </a:r>
            <a:r>
              <a:rPr lang="el-GR" sz="1050" baseline="0" dirty="0" smtClean="0"/>
              <a:t> </a:t>
            </a:r>
            <a:r>
              <a:rPr lang="el-GR" sz="1050" baseline="0" dirty="0" err="1" smtClean="0"/>
              <a:t>μικροελεγκτής</a:t>
            </a:r>
            <a:r>
              <a:rPr lang="el-GR" sz="1050" baseline="0" dirty="0" smtClean="0"/>
              <a:t> έχει ελάχιστη μνήμη, μόλις μερικά </a:t>
            </a:r>
            <a:r>
              <a:rPr lang="en-US" sz="1050" baseline="0" dirty="0" smtClean="0"/>
              <a:t>kB</a:t>
            </a:r>
            <a:r>
              <a:rPr lang="el-GR" sz="1050" baseline="0" dirty="0" smtClean="0"/>
              <a:t>.  </a:t>
            </a:r>
          </a:p>
          <a:p>
            <a:r>
              <a:rPr lang="el-GR" sz="1050" baseline="0" dirty="0" smtClean="0"/>
              <a:t>Ο επεξεργαστής αποτελείται από ένα πυρήνα με μικρό κύκλο ρολογιού, κάτι </a:t>
            </a:r>
            <a:r>
              <a:rPr lang="en-US" sz="1050" baseline="0" dirty="0" err="1" smtClean="0"/>
              <a:t>MHz.</a:t>
            </a:r>
            <a:endParaRPr lang="en-US" sz="1050" baseline="0" dirty="0" smtClean="0"/>
          </a:p>
          <a:p>
            <a:r>
              <a:rPr lang="el-GR" sz="105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Μονάδ</a:t>
            </a:r>
            <a:r>
              <a:rPr lang="el-GR" sz="105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κινητής υποδιαστολής</a:t>
            </a:r>
            <a:r>
              <a:rPr lang="en-US" sz="105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σχεδιασμέν</a:t>
            </a:r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η μονάδα για την εκτέλεση πράξεων κινητής υποδιαστολής.</a:t>
            </a:r>
          </a:p>
          <a:p>
            <a:r>
              <a:rPr lang="el-GR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Μονάδα Διαχείρισης Μνήμης που μεταφράζει τις</a:t>
            </a:r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εικονικές διευθύνσεις σε πραγματικές</a:t>
            </a:r>
          </a:p>
          <a:p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Υποστήριξη πρωτόκολλων υλικής επικοινωνίας όπως </a:t>
            </a: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SPI, I2C</a:t>
            </a:r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για μεταφορά πληροφορίας σε αισθητήρες και </a:t>
            </a:r>
            <a:r>
              <a:rPr lang="el-GR" sz="105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ενεργοποιητές</a:t>
            </a: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Συνδεσιμότητα με διάφορα πρωτόκολλα όπως </a:t>
            </a: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Bluetooth.</a:t>
            </a:r>
            <a:endParaRPr lang="el-GR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Καλή διαχείριση της ενέργειας αφού θέλουμε να κρατάνε ουσιαστικά για πολλά χρόνια.</a:t>
            </a:r>
          </a:p>
          <a:p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Και αντιδραστικότητα, δηλαδή οι </a:t>
            </a:r>
            <a:r>
              <a:rPr lang="el-GR" sz="105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ΙοΤ</a:t>
            </a:r>
            <a:r>
              <a:rPr lang="el-GR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συσκευές πρέπει να αντιδρούν σε πραγματικό χρόνο</a:t>
            </a:r>
            <a:endParaRPr lang="el-GR" sz="105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75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Τα καλά νέα με αυτές τις συσκευές είναι ότι δεν χρειαζόμαστε</a:t>
            </a:r>
            <a:r>
              <a:rPr lang="el-GR" baseline="0" dirty="0" smtClean="0"/>
              <a:t> κάποιο είδους γραφικού περιβάλλοντος, το </a:t>
            </a:r>
            <a:r>
              <a:rPr lang="en-US" baseline="0" dirty="0" smtClean="0"/>
              <a:t>shell</a:t>
            </a:r>
            <a:r>
              <a:rPr lang="el-GR" baseline="0" dirty="0" smtClean="0"/>
              <a:t> αρκεί.</a:t>
            </a:r>
            <a:endParaRPr lang="en-US" baseline="0" dirty="0" smtClean="0"/>
          </a:p>
          <a:p>
            <a:r>
              <a:rPr lang="el-GR" baseline="0" dirty="0" smtClean="0"/>
              <a:t>Έχουμε μικρή διακίνηση δεδομένων , μερικά </a:t>
            </a:r>
            <a:r>
              <a:rPr lang="en-US" baseline="0" dirty="0" err="1" smtClean="0"/>
              <a:t>kbits</a:t>
            </a:r>
            <a:r>
              <a:rPr lang="en-US" baseline="0" dirty="0" smtClean="0"/>
              <a:t>/s.</a:t>
            </a:r>
            <a:endParaRPr lang="el-GR" baseline="0" dirty="0" smtClean="0"/>
          </a:p>
          <a:p>
            <a:r>
              <a:rPr lang="el-GR" baseline="0" dirty="0" smtClean="0"/>
              <a:t>Και δεν είναι αναγκαίο να τρέχουμε πολλές εφαρμογές συγχρόνως.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314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n-US" baseline="0" dirty="0" smtClean="0"/>
              <a:t>RIOT </a:t>
            </a:r>
            <a:r>
              <a:rPr lang="el-GR" baseline="0" dirty="0" smtClean="0"/>
              <a:t> είναι ένα λειτουργικό σύστημα, ανοικτού κώδικα σχεδιασμένο για να πληροί αυτές τις προδιαγραφές και να λύσει το πρόβλημα με τα ενσωματωμένα συστήματα.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474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050" dirty="0" smtClean="0"/>
              <a:t>Αρχιτεκτονικά</a:t>
            </a:r>
            <a:r>
              <a:rPr lang="el-GR" sz="1050" baseline="0" dirty="0" smtClean="0"/>
              <a:t> το </a:t>
            </a:r>
            <a:r>
              <a:rPr lang="en-US" sz="1050" baseline="0" dirty="0" smtClean="0"/>
              <a:t>RIOT </a:t>
            </a:r>
            <a:r>
              <a:rPr lang="el-GR" sz="1050" baseline="0" dirty="0" smtClean="0"/>
              <a:t>χωρίζεται σε πέντε κατηγορίες.  1) Στον πυρήνα , </a:t>
            </a:r>
            <a:r>
              <a:rPr lang="en-US" sz="1050" baseline="0" dirty="0" smtClean="0"/>
              <a:t>2) </a:t>
            </a:r>
            <a:r>
              <a:rPr lang="el-GR" sz="1050" baseline="0" dirty="0" smtClean="0"/>
              <a:t>στη </a:t>
            </a:r>
            <a:r>
              <a:rPr lang="en-US" sz="1050" baseline="0" dirty="0" smtClean="0"/>
              <a:t>CPU, board</a:t>
            </a:r>
            <a:r>
              <a:rPr lang="el-GR" sz="1050" baseline="0" dirty="0" smtClean="0"/>
              <a:t>,</a:t>
            </a:r>
            <a:r>
              <a:rPr lang="en-US" sz="1050" baseline="0" dirty="0" smtClean="0"/>
              <a:t> drivers</a:t>
            </a:r>
            <a:r>
              <a:rPr lang="el-GR" sz="1050" baseline="0" dirty="0" smtClean="0"/>
              <a:t>, </a:t>
            </a:r>
            <a:r>
              <a:rPr lang="en-US" sz="1050" baseline="0" dirty="0" err="1" smtClean="0"/>
              <a:t>periph</a:t>
            </a:r>
            <a:r>
              <a:rPr lang="en-US" sz="1050" baseline="0" dirty="0" smtClean="0"/>
              <a:t> </a:t>
            </a:r>
            <a:r>
              <a:rPr lang="el-GR" sz="1050" baseline="0" dirty="0" smtClean="0"/>
              <a:t>που είναι υπεύθυνα σε ότι έχει να κάνει με το υλικό.</a:t>
            </a:r>
          </a:p>
          <a:p>
            <a:r>
              <a:rPr lang="el-GR" sz="1050" baseline="0" dirty="0" smtClean="0"/>
              <a:t>3) </a:t>
            </a:r>
            <a:r>
              <a:rPr lang="en-US" sz="1050" baseline="0" dirty="0" smtClean="0"/>
              <a:t>Sys </a:t>
            </a:r>
            <a:r>
              <a:rPr lang="el-GR" sz="1050" baseline="0" dirty="0" smtClean="0"/>
              <a:t>που είναι υπεύθυνο για τις οποιεσδήποτε συνδέσεις.  4) </a:t>
            </a:r>
            <a:r>
              <a:rPr lang="en-US" sz="1050" baseline="0" dirty="0" err="1" smtClean="0"/>
              <a:t>Pkg</a:t>
            </a:r>
            <a:r>
              <a:rPr lang="en-US" sz="1050" baseline="0" dirty="0" smtClean="0"/>
              <a:t> </a:t>
            </a:r>
            <a:r>
              <a:rPr lang="el-GR" sz="1050" baseline="0" dirty="0" smtClean="0"/>
              <a:t>το οποίο είναι υπεύθυνο για να φορτώνει τρίτα χαρακτηριστικά όπως τις βιβλιοθήκες.</a:t>
            </a:r>
          </a:p>
          <a:p>
            <a:r>
              <a:rPr lang="el-GR" sz="1050" baseline="0" dirty="0" smtClean="0"/>
              <a:t>Και τέλος το </a:t>
            </a:r>
            <a:r>
              <a:rPr lang="en-US" sz="1050" baseline="0" dirty="0" smtClean="0"/>
              <a:t>application </a:t>
            </a:r>
            <a:r>
              <a:rPr lang="el-GR" sz="1050" baseline="0" dirty="0" smtClean="0"/>
              <a:t>το όποιο χρησιμοποιείται για τις εφαρμογές που θα τρέξουμε. </a:t>
            </a:r>
          </a:p>
          <a:p>
            <a:r>
              <a:rPr lang="el-GR" sz="1050" baseline="0" dirty="0" smtClean="0"/>
              <a:t>Περισσότερες πληροφορίες για όποιον ενδιαφέρεται έχει στο </a:t>
            </a:r>
            <a:r>
              <a:rPr lang="en-US" sz="1050" baseline="0" dirty="0" err="1" smtClean="0"/>
              <a:t>Github</a:t>
            </a:r>
            <a:r>
              <a:rPr lang="el-GR" sz="1050" baseline="0" dirty="0" smtClean="0"/>
              <a:t>. ΄</a:t>
            </a:r>
            <a:r>
              <a:rPr lang="el-GR" sz="1050" baseline="0" dirty="0" err="1" smtClean="0"/>
              <a:t>Εχω</a:t>
            </a:r>
            <a:r>
              <a:rPr lang="el-GR" sz="1050" baseline="0" dirty="0" smtClean="0"/>
              <a:t> βάλει και το </a:t>
            </a:r>
            <a:r>
              <a:rPr lang="el-GR" sz="1050" baseline="0" dirty="0" err="1" smtClean="0"/>
              <a:t>λινκ</a:t>
            </a:r>
            <a:r>
              <a:rPr lang="el-GR" sz="1050" baseline="0" dirty="0" smtClean="0"/>
              <a:t> στις διαφάνειες.</a:t>
            </a:r>
            <a:endParaRPr lang="el-GR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375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 σύστημα</a:t>
            </a:r>
            <a:r>
              <a:rPr lang="el-GR" baseline="0" dirty="0" smtClean="0"/>
              <a:t> είναι σχεδιασμένο με ένα αρθρωτό τρόπο για να περιορίσει την χρήση της </a:t>
            </a:r>
            <a:r>
              <a:rPr lang="el-GR" baseline="0" dirty="0" err="1" smtClean="0"/>
              <a:t>μνήμης.Για</a:t>
            </a:r>
            <a:r>
              <a:rPr lang="el-GR" baseline="0" dirty="0" smtClean="0"/>
              <a:t> πχ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 </a:t>
            </a:r>
            <a:r>
              <a:rPr lang="el-GR" baseline="0" dirty="0" err="1" smtClean="0"/>
              <a:t>μικροπυρήνας</a:t>
            </a:r>
            <a:r>
              <a:rPr lang="el-GR" baseline="0" dirty="0" smtClean="0"/>
              <a:t> είναι γραμμένος σε ΑΝ</a:t>
            </a:r>
            <a:r>
              <a:rPr lang="en-US" baseline="0" dirty="0" smtClean="0"/>
              <a:t>S</a:t>
            </a:r>
            <a:r>
              <a:rPr lang="el-GR" baseline="0" dirty="0" smtClean="0"/>
              <a:t>Ι </a:t>
            </a:r>
            <a:r>
              <a:rPr lang="en-US" baseline="0" dirty="0" smtClean="0"/>
              <a:t>C</a:t>
            </a:r>
            <a:r>
              <a:rPr lang="el-GR" baseline="0" dirty="0" smtClean="0"/>
              <a:t>. Ο χρήστης μπορεί να </a:t>
            </a:r>
            <a:r>
              <a:rPr lang="el-GR" baseline="0" dirty="0" err="1" smtClean="0"/>
              <a:t>χρησιμποιήσει</a:t>
            </a:r>
            <a:r>
              <a:rPr lang="el-GR" baseline="0" dirty="0" smtClean="0"/>
              <a:t> και </a:t>
            </a:r>
            <a:r>
              <a:rPr lang="en-US" baseline="0" dirty="0" smtClean="0"/>
              <a:t>C++ </a:t>
            </a:r>
            <a:r>
              <a:rPr lang="el-GR" baseline="0" dirty="0" smtClean="0"/>
              <a:t>και τον </a:t>
            </a:r>
            <a:r>
              <a:rPr lang="en-US" baseline="0" dirty="0" smtClean="0"/>
              <a:t>GCC compiler.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475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RIOT</a:t>
            </a:r>
            <a:r>
              <a:rPr lang="en-US" baseline="0" dirty="0" smtClean="0"/>
              <a:t>  </a:t>
            </a:r>
            <a:r>
              <a:rPr lang="el-GR" baseline="0" dirty="0" smtClean="0"/>
              <a:t>επιτρέπει τον </a:t>
            </a:r>
            <a:r>
              <a:rPr lang="el-GR" baseline="0" dirty="0" err="1" smtClean="0"/>
              <a:t>πολυνηματισμό</a:t>
            </a:r>
            <a:r>
              <a:rPr lang="el-GR" baseline="0" dirty="0" smtClean="0"/>
              <a:t>, ο οποίος είναι προαιρετικός.  Κάθε νήμα είναι όπως ένα νήμα στα </a:t>
            </a:r>
            <a:r>
              <a:rPr lang="en-US" baseline="0" dirty="0" smtClean="0"/>
              <a:t>Linux. T</a:t>
            </a:r>
            <a:r>
              <a:rPr lang="el-GR" baseline="0" dirty="0" smtClean="0"/>
              <a:t>α </a:t>
            </a:r>
            <a:r>
              <a:rPr lang="en-US" baseline="0" dirty="0" smtClean="0"/>
              <a:t>threads </a:t>
            </a:r>
            <a:r>
              <a:rPr lang="el-GR" baseline="0" dirty="0" smtClean="0"/>
              <a:t>βοηθούν στο να ξεχωρίζουν τα </a:t>
            </a:r>
            <a:r>
              <a:rPr lang="el-GR" baseline="0" dirty="0" err="1" smtClean="0"/>
              <a:t>τασκ</a:t>
            </a:r>
            <a:r>
              <a:rPr lang="el-GR" baseline="0" dirty="0" smtClean="0"/>
              <a:t> μεταξύ τους και να υπάρχει σαφής προτεραιότητα μεταξύ τους. Όμως </a:t>
            </a:r>
            <a:r>
              <a:rPr lang="el-GR" baseline="0" dirty="0" err="1" smtClean="0"/>
              <a:t>πολλες</a:t>
            </a:r>
            <a:r>
              <a:rPr lang="el-GR" baseline="0" dirty="0" smtClean="0"/>
              <a:t> </a:t>
            </a:r>
            <a:r>
              <a:rPr lang="el-GR" baseline="0" dirty="0" err="1" smtClean="0"/>
              <a:t>φορες</a:t>
            </a:r>
            <a:r>
              <a:rPr lang="el-GR" baseline="0" dirty="0" smtClean="0"/>
              <a:t> </a:t>
            </a:r>
            <a:r>
              <a:rPr lang="el-GR" baseline="0" dirty="0" err="1" smtClean="0"/>
              <a:t>χρειαζεται</a:t>
            </a:r>
            <a:r>
              <a:rPr lang="el-GR" baseline="0" dirty="0" smtClean="0"/>
              <a:t> να τρέχουμε ένα </a:t>
            </a:r>
            <a:r>
              <a:rPr lang="el-GR" baseline="0" dirty="0" err="1" smtClean="0"/>
              <a:t>μονο</a:t>
            </a:r>
            <a:r>
              <a:rPr lang="el-GR" baseline="0" dirty="0" smtClean="0"/>
              <a:t> </a:t>
            </a:r>
            <a:r>
              <a:rPr lang="en-US" baseline="0" dirty="0" smtClean="0"/>
              <a:t>thread </a:t>
            </a:r>
            <a:r>
              <a:rPr lang="el-GR" baseline="0" dirty="0" smtClean="0"/>
              <a:t>για να </a:t>
            </a:r>
            <a:r>
              <a:rPr lang="el-GR" baseline="0" dirty="0" err="1" smtClean="0"/>
              <a:t>εχουμε</a:t>
            </a:r>
            <a:r>
              <a:rPr lang="el-GR" baseline="0" dirty="0" smtClean="0"/>
              <a:t> </a:t>
            </a:r>
            <a:r>
              <a:rPr lang="el-GR" baseline="0" dirty="0" err="1" smtClean="0"/>
              <a:t>χαμηλη</a:t>
            </a:r>
            <a:r>
              <a:rPr lang="el-GR" baseline="0" dirty="0" smtClean="0"/>
              <a:t> χρήση της </a:t>
            </a:r>
            <a:r>
              <a:rPr lang="el-GR" baseline="0" dirty="0" err="1" smtClean="0"/>
              <a:t>μνημης</a:t>
            </a:r>
            <a:r>
              <a:rPr lang="el-GR" baseline="0" dirty="0" smtClean="0"/>
              <a:t>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Επίσης το </a:t>
            </a:r>
            <a:r>
              <a:rPr lang="en-US" baseline="0" dirty="0" smtClean="0"/>
              <a:t>RIOT </a:t>
            </a:r>
            <a:r>
              <a:rPr lang="el-GR" baseline="0" dirty="0" smtClean="0"/>
              <a:t>υποστηρίζει 32</a:t>
            </a:r>
            <a:r>
              <a:rPr lang="en-US" baseline="0" dirty="0" smtClean="0"/>
              <a:t>-16-8bit </a:t>
            </a:r>
            <a:r>
              <a:rPr lang="el-GR" baseline="0" dirty="0" smtClean="0"/>
              <a:t>αρχιτεκτονικές. ΄Όπως ανέφερε και πριν λειτουργεί σε συσκευές χωρίς </a:t>
            </a:r>
            <a:r>
              <a:rPr lang="en-US" baseline="0" dirty="0" smtClean="0"/>
              <a:t>FPU </a:t>
            </a:r>
            <a:r>
              <a:rPr lang="el-GR" baseline="0" dirty="0" smtClean="0"/>
              <a:t>η ΜΜ</a:t>
            </a:r>
            <a:r>
              <a:rPr lang="en-US" baseline="0" dirty="0" smtClean="0"/>
              <a:t>U. </a:t>
            </a:r>
            <a:r>
              <a:rPr lang="el-GR" baseline="0" dirty="0" smtClean="0"/>
              <a:t>Όμως αν έχει ειδικά χαρακτηριστικά όπως ένα διάνυσμα για τον χειρισμό των διακοπών το </a:t>
            </a:r>
            <a:r>
              <a:rPr lang="en-US" baseline="0" dirty="0" smtClean="0"/>
              <a:t>RIOT </a:t>
            </a:r>
            <a:r>
              <a:rPr lang="el-GR" baseline="0" dirty="0" err="1" smtClean="0"/>
              <a:t>μπορει</a:t>
            </a:r>
            <a:r>
              <a:rPr lang="el-GR" baseline="0" dirty="0" smtClean="0"/>
              <a:t> να επωφεληθεί από αυτά.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7810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 smtClean="0"/>
              <a:t>Προγραμματιστης</a:t>
            </a:r>
            <a:r>
              <a:rPr lang="el-GR" baseline="0" dirty="0" smtClean="0"/>
              <a:t> –</a:t>
            </a:r>
            <a:r>
              <a:rPr lang="en-US" baseline="0" dirty="0" smtClean="0"/>
              <a:t>scheduler  </a:t>
            </a:r>
            <a:r>
              <a:rPr lang="el-GR" baseline="0" dirty="0" smtClean="0"/>
              <a:t>Λειτουργεί με </a:t>
            </a:r>
            <a:r>
              <a:rPr lang="en-US" baseline="0" dirty="0" smtClean="0"/>
              <a:t>priorities </a:t>
            </a:r>
            <a:r>
              <a:rPr lang="el-GR" baseline="0" dirty="0" smtClean="0"/>
              <a:t>και </a:t>
            </a:r>
            <a:r>
              <a:rPr lang="el-GR" baseline="0" dirty="0" err="1" smtClean="0"/>
              <a:t>πρωτα</a:t>
            </a:r>
            <a:r>
              <a:rPr lang="el-GR" baseline="0" dirty="0" smtClean="0"/>
              <a:t> εκτελεί τα </a:t>
            </a:r>
            <a:r>
              <a:rPr lang="en-US" baseline="0" dirty="0" smtClean="0"/>
              <a:t>threads </a:t>
            </a:r>
            <a:r>
              <a:rPr lang="el-GR" baseline="0" dirty="0" smtClean="0"/>
              <a:t>με μεγαλύτερα </a:t>
            </a:r>
            <a:r>
              <a:rPr lang="en-US" baseline="0" dirty="0" smtClean="0"/>
              <a:t>priorities</a:t>
            </a:r>
            <a:r>
              <a:rPr lang="el-GR" baseline="0" dirty="0" smtClean="0"/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threads with priorities A=6, B=1, and C=3, B has the highest priority.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0" dirty="0" smtClean="0"/>
              <a:t>.</a:t>
            </a:r>
            <a:r>
              <a:rPr lang="el-GR" baseline="0" dirty="0" smtClean="0"/>
              <a:t> Είναι </a:t>
            </a:r>
            <a:r>
              <a:rPr lang="el-GR" baseline="0" dirty="0" err="1" smtClean="0"/>
              <a:t>ντεντερμινιστικός</a:t>
            </a:r>
            <a:r>
              <a:rPr lang="el-GR" baseline="0" dirty="0" smtClean="0"/>
              <a:t> με πολυπλοκότητα</a:t>
            </a:r>
            <a:r>
              <a:rPr lang="en-US" baseline="0" dirty="0" smtClean="0"/>
              <a:t> </a:t>
            </a:r>
            <a:r>
              <a:rPr lang="el-GR" baseline="0" dirty="0" smtClean="0"/>
              <a:t>Ο(1) </a:t>
            </a:r>
            <a:r>
              <a:rPr lang="el-GR" baseline="0" dirty="0" err="1" smtClean="0"/>
              <a:t>εργασιες</a:t>
            </a:r>
            <a:r>
              <a:rPr lang="el-GR" baseline="0" dirty="0" smtClean="0"/>
              <a:t> που επιτρέπει έτσι να λειτουργεί σε πραγματικό </a:t>
            </a:r>
            <a:r>
              <a:rPr lang="el-GR" baseline="0" dirty="0" err="1" smtClean="0"/>
              <a:t>χρονο</a:t>
            </a:r>
            <a:r>
              <a:rPr lang="el-GR" baseline="0" dirty="0" smtClean="0"/>
              <a:t>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interrupt occurs an interrupt service routine (ISR) that handles the interrupt is executed in another context. When the ISR is finished the scheduler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determines the next active thread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Τέλος </a:t>
            </a:r>
            <a:r>
              <a:rPr lang="el-G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αμα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δεν εκτελείται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κανενα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</a:t>
            </a:r>
            <a:r>
              <a:rPr lang="el-G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θα μεταβεί στο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 thread.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6068B-A4FD-42CA-8120-7487A45F979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07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1000" y="6356349"/>
            <a:ext cx="2743200" cy="365125"/>
          </a:xfrm>
        </p:spPr>
        <p:txBody>
          <a:bodyPr/>
          <a:lstStyle/>
          <a:p>
            <a:fld id="{96E225E4-4D1D-4175-BBDE-F0CCC884F153}" type="datetime1">
              <a:rPr lang="el-GR" smtClean="0"/>
              <a:t>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480" y="6356349"/>
            <a:ext cx="41148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Giannis Manousaridis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083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D99B-1CA1-4259-A351-0943A7E6DD31}" type="datetime1">
              <a:rPr lang="el-GR" smtClean="0"/>
              <a:t>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562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E5-3752-48EF-BBEE-9CD860914772}" type="datetime1">
              <a:rPr lang="el-GR" smtClean="0"/>
              <a:t>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8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E103-A1B3-4468-85D2-C7528E6013EB}" type="datetime1">
              <a:rPr lang="el-GR" smtClean="0"/>
              <a:t>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024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95C9-6FA4-42FB-84D4-2A9CE8AB47CB}" type="datetime1">
              <a:rPr lang="el-GR" smtClean="0"/>
              <a:t>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2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72-9439-4823-A075-F996070C4878}" type="datetime1">
              <a:rPr lang="el-GR" smtClean="0"/>
              <a:t>5/3/2019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720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6A02-8AC6-4C21-9ABB-CB0A715D8FC6}" type="datetime1">
              <a:rPr lang="el-GR" smtClean="0"/>
              <a:t>5/3/2019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958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9568-9F0C-4ED7-BC7F-BAECC47260DA}" type="datetime1">
              <a:rPr lang="el-GR" smtClean="0"/>
              <a:t>5/3/2019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941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A58-7679-4AE9-9532-2D2D457DD367}" type="datetime1">
              <a:rPr lang="el-GR" smtClean="0"/>
              <a:t>5/3/2019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453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B91F-F481-478E-96C6-FDE9D39AFFE3}" type="datetime1">
              <a:rPr lang="el-GR" smtClean="0"/>
              <a:t>5/3/2019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669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57E4-69A3-4816-BDA4-0A78EC25165F}" type="datetime1">
              <a:rPr lang="el-GR" smtClean="0"/>
              <a:t>5/3/2019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358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13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629-B9CE-443C-B0F4-55C5721A8C1C}" type="datetime1">
              <a:rPr lang="el-GR" smtClean="0"/>
              <a:t>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Giannis Manousaridis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2057FDD-B40D-458D-B39A-4310D40B9B14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156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iot-os.org/api/index.html#structu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00" y="416544"/>
            <a:ext cx="5204093" cy="23383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6147" y="315518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3200" b="1" dirty="0">
                <a:solidFill>
                  <a:srgbClr val="000000"/>
                </a:solidFill>
              </a:rPr>
              <a:t>The friendly Operating System for the Internet of </a:t>
            </a:r>
            <a:r>
              <a:rPr lang="de-DE" sz="3200" b="1" dirty="0" smtClean="0">
                <a:solidFill>
                  <a:srgbClr val="000000"/>
                </a:solidFill>
              </a:rPr>
              <a:t>Things</a:t>
            </a:r>
          </a:p>
          <a:p>
            <a:pPr algn="ctr"/>
            <a:endParaRPr lang="de-DE" sz="3200" b="1" dirty="0">
              <a:solidFill>
                <a:srgbClr val="000000"/>
              </a:solidFill>
              <a:latin typeface="Verdana" charset="0"/>
            </a:endParaRPr>
          </a:p>
          <a:p>
            <a:r>
              <a:rPr lang="de-DE" b="1" dirty="0" smtClean="0">
                <a:solidFill>
                  <a:srgbClr val="000000"/>
                </a:solidFill>
              </a:rPr>
              <a:t>          Giannis Manousaridis      email: </a:t>
            </a:r>
            <a:r>
              <a:rPr lang="en-US" b="1" dirty="0" smtClean="0"/>
              <a:t>imanousar@ece.auth.gr</a:t>
            </a:r>
            <a:endParaRPr lang="el-GR" b="1" dirty="0"/>
          </a:p>
          <a:p>
            <a:r>
              <a:rPr lang="de-DE" dirty="0">
                <a:solidFill>
                  <a:srgbClr val="000000"/>
                </a:solidFill>
                <a:latin typeface="Verdana" charset="0"/>
              </a:rPr>
              <a:t/>
            </a:r>
            <a:br>
              <a:rPr lang="de-DE" dirty="0">
                <a:solidFill>
                  <a:srgbClr val="000000"/>
                </a:solidFill>
                <a:latin typeface="Verdana" charset="0"/>
              </a:rPr>
            </a:br>
            <a:endParaRPr lang="el-G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65480" y="6356349"/>
            <a:ext cx="2400667" cy="365125"/>
          </a:xfrm>
        </p:spPr>
        <p:txBody>
          <a:bodyPr/>
          <a:lstStyle/>
          <a:p>
            <a:r>
              <a:rPr lang="en-US" dirty="0" smtClean="0"/>
              <a:t>Giannis Manousaridis</a:t>
            </a:r>
            <a:endParaRPr lang="el-G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08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943" y="1158240"/>
            <a:ext cx="11191241" cy="55095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Power Management: </a:t>
            </a:r>
          </a:p>
          <a:p>
            <a:r>
              <a:rPr lang="en-US" dirty="0" smtClean="0"/>
              <a:t>A device’s total energy consumption is the sum of  powers consumed by:</a:t>
            </a:r>
          </a:p>
          <a:p>
            <a:pPr marL="0" indent="0">
              <a:buNone/>
            </a:pPr>
            <a:r>
              <a:rPr lang="en-US" dirty="0" smtClean="0"/>
              <a:t>  1)  the CPU</a:t>
            </a:r>
          </a:p>
          <a:p>
            <a:pPr marL="0" indent="0">
              <a:buNone/>
            </a:pPr>
            <a:r>
              <a:rPr lang="en-US" dirty="0" smtClean="0"/>
              <a:t>  2) peripherals devices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3) other passive components external to the CPU.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All of them are influenced by software. </a:t>
            </a:r>
          </a:p>
          <a:p>
            <a:endParaRPr lang="en-US" dirty="0"/>
          </a:p>
          <a:p>
            <a:r>
              <a:rPr lang="en-US" dirty="0" smtClean="0"/>
              <a:t>RIOT uses the </a:t>
            </a:r>
            <a:r>
              <a:rPr lang="en-US" b="1" dirty="0" smtClean="0"/>
              <a:t>idle</a:t>
            </a:r>
            <a:r>
              <a:rPr lang="en-US" dirty="0" smtClean="0"/>
              <a:t> thread for managing the power syste</a:t>
            </a:r>
            <a:r>
              <a:rPr lang="en-US" dirty="0"/>
              <a:t>m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Idle is created during system startup and is scheduled when no other thread needs to run. </a:t>
            </a:r>
          </a:p>
          <a:p>
            <a:r>
              <a:rPr lang="en-US" dirty="0" smtClean="0"/>
              <a:t>Its only function is to determine the deepest possible sleep mode, depending on the peripheral devices in use. </a:t>
            </a:r>
          </a:p>
          <a:p>
            <a:r>
              <a:rPr lang="en-US" dirty="0" smtClean="0"/>
              <a:t>In this manner, it is guaranteed to maximize the time spent in sleep mode, thus, minimizing the energy consumption of the whole system.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59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Connectivity &amp; Portability</a:t>
            </a:r>
            <a:endParaRPr lang="el-GR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337" y="1365568"/>
            <a:ext cx="9487326" cy="44646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65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52" y="353551"/>
            <a:ext cx="10341356" cy="827067"/>
          </a:xfrm>
        </p:spPr>
        <p:txBody>
          <a:bodyPr/>
          <a:lstStyle/>
          <a:p>
            <a:pPr algn="ctr"/>
            <a:r>
              <a:rPr lang="en-US" b="1" u="sng" dirty="0" smtClean="0"/>
              <a:t>Connectivity</a:t>
            </a:r>
            <a:endParaRPr lang="el-GR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352" y="1727663"/>
            <a:ext cx="5157787" cy="3684588"/>
          </a:xfrm>
        </p:spPr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, MQTT-SN (in progress)</a:t>
            </a:r>
          </a:p>
          <a:p>
            <a:r>
              <a:rPr lang="en-US" b="1" dirty="0"/>
              <a:t> </a:t>
            </a:r>
            <a:r>
              <a:rPr lang="en-US" dirty="0" smtClean="0"/>
              <a:t>UDP, TCP</a:t>
            </a:r>
          </a:p>
          <a:p>
            <a:r>
              <a:rPr lang="en-US" dirty="0" smtClean="0"/>
              <a:t>IPv6</a:t>
            </a:r>
          </a:p>
          <a:p>
            <a:r>
              <a:rPr lang="en-US" dirty="0" smtClean="0"/>
              <a:t>Different technologies of the physical layer such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Bluetooth, NFC, Serial, CAN bus,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IEE802.3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65139" y="1342007"/>
            <a:ext cx="6692660" cy="484765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86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Portability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Portability is one of the biggest advantages of RIOT. </a:t>
            </a:r>
          </a:p>
          <a:p>
            <a:endParaRPr lang="en-US" dirty="0" smtClean="0"/>
          </a:p>
          <a:p>
            <a:r>
              <a:rPr lang="en-US" dirty="0" smtClean="0"/>
              <a:t>Coding the application once, port it to another device and  run it.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Porting  time through </a:t>
            </a:r>
            <a:r>
              <a:rPr lang="en-US" dirty="0" err="1" smtClean="0"/>
              <a:t>periph</a:t>
            </a:r>
            <a:r>
              <a:rPr lang="en-US" dirty="0" smtClean="0"/>
              <a:t> interface is varies from hours to days.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95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327640" cy="834369"/>
          </a:xfrm>
        </p:spPr>
        <p:txBody>
          <a:bodyPr/>
          <a:lstStyle/>
          <a:p>
            <a:pPr algn="ctr"/>
            <a:r>
              <a:rPr lang="en-US" b="1" u="sng" dirty="0" smtClean="0"/>
              <a:t>A comparison with other OSes for MCUs</a:t>
            </a:r>
            <a:endParaRPr lang="el-GR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6375" y="965814"/>
            <a:ext cx="10551289" cy="515685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4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2" y="1778281"/>
            <a:ext cx="11520006" cy="378914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64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Why RIOT is the future?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</a:t>
            </a:r>
            <a:r>
              <a:rPr lang="en-US" b="1" dirty="0" smtClean="0"/>
              <a:t>open source</a:t>
            </a:r>
            <a:r>
              <a:rPr lang="en-US" dirty="0" smtClean="0"/>
              <a:t>. Open source for an OS is a very good idea as </a:t>
            </a:r>
            <a:r>
              <a:rPr lang="en-US" dirty="0" err="1" smtClean="0"/>
              <a:t>linux</a:t>
            </a:r>
            <a:r>
              <a:rPr lang="en-US" dirty="0" smtClean="0"/>
              <a:t> shows.</a:t>
            </a:r>
          </a:p>
          <a:p>
            <a:endParaRPr lang="en-US" dirty="0"/>
          </a:p>
          <a:p>
            <a:r>
              <a:rPr lang="en-US" b="1" dirty="0" smtClean="0"/>
              <a:t>Big supporting and active community: </a:t>
            </a:r>
            <a:endParaRPr lang="en-US" dirty="0" smtClean="0"/>
          </a:p>
          <a:p>
            <a:pPr lvl="1"/>
            <a:r>
              <a:rPr lang="en-US" dirty="0" smtClean="0"/>
              <a:t>More than 21.400 commits. Last one on </a:t>
            </a:r>
            <a:r>
              <a:rPr lang="en-US" dirty="0" smtClean="0"/>
              <a:t>4/3/2019</a:t>
            </a:r>
            <a:endParaRPr lang="en-US" dirty="0" smtClean="0"/>
          </a:p>
          <a:p>
            <a:pPr lvl="1"/>
            <a:r>
              <a:rPr lang="en-US" dirty="0" smtClean="0"/>
              <a:t>204 contributors </a:t>
            </a:r>
          </a:p>
          <a:p>
            <a:pPr lvl="1"/>
            <a:r>
              <a:rPr lang="en-US" dirty="0" smtClean="0"/>
              <a:t>Big companies like Samsung, Cisco contribute code and other like Atmel sponsor or support activities like annual RIOT Summit.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The last RIOT Summit was in Amsterdam, 13-14 September 2018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6851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How to get started..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</a:t>
            </a:r>
            <a:endParaRPr lang="el-GR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17</a:t>
            </a:fld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57" y="1690688"/>
            <a:ext cx="9798685" cy="35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40" y="3143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/>
              <a:t>First check the tutorials..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2534364"/>
            <a:ext cx="5557520" cy="274812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Visit RIOT-OS/Tutorials on </a:t>
            </a:r>
            <a:r>
              <a:rPr lang="en-US" sz="2400" b="1" dirty="0" err="1" smtClean="0"/>
              <a:t>Github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Install in your OS or in a VM</a:t>
            </a:r>
          </a:p>
          <a:p>
            <a:endParaRPr lang="en-US" sz="2400" b="1" dirty="0"/>
          </a:p>
          <a:p>
            <a:r>
              <a:rPr lang="en-US" sz="2400" b="1" dirty="0" smtClean="0"/>
              <a:t>Follow the instructions for each task..</a:t>
            </a:r>
            <a:endParaRPr lang="en-US" sz="2400" dirty="0"/>
          </a:p>
          <a:p>
            <a:endParaRPr lang="el-GR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40" y="6305550"/>
            <a:ext cx="2057400" cy="365125"/>
          </a:xfrm>
        </p:spPr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240" y="6305550"/>
            <a:ext cx="2743200" cy="365125"/>
          </a:xfrm>
        </p:spPr>
        <p:txBody>
          <a:bodyPr/>
          <a:lstStyle/>
          <a:p>
            <a:fld id="{E2057FDD-B40D-458D-B39A-4310D40B9B14}" type="slidenum">
              <a:rPr lang="el-GR" smtClean="0"/>
              <a:t>18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744345"/>
            <a:ext cx="4953000" cy="40195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39888"/>
            <a:ext cx="4688840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4030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5080" cy="775919"/>
          </a:xfrm>
        </p:spPr>
        <p:txBody>
          <a:bodyPr/>
          <a:lstStyle/>
          <a:p>
            <a:pPr algn="ctr"/>
            <a:r>
              <a:rPr lang="en-US" b="1" u="sng" dirty="0" smtClean="0"/>
              <a:t>Run RIOT in different boards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</a:t>
            </a:r>
            <a:endParaRPr lang="el-GR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19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1" y="1246138"/>
            <a:ext cx="9342120" cy="4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4767" y="1024863"/>
            <a:ext cx="4947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High-end </a:t>
            </a:r>
            <a:r>
              <a:rPr lang="en-US" sz="2000" b="1" dirty="0" err="1" smtClean="0">
                <a:solidFill>
                  <a:srgbClr val="000000"/>
                </a:solidFill>
              </a:rPr>
              <a:t>IoT</a:t>
            </a:r>
            <a:r>
              <a:rPr lang="en-US" sz="2000" b="1" dirty="0" smtClean="0">
                <a:solidFill>
                  <a:srgbClr val="000000"/>
                </a:solidFill>
              </a:rPr>
              <a:t> devices like smartphones, RPI they already have  different OSes.</a:t>
            </a:r>
            <a:endParaRPr lang="el-GR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2" y="1024863"/>
            <a:ext cx="6691745" cy="4646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1554" y="2640393"/>
            <a:ext cx="4947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/>
              <a:t>Low-end </a:t>
            </a:r>
            <a:r>
              <a:rPr lang="en-US" sz="2000" b="1" dirty="0" err="1" smtClean="0"/>
              <a:t>IoT</a:t>
            </a:r>
            <a:r>
              <a:rPr lang="en-US" sz="2000" b="1" dirty="0" smtClean="0"/>
              <a:t> devices are very constrained  in terms of hardware resources. </a:t>
            </a:r>
            <a:endParaRPr lang="el-G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854767" y="3881690"/>
            <a:ext cx="52614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/>
              <a:t>An OS for low-end </a:t>
            </a:r>
            <a:r>
              <a:rPr lang="en-US" sz="2000" b="1" dirty="0" err="1" smtClean="0"/>
              <a:t>IoT</a:t>
            </a:r>
            <a:r>
              <a:rPr lang="en-US" sz="2000" b="1" dirty="0" smtClean="0"/>
              <a:t> devices needs to take</a:t>
            </a:r>
          </a:p>
          <a:p>
            <a:pPr algn="ctr"/>
            <a:r>
              <a:rPr lang="en-US" sz="2000" b="1" dirty="0" smtClean="0"/>
              <a:t>into consideration these restrictions.</a:t>
            </a:r>
            <a:endParaRPr lang="el-GR" sz="2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Giannis Manousaridis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42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26" y="0"/>
            <a:ext cx="12209625" cy="684811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68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02071"/>
            <a:ext cx="2560782" cy="4661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Resources 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45309"/>
            <a:ext cx="10494818" cy="4616018"/>
          </a:xfrm>
        </p:spPr>
        <p:txBody>
          <a:bodyPr/>
          <a:lstStyle/>
          <a:p>
            <a:r>
              <a:rPr lang="en-US" dirty="0" smtClean="0"/>
              <a:t>RIOT: an Open Source Operating System for Low-end Embedded Devices in the </a:t>
            </a:r>
            <a:r>
              <a:rPr lang="en-US" dirty="0" err="1" smtClean="0"/>
              <a:t>IoT</a:t>
            </a:r>
            <a:r>
              <a:rPr lang="en-US" dirty="0" smtClean="0"/>
              <a:t> , paper</a:t>
            </a:r>
          </a:p>
          <a:p>
            <a:r>
              <a:rPr lang="en-US" dirty="0" smtClean="0"/>
              <a:t>RIOT: One OS to Rule Them All in the </a:t>
            </a:r>
            <a:r>
              <a:rPr lang="en-US" dirty="0" err="1" smtClean="0"/>
              <a:t>IoT</a:t>
            </a:r>
            <a:r>
              <a:rPr lang="en-US" dirty="0" smtClean="0"/>
              <a:t> , paper</a:t>
            </a:r>
          </a:p>
          <a:p>
            <a:r>
              <a:rPr lang="en-US" dirty="0" smtClean="0"/>
              <a:t>RIOT OS: Towards an OS for the Internet of Things, paper</a:t>
            </a:r>
          </a:p>
          <a:p>
            <a:r>
              <a:rPr lang="en-US" dirty="0" smtClean="0"/>
              <a:t>RIOT: The friendly operating system for the </a:t>
            </a:r>
            <a:r>
              <a:rPr lang="en-US" dirty="0" err="1" smtClean="0"/>
              <a:t>IoT</a:t>
            </a:r>
            <a:r>
              <a:rPr lang="en-US" dirty="0" smtClean="0"/>
              <a:t>! – Oliver </a:t>
            </a:r>
            <a:r>
              <a:rPr lang="en-US" dirty="0" err="1" smtClean="0"/>
              <a:t>Hahm</a:t>
            </a:r>
            <a:r>
              <a:rPr lang="en-US" dirty="0" smtClean="0"/>
              <a:t>, presentation </a:t>
            </a:r>
          </a:p>
          <a:p>
            <a:r>
              <a:rPr lang="en-US" dirty="0" smtClean="0"/>
              <a:t>RIOT: The Friendly Operating System for the </a:t>
            </a:r>
            <a:r>
              <a:rPr lang="en-US" dirty="0" err="1" smtClean="0"/>
              <a:t>IoT</a:t>
            </a:r>
            <a:r>
              <a:rPr lang="en-US" dirty="0" smtClean="0"/>
              <a:t> (If Linux Won't Work, Try RIOT) - Thomas </a:t>
            </a:r>
            <a:r>
              <a:rPr lang="en-US" dirty="0" err="1" smtClean="0"/>
              <a:t>Eichinger</a:t>
            </a:r>
            <a:r>
              <a:rPr lang="en-US" dirty="0" smtClean="0"/>
              <a:t>, presentation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RIOT. Link :  https://github.com/RIOT-OS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26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8812212" cy="549274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Restrictions and requirements in a typical microcontroller  (MCU)</a:t>
            </a:r>
            <a:endParaRPr lang="el-GR" sz="24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68582"/>
            <a:ext cx="5157787" cy="4721081"/>
          </a:xfrm>
        </p:spPr>
        <p:txBody>
          <a:bodyPr/>
          <a:lstStyle/>
          <a:p>
            <a:r>
              <a:rPr lang="en-US" sz="2400" b="1" dirty="0" smtClean="0"/>
              <a:t>Memory</a:t>
            </a:r>
            <a:r>
              <a:rPr lang="en-US" sz="2400" dirty="0" smtClean="0"/>
              <a:t> : only a few kB of RAM and ROM.</a:t>
            </a:r>
          </a:p>
          <a:p>
            <a:endParaRPr lang="en-US" sz="2400" dirty="0" smtClean="0"/>
          </a:p>
          <a:p>
            <a:r>
              <a:rPr lang="en-US" sz="2400" b="1" dirty="0" smtClean="0"/>
              <a:t>CPU</a:t>
            </a:r>
            <a:r>
              <a:rPr lang="en-US" sz="2400" dirty="0" smtClean="0"/>
              <a:t>: The complexity of operations must be kept low because of the low clock cycle.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Hardware (HW) </a:t>
            </a:r>
            <a:r>
              <a:rPr lang="en-US" sz="2400" dirty="0" smtClean="0"/>
              <a:t>:  absence of Memory Management Unit (MMU) and Floating Point Unit (FPU).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68582"/>
            <a:ext cx="5183188" cy="472108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HW interfaces: </a:t>
            </a:r>
            <a:r>
              <a:rPr lang="en-US" sz="2400" dirty="0" smtClean="0"/>
              <a:t>support external devices such as sensors, actuators via a variety of input/output (I/O) standards such as UART, SPI, I2C.</a:t>
            </a:r>
          </a:p>
          <a:p>
            <a:r>
              <a:rPr lang="en-US" sz="2400" b="1" dirty="0" smtClean="0"/>
              <a:t>Connectivity: </a:t>
            </a:r>
            <a:r>
              <a:rPr lang="en-US" sz="2400" dirty="0" smtClean="0"/>
              <a:t>support Bluetooth, NFC, IPv6, UDP, TCP ,</a:t>
            </a:r>
            <a:r>
              <a:rPr lang="en-US" sz="2400" dirty="0" err="1" smtClean="0"/>
              <a:t>CoAP</a:t>
            </a:r>
            <a:r>
              <a:rPr lang="en-US" sz="2400" dirty="0" smtClean="0"/>
              <a:t>, MQTT etc..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Extreme Energy efficiency: </a:t>
            </a:r>
            <a:r>
              <a:rPr lang="en-US" sz="2400" dirty="0" err="1" smtClean="0"/>
              <a:t>IoT</a:t>
            </a:r>
            <a:r>
              <a:rPr lang="en-US" sz="2400" dirty="0" smtClean="0"/>
              <a:t> devices are generally expected to last years on a single battery charge.</a:t>
            </a:r>
          </a:p>
          <a:p>
            <a:r>
              <a:rPr lang="en-US" sz="2400" b="1" dirty="0" smtClean="0"/>
              <a:t>Reactivity: </a:t>
            </a:r>
            <a:r>
              <a:rPr lang="en-US" sz="2400" dirty="0" smtClean="0"/>
              <a:t> in the sense that </a:t>
            </a:r>
            <a:r>
              <a:rPr lang="en-US" sz="2400" dirty="0" err="1" smtClean="0"/>
              <a:t>IoT</a:t>
            </a:r>
            <a:r>
              <a:rPr lang="en-US" sz="2400" dirty="0" smtClean="0"/>
              <a:t> devices are expected to react in Real Time.</a:t>
            </a:r>
            <a:endParaRPr lang="en-US" sz="2400" b="1" dirty="0" smtClean="0"/>
          </a:p>
          <a:p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85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9788" y="365126"/>
            <a:ext cx="8812212" cy="5492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dirty="0" smtClean="0"/>
              <a:t>And some good news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16481" y="1282468"/>
            <a:ext cx="6847839" cy="4721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No need for advanced GUI (a simple shell is sufficient).</a:t>
            </a:r>
          </a:p>
          <a:p>
            <a:endParaRPr lang="en-US" sz="2400" dirty="0"/>
          </a:p>
          <a:p>
            <a:r>
              <a:rPr lang="en-US" sz="2400" dirty="0" smtClean="0"/>
              <a:t>No need for high throughput performance (</a:t>
            </a:r>
            <a:r>
              <a:rPr lang="en-US" sz="2400" dirty="0" err="1" smtClean="0"/>
              <a:t>kbit</a:t>
            </a:r>
            <a:r>
              <a:rPr lang="en-US" sz="2400" dirty="0" smtClean="0"/>
              <a:t>/s).</a:t>
            </a:r>
          </a:p>
          <a:p>
            <a:endParaRPr lang="en-US" sz="2400" dirty="0"/>
          </a:p>
          <a:p>
            <a:r>
              <a:rPr lang="en-US" sz="2400" dirty="0" smtClean="0"/>
              <a:t>No need to support dozens of concurrent applications.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73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4008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Meet RIOT: an OS that fits </a:t>
            </a:r>
            <a:r>
              <a:rPr lang="en-US" b="1" u="sng" dirty="0" err="1" smtClean="0"/>
              <a:t>IoT</a:t>
            </a:r>
            <a:r>
              <a:rPr lang="en-US" b="1" u="sng" dirty="0" smtClean="0"/>
              <a:t> devices</a:t>
            </a:r>
            <a:endParaRPr lang="el-GR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9440" y="1804097"/>
            <a:ext cx="7498080" cy="439911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3709" y="1804098"/>
            <a:ext cx="3854132" cy="2696782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 smtClean="0"/>
              <a:t>RIOT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open-source microkernel-based operating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designed to match the requirements of </a:t>
            </a:r>
            <a:r>
              <a:rPr lang="en-US" sz="2000" dirty="0" err="1"/>
              <a:t>I</a:t>
            </a:r>
            <a:r>
              <a:rPr lang="en-US" sz="2000" dirty="0" err="1" smtClean="0"/>
              <a:t>oT</a:t>
            </a:r>
            <a:r>
              <a:rPr lang="en-US" sz="2000" dirty="0" smtClean="0"/>
              <a:t> devices and other embedded devices. </a:t>
            </a:r>
            <a:endParaRPr lang="el-G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18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pPr algn="ctr"/>
            <a:r>
              <a:rPr lang="en-US" b="1" u="sng" dirty="0" smtClean="0"/>
              <a:t>Architecture</a:t>
            </a:r>
            <a:endParaRPr lang="el-GR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2760" y="1310641"/>
            <a:ext cx="5181600" cy="40931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064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RIOT's code base is structured into five </a:t>
            </a:r>
            <a:r>
              <a:rPr lang="en-US" sz="1800" dirty="0" smtClean="0"/>
              <a:t>groups</a:t>
            </a:r>
            <a:r>
              <a:rPr lang="en-US" sz="1800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el-GR" sz="1800" dirty="0" smtClean="0"/>
              <a:t>Core which implements the kernel</a:t>
            </a:r>
          </a:p>
          <a:p>
            <a:pPr marL="342900" indent="-342900">
              <a:buFont typeface="+mj-lt"/>
              <a:buAutoNum type="arabicPeriod"/>
            </a:pPr>
            <a:endParaRPr kumimoji="0" lang="el-GR" altLang="el-GR" sz="1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l-GR" sz="1800" dirty="0" err="1" smtClean="0"/>
              <a:t>Cpu</a:t>
            </a:r>
            <a:r>
              <a:rPr lang="en-US" altLang="el-GR" sz="1800" dirty="0" smtClean="0"/>
              <a:t>, boards, drivers, </a:t>
            </a:r>
            <a:r>
              <a:rPr lang="en-US" altLang="el-GR" sz="1800" dirty="0" err="1" smtClean="0"/>
              <a:t>periph</a:t>
            </a:r>
            <a:r>
              <a:rPr lang="en-US" altLang="el-GR" sz="1800" dirty="0" smtClean="0"/>
              <a:t> responsible for everything about HW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l-GR" altLang="el-GR" sz="1800" dirty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l-GR" sz="1800" dirty="0" smtClean="0"/>
              <a:t>Sys supports networking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l-GR" altLang="el-GR" sz="1800" dirty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l-GR" sz="1800" b="0" i="0" u="none" strike="noStrike" cap="none" normalizeH="0" baseline="0" dirty="0" smtClean="0">
                <a:ln>
                  <a:noFill/>
                </a:ln>
                <a:effectLst/>
              </a:rPr>
              <a:t>P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effectLst/>
              </a:rPr>
              <a:t>kg</a:t>
            </a:r>
            <a:r>
              <a:rPr lang="en-US" altLang="el-GR" sz="1800" dirty="0" smtClean="0"/>
              <a:t> imports third party components such as libraries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l-GR" altLang="el-GR" sz="1800" dirty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l-GR" sz="1800" dirty="0" smtClean="0"/>
              <a:t>Application which implements the high logic for testing apps </a:t>
            </a:r>
            <a:endParaRPr lang="el-GR" altLang="el-GR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l-GR" altLang="el-G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l-GR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72200" y="5524503"/>
            <a:ext cx="5826760" cy="63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/>
              <a:t>More information on the official site </a:t>
            </a:r>
            <a:r>
              <a:rPr lang="en-US" sz="1400" b="1" dirty="0" smtClean="0">
                <a:hlinkClick r:id="rId4"/>
              </a:rPr>
              <a:t>here</a:t>
            </a:r>
            <a:endParaRPr lang="el-GR" sz="14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06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4440" cy="65087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Let’s look deeper..</a:t>
            </a:r>
            <a:endParaRPr lang="el-GR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439400" cy="5008563"/>
          </a:xfrm>
        </p:spPr>
        <p:txBody>
          <a:bodyPr/>
          <a:lstStyle/>
          <a:p>
            <a:r>
              <a:rPr lang="en-US" b="1" dirty="0" smtClean="0"/>
              <a:t>Modularity:   </a:t>
            </a:r>
            <a:r>
              <a:rPr lang="en-US" dirty="0" smtClean="0"/>
              <a:t>The system is designed in a modular way to achieve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 minimum memory usage. Example:  on 32-bit architectures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the kernel  uses  </a:t>
            </a:r>
            <a:r>
              <a:rPr lang="en-US" sz="1800" dirty="0" smtClean="0"/>
              <a:t>~</a:t>
            </a:r>
            <a:r>
              <a:rPr lang="en-US" dirty="0" smtClean="0"/>
              <a:t>1.5KB RAM. </a:t>
            </a:r>
          </a:p>
          <a:p>
            <a:r>
              <a:rPr lang="en-US" b="1" dirty="0" smtClean="0"/>
              <a:t>Architecture: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The microkernel architecture is written in ANSI C.</a:t>
            </a:r>
          </a:p>
          <a:p>
            <a:pPr marL="0" indent="0">
              <a:buNone/>
            </a:pPr>
            <a:r>
              <a:rPr lang="en-US" dirty="0" smtClean="0"/>
              <a:t>  C++ is also available for use.</a:t>
            </a:r>
          </a:p>
          <a:p>
            <a:pPr marL="0" indent="0">
              <a:buNone/>
            </a:pPr>
            <a:r>
              <a:rPr lang="en-US" dirty="0" smtClean="0"/>
              <a:t>  It also allows the utilization of the GNU Compiler Collection (GCC) in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 latest version.   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13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97306"/>
            <a:ext cx="9717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439400" cy="5008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Multithreading</a:t>
            </a:r>
            <a:r>
              <a:rPr lang="en-US" b="1" dirty="0"/>
              <a:t>: </a:t>
            </a:r>
            <a:r>
              <a:rPr lang="en-US" dirty="0"/>
              <a:t>A thread in RIOT is like a thread in Linux.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Multi-threading </a:t>
            </a:r>
            <a:r>
              <a:rPr lang="en-US" dirty="0"/>
              <a:t>is optional: For some scenarios where extremely low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memory </a:t>
            </a:r>
            <a:r>
              <a:rPr lang="en-US" dirty="0"/>
              <a:t>usage is mandatory, a single threaded app may be desirable.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RIOT </a:t>
            </a:r>
            <a:r>
              <a:rPr lang="en-US" dirty="0"/>
              <a:t>does not force the use of multiple application threads. Unless 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selected </a:t>
            </a:r>
            <a:r>
              <a:rPr lang="en-US" dirty="0"/>
              <a:t>system module needs to run a thread, the user application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can </a:t>
            </a:r>
            <a:r>
              <a:rPr lang="en-US" dirty="0"/>
              <a:t>be the only thread running on the system.</a:t>
            </a:r>
          </a:p>
          <a:p>
            <a:r>
              <a:rPr lang="en-US" b="1" dirty="0" smtClean="0"/>
              <a:t>HW support: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Supports various 32-bit platforms, but 16-bit and 8-bit platforms are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supported too (ARM, x86, MSP430, MIPS, AVR) </a:t>
            </a:r>
            <a:r>
              <a:rPr lang="en-US" dirty="0" smtClean="0"/>
              <a:t>.</a:t>
            </a:r>
            <a:r>
              <a:rPr lang="el-GR" dirty="0" smtClean="0"/>
              <a:t> </a:t>
            </a:r>
            <a:r>
              <a:rPr lang="en-US" dirty="0" smtClean="0"/>
              <a:t>Doesn’t need FPU or</a:t>
            </a:r>
          </a:p>
          <a:p>
            <a:pPr marL="0" indent="0">
              <a:buNone/>
            </a:pPr>
            <a:r>
              <a:rPr lang="en-US" dirty="0" smtClean="0"/>
              <a:t>   MMU, but it can benefit from extra features of the MCU such a </a:t>
            </a:r>
            <a:r>
              <a:rPr lang="en-US" dirty="0" smtClean="0"/>
              <a:t>VCI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l-GR" dirty="0" smtClean="0"/>
              <a:t>(</a:t>
            </a:r>
            <a:r>
              <a:rPr lang="en-US" dirty="0" smtClean="0"/>
              <a:t>Ve</a:t>
            </a:r>
            <a:r>
              <a:rPr lang="en-US" dirty="0" smtClean="0"/>
              <a:t>ctor Interrupt Controller</a:t>
            </a:r>
            <a:r>
              <a:rPr lang="el-GR" dirty="0" smtClean="0"/>
              <a:t>)</a:t>
            </a:r>
            <a:r>
              <a:rPr lang="en-US" dirty="0" smtClean="0"/>
              <a:t>. 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22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760" y="1622424"/>
            <a:ext cx="10083800" cy="4371975"/>
          </a:xfrm>
        </p:spPr>
        <p:txBody>
          <a:bodyPr/>
          <a:lstStyle/>
          <a:p>
            <a:r>
              <a:rPr lang="en-US" b="1" dirty="0" err="1" smtClean="0"/>
              <a:t>Tickless</a:t>
            </a:r>
            <a:r>
              <a:rPr lang="en-US" b="1" dirty="0" smtClean="0"/>
              <a:t> Scheduler:</a:t>
            </a:r>
          </a:p>
          <a:p>
            <a:pPr marL="0" indent="0">
              <a:buNone/>
            </a:pPr>
            <a:r>
              <a:rPr lang="en-US" dirty="0" smtClean="0"/>
              <a:t>In contrast to many other OS, RIOT’s scheduler works without   </a:t>
            </a:r>
          </a:p>
          <a:p>
            <a:pPr marL="0" indent="0">
              <a:buNone/>
            </a:pPr>
            <a:r>
              <a:rPr lang="en-US" dirty="0" smtClean="0"/>
              <a:t>periodic events and can be considered as an </a:t>
            </a:r>
            <a:r>
              <a:rPr lang="en-US" dirty="0" err="1" smtClean="0"/>
              <a:t>tickless</a:t>
            </a:r>
            <a:r>
              <a:rPr lang="en-US" dirty="0" smtClean="0"/>
              <a:t> scheduler. </a:t>
            </a:r>
          </a:p>
          <a:p>
            <a:pPr marL="0" indent="0">
              <a:buNone/>
            </a:pPr>
            <a:r>
              <a:rPr lang="en-US" dirty="0" smtClean="0"/>
              <a:t>Scheduling is deterministic with complexity O(1) operations, </a:t>
            </a:r>
          </a:p>
          <a:p>
            <a:pPr marL="0" indent="0">
              <a:buNone/>
            </a:pPr>
            <a:r>
              <a:rPr lang="en-US" dirty="0" smtClean="0"/>
              <a:t>allowing soft real time capabilities. Whenever there are no pending </a:t>
            </a:r>
          </a:p>
          <a:p>
            <a:pPr marL="0" indent="0">
              <a:buNone/>
            </a:pPr>
            <a:r>
              <a:rPr lang="en-US" dirty="0" smtClean="0"/>
              <a:t>tasks, RIOT will switch to the idle thread. 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Giannis Manousaridis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7FDD-B40D-458D-B39A-4310D40B9B1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48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619</TotalTime>
  <Words>1547</Words>
  <Application>Microsoft Office PowerPoint</Application>
  <PresentationFormat>Widescreen</PresentationFormat>
  <Paragraphs>208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Restrictions and requirements in a typical microcontroller  (MCU)</vt:lpstr>
      <vt:lpstr>PowerPoint Presentation</vt:lpstr>
      <vt:lpstr>Meet RIOT: an OS that fits IoT devices</vt:lpstr>
      <vt:lpstr>Architecture</vt:lpstr>
      <vt:lpstr>Let’s look deeper..</vt:lpstr>
      <vt:lpstr>PowerPoint Presentation</vt:lpstr>
      <vt:lpstr>PowerPoint Presentation</vt:lpstr>
      <vt:lpstr>PowerPoint Presentation</vt:lpstr>
      <vt:lpstr>Connectivity &amp; Portability</vt:lpstr>
      <vt:lpstr>Connectivity</vt:lpstr>
      <vt:lpstr>Portability</vt:lpstr>
      <vt:lpstr>A comparison with other OSes for MCUs</vt:lpstr>
      <vt:lpstr>PowerPoint Presentation</vt:lpstr>
      <vt:lpstr>Why RIOT is the future?</vt:lpstr>
      <vt:lpstr>How to get started..</vt:lpstr>
      <vt:lpstr>First check the tutorials..</vt:lpstr>
      <vt:lpstr>Run RIOT in different boards</vt:lpstr>
      <vt:lpstr>PowerPoint Presentation</vt:lpstr>
      <vt:lpstr>Resources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giannis manousaridis</dc:creator>
  <cp:lastModifiedBy>giannis manousaridis</cp:lastModifiedBy>
  <cp:revision>51</cp:revision>
  <dcterms:created xsi:type="dcterms:W3CDTF">2019-02-24T13:51:43Z</dcterms:created>
  <dcterms:modified xsi:type="dcterms:W3CDTF">2019-03-05T11:28:53Z</dcterms:modified>
</cp:coreProperties>
</file>