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7A604D-A057-4773-8911-2509D147165B}">
  <a:tblStyle styleId="{D67A604D-A057-4773-8911-2509D14716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0cdae870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0cdae87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0cdae870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0cdae87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0cdae87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0cdae87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0cdae87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0cdae87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mazon-science/fraud-dataset-benchmark#data-sourc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Infitech Hackathon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Pantelis Dogoulis </a:t>
            </a:r>
            <a:r>
              <a:rPr b="1" lang="en"/>
              <a:t>[DL R&amp;D]</a:t>
            </a:r>
            <a:r>
              <a:rPr lang="en"/>
              <a:t>, Giannis Manousaridis </a:t>
            </a:r>
            <a:r>
              <a:rPr b="1" lang="en"/>
              <a:t>[Data Scientist]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Use Case Scenario</a:t>
            </a:r>
            <a:endParaRPr b="1"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</a:t>
            </a:r>
            <a:r>
              <a:rPr b="1" lang="en" sz="1500"/>
              <a:t>bank</a:t>
            </a:r>
            <a:r>
              <a:rPr lang="en" sz="1500"/>
              <a:t> that provides loans for </a:t>
            </a:r>
            <a:r>
              <a:rPr b="1" lang="en" sz="1500"/>
              <a:t>vehicle</a:t>
            </a:r>
            <a:r>
              <a:rPr lang="en" sz="1500"/>
              <a:t> purchase, hires </a:t>
            </a:r>
            <a:r>
              <a:rPr b="1" lang="en" sz="1500"/>
              <a:t>experts</a:t>
            </a:r>
            <a:r>
              <a:rPr lang="en" sz="1500"/>
              <a:t> in order create a </a:t>
            </a:r>
            <a:r>
              <a:rPr b="1" lang="en" sz="1500"/>
              <a:t>helper tool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tool needs to be able to </a:t>
            </a:r>
            <a:r>
              <a:rPr b="1" lang="en" sz="1500"/>
              <a:t>detect</a:t>
            </a:r>
            <a:r>
              <a:rPr lang="en" sz="1500"/>
              <a:t> if a </a:t>
            </a:r>
            <a:r>
              <a:rPr b="1" lang="en" sz="1500"/>
              <a:t>loanne</a:t>
            </a:r>
            <a:r>
              <a:rPr lang="en" sz="1500"/>
              <a:t> will </a:t>
            </a:r>
            <a:r>
              <a:rPr b="1" lang="en" sz="1500"/>
              <a:t>default</a:t>
            </a:r>
            <a:r>
              <a:rPr lang="en" sz="1500"/>
              <a:t> in the first </a:t>
            </a:r>
            <a:r>
              <a:rPr b="1" lang="en" sz="1500"/>
              <a:t>EMI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95" name="Google Shape;95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3336150" y="2070575"/>
            <a:ext cx="24717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Problem Modeling</a:t>
            </a:r>
            <a:endParaRPr b="1"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 relevant </a:t>
            </a:r>
            <a:r>
              <a:rPr b="1" lang="en" sz="1500"/>
              <a:t>datasets.</a:t>
            </a:r>
            <a:endParaRPr b="1"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Explore the datasets based on </a:t>
            </a:r>
            <a:r>
              <a:rPr b="1" lang="en" sz="1500"/>
              <a:t>demographics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800"/>
              </a:spcAft>
              <a:buSzPts val="1500"/>
              <a:buChar char="●"/>
            </a:pPr>
            <a:r>
              <a:rPr lang="en" sz="1500"/>
              <a:t>Find </a:t>
            </a:r>
            <a:r>
              <a:rPr b="1" lang="en" sz="1500"/>
              <a:t>important</a:t>
            </a:r>
            <a:r>
              <a:rPr lang="en" sz="1500"/>
              <a:t> features.</a:t>
            </a:r>
            <a:endParaRPr sz="1500"/>
          </a:p>
        </p:txBody>
      </p:sp>
      <p:sp>
        <p:nvSpPr>
          <p:cNvPr id="98" name="Google Shape;98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Implementation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Clear</a:t>
            </a:r>
            <a:r>
              <a:rPr lang="en" sz="1600"/>
              <a:t> and create a </a:t>
            </a:r>
            <a:r>
              <a:rPr b="1" lang="en" sz="1600"/>
              <a:t>feature engineering</a:t>
            </a:r>
            <a:r>
              <a:rPr lang="en" sz="1600"/>
              <a:t> </a:t>
            </a:r>
            <a:r>
              <a:rPr b="1" lang="en" sz="1600"/>
              <a:t>pipeline</a:t>
            </a:r>
            <a:r>
              <a:rPr lang="en" sz="1600"/>
              <a:t> on the selected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Train</a:t>
            </a:r>
            <a:r>
              <a:rPr lang="en" sz="1600"/>
              <a:t> and </a:t>
            </a:r>
            <a:r>
              <a:rPr b="1" lang="en" sz="1600"/>
              <a:t>Compare</a:t>
            </a:r>
            <a:r>
              <a:rPr lang="en" sz="1600"/>
              <a:t> ML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Integrate</a:t>
            </a:r>
            <a:r>
              <a:rPr lang="en" sz="1600"/>
              <a:t> them to an </a:t>
            </a:r>
            <a:r>
              <a:rPr b="1" lang="en" sz="1600"/>
              <a:t>API </a:t>
            </a:r>
            <a:r>
              <a:rPr lang="en" sz="1600"/>
              <a:t>and </a:t>
            </a:r>
            <a:r>
              <a:rPr b="1" lang="en" sz="1600"/>
              <a:t>connect</a:t>
            </a:r>
            <a:r>
              <a:rPr lang="en" sz="1600"/>
              <a:t> it to a </a:t>
            </a:r>
            <a:r>
              <a:rPr b="1" lang="en" sz="1600"/>
              <a:t>UI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Modeling (Step 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425825" y="1187825"/>
            <a:ext cx="77208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was obtained from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and it is part of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Fraud Dataset Benchmark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(FDB).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dataset relates to the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Vehicle Loan Default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where malicious users request for a loan and default in the first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EMI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(Equated Monthly Instalments).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83575" y="633725"/>
            <a:ext cx="40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425825" y="1187825"/>
            <a:ext cx="772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Missing values were interpolated with the mean value.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Continues values were scaled based on the 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Standard Normal Distribution.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 string categorical variables were transformed into 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discrete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values or on 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quantile-distributions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(e.g. &lt;0.25 -&gt; 0, 0.5 -&gt;1, etc).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61150" y="633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425825" y="1187825"/>
            <a:ext cx="77208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Mainly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tree-based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models were implemented, since they provide fast training/inference and work well for tabular data.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LightGBM and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Random Forests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were trained based on a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cross-validation scheme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where the latter one provided the best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score.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67125" y="633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ML Models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1857375" y="317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{D67A604D-A057-4773-8911-2509D147165B}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4D4D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69138"/>
                          </a:solidFill>
                        </a:rPr>
                        <a:t>Random Forest</a:t>
                      </a:r>
                      <a:endParaRPr b="1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69138"/>
                          </a:solidFill>
                        </a:rPr>
                        <a:t>0.767</a:t>
                      </a:r>
                      <a:endParaRPr b="1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69138"/>
                          </a:solidFill>
                        </a:rPr>
                        <a:t>0.678</a:t>
                      </a:r>
                      <a:endParaRPr b="1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(STEP 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4" name="Google Shape;134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DSS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7" name="Google Shape;137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318375" y="385679"/>
            <a:ext cx="2242800" cy="1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Preliminary</a:t>
            </a:r>
            <a:r>
              <a:rPr lang="en" sz="1600"/>
              <a:t> </a:t>
            </a:r>
            <a:r>
              <a:rPr b="1" lang="en" sz="1600"/>
              <a:t>Visualization</a:t>
            </a:r>
            <a:r>
              <a:rPr lang="en" sz="1600"/>
              <a:t> of the Raw Data, Correlation Matrices, Scatterplots.</a:t>
            </a:r>
            <a:endParaRPr sz="1600"/>
          </a:p>
        </p:txBody>
      </p:sp>
      <p:sp>
        <p:nvSpPr>
          <p:cNvPr descr="Background pointer shape in timeline graphic" id="140" name="Google Shape;140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Google Colab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3" name="Google Shape;143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0"/>
          <p:cNvSpPr txBox="1"/>
          <p:nvPr>
            <p:ph idx="4294967295" type="body"/>
          </p:nvPr>
        </p:nvSpPr>
        <p:spPr>
          <a:xfrm>
            <a:off x="1662687" y="38473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Work Environment Setup, Dynamic Coding Session.</a:t>
            </a:r>
            <a:endParaRPr sz="1600"/>
          </a:p>
        </p:txBody>
      </p:sp>
      <p:sp>
        <p:nvSpPr>
          <p:cNvPr descr="Background pointer shape in timeline graphic" id="146" name="Google Shape;146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Numpy, pandas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8" name="Google Shape;148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9" name="Google Shape;149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3376119" y="3408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Missing Values interpolation, Dataset Operations (merging, filtering etc).</a:t>
            </a:r>
            <a:endParaRPr sz="1600"/>
          </a:p>
        </p:txBody>
      </p:sp>
      <p:sp>
        <p:nvSpPr>
          <p:cNvPr descr="Background pointer shape in timeline graphic" id="152" name="Google Shape;152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scikit-learn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5" name="Google Shape;155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Model </a:t>
            </a:r>
            <a:r>
              <a:rPr b="1" lang="en" sz="1600"/>
              <a:t>training</a:t>
            </a:r>
            <a:r>
              <a:rPr lang="en" sz="1600"/>
              <a:t> and </a:t>
            </a:r>
            <a:r>
              <a:rPr b="1" lang="en" sz="1600"/>
              <a:t>evaluation</a:t>
            </a:r>
            <a:r>
              <a:rPr lang="en" sz="1600"/>
              <a:t>, cross-validation pipelines.</a:t>
            </a:r>
            <a:endParaRPr sz="1600"/>
          </a:p>
        </p:txBody>
      </p:sp>
      <p:sp>
        <p:nvSpPr>
          <p:cNvPr descr="Background pointer shape in timeline graphic" id="158" name="Google Shape;158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Flask, React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6732204" y="3408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Integration</a:t>
            </a:r>
            <a:r>
              <a:rPr lang="en" sz="1600"/>
              <a:t> in the </a:t>
            </a:r>
            <a:r>
              <a:rPr b="1" lang="en" sz="1600"/>
              <a:t>production</a:t>
            </a:r>
            <a:r>
              <a:rPr lang="en" sz="1600"/>
              <a:t> with an </a:t>
            </a:r>
            <a:r>
              <a:rPr b="1" lang="en" sz="1600"/>
              <a:t>API</a:t>
            </a:r>
            <a:r>
              <a:rPr lang="en" sz="1600"/>
              <a:t> and connected to a </a:t>
            </a:r>
            <a:r>
              <a:rPr b="1" lang="en" sz="1600"/>
              <a:t>UI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9" name="Google Shape;169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9" name="Google Shape;179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80" name="Google Shape;180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81" name="Google Shape;181;p2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91" name="Google Shape;191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2" name="Google Shape;192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