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5"/>
    <p:sldMasterId id="214748366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y="5143500" cx="9144000"/>
  <p:notesSz cx="6858000" cy="9144000"/>
  <p:embeddedFontLst>
    <p:embeddedFont>
      <p:font typeface="Helvetica Neue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C7D7764-2FDA-4BF2-B869-3513999511D5}">
  <a:tblStyle styleId="{BC7D7764-2FDA-4BF2-B869-3513999511D5}" styleName="Table_0">
    <a:wholeTbl>
      <a:tcTxStyle b="off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CFD7E7"/>
          </a:solidFill>
        </a:fill>
      </a:tcStyle>
    </a:wholeTbl>
    <a:band1H>
      <a:tcTxStyle/>
    </a:band1H>
    <a:band2H>
      <a:tcTxStyle b="off" i="off"/>
      <a:tcStyle>
        <a:fill>
          <a:solidFill>
            <a:srgbClr val="E8ECF4"/>
          </a:solidFill>
        </a:fill>
      </a:tcStyle>
    </a:band2H>
    <a:band1V>
      <a:tcTxStyle/>
    </a:band1V>
    <a:band2V>
      <a:tcTxStyle/>
    </a:band2V>
    <a:lastCol>
      <a:tcTxStyle/>
    </a:lastCol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HelveticaNeue-regular.fntdata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font" Target="fonts/HelveticaNeue-italic.fntdata"/><Relationship Id="rId6" Type="http://schemas.openxmlformats.org/officeDocument/2006/relationships/slideMaster" Target="slideMasters/slideMaster2.xml"/><Relationship Id="rId18" Type="http://schemas.openxmlformats.org/officeDocument/2006/relationships/font" Target="fonts/HelveticaNeue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6381e5b470_1_7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26381e5b470_1_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6381e5b470_1_7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26381e5b470_1_7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6381e5b470_1_8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26381e5b470_1_8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6381e5b470_1_9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26381e5b470_1_9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6381e5b470_1_9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26381e5b470_1_9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6381e5b470_1_10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26381e5b470_1_10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6381e5b470_1_10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26381e5b470_1_10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6381e5b470_1_1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26381e5b470_1_1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6381e5b470_1_1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26381e5b470_1_1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page" type="tx">
  <p:cSld name="TITLE_AND_BOD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502902" y="2766522"/>
            <a:ext cx="7734222" cy="11144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530694" y="4709821"/>
            <a:ext cx="7734222" cy="2776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A6A6A6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A6A6A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A6A6A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A6A6A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A6A6A6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A6A6A6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A6A6A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A6A6A6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A6A6A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2" type="body"/>
          </p:nvPr>
        </p:nvSpPr>
        <p:spPr>
          <a:xfrm>
            <a:off x="530694" y="2443858"/>
            <a:ext cx="7734221" cy="2524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A6A6A6"/>
              </a:buClr>
              <a:buSzPts val="1100"/>
              <a:buFont typeface="Arial"/>
              <a:buNone/>
              <a:defRPr b="0"/>
            </a:lvl1pPr>
            <a:lvl2pPr indent="-342900" lvl="1" marL="914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A6A6A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A6A6A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A6A6A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A6A6A6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A6A6A6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A6A6A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A6A6A6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A6A6A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6279546" y="4635136"/>
            <a:ext cx="273654" cy="2642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and photo: white" showMasterSp="0">
  <p:cSld name="Content and photo: white">
    <p:bg>
      <p:bgPr>
        <a:solidFill>
          <a:srgbClr val="FFFFF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525303" y="464384"/>
            <a:ext cx="4560581" cy="779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1"/>
              </a:buClr>
              <a:buSzPts val="3000"/>
              <a:buFont typeface="Arial"/>
              <a:buNone/>
              <a:defRPr sz="3000">
                <a:solidFill>
                  <a:srgbClr val="40404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525303" y="1629405"/>
            <a:ext cx="4560581" cy="2792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Arial"/>
              <a:buChar char="•"/>
              <a:defRPr b="0" sz="1800">
                <a:solidFill>
                  <a:srgbClr val="40404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Arial"/>
              <a:buChar char="•"/>
              <a:defRPr b="0" sz="1800">
                <a:solidFill>
                  <a:srgbClr val="40404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Arial"/>
              <a:buChar char="•"/>
              <a:defRPr b="0" sz="1800">
                <a:solidFill>
                  <a:srgbClr val="40404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Arial"/>
              <a:buChar char="•"/>
              <a:defRPr b="0" sz="1800">
                <a:solidFill>
                  <a:srgbClr val="404041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Arial"/>
              <a:buChar char="•"/>
              <a:defRPr b="0" sz="1800">
                <a:solidFill>
                  <a:srgbClr val="40404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A6A6A6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A6A6A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A6A6A6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A6A6A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5"/>
          <p:cNvSpPr/>
          <p:nvPr>
            <p:ph idx="2" type="pic"/>
          </p:nvPr>
        </p:nvSpPr>
        <p:spPr>
          <a:xfrm>
            <a:off x="5573057" y="0"/>
            <a:ext cx="3570943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5"/>
          <p:cNvSpPr/>
          <p:nvPr/>
        </p:nvSpPr>
        <p:spPr>
          <a:xfrm>
            <a:off x="-1" y="486799"/>
            <a:ext cx="82666" cy="387199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5"/>
          <p:cNvSpPr/>
          <p:nvPr/>
        </p:nvSpPr>
        <p:spPr>
          <a:xfrm>
            <a:off x="635302" y="4661517"/>
            <a:ext cx="387199" cy="528965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12" id="67" name="Google Shape;67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83819" y="4514843"/>
            <a:ext cx="684581" cy="751839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6279546" y="4635136"/>
            <a:ext cx="273654" cy="2642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only: white" showMasterSp="0">
  <p:cSld name="Content only: white"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529827" y="759068"/>
            <a:ext cx="8004393" cy="699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1"/>
              </a:buClr>
              <a:buSzPts val="3000"/>
              <a:buFont typeface="Arial"/>
              <a:buNone/>
              <a:defRPr sz="3000">
                <a:solidFill>
                  <a:srgbClr val="40404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71" name="Google Shape;71;p16"/>
          <p:cNvSpPr/>
          <p:nvPr/>
        </p:nvSpPr>
        <p:spPr>
          <a:xfrm>
            <a:off x="-1" y="957832"/>
            <a:ext cx="82666" cy="387199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4833956" y="284946"/>
            <a:ext cx="3700463" cy="2524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A6A6A6"/>
              </a:buClr>
              <a:buSzPts val="1100"/>
              <a:buFont typeface="Arial"/>
              <a:buNone/>
              <a:defRPr b="0"/>
            </a:lvl1pPr>
            <a:lvl2pPr indent="-298450" lvl="1" marL="914400" algn="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A6A6A6"/>
              </a:buClr>
              <a:buSzPts val="1100"/>
              <a:buFont typeface="Arial"/>
              <a:buChar char="–"/>
              <a:defRPr b="0"/>
            </a:lvl2pPr>
            <a:lvl3pPr indent="-298450" lvl="2" marL="1371600" algn="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A6A6A6"/>
              </a:buClr>
              <a:buSzPts val="1100"/>
              <a:buFont typeface="Arial"/>
              <a:buChar char="•"/>
              <a:defRPr b="0"/>
            </a:lvl3pPr>
            <a:lvl4pPr indent="-298450" lvl="3" marL="1828800" algn="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A6A6A6"/>
              </a:buClr>
              <a:buSzPts val="1100"/>
              <a:buFont typeface="Arial"/>
              <a:buChar char="–"/>
              <a:defRPr b="0"/>
            </a:lvl4pPr>
            <a:lvl5pPr indent="-298450" lvl="4" marL="2286000" algn="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A6A6A6"/>
              </a:buClr>
              <a:buSzPts val="1100"/>
              <a:buFont typeface="Arial"/>
              <a:buChar char="»"/>
              <a:defRPr b="0"/>
            </a:lvl5pPr>
            <a:lvl6pPr indent="-342900" lvl="5" marL="2743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A6A6A6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A6A6A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A6A6A6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A6A6A6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73" name="Google Shape;73;p16"/>
          <p:cNvGrpSpPr/>
          <p:nvPr/>
        </p:nvGrpSpPr>
        <p:grpSpPr>
          <a:xfrm>
            <a:off x="-30788" y="4661515"/>
            <a:ext cx="9228670" cy="528967"/>
            <a:chOff x="0" y="-1"/>
            <a:chExt cx="9228668" cy="528966"/>
          </a:xfrm>
        </p:grpSpPr>
        <p:sp>
          <p:nvSpPr>
            <p:cNvPr id="74" name="Google Shape;74;p16"/>
            <p:cNvSpPr/>
            <p:nvPr/>
          </p:nvSpPr>
          <p:spPr>
            <a:xfrm>
              <a:off x="0" y="73289"/>
              <a:ext cx="9228668" cy="455676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6"/>
            <p:cNvSpPr/>
            <p:nvPr/>
          </p:nvSpPr>
          <p:spPr>
            <a:xfrm>
              <a:off x="666090" y="-1"/>
              <a:ext cx="387199" cy="528966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6"/>
            <p:cNvSpPr txBox="1"/>
            <p:nvPr/>
          </p:nvSpPr>
          <p:spPr>
            <a:xfrm>
              <a:off x="1107479" y="170285"/>
              <a:ext cx="3522162" cy="21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900"/>
                <a:buFont typeface="Arial"/>
                <a:buNone/>
              </a:pPr>
              <a:r>
                <a:rPr b="0" i="0" lang="en-GB" sz="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INDIANA UNIVERSITY PURDUE UNIVERSITY, INDIANAPOLIS</a:t>
              </a:r>
              <a:endParaRPr/>
            </a:p>
          </p:txBody>
        </p:sp>
      </p:grpSp>
      <p:pic>
        <p:nvPicPr>
          <p:cNvPr descr="Picture 17" id="77" name="Google Shape;77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83819" y="4514843"/>
            <a:ext cx="684581" cy="751839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6279546" y="4635136"/>
            <a:ext cx="273654" cy="2642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and photo: black" showMasterSp="0">
  <p:cSld name="Content and photo: black">
    <p:bg>
      <p:bgPr>
        <a:solidFill>
          <a:srgbClr val="252626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530123" y="464384"/>
            <a:ext cx="4560581" cy="779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530123" y="1629404"/>
            <a:ext cx="4560581" cy="2801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Arial"/>
              <a:buChar char="•"/>
              <a:defRPr b="0" sz="1800">
                <a:solidFill>
                  <a:srgbClr val="FFFFFF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Arial"/>
              <a:buChar char="•"/>
              <a:defRPr b="0" sz="1800">
                <a:solidFill>
                  <a:srgbClr val="FFFFFF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Arial"/>
              <a:buChar char="•"/>
              <a:defRPr b="0" sz="1800">
                <a:solidFill>
                  <a:srgbClr val="FFFFFF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Arial"/>
              <a:buChar char="•"/>
              <a:defRPr b="0" sz="1800">
                <a:solidFill>
                  <a:srgbClr val="FFFFFF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Arial"/>
              <a:buChar char="•"/>
              <a:defRPr b="0" sz="1800">
                <a:solidFill>
                  <a:srgbClr val="FFFFFF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A6A6A6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A6A6A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A6A6A6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A6A6A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7"/>
          <p:cNvSpPr/>
          <p:nvPr>
            <p:ph idx="2" type="pic"/>
          </p:nvPr>
        </p:nvSpPr>
        <p:spPr>
          <a:xfrm>
            <a:off x="5564909" y="0"/>
            <a:ext cx="3570943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17"/>
          <p:cNvSpPr/>
          <p:nvPr/>
        </p:nvSpPr>
        <p:spPr>
          <a:xfrm>
            <a:off x="-15847" y="486799"/>
            <a:ext cx="82666" cy="387199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7"/>
          <p:cNvSpPr/>
          <p:nvPr/>
        </p:nvSpPr>
        <p:spPr>
          <a:xfrm>
            <a:off x="635302" y="4661517"/>
            <a:ext cx="387199" cy="528965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10" id="85" name="Google Shape;85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83819" y="4514843"/>
            <a:ext cx="684581" cy="751839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6279546" y="4635136"/>
            <a:ext cx="273654" cy="2642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>
  <p:cSld name="Section Header">
    <p:bg>
      <p:bgPr>
        <a:solidFill>
          <a:srgbClr val="660B13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506694" y="2274522"/>
            <a:ext cx="6802482" cy="656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526131" y="2032785"/>
            <a:ext cx="3700463" cy="252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A6A6A6"/>
              </a:buClr>
              <a:buSzPts val="1400"/>
              <a:buFont typeface="Arial"/>
              <a:buNone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A6A6A6"/>
              </a:buClr>
              <a:buSzPts val="1400"/>
              <a:buFont typeface="Arial"/>
              <a:buChar char="–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A6A6A6"/>
              </a:buClr>
              <a:buSzPts val="1400"/>
              <a:buFont typeface="Arial"/>
              <a:buChar char="•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A6A6A6"/>
              </a:buClr>
              <a:buSzPts val="1400"/>
              <a:buFont typeface="Arial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A6A6A6"/>
              </a:buClr>
              <a:buSzPts val="1400"/>
              <a:buFont typeface="Arial"/>
              <a:buChar char="»"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A6A6A6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A6A6A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A6A6A6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A6A6A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18"/>
          <p:cNvSpPr/>
          <p:nvPr/>
        </p:nvSpPr>
        <p:spPr>
          <a:xfrm>
            <a:off x="-14944" y="2032000"/>
            <a:ext cx="148618" cy="836707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6279546" y="4635136"/>
            <a:ext cx="273654" cy="2642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only: black" showMasterSp="0">
  <p:cSld name="Content only: black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523346" y="759068"/>
            <a:ext cx="8004412" cy="699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523346" y="1630403"/>
            <a:ext cx="8011072" cy="28187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Arial"/>
              <a:buAutoNum type="arabicPeriod"/>
              <a:defRPr b="0" sz="18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Arial"/>
              <a:buNone/>
              <a:defRPr b="0" sz="1800">
                <a:solidFill>
                  <a:srgbClr val="FFFFFF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Arial"/>
              <a:buNone/>
              <a:defRPr b="0" sz="1800">
                <a:solidFill>
                  <a:srgbClr val="FFFFFF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Arial"/>
              <a:buNone/>
              <a:defRPr b="0" sz="1800">
                <a:solidFill>
                  <a:srgbClr val="FFFFFF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Arial"/>
              <a:buNone/>
              <a:defRPr b="0" sz="1800">
                <a:solidFill>
                  <a:srgbClr val="FFFFFF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A6A6A6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A6A6A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A6A6A6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A6A6A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2" type="body"/>
          </p:nvPr>
        </p:nvSpPr>
        <p:spPr>
          <a:xfrm>
            <a:off x="4833956" y="284946"/>
            <a:ext cx="3700464" cy="252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A6A6A6"/>
              </a:buClr>
              <a:buSzPts val="1100"/>
              <a:buFont typeface="Arial"/>
              <a:buNone/>
              <a:defRPr b="0"/>
            </a:lvl1pPr>
            <a:lvl2pPr indent="-342900" lvl="1" marL="914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A6A6A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A6A6A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A6A6A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A6A6A6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A6A6A6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A6A6A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A6A6A6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A6A6A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19"/>
          <p:cNvSpPr/>
          <p:nvPr/>
        </p:nvSpPr>
        <p:spPr>
          <a:xfrm>
            <a:off x="-1" y="957832"/>
            <a:ext cx="82666" cy="387199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7" name="Google Shape;97;p19"/>
          <p:cNvGrpSpPr/>
          <p:nvPr/>
        </p:nvGrpSpPr>
        <p:grpSpPr>
          <a:xfrm>
            <a:off x="-30788" y="4661515"/>
            <a:ext cx="9228670" cy="528967"/>
            <a:chOff x="0" y="-1"/>
            <a:chExt cx="9228668" cy="528966"/>
          </a:xfrm>
        </p:grpSpPr>
        <p:sp>
          <p:nvSpPr>
            <p:cNvPr id="98" name="Google Shape;98;p19"/>
            <p:cNvSpPr/>
            <p:nvPr/>
          </p:nvSpPr>
          <p:spPr>
            <a:xfrm>
              <a:off x="0" y="73289"/>
              <a:ext cx="9228668" cy="455676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9"/>
            <p:cNvSpPr/>
            <p:nvPr/>
          </p:nvSpPr>
          <p:spPr>
            <a:xfrm>
              <a:off x="666090" y="-1"/>
              <a:ext cx="387199" cy="528966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9"/>
            <p:cNvSpPr txBox="1"/>
            <p:nvPr/>
          </p:nvSpPr>
          <p:spPr>
            <a:xfrm>
              <a:off x="1107479" y="170285"/>
              <a:ext cx="3522162" cy="21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900"/>
                <a:buFont typeface="Arial"/>
                <a:buNone/>
              </a:pPr>
              <a:r>
                <a:rPr b="0" i="0" lang="en-GB" sz="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INDIANA UNIVERSITY ALUMNI ASSOCIATION</a:t>
              </a:r>
              <a:endParaRPr/>
            </a:p>
          </p:txBody>
        </p:sp>
      </p:grpSp>
      <p:pic>
        <p:nvPicPr>
          <p:cNvPr descr="Picture 16" id="101" name="Google Shape;101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83819" y="4514843"/>
            <a:ext cx="684581" cy="75183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>
            <p:ph idx="12" type="sldNum"/>
          </p:nvPr>
        </p:nvSpPr>
        <p:spPr>
          <a:xfrm>
            <a:off x="6279546" y="4635136"/>
            <a:ext cx="273654" cy="2642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footer: white" showMasterSp="0">
  <p:cSld name="Blank with footer: white">
    <p:bg>
      <p:bgPr>
        <a:solidFill>
          <a:srgbClr val="FFFFFF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20"/>
          <p:cNvGrpSpPr/>
          <p:nvPr/>
        </p:nvGrpSpPr>
        <p:grpSpPr>
          <a:xfrm>
            <a:off x="-30788" y="4661515"/>
            <a:ext cx="9228670" cy="528967"/>
            <a:chOff x="0" y="-1"/>
            <a:chExt cx="9228668" cy="528966"/>
          </a:xfrm>
        </p:grpSpPr>
        <p:sp>
          <p:nvSpPr>
            <p:cNvPr id="105" name="Google Shape;105;p20"/>
            <p:cNvSpPr/>
            <p:nvPr/>
          </p:nvSpPr>
          <p:spPr>
            <a:xfrm>
              <a:off x="0" y="73289"/>
              <a:ext cx="9228668" cy="455676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0"/>
            <p:cNvSpPr/>
            <p:nvPr/>
          </p:nvSpPr>
          <p:spPr>
            <a:xfrm>
              <a:off x="666090" y="-1"/>
              <a:ext cx="387199" cy="528966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0"/>
            <p:cNvSpPr txBox="1"/>
            <p:nvPr/>
          </p:nvSpPr>
          <p:spPr>
            <a:xfrm>
              <a:off x="1107479" y="170285"/>
              <a:ext cx="3522162" cy="21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900"/>
                <a:buFont typeface="Arial"/>
                <a:buNone/>
              </a:pPr>
              <a:r>
                <a:rPr b="0" i="0" lang="en-GB" sz="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INDIANA UNIVERSITY ALUMNI ASSOCIATION</a:t>
              </a:r>
              <a:endParaRPr/>
            </a:p>
          </p:txBody>
        </p:sp>
      </p:grpSp>
      <p:pic>
        <p:nvPicPr>
          <p:cNvPr descr="Picture 6" id="108" name="Google Shape;108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83819" y="4514843"/>
            <a:ext cx="684581" cy="75183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6279546" y="4635136"/>
            <a:ext cx="273654" cy="2642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footer: black" showMasterSp="0">
  <p:cSld name="Blank with footer: black">
    <p:bg>
      <p:bgPr>
        <a:solidFill>
          <a:srgbClr val="252626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21"/>
          <p:cNvGrpSpPr/>
          <p:nvPr/>
        </p:nvGrpSpPr>
        <p:grpSpPr>
          <a:xfrm>
            <a:off x="-30788" y="4661515"/>
            <a:ext cx="9228670" cy="528967"/>
            <a:chOff x="0" y="-1"/>
            <a:chExt cx="9228668" cy="528966"/>
          </a:xfrm>
        </p:grpSpPr>
        <p:sp>
          <p:nvSpPr>
            <p:cNvPr id="112" name="Google Shape;112;p21"/>
            <p:cNvSpPr/>
            <p:nvPr/>
          </p:nvSpPr>
          <p:spPr>
            <a:xfrm>
              <a:off x="0" y="73289"/>
              <a:ext cx="9228668" cy="455676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1"/>
            <p:cNvSpPr/>
            <p:nvPr/>
          </p:nvSpPr>
          <p:spPr>
            <a:xfrm>
              <a:off x="666090" y="-1"/>
              <a:ext cx="387199" cy="528966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1"/>
            <p:cNvSpPr txBox="1"/>
            <p:nvPr/>
          </p:nvSpPr>
          <p:spPr>
            <a:xfrm>
              <a:off x="1107479" y="170285"/>
              <a:ext cx="3522162" cy="21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900"/>
                <a:buFont typeface="Arial"/>
                <a:buNone/>
              </a:pPr>
              <a:r>
                <a:rPr b="0" i="0" lang="en-GB" sz="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INDIANA UNIVERSITY ALUMNI ASSOCIATION</a:t>
              </a:r>
              <a:endParaRPr/>
            </a:p>
          </p:txBody>
        </p:sp>
      </p:grpSp>
      <p:pic>
        <p:nvPicPr>
          <p:cNvPr descr="Picture 6" id="115" name="Google Shape;115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83819" y="4514843"/>
            <a:ext cx="684581" cy="751839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1"/>
          <p:cNvSpPr txBox="1"/>
          <p:nvPr>
            <p:ph idx="12" type="sldNum"/>
          </p:nvPr>
        </p:nvSpPr>
        <p:spPr>
          <a:xfrm>
            <a:off x="6279546" y="4635136"/>
            <a:ext cx="273654" cy="2642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 with IUPUI lockup" showMasterSp="0">
  <p:cSld name="Closing slide with IUPUI lockup">
    <p:bg>
      <p:bgPr>
        <a:solidFill>
          <a:srgbClr val="690304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536601" y="680396"/>
            <a:ext cx="7859187" cy="2721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sz="18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sz="1800">
                <a:solidFill>
                  <a:srgbClr val="FFFFFF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sz="1800">
                <a:solidFill>
                  <a:srgbClr val="FFFFFF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sz="1800">
                <a:solidFill>
                  <a:srgbClr val="FFFFFF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»"/>
              <a:defRPr b="0" sz="1800">
                <a:solidFill>
                  <a:srgbClr val="FFFFFF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A6A6A6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A6A6A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A6A6A6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A6A6A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22"/>
          <p:cNvSpPr/>
          <p:nvPr/>
        </p:nvSpPr>
        <p:spPr>
          <a:xfrm>
            <a:off x="-15847" y="680396"/>
            <a:ext cx="82666" cy="387199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14" id="120" name="Google Shape;120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2970" y="4033751"/>
            <a:ext cx="950926" cy="10443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3" id="121" name="Google Shape;12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1042" y="4244549"/>
            <a:ext cx="3606361" cy="61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"/>
          <p:cNvSpPr txBox="1"/>
          <p:nvPr>
            <p:ph idx="12" type="sldNum"/>
          </p:nvPr>
        </p:nvSpPr>
        <p:spPr>
          <a:xfrm>
            <a:off x="6279546" y="4635136"/>
            <a:ext cx="273654" cy="2642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20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2626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633302" y="-648376"/>
            <a:ext cx="733468" cy="2367522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502902" y="2766522"/>
            <a:ext cx="7734222" cy="11144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530694" y="4709821"/>
            <a:ext cx="7734222" cy="2776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A6A6A6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A6A6A6"/>
              </a:buClr>
              <a:buSzPts val="1100"/>
              <a:buFont typeface="Arial"/>
              <a:buChar char="–"/>
              <a:defRPr b="1" i="0" sz="1100" u="none" cap="none" strike="noStrik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A6A6A6"/>
              </a:buClr>
              <a:buSzPts val="1100"/>
              <a:buFont typeface="Arial"/>
              <a:buChar char="•"/>
              <a:defRPr b="1" i="0" sz="1100" u="none" cap="none" strike="noStrik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A6A6A6"/>
              </a:buClr>
              <a:buSzPts val="1100"/>
              <a:buFont typeface="Arial"/>
              <a:buChar char="–"/>
              <a:defRPr b="1" i="0" sz="1100" u="none" cap="none" strike="noStrik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A6A6A6"/>
              </a:buClr>
              <a:buSzPts val="1100"/>
              <a:buFont typeface="Arial"/>
              <a:buChar char="»"/>
              <a:defRPr b="1" i="0" sz="1100" u="none" cap="none" strike="noStrik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A6A6A6"/>
              </a:buClr>
              <a:buSzPts val="1100"/>
              <a:buFont typeface="Arial"/>
              <a:buChar char="•"/>
              <a:defRPr b="1" i="0" sz="1100" u="none" cap="none" strike="noStrik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A6A6A6"/>
              </a:buClr>
              <a:buSzPts val="1100"/>
              <a:buFont typeface="Arial"/>
              <a:buChar char="•"/>
              <a:defRPr b="1" i="0" sz="1100" u="none" cap="none" strike="noStrik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A6A6A6"/>
              </a:buClr>
              <a:buSzPts val="1100"/>
              <a:buFont typeface="Arial"/>
              <a:buChar char="•"/>
              <a:defRPr b="1" i="0" sz="1100" u="none" cap="none" strike="noStrik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A6A6A6"/>
              </a:buClr>
              <a:buSzPts val="1100"/>
              <a:buFont typeface="Arial"/>
              <a:buChar char="•"/>
              <a:defRPr b="1" i="0" sz="1100" u="none" cap="none" strike="noStrik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Picture 9" id="54" name="Google Shape;54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52425" y="581277"/>
            <a:ext cx="1289147" cy="1415798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279546" y="4635136"/>
            <a:ext cx="273654" cy="2642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502940" y="2364610"/>
            <a:ext cx="77343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en-GB" sz="3600"/>
              <a:t>Sequence Reinforcement Learning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502894" y="1979133"/>
            <a:ext cx="77343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1100"/>
              <a:buFont typeface="Arial"/>
              <a:buNone/>
            </a:pPr>
            <a:r>
              <a:rPr b="0" lang="en-GB"/>
              <a:t>Intelligent Systems Group 8</a:t>
            </a:r>
            <a:endParaRPr/>
          </a:p>
        </p:txBody>
      </p:sp>
      <p:sp>
        <p:nvSpPr>
          <p:cNvPr id="129" name="Google Shape;129;p23"/>
          <p:cNvSpPr txBox="1"/>
          <p:nvPr/>
        </p:nvSpPr>
        <p:spPr>
          <a:xfrm>
            <a:off x="7027325" y="3612300"/>
            <a:ext cx="2009100" cy="15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A6A6A6"/>
                </a:solidFill>
              </a:rPr>
              <a:t>Isaac</a:t>
            </a:r>
            <a:r>
              <a:rPr lang="en-GB" sz="1100">
                <a:solidFill>
                  <a:srgbClr val="A6A6A6"/>
                </a:solidFill>
              </a:rPr>
              <a:t> Manring</a:t>
            </a:r>
            <a:endParaRPr sz="1100">
              <a:solidFill>
                <a:srgbClr val="A6A6A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A6A6A6"/>
                </a:solidFill>
              </a:rPr>
              <a:t>Kavita</a:t>
            </a:r>
            <a:endParaRPr sz="1100">
              <a:solidFill>
                <a:srgbClr val="A6A6A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A6A6A6"/>
                </a:solidFill>
              </a:rPr>
              <a:t>Sri Naga Swathi Kasikala</a:t>
            </a:r>
            <a:endParaRPr sz="1100">
              <a:solidFill>
                <a:srgbClr val="A6A6A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A6A6A6"/>
                </a:solidFill>
              </a:rPr>
              <a:t>Venkata Sai Sunil</a:t>
            </a:r>
            <a:endParaRPr sz="1100">
              <a:solidFill>
                <a:srgbClr val="A6A6A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A6A6A6"/>
                </a:solidFill>
              </a:rPr>
              <a:t>Kavya Kutumbaka</a:t>
            </a:r>
            <a:endParaRPr sz="1100">
              <a:solidFill>
                <a:srgbClr val="A6A6A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A6A6A6"/>
                </a:solidFill>
              </a:rPr>
              <a:t>Harika Naidu</a:t>
            </a:r>
            <a:endParaRPr sz="1100">
              <a:solidFill>
                <a:srgbClr val="A6A6A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A6A6A6"/>
                </a:solidFill>
              </a:rPr>
              <a:t>Sai Sandeep</a:t>
            </a:r>
            <a:endParaRPr sz="1100">
              <a:solidFill>
                <a:srgbClr val="A6A6A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A6A6A6"/>
                </a:solidFill>
              </a:rPr>
              <a:t>Spoorthi</a:t>
            </a:r>
            <a:endParaRPr sz="1100">
              <a:solidFill>
                <a:srgbClr val="A6A6A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525302" y="464384"/>
            <a:ext cx="4560582" cy="779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1"/>
              </a:buClr>
              <a:buSzPts val="3000"/>
              <a:buFont typeface="Arial"/>
              <a:buNone/>
            </a:pPr>
            <a:r>
              <a:rPr lang="en-GB" sz="3000">
                <a:solidFill>
                  <a:srgbClr val="404041"/>
                </a:solidFill>
              </a:rPr>
              <a:t>The Game of Sequence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525302" y="1629404"/>
            <a:ext cx="4560582" cy="27923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201168" lvl="0" marL="20116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GB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Each player has 5 cards in their hand.</a:t>
            </a:r>
            <a:endParaRPr/>
          </a:p>
          <a:p>
            <a:pPr indent="-201168" lvl="0" marL="20116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GB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Goals is to get sequence of 5 tokens on the board.</a:t>
            </a:r>
            <a:endParaRPr/>
          </a:p>
          <a:p>
            <a:pPr indent="-201168" lvl="0" marL="20116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GB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One-eyed Jacks remove opponent's token</a:t>
            </a:r>
            <a:endParaRPr/>
          </a:p>
          <a:p>
            <a:pPr indent="-201168" lvl="0" marL="20116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GB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Two-eyed Jacks act as wild.</a:t>
            </a:r>
            <a:endParaRPr/>
          </a:p>
        </p:txBody>
      </p:sp>
      <p:pic>
        <p:nvPicPr>
          <p:cNvPr descr="Picture Placeholder 3" id="136" name="Google Shape;136;p2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1578" r="21578" t="0"/>
          <a:stretch/>
        </p:blipFill>
        <p:spPr>
          <a:xfrm>
            <a:off x="6319930" y="792527"/>
            <a:ext cx="2215213" cy="3190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529826" y="759068"/>
            <a:ext cx="8004393" cy="6990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1"/>
              </a:buClr>
              <a:buSzPts val="3000"/>
              <a:buFont typeface="Arial"/>
              <a:buNone/>
            </a:pPr>
            <a:r>
              <a:rPr lang="en-GB" sz="3000">
                <a:solidFill>
                  <a:srgbClr val="404041"/>
                </a:solidFill>
              </a:rPr>
              <a:t>RL Formalism</a:t>
            </a:r>
            <a:endParaRPr/>
          </a:p>
        </p:txBody>
      </p:sp>
      <p:sp>
        <p:nvSpPr>
          <p:cNvPr id="142" name="Google Shape;142;p25"/>
          <p:cNvSpPr txBox="1"/>
          <p:nvPr/>
        </p:nvSpPr>
        <p:spPr>
          <a:xfrm>
            <a:off x="564544" y="1629404"/>
            <a:ext cx="7924153" cy="2810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35262" lvl="0" marL="135262" marR="0" rtl="0" algn="l">
              <a:lnSpc>
                <a:spcPct val="8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5"/>
              <a:buFont typeface="Arial"/>
              <a:buChar char="•"/>
            </a:pPr>
            <a:r>
              <a:rPr b="0" i="0" lang="en-GB" sz="1455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game may be modeled as a MDP of a finite length.</a:t>
            </a:r>
            <a:endParaRPr/>
          </a:p>
          <a:p>
            <a:pPr indent="-135262" lvl="0" marL="135262" marR="0" rtl="0" algn="l">
              <a:lnSpc>
                <a:spcPct val="81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55"/>
              <a:buFont typeface="Arial"/>
              <a:buChar char="•"/>
            </a:pPr>
            <a:r>
              <a:rPr b="0" i="0" lang="en-GB" sz="1455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 action consists of card-location pairs.</a:t>
            </a:r>
            <a:endParaRPr/>
          </a:p>
          <a:p>
            <a:pPr indent="-135262" lvl="0" marL="135262" marR="0" rtl="0" algn="l">
              <a:lnSpc>
                <a:spcPct val="81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55"/>
              <a:buFont typeface="Arial"/>
              <a:buChar char="•"/>
            </a:pPr>
            <a:r>
              <a:rPr b="0" i="0" lang="en-GB" sz="1455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There are a variable number of actions for each state.</a:t>
            </a:r>
            <a:endParaRPr/>
          </a:p>
          <a:p>
            <a:pPr indent="-135262" lvl="0" marL="135262" marR="0" rtl="0" algn="l">
              <a:lnSpc>
                <a:spcPct val="81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55"/>
              <a:buFont typeface="Arial"/>
              <a:buChar char="•"/>
            </a:pPr>
            <a:r>
              <a:rPr b="0" i="0" lang="en-GB" sz="1455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state space is very large (&gt;)</a:t>
            </a:r>
            <a:endParaRPr/>
          </a:p>
          <a:p>
            <a:pPr indent="0" lvl="0" marL="0" marR="0" rtl="0" algn="l">
              <a:lnSpc>
                <a:spcPct val="81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55"/>
              <a:buFont typeface="Calibri"/>
              <a:buNone/>
            </a:pPr>
            <a:r>
              <a:t/>
            </a:r>
            <a:endParaRPr b="0" i="0" sz="1455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55"/>
              <a:buFont typeface="Calibri"/>
              <a:buNone/>
            </a:pPr>
            <a:r>
              <a:rPr b="0" i="0" lang="en-GB" sz="1455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Goal: </a:t>
            </a:r>
            <a:endParaRPr/>
          </a:p>
          <a:p>
            <a:pPr indent="0" lvl="0" marL="0" marR="0" rtl="0" algn="l">
              <a:lnSpc>
                <a:spcPct val="81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55"/>
              <a:buFont typeface="Cambria Math"/>
              <a:buNone/>
            </a:pPr>
            <a:r>
              <a:t/>
            </a:r>
            <a:endParaRPr b="0" i="0" sz="1455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81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55"/>
              <a:buFont typeface="Calibri"/>
              <a:buNone/>
            </a:pPr>
            <a:r>
              <a:rPr b="0" i="0" lang="en-GB" sz="1455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because the only reward is the terminal reward (win or lose).</a:t>
            </a:r>
            <a:endParaRPr/>
          </a:p>
        </p:txBody>
      </p:sp>
      <p:pic>
        <p:nvPicPr>
          <p:cNvPr descr="Screenshot 2023-12-10 at 8.10.59 PM.png" id="143" name="Google Shape;14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10200" y="654578"/>
            <a:ext cx="3528569" cy="2810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529826" y="759068"/>
            <a:ext cx="8004393" cy="6990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1"/>
              </a:buClr>
              <a:buSzPts val="3000"/>
              <a:buFont typeface="Arial"/>
              <a:buNone/>
            </a:pPr>
            <a:r>
              <a:rPr lang="en-GB" sz="3000">
                <a:solidFill>
                  <a:srgbClr val="404041"/>
                </a:solidFill>
              </a:rPr>
              <a:t>Q-Learning Approach</a:t>
            </a:r>
            <a:endParaRPr/>
          </a:p>
        </p:txBody>
      </p:sp>
      <p:sp>
        <p:nvSpPr>
          <p:cNvPr id="149" name="Google Shape;149;p26"/>
          <p:cNvSpPr txBox="1"/>
          <p:nvPr/>
        </p:nvSpPr>
        <p:spPr>
          <a:xfrm>
            <a:off x="564544" y="1629404"/>
            <a:ext cx="7924153" cy="2810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3"/>
              <a:buFont typeface="Cambria Math"/>
              <a:buNone/>
            </a:pPr>
            <a:r>
              <a:t/>
            </a:r>
            <a:endParaRPr b="0" i="0" sz="1683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83"/>
              <a:buFont typeface="Calibri"/>
              <a:buNone/>
            </a:pPr>
            <a:r>
              <a:rPr b="0" i="0" lang="en-GB" sz="1683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Where  is the time at the end of the game,  is a discount factor, and  is the terminal reward.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83"/>
              <a:buFont typeface="Calibri"/>
              <a:buNone/>
            </a:pPr>
            <a:r>
              <a:t/>
            </a:r>
            <a:endParaRPr b="0" i="0" sz="1683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83"/>
              <a:buFont typeface="Calibri"/>
              <a:buNone/>
            </a:pPr>
            <a:r>
              <a:rPr b="0" i="0" lang="en-GB" sz="1683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estimate  by a neural network.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83"/>
              <a:buFont typeface="Calibri"/>
              <a:buNone/>
            </a:pPr>
            <a:r>
              <a:t/>
            </a:r>
            <a:endParaRPr b="0" i="0" sz="1683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83"/>
              <a:buFont typeface="Calibri"/>
              <a:buNone/>
            </a:pPr>
            <a:r>
              <a:rPr b="0" i="0" lang="en-GB" sz="1683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Didn’t use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ambria Math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Screenshot 2023-12-10 at 8.12.35 PM.png" id="150" name="Google Shape;15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61320" y="2337422"/>
            <a:ext cx="2879089" cy="2256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529826" y="759068"/>
            <a:ext cx="8004393" cy="6990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1"/>
              </a:buClr>
              <a:buSzPts val="3000"/>
              <a:buFont typeface="Arial"/>
              <a:buNone/>
            </a:pPr>
            <a:r>
              <a:rPr lang="en-GB" sz="3000">
                <a:solidFill>
                  <a:srgbClr val="404041"/>
                </a:solidFill>
              </a:rPr>
              <a:t>Models</a:t>
            </a:r>
            <a:endParaRPr/>
          </a:p>
        </p:txBody>
      </p:sp>
      <p:sp>
        <p:nvSpPr>
          <p:cNvPr id="156" name="Google Shape;156;p27"/>
          <p:cNvSpPr txBox="1"/>
          <p:nvPr/>
        </p:nvSpPr>
        <p:spPr>
          <a:xfrm>
            <a:off x="564544" y="1629404"/>
            <a:ext cx="7924153" cy="2810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57734" lvl="0" marL="15773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CNN – Input is [3x10x10]. The layers of input were:</a:t>
            </a:r>
            <a:endParaRPr/>
          </a:p>
          <a:p>
            <a:pPr indent="-157734" lvl="1" marL="473201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Locations of agent’s potential future tokens.</a:t>
            </a:r>
            <a:endParaRPr/>
          </a:p>
          <a:p>
            <a:pPr indent="-157734" lvl="1" marL="473201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Locations of agent’s tokens (assuming the action a is taken).</a:t>
            </a:r>
            <a:endParaRPr/>
          </a:p>
          <a:p>
            <a:pPr indent="-157734" lvl="1" marL="473201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Locations of opponent's tokens.</a:t>
            </a:r>
            <a:endParaRPr/>
          </a:p>
          <a:p>
            <a:pPr indent="-157734" lvl="0" marL="157734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DNN – input is [14]. Engineered features for :</a:t>
            </a:r>
            <a:endParaRPr/>
          </a:p>
          <a:p>
            <a:pPr indent="-157734" lvl="1" marL="473201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Agent’s number of sequences of length .</a:t>
            </a:r>
            <a:endParaRPr/>
          </a:p>
          <a:p>
            <a:pPr indent="-157734" lvl="1" marL="473201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Opponent’s number of sequences of length .</a:t>
            </a:r>
            <a:endParaRPr/>
          </a:p>
          <a:p>
            <a:pPr indent="-157734" lvl="1" marL="473201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Number of sequences of length  formed from tokens and cards in agent’s hand.</a:t>
            </a:r>
            <a:endParaRPr/>
          </a:p>
          <a:p>
            <a:pPr indent="-157734" lvl="1" marL="473201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Number of 1-eyed and 2-eyed jacks in agent’s hand.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529826" y="759068"/>
            <a:ext cx="8004393" cy="6990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1"/>
              </a:buClr>
              <a:buSzPts val="3000"/>
              <a:buFont typeface="Arial"/>
              <a:buNone/>
            </a:pPr>
            <a:r>
              <a:rPr lang="en-GB" sz="3000">
                <a:solidFill>
                  <a:srgbClr val="404041"/>
                </a:solidFill>
              </a:rPr>
              <a:t>Experiments</a:t>
            </a:r>
            <a:endParaRPr/>
          </a:p>
        </p:txBody>
      </p:sp>
      <p:sp>
        <p:nvSpPr>
          <p:cNvPr id="162" name="Google Shape;162;p28"/>
          <p:cNvSpPr txBox="1"/>
          <p:nvPr/>
        </p:nvSpPr>
        <p:spPr>
          <a:xfrm>
            <a:off x="564544" y="1629404"/>
            <a:ext cx="7924153" cy="2810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None/>
            </a:pPr>
            <a:r>
              <a:rPr b="0" i="0" lang="en-GB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considered 5 agents:</a:t>
            </a:r>
            <a:endParaRPr/>
          </a:p>
          <a:p>
            <a:pPr indent="-155447" lvl="0" marL="15544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R: chooses moves randomly.</a:t>
            </a:r>
            <a:endParaRPr/>
          </a:p>
          <a:p>
            <a:pPr indent="-155447" lvl="0" marL="15544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E: chooses moves according to an engineered heuristic function.</a:t>
            </a:r>
            <a:endParaRPr/>
          </a:p>
          <a:p>
            <a:pPr indent="-155447" lvl="0" marL="15544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QD: chooses moves according to the Q-learning dense network.</a:t>
            </a:r>
            <a:endParaRPr/>
          </a:p>
          <a:p>
            <a:pPr indent="-155447" lvl="0" marL="15544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QC: chooses moves according to the Q-learning CNN network.</a:t>
            </a:r>
            <a:endParaRPr/>
          </a:p>
          <a:p>
            <a:pPr indent="-155447" lvl="0" marL="15544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H: humans choose moves.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None/>
            </a:pPr>
            <a:r>
              <a:rPr b="0" i="0" lang="en-GB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Agents play against each other.</a:t>
            </a:r>
            <a:endParaRPr/>
          </a:p>
        </p:txBody>
      </p:sp>
      <p:pic>
        <p:nvPicPr>
          <p:cNvPr descr="Picture 2" id="163" name="Google Shape;163;p28"/>
          <p:cNvPicPr preferRelativeResize="0"/>
          <p:nvPr/>
        </p:nvPicPr>
        <p:blipFill rotWithShape="1">
          <a:blip r:embed="rId3">
            <a:alphaModFix/>
          </a:blip>
          <a:srcRect b="9465" l="9961" r="15075" t="10176"/>
          <a:stretch/>
        </p:blipFill>
        <p:spPr>
          <a:xfrm>
            <a:off x="6514348" y="81201"/>
            <a:ext cx="2288446" cy="2321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529826" y="759068"/>
            <a:ext cx="8004393" cy="6990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1"/>
              </a:buClr>
              <a:buSzPts val="3000"/>
              <a:buFont typeface="Arial"/>
              <a:buNone/>
            </a:pPr>
            <a:r>
              <a:rPr lang="en-GB" sz="3000">
                <a:solidFill>
                  <a:srgbClr val="404041"/>
                </a:solidFill>
              </a:rPr>
              <a:t>Results</a:t>
            </a:r>
            <a:endParaRPr/>
          </a:p>
        </p:txBody>
      </p:sp>
      <p:graphicFrame>
        <p:nvGraphicFramePr>
          <p:cNvPr id="169" name="Google Shape;169;p29"/>
          <p:cNvGraphicFramePr/>
          <p:nvPr/>
        </p:nvGraphicFramePr>
        <p:xfrm>
          <a:off x="257882" y="17856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{BC7D7764-2FDA-4BF2-B869-3513999511D5}</a:tableStyleId>
              </a:tblPr>
              <a:tblGrid>
                <a:gridCol w="1046925"/>
                <a:gridCol w="1089250"/>
                <a:gridCol w="1070400"/>
                <a:gridCol w="2807200"/>
                <a:gridCol w="45018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Player 1</a:t>
                      </a:r>
                      <a:endParaRPr/>
                    </a:p>
                  </a:txBody>
                  <a:tcPr marT="45725" marB="45725" marR="45725" marL="45725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Player 2</a:t>
                      </a:r>
                      <a:endParaRPr/>
                    </a:p>
                  </a:txBody>
                  <a:tcPr marT="45725" marB="45725" marR="45725" marL="45725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% Win</a:t>
                      </a:r>
                      <a:endParaRPr/>
                    </a:p>
                  </a:txBody>
                  <a:tcPr marT="45725" marB="45725" marR="45725" marL="45725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z-score ()</a:t>
                      </a:r>
                      <a:endParaRPr/>
                    </a:p>
                  </a:txBody>
                  <a:tcPr marT="45725" marB="45725" marR="45725" marL="45725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Number of Trials</a:t>
                      </a:r>
                      <a:endParaRPr/>
                    </a:p>
                  </a:txBody>
                  <a:tcPr marT="45725" marB="45725" marR="45725" marL="45725">
                    <a:solidFill>
                      <a:srgbClr val="4472C4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GB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/>
                    </a:p>
                  </a:txBody>
                  <a:tcPr marT="45725" marB="45725" marR="45725" marL="45725"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GB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</a:t>
                      </a:r>
                      <a:endParaRPr/>
                    </a:p>
                  </a:txBody>
                  <a:tcPr marT="45725" marB="45725" marR="45725" marL="45725"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GB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77.4</a:t>
                      </a:r>
                      <a:endParaRPr/>
                    </a:p>
                  </a:txBody>
                  <a:tcPr marT="45725" marB="45725" marR="45725" marL="45725"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GB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5.29</a:t>
                      </a:r>
                      <a:endParaRPr/>
                    </a:p>
                  </a:txBody>
                  <a:tcPr marT="45725" marB="45725" marR="45725" marL="45725"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GB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97</a:t>
                      </a:r>
                      <a:endParaRPr/>
                    </a:p>
                  </a:txBody>
                  <a:tcPr marT="45725" marB="45725" marR="45725" marL="45725">
                    <a:solidFill>
                      <a:srgbClr val="CDD4EA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GB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QD</a:t>
                      </a:r>
                      <a:endParaRPr/>
                    </a:p>
                  </a:txBody>
                  <a:tcPr marT="45725" marB="45725" marR="45725" marL="45725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GB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</a:t>
                      </a:r>
                      <a:endParaRPr/>
                    </a:p>
                  </a:txBody>
                  <a:tcPr marT="45725" marB="45725" marR="45725" marL="45725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GB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95.9</a:t>
                      </a:r>
                      <a:endParaRPr/>
                    </a:p>
                  </a:txBody>
                  <a:tcPr marT="45725" marB="45725" marR="45725" marL="45725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GB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9.04</a:t>
                      </a:r>
                      <a:endParaRPr/>
                    </a:p>
                  </a:txBody>
                  <a:tcPr marT="45725" marB="45725" marR="45725" marL="45725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GB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97</a:t>
                      </a:r>
                      <a:endParaRPr/>
                    </a:p>
                  </a:txBody>
                  <a:tcPr marT="45725" marB="45725" marR="45725" marL="45725">
                    <a:solidFill>
                      <a:srgbClr val="E8EBF5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GB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QC</a:t>
                      </a:r>
                      <a:endParaRPr/>
                    </a:p>
                  </a:txBody>
                  <a:tcPr marT="45725" marB="45725" marR="45725" marL="45725"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GB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</a:t>
                      </a:r>
                      <a:endParaRPr/>
                    </a:p>
                  </a:txBody>
                  <a:tcPr marT="45725" marB="45725" marR="45725" marL="45725"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GB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63.0</a:t>
                      </a:r>
                      <a:endParaRPr/>
                    </a:p>
                  </a:txBody>
                  <a:tcPr marT="45725" marB="45725" marR="45725" marL="45725"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GB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2.22</a:t>
                      </a:r>
                      <a:endParaRPr/>
                    </a:p>
                  </a:txBody>
                  <a:tcPr marT="45725" marB="45725" marR="45725" marL="45725"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GB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73</a:t>
                      </a:r>
                      <a:endParaRPr/>
                    </a:p>
                  </a:txBody>
                  <a:tcPr marT="45725" marB="45725" marR="45725" marL="45725">
                    <a:solidFill>
                      <a:srgbClr val="CDD4EA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GB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QD</a:t>
                      </a:r>
                      <a:endParaRPr/>
                    </a:p>
                  </a:txBody>
                  <a:tcPr marT="45725" marB="45725" marR="45725" marL="45725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GB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/>
                    </a:p>
                  </a:txBody>
                  <a:tcPr marT="45725" marB="45725" marR="45725" marL="45725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GB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83.5</a:t>
                      </a:r>
                      <a:endParaRPr/>
                    </a:p>
                  </a:txBody>
                  <a:tcPr marT="45725" marB="45725" marR="45725" marL="45725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GB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13.17</a:t>
                      </a:r>
                      <a:endParaRPr/>
                    </a:p>
                  </a:txBody>
                  <a:tcPr marT="45725" marB="45725" marR="45725" marL="45725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GB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385</a:t>
                      </a:r>
                      <a:endParaRPr/>
                    </a:p>
                  </a:txBody>
                  <a:tcPr marT="45725" marB="45725" marR="45725" marL="45725">
                    <a:solidFill>
                      <a:srgbClr val="E8EBF5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GB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QD</a:t>
                      </a:r>
                      <a:endParaRPr/>
                    </a:p>
                  </a:txBody>
                  <a:tcPr marT="45725" marB="45725" marR="45725" marL="45725"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GB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</a:t>
                      </a:r>
                      <a:endParaRPr/>
                    </a:p>
                  </a:txBody>
                  <a:tcPr marT="45725" marB="45725" marR="45725" marL="45725"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GB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53.1</a:t>
                      </a:r>
                      <a:endParaRPr/>
                    </a:p>
                  </a:txBody>
                  <a:tcPr marT="45725" marB="45725" marR="45725" marL="45725"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GB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0.38</a:t>
                      </a:r>
                      <a:endParaRPr/>
                    </a:p>
                  </a:txBody>
                  <a:tcPr marT="45725" marB="45725" marR="45725" marL="45725"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GB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49</a:t>
                      </a:r>
                      <a:endParaRPr/>
                    </a:p>
                  </a:txBody>
                  <a:tcPr marT="45725" marB="45725" marR="45725" marL="45725">
                    <a:solidFill>
                      <a:srgbClr val="CDD4EA"/>
                    </a:solidFill>
                  </a:tcPr>
                </a:tc>
              </a:tr>
            </a:tbl>
          </a:graphicData>
        </a:graphic>
      </p:graphicFrame>
      <p:sp>
        <p:nvSpPr>
          <p:cNvPr id="170" name="Google Shape;170;p29"/>
          <p:cNvSpPr txBox="1"/>
          <p:nvPr/>
        </p:nvSpPr>
        <p:spPr>
          <a:xfrm>
            <a:off x="701039" y="4338321"/>
            <a:ext cx="10789922" cy="2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</a:pPr>
            <a:r>
              <a:rPr b="0" i="0" lang="en-GB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*There is a significant amount of randomness involved in sequence so no player should have a 100% win-rate.</a:t>
            </a:r>
            <a:endParaRPr/>
          </a:p>
        </p:txBody>
      </p:sp>
      <p:pic>
        <p:nvPicPr>
          <p:cNvPr id="171" name="Google Shape;171;p29"/>
          <p:cNvPicPr preferRelativeResize="0"/>
          <p:nvPr/>
        </p:nvPicPr>
        <p:blipFill rotWithShape="1">
          <a:blip r:embed="rId3">
            <a:alphaModFix/>
          </a:blip>
          <a:srcRect b="0" l="4580" r="0" t="39016"/>
          <a:stretch/>
        </p:blipFill>
        <p:spPr>
          <a:xfrm>
            <a:off x="6555750" y="0"/>
            <a:ext cx="2162857" cy="1785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529826" y="759068"/>
            <a:ext cx="8004393" cy="6990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1"/>
              </a:buClr>
              <a:buSzPts val="3000"/>
              <a:buFont typeface="Arial"/>
              <a:buNone/>
            </a:pPr>
            <a:r>
              <a:rPr lang="en-GB" sz="3000">
                <a:solidFill>
                  <a:srgbClr val="404041"/>
                </a:solidFill>
              </a:rPr>
              <a:t>Conclusions</a:t>
            </a:r>
            <a:endParaRPr/>
          </a:p>
        </p:txBody>
      </p:sp>
      <p:sp>
        <p:nvSpPr>
          <p:cNvPr id="177" name="Google Shape;177;p30"/>
          <p:cNvSpPr txBox="1"/>
          <p:nvPr/>
        </p:nvSpPr>
        <p:spPr>
          <a:xfrm>
            <a:off x="564544" y="1629404"/>
            <a:ext cx="7924153" cy="2810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GB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Q-learner DNN worked very well.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GB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CNN requires more training and optimization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GB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Adam optimizer worked much better than SGD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title"/>
          </p:nvPr>
        </p:nvSpPr>
        <p:spPr>
          <a:xfrm>
            <a:off x="627872" y="2182091"/>
            <a:ext cx="4560582" cy="779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i="1" lang="en-GB" sz="2600"/>
              <a:t>Thank You!! Any questions? </a:t>
            </a:r>
            <a:endParaRPr/>
          </a:p>
        </p:txBody>
      </p:sp>
      <p:pic>
        <p:nvPicPr>
          <p:cNvPr descr="Picture Placeholder 3" id="183" name="Google Shape;183;p3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1578" r="21578" t="0"/>
          <a:stretch/>
        </p:blipFill>
        <p:spPr>
          <a:xfrm>
            <a:off x="5564909" y="0"/>
            <a:ext cx="357094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in">
  <a:themeElements>
    <a:clrScheme name="Main">
      <a:dk1>
        <a:srgbClr val="000000"/>
      </a:dk1>
      <a:lt1>
        <a:srgbClr val="660B13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