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761" autoAdjust="0"/>
  </p:normalViewPr>
  <p:slideViewPr>
    <p:cSldViewPr snapToGrid="0">
      <p:cViewPr varScale="1">
        <p:scale>
          <a:sx n="53" d="100"/>
          <a:sy n="53" d="100"/>
        </p:scale>
        <p:origin x="11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A06EB-E40B-4882-9410-6787011E598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E362F-06D3-4A1D-8AE2-235057E45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40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Board is 10x10</a:t>
            </a:r>
          </a:p>
          <a:p>
            <a:r>
              <a:rPr lang="en-US" dirty="0"/>
              <a:t>Slightly simplified model of game.</a:t>
            </a:r>
          </a:p>
          <a:p>
            <a:endParaRPr lang="en-US" dirty="0"/>
          </a:p>
          <a:p>
            <a:r>
              <a:rPr lang="en-US" dirty="0"/>
              <a:t>Very little research on Sequence (None).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E362F-06D3-4A1D-8AE2-235057E452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05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exactly a MDP, but close enough.</a:t>
            </a:r>
          </a:p>
          <a:p>
            <a:r>
              <a:rPr lang="en-US" dirty="0"/>
              <a:t>Agent must choose one of the actions by scoring each one and picking the best.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E362F-06D3-4A1D-8AE2-235057E452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14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The difference between this and classical deep Q-learning is that we can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exactly since the games are short enough.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The difference between this and classical deep Q-learning is that we can calculate </a:t>
                </a:r>
                <a:r>
                  <a:rPr lang="en-US" b="0" i="0">
                    <a:latin typeface="Cambria Math" panose="02040503050406030204" pitchFamily="18" charset="0"/>
                  </a:rPr>
                  <a:t>𝑄(𝜎_𝑡,𝑎)</a:t>
                </a:r>
                <a:r>
                  <a:rPr lang="en-US" dirty="0"/>
                  <a:t> exactly since the games are short enough.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E362F-06D3-4A1D-8AE2-235057E452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27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 net had 2 conv layers with max pooling and 2 dense layers with </a:t>
            </a:r>
            <a:r>
              <a:rPr lang="en-US" dirty="0" err="1"/>
              <a:t>ReLU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Features were found via convolution. Single layer for DNN.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E362F-06D3-4A1D-8AE2-235057E452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24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Performed statistical tests to determine if one agent was better than 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E362F-06D3-4A1D-8AE2-235057E452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68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CNN approach may have greater potential but is more complicated. More training and optimization (number of kernels, layers, etc.). Takes longer to run.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In SGD learning rate was not adaptive enough. Adam optimized much better.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E362F-06D3-4A1D-8AE2-235057E452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73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8B469-574E-45A1-6998-2B66580BE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3217A-9E9A-C749-8E5C-E1B905626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5F841-50BE-CCD0-E609-0CCE201F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A58A-C661-4EDE-8A14-9AA2502B47E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EBF29-1C6A-8646-E472-DCB68951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CA62C-A906-1217-9BDF-547F8873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D706-4A1A-408D-8540-74B4FD53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1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6108-C881-09B1-91A6-16D9C794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7A2BE-92FF-DBA9-464C-68150AD16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7E44A-B6CA-5A1D-EBED-408BB2C36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A58A-C661-4EDE-8A14-9AA2502B47E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9E71E-E6F6-04A3-ACA6-0DBDE42A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ABC61-F0C9-F6C1-BE10-45B2D9B1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D706-4A1A-408D-8540-74B4FD53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3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D0A48-27A3-5E7C-7864-CEC7C1B4B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E777B-DD5E-7EE6-3967-97B282616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89F89-06EA-1871-08BF-51A5FE38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A58A-C661-4EDE-8A14-9AA2502B47E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48971-0E8D-EEB7-0FD0-BD57505E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8F0CE-9628-E5DF-D184-EC5BD890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D706-4A1A-408D-8540-74B4FD53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5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6654-9E44-5FFC-6853-7BE7EC09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31154-9004-7322-9D17-388A866BE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25BC0-CEE1-0A26-0184-83CB9B5E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A58A-C661-4EDE-8A14-9AA2502B47E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99DCB-AFDF-540C-EBF3-486F4D3A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D515C-6BD3-A4DB-787D-AB995DCA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D706-4A1A-408D-8540-74B4FD53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1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CC05-F839-8DAD-34F3-D725F5F0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BD572-518D-2F8A-88E1-411B8BFD4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5009-677D-31A3-7D9E-40AFE1A8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A58A-C661-4EDE-8A14-9AA2502B47E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01293-08EB-A39D-C54B-BA3F9CE2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8E01F-8628-5B85-0A3A-8934E2D1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D706-4A1A-408D-8540-74B4FD53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1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56E6-84D9-ABF4-8C42-9C4F4D80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D1EE5-A3FE-1637-CC47-3A05F2724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75FDC-B763-02E1-52F2-EBE3BFDAF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A80BB-F290-BCFD-F946-6F4C68B6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A58A-C661-4EDE-8A14-9AA2502B47E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35EB8-635E-2BEF-82FF-34C4FB124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853D1-0FDB-9023-A0DA-ACB18DC3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D706-4A1A-408D-8540-74B4FD53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0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E1AA1-F4AA-9A9F-1749-BB7A7429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F003A-0722-6521-41C6-92CC9035C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6577F-52C2-D5C5-1D46-49C1ADC42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AD2F2-A754-037B-ED56-102304000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2ECF6-0014-B92B-1886-C7C821F3B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51A69E-6AF4-FD69-7783-956452D3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A58A-C661-4EDE-8A14-9AA2502B47E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98BA2-B9FC-1BD7-B20D-5E5C2142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C1FF0-5E18-42D9-8543-C0228950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D706-4A1A-408D-8540-74B4FD53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1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2092-5123-F055-5B4B-C662A7BF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13FC1B-78BF-D034-2525-436F0FF8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A58A-C661-4EDE-8A14-9AA2502B47E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BDB00-4A20-4957-D6AE-844BD1338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28477-EFF3-0AED-880B-C905D345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D706-4A1A-408D-8540-74B4FD53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8C89A-3B30-8C8F-4315-5AD18B595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A58A-C661-4EDE-8A14-9AA2502B47E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17F44-E85E-D716-98ED-2BDE038C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8FF7B-F28F-34FE-EC3F-3B956E58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D706-4A1A-408D-8540-74B4FD53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5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CF76-A8C0-F6F6-E77D-9C475326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79872-EF58-C17F-6462-D530F6642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693BF-BBE9-24F9-CD8B-4E95EBCE7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4B3FE-E8B9-18F1-2E4A-94579B50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A58A-C661-4EDE-8A14-9AA2502B47E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C9FC8-E8D5-A24C-4F81-F848A3B7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66FED-261E-4A3D-C323-4861C551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D706-4A1A-408D-8540-74B4FD53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4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A7FE-D97E-3E31-105E-7A0B4A41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FDFD7-A495-BB69-53C9-376C59760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DA98D-227B-765A-167E-B2DA8DC93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752F5-AEE7-ADD9-6DD8-0C9FA505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A58A-C661-4EDE-8A14-9AA2502B47E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1F5DB-6E47-5B48-D755-5AE9B254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7A689-8BDA-C4E9-B09B-15F3E8C8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D706-4A1A-408D-8540-74B4FD53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3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DA3EF-5E53-D2AF-EB9C-F3532AAA0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18004-25FC-1CA4-CC1C-179C9CC93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599FC-1A84-3C7C-050A-4D39E64AC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5A58A-C661-4EDE-8A14-9AA2502B47E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A1E59-CB9D-EE05-F410-CC80CFFE2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CCA9-BD22-9FFA-A3E1-41CB5767E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6D706-4A1A-408D-8540-74B4FD53D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5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D8C0-097B-E595-4A54-608036F60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Intelligent Systems: Group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38F25-69BA-317F-098D-6226FA9008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Sequence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363999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0778-CCC2-FBA0-8535-9D387973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 of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678D6-05FE-47D0-135E-4C4FB4FE9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4040" cy="4351338"/>
          </a:xfrm>
        </p:spPr>
        <p:txBody>
          <a:bodyPr/>
          <a:lstStyle/>
          <a:p>
            <a:r>
              <a:rPr lang="en-US" dirty="0"/>
              <a:t>Each player has 5 cards in their hand.</a:t>
            </a:r>
          </a:p>
          <a:p>
            <a:r>
              <a:rPr lang="en-US" dirty="0"/>
              <a:t>Goals is to get sequence of 5 tokens on the board.</a:t>
            </a:r>
          </a:p>
          <a:p>
            <a:r>
              <a:rPr lang="en-US" dirty="0"/>
              <a:t>One-eyed Jacks remove opponent's token</a:t>
            </a:r>
          </a:p>
          <a:p>
            <a:r>
              <a:rPr lang="en-US" dirty="0"/>
              <a:t>Two-eyed Jacks act as wild.</a:t>
            </a:r>
          </a:p>
        </p:txBody>
      </p:sp>
      <p:pic>
        <p:nvPicPr>
          <p:cNvPr id="3074" name="Picture 2" descr="soft question - Does the layout of this card-based board ...">
            <a:extLst>
              <a:ext uri="{FF2B5EF4-FFF2-40B4-BE49-F238E27FC236}">
                <a16:creationId xmlns:a16="http://schemas.microsoft.com/office/drawing/2014/main" id="{35FEDF6B-BFAE-BCF6-BD5F-65E403288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56" y="365125"/>
            <a:ext cx="4153334" cy="340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04E2763-0E3E-34DA-01EE-4A3DEB8A0D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1" t="10176" r="15076" b="9465"/>
          <a:stretch/>
        </p:blipFill>
        <p:spPr bwMode="auto">
          <a:xfrm>
            <a:off x="8128519" y="3850105"/>
            <a:ext cx="2695007" cy="273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37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A9F0-DDE6-40D5-8A6B-7EF77CF1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Formalism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69EDBD-F930-DCFF-B1ED-E2E48206CE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game may be modeled as a MDP of a finite length.</a:t>
                </a:r>
              </a:p>
              <a:p>
                <a:r>
                  <a:rPr lang="en-US" dirty="0"/>
                  <a:t>An action consists of card-location pairs.</a:t>
                </a:r>
              </a:p>
              <a:p>
                <a:r>
                  <a:rPr lang="en-US" dirty="0"/>
                  <a:t>There are a variable number of actions for each state.</a:t>
                </a:r>
              </a:p>
              <a:p>
                <a:r>
                  <a:rPr lang="en-US" dirty="0"/>
                  <a:t>The state space is very large (&gt;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≈1.6×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54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Goal: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because the only reward is the terminal reward (win or lose).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69EDBD-F930-DCFF-B1ED-E2E48206CE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46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4E76-0E7B-53A8-80AD-A5250C91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27DA3B-BC24-C630-ABD8-A2B2130B1D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the time at the end of the game,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a discount factor,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is the terminal reward.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by a neural network.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Didn’t use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𝑇𝑎𝑟𝑔𝑒𝑡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27DA3B-BC24-C630-ABD8-A2B2130B1D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92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8BEB-B0C3-FFD0-3DE0-BF1AEDA2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941E5-0210-90A5-8B11-8E629BF21C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CNN – Input is [3x10x10]. The layers of input were:</a:t>
                </a:r>
              </a:p>
              <a:p>
                <a:pPr lvl="1"/>
                <a:r>
                  <a:rPr lang="en-US" dirty="0"/>
                  <a:t>Locations of agent’s potential future tokens.</a:t>
                </a:r>
              </a:p>
              <a:p>
                <a:pPr lvl="1"/>
                <a:r>
                  <a:rPr lang="en-US" dirty="0"/>
                  <a:t>Locations of agent’s tokens (assuming the action a is taken).</a:t>
                </a:r>
              </a:p>
              <a:p>
                <a:pPr lvl="1"/>
                <a:r>
                  <a:rPr lang="en-US" dirty="0"/>
                  <a:t>Locations of opponent's tokens.</a:t>
                </a:r>
              </a:p>
              <a:p>
                <a:r>
                  <a:rPr lang="en-US" dirty="0"/>
                  <a:t>DNN – input is [14]. Engineered features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=2,3,4,5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Agent’s number of sequences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Opponent’s number of sequences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Number of sequences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formed from tokens and cards in agent’s hand.</a:t>
                </a:r>
              </a:p>
              <a:p>
                <a:pPr lvl="1"/>
                <a:r>
                  <a:rPr lang="en-US" dirty="0"/>
                  <a:t>Number of 1-eyed and 2-eyed jacks in agent’s hand.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941E5-0210-90A5-8B11-8E629BF21C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49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272A-B568-AF26-D0BA-6B8E9D5C8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4D905-866E-F3B2-5470-F973E1EAD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considered 5 agents:</a:t>
            </a:r>
          </a:p>
          <a:p>
            <a:r>
              <a:rPr lang="en-US" dirty="0"/>
              <a:t>R: chooses moves randomly.</a:t>
            </a:r>
          </a:p>
          <a:p>
            <a:r>
              <a:rPr lang="en-US" dirty="0"/>
              <a:t>E: chooses moves according to an engineered heuristic function.</a:t>
            </a:r>
          </a:p>
          <a:p>
            <a:r>
              <a:rPr lang="en-US" dirty="0"/>
              <a:t>QD: chooses moves according to the Q-learning dense network.</a:t>
            </a:r>
          </a:p>
          <a:p>
            <a:r>
              <a:rPr lang="en-US" dirty="0"/>
              <a:t>QC: chooses moves according to the Q-learning CNN network.</a:t>
            </a:r>
          </a:p>
          <a:p>
            <a:r>
              <a:rPr lang="en-US" dirty="0"/>
              <a:t>H: </a:t>
            </a:r>
            <a:r>
              <a:rPr lang="en-US"/>
              <a:t>humans choose moves.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Agents play against each other.</a:t>
            </a:r>
          </a:p>
        </p:txBody>
      </p:sp>
    </p:spTree>
    <p:extLst>
      <p:ext uri="{BB962C8B-B14F-4D97-AF65-F5344CB8AC3E}">
        <p14:creationId xmlns:p14="http://schemas.microsoft.com/office/powerpoint/2010/main" val="88948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69FE-2A23-8CAF-116F-45E773C1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00666CD-6FB9-C733-A610-9BB74486D93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22853139"/>
                  </p:ext>
                </p:extLst>
              </p:nvPr>
            </p:nvGraphicFramePr>
            <p:xfrm>
              <a:off x="838200" y="1825625"/>
              <a:ext cx="105156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9488977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808490945"/>
                        </a:ext>
                      </a:extLst>
                    </a:gridCol>
                    <a:gridCol w="1693244">
                      <a:extLst>
                        <a:ext uri="{9D8B030D-6E8A-4147-A177-3AD203B41FA5}">
                          <a16:colId xmlns:a16="http://schemas.microsoft.com/office/drawing/2014/main" val="4161953849"/>
                        </a:ext>
                      </a:extLst>
                    </a:gridCol>
                    <a:gridCol w="2512996">
                      <a:extLst>
                        <a:ext uri="{9D8B030D-6E8A-4147-A177-3AD203B41FA5}">
                          <a16:colId xmlns:a16="http://schemas.microsoft.com/office/drawing/2014/main" val="2245014046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4092653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Player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Player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% Win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z-score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of Trials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5721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77.4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5.29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3405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95.9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9510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63.0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effectLst/>
                            </a:rPr>
                            <a:t>2.22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576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13.17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323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53.1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effectLst/>
                            </a:rPr>
                            <a:t>0.38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12043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00666CD-6FB9-C733-A610-9BB74486D93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22853139"/>
                  </p:ext>
                </p:extLst>
              </p:nvPr>
            </p:nvGraphicFramePr>
            <p:xfrm>
              <a:off x="838200" y="1825625"/>
              <a:ext cx="105156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9488977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808490945"/>
                        </a:ext>
                      </a:extLst>
                    </a:gridCol>
                    <a:gridCol w="1693244">
                      <a:extLst>
                        <a:ext uri="{9D8B030D-6E8A-4147-A177-3AD203B41FA5}">
                          <a16:colId xmlns:a16="http://schemas.microsoft.com/office/drawing/2014/main" val="4161953849"/>
                        </a:ext>
                      </a:extLst>
                    </a:gridCol>
                    <a:gridCol w="2512996">
                      <a:extLst>
                        <a:ext uri="{9D8B030D-6E8A-4147-A177-3AD203B41FA5}">
                          <a16:colId xmlns:a16="http://schemas.microsoft.com/office/drawing/2014/main" val="2245014046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409265313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Player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Player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% Win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4625" t="-8197" r="-8450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of Trials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5721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77.4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5.29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63405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95.9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9510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63.0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effectLst/>
                            </a:rPr>
                            <a:t>2.22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576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83.5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13.17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323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53.1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effectLst/>
                            </a:rPr>
                            <a:t>0.38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12043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41419A8-1472-34FD-5557-F39FE56BA460}"/>
              </a:ext>
            </a:extLst>
          </p:cNvPr>
          <p:cNvSpPr txBox="1"/>
          <p:nvPr/>
        </p:nvSpPr>
        <p:spPr>
          <a:xfrm>
            <a:off x="655320" y="4338320"/>
            <a:ext cx="1088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*There is a significant amount of randomness involved in sequence so no player should have a 100% win-rate.</a:t>
            </a:r>
          </a:p>
        </p:txBody>
      </p:sp>
    </p:spTree>
    <p:extLst>
      <p:ext uri="{BB962C8B-B14F-4D97-AF65-F5344CB8AC3E}">
        <p14:creationId xmlns:p14="http://schemas.microsoft.com/office/powerpoint/2010/main" val="427308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79BF-3488-8C07-7C7E-326CA0FE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48C41-6C2D-0B69-D847-3DA498EDB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Q-learner DNN worked very well.</a:t>
            </a:r>
          </a:p>
          <a:p>
            <a:endParaRPr lang="en-US" dirty="0"/>
          </a:p>
          <a:p>
            <a:r>
              <a:rPr lang="en-US" dirty="0"/>
              <a:t>CNN requires more training and optimization</a:t>
            </a:r>
          </a:p>
          <a:p>
            <a:endParaRPr lang="en-US" dirty="0"/>
          </a:p>
          <a:p>
            <a:r>
              <a:rPr lang="en-US" dirty="0"/>
              <a:t>Adam optimizer worked much better than SGD</a:t>
            </a:r>
          </a:p>
        </p:txBody>
      </p:sp>
    </p:spTree>
    <p:extLst>
      <p:ext uri="{BB962C8B-B14F-4D97-AF65-F5344CB8AC3E}">
        <p14:creationId xmlns:p14="http://schemas.microsoft.com/office/powerpoint/2010/main" val="375085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6960</TotalTime>
  <Words>548</Words>
  <Application>Microsoft Office PowerPoint</Application>
  <PresentationFormat>Widescreen</PresentationFormat>
  <Paragraphs>101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Intelligent Systems: Group 8</vt:lpstr>
      <vt:lpstr>The Game of Sequence</vt:lpstr>
      <vt:lpstr>RL Formalism</vt:lpstr>
      <vt:lpstr>Q-Learning Approach</vt:lpstr>
      <vt:lpstr>Models</vt:lpstr>
      <vt:lpstr>Experiments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Systems: Group 8</dc:title>
  <dc:creator>Manring, Isaac</dc:creator>
  <cp:lastModifiedBy>Manring, Isaac</cp:lastModifiedBy>
  <cp:revision>17</cp:revision>
  <dcterms:created xsi:type="dcterms:W3CDTF">2023-11-29T19:05:00Z</dcterms:created>
  <dcterms:modified xsi:type="dcterms:W3CDTF">2023-12-06T15:43:13Z</dcterms:modified>
</cp:coreProperties>
</file>