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660B13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0B13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38100" cap="flat">
              <a:solidFill>
                <a:srgbClr val="660B13"/>
              </a:solidFill>
              <a:prstDash val="solid"/>
              <a:round/>
            </a:ln>
          </a:top>
          <a:bottom>
            <a:ln w="127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660B13"/>
        </a:fontRef>
        <a:srgbClr val="660B13"/>
      </a:tcTxStyle>
      <a:tcStyle>
        <a:tcBdr>
          <a:left>
            <a:ln w="12700" cap="flat">
              <a:solidFill>
                <a:srgbClr val="660B13"/>
              </a:solidFill>
              <a:prstDash val="solid"/>
              <a:round/>
            </a:ln>
          </a:left>
          <a:right>
            <a:ln w="12700" cap="flat">
              <a:solidFill>
                <a:srgbClr val="660B13"/>
              </a:solidFill>
              <a:prstDash val="solid"/>
              <a:round/>
            </a:ln>
          </a:right>
          <a:top>
            <a:ln w="12700" cap="flat">
              <a:solidFill>
                <a:srgbClr val="660B13"/>
              </a:solidFill>
              <a:prstDash val="solid"/>
              <a:round/>
            </a:ln>
          </a:top>
          <a:bottom>
            <a:ln w="38100" cap="flat">
              <a:solidFill>
                <a:srgbClr val="660B13"/>
              </a:solidFill>
              <a:prstDash val="solid"/>
              <a:round/>
            </a:ln>
          </a:bottom>
          <a:insideH>
            <a:ln w="12700" cap="flat">
              <a:solidFill>
                <a:srgbClr val="660B13"/>
              </a:solidFill>
              <a:prstDash val="solid"/>
              <a:round/>
            </a:ln>
          </a:insideH>
          <a:insideV>
            <a:ln w="12700" cap="flat">
              <a:solidFill>
                <a:srgbClr val="660B1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necessarily extra long title of pre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Unnecessarily extra long title of presentation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INDIANA UNIVERSITY ALUMNI ASSOCIATION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Text Placeholder 19"/>
          <p:cNvSpPr/>
          <p:nvPr>
            <p:ph type="body" sz="quarter" idx="21" hasCustomPrompt="1"/>
          </p:nvPr>
        </p:nvSpPr>
        <p:spPr>
          <a:xfrm>
            <a:off x="530694" y="2443858"/>
            <a:ext cx="7734221" cy="252411"/>
          </a:xfrm>
          <a:prstGeom prst="rect">
            <a:avLst/>
          </a:prstGeom>
        </p:spPr>
        <p:txBody>
          <a:bodyPr/>
          <a:lstStyle>
            <a:lvl1pPr defTabSz="297179">
              <a:spcBef>
                <a:spcPts val="1100"/>
              </a:spcBef>
              <a:defRPr b="0" spc="0"/>
            </a:lvl1pPr>
          </a:lstStyle>
          <a:p>
            <a:pPr/>
            <a:r>
              <a:t>SUBHEAD OR NAME OF SCHOOL, DEPARTMENT, OR UNIT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660B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ction Heading"/>
          <p:cNvSpPr txBox="1"/>
          <p:nvPr>
            <p:ph type="title" hasCustomPrompt="1"/>
          </p:nvPr>
        </p:nvSpPr>
        <p:spPr>
          <a:xfrm>
            <a:off x="506694" y="2274522"/>
            <a:ext cx="6802482" cy="6569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Section Heading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526131" y="2032785"/>
            <a:ext cx="3700463" cy="252414"/>
          </a:xfrm>
          <a:prstGeom prst="rect">
            <a:avLst/>
          </a:prstGeom>
        </p:spPr>
        <p:txBody>
          <a:bodyPr/>
          <a:lstStyle>
            <a:lvl1pPr>
              <a:defRPr spc="50" sz="1400"/>
            </a:lvl1pPr>
            <a:lvl2pPr marL="679450" indent="-222250">
              <a:defRPr spc="50" sz="1400"/>
            </a:lvl2pPr>
            <a:lvl3pPr marL="1092200" indent="-177800">
              <a:defRPr spc="50" sz="1400"/>
            </a:lvl3pPr>
            <a:lvl4pPr marL="1549400" indent="-177800">
              <a:defRPr spc="50" sz="1400"/>
            </a:lvl4pPr>
            <a:lvl5pPr marL="2006600" indent="-177800">
              <a:defRPr spc="50" sz="1400"/>
            </a:lvl5pPr>
          </a:lstStyle>
          <a:p>
            <a:pPr/>
            <a:r>
              <a:t>SECTION NUMBER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3"/>
          <p:cNvSpPr/>
          <p:nvPr/>
        </p:nvSpPr>
        <p:spPr>
          <a:xfrm>
            <a:off x="-14944" y="2032000"/>
            <a:ext cx="148618" cy="836707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only: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ick to edit master title style"/>
          <p:cNvSpPr txBox="1"/>
          <p:nvPr>
            <p:ph type="title" hasCustomPrompt="1"/>
          </p:nvPr>
        </p:nvSpPr>
        <p:spPr>
          <a:xfrm>
            <a:off x="529827" y="759068"/>
            <a:ext cx="8004393" cy="6990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rgbClr val="404041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4" name="Rectangle 4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4833956" y="284946"/>
            <a:ext cx="3700463" cy="252414"/>
          </a:xfrm>
          <a:prstGeom prst="rect">
            <a:avLst/>
          </a:prstGeom>
        </p:spPr>
        <p:txBody>
          <a:bodyPr anchor="t"/>
          <a:lstStyle>
            <a:lvl1pPr algn="r">
              <a:defRPr b="0" spc="0"/>
            </a:lvl1pPr>
            <a:lvl2pPr algn="r">
              <a:defRPr b="0" spc="0"/>
            </a:lvl2pPr>
            <a:lvl3pPr algn="r">
              <a:defRPr b="0" spc="0"/>
            </a:lvl3pPr>
            <a:lvl4pPr algn="r">
              <a:defRPr b="0" spc="0"/>
            </a:lvl4pPr>
            <a:lvl5pPr algn="r">
              <a:defRPr b="0" spc="0"/>
            </a:lvl5pPr>
          </a:lstStyle>
          <a:p>
            <a:pPr/>
            <a:r>
              <a:t>SECTION TITLE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9" name="Group 11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36" name="Rectangle 13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" name="Rectangle 14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TextBox 20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 PURDUE UNIVERSITY, INDIANAPOLIS</a:t>
              </a:r>
            </a:p>
          </p:txBody>
        </p:sp>
      </p:grpSp>
      <p:pic>
        <p:nvPicPr>
          <p:cNvPr id="40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photo: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ick to edit master title style"/>
          <p:cNvSpPr txBox="1"/>
          <p:nvPr>
            <p:ph type="title" hasCustomPrompt="1"/>
          </p:nvPr>
        </p:nvSpPr>
        <p:spPr>
          <a:xfrm>
            <a:off x="525303" y="464384"/>
            <a:ext cx="4560581" cy="779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rgbClr val="404041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525303" y="1629405"/>
            <a:ext cx="4560581" cy="2792362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Font typeface="Arial"/>
              <a:buChar char="•"/>
              <a:defRPr b="0" spc="0" sz="1800">
                <a:solidFill>
                  <a:srgbClr val="404041"/>
                </a:solidFill>
              </a:defRPr>
            </a:lvl1pPr>
            <a:lvl2pPr marL="742950" indent="-28575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404041"/>
                </a:solidFill>
              </a:defRPr>
            </a:lvl2pPr>
            <a:lvl3pPr marL="1143000" indent="-228600">
              <a:buClr>
                <a:srgbClr val="808080"/>
              </a:buClr>
              <a:buFont typeface="Arial"/>
              <a:defRPr b="0" spc="0" sz="1800">
                <a:solidFill>
                  <a:srgbClr val="404041"/>
                </a:solidFill>
              </a:defRPr>
            </a:lvl3pPr>
            <a:lvl4pPr marL="1600200" indent="-22860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404041"/>
                </a:solidFill>
              </a:defRPr>
            </a:lvl4pPr>
            <a:lvl5pPr marL="2057400" indent="-22860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4040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icture Placeholder 9"/>
          <p:cNvSpPr/>
          <p:nvPr>
            <p:ph type="pic" sz="half" idx="21"/>
          </p:nvPr>
        </p:nvSpPr>
        <p:spPr>
          <a:xfrm>
            <a:off x="5573057" y="0"/>
            <a:ext cx="3570943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Rectangle 16"/>
          <p:cNvSpPr/>
          <p:nvPr/>
        </p:nvSpPr>
        <p:spPr>
          <a:xfrm>
            <a:off x="-1" y="486799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" name="Rectangle 10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only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lick to edit master title style"/>
          <p:cNvSpPr txBox="1"/>
          <p:nvPr>
            <p:ph type="title" hasCustomPrompt="1"/>
          </p:nvPr>
        </p:nvSpPr>
        <p:spPr>
          <a:xfrm>
            <a:off x="523346" y="759068"/>
            <a:ext cx="8004412" cy="6990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523346" y="1630403"/>
            <a:ext cx="8011072" cy="2818771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AutoNum type="arabicPeriod" startAt="1"/>
              <a:defRPr b="0" spc="0" sz="1800">
                <a:solidFill>
                  <a:srgbClr val="FFFFFF"/>
                </a:solidFill>
              </a:defRPr>
            </a:lvl1pPr>
            <a:lvl2pPr marL="0" indent="0">
              <a:buClr>
                <a:srgbClr val="808080"/>
              </a:buClr>
              <a:buSzTx/>
              <a:buNone/>
              <a:defRPr b="0" spc="0" sz="1800">
                <a:solidFill>
                  <a:srgbClr val="FFFFFF"/>
                </a:solidFill>
              </a:defRPr>
            </a:lvl2pPr>
            <a:lvl3pPr marL="0" indent="0">
              <a:buClr>
                <a:srgbClr val="808080"/>
              </a:buClr>
              <a:buSzTx/>
              <a:buNone/>
              <a:defRPr b="0" spc="0" sz="1800">
                <a:solidFill>
                  <a:srgbClr val="FFFFFF"/>
                </a:solidFill>
              </a:defRPr>
            </a:lvl3pPr>
            <a:lvl4pPr marL="0" indent="0">
              <a:buClr>
                <a:srgbClr val="808080"/>
              </a:buClr>
              <a:buSzTx/>
              <a:buNone/>
              <a:defRPr b="0" spc="0" sz="1800">
                <a:solidFill>
                  <a:srgbClr val="FFFFFF"/>
                </a:solidFill>
              </a:defRPr>
            </a:lvl4pPr>
            <a:lvl5pPr marL="0" indent="0">
              <a:buClr>
                <a:srgbClr val="808080"/>
              </a:buClr>
              <a:buSzTx/>
              <a:buNone/>
              <a:defRPr b="0" spc="0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19"/>
          <p:cNvSpPr/>
          <p:nvPr>
            <p:ph type="body" sz="quarter" idx="21" hasCustomPrompt="1"/>
          </p:nvPr>
        </p:nvSpPr>
        <p:spPr>
          <a:xfrm>
            <a:off x="4833956" y="284946"/>
            <a:ext cx="3700464" cy="252412"/>
          </a:xfrm>
          <a:prstGeom prst="rect">
            <a:avLst/>
          </a:prstGeom>
        </p:spPr>
        <p:txBody>
          <a:bodyPr anchor="t"/>
          <a:lstStyle>
            <a:lvl1pPr algn="r">
              <a:defRPr b="0" spc="0"/>
            </a:lvl1pPr>
          </a:lstStyle>
          <a:p>
            <a:pPr/>
            <a:r>
              <a:t>SECTION TITLE OR SUBTITLE</a:t>
            </a:r>
          </a:p>
        </p:txBody>
      </p:sp>
      <p:sp>
        <p:nvSpPr>
          <p:cNvPr id="64" name="Rectangle 22"/>
          <p:cNvSpPr/>
          <p:nvPr/>
        </p:nvSpPr>
        <p:spPr>
          <a:xfrm>
            <a:off x="-1" y="957832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8" name="Group 10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65" name="Rectangle 11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" name="Rectangle 13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" name="TextBox 15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 ALUMNI ASSOCIATION</a:t>
              </a:r>
            </a:p>
          </p:txBody>
        </p:sp>
      </p:grpSp>
      <p:pic>
        <p:nvPicPr>
          <p:cNvPr id="69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and photo: black">
    <p:bg>
      <p:bgPr>
        <a:solidFill>
          <a:srgbClr val="25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lick to edit master title style"/>
          <p:cNvSpPr txBox="1"/>
          <p:nvPr>
            <p:ph type="title" hasCustomPrompt="1"/>
          </p:nvPr>
        </p:nvSpPr>
        <p:spPr>
          <a:xfrm>
            <a:off x="530123" y="464384"/>
            <a:ext cx="4560581" cy="779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530123" y="1629404"/>
            <a:ext cx="4560581" cy="2801499"/>
          </a:xfrm>
          <a:prstGeom prst="rect">
            <a:avLst/>
          </a:prstGeom>
        </p:spPr>
        <p:txBody>
          <a:bodyPr anchor="t"/>
          <a:lstStyle>
            <a:lvl1pPr marL="342900" indent="-342900">
              <a:buClr>
                <a:srgbClr val="808080"/>
              </a:buClr>
              <a:buSzPct val="100000"/>
              <a:buFont typeface="Arial"/>
              <a:buChar char="•"/>
              <a:defRPr b="0" spc="0" sz="1800">
                <a:solidFill>
                  <a:srgbClr val="FFFFFF"/>
                </a:solidFill>
              </a:defRPr>
            </a:lvl1pPr>
            <a:lvl2pPr marL="742950" indent="-28575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FFFFFF"/>
                </a:solidFill>
              </a:defRPr>
            </a:lvl2pPr>
            <a:lvl3pPr marL="1143000" indent="-228600">
              <a:buClr>
                <a:srgbClr val="808080"/>
              </a:buClr>
              <a:buFont typeface="Arial"/>
              <a:defRPr b="0" spc="0" sz="1800">
                <a:solidFill>
                  <a:srgbClr val="FFFFFF"/>
                </a:solidFill>
              </a:defRPr>
            </a:lvl3pPr>
            <a:lvl4pPr marL="1600200" indent="-22860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FFFFFF"/>
                </a:solidFill>
              </a:defRPr>
            </a:lvl4pPr>
            <a:lvl5pPr marL="2057400" indent="-228600">
              <a:buClr>
                <a:srgbClr val="808080"/>
              </a:buClr>
              <a:buFont typeface="Arial"/>
              <a:buChar char="•"/>
              <a:defRPr b="0" spc="0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Picture Placeholder 9"/>
          <p:cNvSpPr/>
          <p:nvPr>
            <p:ph type="pic" sz="half" idx="21"/>
          </p:nvPr>
        </p:nvSpPr>
        <p:spPr>
          <a:xfrm>
            <a:off x="5564909" y="0"/>
            <a:ext cx="3570943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Rectangle 12"/>
          <p:cNvSpPr/>
          <p:nvPr/>
        </p:nvSpPr>
        <p:spPr>
          <a:xfrm>
            <a:off x="-15847" y="486799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" name="Rectangle 11"/>
          <p:cNvSpPr/>
          <p:nvPr/>
        </p:nvSpPr>
        <p:spPr>
          <a:xfrm>
            <a:off x="635302" y="4661517"/>
            <a:ext cx="387199" cy="528965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with footer: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7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90" name="Rectangle 8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" name="Rectangle 9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" name="TextBox 11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 ALUMNI ASSOCIATION</a:t>
              </a:r>
            </a:p>
          </p:txBody>
        </p:sp>
      </p:grpSp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with footer: black">
    <p:bg>
      <p:bgPr>
        <a:solidFill>
          <a:srgbClr val="25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7"/>
          <p:cNvGrpSpPr/>
          <p:nvPr/>
        </p:nvGrpSpPr>
        <p:grpSpPr>
          <a:xfrm>
            <a:off x="-30788" y="4661516"/>
            <a:ext cx="9228668" cy="528966"/>
            <a:chOff x="0" y="0"/>
            <a:chExt cx="9228666" cy="528965"/>
          </a:xfrm>
        </p:grpSpPr>
        <p:sp>
          <p:nvSpPr>
            <p:cNvPr id="102" name="Rectangle 8"/>
            <p:cNvSpPr/>
            <p:nvPr/>
          </p:nvSpPr>
          <p:spPr>
            <a:xfrm>
              <a:off x="0" y="73289"/>
              <a:ext cx="9228668" cy="455676"/>
            </a:xfrm>
            <a:prstGeom prst="rect">
              <a:avLst/>
            </a:prstGeom>
            <a:solidFill>
              <a:srgbClr val="69030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" name="Rectangle 9"/>
            <p:cNvSpPr/>
            <p:nvPr/>
          </p:nvSpPr>
          <p:spPr>
            <a:xfrm>
              <a:off x="666090" y="-1"/>
              <a:ext cx="387199" cy="528966"/>
            </a:xfrm>
            <a:prstGeom prst="rect">
              <a:avLst/>
            </a:prstGeom>
            <a:solidFill>
              <a:srgbClr val="99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TextBox 11"/>
            <p:cNvSpPr txBox="1"/>
            <p:nvPr/>
          </p:nvSpPr>
          <p:spPr>
            <a:xfrm>
              <a:off x="1107479" y="170285"/>
              <a:ext cx="3522162" cy="214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INDIANA UNIVERSITY ALUMNI ASSOCIATION</a:t>
              </a:r>
            </a:p>
          </p:txBody>
        </p:sp>
      </p:grpSp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19" y="4514843"/>
            <a:ext cx="684581" cy="75183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 slide with IUPUI lockup">
    <p:bg>
      <p:bgPr>
        <a:solidFill>
          <a:srgbClr val="6903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/>
          <p:nvPr>
            <p:ph type="body" idx="1"/>
          </p:nvPr>
        </p:nvSpPr>
        <p:spPr>
          <a:xfrm>
            <a:off x="536601" y="680396"/>
            <a:ext cx="7859187" cy="2721668"/>
          </a:xfrm>
          <a:prstGeom prst="rect">
            <a:avLst/>
          </a:prstGeom>
        </p:spPr>
        <p:txBody>
          <a:bodyPr anchor="t"/>
          <a:lstStyle>
            <a:lvl1pPr>
              <a:defRPr b="0" spc="0" sz="1800">
                <a:solidFill>
                  <a:srgbClr val="FFFFFF"/>
                </a:solidFill>
              </a:defRPr>
            </a:lvl1pPr>
            <a:lvl2pPr marL="0" indent="0">
              <a:buSzTx/>
              <a:buNone/>
              <a:defRPr b="0" spc="0" sz="1800">
                <a:solidFill>
                  <a:srgbClr val="FFFFFF"/>
                </a:solidFill>
              </a:defRPr>
            </a:lvl2pPr>
            <a:lvl3pPr marL="0" indent="0">
              <a:buSzTx/>
              <a:buNone/>
              <a:defRPr b="0" spc="0" sz="1800">
                <a:solidFill>
                  <a:srgbClr val="FFFFFF"/>
                </a:solidFill>
              </a:defRPr>
            </a:lvl3pPr>
            <a:lvl4pPr marL="0" indent="0">
              <a:buSzTx/>
              <a:buNone/>
              <a:defRPr b="0" spc="0" sz="1800">
                <a:solidFill>
                  <a:srgbClr val="FFFFFF"/>
                </a:solidFill>
              </a:defRPr>
            </a:lvl4pPr>
            <a:lvl5pPr marL="2085975" indent="-257175">
              <a:defRPr b="0" spc="0"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Rectangle 9"/>
          <p:cNvSpPr/>
          <p:nvPr/>
        </p:nvSpPr>
        <p:spPr>
          <a:xfrm>
            <a:off x="-15847" y="680396"/>
            <a:ext cx="82666" cy="3871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6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70" y="4033751"/>
            <a:ext cx="950926" cy="1044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042" y="4244549"/>
            <a:ext cx="3606361" cy="61297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633302" y="-648376"/>
            <a:ext cx="733468" cy="2367522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Unnecessarily extra long title of presentation"/>
          <p:cNvSpPr txBox="1"/>
          <p:nvPr>
            <p:ph type="title" hasCustomPrompt="1"/>
          </p:nvPr>
        </p:nvSpPr>
        <p:spPr>
          <a:xfrm>
            <a:off x="502902" y="2766522"/>
            <a:ext cx="7734222" cy="111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Unnecessarily extra long title of presentation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30694" y="4709821"/>
            <a:ext cx="7734222" cy="2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INDIANA UNIVERSITY ALUMNI ASSOCIATION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581277"/>
            <a:ext cx="1289147" cy="141579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1pPr>
      <a:lvl2pPr marL="631825" marR="0" indent="-174625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2pPr>
      <a:lvl3pPr marL="10541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3pPr>
      <a:lvl4pPr marL="15113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4pPr>
      <a:lvl5pPr marL="1968500" marR="0" indent="-13970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5pPr>
      <a:lvl6pPr marL="24117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6pPr>
      <a:lvl7pPr marL="28689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7pPr>
      <a:lvl8pPr marL="3326130" marR="0" indent="-125730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8pPr>
      <a:lvl9pPr marL="3783329" marR="0" indent="-125729" algn="l" defTabSz="457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79" strike="noStrike" sz="1100" u="none">
          <a:solidFill>
            <a:srgbClr val="A6A6A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502903" y="2766522"/>
            <a:ext cx="7734221" cy="111449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Sequence Reinforcement Learning</a:t>
            </a:r>
          </a:p>
        </p:txBody>
      </p:sp>
      <p:sp>
        <p:nvSpPr>
          <p:cNvPr id="128" name="Text Placeholder 3"/>
          <p:cNvSpPr txBox="1"/>
          <p:nvPr>
            <p:ph type="body" sz="quarter" idx="1"/>
          </p:nvPr>
        </p:nvSpPr>
        <p:spPr>
          <a:xfrm>
            <a:off x="530694" y="2443858"/>
            <a:ext cx="7734221" cy="252411"/>
          </a:xfrm>
          <a:prstGeom prst="rect">
            <a:avLst/>
          </a:prstGeom>
        </p:spPr>
        <p:txBody>
          <a:bodyPr/>
          <a:lstStyle>
            <a:lvl1pPr algn="ctr" defTabSz="297179">
              <a:spcBef>
                <a:spcPts val="1100"/>
              </a:spcBef>
              <a:defRPr b="0" spc="0"/>
            </a:lvl1pPr>
          </a:lstStyle>
          <a:p>
            <a:pPr/>
            <a:r>
              <a:t>Intelligent Systems Group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525302" y="464384"/>
            <a:ext cx="4560582" cy="779321"/>
          </a:xfrm>
          <a:prstGeom prst="rect">
            <a:avLst/>
          </a:prstGeom>
        </p:spPr>
        <p:txBody>
          <a:bodyPr/>
          <a:lstStyle/>
          <a:p>
            <a:pPr/>
            <a:r>
              <a:t>The Game of Sequence</a:t>
            </a:r>
          </a:p>
        </p:txBody>
      </p:sp>
      <p:sp>
        <p:nvSpPr>
          <p:cNvPr id="131" name="Content Placeholder 2"/>
          <p:cNvSpPr txBox="1"/>
          <p:nvPr>
            <p:ph type="body" sz="half" idx="1"/>
          </p:nvPr>
        </p:nvSpPr>
        <p:spPr>
          <a:xfrm>
            <a:off x="525302" y="1629404"/>
            <a:ext cx="4560582" cy="2792365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Each player has 5 cards in their hand.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Goals is to get sequence of 5 tokens on the board.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One-eyed Jacks remove opponent's token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ClrTx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Two-eyed Jacks act as wild.</a:t>
            </a:r>
          </a:p>
        </p:txBody>
      </p:sp>
      <p:pic>
        <p:nvPicPr>
          <p:cNvPr id="132" name="Picture Placeholder 3" descr="Picture Placeholder 3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1578" t="0" r="21578" b="0"/>
          <a:stretch>
            <a:fillRect/>
          </a:stretch>
        </p:blipFill>
        <p:spPr>
          <a:xfrm>
            <a:off x="6319930" y="792527"/>
            <a:ext cx="2215213" cy="31907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RL Formalism</a:t>
            </a:r>
          </a:p>
        </p:txBody>
      </p:sp>
      <p:sp>
        <p:nvSpPr>
          <p:cNvPr id="135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35262" indent="-135262" defTabSz="54105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The game may be modeled as a MDP of a finite length.</a:t>
            </a:r>
          </a:p>
          <a:p>
            <a:pPr marL="135262" indent="-135262" defTabSz="54105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An action consists of card-location pairs.</a:t>
            </a:r>
          </a:p>
          <a:p>
            <a:pPr marL="135262" indent="-135262" defTabSz="54105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There are a variable number of actions for each state.</a:t>
            </a:r>
          </a:p>
          <a:p>
            <a:pPr marL="135262" indent="-135262" defTabSz="54105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The state space is very large (&gt;</a:t>
            </a:r>
            <a14:m>
              <m:oMath>
                <m:sSup>
                  <m:e>
                    <m:d>
                      <m:dPr>
                        <m:ctrlPr>
                          <a:rPr xmlns:a="http://schemas.openxmlformats.org/drawingml/2006/mai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noBar"/>
                          </m:fPr>
                          <m:num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54</m:t>
                            </m:r>
                          </m:num>
                          <m:den>
                            <m:r>
                              <a:rPr xmlns:a="http://schemas.openxmlformats.org/drawingml/2006/mai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sup>
                </m:sSup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1.6</m:t>
                </m:r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sup>
                </m:sSup>
              </m:oMath>
            </a14:m>
            <a:r>
              <a:t>)</a:t>
            </a:r>
          </a:p>
          <a:p>
            <a:pPr defTabSz="541050">
              <a:lnSpc>
                <a:spcPct val="81000"/>
              </a:lnSpc>
              <a:spcBef>
                <a:spcPts val="500"/>
              </a:spcBef>
              <a:defRPr sz="1455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541050">
              <a:lnSpc>
                <a:spcPct val="81000"/>
              </a:lnSpc>
              <a:spcBef>
                <a:spcPts val="500"/>
              </a:spcBef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Goal: </a:t>
            </a:r>
          </a:p>
          <a:p>
            <a:pPr defTabSz="541050">
              <a:lnSpc>
                <a:spcPct val="81000"/>
              </a:lnSpc>
              <a:spcBef>
                <a:spcPts val="500"/>
              </a:spcBef>
              <a:defRPr sz="1552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func>
                    <m:func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</m:fName>
                    <m:e>
                      <m:nary>
                        <m:naryPr>
                          <m:ctrlP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e>
                  </m:func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unc>
                    <m:func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</m:fName>
                    <m:e>
                      <m:sSup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e>
                  </m:func>
                </m:oMath>
              </m:oMathPara>
            </a14:m>
            <a:endParaRPr sz="1455"/>
          </a:p>
          <a:p>
            <a:pPr defTabSz="541050">
              <a:lnSpc>
                <a:spcPct val="81000"/>
              </a:lnSpc>
              <a:spcBef>
                <a:spcPts val="500"/>
              </a:spcBef>
              <a:defRPr sz="1455">
                <a:latin typeface="+mn-lt"/>
                <a:ea typeface="+mn-ea"/>
                <a:cs typeface="+mn-cs"/>
                <a:sym typeface="Calibri"/>
              </a:defRPr>
            </a:pPr>
            <a:r>
              <a:t>because the only reward is the terminal reward (win or lose).</a:t>
            </a:r>
          </a:p>
        </p:txBody>
      </p:sp>
      <p:pic>
        <p:nvPicPr>
          <p:cNvPr id="136" name="Screenshot 2023-12-10 at 8.10.59 PM.png" descr="Screenshot 2023-12-10 at 8.10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0200" y="654578"/>
            <a:ext cx="3528569" cy="2810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Q-Learning Approach</a:t>
            </a:r>
          </a:p>
        </p:txBody>
      </p:sp>
      <p:sp>
        <p:nvSpPr>
          <p:cNvPr id="139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52206">
              <a:lnSpc>
                <a:spcPct val="90000"/>
              </a:lnSpc>
              <a:spcBef>
                <a:spcPts val="500"/>
              </a:spcBef>
              <a:defRPr sz="1782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𝑄</m:t>
                  </m:r>
                  <m:d>
                    <m:dPr>
                      <m:ctrlP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xmlns:a="http://schemas.openxmlformats.org/drawingml/2006/main"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e>
                  </m:d>
                  <m:r>
                    <a:rPr xmlns:a="http://schemas.openxmlformats.org/drawingml/2006/main" sz="1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e>
                    <m:sup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sup>
                  </m:sSup>
                  <m:sSub>
                    <m:e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xmlns:a="http://schemas.openxmlformats.org/drawingml/2006/main"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</m:oMath>
              </m:oMathPara>
            </a14:m>
            <a:endParaRPr sz="1683"/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683">
                <a:latin typeface="+mn-lt"/>
                <a:ea typeface="+mn-ea"/>
                <a:cs typeface="+mn-cs"/>
                <a:sym typeface="Calibri"/>
              </a:defRPr>
            </a:pPr>
            <a:r>
              <a:t>Where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 is the time at the end of the game,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𝛾</m:t>
                </m:r>
              </m:oMath>
            </a14:m>
            <a:r>
              <a:t> is a discount factor, and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</m:oMath>
            </a14:m>
            <a:r>
              <a:t> is the terminal reward. </a:t>
            </a:r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683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683">
                <a:latin typeface="+mn-lt"/>
                <a:ea typeface="+mn-ea"/>
                <a:cs typeface="+mn-cs"/>
                <a:sym typeface="Calibri"/>
              </a:defRPr>
            </a:pPr>
            <a:r>
              <a:t>We estimate </a:t>
            </a: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𝑄</m:t>
                </m:r>
                <m:d>
                  <m:d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e>
                </m:d>
              </m:oMath>
            </a14:m>
            <a:r>
              <a:t> by a neural network.</a:t>
            </a:r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683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683">
                <a:latin typeface="+mn-lt"/>
                <a:ea typeface="+mn-ea"/>
                <a:cs typeface="+mn-cs"/>
                <a:sym typeface="Calibri"/>
              </a:defRPr>
            </a:pPr>
            <a:r>
              <a:t>Didn’t use</a:t>
            </a:r>
          </a:p>
          <a:p>
            <a:pPr defTabSz="552206">
              <a:lnSpc>
                <a:spcPct val="90000"/>
              </a:lnSpc>
              <a:spcBef>
                <a:spcPts val="500"/>
              </a:spcBef>
              <a:defRPr sz="1782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𝑇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𝑎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𝑟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𝑔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𝑡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𝛾</m:t>
                  </m:r>
                  <m:func>
                    <m:func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lim>
                      </m:limLow>
                    </m:fName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func>
                </m:oMath>
              </m:oMathPara>
            </a14:m>
            <a:endParaRPr sz="1700"/>
          </a:p>
        </p:txBody>
      </p:sp>
      <p:pic>
        <p:nvPicPr>
          <p:cNvPr id="140" name="Screenshot 2023-12-10 at 8.12.35 PM.png" descr="Screenshot 2023-12-10 at 8.12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1320" y="2337422"/>
            <a:ext cx="2879089" cy="225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sp>
        <p:nvSpPr>
          <p:cNvPr id="143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57734" indent="-157734" defTabSz="630936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CNN – Input is [3x10x10]. The layers of input were: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Locations of agent’s potential future tokens.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Locations of agent’s tokens (assuming the action a is taken).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Locations of opponent's tokens.</a:t>
            </a:r>
          </a:p>
          <a:p>
            <a:pPr marL="157734" indent="-157734" defTabSz="630936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DNN – input is [14]. Engineered features for </a:t>
            </a: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2,3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4,5</m:t>
                </m:r>
              </m:oMath>
            </a14:m>
            <a:r>
              <a:t>: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Agent’s number of sequences of length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</m:oMath>
            </a14:m>
            <a:r>
              <a:t>.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Opponent’s number of sequences of length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</m:oMath>
            </a14:m>
            <a:r>
              <a:t>.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Number of sequences of length </a:t>
            </a:r>
            <a14:m>
              <m:oMath>
                <m:r>
                  <a:rPr xmlns:a="http://schemas.openxmlformats.org/drawingml/2006/main" sz="2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</m:oMath>
            </a14:m>
            <a:r>
              <a:t> formed from tokens and cards in agent’s hand.</a:t>
            </a:r>
          </a:p>
          <a:p>
            <a:pPr lvl="1" marL="473201" indent="-157734" defTabSz="630936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Number of 1-eyed and 2-eyed jacks in agent’s hand.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146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We considered 5 agents: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R: chooses moves randomly.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E: chooses moves according to an engineered heuristic function.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QD: chooses moves according to the Q-learning dense network.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QC: chooses moves according to the Q-learning CNN network.</a:t>
            </a:r>
          </a:p>
          <a:p>
            <a:pPr marL="155447" indent="-155447" defTabSz="621791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H: humans choose moves.</a:t>
            </a:r>
          </a:p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</a:p>
          <a:p>
            <a:pPr defTabSz="621791">
              <a:lnSpc>
                <a:spcPct val="90000"/>
              </a:lnSpc>
              <a:spcBef>
                <a:spcPts val="600"/>
              </a:spcBef>
              <a:defRPr sz="1900">
                <a:latin typeface="+mn-lt"/>
                <a:ea typeface="+mn-ea"/>
                <a:cs typeface="+mn-cs"/>
                <a:sym typeface="Calibri"/>
              </a:defRPr>
            </a:pPr>
            <a:r>
              <a:t>Agents play against each other.</a:t>
            </a: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9961" t="10176" r="15075" b="9465"/>
          <a:stretch>
            <a:fillRect/>
          </a:stretch>
        </p:blipFill>
        <p:spPr>
          <a:xfrm>
            <a:off x="6514348" y="81201"/>
            <a:ext cx="2288446" cy="232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graphicFrame>
        <p:nvGraphicFramePr>
          <p:cNvPr id="150" name="Content Placeholder 3"/>
          <p:cNvGraphicFramePr/>
          <p:nvPr/>
        </p:nvGraphicFramePr>
        <p:xfrm>
          <a:off x="313907" y="1947304"/>
          <a:ext cx="10515602" cy="22250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046926"/>
                <a:gridCol w="1089256"/>
                <a:gridCol w="1070394"/>
                <a:gridCol w="2807207"/>
                <a:gridCol w="4501816"/>
              </a:tblGrid>
              <a:tr h="37084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Player 1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Player 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% Win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z-score ()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Number of Trials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472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77.4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5.29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97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QD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95.9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9.04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97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QC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63.0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2.22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73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QD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E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83.5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13.17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385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8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QD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H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53.1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0.38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Calibri"/>
                        </a:rPr>
                        <a:t>49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CDD4EA"/>
                    </a:solidFill>
                  </a:tcPr>
                </a:tc>
              </a:tr>
            </a:tbl>
          </a:graphicData>
        </a:graphic>
      </p:graphicFrame>
      <p:sp>
        <p:nvSpPr>
          <p:cNvPr id="151" name="TextBox 4"/>
          <p:cNvSpPr txBox="1"/>
          <p:nvPr/>
        </p:nvSpPr>
        <p:spPr>
          <a:xfrm>
            <a:off x="701039" y="4338321"/>
            <a:ext cx="10789922" cy="25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13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*There is a significant amount of randomness involved in sequence so no player should have a 100% win-rate.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529826" y="759068"/>
            <a:ext cx="8004393" cy="69906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54" name="Content Placeholder 3"/>
          <p:cNvSpPr txBox="1"/>
          <p:nvPr/>
        </p:nvSpPr>
        <p:spPr>
          <a:xfrm>
            <a:off x="564544" y="1629404"/>
            <a:ext cx="7924153" cy="281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Q-learner DNN worked very well.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CNN requires more training and optimization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Adam optimizer worked much better than SGD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627872" y="2182091"/>
            <a:ext cx="4560582" cy="779320"/>
          </a:xfrm>
          <a:prstGeom prst="rect">
            <a:avLst/>
          </a:prstGeom>
        </p:spPr>
        <p:txBody>
          <a:bodyPr/>
          <a:lstStyle>
            <a:lvl1pPr defTabSz="397763">
              <a:defRPr i="1" sz="2600"/>
            </a:lvl1pPr>
          </a:lstStyle>
          <a:p>
            <a:pPr/>
            <a:r>
              <a:t>Thank You!! Any questions? </a:t>
            </a:r>
          </a:p>
        </p:txBody>
      </p:sp>
      <p:pic>
        <p:nvPicPr>
          <p:cNvPr id="157" name="Picture Placeholder 3" descr="Picture Placeholder 3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1578" t="0" r="21578" b="0"/>
          <a:stretch>
            <a:fillRect/>
          </a:stretch>
        </p:blipFill>
        <p:spPr>
          <a:xfrm>
            <a:off x="5564909" y="0"/>
            <a:ext cx="3570943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Main">
      <a:dk1>
        <a:srgbClr val="000000"/>
      </a:dk1>
      <a:lt1>
        <a:srgbClr val="660B13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0B1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in">
  <a:themeElements>
    <a:clrScheme name="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a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60B1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