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660B13"/>
              </a:solidFill>
              <a:prstDash val="solid"/>
              <a:round/>
            </a:ln>
          </a:left>
          <a:right>
            <a:ln w="12700" cap="flat">
              <a:solidFill>
                <a:srgbClr val="660B13"/>
              </a:solidFill>
              <a:prstDash val="solid"/>
              <a:round/>
            </a:ln>
          </a:right>
          <a:top>
            <a:ln w="12700" cap="flat">
              <a:solidFill>
                <a:srgbClr val="660B13"/>
              </a:solidFill>
              <a:prstDash val="solid"/>
              <a:round/>
            </a:ln>
          </a:top>
          <a:bottom>
            <a:ln w="12700" cap="flat">
              <a:solidFill>
                <a:srgbClr val="660B13"/>
              </a:solidFill>
              <a:prstDash val="solid"/>
              <a:round/>
            </a:ln>
          </a:bottom>
          <a:insideH>
            <a:ln w="12700" cap="flat">
              <a:solidFill>
                <a:srgbClr val="660B13"/>
              </a:solidFill>
              <a:prstDash val="solid"/>
              <a:round/>
            </a:ln>
          </a:insideH>
          <a:insideV>
            <a:ln w="12700" cap="flat">
              <a:solidFill>
                <a:srgbClr val="660B13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660B13"/>
        </a:fontRef>
        <a:srgbClr val="660B13"/>
      </a:tcTxStyle>
      <a:tcStyle>
        <a:tcBdr>
          <a:left>
            <a:ln w="12700" cap="flat">
              <a:solidFill>
                <a:srgbClr val="660B13"/>
              </a:solidFill>
              <a:prstDash val="solid"/>
              <a:round/>
            </a:ln>
          </a:left>
          <a:right>
            <a:ln w="12700" cap="flat">
              <a:solidFill>
                <a:srgbClr val="660B13"/>
              </a:solidFill>
              <a:prstDash val="solid"/>
              <a:round/>
            </a:ln>
          </a:right>
          <a:top>
            <a:ln w="12700" cap="flat">
              <a:solidFill>
                <a:srgbClr val="660B13"/>
              </a:solidFill>
              <a:prstDash val="solid"/>
              <a:round/>
            </a:ln>
          </a:top>
          <a:bottom>
            <a:ln w="12700" cap="flat">
              <a:solidFill>
                <a:srgbClr val="660B13"/>
              </a:solidFill>
              <a:prstDash val="solid"/>
              <a:round/>
            </a:ln>
          </a:bottom>
          <a:insideH>
            <a:ln w="12700" cap="flat">
              <a:solidFill>
                <a:srgbClr val="660B13"/>
              </a:solidFill>
              <a:prstDash val="solid"/>
              <a:round/>
            </a:ln>
          </a:insideH>
          <a:insideV>
            <a:ln w="12700" cap="flat">
              <a:solidFill>
                <a:srgbClr val="660B1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660B13"/>
        </a:fontRef>
        <a:srgbClr val="660B13"/>
      </a:tcTxStyle>
      <a:tcStyle>
        <a:tcBdr>
          <a:left>
            <a:ln w="12700" cap="flat">
              <a:solidFill>
                <a:srgbClr val="660B13"/>
              </a:solidFill>
              <a:prstDash val="solid"/>
              <a:round/>
            </a:ln>
          </a:left>
          <a:right>
            <a:ln w="12700" cap="flat">
              <a:solidFill>
                <a:srgbClr val="660B13"/>
              </a:solidFill>
              <a:prstDash val="solid"/>
              <a:round/>
            </a:ln>
          </a:right>
          <a:top>
            <a:ln w="38100" cap="flat">
              <a:solidFill>
                <a:srgbClr val="660B13"/>
              </a:solidFill>
              <a:prstDash val="solid"/>
              <a:round/>
            </a:ln>
          </a:top>
          <a:bottom>
            <a:ln w="12700" cap="flat">
              <a:solidFill>
                <a:srgbClr val="660B13"/>
              </a:solidFill>
              <a:prstDash val="solid"/>
              <a:round/>
            </a:ln>
          </a:bottom>
          <a:insideH>
            <a:ln w="12700" cap="flat">
              <a:solidFill>
                <a:srgbClr val="660B13"/>
              </a:solidFill>
              <a:prstDash val="solid"/>
              <a:round/>
            </a:ln>
          </a:insideH>
          <a:insideV>
            <a:ln w="12700" cap="flat">
              <a:solidFill>
                <a:srgbClr val="660B1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660B13"/>
        </a:fontRef>
        <a:srgbClr val="660B13"/>
      </a:tcTxStyle>
      <a:tcStyle>
        <a:tcBdr>
          <a:left>
            <a:ln w="12700" cap="flat">
              <a:solidFill>
                <a:srgbClr val="660B13"/>
              </a:solidFill>
              <a:prstDash val="solid"/>
              <a:round/>
            </a:ln>
          </a:left>
          <a:right>
            <a:ln w="12700" cap="flat">
              <a:solidFill>
                <a:srgbClr val="660B13"/>
              </a:solidFill>
              <a:prstDash val="solid"/>
              <a:round/>
            </a:ln>
          </a:right>
          <a:top>
            <a:ln w="12700" cap="flat">
              <a:solidFill>
                <a:srgbClr val="660B13"/>
              </a:solidFill>
              <a:prstDash val="solid"/>
              <a:round/>
            </a:ln>
          </a:top>
          <a:bottom>
            <a:ln w="38100" cap="flat">
              <a:solidFill>
                <a:srgbClr val="660B13"/>
              </a:solidFill>
              <a:prstDash val="solid"/>
              <a:round/>
            </a:ln>
          </a:bottom>
          <a:insideH>
            <a:ln w="12700" cap="flat">
              <a:solidFill>
                <a:srgbClr val="660B13"/>
              </a:solidFill>
              <a:prstDash val="solid"/>
              <a:round/>
            </a:ln>
          </a:insideH>
          <a:insideV>
            <a:ln w="12700" cap="flat">
              <a:solidFill>
                <a:srgbClr val="660B1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660B13"/>
              </a:solidFill>
              <a:prstDash val="solid"/>
              <a:round/>
            </a:ln>
          </a:left>
          <a:right>
            <a:ln w="12700" cap="flat">
              <a:solidFill>
                <a:srgbClr val="660B13"/>
              </a:solidFill>
              <a:prstDash val="solid"/>
              <a:round/>
            </a:ln>
          </a:right>
          <a:top>
            <a:ln w="12700" cap="flat">
              <a:solidFill>
                <a:srgbClr val="660B13"/>
              </a:solidFill>
              <a:prstDash val="solid"/>
              <a:round/>
            </a:ln>
          </a:top>
          <a:bottom>
            <a:ln w="12700" cap="flat">
              <a:solidFill>
                <a:srgbClr val="660B13"/>
              </a:solidFill>
              <a:prstDash val="solid"/>
              <a:round/>
            </a:ln>
          </a:bottom>
          <a:insideH>
            <a:ln w="12700" cap="flat">
              <a:solidFill>
                <a:srgbClr val="660B13"/>
              </a:solidFill>
              <a:prstDash val="solid"/>
              <a:round/>
            </a:ln>
          </a:insideH>
          <a:insideV>
            <a:ln w="12700" cap="flat">
              <a:solidFill>
                <a:srgbClr val="660B13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660B13"/>
        </a:fontRef>
        <a:srgbClr val="660B13"/>
      </a:tcTxStyle>
      <a:tcStyle>
        <a:tcBdr>
          <a:left>
            <a:ln w="12700" cap="flat">
              <a:solidFill>
                <a:srgbClr val="660B13"/>
              </a:solidFill>
              <a:prstDash val="solid"/>
              <a:round/>
            </a:ln>
          </a:left>
          <a:right>
            <a:ln w="12700" cap="flat">
              <a:solidFill>
                <a:srgbClr val="660B13"/>
              </a:solidFill>
              <a:prstDash val="solid"/>
              <a:round/>
            </a:ln>
          </a:right>
          <a:top>
            <a:ln w="12700" cap="flat">
              <a:solidFill>
                <a:srgbClr val="660B13"/>
              </a:solidFill>
              <a:prstDash val="solid"/>
              <a:round/>
            </a:ln>
          </a:top>
          <a:bottom>
            <a:ln w="12700" cap="flat">
              <a:solidFill>
                <a:srgbClr val="660B13"/>
              </a:solidFill>
              <a:prstDash val="solid"/>
              <a:round/>
            </a:ln>
          </a:bottom>
          <a:insideH>
            <a:ln w="12700" cap="flat">
              <a:solidFill>
                <a:srgbClr val="660B13"/>
              </a:solidFill>
              <a:prstDash val="solid"/>
              <a:round/>
            </a:ln>
          </a:insideH>
          <a:insideV>
            <a:ln w="12700" cap="flat">
              <a:solidFill>
                <a:srgbClr val="660B1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660B13"/>
        </a:fontRef>
        <a:srgbClr val="660B13"/>
      </a:tcTxStyle>
      <a:tcStyle>
        <a:tcBdr>
          <a:left>
            <a:ln w="12700" cap="flat">
              <a:solidFill>
                <a:srgbClr val="660B13"/>
              </a:solidFill>
              <a:prstDash val="solid"/>
              <a:round/>
            </a:ln>
          </a:left>
          <a:right>
            <a:ln w="12700" cap="flat">
              <a:solidFill>
                <a:srgbClr val="660B13"/>
              </a:solidFill>
              <a:prstDash val="solid"/>
              <a:round/>
            </a:ln>
          </a:right>
          <a:top>
            <a:ln w="38100" cap="flat">
              <a:solidFill>
                <a:srgbClr val="660B13"/>
              </a:solidFill>
              <a:prstDash val="solid"/>
              <a:round/>
            </a:ln>
          </a:top>
          <a:bottom>
            <a:ln w="12700" cap="flat">
              <a:solidFill>
                <a:srgbClr val="660B13"/>
              </a:solidFill>
              <a:prstDash val="solid"/>
              <a:round/>
            </a:ln>
          </a:bottom>
          <a:insideH>
            <a:ln w="12700" cap="flat">
              <a:solidFill>
                <a:srgbClr val="660B13"/>
              </a:solidFill>
              <a:prstDash val="solid"/>
              <a:round/>
            </a:ln>
          </a:insideH>
          <a:insideV>
            <a:ln w="12700" cap="flat">
              <a:solidFill>
                <a:srgbClr val="660B1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660B13"/>
        </a:fontRef>
        <a:srgbClr val="660B13"/>
      </a:tcTxStyle>
      <a:tcStyle>
        <a:tcBdr>
          <a:left>
            <a:ln w="12700" cap="flat">
              <a:solidFill>
                <a:srgbClr val="660B13"/>
              </a:solidFill>
              <a:prstDash val="solid"/>
              <a:round/>
            </a:ln>
          </a:left>
          <a:right>
            <a:ln w="12700" cap="flat">
              <a:solidFill>
                <a:srgbClr val="660B13"/>
              </a:solidFill>
              <a:prstDash val="solid"/>
              <a:round/>
            </a:ln>
          </a:right>
          <a:top>
            <a:ln w="12700" cap="flat">
              <a:solidFill>
                <a:srgbClr val="660B13"/>
              </a:solidFill>
              <a:prstDash val="solid"/>
              <a:round/>
            </a:ln>
          </a:top>
          <a:bottom>
            <a:ln w="38100" cap="flat">
              <a:solidFill>
                <a:srgbClr val="660B13"/>
              </a:solidFill>
              <a:prstDash val="solid"/>
              <a:round/>
            </a:ln>
          </a:bottom>
          <a:insideH>
            <a:ln w="12700" cap="flat">
              <a:solidFill>
                <a:srgbClr val="660B13"/>
              </a:solidFill>
              <a:prstDash val="solid"/>
              <a:round/>
            </a:ln>
          </a:insideH>
          <a:insideV>
            <a:ln w="12700" cap="flat">
              <a:solidFill>
                <a:srgbClr val="660B1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660B13"/>
              </a:solidFill>
              <a:prstDash val="solid"/>
              <a:round/>
            </a:ln>
          </a:left>
          <a:right>
            <a:ln w="12700" cap="flat">
              <a:solidFill>
                <a:srgbClr val="660B13"/>
              </a:solidFill>
              <a:prstDash val="solid"/>
              <a:round/>
            </a:ln>
          </a:right>
          <a:top>
            <a:ln w="12700" cap="flat">
              <a:solidFill>
                <a:srgbClr val="660B13"/>
              </a:solidFill>
              <a:prstDash val="solid"/>
              <a:round/>
            </a:ln>
          </a:top>
          <a:bottom>
            <a:ln w="12700" cap="flat">
              <a:solidFill>
                <a:srgbClr val="660B13"/>
              </a:solidFill>
              <a:prstDash val="solid"/>
              <a:round/>
            </a:ln>
          </a:bottom>
          <a:insideH>
            <a:ln w="12700" cap="flat">
              <a:solidFill>
                <a:srgbClr val="660B13"/>
              </a:solidFill>
              <a:prstDash val="solid"/>
              <a:round/>
            </a:ln>
          </a:insideH>
          <a:insideV>
            <a:ln w="12700" cap="flat">
              <a:solidFill>
                <a:srgbClr val="660B13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660B13"/>
        </a:fontRef>
        <a:srgbClr val="660B13"/>
      </a:tcTxStyle>
      <a:tcStyle>
        <a:tcBdr>
          <a:left>
            <a:ln w="12700" cap="flat">
              <a:solidFill>
                <a:srgbClr val="660B13"/>
              </a:solidFill>
              <a:prstDash val="solid"/>
              <a:round/>
            </a:ln>
          </a:left>
          <a:right>
            <a:ln w="12700" cap="flat">
              <a:solidFill>
                <a:srgbClr val="660B13"/>
              </a:solidFill>
              <a:prstDash val="solid"/>
              <a:round/>
            </a:ln>
          </a:right>
          <a:top>
            <a:ln w="12700" cap="flat">
              <a:solidFill>
                <a:srgbClr val="660B13"/>
              </a:solidFill>
              <a:prstDash val="solid"/>
              <a:round/>
            </a:ln>
          </a:top>
          <a:bottom>
            <a:ln w="12700" cap="flat">
              <a:solidFill>
                <a:srgbClr val="660B13"/>
              </a:solidFill>
              <a:prstDash val="solid"/>
              <a:round/>
            </a:ln>
          </a:bottom>
          <a:insideH>
            <a:ln w="12700" cap="flat">
              <a:solidFill>
                <a:srgbClr val="660B13"/>
              </a:solidFill>
              <a:prstDash val="solid"/>
              <a:round/>
            </a:ln>
          </a:insideH>
          <a:insideV>
            <a:ln w="12700" cap="flat">
              <a:solidFill>
                <a:srgbClr val="660B1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660B13"/>
        </a:fontRef>
        <a:srgbClr val="660B13"/>
      </a:tcTxStyle>
      <a:tcStyle>
        <a:tcBdr>
          <a:left>
            <a:ln w="12700" cap="flat">
              <a:solidFill>
                <a:srgbClr val="660B13"/>
              </a:solidFill>
              <a:prstDash val="solid"/>
              <a:round/>
            </a:ln>
          </a:left>
          <a:right>
            <a:ln w="12700" cap="flat">
              <a:solidFill>
                <a:srgbClr val="660B13"/>
              </a:solidFill>
              <a:prstDash val="solid"/>
              <a:round/>
            </a:ln>
          </a:right>
          <a:top>
            <a:ln w="38100" cap="flat">
              <a:solidFill>
                <a:srgbClr val="660B13"/>
              </a:solidFill>
              <a:prstDash val="solid"/>
              <a:round/>
            </a:ln>
          </a:top>
          <a:bottom>
            <a:ln w="12700" cap="flat">
              <a:solidFill>
                <a:srgbClr val="660B13"/>
              </a:solidFill>
              <a:prstDash val="solid"/>
              <a:round/>
            </a:ln>
          </a:bottom>
          <a:insideH>
            <a:ln w="12700" cap="flat">
              <a:solidFill>
                <a:srgbClr val="660B13"/>
              </a:solidFill>
              <a:prstDash val="solid"/>
              <a:round/>
            </a:ln>
          </a:insideH>
          <a:insideV>
            <a:ln w="12700" cap="flat">
              <a:solidFill>
                <a:srgbClr val="660B1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660B13"/>
        </a:fontRef>
        <a:srgbClr val="660B13"/>
      </a:tcTxStyle>
      <a:tcStyle>
        <a:tcBdr>
          <a:left>
            <a:ln w="12700" cap="flat">
              <a:solidFill>
                <a:srgbClr val="660B13"/>
              </a:solidFill>
              <a:prstDash val="solid"/>
              <a:round/>
            </a:ln>
          </a:left>
          <a:right>
            <a:ln w="12700" cap="flat">
              <a:solidFill>
                <a:srgbClr val="660B13"/>
              </a:solidFill>
              <a:prstDash val="solid"/>
              <a:round/>
            </a:ln>
          </a:right>
          <a:top>
            <a:ln w="12700" cap="flat">
              <a:solidFill>
                <a:srgbClr val="660B13"/>
              </a:solidFill>
              <a:prstDash val="solid"/>
              <a:round/>
            </a:ln>
          </a:top>
          <a:bottom>
            <a:ln w="38100" cap="flat">
              <a:solidFill>
                <a:srgbClr val="660B13"/>
              </a:solidFill>
              <a:prstDash val="solid"/>
              <a:round/>
            </a:ln>
          </a:bottom>
          <a:insideH>
            <a:ln w="12700" cap="flat">
              <a:solidFill>
                <a:srgbClr val="660B13"/>
              </a:solidFill>
              <a:prstDash val="solid"/>
              <a:round/>
            </a:ln>
          </a:insideH>
          <a:insideV>
            <a:ln w="12700" cap="flat">
              <a:solidFill>
                <a:srgbClr val="660B1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660B13"/>
          </a:solidFill>
        </a:fill>
      </a:tcStyle>
    </a:band2H>
    <a:firstCol>
      <a:tcTxStyle b="on" i="off">
        <a:fontRef idx="major">
          <a:srgbClr val="660B13"/>
        </a:fontRef>
        <a:srgbClr val="660B1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0B13"/>
          </a:solidFill>
        </a:fill>
      </a:tcStyle>
    </a:lastRow>
    <a:firstRow>
      <a:tcTxStyle b="on" i="off">
        <a:fontRef idx="major">
          <a:srgbClr val="660B13"/>
        </a:fontRef>
        <a:srgbClr val="660B1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660B13"/>
              </a:solidFill>
              <a:prstDash val="solid"/>
              <a:round/>
            </a:ln>
          </a:left>
          <a:right>
            <a:ln w="12700" cap="flat">
              <a:solidFill>
                <a:srgbClr val="660B13"/>
              </a:solidFill>
              <a:prstDash val="solid"/>
              <a:round/>
            </a:ln>
          </a:right>
          <a:top>
            <a:ln w="12700" cap="flat">
              <a:solidFill>
                <a:srgbClr val="660B13"/>
              </a:solidFill>
              <a:prstDash val="solid"/>
              <a:round/>
            </a:ln>
          </a:top>
          <a:bottom>
            <a:ln w="12700" cap="flat">
              <a:solidFill>
                <a:srgbClr val="660B13"/>
              </a:solidFill>
              <a:prstDash val="solid"/>
              <a:round/>
            </a:ln>
          </a:bottom>
          <a:insideH>
            <a:ln w="12700" cap="flat">
              <a:solidFill>
                <a:srgbClr val="660B13"/>
              </a:solidFill>
              <a:prstDash val="solid"/>
              <a:round/>
            </a:ln>
          </a:insideH>
          <a:insideV>
            <a:ln w="12700" cap="flat">
              <a:solidFill>
                <a:srgbClr val="660B13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660B13"/>
        </a:fontRef>
        <a:srgbClr val="660B13"/>
      </a:tcTxStyle>
      <a:tcStyle>
        <a:tcBdr>
          <a:left>
            <a:ln w="12700" cap="flat">
              <a:solidFill>
                <a:srgbClr val="660B13"/>
              </a:solidFill>
              <a:prstDash val="solid"/>
              <a:round/>
            </a:ln>
          </a:left>
          <a:right>
            <a:ln w="12700" cap="flat">
              <a:solidFill>
                <a:srgbClr val="660B13"/>
              </a:solidFill>
              <a:prstDash val="solid"/>
              <a:round/>
            </a:ln>
          </a:right>
          <a:top>
            <a:ln w="12700" cap="flat">
              <a:solidFill>
                <a:srgbClr val="660B13"/>
              </a:solidFill>
              <a:prstDash val="solid"/>
              <a:round/>
            </a:ln>
          </a:top>
          <a:bottom>
            <a:ln w="12700" cap="flat">
              <a:solidFill>
                <a:srgbClr val="660B13"/>
              </a:solidFill>
              <a:prstDash val="solid"/>
              <a:round/>
            </a:ln>
          </a:bottom>
          <a:insideH>
            <a:ln w="12700" cap="flat">
              <a:solidFill>
                <a:srgbClr val="660B13"/>
              </a:solidFill>
              <a:prstDash val="solid"/>
              <a:round/>
            </a:ln>
          </a:insideH>
          <a:insideV>
            <a:ln w="12700" cap="flat">
              <a:solidFill>
                <a:srgbClr val="660B13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660B13"/>
        </a:fontRef>
        <a:srgbClr val="660B13"/>
      </a:tcTxStyle>
      <a:tcStyle>
        <a:tcBdr>
          <a:left>
            <a:ln w="12700" cap="flat">
              <a:solidFill>
                <a:srgbClr val="660B13"/>
              </a:solidFill>
              <a:prstDash val="solid"/>
              <a:round/>
            </a:ln>
          </a:left>
          <a:right>
            <a:ln w="12700" cap="flat">
              <a:solidFill>
                <a:srgbClr val="660B13"/>
              </a:solidFill>
              <a:prstDash val="solid"/>
              <a:round/>
            </a:ln>
          </a:right>
          <a:top>
            <a:ln w="38100" cap="flat">
              <a:solidFill>
                <a:srgbClr val="660B13"/>
              </a:solidFill>
              <a:prstDash val="solid"/>
              <a:round/>
            </a:ln>
          </a:top>
          <a:bottom>
            <a:ln w="12700" cap="flat">
              <a:solidFill>
                <a:srgbClr val="660B13"/>
              </a:solidFill>
              <a:prstDash val="solid"/>
              <a:round/>
            </a:ln>
          </a:bottom>
          <a:insideH>
            <a:ln w="12700" cap="flat">
              <a:solidFill>
                <a:srgbClr val="660B13"/>
              </a:solidFill>
              <a:prstDash val="solid"/>
              <a:round/>
            </a:ln>
          </a:insideH>
          <a:insideV>
            <a:ln w="12700" cap="flat">
              <a:solidFill>
                <a:srgbClr val="660B13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660B13"/>
        </a:fontRef>
        <a:srgbClr val="660B13"/>
      </a:tcTxStyle>
      <a:tcStyle>
        <a:tcBdr>
          <a:left>
            <a:ln w="12700" cap="flat">
              <a:solidFill>
                <a:srgbClr val="660B13"/>
              </a:solidFill>
              <a:prstDash val="solid"/>
              <a:round/>
            </a:ln>
          </a:left>
          <a:right>
            <a:ln w="12700" cap="flat">
              <a:solidFill>
                <a:srgbClr val="660B13"/>
              </a:solidFill>
              <a:prstDash val="solid"/>
              <a:round/>
            </a:ln>
          </a:right>
          <a:top>
            <a:ln w="12700" cap="flat">
              <a:solidFill>
                <a:srgbClr val="660B13"/>
              </a:solidFill>
              <a:prstDash val="solid"/>
              <a:round/>
            </a:ln>
          </a:top>
          <a:bottom>
            <a:ln w="38100" cap="flat">
              <a:solidFill>
                <a:srgbClr val="660B13"/>
              </a:solidFill>
              <a:prstDash val="solid"/>
              <a:round/>
            </a:ln>
          </a:bottom>
          <a:insideH>
            <a:ln w="12700" cap="flat">
              <a:solidFill>
                <a:srgbClr val="660B13"/>
              </a:solidFill>
              <a:prstDash val="solid"/>
              <a:round/>
            </a:ln>
          </a:insideH>
          <a:insideV>
            <a:ln w="12700" cap="flat">
              <a:solidFill>
                <a:srgbClr val="660B13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Unnecessarily extra long title of presentation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Unnecessarily extra long title of presentation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INDIANA UNIVERSITY ALUMNI ASSOCIATION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530694" y="2443858"/>
            <a:ext cx="7734221" cy="252411"/>
          </a:xfrm>
          <a:prstGeom prst="rect">
            <a:avLst/>
          </a:prstGeom>
        </p:spPr>
        <p:txBody>
          <a:bodyPr/>
          <a:lstStyle>
            <a:lvl1pPr defTabSz="297179">
              <a:spcBef>
                <a:spcPts val="1100"/>
              </a:spcBef>
              <a:defRPr b="0" spc="0"/>
            </a:lvl1pPr>
          </a:lstStyle>
          <a:p>
            <a:r>
              <a:t>SUBHEAD OR NAME OF SCHOOL, DEPARTMENT, OR UNIT</a:t>
            </a:r>
          </a:p>
        </p:txBody>
      </p: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bg>
      <p:bgPr>
        <a:solidFill>
          <a:srgbClr val="660B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ection Heading"/>
          <p:cNvSpPr txBox="1">
            <a:spLocks noGrp="1"/>
          </p:cNvSpPr>
          <p:nvPr>
            <p:ph type="title" hasCustomPrompt="1"/>
          </p:nvPr>
        </p:nvSpPr>
        <p:spPr>
          <a:xfrm>
            <a:off x="506694" y="2274522"/>
            <a:ext cx="6802482" cy="65691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</a:lvl1pPr>
          </a:lstStyle>
          <a:p>
            <a:r>
              <a:t>Section Heading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26131" y="2032785"/>
            <a:ext cx="3700463" cy="252414"/>
          </a:xfrm>
          <a:prstGeom prst="rect">
            <a:avLst/>
          </a:prstGeom>
        </p:spPr>
        <p:txBody>
          <a:bodyPr/>
          <a:lstStyle>
            <a:lvl1pPr>
              <a:defRPr sz="1400" spc="50"/>
            </a:lvl1pPr>
            <a:lvl2pPr marL="679450" indent="-222250">
              <a:defRPr sz="1400" spc="50"/>
            </a:lvl2pPr>
            <a:lvl3pPr marL="1092200" indent="-177800">
              <a:defRPr sz="1400" spc="50"/>
            </a:lvl3pPr>
            <a:lvl4pPr marL="1549400" indent="-177800">
              <a:defRPr sz="1400" spc="50"/>
            </a:lvl4pPr>
            <a:lvl5pPr marL="2006600" indent="-177800">
              <a:defRPr sz="1400" spc="50"/>
            </a:lvl5pPr>
          </a:lstStyle>
          <a:p>
            <a:r>
              <a:t>SECTION NUMBER OR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Rectangle 3"/>
          <p:cNvSpPr/>
          <p:nvPr/>
        </p:nvSpPr>
        <p:spPr>
          <a:xfrm>
            <a:off x="-14944" y="2032000"/>
            <a:ext cx="148618" cy="836707"/>
          </a:xfrm>
          <a:prstGeom prst="rect">
            <a:avLst/>
          </a:prstGeom>
          <a:solidFill>
            <a:srgbClr val="99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only: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lick to edit master title style"/>
          <p:cNvSpPr txBox="1">
            <a:spLocks noGrp="1"/>
          </p:cNvSpPr>
          <p:nvPr>
            <p:ph type="title" hasCustomPrompt="1"/>
          </p:nvPr>
        </p:nvSpPr>
        <p:spPr>
          <a:xfrm>
            <a:off x="529827" y="759068"/>
            <a:ext cx="8004393" cy="69906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rgbClr val="404041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34" name="Rectangle 4"/>
          <p:cNvSpPr/>
          <p:nvPr/>
        </p:nvSpPr>
        <p:spPr>
          <a:xfrm>
            <a:off x="-1" y="957832"/>
            <a:ext cx="82666" cy="387199"/>
          </a:xfrm>
          <a:prstGeom prst="rect">
            <a:avLst/>
          </a:prstGeom>
          <a:solidFill>
            <a:srgbClr val="99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833956" y="284946"/>
            <a:ext cx="3700463" cy="252414"/>
          </a:xfrm>
          <a:prstGeom prst="rect">
            <a:avLst/>
          </a:prstGeom>
        </p:spPr>
        <p:txBody>
          <a:bodyPr anchor="t"/>
          <a:lstStyle>
            <a:lvl1pPr algn="r">
              <a:defRPr b="0" spc="0"/>
            </a:lvl1pPr>
            <a:lvl2pPr algn="r">
              <a:defRPr b="0" spc="0"/>
            </a:lvl2pPr>
            <a:lvl3pPr algn="r">
              <a:defRPr b="0" spc="0"/>
            </a:lvl3pPr>
            <a:lvl4pPr algn="r">
              <a:defRPr b="0" spc="0"/>
            </a:lvl4pPr>
            <a:lvl5pPr algn="r">
              <a:defRPr b="0" spc="0"/>
            </a:lvl5pPr>
          </a:lstStyle>
          <a:p>
            <a:r>
              <a:t>SECTION TITLE OR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grpSp>
        <p:nvGrpSpPr>
          <p:cNvPr id="39" name="Group 11"/>
          <p:cNvGrpSpPr/>
          <p:nvPr/>
        </p:nvGrpSpPr>
        <p:grpSpPr>
          <a:xfrm>
            <a:off x="-30788" y="4661516"/>
            <a:ext cx="9228668" cy="528966"/>
            <a:chOff x="0" y="0"/>
            <a:chExt cx="9228666" cy="528965"/>
          </a:xfrm>
        </p:grpSpPr>
        <p:sp>
          <p:nvSpPr>
            <p:cNvPr id="36" name="Rectangle 13"/>
            <p:cNvSpPr/>
            <p:nvPr/>
          </p:nvSpPr>
          <p:spPr>
            <a:xfrm>
              <a:off x="0" y="73289"/>
              <a:ext cx="9228668" cy="455676"/>
            </a:xfrm>
            <a:prstGeom prst="rect">
              <a:avLst/>
            </a:prstGeom>
            <a:solidFill>
              <a:srgbClr val="69030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7" name="Rectangle 14"/>
            <p:cNvSpPr/>
            <p:nvPr/>
          </p:nvSpPr>
          <p:spPr>
            <a:xfrm>
              <a:off x="666090" y="-1"/>
              <a:ext cx="387199" cy="528966"/>
            </a:xfrm>
            <a:prstGeom prst="rect">
              <a:avLst/>
            </a:pr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8" name="TextBox 20"/>
            <p:cNvSpPr txBox="1"/>
            <p:nvPr/>
          </p:nvSpPr>
          <p:spPr>
            <a:xfrm>
              <a:off x="1107479" y="170285"/>
              <a:ext cx="3522162" cy="214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9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INDIANA UNIVERSITY PURDUE UNIVERSITY, INDIANAPOLIS</a:t>
              </a:r>
            </a:p>
          </p:txBody>
        </p:sp>
      </p:grpSp>
      <p:pic>
        <p:nvPicPr>
          <p:cNvPr id="40" name="Picture 17" descr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19" y="4514843"/>
            <a:ext cx="684581" cy="751839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and photo: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lick to edit master title style"/>
          <p:cNvSpPr txBox="1">
            <a:spLocks noGrp="1"/>
          </p:cNvSpPr>
          <p:nvPr>
            <p:ph type="title" hasCustomPrompt="1"/>
          </p:nvPr>
        </p:nvSpPr>
        <p:spPr>
          <a:xfrm>
            <a:off x="525303" y="464384"/>
            <a:ext cx="4560581" cy="77932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rgbClr val="404041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25303" y="1629405"/>
            <a:ext cx="4560581" cy="2792362"/>
          </a:xfrm>
          <a:prstGeom prst="rect">
            <a:avLst/>
          </a:prstGeom>
        </p:spPr>
        <p:txBody>
          <a:bodyPr anchor="t"/>
          <a:lstStyle>
            <a:lvl1pPr marL="342900" indent="-342900">
              <a:buClr>
                <a:srgbClr val="808080"/>
              </a:buClr>
              <a:buSzPct val="100000"/>
              <a:buFont typeface="Arial"/>
              <a:buChar char="•"/>
              <a:defRPr sz="1800" b="0" spc="0">
                <a:solidFill>
                  <a:srgbClr val="404041"/>
                </a:solidFill>
              </a:defRPr>
            </a:lvl1pPr>
            <a:lvl2pPr marL="742950" indent="-285750">
              <a:buClr>
                <a:srgbClr val="808080"/>
              </a:buClr>
              <a:buFont typeface="Arial"/>
              <a:buChar char="•"/>
              <a:defRPr sz="1800" b="0" spc="0">
                <a:solidFill>
                  <a:srgbClr val="404041"/>
                </a:solidFill>
              </a:defRPr>
            </a:lvl2pPr>
            <a:lvl3pPr marL="1143000" indent="-228600">
              <a:buClr>
                <a:srgbClr val="808080"/>
              </a:buClr>
              <a:buFont typeface="Arial"/>
              <a:defRPr sz="1800" b="0" spc="0">
                <a:solidFill>
                  <a:srgbClr val="404041"/>
                </a:solidFill>
              </a:defRPr>
            </a:lvl3pPr>
            <a:lvl4pPr marL="1600200" indent="-228600">
              <a:buClr>
                <a:srgbClr val="808080"/>
              </a:buClr>
              <a:buFont typeface="Arial"/>
              <a:buChar char="•"/>
              <a:defRPr sz="1800" b="0" spc="0">
                <a:solidFill>
                  <a:srgbClr val="404041"/>
                </a:solidFill>
              </a:defRPr>
            </a:lvl4pPr>
            <a:lvl5pPr marL="2057400" indent="-228600">
              <a:buClr>
                <a:srgbClr val="808080"/>
              </a:buClr>
              <a:buFont typeface="Arial"/>
              <a:buChar char="•"/>
              <a:defRPr sz="1800" b="0" spc="0">
                <a:solidFill>
                  <a:srgbClr val="40404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Picture Placeholder 9"/>
          <p:cNvSpPr>
            <a:spLocks noGrp="1"/>
          </p:cNvSpPr>
          <p:nvPr>
            <p:ph type="pic" sz="half" idx="21"/>
          </p:nvPr>
        </p:nvSpPr>
        <p:spPr>
          <a:xfrm>
            <a:off x="5573057" y="0"/>
            <a:ext cx="3570943" cy="5143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1" name="Rectangle 16"/>
          <p:cNvSpPr/>
          <p:nvPr/>
        </p:nvSpPr>
        <p:spPr>
          <a:xfrm>
            <a:off x="-1" y="486799"/>
            <a:ext cx="82666" cy="387199"/>
          </a:xfrm>
          <a:prstGeom prst="rect">
            <a:avLst/>
          </a:prstGeom>
          <a:solidFill>
            <a:srgbClr val="99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2" name="Rectangle 10"/>
          <p:cNvSpPr/>
          <p:nvPr/>
        </p:nvSpPr>
        <p:spPr>
          <a:xfrm>
            <a:off x="635302" y="4661517"/>
            <a:ext cx="387199" cy="528965"/>
          </a:xfrm>
          <a:prstGeom prst="rect">
            <a:avLst/>
          </a:prstGeom>
          <a:solidFill>
            <a:srgbClr val="99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53" name="Picture 12" descr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19" y="4514843"/>
            <a:ext cx="684581" cy="751839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only: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lick to edit master title style"/>
          <p:cNvSpPr txBox="1">
            <a:spLocks noGrp="1"/>
          </p:cNvSpPr>
          <p:nvPr>
            <p:ph type="title" hasCustomPrompt="1"/>
          </p:nvPr>
        </p:nvSpPr>
        <p:spPr>
          <a:xfrm>
            <a:off x="523346" y="759068"/>
            <a:ext cx="8004412" cy="69906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/>
            </a:lvl1pPr>
          </a:lstStyle>
          <a:p>
            <a:r>
              <a:t>Click to edit master title style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idx="1"/>
          </p:nvPr>
        </p:nvSpPr>
        <p:spPr>
          <a:xfrm>
            <a:off x="523346" y="1630403"/>
            <a:ext cx="8011072" cy="2818771"/>
          </a:xfrm>
          <a:prstGeom prst="rect">
            <a:avLst/>
          </a:prstGeom>
        </p:spPr>
        <p:txBody>
          <a:bodyPr anchor="t"/>
          <a:lstStyle>
            <a:lvl1pPr marL="342900" indent="-342900">
              <a:buClr>
                <a:srgbClr val="808080"/>
              </a:buClr>
              <a:buSzPct val="100000"/>
              <a:buAutoNum type="arabicPeriod"/>
              <a:defRPr sz="1800" b="0" spc="0">
                <a:solidFill>
                  <a:srgbClr val="FFFFFF"/>
                </a:solidFill>
              </a:defRPr>
            </a:lvl1pPr>
            <a:lvl2pPr marL="0" indent="0">
              <a:buClr>
                <a:srgbClr val="808080"/>
              </a:buClr>
              <a:buSzTx/>
              <a:buNone/>
              <a:defRPr sz="1800" b="0" spc="0">
                <a:solidFill>
                  <a:srgbClr val="FFFFFF"/>
                </a:solidFill>
              </a:defRPr>
            </a:lvl2pPr>
            <a:lvl3pPr marL="0" indent="0">
              <a:buClr>
                <a:srgbClr val="808080"/>
              </a:buClr>
              <a:buSzTx/>
              <a:buNone/>
              <a:defRPr sz="1800" b="0" spc="0">
                <a:solidFill>
                  <a:srgbClr val="FFFFFF"/>
                </a:solidFill>
              </a:defRPr>
            </a:lvl3pPr>
            <a:lvl4pPr marL="0" indent="0">
              <a:buClr>
                <a:srgbClr val="808080"/>
              </a:buClr>
              <a:buSzTx/>
              <a:buNone/>
              <a:defRPr sz="1800" b="0" spc="0">
                <a:solidFill>
                  <a:srgbClr val="FFFFFF"/>
                </a:solidFill>
              </a:defRPr>
            </a:lvl4pPr>
            <a:lvl5pPr marL="0" indent="0">
              <a:buClr>
                <a:srgbClr val="808080"/>
              </a:buClr>
              <a:buSzTx/>
              <a:buNone/>
              <a:defRPr sz="1800" b="0" spc="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4833956" y="284946"/>
            <a:ext cx="3700464" cy="252412"/>
          </a:xfrm>
          <a:prstGeom prst="rect">
            <a:avLst/>
          </a:prstGeom>
        </p:spPr>
        <p:txBody>
          <a:bodyPr anchor="t"/>
          <a:lstStyle>
            <a:lvl1pPr algn="r">
              <a:defRPr b="0" spc="0"/>
            </a:lvl1pPr>
          </a:lstStyle>
          <a:p>
            <a:r>
              <a:t>SECTION TITLE OR SUBTITLE</a:t>
            </a:r>
          </a:p>
        </p:txBody>
      </p:sp>
      <p:sp>
        <p:nvSpPr>
          <p:cNvPr id="64" name="Rectangle 22"/>
          <p:cNvSpPr/>
          <p:nvPr/>
        </p:nvSpPr>
        <p:spPr>
          <a:xfrm>
            <a:off x="-1" y="957832"/>
            <a:ext cx="82666" cy="387199"/>
          </a:xfrm>
          <a:prstGeom prst="rect">
            <a:avLst/>
          </a:prstGeom>
          <a:solidFill>
            <a:srgbClr val="99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68" name="Group 10"/>
          <p:cNvGrpSpPr/>
          <p:nvPr/>
        </p:nvGrpSpPr>
        <p:grpSpPr>
          <a:xfrm>
            <a:off x="-30788" y="4661516"/>
            <a:ext cx="9228668" cy="528966"/>
            <a:chOff x="0" y="0"/>
            <a:chExt cx="9228666" cy="528965"/>
          </a:xfrm>
        </p:grpSpPr>
        <p:sp>
          <p:nvSpPr>
            <p:cNvPr id="65" name="Rectangle 11"/>
            <p:cNvSpPr/>
            <p:nvPr/>
          </p:nvSpPr>
          <p:spPr>
            <a:xfrm>
              <a:off x="0" y="73289"/>
              <a:ext cx="9228668" cy="455676"/>
            </a:xfrm>
            <a:prstGeom prst="rect">
              <a:avLst/>
            </a:prstGeom>
            <a:solidFill>
              <a:srgbClr val="69030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6" name="Rectangle 13"/>
            <p:cNvSpPr/>
            <p:nvPr/>
          </p:nvSpPr>
          <p:spPr>
            <a:xfrm>
              <a:off x="666090" y="-1"/>
              <a:ext cx="387199" cy="528966"/>
            </a:xfrm>
            <a:prstGeom prst="rect">
              <a:avLst/>
            </a:pr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7" name="TextBox 15"/>
            <p:cNvSpPr txBox="1"/>
            <p:nvPr/>
          </p:nvSpPr>
          <p:spPr>
            <a:xfrm>
              <a:off x="1107479" y="170285"/>
              <a:ext cx="3522162" cy="214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9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INDIANA UNIVERSITY ALUMNI ASSOCIATION</a:t>
              </a:r>
            </a:p>
          </p:txBody>
        </p:sp>
      </p:grpSp>
      <p:pic>
        <p:nvPicPr>
          <p:cNvPr id="69" name="Picture 16" descr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19" y="4514843"/>
            <a:ext cx="684581" cy="75183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and photo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lick to edit master title style"/>
          <p:cNvSpPr txBox="1">
            <a:spLocks noGrp="1"/>
          </p:cNvSpPr>
          <p:nvPr>
            <p:ph type="title" hasCustomPrompt="1"/>
          </p:nvPr>
        </p:nvSpPr>
        <p:spPr>
          <a:xfrm>
            <a:off x="530123" y="464384"/>
            <a:ext cx="4560581" cy="77932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/>
            </a:lvl1pPr>
          </a:lstStyle>
          <a:p>
            <a:r>
              <a:t>Click to edit master title style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30123" y="1629404"/>
            <a:ext cx="4560581" cy="2801499"/>
          </a:xfrm>
          <a:prstGeom prst="rect">
            <a:avLst/>
          </a:prstGeom>
        </p:spPr>
        <p:txBody>
          <a:bodyPr anchor="t"/>
          <a:lstStyle>
            <a:lvl1pPr marL="342900" indent="-342900">
              <a:buClr>
                <a:srgbClr val="808080"/>
              </a:buClr>
              <a:buSzPct val="100000"/>
              <a:buFont typeface="Arial"/>
              <a:buChar char="•"/>
              <a:defRPr sz="1800" b="0" spc="0">
                <a:solidFill>
                  <a:srgbClr val="FFFFFF"/>
                </a:solidFill>
              </a:defRPr>
            </a:lvl1pPr>
            <a:lvl2pPr marL="742950" indent="-285750">
              <a:buClr>
                <a:srgbClr val="808080"/>
              </a:buClr>
              <a:buFont typeface="Arial"/>
              <a:buChar char="•"/>
              <a:defRPr sz="1800" b="0" spc="0">
                <a:solidFill>
                  <a:srgbClr val="FFFFFF"/>
                </a:solidFill>
              </a:defRPr>
            </a:lvl2pPr>
            <a:lvl3pPr marL="1143000" indent="-228600">
              <a:buClr>
                <a:srgbClr val="808080"/>
              </a:buClr>
              <a:buFont typeface="Arial"/>
              <a:defRPr sz="1800" b="0" spc="0">
                <a:solidFill>
                  <a:srgbClr val="FFFFFF"/>
                </a:solidFill>
              </a:defRPr>
            </a:lvl3pPr>
            <a:lvl4pPr marL="1600200" indent="-228600">
              <a:buClr>
                <a:srgbClr val="808080"/>
              </a:buClr>
              <a:buFont typeface="Arial"/>
              <a:buChar char="•"/>
              <a:defRPr sz="1800" b="0" spc="0">
                <a:solidFill>
                  <a:srgbClr val="FFFFFF"/>
                </a:solidFill>
              </a:defRPr>
            </a:lvl4pPr>
            <a:lvl5pPr marL="2057400" indent="-228600">
              <a:buClr>
                <a:srgbClr val="808080"/>
              </a:buClr>
              <a:buFont typeface="Arial"/>
              <a:buChar char="•"/>
              <a:defRPr sz="1800" b="0" spc="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Picture Placeholder 9"/>
          <p:cNvSpPr>
            <a:spLocks noGrp="1"/>
          </p:cNvSpPr>
          <p:nvPr>
            <p:ph type="pic" sz="half" idx="21"/>
          </p:nvPr>
        </p:nvSpPr>
        <p:spPr>
          <a:xfrm>
            <a:off x="5564909" y="0"/>
            <a:ext cx="3570943" cy="5143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0" name="Rectangle 12"/>
          <p:cNvSpPr/>
          <p:nvPr/>
        </p:nvSpPr>
        <p:spPr>
          <a:xfrm>
            <a:off x="-15847" y="486799"/>
            <a:ext cx="82666" cy="387199"/>
          </a:xfrm>
          <a:prstGeom prst="rect">
            <a:avLst/>
          </a:prstGeom>
          <a:solidFill>
            <a:srgbClr val="99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1" name="Rectangle 11"/>
          <p:cNvSpPr/>
          <p:nvPr/>
        </p:nvSpPr>
        <p:spPr>
          <a:xfrm>
            <a:off x="635302" y="4661517"/>
            <a:ext cx="387199" cy="528965"/>
          </a:xfrm>
          <a:prstGeom prst="rect">
            <a:avLst/>
          </a:prstGeom>
          <a:solidFill>
            <a:srgbClr val="99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82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19" y="4514843"/>
            <a:ext cx="684581" cy="751839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with footer: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7"/>
          <p:cNvGrpSpPr/>
          <p:nvPr/>
        </p:nvGrpSpPr>
        <p:grpSpPr>
          <a:xfrm>
            <a:off x="-30788" y="4661516"/>
            <a:ext cx="9228668" cy="528966"/>
            <a:chOff x="0" y="0"/>
            <a:chExt cx="9228666" cy="528965"/>
          </a:xfrm>
        </p:grpSpPr>
        <p:sp>
          <p:nvSpPr>
            <p:cNvPr id="90" name="Rectangle 8"/>
            <p:cNvSpPr/>
            <p:nvPr/>
          </p:nvSpPr>
          <p:spPr>
            <a:xfrm>
              <a:off x="0" y="73289"/>
              <a:ext cx="9228668" cy="455676"/>
            </a:xfrm>
            <a:prstGeom prst="rect">
              <a:avLst/>
            </a:prstGeom>
            <a:solidFill>
              <a:srgbClr val="69030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91" name="Rectangle 9"/>
            <p:cNvSpPr/>
            <p:nvPr/>
          </p:nvSpPr>
          <p:spPr>
            <a:xfrm>
              <a:off x="666090" y="-1"/>
              <a:ext cx="387199" cy="528966"/>
            </a:xfrm>
            <a:prstGeom prst="rect">
              <a:avLst/>
            </a:pr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92" name="TextBox 11"/>
            <p:cNvSpPr txBox="1"/>
            <p:nvPr/>
          </p:nvSpPr>
          <p:spPr>
            <a:xfrm>
              <a:off x="1107479" y="170285"/>
              <a:ext cx="3522162" cy="214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9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INDIANA UNIVERSITY ALUMNI ASSOCIATION</a:t>
              </a:r>
            </a:p>
          </p:txBody>
        </p:sp>
      </p:grpSp>
      <p:pic>
        <p:nvPicPr>
          <p:cNvPr id="94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19" y="4514843"/>
            <a:ext cx="684581" cy="751839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with footer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7"/>
          <p:cNvGrpSpPr/>
          <p:nvPr/>
        </p:nvGrpSpPr>
        <p:grpSpPr>
          <a:xfrm>
            <a:off x="-30788" y="4661516"/>
            <a:ext cx="9228668" cy="528966"/>
            <a:chOff x="0" y="0"/>
            <a:chExt cx="9228666" cy="528965"/>
          </a:xfrm>
        </p:grpSpPr>
        <p:sp>
          <p:nvSpPr>
            <p:cNvPr id="102" name="Rectangle 8"/>
            <p:cNvSpPr/>
            <p:nvPr/>
          </p:nvSpPr>
          <p:spPr>
            <a:xfrm>
              <a:off x="0" y="73289"/>
              <a:ext cx="9228668" cy="455676"/>
            </a:xfrm>
            <a:prstGeom prst="rect">
              <a:avLst/>
            </a:prstGeom>
            <a:solidFill>
              <a:srgbClr val="69030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03" name="Rectangle 9"/>
            <p:cNvSpPr/>
            <p:nvPr/>
          </p:nvSpPr>
          <p:spPr>
            <a:xfrm>
              <a:off x="666090" y="-1"/>
              <a:ext cx="387199" cy="528966"/>
            </a:xfrm>
            <a:prstGeom prst="rect">
              <a:avLst/>
            </a:pr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04" name="TextBox 11"/>
            <p:cNvSpPr txBox="1"/>
            <p:nvPr/>
          </p:nvSpPr>
          <p:spPr>
            <a:xfrm>
              <a:off x="1107479" y="170285"/>
              <a:ext cx="3522162" cy="214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9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INDIANA UNIVERSITY ALUMNI ASSOCIATION</a:t>
              </a:r>
            </a:p>
          </p:txBody>
        </p:sp>
      </p:grpSp>
      <p:pic>
        <p:nvPicPr>
          <p:cNvPr id="106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19" y="4514843"/>
            <a:ext cx="684581" cy="751839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losing slide with IUPUI lockup">
    <p:bg>
      <p:bgPr>
        <a:solidFill>
          <a:srgbClr val="6903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Body Level One…"/>
          <p:cNvSpPr txBox="1">
            <a:spLocks noGrp="1"/>
          </p:cNvSpPr>
          <p:nvPr>
            <p:ph type="body" idx="1"/>
          </p:nvPr>
        </p:nvSpPr>
        <p:spPr>
          <a:xfrm>
            <a:off x="536601" y="680396"/>
            <a:ext cx="7859187" cy="2721668"/>
          </a:xfrm>
          <a:prstGeom prst="rect">
            <a:avLst/>
          </a:prstGeom>
        </p:spPr>
        <p:txBody>
          <a:bodyPr anchor="t"/>
          <a:lstStyle>
            <a:lvl1pPr>
              <a:defRPr sz="1800" b="0" spc="0">
                <a:solidFill>
                  <a:srgbClr val="FFFFFF"/>
                </a:solidFill>
              </a:defRPr>
            </a:lvl1pPr>
            <a:lvl2pPr marL="0" indent="0">
              <a:buSzTx/>
              <a:buNone/>
              <a:defRPr sz="1800" b="0" spc="0">
                <a:solidFill>
                  <a:srgbClr val="FFFFFF"/>
                </a:solidFill>
              </a:defRPr>
            </a:lvl2pPr>
            <a:lvl3pPr marL="0" indent="0">
              <a:buSzTx/>
              <a:buNone/>
              <a:defRPr sz="1800" b="0" spc="0">
                <a:solidFill>
                  <a:srgbClr val="FFFFFF"/>
                </a:solidFill>
              </a:defRPr>
            </a:lvl3pPr>
            <a:lvl4pPr marL="0" indent="0">
              <a:buSzTx/>
              <a:buNone/>
              <a:defRPr sz="1800" b="0" spc="0">
                <a:solidFill>
                  <a:srgbClr val="FFFFFF"/>
                </a:solidFill>
              </a:defRPr>
            </a:lvl4pPr>
            <a:lvl5pPr marL="2085975" indent="-257175">
              <a:defRPr sz="1800" b="0" spc="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Rectangle 9"/>
          <p:cNvSpPr/>
          <p:nvPr/>
        </p:nvSpPr>
        <p:spPr>
          <a:xfrm>
            <a:off x="-15847" y="680396"/>
            <a:ext cx="82666" cy="387199"/>
          </a:xfrm>
          <a:prstGeom prst="rect">
            <a:avLst/>
          </a:prstGeom>
          <a:solidFill>
            <a:srgbClr val="99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16" name="Picture 14" descr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70" y="4033751"/>
            <a:ext cx="950926" cy="10443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Picture 3" descr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42" y="4244549"/>
            <a:ext cx="3606361" cy="612975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/>
          <p:nvPr/>
        </p:nvSpPr>
        <p:spPr>
          <a:xfrm>
            <a:off x="633302" y="-648376"/>
            <a:ext cx="733468" cy="2367522"/>
          </a:xfrm>
          <a:prstGeom prst="rect">
            <a:avLst/>
          </a:prstGeom>
          <a:solidFill>
            <a:srgbClr val="99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" name="Unnecessarily extra long title of presentation"/>
          <p:cNvSpPr txBox="1">
            <a:spLocks noGrp="1"/>
          </p:cNvSpPr>
          <p:nvPr>
            <p:ph type="title" hasCustomPrompt="1"/>
          </p:nvPr>
        </p:nvSpPr>
        <p:spPr>
          <a:xfrm>
            <a:off x="502902" y="2766522"/>
            <a:ext cx="7734222" cy="1114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Unnecessarily extra long title of presentation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530694" y="4709821"/>
            <a:ext cx="7734222" cy="277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INDIANA UNIVERSITY ALUMNI ASSOCIATION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pic>
        <p:nvPicPr>
          <p:cNvPr id="5" name="Picture 9" descr="Picture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2425" y="581277"/>
            <a:ext cx="1289147" cy="1415798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79546" y="4635136"/>
            <a:ext cx="273654" cy="26425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457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457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457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457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457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457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457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457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457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457200" rtl="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tabLst/>
        <a:defRPr sz="1100" b="1" i="0" u="none" strike="noStrike" cap="none" spc="79" baseline="0">
          <a:solidFill>
            <a:srgbClr val="A6A6A6"/>
          </a:solidFill>
          <a:uFillTx/>
          <a:latin typeface="Arial"/>
          <a:ea typeface="Arial"/>
          <a:cs typeface="Arial"/>
          <a:sym typeface="Arial"/>
        </a:defRPr>
      </a:lvl1pPr>
      <a:lvl2pPr marL="631825" marR="0" indent="-174625" algn="l" defTabSz="457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100000"/>
        <a:buFontTx/>
        <a:buChar char="–"/>
        <a:tabLst/>
        <a:defRPr sz="1100" b="1" i="0" u="none" strike="noStrike" cap="none" spc="79" baseline="0">
          <a:solidFill>
            <a:srgbClr val="A6A6A6"/>
          </a:solidFill>
          <a:uFillTx/>
          <a:latin typeface="Arial"/>
          <a:ea typeface="Arial"/>
          <a:cs typeface="Arial"/>
          <a:sym typeface="Arial"/>
        </a:defRPr>
      </a:lvl2pPr>
      <a:lvl3pPr marL="1054100" marR="0" indent="-139700" algn="l" defTabSz="457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100000"/>
        <a:buFontTx/>
        <a:buChar char="•"/>
        <a:tabLst/>
        <a:defRPr sz="1100" b="1" i="0" u="none" strike="noStrike" cap="none" spc="79" baseline="0">
          <a:solidFill>
            <a:srgbClr val="A6A6A6"/>
          </a:solidFill>
          <a:uFillTx/>
          <a:latin typeface="Arial"/>
          <a:ea typeface="Arial"/>
          <a:cs typeface="Arial"/>
          <a:sym typeface="Arial"/>
        </a:defRPr>
      </a:lvl3pPr>
      <a:lvl4pPr marL="1511300" marR="0" indent="-139700" algn="l" defTabSz="457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100000"/>
        <a:buFontTx/>
        <a:buChar char="–"/>
        <a:tabLst/>
        <a:defRPr sz="1100" b="1" i="0" u="none" strike="noStrike" cap="none" spc="79" baseline="0">
          <a:solidFill>
            <a:srgbClr val="A6A6A6"/>
          </a:solidFill>
          <a:uFillTx/>
          <a:latin typeface="Arial"/>
          <a:ea typeface="Arial"/>
          <a:cs typeface="Arial"/>
          <a:sym typeface="Arial"/>
        </a:defRPr>
      </a:lvl4pPr>
      <a:lvl5pPr marL="1968500" marR="0" indent="-139700" algn="l" defTabSz="457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100000"/>
        <a:buFontTx/>
        <a:buChar char="»"/>
        <a:tabLst/>
        <a:defRPr sz="1100" b="1" i="0" u="none" strike="noStrike" cap="none" spc="79" baseline="0">
          <a:solidFill>
            <a:srgbClr val="A6A6A6"/>
          </a:solidFill>
          <a:uFillTx/>
          <a:latin typeface="Arial"/>
          <a:ea typeface="Arial"/>
          <a:cs typeface="Arial"/>
          <a:sym typeface="Arial"/>
        </a:defRPr>
      </a:lvl5pPr>
      <a:lvl6pPr marL="2411729" marR="0" indent="-125729" algn="l" defTabSz="457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100000"/>
        <a:buFontTx/>
        <a:buChar char="•"/>
        <a:tabLst/>
        <a:defRPr sz="1100" b="1" i="0" u="none" strike="noStrike" cap="none" spc="79" baseline="0">
          <a:solidFill>
            <a:srgbClr val="A6A6A6"/>
          </a:solidFill>
          <a:uFillTx/>
          <a:latin typeface="Arial"/>
          <a:ea typeface="Arial"/>
          <a:cs typeface="Arial"/>
          <a:sym typeface="Arial"/>
        </a:defRPr>
      </a:lvl6pPr>
      <a:lvl7pPr marL="2868929" marR="0" indent="-125729" algn="l" defTabSz="457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100000"/>
        <a:buFontTx/>
        <a:buChar char="•"/>
        <a:tabLst/>
        <a:defRPr sz="1100" b="1" i="0" u="none" strike="noStrike" cap="none" spc="79" baseline="0">
          <a:solidFill>
            <a:srgbClr val="A6A6A6"/>
          </a:solidFill>
          <a:uFillTx/>
          <a:latin typeface="Arial"/>
          <a:ea typeface="Arial"/>
          <a:cs typeface="Arial"/>
          <a:sym typeface="Arial"/>
        </a:defRPr>
      </a:lvl7pPr>
      <a:lvl8pPr marL="3326130" marR="0" indent="-125730" algn="l" defTabSz="457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100000"/>
        <a:buFontTx/>
        <a:buChar char="•"/>
        <a:tabLst/>
        <a:defRPr sz="1100" b="1" i="0" u="none" strike="noStrike" cap="none" spc="79" baseline="0">
          <a:solidFill>
            <a:srgbClr val="A6A6A6"/>
          </a:solidFill>
          <a:uFillTx/>
          <a:latin typeface="Arial"/>
          <a:ea typeface="Arial"/>
          <a:cs typeface="Arial"/>
          <a:sym typeface="Arial"/>
        </a:defRPr>
      </a:lvl8pPr>
      <a:lvl9pPr marL="3783329" marR="0" indent="-125729" algn="l" defTabSz="457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100000"/>
        <a:buFontTx/>
        <a:buChar char="•"/>
        <a:tabLst/>
        <a:defRPr sz="1100" b="1" i="0" u="none" strike="noStrike" cap="none" spc="79" baseline="0">
          <a:solidFill>
            <a:srgbClr val="A6A6A6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1"/>
          <p:cNvSpPr txBox="1">
            <a:spLocks noGrp="1"/>
          </p:cNvSpPr>
          <p:nvPr>
            <p:ph type="title"/>
          </p:nvPr>
        </p:nvSpPr>
        <p:spPr>
          <a:xfrm>
            <a:off x="502903" y="2766522"/>
            <a:ext cx="7734221" cy="1114496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Sequence Reinforcement Learning</a:t>
            </a:r>
          </a:p>
        </p:txBody>
      </p:sp>
      <p:sp>
        <p:nvSpPr>
          <p:cNvPr id="128" name="Text Placeholder 3"/>
          <p:cNvSpPr txBox="1">
            <a:spLocks noGrp="1"/>
          </p:cNvSpPr>
          <p:nvPr>
            <p:ph type="body" sz="quarter" idx="1"/>
          </p:nvPr>
        </p:nvSpPr>
        <p:spPr>
          <a:xfrm>
            <a:off x="530694" y="2443858"/>
            <a:ext cx="7734221" cy="25241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297179">
              <a:spcBef>
                <a:spcPts val="1100"/>
              </a:spcBef>
              <a:defRPr b="0" spc="0"/>
            </a:lvl1pPr>
          </a:lstStyle>
          <a:p>
            <a:r>
              <a:t>Intelligent Systems Group 8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 1"/>
          <p:cNvSpPr txBox="1">
            <a:spLocks noGrp="1"/>
          </p:cNvSpPr>
          <p:nvPr>
            <p:ph type="title"/>
          </p:nvPr>
        </p:nvSpPr>
        <p:spPr>
          <a:xfrm>
            <a:off x="525302" y="464384"/>
            <a:ext cx="4560582" cy="779321"/>
          </a:xfrm>
          <a:prstGeom prst="rect">
            <a:avLst/>
          </a:prstGeom>
        </p:spPr>
        <p:txBody>
          <a:bodyPr/>
          <a:lstStyle/>
          <a:p>
            <a:r>
              <a:t>The Game of Sequence</a:t>
            </a:r>
          </a:p>
        </p:txBody>
      </p:sp>
      <p:sp>
        <p:nvSpPr>
          <p:cNvPr id="131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525302" y="1629404"/>
            <a:ext cx="4560582" cy="2792365"/>
          </a:xfrm>
          <a:prstGeom prst="rect">
            <a:avLst/>
          </a:prstGeom>
        </p:spPr>
        <p:txBody>
          <a:bodyPr/>
          <a:lstStyle/>
          <a:p>
            <a:pPr marL="201168" indent="-201168" defTabSz="804672">
              <a:lnSpc>
                <a:spcPct val="90000"/>
              </a:lnSpc>
              <a:spcBef>
                <a:spcPts val="800"/>
              </a:spcBef>
              <a:buClrTx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Each player has 5 cards in their hand.</a:t>
            </a:r>
          </a:p>
          <a:p>
            <a:pPr marL="201168" indent="-201168" defTabSz="804672">
              <a:lnSpc>
                <a:spcPct val="90000"/>
              </a:lnSpc>
              <a:spcBef>
                <a:spcPts val="800"/>
              </a:spcBef>
              <a:buClrTx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Goals is to get sequence of 5 tokens on the board.</a:t>
            </a:r>
          </a:p>
          <a:p>
            <a:pPr marL="201168" indent="-201168" defTabSz="804672">
              <a:lnSpc>
                <a:spcPct val="90000"/>
              </a:lnSpc>
              <a:spcBef>
                <a:spcPts val="800"/>
              </a:spcBef>
              <a:buClrTx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One-eyed Jacks remove opponent's token</a:t>
            </a:r>
          </a:p>
          <a:p>
            <a:pPr marL="201168" indent="-201168" defTabSz="804672">
              <a:lnSpc>
                <a:spcPct val="90000"/>
              </a:lnSpc>
              <a:spcBef>
                <a:spcPts val="800"/>
              </a:spcBef>
              <a:buClrTx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Two-eyed Jacks act as wild.</a:t>
            </a:r>
          </a:p>
        </p:txBody>
      </p:sp>
      <p:pic>
        <p:nvPicPr>
          <p:cNvPr id="2" name="Picture 2" descr="soft question - Does the layout of this card-based board ...">
            <a:extLst>
              <a:ext uri="{FF2B5EF4-FFF2-40B4-BE49-F238E27FC236}">
                <a16:creationId xmlns:a16="http://schemas.microsoft.com/office/drawing/2014/main" id="{2C4C4C8D-2FB4-906D-CA95-61B5060E1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902" y="1325206"/>
            <a:ext cx="4153334" cy="340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1"/>
          <p:cNvSpPr txBox="1">
            <a:spLocks noGrp="1"/>
          </p:cNvSpPr>
          <p:nvPr>
            <p:ph type="title"/>
          </p:nvPr>
        </p:nvSpPr>
        <p:spPr>
          <a:xfrm>
            <a:off x="529826" y="759068"/>
            <a:ext cx="8004393" cy="699068"/>
          </a:xfrm>
          <a:prstGeom prst="rect">
            <a:avLst/>
          </a:prstGeom>
        </p:spPr>
        <p:txBody>
          <a:bodyPr/>
          <a:lstStyle/>
          <a:p>
            <a:r>
              <a:t>RL Formalism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Content Placeholder 3"/>
              <p:cNvSpPr txBox="1"/>
              <p:nvPr/>
            </p:nvSpPr>
            <p:spPr>
              <a:xfrm>
                <a:off x="564544" y="1629404"/>
                <a:ext cx="7924153" cy="281063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45718" tIns="45718" rIns="45718" bIns="45718">
                <a:normAutofit/>
              </a:bodyPr>
              <a:lstStyle/>
              <a:p>
                <a:pPr marL="135262" indent="-135262" defTabSz="541050">
                  <a:lnSpc>
                    <a:spcPct val="81000"/>
                  </a:lnSpc>
                  <a:spcBef>
                    <a:spcPts val="500"/>
                  </a:spcBef>
                  <a:buSzPct val="100000"/>
                  <a:buFont typeface="Arial"/>
                  <a:buChar char="•"/>
                  <a:defRPr sz="1455">
                    <a:latin typeface="+mn-lt"/>
                    <a:ea typeface="+mn-ea"/>
                    <a:cs typeface="+mn-cs"/>
                    <a:sym typeface="Calibri"/>
                  </a:defRPr>
                </a:pPr>
                <a:r>
                  <a:t>The game may be modeled as a MDP of a finite length.</a:t>
                </a:r>
              </a:p>
              <a:p>
                <a:pPr marL="135262" indent="-135262" defTabSz="541050">
                  <a:lnSpc>
                    <a:spcPct val="81000"/>
                  </a:lnSpc>
                  <a:spcBef>
                    <a:spcPts val="500"/>
                  </a:spcBef>
                  <a:buSzPct val="100000"/>
                  <a:buFont typeface="Arial"/>
                  <a:buChar char="•"/>
                  <a:defRPr sz="1455">
                    <a:latin typeface="+mn-lt"/>
                    <a:ea typeface="+mn-ea"/>
                    <a:cs typeface="+mn-cs"/>
                    <a:sym typeface="Calibri"/>
                  </a:defRPr>
                </a:pPr>
                <a:r>
                  <a:t>An action consists of card-location pairs.</a:t>
                </a:r>
              </a:p>
              <a:p>
                <a:pPr marL="135262" indent="-135262" defTabSz="541050">
                  <a:lnSpc>
                    <a:spcPct val="81000"/>
                  </a:lnSpc>
                  <a:spcBef>
                    <a:spcPts val="500"/>
                  </a:spcBef>
                  <a:buSzPct val="100000"/>
                  <a:buFont typeface="Arial"/>
                  <a:buChar char="•"/>
                  <a:defRPr sz="1455">
                    <a:latin typeface="+mn-lt"/>
                    <a:ea typeface="+mn-ea"/>
                    <a:cs typeface="+mn-cs"/>
                    <a:sym typeface="Calibri"/>
                  </a:defRPr>
                </a:pPr>
                <a:r>
                  <a:t>There are a variable number of actions for each state.</a:t>
                </a:r>
              </a:p>
              <a:p>
                <a:pPr marL="135262" indent="-135262" defTabSz="541050">
                  <a:lnSpc>
                    <a:spcPct val="81000"/>
                  </a:lnSpc>
                  <a:spcBef>
                    <a:spcPts val="500"/>
                  </a:spcBef>
                  <a:buSzPct val="100000"/>
                  <a:buFont typeface="Arial"/>
                  <a:buChar char="•"/>
                  <a:defRPr sz="1455">
                    <a:latin typeface="+mn-lt"/>
                    <a:ea typeface="+mn-ea"/>
                    <a:cs typeface="+mn-cs"/>
                    <a:sym typeface="Calibri"/>
                  </a:defRPr>
                </a:pPr>
                <a:r>
                  <a:t>The state space is very large (&gt;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54</m:t>
                                </m:r>
                              </m:num>
                              <m:den>
                                <m:r>
                                  <a:rPr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  <m:r>
                          <a:rPr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⋅3</m:t>
                        </m:r>
                      </m:e>
                      <m:sup>
                        <m:r>
                          <a:rPr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r>
                      <a:rPr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≈1.6×</m:t>
                    </m:r>
                    <m:sSup>
                      <m:sSupPr>
                        <m:ctrlPr>
                          <a:rPr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54</m:t>
                        </m:r>
                      </m:sup>
                    </m:sSup>
                  </m:oMath>
                </a14:m>
                <a:r>
                  <a:t>)</a:t>
                </a:r>
              </a:p>
              <a:p>
                <a:pPr defTabSz="541050">
                  <a:lnSpc>
                    <a:spcPct val="81000"/>
                  </a:lnSpc>
                  <a:spcBef>
                    <a:spcPts val="500"/>
                  </a:spcBef>
                  <a:defRPr sz="1455"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  <a:p>
                <a:pPr defTabSz="541050">
                  <a:lnSpc>
                    <a:spcPct val="81000"/>
                  </a:lnSpc>
                  <a:spcBef>
                    <a:spcPts val="500"/>
                  </a:spcBef>
                  <a:defRPr sz="1455">
                    <a:latin typeface="+mn-lt"/>
                    <a:ea typeface="+mn-ea"/>
                    <a:cs typeface="+mn-cs"/>
                    <a:sym typeface="Calibri"/>
                  </a:defRPr>
                </a:pPr>
                <a:r>
                  <a:t>Goal: </a:t>
                </a:r>
              </a:p>
              <a:p>
                <a:pPr defTabSz="541050">
                  <a:lnSpc>
                    <a:spcPct val="81000"/>
                  </a:lnSpc>
                  <a:spcBef>
                    <a:spcPts val="500"/>
                  </a:spcBef>
                  <a:defRPr sz="1552">
                    <a:latin typeface="Cambria Math"/>
                    <a:ea typeface="Cambria Math"/>
                    <a:cs typeface="Cambria Math"/>
                    <a:sym typeface="Cambria Math"/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sz="1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sz="1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sz="1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sz="1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sz="1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sz="1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sz="1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sz="15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sz="15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sz="15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sz="15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sz="15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sz="15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  <m:r>
                        <a:rPr sz="1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sz="1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sz="1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sSup>
                            <m:sSupPr>
                              <m:ctrlPr>
                                <a:rPr sz="1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1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sz="1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sz="1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sz="1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sz="1455"/>
              </a:p>
              <a:p>
                <a:pPr defTabSz="541050">
                  <a:lnSpc>
                    <a:spcPct val="81000"/>
                  </a:lnSpc>
                  <a:spcBef>
                    <a:spcPts val="500"/>
                  </a:spcBef>
                  <a:defRPr sz="1455">
                    <a:latin typeface="+mn-lt"/>
                    <a:ea typeface="+mn-ea"/>
                    <a:cs typeface="+mn-cs"/>
                    <a:sym typeface="Calibri"/>
                  </a:defRPr>
                </a:pPr>
                <a:r>
                  <a:t>because the only reward is the terminal reward (win or lose).</a:t>
                </a:r>
              </a:p>
            </p:txBody>
          </p:sp>
        </mc:Choice>
        <mc:Fallback>
          <p:sp>
            <p:nvSpPr>
              <p:cNvPr id="135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44" y="1629404"/>
                <a:ext cx="7924153" cy="2810634"/>
              </a:xfrm>
              <a:prstGeom prst="rect">
                <a:avLst/>
              </a:prstGeom>
              <a:blipFill>
                <a:blip r:embed="rId2"/>
                <a:stretch>
                  <a:fillRect l="-3538" t="-1735" b="-1605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6" name="Screenshot 2023-12-10 at 8.10.59 PM.png" descr="Screenshot 2023-12-10 at 8.10.5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200" y="654578"/>
            <a:ext cx="3528569" cy="28106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1"/>
          <p:cNvSpPr txBox="1">
            <a:spLocks noGrp="1"/>
          </p:cNvSpPr>
          <p:nvPr>
            <p:ph type="title"/>
          </p:nvPr>
        </p:nvSpPr>
        <p:spPr>
          <a:xfrm>
            <a:off x="529826" y="759068"/>
            <a:ext cx="8004393" cy="699068"/>
          </a:xfrm>
          <a:prstGeom prst="rect">
            <a:avLst/>
          </a:prstGeom>
        </p:spPr>
        <p:txBody>
          <a:bodyPr/>
          <a:lstStyle/>
          <a:p>
            <a:r>
              <a:t>Q-Learning Approach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Content Placeholder 3"/>
              <p:cNvSpPr txBox="1"/>
              <p:nvPr/>
            </p:nvSpPr>
            <p:spPr>
              <a:xfrm>
                <a:off x="564544" y="1629404"/>
                <a:ext cx="7924153" cy="281063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45718" tIns="45718" rIns="45718" bIns="45718">
                <a:normAutofit/>
              </a:bodyPr>
              <a:lstStyle/>
              <a:p>
                <a:pPr defTabSz="552206">
                  <a:lnSpc>
                    <a:spcPct val="90000"/>
                  </a:lnSpc>
                  <a:spcBef>
                    <a:spcPts val="500"/>
                  </a:spcBef>
                  <a:defRPr sz="1782">
                    <a:latin typeface="Cambria Math"/>
                    <a:ea typeface="Cambria Math"/>
                    <a:cs typeface="Cambria Math"/>
                    <a:sym typeface="Cambria Math"/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sz="1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sz="18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8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sz="18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sz="1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sz="1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sz="1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sz="1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1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sz="1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sz="1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sz="1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sz="1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1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sz="1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sz="1683"/>
              </a:p>
              <a:p>
                <a:pPr defTabSz="552206">
                  <a:lnSpc>
                    <a:spcPct val="90000"/>
                  </a:lnSpc>
                  <a:spcBef>
                    <a:spcPts val="500"/>
                  </a:spcBef>
                  <a:defRPr sz="1683">
                    <a:latin typeface="+mn-lt"/>
                    <a:ea typeface="+mn-ea"/>
                    <a:cs typeface="+mn-cs"/>
                    <a:sym typeface="Calibri"/>
                  </a:defRPr>
                </a:pPr>
                <a:r>
                  <a:t>Where </a:t>
                </a:r>
                <a14:m>
                  <m:oMath xmlns:m="http://schemas.openxmlformats.org/officeDocument/2006/math">
                    <m:r>
                      <a:rPr sz="1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t> is the time at the end of the game, </a:t>
                </a:r>
                <a14:m>
                  <m:oMath xmlns:m="http://schemas.openxmlformats.org/officeDocument/2006/math">
                    <m:r>
                      <a:rPr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t> is a discount factor,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17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1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sz="1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t> is the terminal reward. </a:t>
                </a:r>
              </a:p>
              <a:p>
                <a:pPr defTabSz="552206">
                  <a:lnSpc>
                    <a:spcPct val="90000"/>
                  </a:lnSpc>
                  <a:spcBef>
                    <a:spcPts val="500"/>
                  </a:spcBef>
                  <a:defRPr sz="1683"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  <a:p>
                <a:pPr defTabSz="552206">
                  <a:lnSpc>
                    <a:spcPct val="90000"/>
                  </a:lnSpc>
                  <a:spcBef>
                    <a:spcPts val="500"/>
                  </a:spcBef>
                  <a:defRPr sz="1683">
                    <a:latin typeface="+mn-lt"/>
                    <a:ea typeface="+mn-ea"/>
                    <a:cs typeface="+mn-cs"/>
                    <a:sym typeface="Calibri"/>
                  </a:defRPr>
                </a:pPr>
                <a:r>
                  <a:t>We estimate </a:t>
                </a:r>
                <a14:m>
                  <m:oMath xmlns:m="http://schemas.openxmlformats.org/officeDocument/2006/math">
                    <m:r>
                      <a:rPr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t> by a neural network.</a:t>
                </a:r>
              </a:p>
              <a:p>
                <a:pPr defTabSz="552206">
                  <a:lnSpc>
                    <a:spcPct val="90000"/>
                  </a:lnSpc>
                  <a:spcBef>
                    <a:spcPts val="500"/>
                  </a:spcBef>
                  <a:defRPr sz="1683"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  <a:p>
                <a:pPr defTabSz="552206">
                  <a:lnSpc>
                    <a:spcPct val="90000"/>
                  </a:lnSpc>
                  <a:spcBef>
                    <a:spcPts val="500"/>
                  </a:spcBef>
                  <a:defRPr sz="1683">
                    <a:latin typeface="+mn-lt"/>
                    <a:ea typeface="+mn-ea"/>
                    <a:cs typeface="+mn-cs"/>
                    <a:sym typeface="Calibri"/>
                  </a:defRPr>
                </a:pPr>
                <a:r>
                  <a:t>Didn’t use</a:t>
                </a:r>
              </a:p>
              <a:p>
                <a:pPr defTabSz="552206">
                  <a:lnSpc>
                    <a:spcPct val="90000"/>
                  </a:lnSpc>
                  <a:spcBef>
                    <a:spcPts val="500"/>
                  </a:spcBef>
                  <a:defRPr sz="1782">
                    <a:latin typeface="Cambria Math"/>
                    <a:ea typeface="Cambria Math"/>
                    <a:cs typeface="Cambria Math"/>
                    <a:sym typeface="Cambria Math"/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𝑇𝑎𝑟𝑔𝑒𝑡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lim>
                          </m:limLow>
                        </m:fName>
                        <m:e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sz="1700"/>
              </a:p>
            </p:txBody>
          </p:sp>
        </mc:Choice>
        <mc:Fallback>
          <p:sp>
            <p:nvSpPr>
              <p:cNvPr id="139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44" y="1629404"/>
                <a:ext cx="7924153" cy="2810634"/>
              </a:xfrm>
              <a:prstGeom prst="rect">
                <a:avLst/>
              </a:prstGeom>
              <a:blipFill>
                <a:blip r:embed="rId2"/>
                <a:stretch>
                  <a:fillRect l="-107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0" name="Screenshot 2023-12-10 at 8.12.35 PM.png" descr="Screenshot 2023-12-10 at 8.12.35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320" y="2337422"/>
            <a:ext cx="2879089" cy="22568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"/>
          <p:cNvSpPr txBox="1">
            <a:spLocks noGrp="1"/>
          </p:cNvSpPr>
          <p:nvPr>
            <p:ph type="title"/>
          </p:nvPr>
        </p:nvSpPr>
        <p:spPr>
          <a:xfrm>
            <a:off x="529826" y="759068"/>
            <a:ext cx="8004393" cy="699068"/>
          </a:xfrm>
          <a:prstGeom prst="rect">
            <a:avLst/>
          </a:prstGeom>
        </p:spPr>
        <p:txBody>
          <a:bodyPr/>
          <a:lstStyle/>
          <a:p>
            <a:r>
              <a:t>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Content Placeholder 3"/>
              <p:cNvSpPr txBox="1"/>
              <p:nvPr/>
            </p:nvSpPr>
            <p:spPr>
              <a:xfrm>
                <a:off x="564544" y="1629404"/>
                <a:ext cx="7924153" cy="281063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45718" tIns="45718" rIns="45718" bIns="45718">
                <a:normAutofit/>
              </a:bodyPr>
              <a:lstStyle/>
              <a:p>
                <a:pPr marL="157734" indent="-157734" defTabSz="630936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/>
                  <a:buChar char="•"/>
                  <a:defRPr sz="1900">
                    <a:latin typeface="+mn-lt"/>
                    <a:ea typeface="+mn-ea"/>
                    <a:cs typeface="+mn-cs"/>
                    <a:sym typeface="Calibri"/>
                  </a:defRPr>
                </a:pPr>
                <a:r>
                  <a:t>CNN – Input is [3x10x10]. The layers of input were:</a:t>
                </a:r>
              </a:p>
              <a:p>
                <a:pPr marL="473201" lvl="1" indent="-157734" defTabSz="630936">
                  <a:lnSpc>
                    <a:spcPct val="90000"/>
                  </a:lnSpc>
                  <a:spcBef>
                    <a:spcPts val="300"/>
                  </a:spcBef>
                  <a:buSzPct val="100000"/>
                  <a:buFont typeface="Arial"/>
                  <a:buChar char="•"/>
                  <a:defRPr sz="1600">
                    <a:latin typeface="+mn-lt"/>
                    <a:ea typeface="+mn-ea"/>
                    <a:cs typeface="+mn-cs"/>
                    <a:sym typeface="Calibri"/>
                  </a:defRPr>
                </a:pPr>
                <a:r>
                  <a:t>Locations of agent’s potential future tokens.</a:t>
                </a:r>
              </a:p>
              <a:p>
                <a:pPr marL="473201" lvl="1" indent="-157734" defTabSz="630936">
                  <a:lnSpc>
                    <a:spcPct val="90000"/>
                  </a:lnSpc>
                  <a:spcBef>
                    <a:spcPts val="300"/>
                  </a:spcBef>
                  <a:buSzPct val="100000"/>
                  <a:buFont typeface="Arial"/>
                  <a:buChar char="•"/>
                  <a:defRPr sz="1600">
                    <a:latin typeface="+mn-lt"/>
                    <a:ea typeface="+mn-ea"/>
                    <a:cs typeface="+mn-cs"/>
                    <a:sym typeface="Calibri"/>
                  </a:defRPr>
                </a:pPr>
                <a:r>
                  <a:t>Locations of agent’s tokens (assuming the action a is taken).</a:t>
                </a:r>
              </a:p>
              <a:p>
                <a:pPr marL="473201" lvl="1" indent="-157734" defTabSz="630936">
                  <a:lnSpc>
                    <a:spcPct val="90000"/>
                  </a:lnSpc>
                  <a:spcBef>
                    <a:spcPts val="300"/>
                  </a:spcBef>
                  <a:buSzPct val="100000"/>
                  <a:buFont typeface="Arial"/>
                  <a:buChar char="•"/>
                  <a:defRPr sz="1600">
                    <a:latin typeface="+mn-lt"/>
                    <a:ea typeface="+mn-ea"/>
                    <a:cs typeface="+mn-cs"/>
                    <a:sym typeface="Calibri"/>
                  </a:defRPr>
                </a:pPr>
                <a:r>
                  <a:t>Locations of opponent's tokens.</a:t>
                </a:r>
              </a:p>
              <a:p>
                <a:pPr marL="157734" indent="-157734" defTabSz="630936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/>
                  <a:buChar char="•"/>
                  <a:defRPr sz="1900">
                    <a:latin typeface="+mn-lt"/>
                    <a:ea typeface="+mn-ea"/>
                    <a:cs typeface="+mn-cs"/>
                    <a:sym typeface="Calibri"/>
                  </a:defRPr>
                </a:pPr>
                <a:r>
                  <a:t>DNN – input is [14]. Engineered features for </a:t>
                </a:r>
                <a14:m>
                  <m:oMath xmlns:m="http://schemas.openxmlformats.org/officeDocument/2006/math">
                    <m:r>
                      <a:rPr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=2,3,4,5</m:t>
                    </m:r>
                  </m:oMath>
                </a14:m>
                <a:r>
                  <a:t>:</a:t>
                </a:r>
              </a:p>
              <a:p>
                <a:pPr marL="473201" lvl="1" indent="-157734" defTabSz="630936">
                  <a:lnSpc>
                    <a:spcPct val="90000"/>
                  </a:lnSpc>
                  <a:spcBef>
                    <a:spcPts val="300"/>
                  </a:spcBef>
                  <a:buSzPct val="100000"/>
                  <a:buFont typeface="Arial"/>
                  <a:buChar char="•"/>
                  <a:defRPr sz="1600">
                    <a:latin typeface="+mn-lt"/>
                    <a:ea typeface="+mn-ea"/>
                    <a:cs typeface="+mn-cs"/>
                    <a:sym typeface="Calibri"/>
                  </a:defRPr>
                </a:pPr>
                <a:r>
                  <a:t>Agent’s number of sequences of length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t>.</a:t>
                </a:r>
              </a:p>
              <a:p>
                <a:pPr marL="473201" lvl="1" indent="-157734" defTabSz="630936">
                  <a:lnSpc>
                    <a:spcPct val="90000"/>
                  </a:lnSpc>
                  <a:spcBef>
                    <a:spcPts val="300"/>
                  </a:spcBef>
                  <a:buSzPct val="100000"/>
                  <a:buFont typeface="Arial"/>
                  <a:buChar char="•"/>
                  <a:defRPr sz="1600">
                    <a:latin typeface="+mn-lt"/>
                    <a:ea typeface="+mn-ea"/>
                    <a:cs typeface="+mn-cs"/>
                    <a:sym typeface="Calibri"/>
                  </a:defRPr>
                </a:pPr>
                <a:r>
                  <a:t>Opponent’s number of sequences of length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t>.</a:t>
                </a:r>
              </a:p>
              <a:p>
                <a:pPr marL="473201" lvl="1" indent="-157734" defTabSz="630936">
                  <a:lnSpc>
                    <a:spcPct val="90000"/>
                  </a:lnSpc>
                  <a:spcBef>
                    <a:spcPts val="300"/>
                  </a:spcBef>
                  <a:buSzPct val="100000"/>
                  <a:buFont typeface="Arial"/>
                  <a:buChar char="•"/>
                  <a:defRPr sz="1600">
                    <a:latin typeface="+mn-lt"/>
                    <a:ea typeface="+mn-ea"/>
                    <a:cs typeface="+mn-cs"/>
                    <a:sym typeface="Calibri"/>
                  </a:defRPr>
                </a:pPr>
                <a:r>
                  <a:t>Number of sequences of length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t> formed from tokens and cards in agent’s hand.</a:t>
                </a:r>
              </a:p>
              <a:p>
                <a:pPr marL="473201" lvl="1" indent="-157734" defTabSz="630936">
                  <a:lnSpc>
                    <a:spcPct val="90000"/>
                  </a:lnSpc>
                  <a:spcBef>
                    <a:spcPts val="300"/>
                  </a:spcBef>
                  <a:buSzPct val="100000"/>
                  <a:buFont typeface="Arial"/>
                  <a:buChar char="•"/>
                  <a:defRPr sz="1600">
                    <a:latin typeface="+mn-lt"/>
                    <a:ea typeface="+mn-ea"/>
                    <a:cs typeface="+mn-cs"/>
                    <a:sym typeface="Calibri"/>
                  </a:defRPr>
                </a:pPr>
                <a:r>
                  <a:t>Number of 1-eyed and 2-eyed jacks in agent’s hand.</a:t>
                </a:r>
              </a:p>
            </p:txBody>
          </p:sp>
        </mc:Choice>
        <mc:Fallback>
          <p:sp>
            <p:nvSpPr>
              <p:cNvPr id="143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44" y="1629404"/>
                <a:ext cx="7924153" cy="2810634"/>
              </a:xfrm>
              <a:prstGeom prst="rect">
                <a:avLst/>
              </a:prstGeom>
              <a:blipFill>
                <a:blip r:embed="rId2"/>
                <a:stretch>
                  <a:fillRect l="-1154" t="-2169" b="-2386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itle 1"/>
          <p:cNvSpPr txBox="1">
            <a:spLocks noGrp="1"/>
          </p:cNvSpPr>
          <p:nvPr>
            <p:ph type="title"/>
          </p:nvPr>
        </p:nvSpPr>
        <p:spPr>
          <a:xfrm>
            <a:off x="529826" y="759068"/>
            <a:ext cx="8004393" cy="699068"/>
          </a:xfrm>
          <a:prstGeom prst="rect">
            <a:avLst/>
          </a:prstGeom>
        </p:spPr>
        <p:txBody>
          <a:bodyPr/>
          <a:lstStyle/>
          <a:p>
            <a:r>
              <a:t>Experiments</a:t>
            </a:r>
          </a:p>
        </p:txBody>
      </p:sp>
      <p:sp>
        <p:nvSpPr>
          <p:cNvPr id="146" name="Content Placeholder 3"/>
          <p:cNvSpPr txBox="1"/>
          <p:nvPr/>
        </p:nvSpPr>
        <p:spPr>
          <a:xfrm>
            <a:off x="564544" y="1629404"/>
            <a:ext cx="7924153" cy="2810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 defTabSz="621791">
              <a:lnSpc>
                <a:spcPct val="90000"/>
              </a:lnSpc>
              <a:spcBef>
                <a:spcPts val="600"/>
              </a:spcBef>
              <a:defRPr sz="1900">
                <a:latin typeface="+mn-lt"/>
                <a:ea typeface="+mn-ea"/>
                <a:cs typeface="+mn-cs"/>
                <a:sym typeface="Calibri"/>
              </a:defRPr>
            </a:pPr>
            <a:r>
              <a:t>We considered 5 agents:</a:t>
            </a:r>
          </a:p>
          <a:p>
            <a:pPr marL="155447" indent="-155447" defTabSz="621791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1900">
                <a:latin typeface="+mn-lt"/>
                <a:ea typeface="+mn-ea"/>
                <a:cs typeface="+mn-cs"/>
                <a:sym typeface="Calibri"/>
              </a:defRPr>
            </a:pPr>
            <a:r>
              <a:t>R: chooses moves randomly.</a:t>
            </a:r>
          </a:p>
          <a:p>
            <a:pPr marL="155447" indent="-155447" defTabSz="621791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1900">
                <a:latin typeface="+mn-lt"/>
                <a:ea typeface="+mn-ea"/>
                <a:cs typeface="+mn-cs"/>
                <a:sym typeface="Calibri"/>
              </a:defRPr>
            </a:pPr>
            <a:r>
              <a:t>E: chooses moves according to an engineered heuristic function.</a:t>
            </a:r>
          </a:p>
          <a:p>
            <a:pPr marL="155447" indent="-155447" defTabSz="621791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1900">
                <a:latin typeface="+mn-lt"/>
                <a:ea typeface="+mn-ea"/>
                <a:cs typeface="+mn-cs"/>
                <a:sym typeface="Calibri"/>
              </a:defRPr>
            </a:pPr>
            <a:r>
              <a:t>QD: chooses moves according to the Q-learning dense network.</a:t>
            </a:r>
          </a:p>
          <a:p>
            <a:pPr marL="155447" indent="-155447" defTabSz="621791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1900">
                <a:latin typeface="+mn-lt"/>
                <a:ea typeface="+mn-ea"/>
                <a:cs typeface="+mn-cs"/>
                <a:sym typeface="Calibri"/>
              </a:defRPr>
            </a:pPr>
            <a:r>
              <a:t>QC: chooses moves according to the Q-learning CNN network.</a:t>
            </a:r>
          </a:p>
          <a:p>
            <a:pPr marL="155447" indent="-155447" defTabSz="621791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1900">
                <a:latin typeface="+mn-lt"/>
                <a:ea typeface="+mn-ea"/>
                <a:cs typeface="+mn-cs"/>
                <a:sym typeface="Calibri"/>
              </a:defRPr>
            </a:pPr>
            <a:r>
              <a:t>H: humans choose moves.</a:t>
            </a:r>
          </a:p>
          <a:p>
            <a:pPr defTabSz="621791">
              <a:lnSpc>
                <a:spcPct val="90000"/>
              </a:lnSpc>
              <a:spcBef>
                <a:spcPts val="600"/>
              </a:spcBef>
              <a:defRPr sz="1900">
                <a:latin typeface="+mn-lt"/>
                <a:ea typeface="+mn-ea"/>
                <a:cs typeface="+mn-cs"/>
                <a:sym typeface="Calibri"/>
              </a:defRPr>
            </a:pPr>
            <a:endParaRPr/>
          </a:p>
          <a:p>
            <a:pPr defTabSz="621791">
              <a:lnSpc>
                <a:spcPct val="90000"/>
              </a:lnSpc>
              <a:spcBef>
                <a:spcPts val="600"/>
              </a:spcBef>
              <a:defRPr sz="1900">
                <a:latin typeface="+mn-lt"/>
                <a:ea typeface="+mn-ea"/>
                <a:cs typeface="+mn-cs"/>
                <a:sym typeface="Calibri"/>
              </a:defRPr>
            </a:pPr>
            <a:r>
              <a:t>Agents play against each other.</a:t>
            </a:r>
          </a:p>
        </p:txBody>
      </p:sp>
      <p:pic>
        <p:nvPicPr>
          <p:cNvPr id="147" name="Picture 2" descr="Picture 2"/>
          <p:cNvPicPr>
            <a:picLocks noChangeAspect="1"/>
          </p:cNvPicPr>
          <p:nvPr/>
        </p:nvPicPr>
        <p:blipFill>
          <a:blip r:embed="rId2"/>
          <a:srcRect l="9961" t="10176" r="15075" b="9465"/>
          <a:stretch>
            <a:fillRect/>
          </a:stretch>
        </p:blipFill>
        <p:spPr>
          <a:xfrm>
            <a:off x="6514348" y="81201"/>
            <a:ext cx="2288446" cy="23213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1"/>
          <p:cNvSpPr txBox="1">
            <a:spLocks noGrp="1"/>
          </p:cNvSpPr>
          <p:nvPr>
            <p:ph type="title"/>
          </p:nvPr>
        </p:nvSpPr>
        <p:spPr>
          <a:xfrm>
            <a:off x="529826" y="759068"/>
            <a:ext cx="8004393" cy="699068"/>
          </a:xfrm>
          <a:prstGeom prst="rect">
            <a:avLst/>
          </a:prstGeom>
        </p:spPr>
        <p:txBody>
          <a:bodyPr/>
          <a:lstStyle/>
          <a:p>
            <a:r>
              <a:t>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0" name="Content Placeholder 3"/>
              <p:cNvGraphicFramePr/>
              <p:nvPr>
                <p:extLst>
                  <p:ext uri="{D42A27DB-BD31-4B8C-83A1-F6EECF244321}">
                    <p14:modId xmlns:p14="http://schemas.microsoft.com/office/powerpoint/2010/main" val="4282548831"/>
                  </p:ext>
                </p:extLst>
              </p:nvPr>
            </p:nvGraphicFramePr>
            <p:xfrm>
              <a:off x="313907" y="1947304"/>
              <a:ext cx="7744243" cy="2225040"/>
            </p:xfrm>
            <a:graphic>
              <a:graphicData uri="http://schemas.openxmlformats.org/drawingml/2006/table">
                <a:tbl>
                  <a:tblPr firstRow="1" bandRow="1">
                    <a:tableStyleId>{4C3C2611-4C71-4FC5-86AE-919BDF0F9419}</a:tableStyleId>
                  </a:tblPr>
                  <a:tblGrid>
                    <a:gridCol w="104692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8925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7039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44761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0900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 defTabSz="914400"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>
                              <a:solidFill>
                                <a:srgbClr val="FFFFFF"/>
                              </a:solidFill>
                              <a:latin typeface="+mn-lt"/>
                              <a:ea typeface="+mn-ea"/>
                              <a:cs typeface="+mn-cs"/>
                              <a:sym typeface="Calibri"/>
                            </a:rPr>
                            <a:t>Player 1</a:t>
                          </a:r>
                        </a:p>
                      </a:txBody>
                      <a:tcPr marL="45720" marR="45720" horzOverflow="overflow"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defTabSz="914400"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>
                              <a:solidFill>
                                <a:srgbClr val="FFFFFF"/>
                              </a:solidFill>
                              <a:latin typeface="+mn-lt"/>
                              <a:ea typeface="+mn-ea"/>
                              <a:cs typeface="+mn-cs"/>
                              <a:sym typeface="Calibri"/>
                            </a:rPr>
                            <a:t>Player 2</a:t>
                          </a:r>
                        </a:p>
                      </a:txBody>
                      <a:tcPr marL="45720" marR="45720" horzOverflow="overflow"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defTabSz="914400"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>
                              <a:solidFill>
                                <a:srgbClr val="FFFFFF"/>
                              </a:solidFill>
                              <a:latin typeface="+mn-lt"/>
                              <a:ea typeface="+mn-ea"/>
                              <a:cs typeface="+mn-cs"/>
                              <a:sym typeface="Calibri"/>
                            </a:rPr>
                            <a:t>% Win</a:t>
                          </a:r>
                        </a:p>
                      </a:txBody>
                      <a:tcPr marL="45720" marR="45720" horzOverflow="overflow"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defTabSz="914400"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lang="en-US" b="1" dirty="0">
                              <a:solidFill>
                                <a:srgbClr val="FFFFFF"/>
                              </a:solidFill>
                              <a:latin typeface="+mn-lt"/>
                              <a:ea typeface="+mn-ea"/>
                              <a:cs typeface="+mn-cs"/>
                              <a:sym typeface="Calibri"/>
                            </a:rPr>
                            <a:t>z-score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Calibri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Calibri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  <m:t>:</m:t>
                              </m:r>
                              <m:r>
                                <a:rPr lang="en-US" b="1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  <m:t>𝒑</m:t>
                              </m:r>
                              <m:r>
                                <a:rPr lang="en-US" b="1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  <m:t>=</m:t>
                              </m:r>
                              <m:r>
                                <a:rPr lang="en-US" b="1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  <m:t>𝟎</m:t>
                              </m:r>
                              <m:r>
                                <a:rPr lang="en-US" b="1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  <m:t>.</m:t>
                              </m:r>
                              <m:r>
                                <a:rPr lang="en-US" b="1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  <m:t>𝟓</m:t>
                              </m:r>
                            </m:oMath>
                          </a14:m>
                          <a:r>
                            <a:rPr lang="en-US" b="1" dirty="0">
                              <a:solidFill>
                                <a:srgbClr val="FFFFFF"/>
                              </a:solidFill>
                              <a:latin typeface="+mn-lt"/>
                              <a:ea typeface="+mn-ea"/>
                              <a:cs typeface="+mn-cs"/>
                              <a:sym typeface="Calibri"/>
                            </a:rPr>
                            <a:t>)</a:t>
                          </a:r>
                          <a:endParaRPr b="1" dirty="0">
                            <a:solidFill>
                              <a:srgbClr val="FFFFFF"/>
                            </a:solidFill>
                            <a:latin typeface="+mn-lt"/>
                            <a:ea typeface="+mn-ea"/>
                            <a:cs typeface="+mn-cs"/>
                            <a:sym typeface="Calibri"/>
                          </a:endParaRPr>
                        </a:p>
                      </a:txBody>
                      <a:tcPr marL="45720" marR="45720" horzOverflow="overflow"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defTabSz="914400"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>
                              <a:solidFill>
                                <a:srgbClr val="FFFFFF"/>
                              </a:solidFill>
                              <a:latin typeface="+mn-lt"/>
                              <a:ea typeface="+mn-ea"/>
                              <a:cs typeface="+mn-cs"/>
                              <a:sym typeface="Calibri"/>
                            </a:rPr>
                            <a:t>Number of Trials</a:t>
                          </a:r>
                        </a:p>
                      </a:txBody>
                      <a:tcPr marL="45720" marR="45720" horzOverflow="overflow">
                        <a:solidFill>
                          <a:srgbClr val="4472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defTabSz="914400">
                            <a:defRPr sz="1800"/>
                          </a:pPr>
                          <a:r>
                            <a:rPr>
                              <a:latin typeface="+mn-lt"/>
                              <a:ea typeface="+mn-ea"/>
                              <a:cs typeface="+mn-cs"/>
                              <a:sym typeface="Calibri"/>
                            </a:rPr>
                            <a:t>E</a:t>
                          </a:r>
                        </a:p>
                      </a:txBody>
                      <a:tcPr marL="45720" marR="45720" horzOverflow="overflow">
                        <a:solidFill>
                          <a:srgbClr val="CDD4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defTabSz="914400">
                            <a:defRPr sz="1800"/>
                          </a:pPr>
                          <a:r>
                            <a:rPr>
                              <a:latin typeface="+mn-lt"/>
                              <a:ea typeface="+mn-ea"/>
                              <a:cs typeface="+mn-cs"/>
                              <a:sym typeface="Calibri"/>
                            </a:rPr>
                            <a:t>R</a:t>
                          </a:r>
                        </a:p>
                      </a:txBody>
                      <a:tcPr marL="45720" marR="45720" horzOverflow="overflow">
                        <a:solidFill>
                          <a:srgbClr val="CDD4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defTabSz="914400">
                            <a:defRPr sz="1800"/>
                          </a:pPr>
                          <a:r>
                            <a:rPr>
                              <a:latin typeface="+mn-lt"/>
                              <a:ea typeface="+mn-ea"/>
                              <a:cs typeface="+mn-cs"/>
                              <a:sym typeface="Calibri"/>
                            </a:rPr>
                            <a:t>77.4</a:t>
                          </a:r>
                        </a:p>
                      </a:txBody>
                      <a:tcPr marL="45720" marR="45720" horzOverflow="overflow">
                        <a:solidFill>
                          <a:srgbClr val="CDD4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defTabSz="914400">
                            <a:defRPr sz="1800"/>
                          </a:pPr>
                          <a:r>
                            <a:rPr>
                              <a:latin typeface="+mn-lt"/>
                              <a:ea typeface="+mn-ea"/>
                              <a:cs typeface="+mn-cs"/>
                              <a:sym typeface="Calibri"/>
                            </a:rPr>
                            <a:t>5.29</a:t>
                          </a:r>
                        </a:p>
                      </a:txBody>
                      <a:tcPr marL="45720" marR="45720" horzOverflow="overflow">
                        <a:solidFill>
                          <a:srgbClr val="CDD4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defTabSz="914400">
                            <a:defRPr sz="1800"/>
                          </a:pPr>
                          <a:r>
                            <a:rPr>
                              <a:latin typeface="+mn-lt"/>
                              <a:ea typeface="+mn-ea"/>
                              <a:cs typeface="+mn-cs"/>
                              <a:sym typeface="Calibri"/>
                            </a:rPr>
                            <a:t>97</a:t>
                          </a:r>
                        </a:p>
                      </a:txBody>
                      <a:tcPr marL="45720" marR="45720" horzOverflow="overflow">
                        <a:solidFill>
                          <a:srgbClr val="CDD4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defTabSz="914400">
                            <a:defRPr sz="1800"/>
                          </a:pPr>
                          <a:r>
                            <a:rPr>
                              <a:latin typeface="+mn-lt"/>
                              <a:ea typeface="+mn-ea"/>
                              <a:cs typeface="+mn-cs"/>
                              <a:sym typeface="Calibri"/>
                            </a:rPr>
                            <a:t>QD</a:t>
                          </a:r>
                        </a:p>
                      </a:txBody>
                      <a:tcPr marL="45720" marR="45720" horzOverflow="overflow">
                        <a:solidFill>
                          <a:srgbClr val="E8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defTabSz="914400">
                            <a:defRPr sz="1800"/>
                          </a:pPr>
                          <a:r>
                            <a:rPr>
                              <a:latin typeface="+mn-lt"/>
                              <a:ea typeface="+mn-ea"/>
                              <a:cs typeface="+mn-cs"/>
                              <a:sym typeface="Calibri"/>
                            </a:rPr>
                            <a:t>R</a:t>
                          </a:r>
                        </a:p>
                      </a:txBody>
                      <a:tcPr marL="45720" marR="45720" horzOverflow="overflow">
                        <a:solidFill>
                          <a:srgbClr val="E8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defTabSz="914400">
                            <a:defRPr sz="1800"/>
                          </a:pPr>
                          <a:r>
                            <a:rPr>
                              <a:latin typeface="+mn-lt"/>
                              <a:ea typeface="+mn-ea"/>
                              <a:cs typeface="+mn-cs"/>
                              <a:sym typeface="Calibri"/>
                            </a:rPr>
                            <a:t>95.9</a:t>
                          </a:r>
                        </a:p>
                      </a:txBody>
                      <a:tcPr marL="45720" marR="45720" horzOverflow="overflow">
                        <a:solidFill>
                          <a:srgbClr val="E8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defTabSz="914400">
                            <a:defRPr sz="1800"/>
                          </a:pPr>
                          <a:r>
                            <a:rPr>
                              <a:latin typeface="+mn-lt"/>
                              <a:ea typeface="+mn-ea"/>
                              <a:cs typeface="+mn-cs"/>
                              <a:sym typeface="Calibri"/>
                            </a:rPr>
                            <a:t>9.04</a:t>
                          </a:r>
                        </a:p>
                      </a:txBody>
                      <a:tcPr marL="45720" marR="45720" horzOverflow="overflow">
                        <a:solidFill>
                          <a:srgbClr val="E8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defTabSz="914400">
                            <a:defRPr sz="1800"/>
                          </a:pPr>
                          <a:r>
                            <a:rPr>
                              <a:latin typeface="+mn-lt"/>
                              <a:ea typeface="+mn-ea"/>
                              <a:cs typeface="+mn-cs"/>
                              <a:sym typeface="Calibri"/>
                            </a:rPr>
                            <a:t>97</a:t>
                          </a:r>
                        </a:p>
                      </a:txBody>
                      <a:tcPr marL="45720" marR="45720" horzOverflow="overflow">
                        <a:solidFill>
                          <a:srgbClr val="E8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defTabSz="914400">
                            <a:defRPr sz="1800"/>
                          </a:pPr>
                          <a:r>
                            <a:rPr>
                              <a:latin typeface="+mn-lt"/>
                              <a:ea typeface="+mn-ea"/>
                              <a:cs typeface="+mn-cs"/>
                              <a:sym typeface="Calibri"/>
                            </a:rPr>
                            <a:t>QC</a:t>
                          </a:r>
                        </a:p>
                      </a:txBody>
                      <a:tcPr marL="45720" marR="45720" horzOverflow="overflow">
                        <a:solidFill>
                          <a:srgbClr val="CDD4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defTabSz="914400">
                            <a:defRPr sz="1800"/>
                          </a:pPr>
                          <a:r>
                            <a:rPr>
                              <a:latin typeface="+mn-lt"/>
                              <a:ea typeface="+mn-ea"/>
                              <a:cs typeface="+mn-cs"/>
                              <a:sym typeface="Calibri"/>
                            </a:rPr>
                            <a:t>R</a:t>
                          </a:r>
                        </a:p>
                      </a:txBody>
                      <a:tcPr marL="45720" marR="45720" horzOverflow="overflow">
                        <a:solidFill>
                          <a:srgbClr val="CDD4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defTabSz="914400">
                            <a:defRPr sz="1800"/>
                          </a:pPr>
                          <a:r>
                            <a:rPr>
                              <a:latin typeface="+mn-lt"/>
                              <a:ea typeface="+mn-ea"/>
                              <a:cs typeface="+mn-cs"/>
                              <a:sym typeface="Calibri"/>
                            </a:rPr>
                            <a:t>63.0</a:t>
                          </a:r>
                        </a:p>
                      </a:txBody>
                      <a:tcPr marL="45720" marR="45720" horzOverflow="overflow">
                        <a:solidFill>
                          <a:srgbClr val="CDD4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defTabSz="914400">
                            <a:defRPr sz="1800"/>
                          </a:pPr>
                          <a:r>
                            <a:rPr>
                              <a:latin typeface="+mn-lt"/>
                              <a:ea typeface="+mn-ea"/>
                              <a:cs typeface="+mn-cs"/>
                              <a:sym typeface="Calibri"/>
                            </a:rPr>
                            <a:t>2.22</a:t>
                          </a:r>
                        </a:p>
                      </a:txBody>
                      <a:tcPr marL="45720" marR="45720" horzOverflow="overflow">
                        <a:solidFill>
                          <a:srgbClr val="CDD4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defTabSz="914400">
                            <a:defRPr sz="1800"/>
                          </a:pPr>
                          <a:r>
                            <a:rPr>
                              <a:latin typeface="+mn-lt"/>
                              <a:ea typeface="+mn-ea"/>
                              <a:cs typeface="+mn-cs"/>
                              <a:sym typeface="Calibri"/>
                            </a:rPr>
                            <a:t>73</a:t>
                          </a:r>
                        </a:p>
                      </a:txBody>
                      <a:tcPr marL="45720" marR="45720" horzOverflow="overflow">
                        <a:solidFill>
                          <a:srgbClr val="CDD4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defTabSz="914400">
                            <a:defRPr sz="1800"/>
                          </a:pPr>
                          <a:r>
                            <a:rPr>
                              <a:latin typeface="+mn-lt"/>
                              <a:ea typeface="+mn-ea"/>
                              <a:cs typeface="+mn-cs"/>
                              <a:sym typeface="Calibri"/>
                            </a:rPr>
                            <a:t>QD</a:t>
                          </a:r>
                        </a:p>
                      </a:txBody>
                      <a:tcPr marL="45720" marR="45720" horzOverflow="overflow">
                        <a:solidFill>
                          <a:srgbClr val="E8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defTabSz="914400">
                            <a:defRPr sz="1800"/>
                          </a:pPr>
                          <a:r>
                            <a:rPr>
                              <a:latin typeface="+mn-lt"/>
                              <a:ea typeface="+mn-ea"/>
                              <a:cs typeface="+mn-cs"/>
                              <a:sym typeface="Calibri"/>
                            </a:rPr>
                            <a:t>E</a:t>
                          </a:r>
                        </a:p>
                      </a:txBody>
                      <a:tcPr marL="45720" marR="45720" horzOverflow="overflow">
                        <a:solidFill>
                          <a:srgbClr val="E8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defTabSz="914400">
                            <a:defRPr sz="1800"/>
                          </a:pPr>
                          <a:r>
                            <a:rPr>
                              <a:latin typeface="+mn-lt"/>
                              <a:ea typeface="+mn-ea"/>
                              <a:cs typeface="+mn-cs"/>
                              <a:sym typeface="Calibri"/>
                            </a:rPr>
                            <a:t>83.5</a:t>
                          </a:r>
                        </a:p>
                      </a:txBody>
                      <a:tcPr marL="45720" marR="45720" horzOverflow="overflow">
                        <a:solidFill>
                          <a:srgbClr val="E8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defTabSz="914400">
                            <a:defRPr sz="1800"/>
                          </a:pPr>
                          <a:r>
                            <a:rPr>
                              <a:latin typeface="+mn-lt"/>
                              <a:ea typeface="+mn-ea"/>
                              <a:cs typeface="+mn-cs"/>
                              <a:sym typeface="Calibri"/>
                            </a:rPr>
                            <a:t>13.17</a:t>
                          </a:r>
                        </a:p>
                      </a:txBody>
                      <a:tcPr marL="45720" marR="45720" horzOverflow="overflow">
                        <a:solidFill>
                          <a:srgbClr val="E8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defTabSz="914400">
                            <a:defRPr sz="1800"/>
                          </a:pPr>
                          <a:r>
                            <a:rPr>
                              <a:latin typeface="+mn-lt"/>
                              <a:ea typeface="+mn-ea"/>
                              <a:cs typeface="+mn-cs"/>
                              <a:sym typeface="Calibri"/>
                            </a:rPr>
                            <a:t>385</a:t>
                          </a:r>
                        </a:p>
                      </a:txBody>
                      <a:tcPr marL="45720" marR="45720" horzOverflow="overflow">
                        <a:solidFill>
                          <a:srgbClr val="E8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defTabSz="914400">
                            <a:defRPr sz="1800"/>
                          </a:pPr>
                          <a:r>
                            <a:rPr>
                              <a:latin typeface="+mn-lt"/>
                              <a:ea typeface="+mn-ea"/>
                              <a:cs typeface="+mn-cs"/>
                              <a:sym typeface="Calibri"/>
                            </a:rPr>
                            <a:t>QD</a:t>
                          </a:r>
                        </a:p>
                      </a:txBody>
                      <a:tcPr marL="45720" marR="45720" horzOverflow="overflow">
                        <a:solidFill>
                          <a:srgbClr val="CDD4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defTabSz="914400">
                            <a:defRPr sz="1800"/>
                          </a:pPr>
                          <a:r>
                            <a:rPr>
                              <a:latin typeface="+mn-lt"/>
                              <a:ea typeface="+mn-ea"/>
                              <a:cs typeface="+mn-cs"/>
                              <a:sym typeface="Calibri"/>
                            </a:rPr>
                            <a:t>H</a:t>
                          </a:r>
                        </a:p>
                      </a:txBody>
                      <a:tcPr marL="45720" marR="45720" horzOverflow="overflow">
                        <a:solidFill>
                          <a:srgbClr val="CDD4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defTabSz="914400">
                            <a:defRPr sz="1800"/>
                          </a:pPr>
                          <a:r>
                            <a:rPr>
                              <a:latin typeface="+mn-lt"/>
                              <a:ea typeface="+mn-ea"/>
                              <a:cs typeface="+mn-cs"/>
                              <a:sym typeface="Calibri"/>
                            </a:rPr>
                            <a:t>53.1</a:t>
                          </a:r>
                        </a:p>
                      </a:txBody>
                      <a:tcPr marL="45720" marR="45720" horzOverflow="overflow">
                        <a:solidFill>
                          <a:srgbClr val="CDD4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defTabSz="914400">
                            <a:defRPr sz="1800"/>
                          </a:pPr>
                          <a:r>
                            <a:rPr>
                              <a:latin typeface="+mn-lt"/>
                              <a:ea typeface="+mn-ea"/>
                              <a:cs typeface="+mn-cs"/>
                              <a:sym typeface="Calibri"/>
                            </a:rPr>
                            <a:t>0.38</a:t>
                          </a:r>
                        </a:p>
                      </a:txBody>
                      <a:tcPr marL="45720" marR="45720" horzOverflow="overflow">
                        <a:solidFill>
                          <a:srgbClr val="CDD4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defTabSz="914400">
                            <a:defRPr sz="1800"/>
                          </a:pPr>
                          <a:r>
                            <a:rPr dirty="0">
                              <a:latin typeface="+mn-lt"/>
                              <a:ea typeface="+mn-ea"/>
                              <a:cs typeface="+mn-cs"/>
                              <a:sym typeface="Calibri"/>
                            </a:rPr>
                            <a:t>49</a:t>
                          </a:r>
                        </a:p>
                      </a:txBody>
                      <a:tcPr marL="45720" marR="45720" horzOverflow="overflow">
                        <a:solidFill>
                          <a:srgbClr val="CDD4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0" name="Content Placeholder 3"/>
              <p:cNvGraphicFramePr/>
              <p:nvPr>
                <p:extLst>
                  <p:ext uri="{D42A27DB-BD31-4B8C-83A1-F6EECF244321}">
                    <p14:modId xmlns:p14="http://schemas.microsoft.com/office/powerpoint/2010/main" val="4282548831"/>
                  </p:ext>
                </p:extLst>
              </p:nvPr>
            </p:nvGraphicFramePr>
            <p:xfrm>
              <a:off x="313907" y="1947304"/>
              <a:ext cx="7744243" cy="2225040"/>
            </p:xfrm>
            <a:graphic>
              <a:graphicData uri="http://schemas.openxmlformats.org/drawingml/2006/table">
                <a:tbl>
                  <a:tblPr firstRow="1" bandRow="1">
                    <a:tableStyleId>{4C3C2611-4C71-4FC5-86AE-919BDF0F9419}</a:tableStyleId>
                  </a:tblPr>
                  <a:tblGrid>
                    <a:gridCol w="104692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8925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7039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44761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0900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 defTabSz="914400"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>
                              <a:solidFill>
                                <a:srgbClr val="FFFFFF"/>
                              </a:solidFill>
                              <a:latin typeface="+mn-lt"/>
                              <a:ea typeface="+mn-ea"/>
                              <a:cs typeface="+mn-cs"/>
                              <a:sym typeface="Calibri"/>
                            </a:rPr>
                            <a:t>Player 1</a:t>
                          </a:r>
                        </a:p>
                      </a:txBody>
                      <a:tcPr marL="45720" marR="45720" horzOverflow="overflow"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defTabSz="914400"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>
                              <a:solidFill>
                                <a:srgbClr val="FFFFFF"/>
                              </a:solidFill>
                              <a:latin typeface="+mn-lt"/>
                              <a:ea typeface="+mn-ea"/>
                              <a:cs typeface="+mn-cs"/>
                              <a:sym typeface="Calibri"/>
                            </a:rPr>
                            <a:t>Player 2</a:t>
                          </a:r>
                        </a:p>
                      </a:txBody>
                      <a:tcPr marL="45720" marR="45720" horzOverflow="overflow"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defTabSz="914400"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>
                              <a:solidFill>
                                <a:srgbClr val="FFFFFF"/>
                              </a:solidFill>
                              <a:latin typeface="+mn-lt"/>
                              <a:ea typeface="+mn-ea"/>
                              <a:cs typeface="+mn-cs"/>
                              <a:sym typeface="Calibri"/>
                            </a:rPr>
                            <a:t>% Win</a:t>
                          </a:r>
                        </a:p>
                      </a:txBody>
                      <a:tcPr marL="45720" marR="45720" horzOverflow="overflow"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720" marR="45720" horzOverflow="overflow">
                        <a:blipFill>
                          <a:blip r:embed="rId2"/>
                          <a:stretch>
                            <a:fillRect l="-134826" t="-8197" r="-8656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defTabSz="914400"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>
                              <a:solidFill>
                                <a:srgbClr val="FFFFFF"/>
                              </a:solidFill>
                              <a:latin typeface="+mn-lt"/>
                              <a:ea typeface="+mn-ea"/>
                              <a:cs typeface="+mn-cs"/>
                              <a:sym typeface="Calibri"/>
                            </a:rPr>
                            <a:t>Number of Trials</a:t>
                          </a:r>
                        </a:p>
                      </a:txBody>
                      <a:tcPr marL="45720" marR="45720" horzOverflow="overflow">
                        <a:solidFill>
                          <a:srgbClr val="4472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defTabSz="914400">
                            <a:defRPr sz="1800"/>
                          </a:pPr>
                          <a:r>
                            <a:rPr>
                              <a:latin typeface="+mn-lt"/>
                              <a:ea typeface="+mn-ea"/>
                              <a:cs typeface="+mn-cs"/>
                              <a:sym typeface="Calibri"/>
                            </a:rPr>
                            <a:t>E</a:t>
                          </a:r>
                        </a:p>
                      </a:txBody>
                      <a:tcPr marL="45720" marR="45720" horzOverflow="overflow">
                        <a:solidFill>
                          <a:srgbClr val="CDD4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defTabSz="914400">
                            <a:defRPr sz="1800"/>
                          </a:pPr>
                          <a:r>
                            <a:rPr>
                              <a:latin typeface="+mn-lt"/>
                              <a:ea typeface="+mn-ea"/>
                              <a:cs typeface="+mn-cs"/>
                              <a:sym typeface="Calibri"/>
                            </a:rPr>
                            <a:t>R</a:t>
                          </a:r>
                        </a:p>
                      </a:txBody>
                      <a:tcPr marL="45720" marR="45720" horzOverflow="overflow">
                        <a:solidFill>
                          <a:srgbClr val="CDD4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defTabSz="914400">
                            <a:defRPr sz="1800"/>
                          </a:pPr>
                          <a:r>
                            <a:rPr>
                              <a:latin typeface="+mn-lt"/>
                              <a:ea typeface="+mn-ea"/>
                              <a:cs typeface="+mn-cs"/>
                              <a:sym typeface="Calibri"/>
                            </a:rPr>
                            <a:t>77.4</a:t>
                          </a:r>
                        </a:p>
                      </a:txBody>
                      <a:tcPr marL="45720" marR="45720" horzOverflow="overflow">
                        <a:solidFill>
                          <a:srgbClr val="CDD4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defTabSz="914400">
                            <a:defRPr sz="1800"/>
                          </a:pPr>
                          <a:r>
                            <a:rPr>
                              <a:latin typeface="+mn-lt"/>
                              <a:ea typeface="+mn-ea"/>
                              <a:cs typeface="+mn-cs"/>
                              <a:sym typeface="Calibri"/>
                            </a:rPr>
                            <a:t>5.29</a:t>
                          </a:r>
                        </a:p>
                      </a:txBody>
                      <a:tcPr marL="45720" marR="45720" horzOverflow="overflow">
                        <a:solidFill>
                          <a:srgbClr val="CDD4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defTabSz="914400">
                            <a:defRPr sz="1800"/>
                          </a:pPr>
                          <a:r>
                            <a:rPr>
                              <a:latin typeface="+mn-lt"/>
                              <a:ea typeface="+mn-ea"/>
                              <a:cs typeface="+mn-cs"/>
                              <a:sym typeface="Calibri"/>
                            </a:rPr>
                            <a:t>97</a:t>
                          </a:r>
                        </a:p>
                      </a:txBody>
                      <a:tcPr marL="45720" marR="45720" horzOverflow="overflow">
                        <a:solidFill>
                          <a:srgbClr val="CDD4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defTabSz="914400">
                            <a:defRPr sz="1800"/>
                          </a:pPr>
                          <a:r>
                            <a:rPr>
                              <a:latin typeface="+mn-lt"/>
                              <a:ea typeface="+mn-ea"/>
                              <a:cs typeface="+mn-cs"/>
                              <a:sym typeface="Calibri"/>
                            </a:rPr>
                            <a:t>QD</a:t>
                          </a:r>
                        </a:p>
                      </a:txBody>
                      <a:tcPr marL="45720" marR="45720" horzOverflow="overflow">
                        <a:solidFill>
                          <a:srgbClr val="E8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defTabSz="914400">
                            <a:defRPr sz="1800"/>
                          </a:pPr>
                          <a:r>
                            <a:rPr>
                              <a:latin typeface="+mn-lt"/>
                              <a:ea typeface="+mn-ea"/>
                              <a:cs typeface="+mn-cs"/>
                              <a:sym typeface="Calibri"/>
                            </a:rPr>
                            <a:t>R</a:t>
                          </a:r>
                        </a:p>
                      </a:txBody>
                      <a:tcPr marL="45720" marR="45720" horzOverflow="overflow">
                        <a:solidFill>
                          <a:srgbClr val="E8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defTabSz="914400">
                            <a:defRPr sz="1800"/>
                          </a:pPr>
                          <a:r>
                            <a:rPr>
                              <a:latin typeface="+mn-lt"/>
                              <a:ea typeface="+mn-ea"/>
                              <a:cs typeface="+mn-cs"/>
                              <a:sym typeface="Calibri"/>
                            </a:rPr>
                            <a:t>95.9</a:t>
                          </a:r>
                        </a:p>
                      </a:txBody>
                      <a:tcPr marL="45720" marR="45720" horzOverflow="overflow">
                        <a:solidFill>
                          <a:srgbClr val="E8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defTabSz="914400">
                            <a:defRPr sz="1800"/>
                          </a:pPr>
                          <a:r>
                            <a:rPr>
                              <a:latin typeface="+mn-lt"/>
                              <a:ea typeface="+mn-ea"/>
                              <a:cs typeface="+mn-cs"/>
                              <a:sym typeface="Calibri"/>
                            </a:rPr>
                            <a:t>9.04</a:t>
                          </a:r>
                        </a:p>
                      </a:txBody>
                      <a:tcPr marL="45720" marR="45720" horzOverflow="overflow">
                        <a:solidFill>
                          <a:srgbClr val="E8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defTabSz="914400">
                            <a:defRPr sz="1800"/>
                          </a:pPr>
                          <a:r>
                            <a:rPr>
                              <a:latin typeface="+mn-lt"/>
                              <a:ea typeface="+mn-ea"/>
                              <a:cs typeface="+mn-cs"/>
                              <a:sym typeface="Calibri"/>
                            </a:rPr>
                            <a:t>97</a:t>
                          </a:r>
                        </a:p>
                      </a:txBody>
                      <a:tcPr marL="45720" marR="45720" horzOverflow="overflow">
                        <a:solidFill>
                          <a:srgbClr val="E8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defTabSz="914400">
                            <a:defRPr sz="1800"/>
                          </a:pPr>
                          <a:r>
                            <a:rPr>
                              <a:latin typeface="+mn-lt"/>
                              <a:ea typeface="+mn-ea"/>
                              <a:cs typeface="+mn-cs"/>
                              <a:sym typeface="Calibri"/>
                            </a:rPr>
                            <a:t>QC</a:t>
                          </a:r>
                        </a:p>
                      </a:txBody>
                      <a:tcPr marL="45720" marR="45720" horzOverflow="overflow">
                        <a:solidFill>
                          <a:srgbClr val="CDD4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defTabSz="914400">
                            <a:defRPr sz="1800"/>
                          </a:pPr>
                          <a:r>
                            <a:rPr>
                              <a:latin typeface="+mn-lt"/>
                              <a:ea typeface="+mn-ea"/>
                              <a:cs typeface="+mn-cs"/>
                              <a:sym typeface="Calibri"/>
                            </a:rPr>
                            <a:t>R</a:t>
                          </a:r>
                        </a:p>
                      </a:txBody>
                      <a:tcPr marL="45720" marR="45720" horzOverflow="overflow">
                        <a:solidFill>
                          <a:srgbClr val="CDD4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defTabSz="914400">
                            <a:defRPr sz="1800"/>
                          </a:pPr>
                          <a:r>
                            <a:rPr>
                              <a:latin typeface="+mn-lt"/>
                              <a:ea typeface="+mn-ea"/>
                              <a:cs typeface="+mn-cs"/>
                              <a:sym typeface="Calibri"/>
                            </a:rPr>
                            <a:t>63.0</a:t>
                          </a:r>
                        </a:p>
                      </a:txBody>
                      <a:tcPr marL="45720" marR="45720" horzOverflow="overflow">
                        <a:solidFill>
                          <a:srgbClr val="CDD4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defTabSz="914400">
                            <a:defRPr sz="1800"/>
                          </a:pPr>
                          <a:r>
                            <a:rPr>
                              <a:latin typeface="+mn-lt"/>
                              <a:ea typeface="+mn-ea"/>
                              <a:cs typeface="+mn-cs"/>
                              <a:sym typeface="Calibri"/>
                            </a:rPr>
                            <a:t>2.22</a:t>
                          </a:r>
                        </a:p>
                      </a:txBody>
                      <a:tcPr marL="45720" marR="45720" horzOverflow="overflow">
                        <a:solidFill>
                          <a:srgbClr val="CDD4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defTabSz="914400">
                            <a:defRPr sz="1800"/>
                          </a:pPr>
                          <a:r>
                            <a:rPr>
                              <a:latin typeface="+mn-lt"/>
                              <a:ea typeface="+mn-ea"/>
                              <a:cs typeface="+mn-cs"/>
                              <a:sym typeface="Calibri"/>
                            </a:rPr>
                            <a:t>73</a:t>
                          </a:r>
                        </a:p>
                      </a:txBody>
                      <a:tcPr marL="45720" marR="45720" horzOverflow="overflow">
                        <a:solidFill>
                          <a:srgbClr val="CDD4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defTabSz="914400">
                            <a:defRPr sz="1800"/>
                          </a:pPr>
                          <a:r>
                            <a:rPr>
                              <a:latin typeface="+mn-lt"/>
                              <a:ea typeface="+mn-ea"/>
                              <a:cs typeface="+mn-cs"/>
                              <a:sym typeface="Calibri"/>
                            </a:rPr>
                            <a:t>QD</a:t>
                          </a:r>
                        </a:p>
                      </a:txBody>
                      <a:tcPr marL="45720" marR="45720" horzOverflow="overflow">
                        <a:solidFill>
                          <a:srgbClr val="E8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defTabSz="914400">
                            <a:defRPr sz="1800"/>
                          </a:pPr>
                          <a:r>
                            <a:rPr>
                              <a:latin typeface="+mn-lt"/>
                              <a:ea typeface="+mn-ea"/>
                              <a:cs typeface="+mn-cs"/>
                              <a:sym typeface="Calibri"/>
                            </a:rPr>
                            <a:t>E</a:t>
                          </a:r>
                        </a:p>
                      </a:txBody>
                      <a:tcPr marL="45720" marR="45720" horzOverflow="overflow">
                        <a:solidFill>
                          <a:srgbClr val="E8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defTabSz="914400">
                            <a:defRPr sz="1800"/>
                          </a:pPr>
                          <a:r>
                            <a:rPr>
                              <a:latin typeface="+mn-lt"/>
                              <a:ea typeface="+mn-ea"/>
                              <a:cs typeface="+mn-cs"/>
                              <a:sym typeface="Calibri"/>
                            </a:rPr>
                            <a:t>83.5</a:t>
                          </a:r>
                        </a:p>
                      </a:txBody>
                      <a:tcPr marL="45720" marR="45720" horzOverflow="overflow">
                        <a:solidFill>
                          <a:srgbClr val="E8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defTabSz="914400">
                            <a:defRPr sz="1800"/>
                          </a:pPr>
                          <a:r>
                            <a:rPr>
                              <a:latin typeface="+mn-lt"/>
                              <a:ea typeface="+mn-ea"/>
                              <a:cs typeface="+mn-cs"/>
                              <a:sym typeface="Calibri"/>
                            </a:rPr>
                            <a:t>13.17</a:t>
                          </a:r>
                        </a:p>
                      </a:txBody>
                      <a:tcPr marL="45720" marR="45720" horzOverflow="overflow">
                        <a:solidFill>
                          <a:srgbClr val="E8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defTabSz="914400">
                            <a:defRPr sz="1800"/>
                          </a:pPr>
                          <a:r>
                            <a:rPr>
                              <a:latin typeface="+mn-lt"/>
                              <a:ea typeface="+mn-ea"/>
                              <a:cs typeface="+mn-cs"/>
                              <a:sym typeface="Calibri"/>
                            </a:rPr>
                            <a:t>385</a:t>
                          </a:r>
                        </a:p>
                      </a:txBody>
                      <a:tcPr marL="45720" marR="45720" horzOverflow="overflow">
                        <a:solidFill>
                          <a:srgbClr val="E8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defTabSz="914400">
                            <a:defRPr sz="1800"/>
                          </a:pPr>
                          <a:r>
                            <a:rPr>
                              <a:latin typeface="+mn-lt"/>
                              <a:ea typeface="+mn-ea"/>
                              <a:cs typeface="+mn-cs"/>
                              <a:sym typeface="Calibri"/>
                            </a:rPr>
                            <a:t>QD</a:t>
                          </a:r>
                        </a:p>
                      </a:txBody>
                      <a:tcPr marL="45720" marR="45720" horzOverflow="overflow">
                        <a:solidFill>
                          <a:srgbClr val="CDD4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defTabSz="914400">
                            <a:defRPr sz="1800"/>
                          </a:pPr>
                          <a:r>
                            <a:rPr>
                              <a:latin typeface="+mn-lt"/>
                              <a:ea typeface="+mn-ea"/>
                              <a:cs typeface="+mn-cs"/>
                              <a:sym typeface="Calibri"/>
                            </a:rPr>
                            <a:t>H</a:t>
                          </a:r>
                        </a:p>
                      </a:txBody>
                      <a:tcPr marL="45720" marR="45720" horzOverflow="overflow">
                        <a:solidFill>
                          <a:srgbClr val="CDD4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defTabSz="914400">
                            <a:defRPr sz="1800"/>
                          </a:pPr>
                          <a:r>
                            <a:rPr>
                              <a:latin typeface="+mn-lt"/>
                              <a:ea typeface="+mn-ea"/>
                              <a:cs typeface="+mn-cs"/>
                              <a:sym typeface="Calibri"/>
                            </a:rPr>
                            <a:t>53.1</a:t>
                          </a:r>
                        </a:p>
                      </a:txBody>
                      <a:tcPr marL="45720" marR="45720" horzOverflow="overflow">
                        <a:solidFill>
                          <a:srgbClr val="CDD4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defTabSz="914400">
                            <a:defRPr sz="1800"/>
                          </a:pPr>
                          <a:r>
                            <a:rPr>
                              <a:latin typeface="+mn-lt"/>
                              <a:ea typeface="+mn-ea"/>
                              <a:cs typeface="+mn-cs"/>
                              <a:sym typeface="Calibri"/>
                            </a:rPr>
                            <a:t>0.38</a:t>
                          </a:r>
                        </a:p>
                      </a:txBody>
                      <a:tcPr marL="45720" marR="45720" horzOverflow="overflow">
                        <a:solidFill>
                          <a:srgbClr val="CDD4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defTabSz="914400">
                            <a:defRPr sz="1800"/>
                          </a:pPr>
                          <a:r>
                            <a:rPr dirty="0">
                              <a:latin typeface="+mn-lt"/>
                              <a:ea typeface="+mn-ea"/>
                              <a:cs typeface="+mn-cs"/>
                              <a:sym typeface="Calibri"/>
                            </a:rPr>
                            <a:t>49</a:t>
                          </a:r>
                        </a:p>
                      </a:txBody>
                      <a:tcPr marL="45720" marR="45720" horzOverflow="overflow">
                        <a:solidFill>
                          <a:srgbClr val="CDD4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1" name="TextBox 4"/>
          <p:cNvSpPr txBox="1"/>
          <p:nvPr/>
        </p:nvSpPr>
        <p:spPr>
          <a:xfrm>
            <a:off x="701039" y="4338321"/>
            <a:ext cx="10789922" cy="25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defTabSz="914400">
              <a:defRPr sz="13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*There is a significant amount of randomness involved in sequence so no player should have a 100% win-rate.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1"/>
          <p:cNvSpPr txBox="1">
            <a:spLocks noGrp="1"/>
          </p:cNvSpPr>
          <p:nvPr>
            <p:ph type="title"/>
          </p:nvPr>
        </p:nvSpPr>
        <p:spPr>
          <a:xfrm>
            <a:off x="529826" y="759068"/>
            <a:ext cx="8004393" cy="699068"/>
          </a:xfrm>
          <a:prstGeom prst="rect">
            <a:avLst/>
          </a:prstGeom>
        </p:spPr>
        <p:txBody>
          <a:bodyPr/>
          <a:lstStyle/>
          <a:p>
            <a:r>
              <a:t>Conclusions</a:t>
            </a:r>
          </a:p>
        </p:txBody>
      </p:sp>
      <p:sp>
        <p:nvSpPr>
          <p:cNvPr id="154" name="Content Placeholder 3"/>
          <p:cNvSpPr txBox="1"/>
          <p:nvPr/>
        </p:nvSpPr>
        <p:spPr>
          <a:xfrm>
            <a:off x="564544" y="1629404"/>
            <a:ext cx="7924153" cy="2810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latin typeface="+mn-lt"/>
                <a:ea typeface="+mn-ea"/>
                <a:cs typeface="+mn-cs"/>
                <a:sym typeface="Calibri"/>
              </a:defRPr>
            </a:pPr>
            <a:r>
              <a:t>Q-learner DNN worked very well.</a:t>
            </a: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latin typeface="+mn-lt"/>
                <a:ea typeface="+mn-ea"/>
                <a:cs typeface="+mn-cs"/>
                <a:sym typeface="Calibri"/>
              </a:defRPr>
            </a:pPr>
            <a:endParaRPr/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latin typeface="+mn-lt"/>
                <a:ea typeface="+mn-ea"/>
                <a:cs typeface="+mn-cs"/>
                <a:sym typeface="Calibri"/>
              </a:defRPr>
            </a:pPr>
            <a:r>
              <a:t>CNN requires more training and optimization</a:t>
            </a: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latin typeface="+mn-lt"/>
                <a:ea typeface="+mn-ea"/>
                <a:cs typeface="+mn-cs"/>
                <a:sym typeface="Calibri"/>
              </a:defRPr>
            </a:pPr>
            <a:endParaRPr/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latin typeface="+mn-lt"/>
                <a:ea typeface="+mn-ea"/>
                <a:cs typeface="+mn-cs"/>
                <a:sym typeface="Calibri"/>
              </a:defRPr>
            </a:pPr>
            <a:r>
              <a:t>Adam optimizer worked much better than SGD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1"/>
          <p:cNvSpPr txBox="1">
            <a:spLocks noGrp="1"/>
          </p:cNvSpPr>
          <p:nvPr>
            <p:ph type="title"/>
          </p:nvPr>
        </p:nvSpPr>
        <p:spPr>
          <a:xfrm>
            <a:off x="627872" y="2182091"/>
            <a:ext cx="4560582" cy="77932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397763">
              <a:defRPr sz="2600" i="1"/>
            </a:lvl1pPr>
          </a:lstStyle>
          <a:p>
            <a:r>
              <a:t>Thank You!! Any questions? </a:t>
            </a:r>
          </a:p>
        </p:txBody>
      </p:sp>
      <p:pic>
        <p:nvPicPr>
          <p:cNvPr id="157" name="Picture Placeholder 3" descr="Picture Placeholder 3"/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 l="21578" r="21578"/>
          <a:stretch>
            <a:fillRect/>
          </a:stretch>
        </p:blipFill>
        <p:spPr>
          <a:xfrm>
            <a:off x="5564909" y="0"/>
            <a:ext cx="3570943" cy="51435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Main">
  <a:themeElements>
    <a:clrScheme name="Main">
      <a:dk1>
        <a:srgbClr val="000000"/>
      </a:dk1>
      <a:lt1>
        <a:srgbClr val="660B13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Main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Ma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60B13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ain">
  <a:themeElements>
    <a:clrScheme name="Mai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Main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Ma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60B13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398</Words>
  <Application>Microsoft Office PowerPoint</Application>
  <PresentationFormat>On-screen Show (16:9)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Main</vt:lpstr>
      <vt:lpstr>Sequence Reinforcement Learning</vt:lpstr>
      <vt:lpstr>The Game of Sequence</vt:lpstr>
      <vt:lpstr>RL Formalism</vt:lpstr>
      <vt:lpstr>Q-Learning Approach</vt:lpstr>
      <vt:lpstr>Models</vt:lpstr>
      <vt:lpstr>Experiments</vt:lpstr>
      <vt:lpstr>Results</vt:lpstr>
      <vt:lpstr>Conclusions</vt:lpstr>
      <vt:lpstr>Thank You!! Any 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Reinforcement Learning</dc:title>
  <cp:lastModifiedBy>Manring, Isaac</cp:lastModifiedBy>
  <cp:revision>1</cp:revision>
  <dcterms:modified xsi:type="dcterms:W3CDTF">2023-12-11T13:01:12Z</dcterms:modified>
</cp:coreProperties>
</file>