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9144000" cy="51435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p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p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4: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5: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5: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6: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6: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7: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7: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8: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obj">
  <p:cSld name="OBJECT">
    <p:spTree>
      <p:nvGrpSpPr>
        <p:cNvPr id="12" name="Shape 12"/>
        <p:cNvGrpSpPr/>
        <p:nvPr/>
      </p:nvGrpSpPr>
      <p:grpSpPr>
        <a:xfrm>
          <a:off x="0" y="0"/>
          <a:ext cx="0" cy="0"/>
          <a:chOff x="0" y="0"/>
          <a:chExt cx="0" cy="0"/>
        </a:xfrm>
      </p:grpSpPr>
      <p:sp>
        <p:nvSpPr>
          <p:cNvPr id="13" name="Google Shape;13;p2"/>
          <p:cNvSpPr txBox="1"/>
          <p:nvPr>
            <p:ph type="title"/>
          </p:nvPr>
        </p:nvSpPr>
        <p:spPr>
          <a:xfrm>
            <a:off x="241198" y="330834"/>
            <a:ext cx="8661603" cy="4222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26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2"/>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7" name="Shape 17"/>
        <p:cNvGrpSpPr/>
        <p:nvPr/>
      </p:nvGrpSpPr>
      <p:grpSpPr>
        <a:xfrm>
          <a:off x="0" y="0"/>
          <a:ext cx="0" cy="0"/>
          <a:chOff x="0" y="0"/>
          <a:chExt cx="0" cy="0"/>
        </a:xfrm>
      </p:grpSpPr>
      <p:sp>
        <p:nvSpPr>
          <p:cNvPr id="18" name="Google Shape;18;p3"/>
          <p:cNvSpPr txBox="1"/>
          <p:nvPr>
            <p:ph type="ctrTitle"/>
          </p:nvPr>
        </p:nvSpPr>
        <p:spPr>
          <a:xfrm>
            <a:off x="685800" y="1594485"/>
            <a:ext cx="7772400" cy="108013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subTitle"/>
          </p:nvPr>
        </p:nvSpPr>
        <p:spPr>
          <a:xfrm>
            <a:off x="1371600" y="2880360"/>
            <a:ext cx="6400800" cy="12858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3" name="Shape 23"/>
        <p:cNvGrpSpPr/>
        <p:nvPr/>
      </p:nvGrpSpPr>
      <p:grpSpPr>
        <a:xfrm>
          <a:off x="0" y="0"/>
          <a:ext cx="0" cy="0"/>
          <a:chOff x="0" y="0"/>
          <a:chExt cx="0" cy="0"/>
        </a:xfrm>
      </p:grpSpPr>
      <p:sp>
        <p:nvSpPr>
          <p:cNvPr id="24" name="Google Shape;24;p4"/>
          <p:cNvSpPr txBox="1"/>
          <p:nvPr>
            <p:ph type="title"/>
          </p:nvPr>
        </p:nvSpPr>
        <p:spPr>
          <a:xfrm>
            <a:off x="241198" y="330834"/>
            <a:ext cx="8661603" cy="4222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26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457200" y="1183005"/>
            <a:ext cx="822960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6" name="Google Shape;26;p4"/>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9" name="Shape 29"/>
        <p:cNvGrpSpPr/>
        <p:nvPr/>
      </p:nvGrpSpPr>
      <p:grpSpPr>
        <a:xfrm>
          <a:off x="0" y="0"/>
          <a:ext cx="0" cy="0"/>
          <a:chOff x="0" y="0"/>
          <a:chExt cx="0" cy="0"/>
        </a:xfrm>
      </p:grpSpPr>
      <p:sp>
        <p:nvSpPr>
          <p:cNvPr id="30" name="Google Shape;30;p5"/>
          <p:cNvSpPr txBox="1"/>
          <p:nvPr>
            <p:ph type="title"/>
          </p:nvPr>
        </p:nvSpPr>
        <p:spPr>
          <a:xfrm>
            <a:off x="241198" y="330834"/>
            <a:ext cx="8661603" cy="4222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2600">
                <a:solidFill>
                  <a:schemeClr val="dk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45720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2" name="Google Shape;32;p5"/>
          <p:cNvSpPr txBox="1"/>
          <p:nvPr>
            <p:ph idx="2" type="body"/>
          </p:nvPr>
        </p:nvSpPr>
        <p:spPr>
          <a:xfrm>
            <a:off x="470916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3" name="Google Shape;33;p5"/>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6" name="Shape 36"/>
        <p:cNvGrpSpPr/>
        <p:nvPr/>
      </p:nvGrpSpPr>
      <p:grpSpPr>
        <a:xfrm>
          <a:off x="0" y="0"/>
          <a:ext cx="0" cy="0"/>
          <a:chOff x="0" y="0"/>
          <a:chExt cx="0" cy="0"/>
        </a:xfrm>
      </p:grpSpPr>
      <p:sp>
        <p:nvSpPr>
          <p:cNvPr id="37" name="Google Shape;37;p6"/>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1">
            <a:alphaModFix/>
          </a:blip>
          <a:srcRect b="0" l="0" r="0" t="0"/>
          <a:stretch/>
        </p:blipFill>
        <p:spPr>
          <a:xfrm>
            <a:off x="0" y="4980917"/>
            <a:ext cx="9143999" cy="161090"/>
          </a:xfrm>
          <a:prstGeom prst="rect">
            <a:avLst/>
          </a:prstGeom>
          <a:noFill/>
          <a:ln>
            <a:noFill/>
          </a:ln>
        </p:spPr>
      </p:pic>
      <p:sp>
        <p:nvSpPr>
          <p:cNvPr id="7" name="Google Shape;7;p1"/>
          <p:cNvSpPr txBox="1"/>
          <p:nvPr>
            <p:ph type="title"/>
          </p:nvPr>
        </p:nvSpPr>
        <p:spPr>
          <a:xfrm>
            <a:off x="241198" y="330834"/>
            <a:ext cx="8661603" cy="422275"/>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2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
          <p:cNvSpPr txBox="1"/>
          <p:nvPr>
            <p:ph idx="1" type="body"/>
          </p:nvPr>
        </p:nvSpPr>
        <p:spPr>
          <a:xfrm>
            <a:off x="457200" y="1183005"/>
            <a:ext cx="8229600" cy="339471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9" name="Google Shape;9;p1"/>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b="0" i="0" sz="1800" u="none" cap="none" strike="noStrike">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0" name="Google Shape;10;p1"/>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1800" u="none" cap="none" strike="noStrike">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 name="Google Shape;11;p1"/>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b="0" i="0" sz="1800" u="none" cap="none" strike="noStrike">
                <a:solidFill>
                  <a:srgbClr val="888888"/>
                </a:solidFill>
              </a:defRPr>
            </a:lvl1pPr>
            <a:lvl2pPr indent="0" lvl="1" marL="0" marR="0" rtl="0" algn="r">
              <a:spcBef>
                <a:spcPts val="0"/>
              </a:spcBef>
              <a:buNone/>
              <a:defRPr b="0" i="0" sz="1800" u="none" cap="none" strike="noStrike">
                <a:solidFill>
                  <a:srgbClr val="888888"/>
                </a:solidFill>
              </a:defRPr>
            </a:lvl2pPr>
            <a:lvl3pPr indent="0" lvl="2" marL="0" marR="0" rtl="0" algn="r">
              <a:spcBef>
                <a:spcPts val="0"/>
              </a:spcBef>
              <a:buNone/>
              <a:defRPr b="0" i="0" sz="1800" u="none" cap="none" strike="noStrike">
                <a:solidFill>
                  <a:srgbClr val="888888"/>
                </a:solidFill>
              </a:defRPr>
            </a:lvl3pPr>
            <a:lvl4pPr indent="0" lvl="3" marL="0" marR="0" rtl="0" algn="r">
              <a:spcBef>
                <a:spcPts val="0"/>
              </a:spcBef>
              <a:buNone/>
              <a:defRPr b="0" i="0" sz="1800" u="none" cap="none" strike="noStrike">
                <a:solidFill>
                  <a:srgbClr val="888888"/>
                </a:solidFill>
              </a:defRPr>
            </a:lvl4pPr>
            <a:lvl5pPr indent="0" lvl="4" marL="0" marR="0" rtl="0" algn="r">
              <a:spcBef>
                <a:spcPts val="0"/>
              </a:spcBef>
              <a:buNone/>
              <a:defRPr b="0" i="0" sz="1800" u="none" cap="none" strike="noStrike">
                <a:solidFill>
                  <a:srgbClr val="888888"/>
                </a:solidFill>
              </a:defRPr>
            </a:lvl5pPr>
            <a:lvl6pPr indent="0" lvl="5" marL="0" marR="0" rtl="0" algn="r">
              <a:spcBef>
                <a:spcPts val="0"/>
              </a:spcBef>
              <a:buNone/>
              <a:defRPr b="0" i="0" sz="1800" u="none" cap="none" strike="noStrike">
                <a:solidFill>
                  <a:srgbClr val="888888"/>
                </a:solidFill>
              </a:defRPr>
            </a:lvl6pPr>
            <a:lvl7pPr indent="0" lvl="6" marL="0" marR="0" rtl="0" algn="r">
              <a:spcBef>
                <a:spcPts val="0"/>
              </a:spcBef>
              <a:buNone/>
              <a:defRPr b="0" i="0" sz="1800" u="none" cap="none" strike="noStrike">
                <a:solidFill>
                  <a:srgbClr val="888888"/>
                </a:solidFill>
              </a:defRPr>
            </a:lvl7pPr>
            <a:lvl8pPr indent="0" lvl="7" marL="0" marR="0" rtl="0" algn="r">
              <a:spcBef>
                <a:spcPts val="0"/>
              </a:spcBef>
              <a:buNone/>
              <a:defRPr b="0" i="0" sz="1800" u="none" cap="none" strike="noStrike">
                <a:solidFill>
                  <a:srgbClr val="888888"/>
                </a:solidFill>
              </a:defRPr>
            </a:lvl8pPr>
            <a:lvl9pPr indent="0" lvl="8" marL="0" marR="0" rtl="0" algn="r">
              <a:spcBef>
                <a:spcPts val="0"/>
              </a:spcBef>
              <a:buNone/>
              <a:defRPr b="0" i="0" sz="1800" u="none" cap="none" strike="noStrike">
                <a:solidFill>
                  <a:srgbClr val="888888"/>
                </a:solidFil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 name="Shape 43"/>
        <p:cNvGrpSpPr/>
        <p:nvPr/>
      </p:nvGrpSpPr>
      <p:grpSpPr>
        <a:xfrm>
          <a:off x="0" y="0"/>
          <a:ext cx="0" cy="0"/>
          <a:chOff x="0" y="0"/>
          <a:chExt cx="0" cy="0"/>
        </a:xfrm>
      </p:grpSpPr>
      <p:sp>
        <p:nvSpPr>
          <p:cNvPr id="44" name="Google Shape;44;p7"/>
          <p:cNvSpPr txBox="1"/>
          <p:nvPr>
            <p:ph type="title"/>
          </p:nvPr>
        </p:nvSpPr>
        <p:spPr>
          <a:xfrm>
            <a:off x="179628" y="227838"/>
            <a:ext cx="3039110" cy="422275"/>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Problem Statement</a:t>
            </a:r>
            <a:endParaRPr/>
          </a:p>
        </p:txBody>
      </p:sp>
      <p:sp>
        <p:nvSpPr>
          <p:cNvPr id="45" name="Google Shape;45;p7"/>
          <p:cNvSpPr txBox="1"/>
          <p:nvPr/>
        </p:nvSpPr>
        <p:spPr>
          <a:xfrm>
            <a:off x="636225" y="1121075"/>
            <a:ext cx="8244000" cy="233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6000">
                <a:latin typeface="Calibri"/>
                <a:ea typeface="Calibri"/>
                <a:cs typeface="Calibri"/>
                <a:sym typeface="Calibri"/>
              </a:rPr>
              <a:t>Detect Pixelated Image and Correct it</a:t>
            </a:r>
            <a:endParaRPr sz="60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sp>
        <p:nvSpPr>
          <p:cNvPr id="50" name="Google Shape;50;p8"/>
          <p:cNvSpPr txBox="1"/>
          <p:nvPr>
            <p:ph type="title"/>
          </p:nvPr>
        </p:nvSpPr>
        <p:spPr>
          <a:xfrm>
            <a:off x="238150" y="326516"/>
            <a:ext cx="4378325" cy="422275"/>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Unique Idea Brief (Solution)</a:t>
            </a:r>
            <a:endParaRPr/>
          </a:p>
        </p:txBody>
      </p:sp>
      <p:sp>
        <p:nvSpPr>
          <p:cNvPr id="51" name="Google Shape;51;p8"/>
          <p:cNvSpPr txBox="1"/>
          <p:nvPr/>
        </p:nvSpPr>
        <p:spPr>
          <a:xfrm>
            <a:off x="1030500" y="1039500"/>
            <a:ext cx="6917700" cy="30645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US" sz="1800">
                <a:latin typeface="Calibri"/>
                <a:ea typeface="Calibri"/>
                <a:cs typeface="Calibri"/>
                <a:sym typeface="Calibri"/>
              </a:rPr>
              <a:t>An autoencoder is a type of neural network designed to learn efficient data representations. It consists of two main parts: an encoder and a decoder. The encoder compresses the input data into a lower-dimensional latent representation that captures the essential features. The decoder then reconstructs the original data from this compressed form. Autoencoders are particularly useful for tasks like image denoising, where the network is trained to remove noise from images. During training, the autoencoder learns to minimize the difference between the noisy input images and the clean output images. This process allows the network to ignore the noise and focus on the important features, resulting in cleaner, more robust image reconstructions.</a:t>
            </a:r>
            <a:endParaRPr sz="18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9"/>
          <p:cNvSpPr txBox="1"/>
          <p:nvPr>
            <p:ph type="title"/>
          </p:nvPr>
        </p:nvSpPr>
        <p:spPr>
          <a:xfrm>
            <a:off x="234188" y="314070"/>
            <a:ext cx="2672080" cy="422275"/>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Features Offered</a:t>
            </a:r>
            <a:endParaRPr/>
          </a:p>
        </p:txBody>
      </p:sp>
      <p:sp>
        <p:nvSpPr>
          <p:cNvPr id="57" name="Google Shape;57;p9"/>
          <p:cNvSpPr txBox="1"/>
          <p:nvPr/>
        </p:nvSpPr>
        <p:spPr>
          <a:xfrm>
            <a:off x="914000" y="1013575"/>
            <a:ext cx="7007400" cy="33783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b="1" lang="en-US" sz="1600">
                <a:latin typeface="Calibri"/>
                <a:ea typeface="Calibri"/>
                <a:cs typeface="Calibri"/>
                <a:sym typeface="Calibri"/>
              </a:rPr>
              <a:t>Non-linear Learning: </a:t>
            </a:r>
            <a:r>
              <a:rPr lang="en-US" sz="1600">
                <a:latin typeface="Calibri"/>
                <a:ea typeface="Calibri"/>
                <a:cs typeface="Calibri"/>
                <a:sym typeface="Calibri"/>
              </a:rPr>
              <a:t>Autoencoders capture complex, non-linear relationships within data that linear methods often miss. This ability allows them to model intricate patterns and interactions, making them effective for tasks like image processing and natural language understanding.</a:t>
            </a:r>
            <a:endParaRPr sz="1600">
              <a:latin typeface="Calibri"/>
              <a:ea typeface="Calibri"/>
              <a:cs typeface="Calibri"/>
              <a:sym typeface="Calibri"/>
            </a:endParaRPr>
          </a:p>
          <a:p>
            <a:pPr indent="0" lvl="0" marL="0" rtl="0" algn="just">
              <a:spcBef>
                <a:spcPts val="0"/>
              </a:spcBef>
              <a:spcAft>
                <a:spcPts val="0"/>
              </a:spcAft>
              <a:buClr>
                <a:schemeClr val="dk1"/>
              </a:buClr>
              <a:buSzPts val="1100"/>
              <a:buFont typeface="Arial"/>
              <a:buNone/>
            </a:pPr>
            <a:r>
              <a:t/>
            </a:r>
            <a:endParaRPr sz="1600">
              <a:latin typeface="Calibri"/>
              <a:ea typeface="Calibri"/>
              <a:cs typeface="Calibri"/>
              <a:sym typeface="Calibri"/>
            </a:endParaRPr>
          </a:p>
          <a:p>
            <a:pPr indent="0" lvl="0" marL="0" rtl="0" algn="just">
              <a:spcBef>
                <a:spcPts val="0"/>
              </a:spcBef>
              <a:spcAft>
                <a:spcPts val="0"/>
              </a:spcAft>
              <a:buClr>
                <a:schemeClr val="dk1"/>
              </a:buClr>
              <a:buSzPts val="1100"/>
              <a:buFont typeface="Arial"/>
              <a:buNone/>
            </a:pPr>
            <a:r>
              <a:rPr b="1" lang="en-US" sz="1600">
                <a:latin typeface="Calibri"/>
                <a:ea typeface="Calibri"/>
                <a:cs typeface="Calibri"/>
                <a:sym typeface="Calibri"/>
              </a:rPr>
              <a:t>Dimensionality Reduction:</a:t>
            </a:r>
            <a:r>
              <a:rPr lang="en-US" sz="1600">
                <a:latin typeface="Calibri"/>
                <a:ea typeface="Calibri"/>
                <a:cs typeface="Calibri"/>
                <a:sym typeface="Calibri"/>
              </a:rPr>
              <a:t>Autoencoders reduce data dimensions by compressing inputs into a lower-dimensional latent space. This efficient representation retains essential features, making data storage and processing more manageable without significant information loss.</a:t>
            </a:r>
            <a:endParaRPr sz="1600">
              <a:latin typeface="Calibri"/>
              <a:ea typeface="Calibri"/>
              <a:cs typeface="Calibri"/>
              <a:sym typeface="Calibri"/>
            </a:endParaRPr>
          </a:p>
          <a:p>
            <a:pPr indent="0" lvl="0" marL="0" rtl="0" algn="just">
              <a:spcBef>
                <a:spcPts val="0"/>
              </a:spcBef>
              <a:spcAft>
                <a:spcPts val="0"/>
              </a:spcAft>
              <a:buClr>
                <a:schemeClr val="dk1"/>
              </a:buClr>
              <a:buSzPts val="1100"/>
              <a:buFont typeface="Arial"/>
              <a:buNone/>
            </a:pPr>
            <a:r>
              <a:t/>
            </a:r>
            <a:endParaRPr sz="1600">
              <a:latin typeface="Calibri"/>
              <a:ea typeface="Calibri"/>
              <a:cs typeface="Calibri"/>
              <a:sym typeface="Calibri"/>
            </a:endParaRPr>
          </a:p>
          <a:p>
            <a:pPr indent="0" lvl="0" marL="0" rtl="0" algn="just">
              <a:spcBef>
                <a:spcPts val="0"/>
              </a:spcBef>
              <a:spcAft>
                <a:spcPts val="0"/>
              </a:spcAft>
              <a:buClr>
                <a:schemeClr val="dk1"/>
              </a:buClr>
              <a:buSzPts val="1100"/>
              <a:buFont typeface="Arial"/>
              <a:buNone/>
            </a:pPr>
            <a:r>
              <a:rPr b="1" lang="en-US" sz="1600">
                <a:latin typeface="Calibri"/>
                <a:ea typeface="Calibri"/>
                <a:cs typeface="Calibri"/>
                <a:sym typeface="Calibri"/>
              </a:rPr>
              <a:t>Noise Robustness:</a:t>
            </a:r>
            <a:r>
              <a:rPr lang="en-US" sz="1600">
                <a:latin typeface="Calibri"/>
                <a:ea typeface="Calibri"/>
                <a:cs typeface="Calibri"/>
                <a:sym typeface="Calibri"/>
              </a:rPr>
              <a:t>Autoencoders enhance noise robustness by learning to focus on important data features while ignoring noise. This results in more accurate and cleaner reconstructions, improving the quality of tasks like image denoising.</a:t>
            </a:r>
            <a:endParaRPr sz="1600">
              <a:latin typeface="Calibri"/>
              <a:ea typeface="Calibri"/>
              <a:cs typeface="Calibri"/>
              <a:sym typeface="Calibri"/>
            </a:endParaRPr>
          </a:p>
          <a:p>
            <a:pPr indent="0" lvl="0" marL="0" rtl="0" algn="just">
              <a:spcBef>
                <a:spcPts val="0"/>
              </a:spcBef>
              <a:spcAft>
                <a:spcPts val="0"/>
              </a:spcAft>
              <a:buNone/>
            </a:pPr>
            <a:r>
              <a:t/>
            </a:r>
            <a:endParaRPr sz="16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0"/>
          <p:cNvSpPr txBox="1"/>
          <p:nvPr>
            <p:ph type="title"/>
          </p:nvPr>
        </p:nvSpPr>
        <p:spPr>
          <a:xfrm>
            <a:off x="232054" y="321005"/>
            <a:ext cx="2020570" cy="422909"/>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Process flow</a:t>
            </a:r>
            <a:endParaRPr/>
          </a:p>
        </p:txBody>
      </p:sp>
      <p:pic>
        <p:nvPicPr>
          <p:cNvPr id="63" name="Google Shape;63;p10"/>
          <p:cNvPicPr preferRelativeResize="0"/>
          <p:nvPr/>
        </p:nvPicPr>
        <p:blipFill rotWithShape="1">
          <a:blip r:embed="rId3">
            <a:alphaModFix/>
          </a:blip>
          <a:srcRect b="0" l="1166" r="0" t="1826"/>
          <a:stretch/>
        </p:blipFill>
        <p:spPr>
          <a:xfrm>
            <a:off x="1093225" y="1130050"/>
            <a:ext cx="7040675" cy="3404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1"/>
          <p:cNvSpPr txBox="1"/>
          <p:nvPr>
            <p:ph type="title"/>
          </p:nvPr>
        </p:nvSpPr>
        <p:spPr>
          <a:xfrm>
            <a:off x="248513" y="319277"/>
            <a:ext cx="3388995" cy="422275"/>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Architecture Diagram</a:t>
            </a:r>
            <a:endParaRPr/>
          </a:p>
        </p:txBody>
      </p:sp>
      <p:pic>
        <p:nvPicPr>
          <p:cNvPr id="69" name="Google Shape;69;p11"/>
          <p:cNvPicPr preferRelativeResize="0"/>
          <p:nvPr/>
        </p:nvPicPr>
        <p:blipFill>
          <a:blip r:embed="rId3">
            <a:alphaModFix/>
          </a:blip>
          <a:stretch>
            <a:fillRect/>
          </a:stretch>
        </p:blipFill>
        <p:spPr>
          <a:xfrm>
            <a:off x="445588" y="876025"/>
            <a:ext cx="8252825" cy="3843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2"/>
          <p:cNvSpPr txBox="1"/>
          <p:nvPr>
            <p:ph type="title"/>
          </p:nvPr>
        </p:nvSpPr>
        <p:spPr>
          <a:xfrm>
            <a:off x="237236" y="328676"/>
            <a:ext cx="2976880" cy="422275"/>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Technologies used</a:t>
            </a:r>
            <a:endParaRPr/>
          </a:p>
        </p:txBody>
      </p:sp>
      <p:sp>
        <p:nvSpPr>
          <p:cNvPr id="75" name="Google Shape;75;p12"/>
          <p:cNvSpPr txBox="1"/>
          <p:nvPr/>
        </p:nvSpPr>
        <p:spPr>
          <a:xfrm>
            <a:off x="1711500" y="1067325"/>
            <a:ext cx="3216900" cy="286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Calibri"/>
                <a:ea typeface="Calibri"/>
                <a:cs typeface="Calibri"/>
                <a:sym typeface="Calibri"/>
              </a:rPr>
              <a:t>Python Libraries:</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US" sz="1800">
                <a:latin typeface="Calibri"/>
                <a:ea typeface="Calibri"/>
                <a:cs typeface="Calibri"/>
                <a:sym typeface="Calibri"/>
              </a:rPr>
              <a:t>Keras</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US" sz="1800">
                <a:latin typeface="Calibri"/>
                <a:ea typeface="Calibri"/>
                <a:cs typeface="Calibri"/>
                <a:sym typeface="Calibri"/>
              </a:rPr>
              <a:t>Matplotlib</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US" sz="1800">
                <a:latin typeface="Calibri"/>
                <a:ea typeface="Calibri"/>
                <a:cs typeface="Calibri"/>
                <a:sym typeface="Calibri"/>
              </a:rPr>
              <a:t>NumPy</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US" sz="1800">
                <a:latin typeface="Calibri"/>
                <a:ea typeface="Calibri"/>
                <a:cs typeface="Calibri"/>
                <a:sym typeface="Calibri"/>
              </a:rPr>
              <a:t>Sklearn</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US" sz="1800">
                <a:latin typeface="Calibri"/>
                <a:ea typeface="Calibri"/>
                <a:cs typeface="Calibri"/>
                <a:sym typeface="Calibri"/>
              </a:rPr>
              <a:t>PIL</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IDE:</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US" sz="1800">
                <a:latin typeface="Calibri"/>
                <a:ea typeface="Calibri"/>
                <a:cs typeface="Calibri"/>
                <a:sym typeface="Calibri"/>
              </a:rPr>
              <a:t>Google Colab</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Datasets:</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US" sz="1800">
                <a:latin typeface="Calibri"/>
                <a:ea typeface="Calibri"/>
                <a:cs typeface="Calibri"/>
                <a:sym typeface="Calibri"/>
              </a:rPr>
              <a:t>Microsoft Bing</a:t>
            </a:r>
            <a:endParaRPr sz="18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3"/>
          <p:cNvSpPr txBox="1"/>
          <p:nvPr>
            <p:ph type="title"/>
          </p:nvPr>
        </p:nvSpPr>
        <p:spPr>
          <a:xfrm>
            <a:off x="237236" y="318007"/>
            <a:ext cx="5262245" cy="422275"/>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Team members and contribution:</a:t>
            </a:r>
            <a:endParaRPr/>
          </a:p>
        </p:txBody>
      </p:sp>
      <p:sp>
        <p:nvSpPr>
          <p:cNvPr id="81" name="Google Shape;81;p13"/>
          <p:cNvSpPr txBox="1"/>
          <p:nvPr/>
        </p:nvSpPr>
        <p:spPr>
          <a:xfrm>
            <a:off x="1036500" y="1354075"/>
            <a:ext cx="4785000" cy="233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300">
                <a:latin typeface="Calibri"/>
                <a:ea typeface="Calibri"/>
                <a:cs typeface="Calibri"/>
                <a:sym typeface="Calibri"/>
              </a:rPr>
              <a:t>No.of Members: 1</a:t>
            </a:r>
            <a:endParaRPr sz="2300">
              <a:latin typeface="Calibri"/>
              <a:ea typeface="Calibri"/>
              <a:cs typeface="Calibri"/>
              <a:sym typeface="Calibri"/>
            </a:endParaRPr>
          </a:p>
          <a:p>
            <a:pPr indent="0" lvl="0" marL="0" rtl="0" algn="l">
              <a:spcBef>
                <a:spcPts val="0"/>
              </a:spcBef>
              <a:spcAft>
                <a:spcPts val="0"/>
              </a:spcAft>
              <a:buNone/>
            </a:pPr>
            <a:r>
              <a:rPr lang="en-US" sz="2300">
                <a:latin typeface="Calibri"/>
                <a:ea typeface="Calibri"/>
                <a:cs typeface="Calibri"/>
                <a:sym typeface="Calibri"/>
              </a:rPr>
              <a:t>Name: Anto Aswin Herts J</a:t>
            </a:r>
            <a:endParaRPr sz="2300">
              <a:latin typeface="Calibri"/>
              <a:ea typeface="Calibri"/>
              <a:cs typeface="Calibri"/>
              <a:sym typeface="Calibri"/>
            </a:endParaRPr>
          </a:p>
          <a:p>
            <a:pPr indent="0" lvl="0" marL="0" rtl="0" algn="l">
              <a:spcBef>
                <a:spcPts val="0"/>
              </a:spcBef>
              <a:spcAft>
                <a:spcPts val="0"/>
              </a:spcAft>
              <a:buNone/>
            </a:pPr>
            <a:r>
              <a:rPr lang="en-US" sz="2300">
                <a:latin typeface="Calibri"/>
                <a:ea typeface="Calibri"/>
                <a:cs typeface="Calibri"/>
                <a:sym typeface="Calibri"/>
              </a:rPr>
              <a:t>Contribution:</a:t>
            </a:r>
            <a:endParaRPr sz="2300">
              <a:latin typeface="Calibri"/>
              <a:ea typeface="Calibri"/>
              <a:cs typeface="Calibri"/>
              <a:sym typeface="Calibri"/>
            </a:endParaRPr>
          </a:p>
          <a:p>
            <a:pPr indent="0" lvl="0" marL="0" rtl="0" algn="l">
              <a:spcBef>
                <a:spcPts val="0"/>
              </a:spcBef>
              <a:spcAft>
                <a:spcPts val="0"/>
              </a:spcAft>
              <a:buNone/>
            </a:pPr>
            <a:r>
              <a:t/>
            </a:r>
            <a:endParaRPr sz="2300">
              <a:latin typeface="Calibri"/>
              <a:ea typeface="Calibri"/>
              <a:cs typeface="Calibri"/>
              <a:sym typeface="Calibri"/>
            </a:endParaRPr>
          </a:p>
          <a:p>
            <a:pPr indent="-374650" lvl="0" marL="457200" rtl="0" algn="l">
              <a:spcBef>
                <a:spcPts val="0"/>
              </a:spcBef>
              <a:spcAft>
                <a:spcPts val="0"/>
              </a:spcAft>
              <a:buSzPts val="2300"/>
              <a:buFont typeface="Calibri"/>
              <a:buChar char="●"/>
            </a:pPr>
            <a:r>
              <a:rPr lang="en-US" sz="2300">
                <a:latin typeface="Calibri"/>
                <a:ea typeface="Calibri"/>
                <a:cs typeface="Calibri"/>
                <a:sym typeface="Calibri"/>
              </a:rPr>
              <a:t>Researching</a:t>
            </a:r>
            <a:endParaRPr sz="2300">
              <a:latin typeface="Calibri"/>
              <a:ea typeface="Calibri"/>
              <a:cs typeface="Calibri"/>
              <a:sym typeface="Calibri"/>
            </a:endParaRPr>
          </a:p>
          <a:p>
            <a:pPr indent="-374650" lvl="0" marL="457200" rtl="0" algn="l">
              <a:spcBef>
                <a:spcPts val="0"/>
              </a:spcBef>
              <a:spcAft>
                <a:spcPts val="0"/>
              </a:spcAft>
              <a:buSzPts val="2300"/>
              <a:buFont typeface="Calibri"/>
              <a:buChar char="●"/>
            </a:pPr>
            <a:r>
              <a:rPr lang="en-US" sz="2300">
                <a:latin typeface="Calibri"/>
                <a:ea typeface="Calibri"/>
                <a:cs typeface="Calibri"/>
                <a:sym typeface="Calibri"/>
              </a:rPr>
              <a:t>Model Building</a:t>
            </a:r>
            <a:endParaRPr sz="2300">
              <a:latin typeface="Calibri"/>
              <a:ea typeface="Calibri"/>
              <a:cs typeface="Calibri"/>
              <a:sym typeface="Calibri"/>
            </a:endParaRPr>
          </a:p>
          <a:p>
            <a:pPr indent="-374650" lvl="0" marL="457200" rtl="0" algn="l">
              <a:spcBef>
                <a:spcPts val="0"/>
              </a:spcBef>
              <a:spcAft>
                <a:spcPts val="0"/>
              </a:spcAft>
              <a:buSzPts val="2300"/>
              <a:buFont typeface="Calibri"/>
              <a:buChar char="●"/>
            </a:pPr>
            <a:r>
              <a:rPr lang="en-US" sz="2300">
                <a:latin typeface="Calibri"/>
                <a:ea typeface="Calibri"/>
                <a:cs typeface="Calibri"/>
                <a:sym typeface="Calibri"/>
              </a:rPr>
              <a:t>Testing of Model</a:t>
            </a:r>
            <a:endParaRPr sz="23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4"/>
          <p:cNvSpPr txBox="1"/>
          <p:nvPr>
            <p:ph type="title"/>
          </p:nvPr>
        </p:nvSpPr>
        <p:spPr>
          <a:xfrm>
            <a:off x="241198" y="330834"/>
            <a:ext cx="1829435" cy="422275"/>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Conclusion</a:t>
            </a:r>
            <a:endParaRPr/>
          </a:p>
        </p:txBody>
      </p:sp>
      <p:sp>
        <p:nvSpPr>
          <p:cNvPr id="87" name="Google Shape;87;p14"/>
          <p:cNvSpPr txBox="1"/>
          <p:nvPr/>
        </p:nvSpPr>
        <p:spPr>
          <a:xfrm>
            <a:off x="833350" y="1147975"/>
            <a:ext cx="7267200" cy="30825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US" sz="1800">
                <a:latin typeface="Calibri"/>
                <a:ea typeface="Calibri"/>
                <a:cs typeface="Calibri"/>
                <a:sym typeface="Calibri"/>
              </a:rPr>
              <a:t>In summary, our autoencoder project has effectively employed advanced neural network frameworks to learn compact data representations. Through convolutional neural networks and variational techniques, we achieved strong capabilities in reducing dimensionality and removing noise, especially notable in tasks such as image denoising. This project underscores the versatility of autoencoders across applications requiring precise data representation and robustness against noise, promising continued advancements in machine learning and artificial intelligence.</a:t>
            </a:r>
            <a:endParaRPr sz="18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