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23"/>
  </p:notesMasterIdLst>
  <p:sldIdLst>
    <p:sldId id="256" r:id="rId2"/>
    <p:sldId id="260" r:id="rId3"/>
    <p:sldId id="257" r:id="rId4"/>
    <p:sldId id="344" r:id="rId5"/>
    <p:sldId id="345" r:id="rId6"/>
    <p:sldId id="346" r:id="rId7"/>
    <p:sldId id="347" r:id="rId8"/>
    <p:sldId id="266" r:id="rId9"/>
    <p:sldId id="348" r:id="rId10"/>
    <p:sldId id="258" r:id="rId11"/>
    <p:sldId id="349" r:id="rId12"/>
    <p:sldId id="350" r:id="rId13"/>
    <p:sldId id="351" r:id="rId14"/>
    <p:sldId id="352" r:id="rId15"/>
    <p:sldId id="353" r:id="rId16"/>
    <p:sldId id="269" r:id="rId17"/>
    <p:sldId id="267" r:id="rId18"/>
    <p:sldId id="355" r:id="rId19"/>
    <p:sldId id="354" r:id="rId20"/>
    <p:sldId id="357" r:id="rId21"/>
    <p:sldId id="356" r:id="rId2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Roboto Condensed Light" panose="020B0604020202020204" charset="0"/>
      <p:regular r:id="rId28"/>
      <p:bold r:id="rId29"/>
      <p:italic r:id="rId30"/>
      <p:boldItalic r:id="rId31"/>
    </p:embeddedFont>
    <p:embeddedFont>
      <p:font typeface="Squad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AB6535-C7AF-46D9-A10F-E40E7E5F2797}">
  <a:tblStyle styleId="{9FAB6535-C7AF-46D9-A10F-E40E7E5F27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601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725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418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303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67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39e48574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39e48574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39e485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39e485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732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39e485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39e485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41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552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57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33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49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567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066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15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CUSTOM_4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1" r:id="rId6"/>
    <p:sldLayoutId id="2147483665" r:id="rId7"/>
    <p:sldLayoutId id="2147483669" r:id="rId8"/>
    <p:sldLayoutId id="2147483696" r:id="rId9"/>
    <p:sldLayoutId id="2147483709" r:id="rId10"/>
    <p:sldLayoutId id="214748371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1678171" y="1979625"/>
            <a:ext cx="5539563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800" dirty="0" err="1">
                <a:sym typeface="+mn-ea"/>
              </a:rPr>
              <a:t>Realisasi</a:t>
            </a:r>
            <a:r>
              <a:rPr lang="en-US" sz="2800" dirty="0">
                <a:sym typeface="+mn-ea"/>
              </a:rPr>
              <a:t> APBN  </a:t>
            </a:r>
            <a:r>
              <a:rPr lang="en-US" sz="2800" dirty="0" err="1">
                <a:sym typeface="+mn-ea"/>
              </a:rPr>
              <a:t>Satker</a:t>
            </a:r>
            <a:r>
              <a:rPr lang="en-US" sz="2800" dirty="0">
                <a:sym typeface="+mn-ea"/>
              </a:rPr>
              <a:t> Badan </a:t>
            </a:r>
            <a:r>
              <a:rPr lang="en-US" sz="2800" dirty="0" err="1">
                <a:sym typeface="+mn-ea"/>
              </a:rPr>
              <a:t>Ketahanan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Pangan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Provinsi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Jawa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tengah</a:t>
            </a:r>
            <a:endParaRPr sz="2800"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333153" y="31388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240434002 - IMANUDIN SUBAGJA - 4IFP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240434003 - FIRMANSAH - 4IFP</a:t>
            </a:r>
          </a:p>
        </p:txBody>
      </p:sp>
      <p:sp>
        <p:nvSpPr>
          <p:cNvPr id="4" name="Google Shape;765;p94">
            <a:extLst>
              <a:ext uri="{FF2B5EF4-FFF2-40B4-BE49-F238E27FC236}">
                <a16:creationId xmlns:a16="http://schemas.microsoft.com/office/drawing/2014/main" id="{BF474B2E-695F-4134-B8E7-E3458549CCE3}"/>
              </a:ext>
            </a:extLst>
          </p:cNvPr>
          <p:cNvSpPr txBox="1">
            <a:spLocks/>
          </p:cNvSpPr>
          <p:nvPr/>
        </p:nvSpPr>
        <p:spPr>
          <a:xfrm>
            <a:off x="333153" y="820425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DATA ANALISIS</a:t>
            </a:r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dataset</a:t>
            </a:r>
            <a:endParaRPr dirty="0"/>
          </a:p>
        </p:txBody>
      </p:sp>
      <p:pic>
        <p:nvPicPr>
          <p:cNvPr id="41" name="Content Placeholder 3">
            <a:extLst>
              <a:ext uri="{FF2B5EF4-FFF2-40B4-BE49-F238E27FC236}">
                <a16:creationId xmlns:a16="http://schemas.microsoft.com/office/drawing/2014/main" id="{785802A7-964D-46BA-ACE5-F2835DD47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151" y="1734808"/>
            <a:ext cx="4793654" cy="3007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>
                <a:sym typeface="+mn-ea"/>
              </a:rPr>
              <a:t>2.3 Data Cleaning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502199" y="1454575"/>
            <a:ext cx="7908153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457200">
              <a:buNone/>
            </a:pPr>
            <a:r>
              <a:rPr lang="en-US" sz="1600" dirty="0"/>
              <a:t>Setelah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penilaian</a:t>
            </a:r>
            <a:r>
              <a:rPr lang="en-US" sz="1600" dirty="0"/>
              <a:t>, </a:t>
            </a:r>
            <a:r>
              <a:rPr lang="en-US" sz="1600" dirty="0" err="1"/>
              <a:t>tahap</a:t>
            </a:r>
            <a:r>
              <a:rPr lang="en-US" sz="1600" dirty="0"/>
              <a:t> </a:t>
            </a:r>
            <a:r>
              <a:rPr lang="en-US" sz="1600" dirty="0" err="1"/>
              <a:t>berikutnya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membersihkan</a:t>
            </a:r>
            <a:r>
              <a:rPr lang="en-US" sz="1600" dirty="0"/>
              <a:t> data agar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dianalisis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.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langkah-langkah</a:t>
            </a:r>
            <a:r>
              <a:rPr lang="en-US" sz="1600" dirty="0"/>
              <a:t> </a:t>
            </a:r>
            <a:r>
              <a:rPr lang="en-US" sz="1600" dirty="0" err="1"/>
              <a:t>pembersihan</a:t>
            </a:r>
            <a:r>
              <a:rPr lang="en-US" sz="1600" dirty="0"/>
              <a:t> yang </a:t>
            </a:r>
            <a:r>
              <a:rPr lang="en-US" sz="1600" dirty="0" err="1"/>
              <a:t>dilakukan</a:t>
            </a:r>
            <a:endParaRPr lang="en-US" sz="1600" dirty="0"/>
          </a:p>
          <a:p>
            <a:pPr marL="342900"/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Relevan</a:t>
            </a:r>
            <a:r>
              <a:rPr lang="en-US" sz="1600" dirty="0"/>
              <a:t>: Dataset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header </a:t>
            </a:r>
            <a:r>
              <a:rPr lang="en-US" sz="1600" dirty="0" err="1"/>
              <a:t>ganda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kosong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diperlukan</a:t>
            </a:r>
            <a:r>
              <a:rPr lang="en-US" sz="1600" dirty="0"/>
              <a:t>. </a:t>
            </a:r>
            <a:r>
              <a:rPr lang="en-US" sz="1600" dirty="0" err="1"/>
              <a:t>Baris-baris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agar data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rapi</a:t>
            </a:r>
            <a:r>
              <a:rPr lang="en-US" sz="1600" dirty="0"/>
              <a:t>.</a:t>
            </a:r>
          </a:p>
          <a:p>
            <a:pPr marL="342900"/>
            <a:r>
              <a:rPr lang="en-US" sz="1600" dirty="0" err="1"/>
              <a:t>Memperbaiki</a:t>
            </a:r>
            <a:r>
              <a:rPr lang="en-US" sz="1600" dirty="0"/>
              <a:t> Format Data: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anggaran</a:t>
            </a:r>
            <a:r>
              <a:rPr lang="en-US" sz="1600" dirty="0"/>
              <a:t> dan </a:t>
            </a:r>
            <a:r>
              <a:rPr lang="en-US" sz="1600" dirty="0" err="1"/>
              <a:t>realisasi</a:t>
            </a:r>
            <a:r>
              <a:rPr lang="en-US" sz="1600" dirty="0"/>
              <a:t> </a:t>
            </a:r>
            <a:r>
              <a:rPr lang="en-US" sz="1600" dirty="0" err="1"/>
              <a:t>keuangan</a:t>
            </a:r>
            <a:r>
              <a:rPr lang="en-US" sz="1600" dirty="0"/>
              <a:t>,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ditulis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format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konsisten</a:t>
            </a:r>
            <a:r>
              <a:rPr lang="en-US" sz="1600" dirty="0"/>
              <a:t>. </a:t>
            </a:r>
            <a:r>
              <a:rPr lang="en-US" sz="1600" dirty="0" err="1"/>
              <a:t>Angka-angka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diformat</a:t>
            </a:r>
            <a:r>
              <a:rPr lang="en-US" sz="1600" dirty="0"/>
              <a:t> </a:t>
            </a:r>
            <a:r>
              <a:rPr lang="en-US" sz="1600" dirty="0" err="1"/>
              <a:t>ulang</a:t>
            </a:r>
            <a:r>
              <a:rPr lang="en-US" sz="1600" dirty="0"/>
              <a:t> agar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satuan</a:t>
            </a:r>
            <a:r>
              <a:rPr lang="en-US" sz="1600" dirty="0"/>
              <a:t> yang </a:t>
            </a:r>
            <a:r>
              <a:rPr lang="en-US" sz="1600" dirty="0" err="1"/>
              <a:t>seragam</a:t>
            </a:r>
            <a:r>
              <a:rPr lang="en-US" sz="1600" dirty="0"/>
              <a:t> (</a:t>
            </a:r>
            <a:r>
              <a:rPr lang="en-US" sz="1600" dirty="0" err="1"/>
              <a:t>misalnya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jutaan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triliunan</a:t>
            </a:r>
            <a:r>
              <a:rPr lang="en-US" sz="1600" dirty="0"/>
              <a:t> rupiah).</a:t>
            </a:r>
          </a:p>
          <a:p>
            <a:pPr marL="342900"/>
            <a:r>
              <a:rPr lang="en-US" sz="1600" dirty="0" err="1"/>
              <a:t>Mengatasi</a:t>
            </a:r>
            <a:r>
              <a:rPr lang="en-US" sz="1600" dirty="0"/>
              <a:t> Data </a:t>
            </a:r>
            <a:r>
              <a:rPr lang="en-US" sz="1600" dirty="0" err="1"/>
              <a:t>Hilang</a:t>
            </a:r>
            <a:r>
              <a:rPr lang="en-US" sz="1600" dirty="0"/>
              <a:t>: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hilang</a:t>
            </a:r>
            <a:r>
              <a:rPr lang="en-US" sz="1600" dirty="0"/>
              <a:t>.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kasus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entri</a:t>
            </a:r>
            <a:r>
              <a:rPr lang="en-US" sz="1600" dirty="0"/>
              <a:t> yang </a:t>
            </a:r>
            <a:r>
              <a:rPr lang="en-US" sz="1600" dirty="0" err="1"/>
              <a:t>hilang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diimputasi</a:t>
            </a:r>
            <a:r>
              <a:rPr lang="en-US" sz="1600" dirty="0"/>
              <a:t>, </a:t>
            </a:r>
            <a:r>
              <a:rPr lang="en-US" sz="1600" dirty="0" err="1"/>
              <a:t>tergantung</a:t>
            </a:r>
            <a:r>
              <a:rPr lang="en-US" sz="1600" dirty="0"/>
              <a:t> pada </a:t>
            </a:r>
            <a:r>
              <a:rPr lang="en-US" sz="1600" dirty="0" err="1"/>
              <a:t>jumlah</a:t>
            </a:r>
            <a:r>
              <a:rPr lang="en-US" sz="1600" dirty="0"/>
              <a:t> dan </a:t>
            </a:r>
            <a:r>
              <a:rPr lang="en-US" sz="1600" dirty="0" err="1"/>
              <a:t>pentingnya</a:t>
            </a:r>
            <a:r>
              <a:rPr lang="en-US" sz="1600" dirty="0"/>
              <a:t> data yang </a:t>
            </a:r>
            <a:r>
              <a:rPr lang="en-US" sz="1600" dirty="0" err="1"/>
              <a:t>hilang</a:t>
            </a:r>
            <a:r>
              <a:rPr lang="en-US" sz="1600" dirty="0"/>
              <a:t>.</a:t>
            </a:r>
          </a:p>
          <a:p>
            <a:pPr marL="342900"/>
            <a:r>
              <a:rPr lang="en-US" sz="1600" dirty="0" err="1"/>
              <a:t>Mengganti</a:t>
            </a:r>
            <a:r>
              <a:rPr lang="en-US" sz="1600" dirty="0"/>
              <a:t> Nama </a:t>
            </a:r>
            <a:r>
              <a:rPr lang="en-US" sz="1600" dirty="0" err="1"/>
              <a:t>Kolom</a:t>
            </a:r>
            <a:r>
              <a:rPr lang="en-US" sz="1600" dirty="0"/>
              <a:t>: </a:t>
            </a:r>
            <a:r>
              <a:rPr lang="en-US" sz="1600" dirty="0" err="1"/>
              <a:t>Kolom</a:t>
            </a:r>
            <a:r>
              <a:rPr lang="en-US" sz="1600" dirty="0"/>
              <a:t> dataset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rapi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terlalu</a:t>
            </a:r>
            <a:r>
              <a:rPr lang="en-US" sz="1600" dirty="0"/>
              <a:t> </a:t>
            </a:r>
            <a:r>
              <a:rPr lang="en-US" sz="1600" dirty="0" err="1"/>
              <a:t>panjang</a:t>
            </a:r>
            <a:r>
              <a:rPr lang="en-US" sz="1600" dirty="0"/>
              <a:t>. Nama-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diubah</a:t>
            </a:r>
            <a:r>
              <a:rPr lang="en-US" sz="1600" dirty="0"/>
              <a:t> agar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mudah</a:t>
            </a:r>
            <a:r>
              <a:rPr lang="en-US" sz="1600" dirty="0"/>
              <a:t> </a:t>
            </a:r>
            <a:r>
              <a:rPr lang="en-US" sz="1600" dirty="0" err="1"/>
              <a:t>dimengerti</a:t>
            </a:r>
            <a:r>
              <a:rPr lang="en-US" sz="1600" dirty="0"/>
              <a:t> dan </a:t>
            </a:r>
            <a:r>
              <a:rPr lang="en-US" sz="1600" dirty="0" err="1"/>
              <a:t>digunakan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14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membersihkan</a:t>
            </a:r>
            <a:r>
              <a:rPr lang="en-US" dirty="0"/>
              <a:t> dataset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87686F-AA9F-4A27-8A6A-4C990836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698" y="1347650"/>
            <a:ext cx="4540560" cy="3354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19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8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5400" dirty="0"/>
              <a:t>BAB 3: DESCRIPTIVE ANALYSIS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42017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>
                <a:sym typeface="+mn-ea"/>
              </a:rPr>
              <a:t>DESCRIPTIVE ANALYSIS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1044461" y="1306262"/>
            <a:ext cx="5654052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deskriptif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data </a:t>
            </a:r>
            <a:r>
              <a:rPr lang="en-US" sz="2000" dirty="0" err="1"/>
              <a:t>realisasi</a:t>
            </a:r>
            <a:r>
              <a:rPr lang="en-US" sz="2000" dirty="0"/>
              <a:t> APBN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2012,2013, 2014, 2015, dan 2016.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deskriptif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gambaran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total </a:t>
            </a:r>
            <a:r>
              <a:rPr lang="en-US" sz="2000" dirty="0" err="1"/>
              <a:t>anggaran</a:t>
            </a:r>
            <a:r>
              <a:rPr lang="en-US" sz="2000" dirty="0"/>
              <a:t>, </a:t>
            </a:r>
            <a:r>
              <a:rPr lang="en-US" sz="2000" dirty="0" err="1"/>
              <a:t>realisasi</a:t>
            </a:r>
            <a:r>
              <a:rPr lang="en-US" sz="2000" dirty="0"/>
              <a:t> </a:t>
            </a:r>
            <a:r>
              <a:rPr lang="en-US" sz="2000" dirty="0" err="1"/>
              <a:t>keuangan</a:t>
            </a:r>
            <a:r>
              <a:rPr lang="en-US" sz="2000" dirty="0"/>
              <a:t>, dan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realisasi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program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dianggarkan</a:t>
            </a:r>
            <a:r>
              <a:rPr lang="en-US" sz="2000" dirty="0"/>
              <a:t> oleh </a:t>
            </a:r>
            <a:r>
              <a:rPr lang="en-US" sz="2000" dirty="0" err="1"/>
              <a:t>pemerintah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66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8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5400" dirty="0"/>
              <a:t>BAB 4: KESIMPULAN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205254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7"/>
          <p:cNvSpPr txBox="1">
            <a:spLocks noGrp="1"/>
          </p:cNvSpPr>
          <p:nvPr>
            <p:ph type="ctrTitle"/>
          </p:nvPr>
        </p:nvSpPr>
        <p:spPr>
          <a:xfrm flipH="1">
            <a:off x="2976816" y="66750"/>
            <a:ext cx="6167184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Total </a:t>
            </a:r>
            <a:r>
              <a:rPr lang="en-US" dirty="0" err="1"/>
              <a:t>Anggaran</a:t>
            </a:r>
            <a:r>
              <a:rPr lang="en-US" dirty="0"/>
              <a:t> dan </a:t>
            </a:r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dirty="0"/>
          </a:p>
        </p:txBody>
      </p:sp>
      <p:sp>
        <p:nvSpPr>
          <p:cNvPr id="877" name="Google Shape;877;p107"/>
          <p:cNvSpPr txBox="1">
            <a:spLocks noGrp="1"/>
          </p:cNvSpPr>
          <p:nvPr>
            <p:ph type="subTitle" idx="1"/>
          </p:nvPr>
        </p:nvSpPr>
        <p:spPr>
          <a:xfrm>
            <a:off x="2742004" y="2045066"/>
            <a:ext cx="6285038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Total </a:t>
            </a:r>
            <a:r>
              <a:rPr lang="en-US" sz="1800" dirty="0" err="1"/>
              <a:t>anggaran</a:t>
            </a:r>
            <a:r>
              <a:rPr lang="en-US" sz="1800" dirty="0"/>
              <a:t> dan </a:t>
            </a:r>
            <a:r>
              <a:rPr lang="en-US" sz="1800" dirty="0" err="1"/>
              <a:t>realisasi</a:t>
            </a:r>
            <a:r>
              <a:rPr lang="en-US" sz="1800" dirty="0"/>
              <a:t> </a:t>
            </a:r>
            <a:r>
              <a:rPr lang="en-US" sz="1800" dirty="0" err="1"/>
              <a:t>keuangan</a:t>
            </a:r>
            <a:r>
              <a:rPr lang="en-US" sz="1800" dirty="0"/>
              <a:t>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tren</a:t>
            </a:r>
            <a:r>
              <a:rPr lang="en-US" sz="1800" dirty="0"/>
              <a:t> yang </a:t>
            </a:r>
            <a:r>
              <a:rPr lang="en-US" sz="1800" dirty="0" err="1"/>
              <a:t>konsisten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,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anggaran</a:t>
            </a:r>
            <a:r>
              <a:rPr lang="en-US" sz="1800" dirty="0"/>
              <a:t> yang </a:t>
            </a:r>
            <a:r>
              <a:rPr lang="en-US" sz="1800" dirty="0" err="1"/>
              <a:t>terus</a:t>
            </a:r>
            <a:r>
              <a:rPr lang="en-US" sz="1800" dirty="0"/>
              <a:t> </a:t>
            </a:r>
            <a:r>
              <a:rPr lang="en-US" sz="1800" dirty="0" err="1"/>
              <a:t>meningkat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.</a:t>
            </a:r>
          </a:p>
          <a:p>
            <a:pPr marL="114300" indent="0" algn="l"/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Realisasi</a:t>
            </a:r>
            <a:r>
              <a:rPr lang="en-US" sz="1800" dirty="0"/>
              <a:t> </a:t>
            </a:r>
            <a:r>
              <a:rPr lang="en-US" sz="1800" dirty="0" err="1"/>
              <a:t>keuangan</a:t>
            </a:r>
            <a:r>
              <a:rPr lang="en-US" sz="1800" dirty="0"/>
              <a:t> pada </a:t>
            </a: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pencapaian</a:t>
            </a:r>
            <a:r>
              <a:rPr lang="en-US" sz="1800" dirty="0"/>
              <a:t> yang </a:t>
            </a:r>
            <a:r>
              <a:rPr lang="en-US" sz="1800" dirty="0" err="1"/>
              <a:t>cukup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, </a:t>
            </a:r>
            <a:r>
              <a:rPr lang="en-US" sz="1800" dirty="0" err="1"/>
              <a:t>meskipun</a:t>
            </a:r>
            <a:r>
              <a:rPr lang="en-US" sz="1800" dirty="0"/>
              <a:t>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selisih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total </a:t>
            </a:r>
            <a:r>
              <a:rPr lang="en-US" sz="1800" dirty="0" err="1"/>
              <a:t>anggaran</a:t>
            </a:r>
            <a:r>
              <a:rPr lang="en-US" sz="1800" dirty="0"/>
              <a:t> dan total </a:t>
            </a:r>
            <a:r>
              <a:rPr lang="en-US" sz="1800" dirty="0" err="1"/>
              <a:t>realisasi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5"/>
          <p:cNvSpPr txBox="1">
            <a:spLocks noGrp="1"/>
          </p:cNvSpPr>
          <p:nvPr>
            <p:ph type="ctrTitle"/>
          </p:nvPr>
        </p:nvSpPr>
        <p:spPr>
          <a:xfrm flipH="1">
            <a:off x="2009164" y="422455"/>
            <a:ext cx="5125671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sym typeface="+mn-ea"/>
              </a:rPr>
              <a:t>Total </a:t>
            </a:r>
            <a:r>
              <a:rPr lang="en-US" dirty="0" err="1">
                <a:sym typeface="+mn-ea"/>
              </a:rPr>
              <a:t>Anggaran</a:t>
            </a:r>
            <a:r>
              <a:rPr lang="en-US" dirty="0">
                <a:sym typeface="+mn-ea"/>
              </a:rPr>
              <a:t> dan </a:t>
            </a:r>
            <a:r>
              <a:rPr lang="en-US" dirty="0" err="1">
                <a:sym typeface="+mn-ea"/>
              </a:rPr>
              <a:t>Realisasi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Keuangan</a:t>
            </a:r>
            <a:r>
              <a:rPr lang="en-US" dirty="0">
                <a:sym typeface="+mn-ea"/>
              </a:rPr>
              <a:t> (</a:t>
            </a:r>
            <a:r>
              <a:rPr lang="en-US" dirty="0" err="1">
                <a:sym typeface="+mn-ea"/>
              </a:rPr>
              <a:t>cont</a:t>
            </a:r>
            <a:r>
              <a:rPr lang="en-US" dirty="0">
                <a:sym typeface="+mn-ea"/>
              </a:rPr>
              <a:t>)</a:t>
            </a:r>
            <a:endParaRPr dirty="0"/>
          </a:p>
        </p:txBody>
      </p:sp>
      <p:cxnSp>
        <p:nvCxnSpPr>
          <p:cNvPr id="859" name="Google Shape;859;p105"/>
          <p:cNvCxnSpPr/>
          <p:nvPr/>
        </p:nvCxnSpPr>
        <p:spPr>
          <a:xfrm rot="10800000">
            <a:off x="2492999" y="1592361"/>
            <a:ext cx="4158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13745D2-77E5-4DF4-8ADA-41B8270C9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DC430-AA01-45A6-AD8B-0F450D315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225" y="1870315"/>
            <a:ext cx="6021547" cy="2258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1044461" y="1306262"/>
            <a:ext cx="6908692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Persentase</a:t>
            </a:r>
            <a:r>
              <a:rPr lang="en-US" sz="2000" dirty="0"/>
              <a:t> </a:t>
            </a:r>
            <a:r>
              <a:rPr lang="en-US" sz="2000" dirty="0" err="1"/>
              <a:t>realisasi</a:t>
            </a:r>
            <a:r>
              <a:rPr lang="en-US" sz="2000" dirty="0"/>
              <a:t> </a:t>
            </a:r>
            <a:r>
              <a:rPr lang="en-US" sz="2000" dirty="0" err="1"/>
              <a:t>keuangan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tahun-tahun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,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mayoritas</a:t>
            </a:r>
            <a:r>
              <a:rPr lang="en-US" sz="2000" dirty="0"/>
              <a:t> </a:t>
            </a:r>
            <a:r>
              <a:rPr lang="en-US" sz="2000" dirty="0" err="1"/>
              <a:t>anggaran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dianggarkan</a:t>
            </a:r>
            <a:r>
              <a:rPr lang="en-US" sz="2000" dirty="0"/>
              <a:t> oleh </a:t>
            </a:r>
            <a:r>
              <a:rPr lang="en-US" sz="2000" dirty="0" err="1"/>
              <a:t>pemerintah</a:t>
            </a:r>
            <a:r>
              <a:rPr lang="en-US" sz="2000" dirty="0"/>
              <a:t> </a:t>
            </a:r>
            <a:r>
              <a:rPr lang="en-US" sz="2000" dirty="0" err="1"/>
              <a:t>berhasil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Namun</a:t>
            </a:r>
            <a:r>
              <a:rPr lang="en-US" sz="2000" dirty="0"/>
              <a:t>,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ruang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perbaikan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efisiensi</a:t>
            </a:r>
            <a:r>
              <a:rPr lang="en-US" sz="2000" dirty="0"/>
              <a:t> dan </a:t>
            </a:r>
            <a:r>
              <a:rPr lang="en-US" sz="2000" dirty="0" err="1"/>
              <a:t>efektivitas</a:t>
            </a:r>
            <a:r>
              <a:rPr lang="en-US" sz="2000" dirty="0"/>
              <a:t> </a:t>
            </a:r>
            <a:r>
              <a:rPr lang="en-US" sz="2000" dirty="0" err="1"/>
              <a:t>pelaksanaan</a:t>
            </a:r>
            <a:r>
              <a:rPr lang="en-US" sz="2000" dirty="0"/>
              <a:t> </a:t>
            </a:r>
            <a:r>
              <a:rPr lang="en-US" sz="2000" dirty="0" err="1"/>
              <a:t>anggaran</a:t>
            </a:r>
            <a:r>
              <a:rPr lang="en-US" sz="2000" dirty="0"/>
              <a:t>, </a:t>
            </a:r>
            <a:r>
              <a:rPr lang="en-US" sz="2000" dirty="0" err="1"/>
              <a:t>terutama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program yang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realisasi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431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5"/>
          <p:cNvSpPr txBox="1">
            <a:spLocks noGrp="1"/>
          </p:cNvSpPr>
          <p:nvPr>
            <p:ph type="ctrTitle"/>
          </p:nvPr>
        </p:nvSpPr>
        <p:spPr>
          <a:xfrm flipH="1">
            <a:off x="2009164" y="422455"/>
            <a:ext cx="5125671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>
                <a:sym typeface="+mn-ea"/>
              </a:rPr>
              <a:t>Persentase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Realisasi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Keuangan</a:t>
            </a:r>
            <a:endParaRPr dirty="0"/>
          </a:p>
        </p:txBody>
      </p:sp>
      <p:cxnSp>
        <p:nvCxnSpPr>
          <p:cNvPr id="859" name="Google Shape;859;p105"/>
          <p:cNvCxnSpPr/>
          <p:nvPr/>
        </p:nvCxnSpPr>
        <p:spPr>
          <a:xfrm rot="10800000">
            <a:off x="2492999" y="1592361"/>
            <a:ext cx="4158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13745D2-77E5-4DF4-8ADA-41B8270C9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20921-BAA3-435D-80CE-CA9F5EA58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68" y="1823567"/>
            <a:ext cx="7729870" cy="28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8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5400" dirty="0">
                <a:sym typeface="+mn-ea"/>
              </a:rPr>
              <a:t>BAB 1: PENDAHULUAN</a:t>
            </a: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Fisik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1044461" y="1306262"/>
            <a:ext cx="6908692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r>
              <a:rPr lang="en-US" sz="2000" dirty="0"/>
              <a:t>Rata-rata </a:t>
            </a:r>
            <a:r>
              <a:rPr lang="en-US" sz="2000" dirty="0" err="1"/>
              <a:t>realisasi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efisiensi</a:t>
            </a:r>
            <a:r>
              <a:rPr lang="en-US" sz="2000" dirty="0"/>
              <a:t> </a:t>
            </a:r>
            <a:r>
              <a:rPr lang="en-US" sz="2000" dirty="0" err="1"/>
              <a:t>pelaksanaan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rata-rata </a:t>
            </a:r>
            <a:r>
              <a:rPr lang="en-US" sz="2000" dirty="0" err="1"/>
              <a:t>realisasi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90% di lima </a:t>
            </a:r>
            <a:r>
              <a:rPr lang="en-US" sz="2000" dirty="0" err="1"/>
              <a:t>tahun</a:t>
            </a:r>
            <a:r>
              <a:rPr lang="en-US" sz="2000" dirty="0"/>
              <a:t>. Hal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sebagian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program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rencana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92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Kesimpulan </a:t>
            </a:r>
            <a:r>
              <a:rPr lang="en-US" dirty="0" err="1"/>
              <a:t>Akhir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1044461" y="1306262"/>
            <a:ext cx="6908692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Pemerintah</a:t>
            </a:r>
            <a:r>
              <a:rPr lang="en-US" sz="2000" dirty="0"/>
              <a:t> Indonesia </a:t>
            </a:r>
            <a:r>
              <a:rPr lang="en-US" sz="2000" dirty="0" err="1"/>
              <a:t>berhasil</a:t>
            </a:r>
            <a:r>
              <a:rPr lang="en-US" sz="2000" dirty="0"/>
              <a:t> </a:t>
            </a:r>
            <a:r>
              <a:rPr lang="en-US" sz="2000" dirty="0" err="1"/>
              <a:t>melaksanakan</a:t>
            </a:r>
            <a:r>
              <a:rPr lang="en-US" sz="2000" dirty="0"/>
              <a:t> </a:t>
            </a:r>
            <a:r>
              <a:rPr lang="en-US" sz="2000" dirty="0" err="1"/>
              <a:t>mayoritas</a:t>
            </a:r>
            <a:r>
              <a:rPr lang="en-US" sz="2000" dirty="0"/>
              <a:t> program yang </a:t>
            </a:r>
            <a:r>
              <a:rPr lang="en-US" sz="2000" dirty="0" err="1"/>
              <a:t>dianggarkan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APBN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, </a:t>
            </a:r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ruang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perbaikan</a:t>
            </a:r>
            <a:r>
              <a:rPr lang="en-US" sz="2000" dirty="0"/>
              <a:t> </a:t>
            </a:r>
            <a:r>
              <a:rPr lang="en-US" sz="2000" dirty="0" err="1"/>
              <a:t>terutama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program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realisasi</a:t>
            </a:r>
            <a:r>
              <a:rPr lang="en-US" sz="2000" dirty="0"/>
              <a:t> </a:t>
            </a:r>
            <a:r>
              <a:rPr lang="en-US" sz="2000" dirty="0" err="1"/>
              <a:t>keuangan</a:t>
            </a:r>
            <a:r>
              <a:rPr lang="en-US" sz="2000" dirty="0"/>
              <a:t> yang </a:t>
            </a:r>
            <a:r>
              <a:rPr lang="en-US" sz="2000" dirty="0" err="1"/>
              <a:t>masih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target.</a:t>
            </a:r>
          </a:p>
          <a:p>
            <a:pPr marL="11430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Evaluasi</a:t>
            </a:r>
            <a:r>
              <a:rPr lang="en-US" sz="2000" dirty="0"/>
              <a:t> dan </a:t>
            </a:r>
            <a:r>
              <a:rPr lang="en-US" sz="2000" dirty="0" err="1"/>
              <a:t>pemantauan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ketat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efisiensi</a:t>
            </a:r>
            <a:r>
              <a:rPr lang="en-US" sz="2000" dirty="0"/>
              <a:t> </a:t>
            </a:r>
            <a:r>
              <a:rPr lang="en-US" sz="2000" dirty="0" err="1"/>
              <a:t>pelaksanaan</a:t>
            </a:r>
            <a:r>
              <a:rPr lang="en-US" sz="2000" dirty="0"/>
              <a:t> </a:t>
            </a:r>
            <a:r>
              <a:rPr lang="en-US" sz="2000" dirty="0" err="1"/>
              <a:t>anggaran</a:t>
            </a:r>
            <a:r>
              <a:rPr lang="en-US" sz="2000" dirty="0"/>
              <a:t> di </a:t>
            </a:r>
            <a:r>
              <a:rPr lang="en-US" sz="2000" dirty="0" err="1"/>
              <a:t>tahun-tahun</a:t>
            </a:r>
            <a:r>
              <a:rPr lang="en-US" sz="2000" dirty="0"/>
              <a:t> </a:t>
            </a:r>
            <a:r>
              <a:rPr lang="en-US" sz="2000" dirty="0" err="1"/>
              <a:t>mendatang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35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>
                <a:sym typeface="+mn-ea"/>
              </a:rPr>
              <a:t>BAB 1: PENDAHULUAN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606764" y="11155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Anggaran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Pendapatan</a:t>
            </a:r>
            <a:r>
              <a:rPr lang="en-US" sz="1800" dirty="0">
                <a:solidFill>
                  <a:schemeClr val="bg1"/>
                </a:solidFill>
              </a:rPr>
              <a:t> dan </a:t>
            </a:r>
            <a:r>
              <a:rPr lang="en-US" sz="1800" dirty="0" err="1">
                <a:solidFill>
                  <a:schemeClr val="bg1"/>
                </a:solidFill>
              </a:rPr>
              <a:t>Belanja</a:t>
            </a:r>
            <a:r>
              <a:rPr lang="en-US" sz="1800" dirty="0">
                <a:solidFill>
                  <a:schemeClr val="bg1"/>
                </a:solidFill>
              </a:rPr>
              <a:t> Negara (APBN) </a:t>
            </a:r>
            <a:r>
              <a:rPr lang="en-US" sz="1800" dirty="0" err="1">
                <a:solidFill>
                  <a:schemeClr val="bg1"/>
                </a:solidFill>
              </a:rPr>
              <a:t>merupakan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instrumen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penting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digunakan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pemerintah</a:t>
            </a:r>
            <a:r>
              <a:rPr lang="en-US" sz="1800" dirty="0">
                <a:solidFill>
                  <a:schemeClr val="bg1"/>
                </a:solidFill>
              </a:rPr>
              <a:t> Indonesia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mendukung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kebijakan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ekonomi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makro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pembangunan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nasional</a:t>
            </a:r>
            <a:r>
              <a:rPr lang="en-US" sz="1800" dirty="0">
                <a:solidFill>
                  <a:schemeClr val="bg1"/>
                </a:solidFill>
              </a:rPr>
              <a:t>, dan </a:t>
            </a:r>
            <a:r>
              <a:rPr lang="en-US" sz="1800" dirty="0" err="1">
                <a:solidFill>
                  <a:schemeClr val="bg1"/>
                </a:solidFill>
              </a:rPr>
              <a:t>pelayanan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publik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err="1">
                <a:solidFill>
                  <a:schemeClr val="bg1"/>
                </a:solidFill>
              </a:rPr>
              <a:t>Realisasi</a:t>
            </a:r>
            <a:r>
              <a:rPr lang="en-US" sz="1800" dirty="0">
                <a:solidFill>
                  <a:schemeClr val="bg1"/>
                </a:solidFill>
              </a:rPr>
              <a:t> APBN </a:t>
            </a:r>
            <a:r>
              <a:rPr lang="en-US" sz="1800" dirty="0" err="1">
                <a:solidFill>
                  <a:schemeClr val="bg1"/>
                </a:solidFill>
              </a:rPr>
              <a:t>menunjukkan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seberapa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baik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anggaran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tersebut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dieksekusi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dalam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kurun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waktu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tertentu</a:t>
            </a:r>
            <a:r>
              <a:rPr lang="en-US" sz="1800" dirty="0">
                <a:solidFill>
                  <a:schemeClr val="bg1"/>
                </a:solidFill>
              </a:rPr>
              <a:t>. Data yang </a:t>
            </a:r>
            <a:r>
              <a:rPr lang="en-US" sz="1800" dirty="0" err="1">
                <a:solidFill>
                  <a:schemeClr val="bg1"/>
                </a:solidFill>
              </a:rPr>
              <a:t>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dianalisis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dalam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laporan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mencakup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realisasi</a:t>
            </a:r>
            <a:r>
              <a:rPr lang="en-US" sz="1800" dirty="0">
                <a:solidFill>
                  <a:schemeClr val="bg1"/>
                </a:solidFill>
              </a:rPr>
              <a:t> APBN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tahun</a:t>
            </a:r>
            <a:r>
              <a:rPr lang="en-US" sz="1800" dirty="0">
                <a:solidFill>
                  <a:schemeClr val="bg1"/>
                </a:solidFill>
              </a:rPr>
              <a:t> 2012, 2013, 2014, 2015, dan 2016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>
                <a:sym typeface="+mn-ea"/>
              </a:rPr>
              <a:t>BAB 1: PENDAHULUAN (</a:t>
            </a:r>
            <a:r>
              <a:rPr lang="en-US" dirty="0" err="1">
                <a:sym typeface="+mn-ea"/>
              </a:rPr>
              <a:t>cont</a:t>
            </a:r>
            <a:r>
              <a:rPr lang="en-US" dirty="0">
                <a:sym typeface="+mn-ea"/>
              </a:rPr>
              <a:t>)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606764" y="11155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memahami</a:t>
            </a:r>
            <a:r>
              <a:rPr lang="en-US" sz="1800" dirty="0"/>
              <a:t> </a:t>
            </a:r>
            <a:r>
              <a:rPr lang="en-US" sz="1800" dirty="0" err="1"/>
              <a:t>pola</a:t>
            </a:r>
            <a:r>
              <a:rPr lang="en-US" sz="1800" dirty="0"/>
              <a:t> </a:t>
            </a:r>
            <a:r>
              <a:rPr lang="en-US" sz="1800" dirty="0" err="1"/>
              <a:t>realisasi</a:t>
            </a:r>
            <a:r>
              <a:rPr lang="en-US" sz="1800" dirty="0"/>
              <a:t> </a:t>
            </a:r>
            <a:r>
              <a:rPr lang="en-US" sz="1800" dirty="0" err="1"/>
              <a:t>anggaran</a:t>
            </a:r>
            <a:r>
              <a:rPr lang="en-US" sz="1800" dirty="0"/>
              <a:t> pada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, </a:t>
            </a:r>
            <a:r>
              <a:rPr lang="en-US" sz="1800" dirty="0" err="1"/>
              <a:t>menganalisis</a:t>
            </a:r>
            <a:r>
              <a:rPr lang="en-US" sz="1800" dirty="0"/>
              <a:t> 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pendapatan</a:t>
            </a:r>
            <a:r>
              <a:rPr lang="en-US" sz="1800" dirty="0"/>
              <a:t> dan </a:t>
            </a:r>
            <a:r>
              <a:rPr lang="en-US" sz="1800" dirty="0" err="1"/>
              <a:t>pengeluaran</a:t>
            </a:r>
            <a:r>
              <a:rPr lang="en-US" sz="1800" dirty="0"/>
              <a:t> negara </a:t>
            </a:r>
            <a:r>
              <a:rPr lang="en-US" sz="1800" dirty="0" err="1"/>
              <a:t>terealisasi</a:t>
            </a:r>
            <a:r>
              <a:rPr lang="en-US" sz="1800" dirty="0"/>
              <a:t>,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mengidentifikasi</a:t>
            </a:r>
            <a:r>
              <a:rPr lang="en-US" sz="1800" dirty="0"/>
              <a:t> </a:t>
            </a:r>
            <a:r>
              <a:rPr lang="en-US" sz="1800" dirty="0" err="1"/>
              <a:t>potensi</a:t>
            </a:r>
            <a:r>
              <a:rPr lang="en-US" sz="1800" dirty="0"/>
              <a:t> </a:t>
            </a:r>
            <a:r>
              <a:rPr lang="en-US" sz="1800" dirty="0" err="1"/>
              <a:t>ketimpangan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yang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.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,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juga </a:t>
            </a:r>
            <a:r>
              <a:rPr lang="en-US" sz="1800" dirty="0" err="1"/>
              <a:t>bertujuan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gambaran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efisiensi</a:t>
            </a:r>
            <a:r>
              <a:rPr lang="en-US" sz="1800" dirty="0"/>
              <a:t> </a:t>
            </a:r>
            <a:r>
              <a:rPr lang="en-US" sz="1800" dirty="0" err="1"/>
              <a:t>belanja</a:t>
            </a:r>
            <a:r>
              <a:rPr lang="en-US" sz="1800" dirty="0"/>
              <a:t> negara dan </a:t>
            </a:r>
            <a:r>
              <a:rPr lang="en-US" sz="1800" dirty="0" err="1"/>
              <a:t>potensi</a:t>
            </a:r>
            <a:r>
              <a:rPr lang="en-US" sz="1800" dirty="0"/>
              <a:t> </a:t>
            </a:r>
            <a:r>
              <a:rPr lang="en-US" sz="1800" dirty="0" err="1"/>
              <a:t>dampaknya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perekonomian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49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8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5400" dirty="0">
                <a:sym typeface="+mn-ea"/>
              </a:rPr>
              <a:t>BAB 2: DATA WRANGLING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34848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BAB 2: DATA WRANGLING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606764" y="11155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diperoleh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Satu Data Indonesia (https://satudata.go.id), platform yang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dataset </a:t>
            </a:r>
            <a:r>
              <a:rPr lang="en-US" sz="1800" dirty="0" err="1"/>
              <a:t>resmi</a:t>
            </a:r>
            <a:r>
              <a:rPr lang="en-US" sz="1800" dirty="0"/>
              <a:t> yang </a:t>
            </a:r>
            <a:r>
              <a:rPr lang="en-US" sz="1800" dirty="0" err="1"/>
              <a:t>diterbitkan</a:t>
            </a:r>
            <a:r>
              <a:rPr lang="en-US" sz="1800" dirty="0"/>
              <a:t> oleh </a:t>
            </a:r>
            <a:r>
              <a:rPr lang="en-US" sz="1800" dirty="0" err="1"/>
              <a:t>pemerintah</a:t>
            </a:r>
            <a:r>
              <a:rPr lang="en-US" sz="1800" dirty="0"/>
              <a:t> Indonesia.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dataset yang </a:t>
            </a:r>
            <a:r>
              <a:rPr lang="en-US" sz="1800" dirty="0" err="1"/>
              <a:t>dianalisis</a:t>
            </a:r>
            <a:r>
              <a:rPr lang="en-US" sz="1800" dirty="0"/>
              <a:t> </a:t>
            </a:r>
            <a:r>
              <a:rPr lang="en-US" sz="1800" dirty="0" err="1"/>
              <a:t>mencakup</a:t>
            </a:r>
            <a:r>
              <a:rPr lang="en-US" sz="1800" dirty="0"/>
              <a:t> data </a:t>
            </a:r>
            <a:r>
              <a:rPr lang="en-US" sz="1800" dirty="0" err="1"/>
              <a:t>Realisasi</a:t>
            </a:r>
            <a:r>
              <a:rPr lang="en-US" sz="1800" dirty="0"/>
              <a:t> </a:t>
            </a:r>
            <a:r>
              <a:rPr lang="en-US" sz="1800" dirty="0" err="1"/>
              <a:t>Anggaran</a:t>
            </a:r>
            <a:r>
              <a:rPr lang="en-US" sz="1800" dirty="0"/>
              <a:t> </a:t>
            </a:r>
            <a:r>
              <a:rPr lang="en-US" sz="1800" dirty="0" err="1"/>
              <a:t>Pendapatan</a:t>
            </a:r>
            <a:r>
              <a:rPr lang="en-US" sz="1800" dirty="0"/>
              <a:t> dan </a:t>
            </a:r>
            <a:r>
              <a:rPr lang="en-US" sz="1800" dirty="0" err="1"/>
              <a:t>Belanja</a:t>
            </a:r>
            <a:r>
              <a:rPr lang="en-US" sz="1800" dirty="0"/>
              <a:t> Negara (APBN)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2012, 2013, 2014, 2015, dan 2016.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Pada </a:t>
            </a:r>
            <a:r>
              <a:rPr lang="en-US" sz="1800" dirty="0" err="1"/>
              <a:t>bab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proses Data Wrangling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meliputi</a:t>
            </a:r>
            <a:r>
              <a:rPr lang="en-US" sz="1800" dirty="0"/>
              <a:t> </a:t>
            </a:r>
            <a:r>
              <a:rPr lang="en-US" sz="1800" dirty="0" err="1"/>
              <a:t>tiga</a:t>
            </a:r>
            <a:r>
              <a:rPr lang="en-US" sz="1800" dirty="0"/>
              <a:t> </a:t>
            </a:r>
            <a:r>
              <a:rPr lang="en-US" sz="1800" dirty="0" err="1"/>
              <a:t>tahap</a:t>
            </a:r>
            <a:r>
              <a:rPr lang="en-US" sz="1800" dirty="0"/>
              <a:t> </a:t>
            </a:r>
            <a:r>
              <a:rPr lang="en-US" sz="1800" dirty="0" err="1"/>
              <a:t>utama</a:t>
            </a:r>
            <a:r>
              <a:rPr lang="en-US" sz="1800" dirty="0"/>
              <a:t>: Data Gathering (</a:t>
            </a:r>
            <a:r>
              <a:rPr lang="en-US" sz="1800" dirty="0" err="1"/>
              <a:t>pengumpulan</a:t>
            </a:r>
            <a:r>
              <a:rPr lang="en-US" sz="1800" dirty="0"/>
              <a:t> data), Data Assessing (</a:t>
            </a:r>
            <a:r>
              <a:rPr lang="en-US" sz="1800" dirty="0" err="1"/>
              <a:t>penilaian</a:t>
            </a:r>
            <a:r>
              <a:rPr lang="en-US" sz="1800" dirty="0"/>
              <a:t> data), dan Data Cleaning (</a:t>
            </a:r>
            <a:r>
              <a:rPr lang="en-US" sz="1800" dirty="0" err="1"/>
              <a:t>pembersihan</a:t>
            </a:r>
            <a:r>
              <a:rPr lang="en-US" sz="1800" dirty="0"/>
              <a:t> data).</a:t>
            </a:r>
          </a:p>
        </p:txBody>
      </p:sp>
    </p:spTree>
    <p:extLst>
      <p:ext uri="{BB962C8B-B14F-4D97-AF65-F5344CB8AC3E}">
        <p14:creationId xmlns:p14="http://schemas.microsoft.com/office/powerpoint/2010/main" val="163454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>
                <a:sym typeface="+mn-ea"/>
              </a:rPr>
              <a:t>2.1 Data Gathering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502200" y="145457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457200">
              <a:buNone/>
            </a:pPr>
            <a:r>
              <a:rPr lang="en-US" sz="1800" dirty="0"/>
              <a:t>Data </a:t>
            </a:r>
            <a:r>
              <a:rPr lang="en-US" sz="1800" dirty="0" err="1"/>
              <a:t>realisasi</a:t>
            </a:r>
            <a:r>
              <a:rPr lang="en-US" sz="1800" dirty="0"/>
              <a:t> APBN </a:t>
            </a:r>
            <a:r>
              <a:rPr lang="en-US" sz="1800" dirty="0" err="1"/>
              <a:t>diunduh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format Excel </a:t>
            </a:r>
            <a:r>
              <a:rPr lang="en-US" sz="1800" dirty="0" err="1"/>
              <a:t>dari</a:t>
            </a:r>
            <a:r>
              <a:rPr lang="en-US" sz="1800" dirty="0"/>
              <a:t> situs Satu Data Indonesia. Dataset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Kode</a:t>
            </a:r>
            <a:r>
              <a:rPr lang="en-US" sz="1800" dirty="0"/>
              <a:t> Program/</a:t>
            </a:r>
            <a:r>
              <a:rPr lang="en-US" sz="1800" dirty="0" err="1"/>
              <a:t>Kegiatan</a:t>
            </a:r>
            <a:r>
              <a:rPr lang="en-US" sz="1800" dirty="0"/>
              <a:t>: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unik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mengidentifikasi</a:t>
            </a:r>
            <a:r>
              <a:rPr lang="en-US" sz="1800" dirty="0"/>
              <a:t> program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Nama Program/</a:t>
            </a:r>
            <a:r>
              <a:rPr lang="en-US" sz="1800" dirty="0" err="1"/>
              <a:t>Kegiatan</a:t>
            </a:r>
            <a:r>
              <a:rPr lang="en-US" sz="1800" dirty="0"/>
              <a:t>: </a:t>
            </a:r>
            <a:r>
              <a:rPr lang="en-US" sz="1800" dirty="0" err="1"/>
              <a:t>Deskripsi</a:t>
            </a:r>
            <a:r>
              <a:rPr lang="en-US" sz="1800" dirty="0"/>
              <a:t> </a:t>
            </a:r>
            <a:r>
              <a:rPr lang="en-US" sz="1800" dirty="0" err="1"/>
              <a:t>singkat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program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yang </a:t>
            </a:r>
            <a:r>
              <a:rPr lang="en-US" sz="1800" dirty="0" err="1"/>
              <a:t>terkait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Anggaran</a:t>
            </a:r>
            <a:r>
              <a:rPr lang="en-US" sz="1800" dirty="0"/>
              <a:t> (</a:t>
            </a:r>
            <a:r>
              <a:rPr lang="en-US" sz="1800" dirty="0" err="1"/>
              <a:t>Rp</a:t>
            </a:r>
            <a:r>
              <a:rPr lang="en-US" sz="1800" dirty="0"/>
              <a:t>):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anggaran</a:t>
            </a:r>
            <a:r>
              <a:rPr lang="en-US" sz="1800" dirty="0"/>
              <a:t> yang </a:t>
            </a:r>
            <a:r>
              <a:rPr lang="en-US" sz="1800" dirty="0" err="1"/>
              <a:t>dianggarkan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program/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Realisasi</a:t>
            </a:r>
            <a:r>
              <a:rPr lang="en-US" sz="1800" dirty="0"/>
              <a:t> </a:t>
            </a:r>
            <a:r>
              <a:rPr lang="en-US" sz="1800" dirty="0" err="1"/>
              <a:t>Keuangan</a:t>
            </a:r>
            <a:r>
              <a:rPr lang="en-US" sz="1800" dirty="0"/>
              <a:t> (</a:t>
            </a:r>
            <a:r>
              <a:rPr lang="en-US" sz="1800" dirty="0" err="1"/>
              <a:t>Rp</a:t>
            </a:r>
            <a:r>
              <a:rPr lang="en-US" sz="1800" dirty="0"/>
              <a:t>): </a:t>
            </a:r>
            <a:r>
              <a:rPr lang="en-US" sz="1800" dirty="0" err="1"/>
              <a:t>Jumlah</a:t>
            </a:r>
            <a:r>
              <a:rPr lang="en-US" sz="1800" dirty="0"/>
              <a:t> dana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direalisasikan</a:t>
            </a:r>
            <a:r>
              <a:rPr lang="en-US" sz="1800" dirty="0"/>
              <a:t>/</a:t>
            </a:r>
            <a:r>
              <a:rPr lang="en-US" sz="1800" dirty="0" err="1"/>
              <a:t>digunakan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Realisasi</a:t>
            </a:r>
            <a:r>
              <a:rPr lang="en-US" sz="1800" dirty="0"/>
              <a:t> </a:t>
            </a:r>
            <a:r>
              <a:rPr lang="en-US" sz="1800" dirty="0" err="1"/>
              <a:t>Fisik</a:t>
            </a:r>
            <a:r>
              <a:rPr lang="en-US" sz="1800" dirty="0"/>
              <a:t> (%): </a:t>
            </a:r>
            <a:r>
              <a:rPr lang="en-US" sz="1800" dirty="0" err="1"/>
              <a:t>Persentase</a:t>
            </a:r>
            <a:r>
              <a:rPr lang="en-US" sz="1800" dirty="0"/>
              <a:t> </a:t>
            </a:r>
            <a:r>
              <a:rPr lang="en-US" sz="1800" dirty="0" err="1"/>
              <a:t>kemajuan</a:t>
            </a:r>
            <a:r>
              <a:rPr lang="en-US" sz="1800" dirty="0"/>
              <a:t> </a:t>
            </a:r>
            <a:r>
              <a:rPr lang="en-US" sz="1800" dirty="0" err="1"/>
              <a:t>fisik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program/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65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B46FC5-3B6A-4830-8808-DBA8F30B6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884865" y="290741"/>
            <a:ext cx="7374270" cy="670500"/>
          </a:xfrm>
        </p:spPr>
        <p:txBody>
          <a:bodyPr/>
          <a:lstStyle/>
          <a:p>
            <a:pPr algn="l"/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libraries yang </a:t>
            </a:r>
            <a:r>
              <a:rPr lang="en-US" dirty="0" err="1"/>
              <a:t>digunakan</a:t>
            </a:r>
            <a:r>
              <a:rPr lang="en-US" dirty="0"/>
              <a:t> dan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load data</a:t>
            </a:r>
            <a:endParaRPr lang="en-ID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B92EC246-3307-4329-8F9C-8B592C945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98" y="1971675"/>
            <a:ext cx="27336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0401A16E-9143-4B62-B35A-EFAF8EF29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26" y="1559892"/>
            <a:ext cx="3876920" cy="1685700"/>
          </a:xfrm>
          <a:prstGeom prst="rect">
            <a:avLst/>
          </a:prstGeom>
        </p:spPr>
      </p:pic>
      <p:sp>
        <p:nvSpPr>
          <p:cNvPr id="8" name="Text Box 9">
            <a:extLst>
              <a:ext uri="{FF2B5EF4-FFF2-40B4-BE49-F238E27FC236}">
                <a16:creationId xmlns:a16="http://schemas.microsoft.com/office/drawing/2014/main" id="{9CEC297B-143E-4328-9F76-A480944F782C}"/>
              </a:ext>
            </a:extLst>
          </p:cNvPr>
          <p:cNvSpPr txBox="1"/>
          <p:nvPr/>
        </p:nvSpPr>
        <p:spPr>
          <a:xfrm>
            <a:off x="588754" y="3839039"/>
            <a:ext cx="373502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Libraries yang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analisis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visualisasi</a:t>
            </a:r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2919CF51-EF5B-4EE7-8880-F3B3510B48DD}"/>
              </a:ext>
            </a:extLst>
          </p:cNvPr>
          <p:cNvSpPr txBox="1"/>
          <p:nvPr/>
        </p:nvSpPr>
        <p:spPr>
          <a:xfrm>
            <a:off x="4820226" y="3847696"/>
            <a:ext cx="373502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 dan </a:t>
            </a:r>
            <a:r>
              <a:rPr lang="en-US" dirty="0" err="1">
                <a:solidFill>
                  <a:schemeClr val="bg1"/>
                </a:solidFill>
              </a:rPr>
              <a:t>lihat</a:t>
            </a:r>
            <a:r>
              <a:rPr lang="en-US" dirty="0">
                <a:solidFill>
                  <a:schemeClr val="bg1"/>
                </a:solidFill>
              </a:rPr>
              <a:t> 5 </a:t>
            </a:r>
            <a:r>
              <a:rPr lang="en-US" dirty="0" err="1">
                <a:solidFill>
                  <a:schemeClr val="bg1"/>
                </a:solidFill>
              </a:rPr>
              <a:t>baris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pertama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masing-masing</a:t>
            </a:r>
            <a:r>
              <a:rPr lang="en-US" dirty="0">
                <a:solidFill>
                  <a:schemeClr val="bg1"/>
                </a:solidFill>
              </a:rPr>
              <a:t> dataset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>
                <a:sym typeface="+mn-ea"/>
              </a:rPr>
              <a:t>2.2 Data Assessing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502199" y="1454575"/>
            <a:ext cx="7908153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800" dirty="0"/>
          </a:p>
          <a:p>
            <a:pPr marL="0" indent="457200">
              <a:buNone/>
            </a:pPr>
            <a:r>
              <a:rPr lang="en-US" sz="1800" dirty="0" err="1"/>
              <a:t>Penilaian</a:t>
            </a:r>
            <a:r>
              <a:rPr lang="en-US" sz="1800" dirty="0"/>
              <a:t> data </a:t>
            </a:r>
            <a:r>
              <a:rPr lang="en-US" sz="1800" dirty="0" err="1"/>
              <a:t>bertujuan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memahami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dataset dan </a:t>
            </a:r>
            <a:r>
              <a:rPr lang="en-US" sz="1800" dirty="0" err="1"/>
              <a:t>mengidentifikasi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. </a:t>
            </a:r>
            <a:r>
              <a:rPr lang="en-US" sz="1800" dirty="0" err="1"/>
              <a:t>Masalah</a:t>
            </a:r>
            <a:r>
              <a:rPr lang="en-US" sz="1800" dirty="0"/>
              <a:t> yang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dataset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lain:</a:t>
            </a:r>
          </a:p>
          <a:p>
            <a:endParaRPr lang="en-US" sz="1800" dirty="0"/>
          </a:p>
          <a:p>
            <a:pPr indent="-457200"/>
            <a:r>
              <a:rPr lang="en-US" sz="1800" dirty="0"/>
              <a:t>Missing Data (Data </a:t>
            </a:r>
            <a:r>
              <a:rPr lang="en-US" sz="1800" dirty="0" err="1"/>
              <a:t>Hilang</a:t>
            </a:r>
            <a:r>
              <a:rPr lang="en-US" sz="1800" dirty="0"/>
              <a:t>): Ada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entri</a:t>
            </a:r>
            <a:r>
              <a:rPr lang="en-US" sz="1800" dirty="0"/>
              <a:t> yang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lengkap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kosong</a:t>
            </a:r>
            <a:r>
              <a:rPr lang="en-US" sz="1800" dirty="0"/>
              <a:t>, </a:t>
            </a:r>
            <a:r>
              <a:rPr lang="en-US" sz="1800" dirty="0" err="1"/>
              <a:t>terutama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realisasi</a:t>
            </a:r>
            <a:r>
              <a:rPr lang="en-US" sz="1800" dirty="0"/>
              <a:t> </a:t>
            </a:r>
            <a:r>
              <a:rPr lang="en-US" sz="1800" dirty="0" err="1"/>
              <a:t>fisik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realisasi</a:t>
            </a:r>
            <a:r>
              <a:rPr lang="en-US" sz="1800" dirty="0"/>
              <a:t> </a:t>
            </a:r>
            <a:r>
              <a:rPr lang="en-US" sz="1800" dirty="0" err="1"/>
              <a:t>keuangan</a:t>
            </a:r>
            <a:r>
              <a:rPr lang="en-US" sz="1800" dirty="0"/>
              <a:t>.</a:t>
            </a:r>
          </a:p>
          <a:p>
            <a:pPr indent="-457200"/>
            <a:r>
              <a:rPr lang="en-US" sz="1800" dirty="0"/>
              <a:t>Inconsistent Data (Data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Konsisten</a:t>
            </a:r>
            <a:r>
              <a:rPr lang="en-US" sz="1800" dirty="0"/>
              <a:t>): Format </a:t>
            </a:r>
            <a:r>
              <a:rPr lang="en-US" sz="1800" dirty="0" err="1"/>
              <a:t>penulisan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(</a:t>
            </a:r>
            <a:r>
              <a:rPr lang="en-US" sz="1800" dirty="0" err="1"/>
              <a:t>misalnya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 </a:t>
            </a:r>
            <a:r>
              <a:rPr lang="en-US" sz="1800" dirty="0" err="1"/>
              <a:t>koma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pemisah</a:t>
            </a:r>
            <a:r>
              <a:rPr lang="en-US" sz="1800" dirty="0"/>
              <a:t> </a:t>
            </a:r>
            <a:r>
              <a:rPr lang="en-US" sz="1800" dirty="0" err="1"/>
              <a:t>desimal</a:t>
            </a:r>
            <a:r>
              <a:rPr lang="en-US" sz="1800" dirty="0"/>
              <a:t>)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distandardisasi</a:t>
            </a:r>
            <a:r>
              <a:rPr lang="en-US" sz="1800" dirty="0"/>
              <a:t>.</a:t>
            </a:r>
          </a:p>
          <a:p>
            <a:pPr indent="-457200"/>
            <a:r>
              <a:rPr lang="en-US" sz="1800" dirty="0"/>
              <a:t>Extra Headers: Dataset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diperlukan</a:t>
            </a:r>
            <a:r>
              <a:rPr lang="en-US" sz="1800" dirty="0"/>
              <a:t>,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/>
              <a:t>judul</a:t>
            </a:r>
            <a:r>
              <a:rPr lang="en-US" sz="1800" dirty="0"/>
              <a:t> </a:t>
            </a:r>
            <a:r>
              <a:rPr lang="en-US" sz="1800" dirty="0" err="1"/>
              <a:t>tambahan</a:t>
            </a:r>
            <a:r>
              <a:rPr lang="en-US" sz="1800" dirty="0"/>
              <a:t> yang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relevan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8243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891</Words>
  <Application>Microsoft Office PowerPoint</Application>
  <PresentationFormat>On-screen Show (16:9)</PresentationFormat>
  <Paragraphs>60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Roboto Condensed Light</vt:lpstr>
      <vt:lpstr>Fira Sans Extra Condensed Medium</vt:lpstr>
      <vt:lpstr>Livvic</vt:lpstr>
      <vt:lpstr>Squada One</vt:lpstr>
      <vt:lpstr>Tech Startup XL by Slidesgo</vt:lpstr>
      <vt:lpstr>Realisasi APBN  Satker Badan Ketahanan Pangan Provinsi Jawa tengah</vt:lpstr>
      <vt:lpstr>BAB 1: PENDAHULUAN</vt:lpstr>
      <vt:lpstr>BAB 1: PENDAHULUAN</vt:lpstr>
      <vt:lpstr>BAB 1: PENDAHULUAN (cont)</vt:lpstr>
      <vt:lpstr>BAB 2: DATA WRANGLING</vt:lpstr>
      <vt:lpstr>BAB 2: DATA WRANGLING</vt:lpstr>
      <vt:lpstr>2.1 Data Gathering</vt:lpstr>
      <vt:lpstr>Berikut adalah libraries yang digunakan dan kode untuk load data</vt:lpstr>
      <vt:lpstr>2.2 Data Assessing</vt:lpstr>
      <vt:lpstr>Kode untuk melakukan penilaian terhadap dataset</vt:lpstr>
      <vt:lpstr>2.3 Data Cleaning</vt:lpstr>
      <vt:lpstr>Kode untuk membersihkan dataset</vt:lpstr>
      <vt:lpstr>BAB 3: DESCRIPTIVE ANALYSIS</vt:lpstr>
      <vt:lpstr>DESCRIPTIVE ANALYSIS</vt:lpstr>
      <vt:lpstr>BAB 4: KESIMPULAN</vt:lpstr>
      <vt:lpstr>Total Anggaran dan Realisasi Keuangan</vt:lpstr>
      <vt:lpstr>Total Anggaran dan Realisasi Keuangan (cont)</vt:lpstr>
      <vt:lpstr>Persentase Realisasi Keuangan</vt:lpstr>
      <vt:lpstr>Persentase Realisasi Keuangan</vt:lpstr>
      <vt:lpstr>Realisasi Fisik</vt:lpstr>
      <vt:lpstr>Kesimpulan Akhir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Realisasi APBN  Satker Badan Ketahanan Pangan Provinsi Jawa tengah</dc:title>
  <dc:creator>Demong</dc:creator>
  <cp:lastModifiedBy>Demong</cp:lastModifiedBy>
  <cp:revision>7</cp:revision>
  <dcterms:modified xsi:type="dcterms:W3CDTF">2024-10-24T14:26:47Z</dcterms:modified>
</cp:coreProperties>
</file>